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29"/>
  </p:notesMasterIdLst>
  <p:handoutMasterIdLst>
    <p:handoutMasterId r:id="rId30"/>
  </p:handoutMasterIdLst>
  <p:sldIdLst>
    <p:sldId id="312" r:id="rId5"/>
    <p:sldId id="322" r:id="rId6"/>
    <p:sldId id="347" r:id="rId7"/>
    <p:sldId id="348" r:id="rId8"/>
    <p:sldId id="372" r:id="rId9"/>
    <p:sldId id="373" r:id="rId10"/>
    <p:sldId id="374" r:id="rId11"/>
    <p:sldId id="367" r:id="rId12"/>
    <p:sldId id="371" r:id="rId13"/>
    <p:sldId id="369" r:id="rId14"/>
    <p:sldId id="370" r:id="rId15"/>
    <p:sldId id="362" r:id="rId16"/>
    <p:sldId id="355" r:id="rId17"/>
    <p:sldId id="353" r:id="rId18"/>
    <p:sldId id="326" r:id="rId19"/>
    <p:sldId id="366" r:id="rId20"/>
    <p:sldId id="364" r:id="rId21"/>
    <p:sldId id="375" r:id="rId22"/>
    <p:sldId id="376" r:id="rId23"/>
    <p:sldId id="356" r:id="rId24"/>
    <p:sldId id="359" r:id="rId25"/>
    <p:sldId id="360" r:id="rId26"/>
    <p:sldId id="361" r:id="rId27"/>
    <p:sldId id="354" r:id="rId28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3" pos="2880" userDrawn="1">
          <p15:clr>
            <a:srgbClr val="A4A3A4"/>
          </p15:clr>
        </p15:guide>
        <p15:guide id="8" orient="horz" pos="472">
          <p15:clr>
            <a:srgbClr val="A4A3A4"/>
          </p15:clr>
        </p15:guide>
        <p15:guide id="9" orient="horz" pos="320">
          <p15:clr>
            <a:srgbClr val="A4A3A4"/>
          </p15:clr>
        </p15:guide>
        <p15:guide id="10" pos="5479">
          <p15:clr>
            <a:srgbClr val="A4A3A4"/>
          </p15:clr>
        </p15:guide>
        <p15:guide id="11" pos="336" userDrawn="1">
          <p15:clr>
            <a:srgbClr val="A4A3A4"/>
          </p15:clr>
        </p15:guide>
        <p15:guide id="12" orient="horz" pos="3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E5864"/>
    <a:srgbClr val="FEC426"/>
    <a:srgbClr val="454F5B"/>
    <a:srgbClr val="14507D"/>
    <a:srgbClr val="122F52"/>
    <a:srgbClr val="0F739C"/>
    <a:srgbClr val="0A5170"/>
    <a:srgbClr val="1C93B0"/>
    <a:srgbClr val="156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6610" autoAdjust="0"/>
  </p:normalViewPr>
  <p:slideViewPr>
    <p:cSldViewPr>
      <p:cViewPr varScale="1">
        <p:scale>
          <a:sx n="150" d="100"/>
          <a:sy n="150" d="100"/>
        </p:scale>
        <p:origin x="396" y="126"/>
      </p:cViewPr>
      <p:guideLst>
        <p:guide orient="horz" pos="1635"/>
        <p:guide pos="2880"/>
        <p:guide orient="horz" pos="472"/>
        <p:guide orient="horz" pos="320"/>
        <p:guide pos="5479"/>
        <p:guide pos="336"/>
        <p:guide orient="horz" pos="315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3768" y="10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0B03-60D1-2F4F-A3AB-B9EC0FF258A6}" type="datetimeFigureOut">
              <a:rPr lang="en-US" smtClean="0">
                <a:latin typeface="Arial"/>
              </a:rPr>
              <a:t>5/16/2023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03A6-5ABC-D94D-A37D-B651B66FE85C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latin typeface="Arial"/>
              </a:defRPr>
            </a:lvl1pPr>
          </a:lstStyle>
          <a:p>
            <a:fld id="{D348782D-5FE9-438D-A614-AC8A541C0258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latin typeface="Arial"/>
              </a:defRPr>
            </a:lvl1pPr>
          </a:lstStyle>
          <a:p>
            <a:fld id="{0576C9C8-A95C-43FD-83EF-44D3648F6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9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6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altLang="zh-CN" dirty="0"/>
              <a:t>Run time updated based on 5 threads</a:t>
            </a:r>
            <a:r>
              <a:rPr lang="en-US" altLang="zh-CN" baseline="0" dirty="0"/>
              <a:t> parallel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0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Name, Author Job 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6790963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67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Name, Author Job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019123" y="4791225"/>
            <a:ext cx="1762927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74412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07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92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122022" y="0"/>
            <a:ext cx="3021977" cy="5152736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241509 w 3347400"/>
              <a:gd name="connsiteY0" fmla="*/ 0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241509 w 3347400"/>
              <a:gd name="connsiteY4" fmla="*/ 0 h 5152736"/>
              <a:gd name="connsiteX0" fmla="*/ 1379996 w 3347400"/>
              <a:gd name="connsiteY0" fmla="*/ 6581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379996 w 3347400"/>
              <a:gd name="connsiteY4" fmla="*/ 6581 h 515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400" h="5152736">
                <a:moveTo>
                  <a:pt x="1379996" y="6581"/>
                </a:moveTo>
                <a:lnTo>
                  <a:pt x="3347400" y="0"/>
                </a:lnTo>
                <a:lnTo>
                  <a:pt x="2239036" y="5152736"/>
                </a:lnTo>
                <a:lnTo>
                  <a:pt x="0" y="5139574"/>
                </a:lnTo>
                <a:lnTo>
                  <a:pt x="1379996" y="6581"/>
                </a:lnTo>
                <a:close/>
              </a:path>
            </a:pathLst>
          </a:custGeom>
          <a:solidFill>
            <a:srgbClr val="FEC426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034218" y="838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2" name="Rectangle 3"/>
          <p:cNvSpPr/>
          <p:nvPr userDrawn="1"/>
        </p:nvSpPr>
        <p:spPr bwMode="auto">
          <a:xfrm>
            <a:off x="6247885" y="-24579"/>
            <a:ext cx="2915855" cy="5179839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117600 w 3223491"/>
              <a:gd name="connsiteY0" fmla="*/ 0 h 5161973"/>
              <a:gd name="connsiteX1" fmla="*/ 3223491 w 3223491"/>
              <a:gd name="connsiteY1" fmla="*/ 0 h 5161973"/>
              <a:gd name="connsiteX2" fmla="*/ 3210955 w 3223491"/>
              <a:gd name="connsiteY2" fmla="*/ 5161973 h 5161973"/>
              <a:gd name="connsiteX3" fmla="*/ 0 w 3223491"/>
              <a:gd name="connsiteY3" fmla="*/ 5152735 h 5161973"/>
              <a:gd name="connsiteX4" fmla="*/ 1117600 w 3223491"/>
              <a:gd name="connsiteY4" fmla="*/ 0 h 5161973"/>
              <a:gd name="connsiteX0" fmla="*/ 925630 w 3031521"/>
              <a:gd name="connsiteY0" fmla="*/ 0 h 5161973"/>
              <a:gd name="connsiteX1" fmla="*/ 3031521 w 3031521"/>
              <a:gd name="connsiteY1" fmla="*/ 0 h 5161973"/>
              <a:gd name="connsiteX2" fmla="*/ 3018985 w 3031521"/>
              <a:gd name="connsiteY2" fmla="*/ 5161973 h 5161973"/>
              <a:gd name="connsiteX3" fmla="*/ 0 w 3031521"/>
              <a:gd name="connsiteY3" fmla="*/ 5152735 h 5161973"/>
              <a:gd name="connsiteX4" fmla="*/ 925630 w 3031521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73622 w 3079513"/>
              <a:gd name="connsiteY0" fmla="*/ 0 h 5161973"/>
              <a:gd name="connsiteX1" fmla="*/ 3079513 w 3079513"/>
              <a:gd name="connsiteY1" fmla="*/ 0 h 5161973"/>
              <a:gd name="connsiteX2" fmla="*/ 3066977 w 3079513"/>
              <a:gd name="connsiteY2" fmla="*/ 5161973 h 5161973"/>
              <a:gd name="connsiteX3" fmla="*/ 0 w 3079513"/>
              <a:gd name="connsiteY3" fmla="*/ 5152735 h 5161973"/>
              <a:gd name="connsiteX4" fmla="*/ 973622 w 3079513"/>
              <a:gd name="connsiteY4" fmla="*/ 0 h 5161973"/>
              <a:gd name="connsiteX0" fmla="*/ 732520 w 2838411"/>
              <a:gd name="connsiteY0" fmla="*/ 0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732520 w 2838411"/>
              <a:gd name="connsiteY4" fmla="*/ 0 h 5166392"/>
              <a:gd name="connsiteX0" fmla="*/ 92430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924305 w 2838411"/>
              <a:gd name="connsiteY4" fmla="*/ 6829 h 5166392"/>
              <a:gd name="connsiteX0" fmla="*/ 117636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76365 w 2838411"/>
              <a:gd name="connsiteY4" fmla="*/ 6829 h 5166392"/>
              <a:gd name="connsiteX0" fmla="*/ 1110611 w 2838411"/>
              <a:gd name="connsiteY0" fmla="*/ 20485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10611 w 2838411"/>
              <a:gd name="connsiteY4" fmla="*/ 20485 h 5166392"/>
              <a:gd name="connsiteX0" fmla="*/ 990061 w 2717861"/>
              <a:gd name="connsiteY0" fmla="*/ 20485 h 5166392"/>
              <a:gd name="connsiteX1" fmla="*/ 2717861 w 2717861"/>
              <a:gd name="connsiteY1" fmla="*/ 0 h 5166392"/>
              <a:gd name="connsiteX2" fmla="*/ 2705325 w 2717861"/>
              <a:gd name="connsiteY2" fmla="*/ 5161973 h 5166392"/>
              <a:gd name="connsiteX3" fmla="*/ 0 w 2717861"/>
              <a:gd name="connsiteY3" fmla="*/ 5166392 h 5166392"/>
              <a:gd name="connsiteX4" fmla="*/ 990061 w 2717861"/>
              <a:gd name="connsiteY4" fmla="*/ 20485 h 5166392"/>
              <a:gd name="connsiteX0" fmla="*/ 940745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40745 w 2668545"/>
              <a:gd name="connsiteY4" fmla="*/ 20485 h 5161973"/>
              <a:gd name="connsiteX0" fmla="*/ 918827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18827 w 2668545"/>
              <a:gd name="connsiteY4" fmla="*/ 20485 h 5161973"/>
              <a:gd name="connsiteX0" fmla="*/ 737629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737629 w 2487347"/>
              <a:gd name="connsiteY4" fmla="*/ 20485 h 5161973"/>
              <a:gd name="connsiteX0" fmla="*/ 9471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947140 w 2487347"/>
              <a:gd name="connsiteY4" fmla="*/ 20485 h 5161973"/>
              <a:gd name="connsiteX0" fmla="*/ 10377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37740 w 2487347"/>
              <a:gd name="connsiteY4" fmla="*/ 20485 h 5161973"/>
              <a:gd name="connsiteX0" fmla="*/ 1066052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66052 w 2487347"/>
              <a:gd name="connsiteY4" fmla="*/ 20485 h 5161973"/>
              <a:gd name="connsiteX0" fmla="*/ 918828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18828 w 2340123"/>
              <a:gd name="connsiteY4" fmla="*/ 20485 h 5161973"/>
              <a:gd name="connsiteX0" fmla="*/ 1009426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1009426 w 2340123"/>
              <a:gd name="connsiteY4" fmla="*/ 20485 h 5161973"/>
              <a:gd name="connsiteX0" fmla="*/ 986777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86777 w 2340123"/>
              <a:gd name="connsiteY4" fmla="*/ 20485 h 516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123" h="5161973">
                <a:moveTo>
                  <a:pt x="986777" y="20485"/>
                </a:moveTo>
                <a:lnTo>
                  <a:pt x="2340123" y="0"/>
                </a:lnTo>
                <a:cubicBezTo>
                  <a:pt x="2335944" y="1720658"/>
                  <a:pt x="2331766" y="3441315"/>
                  <a:pt x="2327587" y="5161973"/>
                </a:cubicBezTo>
                <a:lnTo>
                  <a:pt x="0" y="5152534"/>
                </a:lnTo>
                <a:lnTo>
                  <a:pt x="986777" y="20485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576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5155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8" name="TextBox 6"/>
          <p:cNvSpPr txBox="1">
            <a:spLocks noChangeArrowheads="1"/>
          </p:cNvSpPr>
          <p:nvPr userDrawn="1"/>
        </p:nvSpPr>
        <p:spPr bwMode="auto">
          <a:xfrm>
            <a:off x="4114006" y="4873052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6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39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40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rgbClr val="444F5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+mj-lt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50475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rgbClr val="444F5B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89365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i="1" baseline="0">
                <a:solidFill>
                  <a:srgbClr val="444F5B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830510" y="4857750"/>
            <a:ext cx="93249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856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_page">
    <p:bg>
      <p:bgPr>
        <a:solidFill>
          <a:srgbClr val="4E5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37010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97801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07540" y="4741464"/>
            <a:ext cx="1512566" cy="402036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7200" y="4838700"/>
            <a:ext cx="1371600" cy="304800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1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FFFFF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84772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2339"/>
            <a:ext cx="8229600" cy="376228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3206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2E2E2E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0670281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2613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994827"/>
          </a:xfrm>
          <a:prstGeom prst="rect">
            <a:avLst/>
          </a:prstGeom>
          <a:solidFill>
            <a:srgbClr val="444F5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j-lt"/>
              <a:cs typeface="Arial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5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bg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047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3809866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530145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15539"/>
            <a:ext cx="8239125" cy="49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114006" y="4882724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7" r:id="rId2"/>
    <p:sldLayoutId id="2147483806" r:id="rId3"/>
    <p:sldLayoutId id="2147483807" r:id="rId4"/>
    <p:sldLayoutId id="2147483788" r:id="rId5"/>
    <p:sldLayoutId id="2147483790" r:id="rId6"/>
    <p:sldLayoutId id="2147483791" r:id="rId7"/>
    <p:sldLayoutId id="2147483792" r:id="rId8"/>
    <p:sldLayoutId id="2147483793" r:id="rId9"/>
    <p:sldLayoutId id="2147483808" r:id="rId10"/>
    <p:sldLayoutId id="214748380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+mj-ea"/>
          <a:cs typeface="Arial Black" panose="020B0A04020102020204" pitchFamily="34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82880" indent="-18288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1pPr>
      <a:lvl2pPr marL="365760" indent="-182880" algn="l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2pPr>
      <a:lvl3pPr marL="73152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lang="en-US" sz="18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3pPr>
      <a:lvl4pPr marL="91440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4pPr>
      <a:lvl5pPr marL="1462420" indent="-342900" algn="l" rtl="0" eaLnBrk="1" fontAlgn="base" hangingPunct="1"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2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linux-d50553/testrail/index.php?/plans/view/28871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39240" y="1962150"/>
            <a:ext cx="5848519" cy="314175"/>
          </a:xfrm>
        </p:spPr>
        <p:txBody>
          <a:bodyPr>
            <a:noAutofit/>
          </a:bodyPr>
          <a:lstStyle/>
          <a:p>
            <a:r>
              <a:rPr lang="en-US" sz="2800" i="1" dirty="0">
                <a:solidFill>
                  <a:schemeClr val="accent1"/>
                </a:solidFill>
                <a:cs typeface="Arial"/>
              </a:rPr>
              <a:t>TMP CLIENT LOCAL RUN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61914" y="1567282"/>
            <a:ext cx="5792998" cy="471068"/>
          </a:xfrm>
        </p:spPr>
        <p:txBody>
          <a:bodyPr>
            <a:noAutofit/>
          </a:bodyPr>
          <a:lstStyle/>
          <a:p>
            <a:pPr algn="ctr"/>
            <a:br>
              <a:rPr lang="en-US" sz="4000" dirty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2692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Jason Wang           SW QA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7053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chemeClr val="bg1"/>
                </a:solidFill>
              </a:rPr>
              <a:t>Dec 2019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86106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Run R&amp;D Regression Suite on TMP Client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6302" y="1236407"/>
            <a:ext cx="1219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R&amp;D Regression Root Directory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812" y="3039871"/>
            <a:ext cx="103490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Full Flow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syn</a:t>
            </a:r>
            <a:r>
              <a:rPr lang="en-US" sz="1000" dirty="0"/>
              <a:t>-&gt;</a:t>
            </a:r>
            <a:r>
              <a:rPr lang="en-US" sz="1000" dirty="0" err="1"/>
              <a:t>bitgen</a:t>
            </a:r>
            <a:r>
              <a:rPr lang="en-US" sz="10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1379" y="3039870"/>
            <a:ext cx="777949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9218" y="3039871"/>
            <a:ext cx="1219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Postsyn</a:t>
            </a:r>
            <a:r>
              <a:rPr lang="en-US" sz="1000" dirty="0"/>
              <a:t> &amp; Map &amp; </a:t>
            </a:r>
            <a:r>
              <a:rPr lang="en-US" sz="1000" dirty="0" err="1"/>
              <a:t>Backanno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42255" y="3872521"/>
            <a:ext cx="524545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Synp</a:t>
            </a:r>
            <a:r>
              <a:rPr lang="en-US" sz="1000" dirty="0"/>
              <a:t> Flow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6605" y="3039870"/>
            <a:ext cx="777949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PAR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73992" y="3039870"/>
            <a:ext cx="777949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9200" y="3872521"/>
            <a:ext cx="524545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LSE Flow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28053" y="3868740"/>
            <a:ext cx="59897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Logic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07330" y="3868740"/>
            <a:ext cx="59586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Area Mode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7516" y="3868740"/>
            <a:ext cx="637507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Timing Mode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73439" y="3869495"/>
            <a:ext cx="66143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Physical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78175" y="2146490"/>
            <a:ext cx="1219200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JEDI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0" y="2147811"/>
            <a:ext cx="1219200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APOLLO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66092" y="4272631"/>
            <a:ext cx="598973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Place &amp; Route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5067" y="3872520"/>
            <a:ext cx="54093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Route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65332" y="3868740"/>
            <a:ext cx="49886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Place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39000" y="3869496"/>
            <a:ext cx="762000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Backanno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248401" y="3874787"/>
            <a:ext cx="693332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Postsyn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792427" y="4422121"/>
            <a:ext cx="59897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Map</a:t>
            </a:r>
          </a:p>
        </p:txBody>
      </p:sp>
      <p:cxnSp>
        <p:nvCxnSpPr>
          <p:cNvPr id="33" name="Straight Arrow Connector 32"/>
          <p:cNvCxnSpPr>
            <a:stCxn id="5" idx="2"/>
            <a:endCxn id="25" idx="0"/>
          </p:cNvCxnSpPr>
          <p:nvPr/>
        </p:nvCxnSpPr>
        <p:spPr bwMode="auto">
          <a:xfrm flipH="1">
            <a:off x="4087775" y="1636517"/>
            <a:ext cx="1968127" cy="50997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5" idx="2"/>
            <a:endCxn id="26" idx="0"/>
          </p:cNvCxnSpPr>
          <p:nvPr/>
        </p:nvCxnSpPr>
        <p:spPr bwMode="auto">
          <a:xfrm>
            <a:off x="6055902" y="1636517"/>
            <a:ext cx="2173698" cy="51129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25" idx="2"/>
            <a:endCxn id="10" idx="0"/>
          </p:cNvCxnSpPr>
          <p:nvPr/>
        </p:nvCxnSpPr>
        <p:spPr bwMode="auto">
          <a:xfrm flipH="1">
            <a:off x="1129264" y="2392711"/>
            <a:ext cx="2958511" cy="64716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25" idx="2"/>
            <a:endCxn id="11" idx="0"/>
          </p:cNvCxnSpPr>
          <p:nvPr/>
        </p:nvCxnSpPr>
        <p:spPr bwMode="auto">
          <a:xfrm flipH="1">
            <a:off x="2660354" y="2392711"/>
            <a:ext cx="1427421" cy="64715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25" idx="2"/>
            <a:endCxn id="16" idx="0"/>
          </p:cNvCxnSpPr>
          <p:nvPr/>
        </p:nvCxnSpPr>
        <p:spPr bwMode="auto">
          <a:xfrm flipH="1">
            <a:off x="4062967" y="2392711"/>
            <a:ext cx="24808" cy="64715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25" idx="2"/>
            <a:endCxn id="15" idx="0"/>
          </p:cNvCxnSpPr>
          <p:nvPr/>
        </p:nvCxnSpPr>
        <p:spPr bwMode="auto">
          <a:xfrm>
            <a:off x="4087775" y="2392711"/>
            <a:ext cx="1377805" cy="64715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25" idx="2"/>
            <a:endCxn id="13" idx="0"/>
          </p:cNvCxnSpPr>
          <p:nvPr/>
        </p:nvCxnSpPr>
        <p:spPr bwMode="auto">
          <a:xfrm>
            <a:off x="4087775" y="2392711"/>
            <a:ext cx="3001043" cy="64716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10" idx="2"/>
            <a:endCxn id="14" idx="0"/>
          </p:cNvCxnSpPr>
          <p:nvPr/>
        </p:nvCxnSpPr>
        <p:spPr bwMode="auto">
          <a:xfrm flipH="1">
            <a:off x="804528" y="3439981"/>
            <a:ext cx="324736" cy="4325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11" idx="2"/>
            <a:endCxn id="22" idx="0"/>
          </p:cNvCxnSpPr>
          <p:nvPr/>
        </p:nvCxnSpPr>
        <p:spPr bwMode="auto">
          <a:xfrm flipH="1">
            <a:off x="2305261" y="3286091"/>
            <a:ext cx="355093" cy="58264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10" idx="2"/>
            <a:endCxn id="17" idx="0"/>
          </p:cNvCxnSpPr>
          <p:nvPr/>
        </p:nvCxnSpPr>
        <p:spPr bwMode="auto">
          <a:xfrm>
            <a:off x="1129264" y="3439981"/>
            <a:ext cx="352209" cy="4325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>
            <a:stCxn id="11" idx="2"/>
            <a:endCxn id="23" idx="0"/>
          </p:cNvCxnSpPr>
          <p:nvPr/>
        </p:nvCxnSpPr>
        <p:spPr bwMode="auto">
          <a:xfrm>
            <a:off x="2660354" y="3286091"/>
            <a:ext cx="375916" cy="58264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16" idx="2"/>
            <a:endCxn id="21" idx="0"/>
          </p:cNvCxnSpPr>
          <p:nvPr/>
        </p:nvCxnSpPr>
        <p:spPr bwMode="auto">
          <a:xfrm flipH="1">
            <a:off x="3727540" y="3286091"/>
            <a:ext cx="335427" cy="58264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stCxn id="16" idx="2"/>
            <a:endCxn id="24" idx="0"/>
          </p:cNvCxnSpPr>
          <p:nvPr/>
        </p:nvCxnSpPr>
        <p:spPr bwMode="auto">
          <a:xfrm>
            <a:off x="4062967" y="3286091"/>
            <a:ext cx="341189" cy="58340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15" idx="2"/>
            <a:endCxn id="29" idx="0"/>
          </p:cNvCxnSpPr>
          <p:nvPr/>
        </p:nvCxnSpPr>
        <p:spPr bwMode="auto">
          <a:xfrm flipH="1">
            <a:off x="5114764" y="3286091"/>
            <a:ext cx="350816" cy="58264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/>
          <p:cNvCxnSpPr>
            <a:stCxn id="15" idx="2"/>
            <a:endCxn id="27" idx="0"/>
          </p:cNvCxnSpPr>
          <p:nvPr/>
        </p:nvCxnSpPr>
        <p:spPr bwMode="auto">
          <a:xfrm flipH="1">
            <a:off x="5465579" y="3286091"/>
            <a:ext cx="1" cy="9865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>
            <a:stCxn id="15" idx="2"/>
            <a:endCxn id="28" idx="0"/>
          </p:cNvCxnSpPr>
          <p:nvPr/>
        </p:nvCxnSpPr>
        <p:spPr bwMode="auto">
          <a:xfrm>
            <a:off x="5465580" y="3286091"/>
            <a:ext cx="359954" cy="58642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/>
          <p:cNvCxnSpPr>
            <a:stCxn id="13" idx="2"/>
            <a:endCxn id="31" idx="0"/>
          </p:cNvCxnSpPr>
          <p:nvPr/>
        </p:nvCxnSpPr>
        <p:spPr bwMode="auto">
          <a:xfrm flipH="1">
            <a:off x="6595067" y="3439981"/>
            <a:ext cx="493751" cy="43480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>
            <a:stCxn id="13" idx="2"/>
            <a:endCxn id="32" idx="0"/>
          </p:cNvCxnSpPr>
          <p:nvPr/>
        </p:nvCxnSpPr>
        <p:spPr bwMode="auto">
          <a:xfrm>
            <a:off x="7088818" y="3439981"/>
            <a:ext cx="3096" cy="9821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13" idx="2"/>
            <a:endCxn id="30" idx="0"/>
          </p:cNvCxnSpPr>
          <p:nvPr/>
        </p:nvCxnSpPr>
        <p:spPr bwMode="auto">
          <a:xfrm>
            <a:off x="7088818" y="3439981"/>
            <a:ext cx="531182" cy="42875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TextBox 92"/>
          <p:cNvSpPr txBox="1"/>
          <p:nvPr/>
        </p:nvSpPr>
        <p:spPr>
          <a:xfrm>
            <a:off x="2362422" y="4345176"/>
            <a:ext cx="59586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Dflt</a:t>
            </a:r>
            <a:r>
              <a:rPr lang="en-US" sz="1000" dirty="0"/>
              <a:t> Mode</a:t>
            </a:r>
          </a:p>
        </p:txBody>
      </p:sp>
      <p:cxnSp>
        <p:nvCxnSpPr>
          <p:cNvPr id="96" name="Straight Arrow Connector 95"/>
          <p:cNvCxnSpPr>
            <a:stCxn id="11" idx="2"/>
            <a:endCxn id="93" idx="0"/>
          </p:cNvCxnSpPr>
          <p:nvPr/>
        </p:nvCxnSpPr>
        <p:spPr bwMode="auto">
          <a:xfrm flipH="1">
            <a:off x="2660353" y="3286091"/>
            <a:ext cx="1" cy="105908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Arrow Connector 109"/>
          <p:cNvCxnSpPr>
            <a:stCxn id="26" idx="2"/>
          </p:cNvCxnSpPr>
          <p:nvPr/>
        </p:nvCxnSpPr>
        <p:spPr bwMode="auto">
          <a:xfrm>
            <a:off x="8229600" y="2394032"/>
            <a:ext cx="423316" cy="32225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Straight Arrow Connector 112"/>
          <p:cNvCxnSpPr>
            <a:stCxn id="26" idx="2"/>
          </p:cNvCxnSpPr>
          <p:nvPr/>
        </p:nvCxnSpPr>
        <p:spPr bwMode="auto">
          <a:xfrm flipH="1">
            <a:off x="7806285" y="2394032"/>
            <a:ext cx="423315" cy="32225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>
            <a:stCxn id="26" idx="2"/>
          </p:cNvCxnSpPr>
          <p:nvPr/>
        </p:nvCxnSpPr>
        <p:spPr bwMode="auto">
          <a:xfrm>
            <a:off x="8229600" y="2394032"/>
            <a:ext cx="0" cy="32225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ounded Rectangle 48"/>
          <p:cNvSpPr/>
          <p:nvPr/>
        </p:nvSpPr>
        <p:spPr bwMode="auto">
          <a:xfrm>
            <a:off x="227615" y="815028"/>
            <a:ext cx="3032260" cy="320793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2. </a:t>
            </a:r>
            <a:r>
              <a:rPr lang="en-US" altLang="zh-CN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Save your case/suite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U-Turn Arrow 7"/>
          <p:cNvSpPr/>
          <p:nvPr/>
        </p:nvSpPr>
        <p:spPr bwMode="auto">
          <a:xfrm>
            <a:off x="596402" y="1429272"/>
            <a:ext cx="2616182" cy="872583"/>
          </a:xfrm>
          <a:prstGeom prst="utur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To P4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236340" y="1894221"/>
            <a:ext cx="939218" cy="64154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Local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cases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1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86106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Run R&amp;D Regression Suite on TMP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27615" y="815028"/>
            <a:ext cx="3032260" cy="320793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3. </a:t>
            </a:r>
            <a:r>
              <a:rPr lang="en-US" altLang="zh-CN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Launch regression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290266"/>
            <a:ext cx="8153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200" dirty="0"/>
              <a:t>Get latest version of your case/suite from P4 (to your local disk)</a:t>
            </a:r>
          </a:p>
          <a:p>
            <a:pPr marL="342900" indent="-342900">
              <a:buAutoNum type="arabicPeriod"/>
            </a:pPr>
            <a:r>
              <a:rPr lang="en-US" altLang="zh-CN" sz="1200" dirty="0"/>
              <a:t>Go into </a:t>
            </a:r>
            <a:r>
              <a:rPr lang="en-US" altLang="zh-CN" sz="1200" dirty="0" err="1"/>
              <a:t>launch_eit</a:t>
            </a:r>
            <a:r>
              <a:rPr lang="en-US" altLang="zh-CN" sz="1200" dirty="0"/>
              <a:t> folder </a:t>
            </a:r>
          </a:p>
          <a:p>
            <a:pPr marL="342900" indent="-342900">
              <a:buAutoNum type="arabicPeriod"/>
            </a:pPr>
            <a:r>
              <a:rPr lang="en-US" altLang="zh-CN" sz="1200" dirty="0"/>
              <a:t>Make a copy of </a:t>
            </a:r>
            <a:r>
              <a:rPr lang="en-US" altLang="zh-CN" sz="1200" dirty="0" err="1"/>
              <a:t>launch.suite_path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suite_list</a:t>
            </a:r>
            <a:r>
              <a:rPr lang="en-US" altLang="zh-CN" sz="1200" dirty="0"/>
              <a:t> file</a:t>
            </a:r>
          </a:p>
          <a:p>
            <a:pPr marL="342900" indent="-342900">
              <a:buAutoNum type="arabicPeriod"/>
            </a:pPr>
            <a:r>
              <a:rPr lang="en-US" altLang="zh-CN" sz="1200" dirty="0"/>
              <a:t>Update the suite path in </a:t>
            </a:r>
            <a:r>
              <a:rPr lang="en-US" altLang="zh-CN" sz="1200" dirty="0" err="1"/>
              <a:t>launch.suite_path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suite_list</a:t>
            </a:r>
            <a:r>
              <a:rPr lang="en-US" altLang="zh-CN" sz="1200" dirty="0"/>
              <a:t> (point to your regression suite download from P4)</a:t>
            </a:r>
          </a:p>
          <a:p>
            <a:pPr marL="342900" indent="-342900">
              <a:buAutoNum type="arabicPeriod"/>
            </a:pPr>
            <a:r>
              <a:rPr lang="en-US" altLang="zh-CN" sz="1200" dirty="0"/>
              <a:t>Set environment in your console, like ‘</a:t>
            </a:r>
            <a:r>
              <a:rPr lang="en-US" altLang="zh-CN" sz="1200" dirty="0" err="1"/>
              <a:t>setenv</a:t>
            </a:r>
            <a:r>
              <a:rPr lang="en-US" altLang="zh-CN" sz="1200" dirty="0"/>
              <a:t> EXTERNAL_RADIANT_PATH /home/</a:t>
            </a:r>
            <a:r>
              <a:rPr lang="en-US" altLang="zh-CN" sz="1200" dirty="0" err="1"/>
              <a:t>rel</a:t>
            </a:r>
            <a:r>
              <a:rPr lang="en-US" altLang="zh-CN" sz="1200" dirty="0"/>
              <a:t>/ng2_0p.64/</a:t>
            </a:r>
            <a:r>
              <a:rPr lang="en-US" altLang="zh-CN" sz="1200" dirty="0" err="1"/>
              <a:t>eit</a:t>
            </a:r>
            <a:r>
              <a:rPr lang="en-US" altLang="zh-CN" sz="1200" dirty="0"/>
              <a:t>/</a:t>
            </a:r>
            <a:r>
              <a:rPr lang="en-US" altLang="zh-CN" sz="1200" dirty="0" err="1"/>
              <a:t>lin</a:t>
            </a:r>
            <a:r>
              <a:rPr lang="en-US" altLang="zh-CN" sz="1200" dirty="0"/>
              <a:t>/install’</a:t>
            </a:r>
          </a:p>
          <a:p>
            <a:pPr marL="342900" indent="-342900">
              <a:buAutoNum type="arabicPeriod"/>
            </a:pPr>
            <a:r>
              <a:rPr lang="en-US" altLang="zh-CN" sz="1200" dirty="0"/>
              <a:t>Launch with ‘source </a:t>
            </a:r>
            <a:r>
              <a:rPr lang="en-US" altLang="zh-CN" sz="1200" dirty="0" err="1"/>
              <a:t>launch.suite_path</a:t>
            </a:r>
            <a:r>
              <a:rPr lang="en-US" altLang="zh-CN" sz="1200" dirty="0"/>
              <a:t>’ or ‘source </a:t>
            </a:r>
            <a:r>
              <a:rPr lang="en-US" altLang="zh-CN" sz="1200" dirty="0" err="1"/>
              <a:t>launch.suite_list</a:t>
            </a:r>
            <a:r>
              <a:rPr lang="en-US" altLang="zh-CN" sz="1200" dirty="0"/>
              <a:t>’ 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289941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‘</a:t>
            </a:r>
            <a:r>
              <a:rPr lang="en-US" altLang="zh-CN" sz="1200" dirty="0" err="1"/>
              <a:t>launch.suite_path</a:t>
            </a:r>
            <a:r>
              <a:rPr lang="en-US" altLang="zh-CN" sz="1200" dirty="0"/>
              <a:t>’ allow you put one regression suite inside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‘</a:t>
            </a:r>
            <a:r>
              <a:rPr lang="en-US" altLang="zh-CN" sz="1200" dirty="0" err="1"/>
              <a:t>launch.suite_list</a:t>
            </a:r>
            <a:r>
              <a:rPr lang="en-US" altLang="zh-CN" sz="1200" dirty="0"/>
              <a:t>’ allow you put lots of regression suites inside</a:t>
            </a:r>
          </a:p>
        </p:txBody>
      </p:sp>
    </p:spTree>
    <p:extLst>
      <p:ext uri="{BB962C8B-B14F-4D97-AF65-F5344CB8AC3E}">
        <p14:creationId xmlns:p14="http://schemas.microsoft.com/office/powerpoint/2010/main" val="322018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TMP client run demo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198" y="1047750"/>
            <a:ext cx="853440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Linux:</a:t>
            </a:r>
          </a:p>
          <a:p>
            <a:r>
              <a:rPr lang="en-US" altLang="zh-CN" sz="1400" dirty="0"/>
              <a:t>Client ready on Linux side no more SW install</a:t>
            </a:r>
          </a:p>
          <a:p>
            <a:r>
              <a:rPr lang="en-US" altLang="zh-CN" sz="1400" dirty="0"/>
              <a:t>Client Installed in: /disks/</a:t>
            </a:r>
            <a:r>
              <a:rPr lang="en-US" altLang="zh-CN" sz="1400" dirty="0" err="1"/>
              <a:t>swrd_archive</a:t>
            </a:r>
            <a:r>
              <a:rPr lang="en-US" altLang="zh-CN" sz="1400" dirty="0"/>
              <a:t>/</a:t>
            </a:r>
            <a:r>
              <a:rPr lang="en-US" altLang="zh-CN" sz="1400" dirty="0" err="1"/>
              <a:t>sqa_lsv</a:t>
            </a:r>
            <a:r>
              <a:rPr lang="en-US" altLang="zh-CN" sz="1400" dirty="0"/>
              <a:t>/</a:t>
            </a:r>
            <a:r>
              <a:rPr lang="en-US" altLang="zh-CN" sz="1400" dirty="0" err="1"/>
              <a:t>test_management_platform</a:t>
            </a:r>
            <a:r>
              <a:rPr lang="en-US" altLang="zh-CN" sz="1400" dirty="0"/>
              <a:t>/</a:t>
            </a:r>
            <a:r>
              <a:rPr lang="en-US" altLang="zh-CN" sz="1400" dirty="0" err="1"/>
              <a:t>TMP_Client</a:t>
            </a:r>
            <a:endParaRPr lang="en-US" altLang="zh-CN" sz="14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b="1" dirty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Copy  /disks/</a:t>
            </a:r>
            <a:r>
              <a:rPr lang="en-US" altLang="zh-CN" sz="1400" dirty="0" err="1"/>
              <a:t>swrd_archive</a:t>
            </a:r>
            <a:r>
              <a:rPr lang="en-US" altLang="zh-CN" sz="1400" dirty="0"/>
              <a:t>/</a:t>
            </a:r>
            <a:r>
              <a:rPr lang="en-US" altLang="zh-CN" sz="1400" dirty="0" err="1"/>
              <a:t>sqa_lsv</a:t>
            </a:r>
            <a:r>
              <a:rPr lang="en-US" altLang="zh-CN" sz="1400" dirty="0"/>
              <a:t>/</a:t>
            </a:r>
            <a:r>
              <a:rPr lang="en-US" altLang="zh-CN" sz="1400" dirty="0" err="1"/>
              <a:t>test_management_platform</a:t>
            </a:r>
            <a:r>
              <a:rPr lang="en-US" altLang="zh-CN" sz="1400" dirty="0"/>
              <a:t>/</a:t>
            </a:r>
            <a:r>
              <a:rPr lang="en-US" altLang="zh-CN" sz="1400" dirty="0" err="1"/>
              <a:t>launch_eit</a:t>
            </a:r>
            <a:r>
              <a:rPr lang="en-US" altLang="zh-CN" sz="1400" dirty="0"/>
              <a:t> to your owned directory.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Go into </a:t>
            </a:r>
            <a:r>
              <a:rPr lang="en-US" altLang="zh-CN" sz="1400" dirty="0" err="1"/>
              <a:t>launch_eit</a:t>
            </a:r>
            <a:r>
              <a:rPr lang="en-US" altLang="zh-CN" sz="1400" dirty="0"/>
              <a:t> folder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Set environment in your console, like ‘</a:t>
            </a:r>
            <a:r>
              <a:rPr lang="en-US" altLang="zh-CN" sz="1400" dirty="0" err="1"/>
              <a:t>setenv</a:t>
            </a:r>
            <a:r>
              <a:rPr lang="en-US" altLang="zh-CN" sz="1400" dirty="0"/>
              <a:t> EXTERNAL_RADIANT_PATH /home/</a:t>
            </a:r>
            <a:r>
              <a:rPr lang="en-US" altLang="zh-CN" sz="1400" dirty="0" err="1"/>
              <a:t>rel</a:t>
            </a:r>
            <a:r>
              <a:rPr lang="en-US" altLang="zh-CN" sz="1400" dirty="0"/>
              <a:t>/ng2_0p.64/</a:t>
            </a:r>
            <a:r>
              <a:rPr lang="en-US" altLang="zh-CN" sz="1400" dirty="0" err="1"/>
              <a:t>eit</a:t>
            </a:r>
            <a:r>
              <a:rPr lang="en-US" altLang="zh-CN" sz="1400" dirty="0"/>
              <a:t>/</a:t>
            </a:r>
            <a:r>
              <a:rPr lang="en-US" altLang="zh-CN" sz="1400" dirty="0" err="1"/>
              <a:t>lin</a:t>
            </a:r>
            <a:r>
              <a:rPr lang="en-US" altLang="zh-CN" sz="1400" dirty="0"/>
              <a:t>/install’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Launch suite path demo with ‘source </a:t>
            </a:r>
            <a:r>
              <a:rPr lang="en-US" altLang="zh-CN" sz="1400" dirty="0" err="1"/>
              <a:t>launch.suite_path</a:t>
            </a:r>
            <a:r>
              <a:rPr lang="en-US" altLang="zh-CN" sz="1400" dirty="0"/>
              <a:t>’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Launch suite lists demo with ‘source </a:t>
            </a:r>
            <a:r>
              <a:rPr lang="en-US" altLang="zh-CN" sz="1400" dirty="0" err="1"/>
              <a:t>launch.suite_list</a:t>
            </a:r>
            <a:r>
              <a:rPr lang="en-US" altLang="zh-CN" sz="1400" dirty="0"/>
              <a:t>’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You will get run reports in the console outputs</a:t>
            </a:r>
          </a:p>
          <a:p>
            <a:endParaRPr lang="en-US" altLang="zh-CN" sz="1600" dirty="0"/>
          </a:p>
        </p:txBody>
      </p:sp>
      <p:sp>
        <p:nvSpPr>
          <p:cNvPr id="5" name="Flowchart: Alternate Process 4"/>
          <p:cNvSpPr/>
          <p:nvPr/>
        </p:nvSpPr>
        <p:spPr bwMode="auto">
          <a:xfrm>
            <a:off x="8001000" y="4376497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7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26399"/>
            <a:ext cx="642189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Result check – console report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" y="4201407"/>
            <a:ext cx="8345169" cy="752802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 bwMode="auto">
          <a:xfrm>
            <a:off x="7315200" y="874292"/>
            <a:ext cx="1658422" cy="838200"/>
          </a:xfrm>
          <a:prstGeom prst="wedgeEllipseCallout">
            <a:avLst>
              <a:gd name="adj1" fmla="val -86078"/>
              <a:gd name="adj2" fmla="val 7431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Report Path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20216" y="1857764"/>
            <a:ext cx="1658422" cy="838200"/>
          </a:xfrm>
          <a:prstGeom prst="wedgeEllipseCallout">
            <a:avLst>
              <a:gd name="adj1" fmla="val 118697"/>
              <a:gd name="adj2" fmla="val 2526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Summary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76200" y="2705683"/>
            <a:ext cx="1658422" cy="838200"/>
          </a:xfrm>
          <a:prstGeom prst="wedgeEllipseCallout">
            <a:avLst>
              <a:gd name="adj1" fmla="val 106508"/>
              <a:gd name="adj2" fmla="val 252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Final Result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6391" y="3915239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Details in report file:</a:t>
            </a:r>
            <a:endParaRPr lang="zh-CN" altLang="en-US" dirty="0"/>
          </a:p>
        </p:txBody>
      </p:sp>
      <p:sp>
        <p:nvSpPr>
          <p:cNvPr id="11" name="Oval Callout 10"/>
          <p:cNvSpPr/>
          <p:nvPr/>
        </p:nvSpPr>
        <p:spPr bwMode="auto">
          <a:xfrm>
            <a:off x="7343192" y="2190750"/>
            <a:ext cx="1658422" cy="838200"/>
          </a:xfrm>
          <a:prstGeom prst="wedgeEllipseCallout">
            <a:avLst>
              <a:gd name="adj1" fmla="val -93580"/>
              <a:gd name="adj2" fmla="val -562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 ID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144" y="730349"/>
            <a:ext cx="787074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After TMP Client completed the task it will output following report in console</a:t>
            </a:r>
          </a:p>
        </p:txBody>
      </p:sp>
    </p:spTree>
    <p:extLst>
      <p:ext uri="{BB962C8B-B14F-4D97-AF65-F5344CB8AC3E}">
        <p14:creationId xmlns:p14="http://schemas.microsoft.com/office/powerpoint/2010/main" val="88507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Result check – Filed case check steps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25755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/>
          </a:p>
          <a:p>
            <a:endParaRPr lang="en-US" altLang="zh-C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50235"/>
            <a:ext cx="5314296" cy="5745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1452620"/>
            <a:ext cx="32004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Open the report file</a:t>
            </a:r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Open failed case directory</a:t>
            </a:r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Open ‘case_report.txt’ to see which check failed</a:t>
            </a:r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Open ‘*.</a:t>
            </a:r>
            <a:r>
              <a:rPr lang="en-US" altLang="zh-CN" sz="1400" dirty="0" err="1"/>
              <a:t>conf</a:t>
            </a:r>
            <a:r>
              <a:rPr lang="en-US" altLang="zh-CN" sz="1400" dirty="0"/>
              <a:t>’ file in design to see what is the failed check doing</a:t>
            </a:r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Manually check again</a:t>
            </a:r>
          </a:p>
          <a:p>
            <a:endParaRPr lang="en-US" altLang="zh-CN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238178"/>
            <a:ext cx="3352800" cy="214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44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343150"/>
            <a:ext cx="8239126" cy="706859"/>
          </a:xfrm>
        </p:spPr>
        <p:txBody>
          <a:bodyPr/>
          <a:lstStyle/>
          <a:p>
            <a:pPr algn="ctr"/>
            <a:r>
              <a:rPr lang="en-US" altLang="zh-CN" sz="2400" dirty="0"/>
              <a:t>THANKS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066800" y="2495550"/>
            <a:ext cx="69342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733800" y="15049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FFFF"/>
                </a:solidFill>
                <a:ea typeface="+mj-ea"/>
                <a:cs typeface="Arial Black" panose="020B0A04020102020204" pitchFamily="34" charset="0"/>
                <a:sym typeface="Gill Sans" charset="0"/>
              </a:rPr>
              <a:t>Q&amp;A</a:t>
            </a:r>
            <a:endParaRPr lang="zh-CN" altLang="en-US" sz="5400" b="1" dirty="0">
              <a:solidFill>
                <a:srgbClr val="FFFFFF"/>
              </a:solidFill>
              <a:ea typeface="+mj-ea"/>
              <a:cs typeface="Arial Black" panose="020B0A040201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76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- </a:t>
            </a:r>
            <a:r>
              <a:rPr lang="en-US" dirty="0"/>
              <a:t>EIT introduction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22" y="2986223"/>
            <a:ext cx="3152406" cy="217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769296"/>
            <a:ext cx="815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Key features: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Case information collection (where is the case and how to launch it)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Filed by QA focus on maximum coverage with minimum case 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Recognized and can be run by Client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Could be updated by Client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Real case located in LSH and maintained by QA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Same with webpage: </a:t>
            </a:r>
            <a:r>
              <a:rPr lang="en-US" altLang="zh-CN" dirty="0">
                <a:hlinkClick r:id="rId4"/>
              </a:rPr>
              <a:t>http://linux-d50553/testrail/index.php?/plans/view/28871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316923"/>
            <a:ext cx="6281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Location:</a:t>
            </a:r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&lt;</a:t>
            </a:r>
            <a:r>
              <a:rPr lang="en-US" altLang="zh-CN" dirty="0" err="1"/>
              <a:t>Client_install_path</a:t>
            </a:r>
            <a:r>
              <a:rPr lang="en-US" altLang="zh-CN" dirty="0"/>
              <a:t>&gt;/doc/</a:t>
            </a:r>
            <a:r>
              <a:rPr lang="en-US" altLang="zh-CN" dirty="0" err="1"/>
              <a:t>TMP_EIT_suites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sz="1600" dirty="0"/>
              <a:t>*we use $</a:t>
            </a:r>
            <a:r>
              <a:rPr lang="en-US" altLang="zh-CN" sz="1600" dirty="0" err="1"/>
              <a:t>unit_path</a:t>
            </a:r>
            <a:r>
              <a:rPr lang="en-US" altLang="zh-CN" sz="1600" dirty="0"/>
              <a:t> to represent this path in TMP client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28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- </a:t>
            </a:r>
            <a:r>
              <a:rPr lang="en-US" dirty="0"/>
              <a:t>Available EIT suites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799" y="742950"/>
            <a:ext cx="853440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        Brian’s team:</a:t>
            </a:r>
            <a:endParaRPr lang="zh-CN" altLang="zh-CN" sz="1400" dirty="0"/>
          </a:p>
          <a:p>
            <a:r>
              <a:rPr lang="en-US" altLang="zh-CN" sz="1400" dirty="0"/>
              <a:t>                analysis_00_ta_engine.xlsx	--TA engine feature cover</a:t>
            </a:r>
            <a:endParaRPr lang="zh-CN" altLang="zh-CN" sz="1400" dirty="0"/>
          </a:p>
          <a:p>
            <a:r>
              <a:rPr lang="en-US" altLang="zh-CN" sz="1400" dirty="0"/>
              <a:t>                flow_00_design_entry.xlsx	--Over design flow: synthesis, map, par</a:t>
            </a:r>
          </a:p>
          <a:p>
            <a:r>
              <a:rPr lang="en-US" altLang="zh-CN" sz="1400" dirty="0"/>
              <a:t>                impl_00_LSE_engine.xlsx	--LSE engine flow, attribute, option support</a:t>
            </a:r>
          </a:p>
          <a:p>
            <a:r>
              <a:rPr lang="en-US" altLang="zh-CN" sz="1400" dirty="0"/>
              <a:t>                impl_00_LSE_engine.xlsx         	--LSE engine flow, attribute, option and functional support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Chih</a:t>
            </a:r>
            <a:r>
              <a:rPr lang="en-US" altLang="zh-CN" sz="1400" dirty="0"/>
              <a:t>-Chung’s team:</a:t>
            </a:r>
          </a:p>
          <a:p>
            <a:r>
              <a:rPr lang="en-US" altLang="zh-CN" sz="1400" dirty="0"/>
              <a:t>                constriant_10_flow.xlsx		--Physical constraint cover for map, par                 </a:t>
            </a:r>
          </a:p>
          <a:p>
            <a:r>
              <a:rPr lang="en-US" altLang="zh-CN" sz="1400" dirty="0"/>
              <a:t>                impl_01_mapar_engine.xlsx      	--Map, Par flow, option, report cover</a:t>
            </a:r>
            <a:endParaRPr lang="zh-CN" altLang="zh-CN" sz="1400" dirty="0"/>
          </a:p>
          <a:p>
            <a:r>
              <a:rPr lang="en-US" altLang="zh-CN" sz="1400" dirty="0"/>
              <a:t>        Cindy’s team:</a:t>
            </a:r>
          </a:p>
          <a:p>
            <a:r>
              <a:rPr lang="en-US" altLang="zh-CN" sz="1400" dirty="0"/>
              <a:t>                analysis_01_simulation.xlsx	--simulation library cover  </a:t>
            </a:r>
            <a:endParaRPr lang="zh-CN" altLang="zh-CN" sz="1400" dirty="0"/>
          </a:p>
          <a:p>
            <a:r>
              <a:rPr lang="en-US" altLang="zh-CN" sz="1400" dirty="0"/>
              <a:t>                impl_02_bit_generate.xlsx	--</a:t>
            </a:r>
            <a:r>
              <a:rPr lang="en-US" altLang="zh-CN" sz="1400" dirty="0" err="1"/>
              <a:t>bitgen</a:t>
            </a:r>
            <a:r>
              <a:rPr lang="en-US" altLang="zh-CN" sz="1400" dirty="0"/>
              <a:t> flow and option cover</a:t>
            </a:r>
          </a:p>
          <a:p>
            <a:r>
              <a:rPr lang="en-US" altLang="zh-CN" sz="1400" dirty="0"/>
              <a:t>                silicon_02_thunderplus.xlsx	--device primitive flow, </a:t>
            </a:r>
            <a:r>
              <a:rPr lang="en-US" altLang="zh-CN" sz="1400" dirty="0" err="1"/>
              <a:t>sta</a:t>
            </a:r>
            <a:r>
              <a:rPr lang="en-US" altLang="zh-CN" sz="1400" dirty="0"/>
              <a:t> cover</a:t>
            </a:r>
            <a:endParaRPr lang="zh-CN" altLang="zh-CN" sz="1400" dirty="0"/>
          </a:p>
          <a:p>
            <a:r>
              <a:rPr lang="en-US" altLang="zh-CN" sz="1400" dirty="0"/>
              <a:t>        Dave’s team</a:t>
            </a:r>
          </a:p>
          <a:p>
            <a:r>
              <a:rPr lang="en-US" altLang="zh-CN" sz="1400" dirty="0"/>
              <a:t>                impl_00_Synplify_engine.xlsx	--</a:t>
            </a:r>
            <a:r>
              <a:rPr lang="en-US" altLang="zh-CN" sz="1400" dirty="0" err="1"/>
              <a:t>Synplify</a:t>
            </a:r>
            <a:r>
              <a:rPr lang="en-US" altLang="zh-CN" sz="1400" dirty="0"/>
              <a:t> engine flow, fdc2ldc cover</a:t>
            </a:r>
          </a:p>
          <a:p>
            <a:r>
              <a:rPr lang="en-US" altLang="zh-CN" sz="1400" dirty="0"/>
              <a:t>                impl_00_Synplify_engine.xlsx	--</a:t>
            </a:r>
            <a:r>
              <a:rPr lang="en-US" altLang="zh-CN" sz="1400" dirty="0" err="1"/>
              <a:t>Synplify</a:t>
            </a:r>
            <a:r>
              <a:rPr lang="en-US" altLang="zh-CN" sz="1400" dirty="0"/>
              <a:t> engine flow, fdc2ldc and functional support</a:t>
            </a:r>
            <a:endParaRPr lang="zh-CN" altLang="zh-CN" sz="1400" dirty="0"/>
          </a:p>
          <a:p>
            <a:r>
              <a:rPr lang="en-US" altLang="zh-CN" sz="1400" dirty="0"/>
              <a:t>               debug_10_reveal_inserter.xlsx	--Reveal inserter flow support</a:t>
            </a:r>
          </a:p>
          <a:p>
            <a:r>
              <a:rPr lang="en-US" altLang="zh-CN" sz="1400" dirty="0"/>
              <a:t>        Overall</a:t>
            </a:r>
          </a:p>
          <a:p>
            <a:r>
              <a:rPr lang="en-US" altLang="zh-CN" sz="1400" dirty="0"/>
              <a:t>                misc_radiant_design_pool.xlsx    	--customer design general flow cover</a:t>
            </a:r>
            <a:endParaRPr lang="en-US" altLang="zh-CN" sz="1400" dirty="0">
              <a:solidFill>
                <a:srgbClr val="92D050"/>
              </a:solidFill>
            </a:endParaRPr>
          </a:p>
          <a:p>
            <a:endParaRPr lang="en-US" altLang="zh-CN" sz="1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35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75438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- </a:t>
            </a:r>
            <a:r>
              <a:rPr lang="en-US" altLang="zh-CN" b="0" dirty="0"/>
              <a:t>Current EIT2 suite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200821"/>
          <a:ext cx="8229601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03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Suite 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Case Number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Run</a:t>
                      </a:r>
                      <a:r>
                        <a:rPr lang="en-US" altLang="zh-CN" sz="1200" baseline="0" dirty="0"/>
                        <a:t>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09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analysis_00_ta_engine.xlsx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11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TA</a:t>
                      </a:r>
                      <a:r>
                        <a:rPr lang="en-US" altLang="zh-CN" sz="1000" baseline="0" dirty="0"/>
                        <a:t> constraint cover, T+ and Jedi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09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analysis_01_simulation.xlsx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59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12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Simulation flow cover, including</a:t>
                      </a:r>
                      <a:r>
                        <a:rPr lang="en-US" altLang="zh-CN" sz="1000" baseline="0" dirty="0"/>
                        <a:t> Verilog and VHDL case, T+ and Jedi</a:t>
                      </a:r>
                      <a:endParaRPr lang="en-US" altLang="zh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constraint_10_flow.xlsx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75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14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Constraint flow cover, </a:t>
                      </a:r>
                      <a:r>
                        <a:rPr lang="en-US" altLang="zh-CN" sz="1000" baseline="0" dirty="0"/>
                        <a:t>T+ and Jedi</a:t>
                      </a:r>
                      <a:endParaRPr lang="en-US" altLang="zh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debug_10_reveal_inserter.xlsx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81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Reveal flow cover, </a:t>
                      </a:r>
                      <a:r>
                        <a:rPr lang="en-US" altLang="zh-CN" sz="1000" baseline="0" dirty="0"/>
                        <a:t>T+ and Jedi</a:t>
                      </a:r>
                      <a:endParaRPr lang="en-US" altLang="zh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flow_00_design_entry.xlsx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56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Design entry cover, </a:t>
                      </a:r>
                      <a:r>
                        <a:rPr lang="en-US" altLang="zh-CN" sz="1000" baseline="0" dirty="0"/>
                        <a:t>T+ and Jedi</a:t>
                      </a:r>
                      <a:endParaRPr lang="en-US" altLang="zh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impl_00_LSE_engine.xlsx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86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16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LSE</a:t>
                      </a:r>
                      <a:r>
                        <a:rPr lang="en-US" altLang="zh-CN" sz="1000" baseline="0" dirty="0"/>
                        <a:t> flow cover, post-</a:t>
                      </a:r>
                      <a:r>
                        <a:rPr lang="en-US" altLang="zh-CN" sz="1000" baseline="0" dirty="0" err="1"/>
                        <a:t>syn</a:t>
                      </a:r>
                      <a:r>
                        <a:rPr lang="en-US" altLang="zh-CN" sz="1000" baseline="0" dirty="0"/>
                        <a:t> simulation verification used. T+ and Jedi</a:t>
                      </a:r>
                      <a:endParaRPr lang="en-US" altLang="zh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impl_00_Synplify_engine.xlsx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86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22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/>
                        <a:t>Synplify</a:t>
                      </a:r>
                      <a:r>
                        <a:rPr lang="en-US" altLang="zh-CN" sz="1000" baseline="0" dirty="0"/>
                        <a:t> flow cover, post-</a:t>
                      </a:r>
                      <a:r>
                        <a:rPr lang="en-US" altLang="zh-CN" sz="1000" baseline="0" dirty="0" err="1"/>
                        <a:t>syn</a:t>
                      </a:r>
                      <a:r>
                        <a:rPr lang="en-US" altLang="zh-CN" sz="1000" baseline="0" dirty="0"/>
                        <a:t> simulation verification used. T+ and Jedi</a:t>
                      </a:r>
                      <a:endParaRPr lang="en-US" altLang="zh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impl_01_mapar_engine.xlsx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7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MPAR</a:t>
                      </a:r>
                      <a:r>
                        <a:rPr lang="en-US" altLang="zh-CN" sz="1000" baseline="0" dirty="0"/>
                        <a:t> flow and option cover</a:t>
                      </a:r>
                      <a:r>
                        <a:rPr lang="en-US" altLang="zh-CN" sz="1000" dirty="0"/>
                        <a:t>, </a:t>
                      </a:r>
                      <a:r>
                        <a:rPr lang="en-US" altLang="zh-CN" sz="1000" baseline="0" dirty="0"/>
                        <a:t>T+ and Jedi</a:t>
                      </a:r>
                      <a:endParaRPr lang="en-US" altLang="zh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impl_02_bit_generate.xlsx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5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/>
                        <a:t>Bitgen</a:t>
                      </a:r>
                      <a:r>
                        <a:rPr lang="en-US" altLang="zh-CN" sz="1000" baseline="0" dirty="0"/>
                        <a:t> flow and option cover</a:t>
                      </a:r>
                      <a:r>
                        <a:rPr lang="en-US" altLang="zh-CN" sz="1000" dirty="0"/>
                        <a:t>, </a:t>
                      </a:r>
                      <a:r>
                        <a:rPr lang="en-US" altLang="zh-CN" sz="1000" baseline="0" dirty="0"/>
                        <a:t>T+ and Jedi</a:t>
                      </a:r>
                      <a:endParaRPr lang="en-US" altLang="zh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impl_04_backanno.xlsx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55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18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Post-</a:t>
                      </a:r>
                      <a:r>
                        <a:rPr lang="en-US" altLang="zh-CN" sz="1000" dirty="0" err="1"/>
                        <a:t>syn</a:t>
                      </a:r>
                      <a:r>
                        <a:rPr lang="en-US" altLang="zh-CN" sz="1000" dirty="0"/>
                        <a:t>,</a:t>
                      </a:r>
                      <a:r>
                        <a:rPr lang="en-US" altLang="zh-CN" sz="1000" baseline="0" dirty="0"/>
                        <a:t> par </a:t>
                      </a:r>
                      <a:r>
                        <a:rPr lang="en-US" altLang="zh-CN" sz="1000" baseline="0" dirty="0" err="1"/>
                        <a:t>backanno</a:t>
                      </a:r>
                      <a:r>
                        <a:rPr lang="en-US" altLang="zh-CN" sz="1000" baseline="0" dirty="0"/>
                        <a:t> flow, simulation verification used. T+ and Jedi</a:t>
                      </a:r>
                      <a:endParaRPr lang="en-US" altLang="zh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impl_05_ibis.xlsx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78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15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IBIS</a:t>
                      </a:r>
                      <a:r>
                        <a:rPr lang="en-US" altLang="zh-CN" sz="1000" baseline="0" dirty="0"/>
                        <a:t> flow and output file verification</a:t>
                      </a:r>
                      <a:r>
                        <a:rPr lang="en-US" altLang="zh-CN" sz="1000" dirty="0"/>
                        <a:t>, </a:t>
                      </a:r>
                      <a:r>
                        <a:rPr lang="en-US" altLang="zh-CN" sz="1000" baseline="0" dirty="0"/>
                        <a:t>T+ and Jedi</a:t>
                      </a:r>
                      <a:endParaRPr lang="en-US" altLang="zh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misc_radiant_design_pool.xlsx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84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Customer Case cover, limited device cover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pn_00_tcl_console.xlsx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54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5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TCL flow cover, </a:t>
                      </a:r>
                      <a:r>
                        <a:rPr lang="en-US" altLang="zh-CN" sz="1000" baseline="0" dirty="0"/>
                        <a:t>T+ and Jedi</a:t>
                      </a:r>
                      <a:endParaRPr lang="en-US" altLang="zh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809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silicon_01_softip.xlsx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85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SoftIP</a:t>
                      </a:r>
                      <a:r>
                        <a:rPr lang="en-US" altLang="zh-CN" sz="1000" baseline="0" dirty="0"/>
                        <a:t> cover, T+ and Jedi</a:t>
                      </a:r>
                      <a:endParaRPr lang="en-US" altLang="zh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4551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52400" y="840441"/>
            <a:ext cx="2590800" cy="3048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Existing suites: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60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- </a:t>
            </a:r>
            <a:r>
              <a:rPr lang="en-US" altLang="zh-CN" b="0" dirty="0"/>
              <a:t>EIT2 suite update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238921"/>
          <a:ext cx="8229602" cy="153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79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Suite 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Case Number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Run</a:t>
                      </a:r>
                      <a:r>
                        <a:rPr lang="en-US" altLang="zh-CN" sz="1200" baseline="0" dirty="0"/>
                        <a:t>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Comments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66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silicon_02_thunderplus.xlsx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42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12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Updated.</a:t>
                      </a:r>
                      <a:r>
                        <a:rPr lang="en-US" altLang="zh-CN" sz="1000" b="1" baseline="0" dirty="0"/>
                        <a:t> </a:t>
                      </a:r>
                      <a:r>
                        <a:rPr lang="en-US" altLang="zh-CN" sz="1000" baseline="0" dirty="0"/>
                        <a:t>Primitive flow and simulation cover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66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silicon_04_jedi.xlsx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115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40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/>
                        <a:t>Updated.</a:t>
                      </a:r>
                      <a:r>
                        <a:rPr lang="en-US" altLang="zh-CN" sz="1000" b="1" baseline="0" dirty="0"/>
                        <a:t> </a:t>
                      </a:r>
                      <a:r>
                        <a:rPr lang="en-US" altLang="zh-CN" sz="1000" baseline="0" dirty="0"/>
                        <a:t>Primitive flow and simulation cover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0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silicon_05_Jedi_d2.xlsx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96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50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/>
                        <a:t>New.</a:t>
                      </a:r>
                      <a:r>
                        <a:rPr lang="en-US" altLang="zh-CN" sz="1000" b="1" baseline="0" dirty="0"/>
                        <a:t> </a:t>
                      </a:r>
                      <a:r>
                        <a:rPr lang="en-US" altLang="zh-CN" sz="1000" baseline="0" dirty="0"/>
                        <a:t>Primitive flow and simulation cover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silicon_06_jedi_d1.xlsx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/>
                        <a:t>56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/>
                        <a:t>New.</a:t>
                      </a:r>
                      <a:r>
                        <a:rPr lang="en-US" altLang="zh-CN" sz="1000" b="1" baseline="0" dirty="0"/>
                        <a:t> </a:t>
                      </a:r>
                      <a:r>
                        <a:rPr lang="en-US" altLang="zh-CN" sz="1000" baseline="0" dirty="0"/>
                        <a:t>Primitive flow and simulation cover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4551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pn_20_project_navigator.xlsx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7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New.</a:t>
                      </a:r>
                      <a:r>
                        <a:rPr lang="en-US" altLang="zh-CN" sz="1000" b="1" baseline="0" dirty="0"/>
                        <a:t> </a:t>
                      </a:r>
                      <a:r>
                        <a:rPr lang="en-US" altLang="zh-CN" sz="1000" baseline="0" dirty="0"/>
                        <a:t>PN GUI tools cover(open and no crash)</a:t>
                      </a:r>
                      <a:endParaRPr lang="en-US" altLang="zh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6163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52400" y="840441"/>
            <a:ext cx="3048000" cy="3048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New and Updated suites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3105150"/>
            <a:ext cx="7467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EIT2 Suites update summary:</a:t>
            </a:r>
          </a:p>
          <a:p>
            <a:endParaRPr lang="en-US" sz="1000" dirty="0"/>
          </a:p>
          <a:p>
            <a:pPr marL="342900" indent="-342900">
              <a:buAutoNum type="arabicPeriod"/>
            </a:pPr>
            <a:r>
              <a:rPr lang="en-US" sz="1400" dirty="0"/>
              <a:t>Switch simulation tool from Active-HDL to </a:t>
            </a:r>
            <a:r>
              <a:rPr lang="en-US" sz="1400" dirty="0" err="1"/>
              <a:t>Modelsim</a:t>
            </a:r>
            <a:r>
              <a:rPr lang="en-US" sz="1400" dirty="0"/>
              <a:t>.</a:t>
            </a:r>
          </a:p>
          <a:p>
            <a:pPr marL="342900" indent="-342900">
              <a:buAutoNum type="arabicPeriod"/>
            </a:pPr>
            <a:r>
              <a:rPr lang="en-US" sz="1400" dirty="0"/>
              <a:t>Apply same suite to both Windows and Linux.</a:t>
            </a:r>
          </a:p>
          <a:p>
            <a:pPr marL="342900" indent="-342900">
              <a:buAutoNum type="arabicPeriod"/>
            </a:pPr>
            <a:r>
              <a:rPr lang="en-US" sz="1400" dirty="0"/>
              <a:t>Update </a:t>
            </a:r>
            <a:r>
              <a:rPr lang="en-US" sz="1400" dirty="0" err="1"/>
              <a:t>Thunderplus</a:t>
            </a:r>
            <a:r>
              <a:rPr lang="en-US" altLang="zh-CN" sz="1400" dirty="0"/>
              <a:t> and Jedi suites based on primitive cover.</a:t>
            </a:r>
          </a:p>
          <a:p>
            <a:pPr marL="342900" indent="-342900">
              <a:buAutoNum type="arabicPeriod"/>
            </a:pPr>
            <a:r>
              <a:rPr lang="en-US" sz="1400" dirty="0"/>
              <a:t>Add Jedi-D1 and Jedi-D2 suites </a:t>
            </a:r>
            <a:r>
              <a:rPr lang="en-US" altLang="zh-CN" sz="1400" dirty="0"/>
              <a:t>based on primitive cover.</a:t>
            </a:r>
          </a:p>
          <a:p>
            <a:pPr marL="342900" indent="-342900">
              <a:buAutoNum type="arabicPeriod"/>
            </a:pPr>
            <a:r>
              <a:rPr lang="en-US" sz="1400" dirty="0"/>
              <a:t>Add PN suite for GUI tools cover.</a:t>
            </a:r>
          </a:p>
        </p:txBody>
      </p:sp>
    </p:spTree>
    <p:extLst>
      <p:ext uri="{BB962C8B-B14F-4D97-AF65-F5344CB8AC3E}">
        <p14:creationId xmlns:p14="http://schemas.microsoft.com/office/powerpoint/2010/main" val="270184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7596" y="1047750"/>
            <a:ext cx="605155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SW EIT run updates</a:t>
            </a:r>
          </a:p>
          <a:p>
            <a:endParaRPr lang="en-US" sz="2000" dirty="0"/>
          </a:p>
          <a:p>
            <a:r>
              <a:rPr lang="en-US" altLang="zh-CN" sz="2000" dirty="0"/>
              <a:t>Command line launch for EIT suite</a:t>
            </a:r>
          </a:p>
          <a:p>
            <a:endParaRPr lang="en-US" altLang="zh-CN" sz="2000" dirty="0"/>
          </a:p>
          <a:p>
            <a:r>
              <a:rPr lang="fr-FR" altLang="zh-CN" sz="2000" dirty="0" err="1"/>
              <a:t>Run</a:t>
            </a:r>
            <a:r>
              <a:rPr lang="fr-FR" altLang="zh-CN" sz="2000" dirty="0"/>
              <a:t> R&amp;D </a:t>
            </a:r>
            <a:r>
              <a:rPr lang="fr-FR" altLang="zh-CN" sz="2000" dirty="0" err="1"/>
              <a:t>Regression</a:t>
            </a:r>
            <a:r>
              <a:rPr lang="fr-FR" altLang="zh-CN" sz="2000" dirty="0"/>
              <a:t> Suite on TMP Client</a:t>
            </a:r>
          </a:p>
          <a:p>
            <a:endParaRPr lang="en-US" sz="2000" dirty="0"/>
          </a:p>
          <a:p>
            <a:r>
              <a:rPr lang="en-US" altLang="zh-CN" dirty="0"/>
              <a:t>TMP client run demo</a:t>
            </a:r>
          </a:p>
          <a:p>
            <a:endParaRPr lang="en-US" sz="2100" dirty="0"/>
          </a:p>
          <a:p>
            <a:r>
              <a:rPr lang="en-US" sz="2100" dirty="0"/>
              <a:t>Q&amp;A</a:t>
            </a:r>
            <a:br>
              <a:rPr lang="en-US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99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019800" y="3181348"/>
            <a:ext cx="3048000" cy="1676400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– Case work flow</a:t>
            </a:r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381000" y="3486150"/>
            <a:ext cx="1371600" cy="1066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depot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Flowchart: Document 5"/>
          <p:cNvSpPr/>
          <p:nvPr/>
        </p:nvSpPr>
        <p:spPr bwMode="auto">
          <a:xfrm>
            <a:off x="2171700" y="2571750"/>
            <a:ext cx="1257300" cy="8382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Suite File/Path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3657600" y="3581398"/>
            <a:ext cx="1623060" cy="876301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 Space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165538" y="3581398"/>
            <a:ext cx="1623060" cy="87630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Save Space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Arrow Connector 10"/>
          <p:cNvCxnSpPr>
            <a:stCxn id="3" idx="4"/>
            <a:endCxn id="8" idx="1"/>
          </p:cNvCxnSpPr>
          <p:nvPr/>
        </p:nvCxnSpPr>
        <p:spPr bwMode="auto">
          <a:xfrm flipV="1">
            <a:off x="1752600" y="4019549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457199" y="1049760"/>
            <a:ext cx="7772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 will read the case info from Suite file and download the case to ‘work Space’ and run it then copy the run result to ‘Save Space’ if needed.</a:t>
            </a:r>
          </a:p>
          <a:p>
            <a:r>
              <a:rPr lang="en-US" altLang="zh-CN" dirty="0"/>
              <a:t>-w to set client work space</a:t>
            </a:r>
          </a:p>
          <a:p>
            <a:r>
              <a:rPr lang="en-US" altLang="zh-CN" dirty="0"/>
              <a:t>-s to client save space, if don’t need give the same value as -w</a:t>
            </a:r>
          </a:p>
          <a:p>
            <a:r>
              <a:rPr lang="en-US" altLang="zh-CN" dirty="0"/>
              <a:t>* Client will remember your setting, only first time need.</a:t>
            </a:r>
            <a:endParaRPr lang="zh-CN" alt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5257800" y="4019548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019800" y="323111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Optional</a:t>
            </a:r>
            <a:endParaRPr lang="zh-CN" altLang="en-US" dirty="0"/>
          </a:p>
        </p:txBody>
      </p:sp>
      <p:sp>
        <p:nvSpPr>
          <p:cNvPr id="18" name="Flowchart: Multidocument 17"/>
          <p:cNvSpPr/>
          <p:nvPr/>
        </p:nvSpPr>
        <p:spPr bwMode="auto">
          <a:xfrm>
            <a:off x="23888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Flowchart: Multidocument 18"/>
          <p:cNvSpPr/>
          <p:nvPr/>
        </p:nvSpPr>
        <p:spPr bwMode="auto">
          <a:xfrm>
            <a:off x="60845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48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– Run with GUI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226545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 Run client.exe on Windows and run client on Linux</a:t>
            </a:r>
          </a:p>
          <a:p>
            <a:endParaRPr lang="en-US" altLang="zh-CN" dirty="0"/>
          </a:p>
          <a:p>
            <a:r>
              <a:rPr lang="en-US" altLang="zh-CN" dirty="0"/>
              <a:t>2. Client “imports…” on top left</a:t>
            </a:r>
          </a:p>
          <a:p>
            <a:endParaRPr lang="en-US" altLang="zh-CN" dirty="0"/>
          </a:p>
          <a:p>
            <a:r>
              <a:rPr lang="en-US" altLang="zh-CN" dirty="0"/>
              <a:t>3. Select ‘Suite File’ tab for suite file launch</a:t>
            </a:r>
          </a:p>
          <a:p>
            <a:endParaRPr lang="en-US" altLang="zh-CN" dirty="0"/>
          </a:p>
          <a:p>
            <a:r>
              <a:rPr lang="en-US" altLang="zh-CN" dirty="0"/>
              <a:t>4. Select ‘Suite Path’ tab for suite path launch</a:t>
            </a:r>
          </a:p>
          <a:p>
            <a:endParaRPr lang="en-US" altLang="zh-CN" dirty="0"/>
          </a:p>
          <a:p>
            <a:r>
              <a:rPr lang="en-US" altLang="zh-CN" dirty="0"/>
              <a:t>5. Give the value of ‘Suite Path’</a:t>
            </a:r>
          </a:p>
          <a:p>
            <a:endParaRPr lang="en-US" altLang="zh-CN" dirty="0"/>
          </a:p>
          <a:p>
            <a:r>
              <a:rPr lang="en-US" altLang="zh-CN" dirty="0"/>
              <a:t>6. Give the extra environments: ENV=xxx, RTF=xxx</a:t>
            </a:r>
          </a:p>
          <a:p>
            <a:endParaRPr lang="en-US" altLang="zh-CN" dirty="0"/>
          </a:p>
          <a:p>
            <a:r>
              <a:rPr lang="en-US" altLang="zh-CN" dirty="0"/>
              <a:t>7. Click ‘Apply’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31" y="1231649"/>
            <a:ext cx="2819400" cy="1608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031" y="3028950"/>
            <a:ext cx="2819400" cy="18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94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– Run EIT with GUI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047750"/>
            <a:ext cx="4386191" cy="36576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 bwMode="auto">
          <a:xfrm>
            <a:off x="228600" y="1885950"/>
            <a:ext cx="1658422" cy="838200"/>
          </a:xfrm>
          <a:prstGeom prst="wedgeEllipseCallout">
            <a:avLst>
              <a:gd name="adj1" fmla="val 73017"/>
              <a:gd name="adj2" fmla="val 7872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Double click the finished run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6629400" y="1276350"/>
            <a:ext cx="1658422" cy="838200"/>
          </a:xfrm>
          <a:prstGeom prst="wedgeEllipseCallout">
            <a:avLst>
              <a:gd name="adj1" fmla="val -77925"/>
              <a:gd name="adj2" fmla="val -1256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Result Show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Flowchart: Document 10"/>
          <p:cNvSpPr/>
          <p:nvPr/>
        </p:nvSpPr>
        <p:spPr bwMode="auto">
          <a:xfrm>
            <a:off x="7315200" y="3486150"/>
            <a:ext cx="1600199" cy="13716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In GUI test you can retest the failed case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9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- </a:t>
            </a:r>
            <a:r>
              <a:rPr lang="en-US" altLang="zh-CN" dirty="0"/>
              <a:t>Ready for integration: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71550"/>
            <a:ext cx="8001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Client will exit with:</a:t>
            </a:r>
          </a:p>
          <a:p>
            <a:r>
              <a:rPr lang="en-US" altLang="zh-CN" sz="1400" dirty="0"/>
              <a:t>0 : All test case passed or with .</a:t>
            </a:r>
          </a:p>
          <a:p>
            <a:r>
              <a:rPr lang="en-US" altLang="zh-CN" sz="1400" dirty="0"/>
              <a:t>1 : Some case failed with known issues.(QA filed CR already)</a:t>
            </a:r>
          </a:p>
          <a:p>
            <a:r>
              <a:rPr lang="en-US" altLang="zh-CN" sz="1400" dirty="0"/>
              <a:t>2 : Any case failed with unknown issues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#python</a:t>
            </a:r>
          </a:p>
          <a:p>
            <a:r>
              <a:rPr lang="en-US" altLang="zh-CN" sz="1400" dirty="0" err="1"/>
              <a:t>exit_sts</a:t>
            </a:r>
            <a:r>
              <a:rPr lang="en-US" altLang="zh-CN" sz="1400" dirty="0"/>
              <a:t> = os.system(‘clientc.exe -c -l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software -f $</a:t>
            </a:r>
            <a:r>
              <a:rPr lang="en-US" altLang="zh-CN" sz="1400" dirty="0" err="1"/>
              <a:t>unit_path</a:t>
            </a:r>
            <a:r>
              <a:rPr lang="en-US" altLang="zh-CN" sz="1400" dirty="0"/>
              <a:t>/analysis_00_ta_engine.xlsx’)</a:t>
            </a:r>
          </a:p>
          <a:p>
            <a:r>
              <a:rPr lang="en-US" altLang="zh-CN" sz="1400" dirty="0" err="1"/>
              <a:t>sys.exit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exit_sts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/>
              <a:t>#</a:t>
            </a:r>
            <a:r>
              <a:rPr lang="en-US" altLang="zh-CN" sz="1400" dirty="0" err="1"/>
              <a:t>perl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exit </a:t>
            </a:r>
            <a:r>
              <a:rPr lang="en-US" altLang="zh-CN" sz="1400" dirty="0" err="1"/>
              <a:t>exit_sts</a:t>
            </a:r>
            <a:r>
              <a:rPr lang="en-US" altLang="zh-CN" sz="1400" dirty="0"/>
              <a:t>     </a:t>
            </a:r>
          </a:p>
          <a:p>
            <a:endParaRPr lang="en-US" altLang="zh-CN" sz="1400" dirty="0"/>
          </a:p>
          <a:p>
            <a:r>
              <a:rPr lang="en-US" altLang="zh-CN" sz="1400" dirty="0"/>
              <a:t>#java </a:t>
            </a:r>
          </a:p>
          <a:p>
            <a:r>
              <a:rPr lang="en-US" altLang="zh-CN" sz="1400" dirty="0" err="1"/>
              <a:t>System.exit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exit_sts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8749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– Know issues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NA</a:t>
            </a: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644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Goal and Expectation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267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Goal:</a:t>
            </a:r>
          </a:p>
          <a:p>
            <a:r>
              <a:rPr lang="en-US" altLang="zh-CN" dirty="0"/>
              <a:t>Help SW DEV functional groups run R&amp;D regression suites (All/partial) with TMP client on their local/remote machines before code check-in. 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172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Expectation :</a:t>
            </a:r>
          </a:p>
          <a:p>
            <a:r>
              <a:rPr lang="en-US" altLang="zh-CN" dirty="0"/>
              <a:t>SW DEV can edit (add, delete and update) R&amp;D regression suites and run them on local machine with TMP client</a:t>
            </a:r>
          </a:p>
        </p:txBody>
      </p:sp>
    </p:spTree>
    <p:extLst>
      <p:ext uri="{BB962C8B-B14F-4D97-AF65-F5344CB8AC3E}">
        <p14:creationId xmlns:p14="http://schemas.microsoft.com/office/powerpoint/2010/main" val="133097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SW QA EIT run updates introduction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61257" y="74295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Previous issues: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EIT2 test case located in LSH server, developer cannot modify 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EIT2 test case always run the whole </a:t>
            </a:r>
            <a:r>
              <a:rPr lang="en-US" altLang="zh-CN" dirty="0" err="1"/>
              <a:t>impl</a:t>
            </a:r>
            <a:r>
              <a:rPr lang="en-US" altLang="zh-CN" dirty="0"/>
              <a:t> flow, design flow could stop at synthesis while PAR developer don’t care it.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256" y="2724150"/>
            <a:ext cx="78921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New updates: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TMP client support command line flow which allow us run individual engine test, such as LSE, timing, map or par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TMP client run with suite paths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TMP client run with P4 local path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TMP client run with case selection support</a:t>
            </a:r>
          </a:p>
        </p:txBody>
      </p:sp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85344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Command line launch &lt;Prepare&gt; &lt;Win only&gt;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9579" y="971550"/>
            <a:ext cx="854202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b="1" dirty="0"/>
              <a:t>Install depend SW</a:t>
            </a:r>
          </a:p>
          <a:p>
            <a:r>
              <a:rPr lang="en-US" altLang="zh-CN" sz="1600" b="1" dirty="0"/>
              <a:t> </a:t>
            </a:r>
            <a:r>
              <a:rPr lang="en-US" altLang="zh-CN" sz="1400" dirty="0">
                <a:highlight>
                  <a:srgbClr val="00FFFF"/>
                </a:highlight>
              </a:rPr>
              <a:t>SW location: /disks/</a:t>
            </a:r>
            <a:r>
              <a:rPr lang="en-US" altLang="zh-CN" sz="1400" dirty="0" err="1">
                <a:highlight>
                  <a:srgbClr val="00FFFF"/>
                </a:highlight>
              </a:rPr>
              <a:t>swrd_archive</a:t>
            </a:r>
            <a:r>
              <a:rPr lang="en-US" altLang="zh-CN" sz="1400" dirty="0">
                <a:highlight>
                  <a:srgbClr val="00FFFF"/>
                </a:highlight>
              </a:rPr>
              <a:t>/</a:t>
            </a:r>
            <a:r>
              <a:rPr lang="en-US" altLang="zh-CN" sz="1400" dirty="0" err="1">
                <a:highlight>
                  <a:srgbClr val="00FFFF"/>
                </a:highlight>
              </a:rPr>
              <a:t>sqa_lsv</a:t>
            </a:r>
            <a:r>
              <a:rPr lang="en-US" altLang="zh-CN" sz="1400" dirty="0">
                <a:highlight>
                  <a:srgbClr val="00FFFF"/>
                </a:highlight>
              </a:rPr>
              <a:t>/</a:t>
            </a:r>
            <a:r>
              <a:rPr lang="en-US" altLang="zh-CN" sz="1400" dirty="0" err="1">
                <a:highlight>
                  <a:srgbClr val="00FFFF"/>
                </a:highlight>
              </a:rPr>
              <a:t>test_management_platform</a:t>
            </a:r>
            <a:r>
              <a:rPr lang="en-US" altLang="zh-CN" sz="1400" dirty="0">
                <a:highlight>
                  <a:srgbClr val="00FFFF"/>
                </a:highlight>
              </a:rPr>
              <a:t>/</a:t>
            </a:r>
            <a:r>
              <a:rPr lang="en-US" altLang="zh-CN" sz="1400" dirty="0" err="1">
                <a:highlight>
                  <a:srgbClr val="00FFFF"/>
                </a:highlight>
              </a:rPr>
              <a:t>depend_software</a:t>
            </a:r>
            <a:endParaRPr lang="en-US" altLang="zh-CN" sz="1400" dirty="0">
              <a:highlight>
                <a:srgbClr val="00FFFF"/>
              </a:highlight>
            </a:endParaRPr>
          </a:p>
          <a:p>
            <a:r>
              <a:rPr lang="en-US" altLang="zh-CN" sz="1200" dirty="0">
                <a:latin typeface="CIDFont+F3"/>
              </a:rPr>
              <a:t>    a) Python 3.8 and packages: &lt;SW location&gt;/</a:t>
            </a:r>
            <a:r>
              <a:rPr lang="en-US" altLang="zh-CN" sz="1200" dirty="0" err="1">
                <a:latin typeface="CIDFont+F3"/>
              </a:rPr>
              <a:t>python_and_packages</a:t>
            </a:r>
            <a:endParaRPr lang="en-US" altLang="zh-CN" sz="1200" dirty="0">
              <a:latin typeface="CIDFont+F3"/>
            </a:endParaRPr>
          </a:p>
          <a:p>
            <a:r>
              <a:rPr lang="en-US" altLang="zh-CN" sz="1200" dirty="0">
                <a:latin typeface="CIDFont+F3"/>
              </a:rPr>
              <a:t>        Install: </a:t>
            </a:r>
            <a:r>
              <a:rPr lang="en-US" sz="1200" dirty="0">
                <a:latin typeface="CIDFont+F3"/>
              </a:rPr>
              <a:t>python-3.8.7-amd64.exe and </a:t>
            </a:r>
            <a:r>
              <a:rPr lang="en-US" altLang="zh-CN" sz="1200" dirty="0">
                <a:latin typeface="CIDFont+F3"/>
              </a:rPr>
              <a:t>add Python install path in system environment ‘PATH’</a:t>
            </a:r>
          </a:p>
          <a:p>
            <a:r>
              <a:rPr lang="en-US" altLang="zh-CN" sz="1200" dirty="0">
                <a:latin typeface="CIDFont+F3"/>
              </a:rPr>
              <a:t>        Install Packages:</a:t>
            </a:r>
          </a:p>
          <a:p>
            <a:r>
              <a:rPr lang="en-US" altLang="zh-CN" sz="1200" dirty="0">
                <a:latin typeface="CIDFont+F3"/>
              </a:rPr>
              <a:t>	1.</a:t>
            </a:r>
            <a:r>
              <a:rPr lang="en-US" sz="1200" dirty="0">
                <a:latin typeface="CIDFont+F3"/>
              </a:rPr>
              <a:t> Copy ‘offline’ folder to your local machine</a:t>
            </a:r>
          </a:p>
          <a:p>
            <a:r>
              <a:rPr lang="en-US" sz="1200" dirty="0">
                <a:latin typeface="CIDFont+F3"/>
              </a:rPr>
              <a:t>	2. Go into ‘offline’ folder</a:t>
            </a:r>
          </a:p>
          <a:p>
            <a:r>
              <a:rPr lang="en-US" sz="1200" dirty="0">
                <a:latin typeface="CIDFont+F3"/>
              </a:rPr>
              <a:t>	3. Run following commands in console:</a:t>
            </a:r>
          </a:p>
          <a:p>
            <a:r>
              <a:rPr lang="en-US" sz="1200" dirty="0">
                <a:latin typeface="CIDFont+F3"/>
              </a:rPr>
              <a:t>		a. python -m pip install --no-index --find-links . </a:t>
            </a:r>
            <a:r>
              <a:rPr lang="en-US" sz="1200" dirty="0" err="1">
                <a:latin typeface="CIDFont+F3"/>
              </a:rPr>
              <a:t>psutil</a:t>
            </a:r>
            <a:r>
              <a:rPr lang="en-US" sz="1200" dirty="0">
                <a:latin typeface="CIDFont+F3"/>
              </a:rPr>
              <a:t>==5.8.0</a:t>
            </a:r>
          </a:p>
          <a:p>
            <a:r>
              <a:rPr lang="en-US" sz="1200" dirty="0">
                <a:latin typeface="CIDFont+F3"/>
              </a:rPr>
              <a:t>		b. python -m pip install --no-index --find-links . JIRA==2.0.0</a:t>
            </a:r>
          </a:p>
          <a:p>
            <a:r>
              <a:rPr lang="en-US" sz="1200" dirty="0">
                <a:latin typeface="CIDFont+F3"/>
              </a:rPr>
              <a:t>		c. python -m pip install --no-index --find-links . </a:t>
            </a:r>
            <a:r>
              <a:rPr lang="en-US" sz="1200" dirty="0" err="1">
                <a:latin typeface="CIDFont+F3"/>
              </a:rPr>
              <a:t>openpyxl</a:t>
            </a:r>
            <a:r>
              <a:rPr lang="en-US" sz="1200" dirty="0">
                <a:latin typeface="CIDFont+F3"/>
              </a:rPr>
              <a:t>==3.0.7</a:t>
            </a:r>
          </a:p>
          <a:p>
            <a:r>
              <a:rPr lang="en-US" sz="1200" dirty="0">
                <a:latin typeface="CIDFont+F3"/>
              </a:rPr>
              <a:t>		d. python -m pip install --no-index --find-links . </a:t>
            </a:r>
            <a:r>
              <a:rPr lang="en-US" sz="1200" dirty="0" err="1">
                <a:latin typeface="CIDFont+F3"/>
              </a:rPr>
              <a:t>pymysql</a:t>
            </a:r>
            <a:r>
              <a:rPr lang="en-US" sz="1200" dirty="0">
                <a:latin typeface="CIDFont+F3"/>
              </a:rPr>
              <a:t>==1.0.2</a:t>
            </a:r>
            <a:endParaRPr lang="en-US" altLang="zh-CN" sz="1200" dirty="0">
              <a:latin typeface="CIDFont+F3"/>
            </a:endParaRPr>
          </a:p>
          <a:p>
            <a:r>
              <a:rPr lang="en-US" altLang="zh-CN" sz="1200" dirty="0">
                <a:latin typeface="CIDFont+F3"/>
              </a:rPr>
              <a:t>    b) SVN 1.6 </a:t>
            </a:r>
          </a:p>
          <a:p>
            <a:r>
              <a:rPr lang="en-US" altLang="zh-CN" sz="1200" dirty="0">
                <a:latin typeface="CIDFont+F3"/>
              </a:rPr>
              <a:t>        Install: Setup-Subversion-1.6.6.msi</a:t>
            </a:r>
          </a:p>
          <a:p>
            <a:endParaRPr lang="en-US" altLang="zh-CN" sz="1600" dirty="0"/>
          </a:p>
          <a:p>
            <a:r>
              <a:rPr lang="en-US" altLang="zh-CN" sz="1600" b="1" dirty="0"/>
              <a:t>2. Test installation:</a:t>
            </a:r>
          </a:p>
          <a:p>
            <a:r>
              <a:rPr lang="en-US" altLang="zh-CN" sz="1200" dirty="0">
                <a:latin typeface="CIDFont+F3"/>
              </a:rPr>
              <a:t>	Type ‘python’ in console, in Python interpreter type ‘import </a:t>
            </a:r>
            <a:r>
              <a:rPr lang="en-US" altLang="zh-CN" sz="1200" dirty="0" err="1">
                <a:latin typeface="CIDFont+F3"/>
              </a:rPr>
              <a:t>psutil</a:t>
            </a:r>
            <a:r>
              <a:rPr lang="en-US" altLang="zh-CN" sz="1200" dirty="0">
                <a:latin typeface="CIDFont+F3"/>
              </a:rPr>
              <a:t>’, ‘import jira’, ‘import </a:t>
            </a:r>
            <a:r>
              <a:rPr lang="en-US" altLang="zh-CN" sz="1200" dirty="0" err="1">
                <a:latin typeface="CIDFont+F3"/>
              </a:rPr>
              <a:t>openpyxl</a:t>
            </a:r>
            <a:r>
              <a:rPr lang="en-US" altLang="zh-CN" sz="1200" dirty="0">
                <a:latin typeface="CIDFont+F3"/>
              </a:rPr>
              <a:t>’, ‘import </a:t>
            </a:r>
            <a:r>
              <a:rPr lang="en-US" altLang="zh-CN" sz="1200" dirty="0" err="1">
                <a:latin typeface="CIDFont+F3"/>
              </a:rPr>
              <a:t>pymysql</a:t>
            </a:r>
            <a:r>
              <a:rPr lang="en-US" altLang="zh-CN" sz="1200" dirty="0">
                <a:latin typeface="CIDFont+F3"/>
              </a:rPr>
              <a:t>’ . Make sure import ok, no crash.</a:t>
            </a:r>
          </a:p>
          <a:p>
            <a:r>
              <a:rPr lang="en-US" altLang="zh-CN" sz="1200" dirty="0">
                <a:latin typeface="CIDFont+F3"/>
              </a:rPr>
              <a:t>	Type ‘</a:t>
            </a:r>
            <a:r>
              <a:rPr lang="en-US" altLang="zh-CN" sz="1200" dirty="0" err="1">
                <a:latin typeface="CIDFont+F3"/>
              </a:rPr>
              <a:t>svn</a:t>
            </a:r>
            <a:r>
              <a:rPr lang="en-US" altLang="zh-CN" sz="1200" dirty="0">
                <a:latin typeface="CIDFont+F3"/>
              </a:rPr>
              <a:t> --version’ in console, it should be ‘1.6.x’</a:t>
            </a:r>
          </a:p>
        </p:txBody>
      </p:sp>
    </p:spTree>
    <p:extLst>
      <p:ext uri="{BB962C8B-B14F-4D97-AF65-F5344CB8AC3E}">
        <p14:creationId xmlns:p14="http://schemas.microsoft.com/office/powerpoint/2010/main" val="55197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79248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Command line launch &lt;Prepare&gt; &lt;Win only&gt;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742950"/>
            <a:ext cx="781456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 Install Client:</a:t>
            </a:r>
          </a:p>
          <a:p>
            <a:r>
              <a:rPr lang="en-US" altLang="zh-CN" sz="1600" dirty="0">
                <a:highlight>
                  <a:srgbClr val="00FFFF"/>
                </a:highlight>
              </a:rPr>
              <a:t>SW location:/disks/</a:t>
            </a:r>
            <a:r>
              <a:rPr lang="en-US" altLang="zh-CN" sz="1600" dirty="0" err="1">
                <a:highlight>
                  <a:srgbClr val="00FFFF"/>
                </a:highlight>
              </a:rPr>
              <a:t>swrd_archive</a:t>
            </a:r>
            <a:r>
              <a:rPr lang="en-US" altLang="zh-CN" sz="1600" dirty="0">
                <a:highlight>
                  <a:srgbClr val="00FFFF"/>
                </a:highlight>
              </a:rPr>
              <a:t>/</a:t>
            </a:r>
            <a:r>
              <a:rPr lang="en-US" altLang="zh-CN" sz="1600" dirty="0" err="1">
                <a:highlight>
                  <a:srgbClr val="00FFFF"/>
                </a:highlight>
              </a:rPr>
              <a:t>sqa_lsv</a:t>
            </a:r>
            <a:r>
              <a:rPr lang="en-US" altLang="zh-CN" sz="1600" dirty="0">
                <a:highlight>
                  <a:srgbClr val="00FFFF"/>
                </a:highlight>
              </a:rPr>
              <a:t>/</a:t>
            </a:r>
            <a:r>
              <a:rPr lang="en-US" altLang="zh-CN" sz="1600" dirty="0" err="1">
                <a:highlight>
                  <a:srgbClr val="00FFFF"/>
                </a:highlight>
              </a:rPr>
              <a:t>test_management_platform</a:t>
            </a:r>
            <a:r>
              <a:rPr lang="en-US" altLang="zh-CN" sz="1600" dirty="0">
                <a:highlight>
                  <a:srgbClr val="00FFFF"/>
                </a:highlight>
              </a:rPr>
              <a:t>/</a:t>
            </a:r>
            <a:r>
              <a:rPr lang="en-US" altLang="zh-CN" sz="1600" dirty="0" err="1">
                <a:highlight>
                  <a:srgbClr val="00FFFF"/>
                </a:highlight>
              </a:rPr>
              <a:t>client_build</a:t>
            </a:r>
            <a:endParaRPr lang="en-US" altLang="zh-CN" sz="1600" b="1" dirty="0">
              <a:highlight>
                <a:srgbClr val="00FFFF"/>
              </a:highlight>
            </a:endParaRPr>
          </a:p>
          <a:p>
            <a:r>
              <a:rPr lang="en-US" altLang="zh-CN" sz="1600" b="1" dirty="0"/>
              <a:t>    </a:t>
            </a:r>
            <a:r>
              <a:rPr lang="en-US" altLang="zh-CN" sz="1600" dirty="0"/>
              <a:t>Pick up client version and install: </a:t>
            </a:r>
          </a:p>
          <a:p>
            <a:r>
              <a:rPr lang="en-US" altLang="zh-CN" sz="1600" dirty="0"/>
              <a:t>	.exe for Windows, </a:t>
            </a:r>
          </a:p>
          <a:p>
            <a:r>
              <a:rPr lang="en-US" altLang="zh-CN" sz="1600" dirty="0"/>
              <a:t>	.tar.gz for all(unzip it will be ok)</a:t>
            </a:r>
            <a:endParaRPr lang="en-US" altLang="zh-CN" dirty="0"/>
          </a:p>
          <a:p>
            <a:endParaRPr lang="en-US" altLang="zh-CN" sz="1600" dirty="0"/>
          </a:p>
          <a:p>
            <a:r>
              <a:rPr lang="en-US" altLang="zh-CN" sz="1600" b="1" dirty="0"/>
              <a:t>4. Launch Client:</a:t>
            </a:r>
          </a:p>
          <a:p>
            <a:r>
              <a:rPr lang="en-US" altLang="zh-CN" sz="1600" dirty="0"/>
              <a:t>     Launch with Console: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     open a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     type: ‘&lt;TMP client install path&gt;/bin/</a:t>
            </a:r>
            <a:r>
              <a:rPr lang="en-US" altLang="zh-CN" sz="1600" dirty="0" err="1"/>
              <a:t>clientc</a:t>
            </a:r>
            <a:r>
              <a:rPr lang="en-US" altLang="zh-CN" sz="1600" dirty="0"/>
              <a:t>  -c  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 Launch with GUI: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     Go to your installation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     Double click ‘client.exe’ 	– will open TMP client without Console.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     Double click ‘clientc.exe’	-- will open TMP client with Console for more debug info.</a:t>
            </a:r>
          </a:p>
        </p:txBody>
      </p:sp>
    </p:spTree>
    <p:extLst>
      <p:ext uri="{BB962C8B-B14F-4D97-AF65-F5344CB8AC3E}">
        <p14:creationId xmlns:p14="http://schemas.microsoft.com/office/powerpoint/2010/main" val="281299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7772401" cy="478259"/>
          </a:xfrm>
        </p:spPr>
        <p:txBody>
          <a:bodyPr>
            <a:noAutofit/>
          </a:bodyPr>
          <a:lstStyle/>
          <a:p>
            <a:r>
              <a:rPr lang="en-US" dirty="0"/>
              <a:t>Command line launch &lt;Win&gt;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650668"/>
            <a:ext cx="800100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Test Environment:</a:t>
            </a:r>
          </a:p>
          <a:p>
            <a:r>
              <a:rPr lang="en-US" altLang="zh-CN" sz="1100" dirty="0"/>
              <a:t>set EXTERNAL_RADIANT_PATH=C:\lscc\radiant\2.0</a:t>
            </a:r>
          </a:p>
          <a:p>
            <a:r>
              <a:rPr lang="en-US" altLang="zh-CN" sz="1100" dirty="0"/>
              <a:t>or</a:t>
            </a:r>
          </a:p>
          <a:p>
            <a:r>
              <a:rPr lang="en-US" altLang="zh-CN" sz="1100" dirty="0"/>
              <a:t>set ENV=xxx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400" b="1" dirty="0"/>
              <a:t>Launch Environment:</a:t>
            </a:r>
          </a:p>
          <a:p>
            <a:r>
              <a:rPr lang="en-US" altLang="zh-CN" sz="1100" dirty="0"/>
              <a:t>unset PYTHONHOME</a:t>
            </a:r>
          </a:p>
          <a:p>
            <a:r>
              <a:rPr lang="en-US" altLang="zh-CN" sz="1100" dirty="0"/>
              <a:t>set PATH=x:/xx/svn_1.8/bin:${PATH}</a:t>
            </a:r>
          </a:p>
          <a:p>
            <a:r>
              <a:rPr lang="en-US" altLang="zh-CN" sz="1100" dirty="0"/>
              <a:t>set PATH=x:/xx/python-3.8.7/bin:${PATH}</a:t>
            </a:r>
          </a:p>
          <a:p>
            <a:r>
              <a:rPr lang="en-US" altLang="zh-CN" sz="1100" dirty="0"/>
              <a:t>set PATH=x:/xx/</a:t>
            </a:r>
            <a:r>
              <a:rPr lang="en-US" altLang="zh-CN" sz="1100" dirty="0" err="1"/>
              <a:t>TMP_Client</a:t>
            </a:r>
            <a:r>
              <a:rPr lang="en-US" altLang="zh-CN" sz="1100" dirty="0"/>
              <a:t>/bin:${PATH}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400" b="1" dirty="0"/>
              <a:t>Launch Commands:</a:t>
            </a:r>
          </a:p>
          <a:p>
            <a:r>
              <a:rPr lang="en-US" altLang="zh-CN" sz="1200" dirty="0"/>
              <a:t>    [old]   clientc.exe -c -l -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software -f $</a:t>
            </a:r>
            <a:r>
              <a:rPr lang="en-US" altLang="zh-CN" sz="1200" dirty="0" err="1"/>
              <a:t>unit_path</a:t>
            </a:r>
            <a:r>
              <a:rPr lang="en-US" altLang="zh-CN" sz="1200" dirty="0"/>
              <a:t>/demo.xlsx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>
                <a:solidFill>
                  <a:srgbClr val="00B050"/>
                </a:solidFill>
              </a:rPr>
              <a:t>[new] clientc.exe -c -l -p x:/xx/eit_demo/jedi_place_30k</a:t>
            </a:r>
          </a:p>
          <a:p>
            <a:r>
              <a:rPr lang="en-US" altLang="zh-CN" sz="1200" dirty="0">
                <a:solidFill>
                  <a:srgbClr val="00B050"/>
                </a:solidFill>
              </a:rPr>
              <a:t>    [new] clientc.exe -c -l -L x:/xx/eit_demo/suite_list.txt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</a:rPr>
              <a:t>-k key pattern for test case identify, default value is ‘run\..*’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</a:rPr>
              <a:t>-d The data file to record test case detail info, </a:t>
            </a:r>
            <a:r>
              <a:rPr lang="en-US" altLang="zh-CN" sz="1200" dirty="0" err="1">
                <a:solidFill>
                  <a:srgbClr val="00B050"/>
                </a:solidFill>
              </a:rPr>
              <a:t>json</a:t>
            </a:r>
            <a:r>
              <a:rPr lang="en-US" altLang="zh-CN" sz="1200" dirty="0">
                <a:solidFill>
                  <a:srgbClr val="00B050"/>
                </a:solidFill>
              </a:rPr>
              <a:t> format, i.e. {"level": 1}, default value is ‘</a:t>
            </a:r>
            <a:r>
              <a:rPr lang="en-US" altLang="zh-CN" sz="1200" dirty="0" err="1">
                <a:solidFill>
                  <a:srgbClr val="00B050"/>
                </a:solidFill>
              </a:rPr>
              <a:t>bqs.data</a:t>
            </a:r>
            <a:r>
              <a:rPr lang="en-US" altLang="zh-CN" sz="1200" dirty="0">
                <a:solidFill>
                  <a:srgbClr val="00B05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</a:rPr>
              <a:t>-S Task case sorting, format option1=value1;option2=value1,value2, demo: level=1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</a:rPr>
              <a:t>-K Keep the original directory tree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-t &lt;number&gt;, specify how many threads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-w work space, where to run your cases, it’s better to assign a place with 5G+ space, </a:t>
            </a:r>
            <a:r>
              <a:rPr lang="en-US" altLang="zh-CN" sz="1200" dirty="0">
                <a:highlight>
                  <a:srgbClr val="00FFFF"/>
                </a:highlight>
              </a:rPr>
              <a:t>Just for first time launch</a:t>
            </a:r>
            <a:endParaRPr lang="zh-CN" altLang="en-US" sz="12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0768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7772401" cy="478259"/>
          </a:xfrm>
        </p:spPr>
        <p:txBody>
          <a:bodyPr>
            <a:noAutofit/>
          </a:bodyPr>
          <a:lstStyle/>
          <a:p>
            <a:r>
              <a:rPr lang="en-US" dirty="0"/>
              <a:t>Command line launch &lt;Lin&gt;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650668"/>
            <a:ext cx="8001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Test Environment:</a:t>
            </a:r>
          </a:p>
          <a:p>
            <a:r>
              <a:rPr lang="en-US" altLang="zh-CN" sz="1100" dirty="0" err="1"/>
              <a:t>setenv</a:t>
            </a:r>
            <a:r>
              <a:rPr lang="en-US" altLang="zh-CN" sz="1100" dirty="0"/>
              <a:t> EXTERNAL_RADIANT_PATH /home/</a:t>
            </a:r>
            <a:r>
              <a:rPr lang="en-US" altLang="zh-CN" sz="1100" dirty="0" err="1"/>
              <a:t>rel</a:t>
            </a:r>
            <a:r>
              <a:rPr lang="en-US" altLang="zh-CN" sz="1100" dirty="0"/>
              <a:t>/ng2_0p.64/</a:t>
            </a:r>
            <a:r>
              <a:rPr lang="en-US" altLang="zh-CN" sz="1100" dirty="0" err="1"/>
              <a:t>eit</a:t>
            </a:r>
            <a:r>
              <a:rPr lang="en-US" altLang="zh-CN" sz="1100" dirty="0"/>
              <a:t>/</a:t>
            </a:r>
            <a:r>
              <a:rPr lang="en-US" altLang="zh-CN" sz="1100" dirty="0" err="1"/>
              <a:t>lin</a:t>
            </a:r>
            <a:r>
              <a:rPr lang="en-US" altLang="zh-CN" sz="1100" dirty="0"/>
              <a:t>/install</a:t>
            </a:r>
          </a:p>
          <a:p>
            <a:r>
              <a:rPr lang="en-US" altLang="zh-CN" sz="1100" dirty="0"/>
              <a:t>or</a:t>
            </a:r>
          </a:p>
          <a:p>
            <a:r>
              <a:rPr lang="en-US" altLang="zh-CN" sz="1100" dirty="0" err="1"/>
              <a:t>setenv</a:t>
            </a:r>
            <a:r>
              <a:rPr lang="en-US" altLang="zh-CN" sz="1100" dirty="0"/>
              <a:t> ENV  /home/</a:t>
            </a:r>
            <a:r>
              <a:rPr lang="en-US" altLang="zh-CN" sz="1100" dirty="0" err="1"/>
              <a:t>rel</a:t>
            </a:r>
            <a:r>
              <a:rPr lang="en-US" altLang="zh-CN" sz="1100" dirty="0"/>
              <a:t>/ng2_0p.64/</a:t>
            </a:r>
            <a:r>
              <a:rPr lang="en-US" altLang="zh-CN" sz="1100" dirty="0" err="1"/>
              <a:t>env</a:t>
            </a:r>
            <a:r>
              <a:rPr lang="en-US" altLang="zh-CN" sz="1100" dirty="0"/>
              <a:t>/</a:t>
            </a:r>
            <a:r>
              <a:rPr lang="en-US" altLang="zh-CN" sz="1100" dirty="0" err="1"/>
              <a:t>fpga</a:t>
            </a:r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400" b="1" dirty="0"/>
              <a:t>Launch Environment:</a:t>
            </a:r>
          </a:p>
          <a:p>
            <a:r>
              <a:rPr lang="en-US" altLang="zh-CN" sz="1100" dirty="0" err="1"/>
              <a:t>unsetenv</a:t>
            </a:r>
            <a:r>
              <a:rPr lang="en-US" altLang="zh-CN" sz="1100" dirty="0"/>
              <a:t> PYTHONHOME</a:t>
            </a:r>
          </a:p>
          <a:p>
            <a:r>
              <a:rPr lang="en-US" altLang="zh-CN" sz="1100" dirty="0" err="1"/>
              <a:t>setenv</a:t>
            </a:r>
            <a:r>
              <a:rPr lang="en-US" altLang="zh-CN" sz="1100" dirty="0"/>
              <a:t> PATH /tools/</a:t>
            </a:r>
            <a:r>
              <a:rPr lang="en-US" altLang="zh-CN" sz="1100" dirty="0" err="1"/>
              <a:t>dist</a:t>
            </a:r>
            <a:r>
              <a:rPr lang="en-US" altLang="zh-CN" sz="1100" dirty="0"/>
              <a:t>/subversion/svn_1.8/bin:${PATH}</a:t>
            </a:r>
          </a:p>
          <a:p>
            <a:r>
              <a:rPr lang="en-US" altLang="zh-CN" sz="1100" dirty="0" err="1"/>
              <a:t>setenv</a:t>
            </a:r>
            <a:r>
              <a:rPr lang="en-US" altLang="zh-CN" sz="1100" dirty="0"/>
              <a:t> PATH /tools/python/python-3.8.7/bin:${PATH}</a:t>
            </a:r>
          </a:p>
          <a:p>
            <a:r>
              <a:rPr lang="en-US" altLang="zh-CN" sz="1100" dirty="0" err="1"/>
              <a:t>setenv</a:t>
            </a:r>
            <a:r>
              <a:rPr lang="en-US" altLang="zh-CN" sz="1100" dirty="0"/>
              <a:t> PATH /disks/</a:t>
            </a:r>
            <a:r>
              <a:rPr lang="en-US" altLang="zh-CN" sz="1100" dirty="0" err="1"/>
              <a:t>swrd_archive</a:t>
            </a:r>
            <a:r>
              <a:rPr lang="en-US" altLang="zh-CN" sz="1100" dirty="0"/>
              <a:t>/</a:t>
            </a:r>
            <a:r>
              <a:rPr lang="en-US" altLang="zh-CN" sz="1100" dirty="0" err="1"/>
              <a:t>sqa_lsv</a:t>
            </a:r>
            <a:r>
              <a:rPr lang="en-US" altLang="zh-CN" sz="1100" dirty="0"/>
              <a:t>/</a:t>
            </a:r>
            <a:r>
              <a:rPr lang="en-US" altLang="zh-CN" sz="1100" dirty="0" err="1"/>
              <a:t>test_management_platform</a:t>
            </a:r>
            <a:r>
              <a:rPr lang="en-US" altLang="zh-CN" sz="1100" dirty="0"/>
              <a:t>/</a:t>
            </a:r>
            <a:r>
              <a:rPr lang="en-US" altLang="zh-CN" sz="1100" dirty="0" err="1"/>
              <a:t>TMP_Client</a:t>
            </a:r>
            <a:r>
              <a:rPr lang="en-US" altLang="zh-CN" sz="1100" dirty="0"/>
              <a:t>/bin:${PATH}</a:t>
            </a:r>
          </a:p>
          <a:p>
            <a:endParaRPr lang="en-US" altLang="zh-CN" sz="1100" dirty="0"/>
          </a:p>
          <a:p>
            <a:r>
              <a:rPr lang="en-US" altLang="zh-CN" sz="1400" b="1" dirty="0"/>
              <a:t>Launch Commands:</a:t>
            </a:r>
          </a:p>
          <a:p>
            <a:r>
              <a:rPr lang="en-US" altLang="zh-CN" sz="1200" dirty="0"/>
              <a:t>    [old]   client -c -l -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software -f \$</a:t>
            </a:r>
            <a:r>
              <a:rPr lang="en-US" altLang="zh-CN" sz="1200" dirty="0" err="1"/>
              <a:t>unit_path</a:t>
            </a:r>
            <a:r>
              <a:rPr lang="en-US" altLang="zh-CN" sz="1200" dirty="0"/>
              <a:t>/demo.xlsx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>
                <a:solidFill>
                  <a:srgbClr val="00B050"/>
                </a:solidFill>
              </a:rPr>
              <a:t>[new] client -c -l -p /disks/</a:t>
            </a:r>
            <a:r>
              <a:rPr lang="en-US" altLang="zh-CN" sz="1200" dirty="0" err="1">
                <a:solidFill>
                  <a:srgbClr val="00B050"/>
                </a:solidFill>
              </a:rPr>
              <a:t>swrd_archive</a:t>
            </a:r>
            <a:r>
              <a:rPr lang="en-US" altLang="zh-CN" sz="1200" dirty="0">
                <a:solidFill>
                  <a:srgbClr val="00B050"/>
                </a:solidFill>
              </a:rPr>
              <a:t>/</a:t>
            </a:r>
            <a:r>
              <a:rPr lang="en-US" altLang="zh-CN" sz="1200" dirty="0" err="1">
                <a:solidFill>
                  <a:srgbClr val="00B050"/>
                </a:solidFill>
              </a:rPr>
              <a:t>sqa_lsv</a:t>
            </a:r>
            <a:r>
              <a:rPr lang="en-US" altLang="zh-CN" sz="1200" dirty="0">
                <a:solidFill>
                  <a:srgbClr val="00B050"/>
                </a:solidFill>
              </a:rPr>
              <a:t>/</a:t>
            </a:r>
            <a:r>
              <a:rPr lang="en-US" altLang="zh-CN" sz="1200" dirty="0" err="1">
                <a:solidFill>
                  <a:srgbClr val="00B050"/>
                </a:solidFill>
              </a:rPr>
              <a:t>test_management_platform</a:t>
            </a:r>
            <a:r>
              <a:rPr lang="en-US" altLang="zh-CN" sz="1200" dirty="0">
                <a:solidFill>
                  <a:srgbClr val="00B050"/>
                </a:solidFill>
              </a:rPr>
              <a:t>/</a:t>
            </a:r>
            <a:r>
              <a:rPr lang="en-US" altLang="zh-CN" sz="1200" dirty="0" err="1">
                <a:solidFill>
                  <a:srgbClr val="00B050"/>
                </a:solidFill>
              </a:rPr>
              <a:t>eit_demo</a:t>
            </a:r>
            <a:r>
              <a:rPr lang="en-US" altLang="zh-CN" sz="1200" dirty="0">
                <a:solidFill>
                  <a:srgbClr val="00B050"/>
                </a:solidFill>
              </a:rPr>
              <a:t>/jedi_place_30k</a:t>
            </a:r>
          </a:p>
          <a:p>
            <a:r>
              <a:rPr lang="en-US" altLang="zh-CN" sz="1200" dirty="0">
                <a:solidFill>
                  <a:srgbClr val="00B050"/>
                </a:solidFill>
              </a:rPr>
              <a:t>    [new] client -c -l -L /disks/</a:t>
            </a:r>
            <a:r>
              <a:rPr lang="en-US" altLang="zh-CN" sz="1200" dirty="0" err="1">
                <a:solidFill>
                  <a:srgbClr val="00B050"/>
                </a:solidFill>
              </a:rPr>
              <a:t>swrd_archive</a:t>
            </a:r>
            <a:r>
              <a:rPr lang="en-US" altLang="zh-CN" sz="1200" dirty="0">
                <a:solidFill>
                  <a:srgbClr val="00B050"/>
                </a:solidFill>
              </a:rPr>
              <a:t>/</a:t>
            </a:r>
            <a:r>
              <a:rPr lang="en-US" altLang="zh-CN" sz="1200" dirty="0" err="1">
                <a:solidFill>
                  <a:srgbClr val="00B050"/>
                </a:solidFill>
              </a:rPr>
              <a:t>sqa_lsv</a:t>
            </a:r>
            <a:r>
              <a:rPr lang="en-US" altLang="zh-CN" sz="1200" dirty="0">
                <a:solidFill>
                  <a:srgbClr val="00B050"/>
                </a:solidFill>
              </a:rPr>
              <a:t>/</a:t>
            </a:r>
            <a:r>
              <a:rPr lang="en-US" altLang="zh-CN" sz="1200" dirty="0" err="1">
                <a:solidFill>
                  <a:srgbClr val="00B050"/>
                </a:solidFill>
              </a:rPr>
              <a:t>test_management_platform</a:t>
            </a:r>
            <a:r>
              <a:rPr lang="en-US" altLang="zh-CN" sz="1200" dirty="0">
                <a:solidFill>
                  <a:srgbClr val="00B050"/>
                </a:solidFill>
              </a:rPr>
              <a:t>/</a:t>
            </a:r>
            <a:r>
              <a:rPr lang="en-US" altLang="zh-CN" sz="1200" dirty="0" err="1">
                <a:solidFill>
                  <a:srgbClr val="00B050"/>
                </a:solidFill>
              </a:rPr>
              <a:t>eit_demo</a:t>
            </a:r>
            <a:r>
              <a:rPr lang="en-US" altLang="zh-CN" sz="1200" dirty="0">
                <a:solidFill>
                  <a:srgbClr val="00B050"/>
                </a:solidFill>
              </a:rPr>
              <a:t>/suite_list.txt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</a:rPr>
              <a:t>-k key pattern for test case identify, default value is ‘run\..*’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</a:rPr>
              <a:t>-d The data file to record test case detail info, </a:t>
            </a:r>
            <a:r>
              <a:rPr lang="en-US" altLang="zh-CN" sz="1200" dirty="0" err="1">
                <a:solidFill>
                  <a:srgbClr val="00B050"/>
                </a:solidFill>
              </a:rPr>
              <a:t>json</a:t>
            </a:r>
            <a:r>
              <a:rPr lang="en-US" altLang="zh-CN" sz="1200" dirty="0">
                <a:solidFill>
                  <a:srgbClr val="00B050"/>
                </a:solidFill>
              </a:rPr>
              <a:t> format, i.e. {"level": 1}, default value is ‘</a:t>
            </a:r>
            <a:r>
              <a:rPr lang="en-US" altLang="zh-CN" sz="1200" dirty="0" err="1">
                <a:solidFill>
                  <a:srgbClr val="00B050"/>
                </a:solidFill>
              </a:rPr>
              <a:t>bqs.data</a:t>
            </a:r>
            <a:r>
              <a:rPr lang="en-US" altLang="zh-CN" sz="1200" dirty="0">
                <a:solidFill>
                  <a:srgbClr val="00B05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</a:rPr>
              <a:t>-S Task case sorting, format option1=value1;option2=value1,value2, demo: level=1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</a:rPr>
              <a:t>-K Keep the original directory tree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-t &lt;number&gt;, to specify how many threads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-w work space, where to run your cases, it’s better to assign a place with 5G+ space, </a:t>
            </a:r>
            <a:r>
              <a:rPr lang="en-US" altLang="zh-CN" sz="1200" dirty="0">
                <a:highlight>
                  <a:srgbClr val="00FFFF"/>
                </a:highlight>
              </a:rPr>
              <a:t>Just for first time launch</a:t>
            </a:r>
            <a:endParaRPr lang="zh-CN" altLang="en-US" sz="12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5683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78486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Run R&amp;D Regression Suite on TMP 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349" y="1047750"/>
            <a:ext cx="70410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Case Requirement:</a:t>
            </a:r>
          </a:p>
          <a:p>
            <a:r>
              <a:rPr lang="en-US" altLang="zh-CN" sz="1600" dirty="0" err="1"/>
              <a:t>demo_case</a:t>
            </a:r>
            <a:r>
              <a:rPr lang="en-US" altLang="zh-CN" sz="1600" dirty="0"/>
              <a:t>/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bqs.data</a:t>
            </a:r>
            <a:r>
              <a:rPr lang="en-US" altLang="zh-CN" sz="1200" dirty="0"/>
              <a:t>      --optional, test case detail description for future case selection, </a:t>
            </a:r>
            <a:r>
              <a:rPr lang="en-US" altLang="zh-CN" sz="1200" dirty="0" err="1"/>
              <a:t>json</a:t>
            </a:r>
            <a:r>
              <a:rPr lang="en-US" altLang="zh-CN" sz="1200" dirty="0"/>
              <a:t> format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>
                <a:solidFill>
                  <a:srgbClr val="FFC000"/>
                </a:solidFill>
              </a:rPr>
              <a:t>run.bat	--must have one exec file, execute detail inside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xxx.ldc</a:t>
            </a:r>
            <a:r>
              <a:rPr lang="en-US" altLang="zh-CN" sz="1200" dirty="0"/>
              <a:t>	--design file, optional based on run command 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xxx.udb</a:t>
            </a:r>
            <a:r>
              <a:rPr lang="en-US" altLang="zh-CN" sz="1200" dirty="0"/>
              <a:t>	--design file, optional based on run command</a:t>
            </a:r>
          </a:p>
          <a:p>
            <a:r>
              <a:rPr lang="en-US" altLang="zh-CN" sz="1200" dirty="0"/>
              <a:t>  xxx.sv	--design file, optional based on run command  </a:t>
            </a:r>
          </a:p>
          <a:p>
            <a:r>
              <a:rPr lang="en-US" altLang="zh-CN" sz="1200" dirty="0"/>
              <a:t>  …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>
                <a:solidFill>
                  <a:srgbClr val="FF0000"/>
                </a:solidFill>
              </a:rPr>
              <a:t>*exec file should have a name of ‘run.&lt;xx&gt;’, here xx can be: bat, </a:t>
            </a:r>
            <a:r>
              <a:rPr lang="en-US" altLang="zh-CN" sz="1200" b="1" dirty="0" err="1">
                <a:solidFill>
                  <a:srgbClr val="FF0000"/>
                </a:solidFill>
              </a:rPr>
              <a:t>cmd</a:t>
            </a:r>
            <a:r>
              <a:rPr lang="en-US" altLang="zh-CN" sz="1200" b="1" dirty="0">
                <a:solidFill>
                  <a:srgbClr val="FF0000"/>
                </a:solidFill>
              </a:rPr>
              <a:t>, </a:t>
            </a:r>
            <a:r>
              <a:rPr lang="en-US" altLang="zh-CN" sz="1200" b="1" dirty="0" err="1">
                <a:solidFill>
                  <a:srgbClr val="FF0000"/>
                </a:solidFill>
              </a:rPr>
              <a:t>py</a:t>
            </a:r>
            <a:r>
              <a:rPr lang="en-US" altLang="zh-CN" sz="1200" b="1" dirty="0">
                <a:solidFill>
                  <a:srgbClr val="FF0000"/>
                </a:solidFill>
              </a:rPr>
              <a:t>, </a:t>
            </a:r>
            <a:r>
              <a:rPr lang="en-US" altLang="zh-CN" sz="1200" b="1" dirty="0" err="1">
                <a:solidFill>
                  <a:srgbClr val="FF0000"/>
                </a:solidFill>
              </a:rPr>
              <a:t>pl</a:t>
            </a:r>
            <a:r>
              <a:rPr lang="en-US" altLang="zh-CN" sz="1200" b="1" dirty="0">
                <a:solidFill>
                  <a:srgbClr val="FF0000"/>
                </a:solidFill>
              </a:rPr>
              <a:t>, </a:t>
            </a:r>
            <a:r>
              <a:rPr lang="en-US" altLang="zh-CN" sz="1200" b="1" dirty="0" err="1">
                <a:solidFill>
                  <a:srgbClr val="FF0000"/>
                </a:solidFill>
              </a:rPr>
              <a:t>sh</a:t>
            </a:r>
            <a:r>
              <a:rPr lang="en-US" altLang="zh-CN" sz="1200" b="1" dirty="0">
                <a:solidFill>
                  <a:srgbClr val="FF0000"/>
                </a:solidFill>
              </a:rPr>
              <a:t>, </a:t>
            </a:r>
            <a:r>
              <a:rPr lang="en-US" altLang="zh-CN" sz="1200" b="1" dirty="0" err="1">
                <a:solidFill>
                  <a:srgbClr val="FF0000"/>
                </a:solidFill>
              </a:rPr>
              <a:t>csh</a:t>
            </a:r>
            <a:r>
              <a:rPr lang="en-US" altLang="zh-CN" sz="1200" b="1" dirty="0">
                <a:solidFill>
                  <a:srgbClr val="FF0000"/>
                </a:solidFill>
              </a:rPr>
              <a:t>, TMP client search this file to identify a case in a given suite path.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4095750"/>
            <a:ext cx="6281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Result Processing:</a:t>
            </a:r>
          </a:p>
          <a:p>
            <a:r>
              <a:rPr lang="en-US" altLang="zh-CN" sz="1200" dirty="0"/>
              <a:t>TMP client will catch the return value of ‘</a:t>
            </a:r>
            <a:r>
              <a:rPr lang="en-US" altLang="zh-CN" sz="1200" dirty="0" err="1"/>
              <a:t>run.xx</a:t>
            </a:r>
            <a:r>
              <a:rPr lang="en-US" altLang="zh-CN" sz="1200" dirty="0"/>
              <a:t>’ execution.</a:t>
            </a:r>
          </a:p>
          <a:p>
            <a:r>
              <a:rPr lang="en-US" altLang="zh-CN" sz="1200" dirty="0"/>
              <a:t>         0 :    TMP show PASS</a:t>
            </a:r>
          </a:p>
          <a:p>
            <a:r>
              <a:rPr lang="en-US" altLang="zh-CN" sz="1200" dirty="0"/>
              <a:t>  non 0 :    TMP show FAIL</a:t>
            </a: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7713605" y="4400550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28600" y="795341"/>
            <a:ext cx="2819400" cy="320793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1. Case build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349" y="3028950"/>
            <a:ext cx="6281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Support exec type:</a:t>
            </a:r>
          </a:p>
          <a:p>
            <a:r>
              <a:rPr lang="en-US" altLang="zh-CN" sz="1200" dirty="0"/>
              <a:t>Win: .bat, .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, .</a:t>
            </a:r>
            <a:r>
              <a:rPr lang="en-US" altLang="zh-CN" sz="1200" dirty="0" err="1"/>
              <a:t>py</a:t>
            </a:r>
            <a:r>
              <a:rPr lang="en-US" altLang="zh-CN" sz="1200" dirty="0"/>
              <a:t>, .</a:t>
            </a:r>
            <a:r>
              <a:rPr lang="en-US" altLang="zh-CN" sz="1200" dirty="0" err="1"/>
              <a:t>pl</a:t>
            </a:r>
            <a:endParaRPr lang="en-US" altLang="zh-CN" sz="1200" dirty="0"/>
          </a:p>
          <a:p>
            <a:r>
              <a:rPr lang="en-US" altLang="zh-CN" sz="1200" dirty="0"/>
              <a:t>Lin:  .bat, .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, .</a:t>
            </a:r>
            <a:r>
              <a:rPr lang="en-US" altLang="zh-CN" sz="1200" dirty="0" err="1"/>
              <a:t>py</a:t>
            </a:r>
            <a:r>
              <a:rPr lang="en-US" altLang="zh-CN" sz="1200" dirty="0"/>
              <a:t>, .</a:t>
            </a:r>
            <a:r>
              <a:rPr lang="en-US" altLang="zh-CN" sz="1200" dirty="0" err="1"/>
              <a:t>pl</a:t>
            </a:r>
            <a:r>
              <a:rPr lang="en-US" altLang="zh-CN" sz="1200" dirty="0"/>
              <a:t>, .</a:t>
            </a:r>
            <a:r>
              <a:rPr lang="en-US" altLang="zh-CN" sz="1200" dirty="0" err="1"/>
              <a:t>sh</a:t>
            </a:r>
            <a:r>
              <a:rPr lang="en-US" altLang="zh-CN" sz="1200" dirty="0"/>
              <a:t>, .</a:t>
            </a:r>
            <a:r>
              <a:rPr lang="en-US" altLang="zh-CN" sz="1200" dirty="0" err="1"/>
              <a:t>csh</a:t>
            </a:r>
            <a:endParaRPr lang="en-US" altLang="zh-CN" sz="1200" dirty="0"/>
          </a:p>
          <a:p>
            <a:r>
              <a:rPr lang="en-US" altLang="zh-CN" sz="1200" dirty="0"/>
              <a:t>*bat and 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 will be executed with bash on Linux</a:t>
            </a:r>
          </a:p>
          <a:p>
            <a:r>
              <a:rPr lang="en-US" altLang="zh-CN" sz="1200" dirty="0"/>
              <a:t>** windows created execute file use ‘dos’ format, cannot correctly read by Linux. </a:t>
            </a:r>
          </a:p>
        </p:txBody>
      </p:sp>
    </p:spTree>
    <p:extLst>
      <p:ext uri="{BB962C8B-B14F-4D97-AF65-F5344CB8AC3E}">
        <p14:creationId xmlns:p14="http://schemas.microsoft.com/office/powerpoint/2010/main" val="3260008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ttice_tpl_wide">
  <a:themeElements>
    <a:clrScheme name="LSC-PPT">
      <a:dk1>
        <a:srgbClr val="2E2E2E"/>
      </a:dk1>
      <a:lt1>
        <a:srgbClr val="FFFFFF"/>
      </a:lt1>
      <a:dk2>
        <a:srgbClr val="6D6E70"/>
      </a:dk2>
      <a:lt2>
        <a:srgbClr val="AEAFB2"/>
      </a:lt2>
      <a:accent1>
        <a:srgbClr val="FDBC13"/>
      </a:accent1>
      <a:accent2>
        <a:srgbClr val="F16F21"/>
      </a:accent2>
      <a:accent3>
        <a:srgbClr val="0069B4"/>
      </a:accent3>
      <a:accent4>
        <a:srgbClr val="009FE1"/>
      </a:accent4>
      <a:accent5>
        <a:srgbClr val="038245"/>
      </a:accent5>
      <a:accent6>
        <a:srgbClr val="37B34A"/>
      </a:accent6>
      <a:hlink>
        <a:srgbClr val="00B0FF"/>
      </a:hlink>
      <a:folHlink>
        <a:srgbClr val="525380"/>
      </a:folHlink>
    </a:clrScheme>
    <a:fontScheme name="LSC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tion3" id="{179D83FB-F7AB-F04D-9545-D006DAA4094A}" vid="{24C92BB9-AF04-5948-A126-586723FC81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ort_x0020_Order xmlns="122082c5-117c-4716-9a12-4c01b979939c" xsi:nil="true"/>
    <Date xmlns="122082c5-117c-4716-9a12-4c01b979939c">2013-05-01T07:00:00+00:00</Dat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EE198BA0A2E4181D5D3AB29BD537B" ma:contentTypeVersion="2" ma:contentTypeDescription="Create a new document." ma:contentTypeScope="" ma:versionID="2daa2a37b3772918ca96c73e3883d411">
  <xsd:schema xmlns:xsd="http://www.w3.org/2001/XMLSchema" xmlns:xs="http://www.w3.org/2001/XMLSchema" xmlns:p="http://schemas.microsoft.com/office/2006/metadata/properties" xmlns:ns2="122082c5-117c-4716-9a12-4c01b979939c" targetNamespace="http://schemas.microsoft.com/office/2006/metadata/properties" ma:root="true" ma:fieldsID="edaee47cf64a3631e42f40800399f152" ns2:_="">
    <xsd:import namespace="122082c5-117c-4716-9a12-4c01b979939c"/>
    <xsd:element name="properties">
      <xsd:complexType>
        <xsd:sequence>
          <xsd:element name="documentManagement">
            <xsd:complexType>
              <xsd:all>
                <xsd:element ref="ns2:Sort_x0020_Order" minOccurs="0"/>
                <xsd:element ref="ns2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082c5-117c-4716-9a12-4c01b979939c" elementFormDefault="qualified">
    <xsd:import namespace="http://schemas.microsoft.com/office/2006/documentManagement/types"/>
    <xsd:import namespace="http://schemas.microsoft.com/office/infopath/2007/PartnerControls"/>
    <xsd:element name="Sort_x0020_Order" ma:index="8" nillable="true" ma:displayName="Sort Order" ma:decimals="0" ma:internalName="Sort_x0020_Order">
      <xsd:simpleType>
        <xsd:restriction base="dms:Number">
          <xsd:maxInclusive value="30"/>
        </xsd:restriction>
      </xsd:simpleType>
    </xsd:element>
    <xsd:element name="Date" ma:index="9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2933CA-2D74-435D-85CF-43FD28D8C2C9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122082c5-117c-4716-9a12-4c01b979939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511F9F0-79CE-47CF-8554-8341B307C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082c5-117c-4716-9a12-4c01b9799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AD889C-0E51-49CC-B53F-C59FB4C497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Lattice_tpl_wide.potx</Template>
  <TotalTime>19968</TotalTime>
  <Words>2988</Words>
  <Application>Microsoft Office PowerPoint</Application>
  <PresentationFormat>On-screen Show (16:9)</PresentationFormat>
  <Paragraphs>385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CIDFont+F3</vt:lpstr>
      <vt:lpstr>Gill Sans</vt:lpstr>
      <vt:lpstr>Lato Regular</vt:lpstr>
      <vt:lpstr>Arial</vt:lpstr>
      <vt:lpstr>Wingdings</vt:lpstr>
      <vt:lpstr>Lattice_tpl_wide</vt:lpstr>
      <vt:lpstr> </vt:lpstr>
      <vt:lpstr>Agenda</vt:lpstr>
      <vt:lpstr>Goal and Expectation</vt:lpstr>
      <vt:lpstr>SW QA EIT run updates introduction</vt:lpstr>
      <vt:lpstr>Command line launch &lt;Prepare&gt; &lt;Win only&gt;</vt:lpstr>
      <vt:lpstr>Command line launch &lt;Prepare&gt; &lt;Win only&gt;</vt:lpstr>
      <vt:lpstr>Command line launch &lt;Win&gt;</vt:lpstr>
      <vt:lpstr>Command line launch &lt;Lin&gt;</vt:lpstr>
      <vt:lpstr>Run R&amp;D Regression Suite on TMP Client</vt:lpstr>
      <vt:lpstr>Run R&amp;D Regression Suite on TMP Client</vt:lpstr>
      <vt:lpstr>Run R&amp;D Regression Suite on TMP Client</vt:lpstr>
      <vt:lpstr>TMP client run demo</vt:lpstr>
      <vt:lpstr>Result check – console report</vt:lpstr>
      <vt:lpstr>Result check – Filed case check steps</vt:lpstr>
      <vt:lpstr>THANKS</vt:lpstr>
      <vt:lpstr>Appendix - EIT introduction</vt:lpstr>
      <vt:lpstr>Appendix - Available EIT suites</vt:lpstr>
      <vt:lpstr>Appendix - Current EIT2 suite</vt:lpstr>
      <vt:lpstr>Appendix - EIT2 suite update</vt:lpstr>
      <vt:lpstr>Appendix – Case work flow</vt:lpstr>
      <vt:lpstr>Appendix – Run with GUI</vt:lpstr>
      <vt:lpstr>Appendix – Run EIT with GUI</vt:lpstr>
      <vt:lpstr>Appendix - Ready for integration:</vt:lpstr>
      <vt:lpstr>Appendix – Know issues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SEMICONDUCTOR</dc:title>
  <dc:subject/>
  <dc:creator>Ines Natale</dc:creator>
  <cp:keywords>Wide Format</cp:keywords>
  <dc:description/>
  <cp:lastModifiedBy>Jason Wang</cp:lastModifiedBy>
  <cp:revision>489</cp:revision>
  <cp:lastPrinted>2016-01-15T01:19:43Z</cp:lastPrinted>
  <dcterms:created xsi:type="dcterms:W3CDTF">2016-04-19T18:00:51Z</dcterms:created>
  <dcterms:modified xsi:type="dcterms:W3CDTF">2023-05-16T09:23:56Z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0x010100D01EE198BA0A2E4181D5D3AB29BD537B</vt:lpwstr>
  </property>
</Properties>
</file>