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6"/>
  </p:notesMasterIdLst>
  <p:handoutMasterIdLst>
    <p:handoutMasterId r:id="rId27"/>
  </p:handoutMasterIdLst>
  <p:sldIdLst>
    <p:sldId id="312" r:id="rId5"/>
    <p:sldId id="322" r:id="rId6"/>
    <p:sldId id="347" r:id="rId7"/>
    <p:sldId id="348" r:id="rId8"/>
    <p:sldId id="366" r:id="rId9"/>
    <p:sldId id="367" r:id="rId10"/>
    <p:sldId id="368" r:id="rId11"/>
    <p:sldId id="369" r:id="rId12"/>
    <p:sldId id="371" r:id="rId13"/>
    <p:sldId id="370" r:id="rId14"/>
    <p:sldId id="349" r:id="rId15"/>
    <p:sldId id="355" r:id="rId16"/>
    <p:sldId id="353" r:id="rId17"/>
    <p:sldId id="359" r:id="rId18"/>
    <p:sldId id="360" r:id="rId19"/>
    <p:sldId id="372" r:id="rId20"/>
    <p:sldId id="326" r:id="rId21"/>
    <p:sldId id="356" r:id="rId22"/>
    <p:sldId id="352" r:id="rId23"/>
    <p:sldId id="361" r:id="rId24"/>
    <p:sldId id="354" r:id="rId25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50" d="100"/>
          <a:sy n="150" d="100"/>
        </p:scale>
        <p:origin x="396" y="126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8/21/2024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4\sw\qa\qa_store\TMP_tools\depend_software\python_and_packages(LSH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4\sw\qa\qa_store\TMP_tools\client_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Client run on Windows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Jul 2024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86884"/>
            <a:ext cx="6647379" cy="478259"/>
          </a:xfrm>
        </p:spPr>
        <p:txBody>
          <a:bodyPr>
            <a:noAutofit/>
          </a:bodyPr>
          <a:lstStyle/>
          <a:p>
            <a:r>
              <a:rPr lang="en-US" sz="2800" dirty="0"/>
              <a:t>Environment setup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BACF367-33FD-9997-795B-B86E9192A3C4}"/>
              </a:ext>
            </a:extLst>
          </p:cNvPr>
          <p:cNvSpPr/>
          <p:nvPr/>
        </p:nvSpPr>
        <p:spPr bwMode="auto">
          <a:xfrm>
            <a:off x="76200" y="813010"/>
            <a:ext cx="44196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nitial Setting for local EIT run(Suggestion)</a:t>
            </a:r>
            <a:r>
              <a:rPr lang="en-US" altLang="zh-CN" sz="20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06DD-542E-7552-EC18-B240517D31BC}"/>
              </a:ext>
            </a:extLst>
          </p:cNvPr>
          <p:cNvSpPr txBox="1"/>
          <p:nvPr/>
        </p:nvSpPr>
        <p:spPr>
          <a:xfrm>
            <a:off x="76200" y="1428750"/>
            <a:ext cx="7772400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b="1" dirty="0"/>
              <a:t>GUI Software setting (or &lt;software name&gt; in xxx.ini file):</a:t>
            </a:r>
            <a:endParaRPr lang="zh-CN" altLang="en-US" sz="1200" b="1" dirty="0"/>
          </a:p>
          <a:p>
            <a:r>
              <a:rPr lang="en-US" altLang="zh-CN" sz="1200" dirty="0"/>
              <a:t>NA</a:t>
            </a:r>
          </a:p>
          <a:p>
            <a:endParaRPr lang="en-US" altLang="zh-CN" sz="1200" b="1" dirty="0"/>
          </a:p>
          <a:p>
            <a:r>
              <a:rPr lang="en-US" altLang="zh-CN" sz="1200" b="1" dirty="0"/>
              <a:t>GUI Client setting (or </a:t>
            </a:r>
            <a:r>
              <a:rPr lang="en-US" altLang="zh-CN" sz="1200" b="1" dirty="0" err="1"/>
              <a:t>tmp_machine</a:t>
            </a:r>
            <a:r>
              <a:rPr lang="en-US" altLang="zh-CN" sz="1200" b="1" dirty="0"/>
              <a:t> in xxx.ini file):</a:t>
            </a:r>
          </a:p>
          <a:p>
            <a:r>
              <a:rPr lang="en-US" altLang="zh-CN" sz="1200" dirty="0"/>
              <a:t>group = </a:t>
            </a:r>
            <a:r>
              <a:rPr lang="en-US" altLang="zh-CN" sz="1200" dirty="0" err="1"/>
              <a:t>regression_group</a:t>
            </a:r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private = 1			-- Private mode, remote task will not use this client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GUI Preference setting (or </a:t>
            </a:r>
            <a:r>
              <a:rPr lang="en-US" altLang="zh-CN" sz="1200" b="1" dirty="0" err="1"/>
              <a:t>tmp_preference</a:t>
            </a:r>
            <a:r>
              <a:rPr lang="en-US" altLang="zh-CN" sz="1200" b="1" dirty="0"/>
              <a:t> in xxx.ini file):</a:t>
            </a:r>
            <a:endParaRPr lang="en-US" altLang="zh-CN" sz="1200" dirty="0"/>
          </a:p>
          <a:p>
            <a:r>
              <a:rPr lang="en-US" altLang="zh-CN" sz="1200" dirty="0" err="1"/>
              <a:t>link_mode</a:t>
            </a:r>
            <a:r>
              <a:rPr lang="en-US" altLang="zh-CN" sz="1200" dirty="0"/>
              <a:t> = local		-- Do not link to remote server</a:t>
            </a:r>
          </a:p>
          <a:p>
            <a:r>
              <a:rPr lang="en-US" altLang="zh-CN" sz="1200" dirty="0" err="1"/>
              <a:t>ignore_request</a:t>
            </a:r>
            <a:r>
              <a:rPr lang="en-US" altLang="zh-CN" sz="1200" dirty="0"/>
              <a:t> = software		-- Do not care client have requested software or not (ENV, RTF used)</a:t>
            </a:r>
          </a:p>
          <a:p>
            <a:r>
              <a:rPr lang="en-US" altLang="zh-CN" sz="1200" dirty="0" err="1"/>
              <a:t>max_threads</a:t>
            </a:r>
            <a:r>
              <a:rPr lang="en-US" altLang="zh-CN" sz="1200" dirty="0"/>
              <a:t> = 3		-- Client can launch 3 case parallelly</a:t>
            </a:r>
          </a:p>
          <a:p>
            <a:r>
              <a:rPr lang="en-US" altLang="zh-CN" sz="1200" dirty="0" err="1"/>
              <a:t>work_space</a:t>
            </a:r>
            <a:r>
              <a:rPr lang="en-US" altLang="zh-CN" sz="1200" dirty="0"/>
              <a:t> = D:/tmp_work 	-- Your prefer path for case run</a:t>
            </a:r>
          </a:p>
          <a:p>
            <a:r>
              <a:rPr lang="en-US" altLang="zh-CN" sz="1200" dirty="0"/>
              <a:t>python = C:/Python38/python.exe  	-- Python bin path 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*: Please keep other setting as default.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7474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Launch with CMD mode(dos)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742950"/>
            <a:ext cx="8001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Environment setting:</a:t>
            </a:r>
          </a:p>
          <a:p>
            <a:r>
              <a:rPr lang="en-US" altLang="zh-CN" sz="1600" dirty="0"/>
              <a:t>set EXTERNAL_RADIANT_PATH=C:/lscc/radiant/3.2</a:t>
            </a:r>
          </a:p>
          <a:p>
            <a:r>
              <a:rPr lang="en-US" altLang="zh-CN" sz="1600" dirty="0"/>
              <a:t>or</a:t>
            </a:r>
          </a:p>
          <a:p>
            <a:r>
              <a:rPr lang="en-US" altLang="zh-CN" sz="1600" dirty="0" err="1"/>
              <a:t>setenv</a:t>
            </a:r>
            <a:r>
              <a:rPr lang="en-US" altLang="zh-CN" sz="1600" dirty="0"/>
              <a:t> ENV  /home/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/ng3_2.168/</a:t>
            </a:r>
            <a:r>
              <a:rPr lang="en-US" altLang="zh-CN" sz="1600" dirty="0" err="1"/>
              <a:t>env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Launch Command:</a:t>
            </a:r>
            <a:endParaRPr lang="en-US" altLang="zh-CN" dirty="0"/>
          </a:p>
          <a:p>
            <a:r>
              <a:rPr lang="en-US" altLang="zh-CN" dirty="0"/>
              <a:t>clientc.exe/client -c -l -</a:t>
            </a:r>
            <a:r>
              <a:rPr lang="en-US" altLang="zh-CN" dirty="0" err="1"/>
              <a:t>i</a:t>
            </a:r>
            <a:r>
              <a:rPr lang="en-US" altLang="zh-CN" dirty="0"/>
              <a:t> software -f $</a:t>
            </a:r>
            <a:r>
              <a:rPr lang="en-US" altLang="zh-CN" dirty="0" err="1"/>
              <a:t>unit_path</a:t>
            </a:r>
            <a:r>
              <a:rPr lang="en-US" altLang="zh-CN" dirty="0"/>
              <a:t>/demo.xlsx </a:t>
            </a:r>
          </a:p>
          <a:p>
            <a:r>
              <a:rPr lang="en-US" altLang="zh-CN" dirty="0"/>
              <a:t>	*[-w &lt;your prefer path&gt;]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*:Only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Use \$</a:t>
            </a:r>
            <a:r>
              <a:rPr lang="en-US" altLang="zh-CN" sz="1600" dirty="0" err="1"/>
              <a:t>unit_path</a:t>
            </a:r>
            <a:r>
              <a:rPr lang="en-US" altLang="zh-CN" sz="1600" dirty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-w work space, where to run your cases, it’s better to assign a place with 5g+ space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check – suite run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File opened with report path: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check – Filed case check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‘*.</a:t>
            </a:r>
            <a:r>
              <a:rPr lang="en-US" altLang="zh-CN" sz="1400" dirty="0" err="1"/>
              <a:t>conf</a:t>
            </a:r>
            <a:r>
              <a:rPr lang="en-US" altLang="zh-CN" sz="1400" dirty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Launch with GUI mode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Run client.exe on Windows</a:t>
            </a:r>
          </a:p>
          <a:p>
            <a:endParaRPr lang="en-US" altLang="zh-CN" dirty="0"/>
          </a:p>
          <a:p>
            <a:r>
              <a:rPr lang="en-US" altLang="zh-CN" dirty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/>
              <a:t>3. Select ‘Suite File’ tab</a:t>
            </a:r>
          </a:p>
          <a:p>
            <a:endParaRPr lang="en-US" altLang="zh-CN" dirty="0"/>
          </a:p>
          <a:p>
            <a:r>
              <a:rPr lang="en-US" altLang="zh-CN" dirty="0"/>
              <a:t>4. Give the value of ‘Unit Suite’</a:t>
            </a:r>
          </a:p>
          <a:p>
            <a:endParaRPr lang="en-US" altLang="zh-CN" dirty="0"/>
          </a:p>
          <a:p>
            <a:r>
              <a:rPr lang="en-US" altLang="zh-CN" dirty="0"/>
              <a:t>5.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/>
              <a:t>6. Click ‘Apply’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28950"/>
            <a:ext cx="3167062" cy="18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Launch with GUI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99592"/>
            <a:ext cx="3886199" cy="47825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Available EIT suites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0DCB1-8FB6-C34E-CD62-3D36F09B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08050"/>
            <a:ext cx="3913909" cy="3272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54582-404B-2508-512D-2834AB42E72E}"/>
              </a:ext>
            </a:extLst>
          </p:cNvPr>
          <p:cNvSpPr txBox="1"/>
          <p:nvPr/>
        </p:nvSpPr>
        <p:spPr>
          <a:xfrm>
            <a:off x="152400" y="908050"/>
            <a:ext cx="47561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EIT test suite files:</a:t>
            </a:r>
          </a:p>
          <a:p>
            <a:r>
              <a:rPr lang="en-US" sz="1200" dirty="0"/>
              <a:t>Suite files can be found here:</a:t>
            </a:r>
            <a:r>
              <a:rPr lang="fr-FR" sz="1200" dirty="0"/>
              <a:t>&lt;Install </a:t>
            </a:r>
            <a:r>
              <a:rPr lang="fr-FR" sz="1200" dirty="0" err="1"/>
              <a:t>path</a:t>
            </a:r>
            <a:r>
              <a:rPr lang="fr-FR" sz="1200" dirty="0"/>
              <a:t>&gt;/doc/</a:t>
            </a:r>
            <a:r>
              <a:rPr lang="fr-FR" sz="1200" dirty="0" err="1"/>
              <a:t>TMP_EIT_suites</a:t>
            </a:r>
            <a:endParaRPr lang="fr-FR" sz="1200" dirty="0"/>
          </a:p>
          <a:p>
            <a:endParaRPr lang="fr-FR" sz="1200" dirty="0"/>
          </a:p>
          <a:p>
            <a:r>
              <a:rPr lang="en-US" sz="1200" dirty="0"/>
              <a:t>EIT suite launch in GUI:</a:t>
            </a:r>
          </a:p>
          <a:p>
            <a:r>
              <a:rPr lang="en-US" sz="1200" dirty="0"/>
              <a:t>Client ‘File’ </a:t>
            </a:r>
            <a:r>
              <a:rPr lang="en-US" sz="1200" dirty="0">
                <a:sym typeface="Wingdings" panose="05000000000000000000" pitchFamily="2" charset="2"/>
              </a:rPr>
              <a:t> ‘Imports…’   ‘Unit suite file inputs:’  ‘Select’ (like right picture)</a:t>
            </a:r>
          </a:p>
          <a:p>
            <a:r>
              <a:rPr lang="en-US" sz="1200" dirty="0">
                <a:sym typeface="Wingdings" panose="05000000000000000000" pitchFamily="2" charset="2"/>
              </a:rPr>
              <a:t>Select the suite file(component) as you prefer. 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Radiant EIT test suites:</a:t>
            </a:r>
          </a:p>
          <a:p>
            <a:r>
              <a:rPr lang="fr-FR" sz="1200" dirty="0"/>
              <a:t>&lt;Install </a:t>
            </a:r>
            <a:r>
              <a:rPr lang="fr-FR" sz="1200" dirty="0" err="1"/>
              <a:t>path</a:t>
            </a:r>
            <a:r>
              <a:rPr lang="fr-FR" sz="1200" dirty="0"/>
              <a:t>&gt;/doc/</a:t>
            </a:r>
            <a:r>
              <a:rPr lang="fr-FR" sz="1200" dirty="0" err="1"/>
              <a:t>TMP_EIT_suites</a:t>
            </a:r>
            <a:r>
              <a:rPr lang="fr-FR" sz="1200" dirty="0"/>
              <a:t>/radiant</a:t>
            </a:r>
          </a:p>
          <a:p>
            <a:r>
              <a:rPr lang="fr-FR" sz="1200" dirty="0">
                <a:sym typeface="Wingdings" panose="05000000000000000000" pitchFamily="2" charset="2"/>
              </a:rPr>
              <a:t>Scope: PN GUI, </a:t>
            </a:r>
            <a:r>
              <a:rPr lang="fr-FR" sz="1200" dirty="0" err="1">
                <a:sym typeface="Wingdings" panose="05000000000000000000" pitchFamily="2" charset="2"/>
              </a:rPr>
              <a:t>simulaiton</a:t>
            </a:r>
            <a:r>
              <a:rPr lang="fr-FR" sz="1200" dirty="0">
                <a:sym typeface="Wingdings" panose="05000000000000000000" pitchFamily="2" charset="2"/>
              </a:rPr>
              <a:t>, </a:t>
            </a:r>
            <a:r>
              <a:rPr lang="fr-FR" sz="1200" dirty="0" err="1">
                <a:sym typeface="Wingdings" panose="05000000000000000000" pitchFamily="2" charset="2"/>
              </a:rPr>
              <a:t>constraint</a:t>
            </a:r>
            <a:r>
              <a:rPr lang="fr-FR" sz="1200" dirty="0">
                <a:sym typeface="Wingdings" panose="05000000000000000000" pitchFamily="2" charset="2"/>
              </a:rPr>
              <a:t>, </a:t>
            </a:r>
            <a:r>
              <a:rPr lang="fr-FR" sz="1200" dirty="0" err="1">
                <a:sym typeface="Wingdings" panose="05000000000000000000" pitchFamily="2" charset="2"/>
              </a:rPr>
              <a:t>device</a:t>
            </a:r>
            <a:r>
              <a:rPr lang="fr-FR" sz="1200" dirty="0">
                <a:sym typeface="Wingdings" panose="05000000000000000000" pitchFamily="2" charset="2"/>
              </a:rPr>
              <a:t> basic cover</a:t>
            </a:r>
          </a:p>
          <a:p>
            <a:endParaRPr lang="fr-FR" sz="1200" dirty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Diamond EIT test suites:</a:t>
            </a:r>
          </a:p>
          <a:p>
            <a:r>
              <a:rPr lang="fr-FR" sz="1200" dirty="0"/>
              <a:t>&lt;Install </a:t>
            </a:r>
            <a:r>
              <a:rPr lang="fr-FR" sz="1200" dirty="0" err="1"/>
              <a:t>path</a:t>
            </a:r>
            <a:r>
              <a:rPr lang="fr-FR" sz="1200" dirty="0"/>
              <a:t>&gt;/doc/</a:t>
            </a:r>
            <a:r>
              <a:rPr lang="fr-FR" sz="1200" dirty="0" err="1"/>
              <a:t>TMP_EIT_suites</a:t>
            </a:r>
            <a:r>
              <a:rPr lang="fr-FR" sz="1200" dirty="0"/>
              <a:t>/</a:t>
            </a:r>
            <a:r>
              <a:rPr lang="fr-FR" sz="1200" dirty="0" err="1"/>
              <a:t>diamond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fr-FR" sz="1200" dirty="0">
                <a:sym typeface="Wingdings" panose="05000000000000000000" pitchFamily="2" charset="2"/>
              </a:rPr>
              <a:t>Scope: PN GUI, </a:t>
            </a:r>
            <a:r>
              <a:rPr lang="fr-FR" sz="1200" dirty="0" err="1">
                <a:sym typeface="Wingdings" panose="05000000000000000000" pitchFamily="2" charset="2"/>
              </a:rPr>
              <a:t>simulaiton</a:t>
            </a:r>
            <a:r>
              <a:rPr lang="fr-FR" sz="1200" dirty="0">
                <a:sym typeface="Wingdings" panose="05000000000000000000" pitchFamily="2" charset="2"/>
              </a:rPr>
              <a:t>, </a:t>
            </a:r>
            <a:r>
              <a:rPr lang="fr-FR" sz="1200" dirty="0" err="1">
                <a:sym typeface="Wingdings" panose="05000000000000000000" pitchFamily="2" charset="2"/>
              </a:rPr>
              <a:t>constraint</a:t>
            </a:r>
            <a:r>
              <a:rPr lang="fr-FR" sz="1200" dirty="0">
                <a:sym typeface="Wingdings" panose="05000000000000000000" pitchFamily="2" charset="2"/>
              </a:rPr>
              <a:t>, </a:t>
            </a:r>
            <a:r>
              <a:rPr lang="fr-FR" sz="1200" dirty="0" err="1">
                <a:sym typeface="Wingdings" panose="05000000000000000000" pitchFamily="2" charset="2"/>
              </a:rPr>
              <a:t>device</a:t>
            </a:r>
            <a:r>
              <a:rPr lang="fr-FR" sz="1200" dirty="0">
                <a:sym typeface="Wingdings" panose="05000000000000000000" pitchFamily="2" charset="2"/>
              </a:rPr>
              <a:t> basic cover</a:t>
            </a:r>
          </a:p>
          <a:p>
            <a:endParaRPr lang="en-US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041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– Case work flow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0668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/>
              <a:t>-w to set client work space</a:t>
            </a:r>
          </a:p>
          <a:p>
            <a:r>
              <a:rPr lang="en-US" altLang="zh-CN" dirty="0"/>
              <a:t>-s to client save space, if don’t need give the same value as -w</a:t>
            </a:r>
          </a:p>
          <a:p>
            <a:r>
              <a:rPr lang="en-US" altLang="zh-CN" dirty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Run user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9991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Format: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There is a run file in every case folder.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Run file exit code: 0: pass, 1:tbd, others: 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266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Launch CMD:</a:t>
            </a:r>
          </a:p>
          <a:p>
            <a:r>
              <a:rPr lang="en-US" altLang="zh-CN" sz="1600" dirty="0"/>
              <a:t>Clientc.exe/client -c -l -p &lt;</a:t>
            </a:r>
            <a:r>
              <a:rPr lang="en-US" altLang="zh-CN" sz="1600" dirty="0" err="1"/>
              <a:t>suite_path</a:t>
            </a:r>
            <a:r>
              <a:rPr lang="en-US" altLang="zh-CN" sz="1600" dirty="0"/>
              <a:t>&gt; -k &lt;</a:t>
            </a:r>
            <a:r>
              <a:rPr lang="en-US" altLang="zh-CN" sz="1600" dirty="0" err="1"/>
              <a:t>key_file</a:t>
            </a:r>
            <a:r>
              <a:rPr lang="en-US" altLang="zh-CN" sz="1600" dirty="0"/>
              <a:t>&gt; -x &lt;execute file&gt; -a &lt;arguments&gt; -e &lt;environments&gt;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-k key file to make client consider the path is a case</a:t>
            </a:r>
          </a:p>
          <a:p>
            <a:r>
              <a:rPr lang="en-US" altLang="zh-CN" sz="1600" dirty="0"/>
              <a:t>-x execute file, support: </a:t>
            </a:r>
            <a:r>
              <a:rPr lang="en-US" altLang="zh-CN" sz="1600" dirty="0" err="1"/>
              <a:t>py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sh</a:t>
            </a:r>
            <a:endParaRPr lang="en-US" altLang="zh-CN" sz="1600" dirty="0"/>
          </a:p>
          <a:p>
            <a:r>
              <a:rPr lang="en-US" altLang="zh-CN" sz="1600" dirty="0"/>
              <a:t>-a arguments for the execute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47266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Launch GUI: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72400" y="1301043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1992"/>
            <a:ext cx="3881438" cy="22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71550"/>
            <a:ext cx="6051550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Environment setup</a:t>
            </a:r>
          </a:p>
          <a:p>
            <a:endParaRPr lang="en-US" sz="2000" dirty="0"/>
          </a:p>
          <a:p>
            <a:r>
              <a:rPr lang="en-US" altLang="zh-CN" sz="2000" dirty="0"/>
              <a:t>Launch with CMD mode</a:t>
            </a:r>
          </a:p>
          <a:p>
            <a:endParaRPr lang="en-US" altLang="zh-CN" sz="2000" dirty="0"/>
          </a:p>
          <a:p>
            <a:r>
              <a:rPr lang="en-US" altLang="zh-CN" sz="2000" dirty="0"/>
              <a:t>Launch with GUI mode</a:t>
            </a:r>
          </a:p>
          <a:p>
            <a:endParaRPr lang="en-US" altLang="zh-CN" sz="2000" dirty="0"/>
          </a:p>
          <a:p>
            <a:r>
              <a:rPr lang="en-US" altLang="zh-CN" sz="2000" dirty="0"/>
              <a:t>Available EIT suites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Q&amp;A</a:t>
            </a:r>
            <a:br>
              <a:rPr lang="en-US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Client will exit with:</a:t>
            </a:r>
          </a:p>
          <a:p>
            <a:r>
              <a:rPr lang="en-US" altLang="zh-CN" sz="1400" dirty="0"/>
              <a:t>0 : All test case passed or with .</a:t>
            </a:r>
          </a:p>
          <a:p>
            <a:r>
              <a:rPr lang="en-US" altLang="zh-CN" sz="1400" dirty="0"/>
              <a:t>1 : Some case failed with known issues.(QA filed CR already)</a:t>
            </a:r>
          </a:p>
          <a:p>
            <a:r>
              <a:rPr lang="en-US" altLang="zh-CN" sz="1400" dirty="0"/>
              <a:t>2 : Any case failed with unknown issues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#python</a:t>
            </a:r>
          </a:p>
          <a:p>
            <a:r>
              <a:rPr lang="en-US" altLang="zh-CN" sz="1400" dirty="0" err="1"/>
              <a:t>exit_sts</a:t>
            </a:r>
            <a:r>
              <a:rPr lang="en-US" altLang="zh-CN" sz="1400" dirty="0"/>
              <a:t> = os.system(‘clientc.exe -c -l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/>
              <a:t>unit_path</a:t>
            </a:r>
            <a:r>
              <a:rPr lang="en-US" altLang="zh-CN" sz="1400" dirty="0"/>
              <a:t>/radiant/analysis_00_ta_engine.xlsx’)</a:t>
            </a:r>
          </a:p>
          <a:p>
            <a:r>
              <a:rPr lang="en-US" altLang="zh-CN" sz="1400" dirty="0" err="1"/>
              <a:t>sys.exit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perl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#java </a:t>
            </a:r>
          </a:p>
          <a:p>
            <a:r>
              <a:rPr lang="en-US" altLang="zh-CN" sz="1400" dirty="0" err="1"/>
              <a:t>System.exit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– Know issues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NA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Goal and Expectation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Goal:</a:t>
            </a:r>
          </a:p>
          <a:p>
            <a:r>
              <a:rPr lang="en-US" altLang="zh-CN" dirty="0"/>
              <a:t>Help SW DEV functional groups run SW QA EIT cases(All/partial)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</a:p>
          <a:p>
            <a:r>
              <a:rPr lang="en-US" altLang="zh-CN" dirty="0"/>
              <a:t>SW DEV can easily run EIT suite on local machine with special build.</a:t>
            </a:r>
          </a:p>
          <a:p>
            <a:r>
              <a:rPr lang="en-US" altLang="zh-CN" dirty="0"/>
              <a:t>SW DEV start to run EIT suite before code check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86884"/>
            <a:ext cx="6647379" cy="478259"/>
          </a:xfrm>
        </p:spPr>
        <p:txBody>
          <a:bodyPr>
            <a:noAutofit/>
          </a:bodyPr>
          <a:lstStyle/>
          <a:p>
            <a:r>
              <a:rPr lang="en-US" sz="2800" dirty="0"/>
              <a:t>Environment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173518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Source</a:t>
            </a:r>
            <a:r>
              <a:rPr lang="en-US" altLang="zh-CN" sz="1200" dirty="0"/>
              <a:t>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hlinkClick r:id="rId3" action="ppaction://hlinkfile"/>
              </a:rPr>
              <a:t>\\lsh-smb04\sw\qa\qa_store\TMP_tools\depend_software\python_and_packages (LSH</a:t>
            </a:r>
            <a:r>
              <a:rPr lang="en-US" altLang="zh-CN" sz="1200" dirty="0"/>
              <a:t> win access)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/disks/</a:t>
            </a:r>
            <a:r>
              <a:rPr lang="en-US" altLang="zh-CN" sz="1200" dirty="0" err="1"/>
              <a:t>swrd_archive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sqa_lsv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test_management_platform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depend_software</a:t>
            </a:r>
            <a:r>
              <a:rPr lang="en-US" sz="1200" dirty="0"/>
              <a:t>/</a:t>
            </a:r>
            <a:r>
              <a:rPr lang="en-US" sz="1200" dirty="0" err="1"/>
              <a:t>python_and_packages</a:t>
            </a:r>
            <a:r>
              <a:rPr lang="en-US" sz="1200" dirty="0"/>
              <a:t> (LSV </a:t>
            </a:r>
            <a:r>
              <a:rPr lang="en-US" sz="1200" dirty="0" err="1"/>
              <a:t>lin</a:t>
            </a:r>
            <a:r>
              <a:rPr lang="en-US" sz="1200" dirty="0"/>
              <a:t> access)</a:t>
            </a:r>
          </a:p>
          <a:p>
            <a:r>
              <a:rPr lang="en-US" altLang="zh-CN" sz="1200" b="1" dirty="0"/>
              <a:t>Install Python</a:t>
            </a:r>
            <a:r>
              <a:rPr lang="en-US" altLang="zh-CN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Double click: python-3.8.7-amd64.exe (Windows) or unzip Python-3.8.7.tar.xz(Linux)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Put Python install path into environment ‘PATH’ variable</a:t>
            </a:r>
            <a:endParaRPr lang="en-US" sz="1200" dirty="0"/>
          </a:p>
          <a:p>
            <a:r>
              <a:rPr lang="en-US" altLang="zh-CN" sz="1200" b="1" dirty="0"/>
              <a:t>Install Python Packages</a:t>
            </a:r>
            <a:r>
              <a:rPr lang="en-US" altLang="zh-CN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cd ‘offline’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following commands in console(dos):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-m pip install --no-index --find-links . </a:t>
            </a:r>
            <a:r>
              <a:rPr lang="en-US" sz="1200" dirty="0" err="1"/>
              <a:t>psutil</a:t>
            </a:r>
            <a:r>
              <a:rPr lang="en-US" sz="1200" dirty="0"/>
              <a:t>==5.8.0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-m pip install --no-index --find-links . JIRA==2.0.0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-m pip install --no-index --find-links . </a:t>
            </a:r>
            <a:r>
              <a:rPr lang="en-US" sz="1200" dirty="0" err="1"/>
              <a:t>openpyxl</a:t>
            </a:r>
            <a:r>
              <a:rPr lang="en-US" sz="1200" dirty="0"/>
              <a:t>==3.0.7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-m pip install --no-index --find-links . </a:t>
            </a:r>
            <a:r>
              <a:rPr lang="en-US" sz="1200" dirty="0" err="1"/>
              <a:t>pymysql</a:t>
            </a:r>
            <a:r>
              <a:rPr lang="en-US" sz="1200" dirty="0"/>
              <a:t>==1.0.2</a:t>
            </a:r>
            <a:endParaRPr lang="en-US" altLang="zh-CN" sz="1200" dirty="0"/>
          </a:p>
          <a:p>
            <a:r>
              <a:rPr lang="en-US" altLang="zh-CN" sz="1200" b="1" dirty="0"/>
              <a:t>Verify:</a:t>
            </a:r>
          </a:p>
          <a:p>
            <a:pPr marL="114300" indent="-171450">
              <a:buFont typeface="Arial" panose="020B0604020202020204" pitchFamily="34" charset="0"/>
              <a:buChar char="•"/>
            </a:pPr>
            <a:r>
              <a:rPr lang="en-US" sz="1200" dirty="0"/>
              <a:t>Run following commands in console(dos):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		-- Python should be run with a correct version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</a:t>
            </a:r>
            <a:r>
              <a:rPr lang="en-US" sz="1200" dirty="0" err="1"/>
              <a:t>psutil</a:t>
            </a:r>
            <a:r>
              <a:rPr lang="en-US" sz="1200" dirty="0"/>
              <a:t> 		-- Python package imported, no crash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jira 		-- Python package imported, no crash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</a:t>
            </a:r>
            <a:r>
              <a:rPr lang="en-US" sz="1200" dirty="0" err="1"/>
              <a:t>openpyxl</a:t>
            </a:r>
            <a:r>
              <a:rPr lang="en-US" sz="1200" dirty="0"/>
              <a:t> 		-- Python package imported, no crash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</a:t>
            </a:r>
            <a:r>
              <a:rPr lang="en-US" sz="1200" dirty="0" err="1"/>
              <a:t>pymysql</a:t>
            </a:r>
            <a:r>
              <a:rPr lang="en-US" sz="1200" dirty="0"/>
              <a:t> 		-- Python package imported, no crash</a:t>
            </a:r>
            <a:endParaRPr lang="zh-CN" altLang="en-US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BACF367-33FD-9997-795B-B86E9192A3C4}"/>
              </a:ext>
            </a:extLst>
          </p:cNvPr>
          <p:cNvSpPr/>
          <p:nvPr/>
        </p:nvSpPr>
        <p:spPr bwMode="auto">
          <a:xfrm>
            <a:off x="0" y="767935"/>
            <a:ext cx="19050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/>
              <a:t>Python Setup:</a:t>
            </a:r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86884"/>
            <a:ext cx="6647379" cy="478259"/>
          </a:xfrm>
        </p:spPr>
        <p:txBody>
          <a:bodyPr>
            <a:noAutofit/>
          </a:bodyPr>
          <a:lstStyle/>
          <a:p>
            <a:r>
              <a:rPr lang="en-US" sz="2800" dirty="0"/>
              <a:t>Environment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204452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Source</a:t>
            </a:r>
            <a:r>
              <a:rPr lang="en-US" altLang="zh-CN" sz="1200" dirty="0"/>
              <a:t>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/disks/</a:t>
            </a:r>
            <a:r>
              <a:rPr lang="en-US" altLang="zh-CN" sz="1200" dirty="0" err="1"/>
              <a:t>swrd_archive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sqa_lsv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test_management_platform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depend_software</a:t>
            </a:r>
            <a:r>
              <a:rPr lang="en-US" sz="1200" dirty="0"/>
              <a:t>/Setup-Subversion-1.6.6.msi</a:t>
            </a:r>
          </a:p>
          <a:p>
            <a:r>
              <a:rPr lang="en-US" altLang="zh-CN" sz="1200" b="1" dirty="0"/>
              <a:t>Install SVN</a:t>
            </a:r>
            <a:r>
              <a:rPr lang="en-US" altLang="zh-CN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Double click: Setup-Subversion-1.6.6.msi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Put SVN install path into environment ‘PATH’ variable</a:t>
            </a:r>
          </a:p>
          <a:p>
            <a:r>
              <a:rPr lang="en-US" altLang="zh-CN" sz="1200" b="1" dirty="0"/>
              <a:t>Verify:</a:t>
            </a:r>
          </a:p>
          <a:p>
            <a:pPr marL="114300" indent="-171450">
              <a:buFont typeface="Arial" panose="020B0604020202020204" pitchFamily="34" charset="0"/>
              <a:buChar char="•"/>
            </a:pPr>
            <a:r>
              <a:rPr lang="en-US" sz="1200" dirty="0"/>
              <a:t>Run following commands in console (dos):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svn</a:t>
            </a:r>
            <a:r>
              <a:rPr lang="en-US" sz="1200" dirty="0"/>
              <a:t> --version 		-- SVN should report correct version</a:t>
            </a:r>
            <a:endParaRPr lang="zh-CN" altLang="en-US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BACF367-33FD-9997-795B-B86E9192A3C4}"/>
              </a:ext>
            </a:extLst>
          </p:cNvPr>
          <p:cNvSpPr/>
          <p:nvPr/>
        </p:nvSpPr>
        <p:spPr bwMode="auto">
          <a:xfrm>
            <a:off x="0" y="767935"/>
            <a:ext cx="19050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/>
              <a:t>SVN Setup: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46C74D33-2E60-A93F-53FC-89980625C33D}"/>
              </a:ext>
            </a:extLst>
          </p:cNvPr>
          <p:cNvSpPr/>
          <p:nvPr/>
        </p:nvSpPr>
        <p:spPr bwMode="auto">
          <a:xfrm>
            <a:off x="6350" y="2774112"/>
            <a:ext cx="19050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/>
              <a:t>Client Setup: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B28B0-C45C-67A8-014D-628690F8092A}"/>
              </a:ext>
            </a:extLst>
          </p:cNvPr>
          <p:cNvSpPr/>
          <p:nvPr/>
        </p:nvSpPr>
        <p:spPr>
          <a:xfrm>
            <a:off x="19050" y="3135435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Source</a:t>
            </a:r>
            <a:r>
              <a:rPr lang="en-US" altLang="zh-CN" sz="1200" dirty="0"/>
              <a:t>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 action="ppaction://hlinkfile"/>
              </a:rPr>
              <a:t>\\lsh-smb04\sw\qa\qa_store\TMP_tools\client_software</a:t>
            </a:r>
            <a:r>
              <a:rPr lang="en-US" sz="1200" dirty="0"/>
              <a:t> (LSH win access)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/disks/</a:t>
            </a:r>
            <a:r>
              <a:rPr lang="en-US" sz="1200" dirty="0" err="1"/>
              <a:t>swrd_archive</a:t>
            </a:r>
            <a:r>
              <a:rPr lang="en-US" sz="1200" dirty="0"/>
              <a:t>/</a:t>
            </a:r>
            <a:r>
              <a:rPr lang="en-US" sz="1200" dirty="0" err="1"/>
              <a:t>sqa_lsv</a:t>
            </a:r>
            <a:r>
              <a:rPr lang="en-US" sz="1200" dirty="0"/>
              <a:t>/</a:t>
            </a:r>
            <a:r>
              <a:rPr lang="en-US" sz="1200" dirty="0" err="1"/>
              <a:t>test_management_platform</a:t>
            </a:r>
            <a:r>
              <a:rPr lang="en-US" sz="1200" dirty="0"/>
              <a:t>/</a:t>
            </a:r>
            <a:r>
              <a:rPr lang="en-US" sz="1200" dirty="0" err="1"/>
              <a:t>client_build</a:t>
            </a:r>
            <a:r>
              <a:rPr lang="en-US" sz="1200" dirty="0"/>
              <a:t> (LSV </a:t>
            </a:r>
            <a:r>
              <a:rPr lang="en-US" sz="1200" dirty="0" err="1"/>
              <a:t>lin</a:t>
            </a:r>
            <a:r>
              <a:rPr lang="en-US" sz="1200" dirty="0"/>
              <a:t> </a:t>
            </a:r>
            <a:r>
              <a:rPr lang="en-US" sz="1200"/>
              <a:t>access)</a:t>
            </a:r>
            <a:endParaRPr lang="en-US" sz="1200" dirty="0"/>
          </a:p>
          <a:p>
            <a:r>
              <a:rPr lang="en-US" altLang="zh-CN" sz="1200" b="1" dirty="0"/>
              <a:t>Install Client With Wizard</a:t>
            </a:r>
            <a:r>
              <a:rPr lang="en-US" altLang="zh-CN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Double click: </a:t>
            </a:r>
            <a:r>
              <a:rPr lang="de-DE" altLang="zh-CN" sz="1200" dirty="0"/>
              <a:t>tmp_client_&lt;version&gt;_installer_bin_windows.exe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Select ‘Installation Folder’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Put Client bin path(&lt;</a:t>
            </a:r>
            <a:r>
              <a:rPr lang="en-US" altLang="zh-CN" sz="1200" dirty="0" err="1"/>
              <a:t>install_path</a:t>
            </a:r>
            <a:r>
              <a:rPr lang="en-US" altLang="zh-CN" sz="1200" dirty="0"/>
              <a:t>&gt;/bin) into environment ‘PATH’ variable (Optional)</a:t>
            </a:r>
          </a:p>
          <a:p>
            <a:r>
              <a:rPr lang="en-US" altLang="zh-CN" sz="1200" b="1" dirty="0"/>
              <a:t>Verify:</a:t>
            </a:r>
          </a:p>
          <a:p>
            <a:pPr marL="114300" indent="-171450">
              <a:buFont typeface="Arial" panose="020B0604020202020204" pitchFamily="34" charset="0"/>
              <a:buChar char="•"/>
            </a:pPr>
            <a:r>
              <a:rPr lang="en-US" sz="1200" dirty="0"/>
              <a:t>Run following commands in console (dos):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Clientc.exe -h		-- Client will display current version and simple usage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008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86884"/>
            <a:ext cx="6647379" cy="478259"/>
          </a:xfrm>
        </p:spPr>
        <p:txBody>
          <a:bodyPr>
            <a:noAutofit/>
          </a:bodyPr>
          <a:lstStyle/>
          <a:p>
            <a:r>
              <a:rPr lang="en-US" sz="2800" dirty="0"/>
              <a:t>Environment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333500"/>
            <a:ext cx="815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Launch from Start Menu (Windows):</a:t>
            </a:r>
            <a:endParaRPr lang="zh-CN" altLang="en-US" sz="1200" b="1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BACF367-33FD-9997-795B-B86E9192A3C4}"/>
              </a:ext>
            </a:extLst>
          </p:cNvPr>
          <p:cNvSpPr/>
          <p:nvPr/>
        </p:nvSpPr>
        <p:spPr bwMode="auto">
          <a:xfrm>
            <a:off x="76200" y="813010"/>
            <a:ext cx="19050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/>
              <a:t>Launch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06DD-542E-7552-EC18-B240517D31BC}"/>
              </a:ext>
            </a:extLst>
          </p:cNvPr>
          <p:cNvSpPr txBox="1"/>
          <p:nvPr/>
        </p:nvSpPr>
        <p:spPr>
          <a:xfrm>
            <a:off x="88900" y="1610499"/>
            <a:ext cx="525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On Windows platform we can launch TMP client from start menu.</a:t>
            </a:r>
          </a:p>
          <a:p>
            <a:r>
              <a:rPr lang="en-US" sz="1200" dirty="0"/>
              <a:t>Please click “Start Menu”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“All Programs”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“TestRail Client”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“client”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F5926-4228-7CC1-28BB-024795DC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20758"/>
            <a:ext cx="2561590" cy="36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E79275-11A0-4A11-5F53-C65A79D95202}"/>
              </a:ext>
            </a:extLst>
          </p:cNvPr>
          <p:cNvSpPr/>
          <p:nvPr/>
        </p:nvSpPr>
        <p:spPr>
          <a:xfrm>
            <a:off x="88900" y="2346762"/>
            <a:ext cx="815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Launch from command line(dos):</a:t>
            </a:r>
            <a:endParaRPr lang="zh-CN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D08EF-1F80-242A-D3D2-D02B42B879F6}"/>
              </a:ext>
            </a:extLst>
          </p:cNvPr>
          <p:cNvSpPr txBox="1"/>
          <p:nvPr/>
        </p:nvSpPr>
        <p:spPr>
          <a:xfrm>
            <a:off x="88900" y="2634040"/>
            <a:ext cx="4600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Please use following command lines to launch client:</a:t>
            </a:r>
          </a:p>
          <a:p>
            <a:pPr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&lt;</a:t>
            </a:r>
            <a:r>
              <a:rPr lang="en-US" sz="1200" dirty="0" err="1"/>
              <a:t>client_install_path</a:t>
            </a:r>
            <a:r>
              <a:rPr lang="en-US" sz="1200" dirty="0"/>
              <a:t>&gt;/bin/clientc.exe –c (console mode)</a:t>
            </a:r>
          </a:p>
          <a:p>
            <a:pPr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&lt;</a:t>
            </a:r>
            <a:r>
              <a:rPr lang="en-US" sz="1200" dirty="0" err="1"/>
              <a:t>client_install_path</a:t>
            </a:r>
            <a:r>
              <a:rPr lang="en-US" sz="1200" dirty="0"/>
              <a:t>&gt;/bin/client.exe (GUI mode)</a:t>
            </a:r>
          </a:p>
        </p:txBody>
      </p:sp>
    </p:spTree>
    <p:extLst>
      <p:ext uri="{BB962C8B-B14F-4D97-AF65-F5344CB8AC3E}">
        <p14:creationId xmlns:p14="http://schemas.microsoft.com/office/powerpoint/2010/main" val="236704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86884"/>
            <a:ext cx="6647379" cy="478259"/>
          </a:xfrm>
        </p:spPr>
        <p:txBody>
          <a:bodyPr>
            <a:noAutofit/>
          </a:bodyPr>
          <a:lstStyle/>
          <a:p>
            <a:r>
              <a:rPr lang="en-US" sz="2800" dirty="0"/>
              <a:t>Environment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276350"/>
            <a:ext cx="14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Welcome setting:</a:t>
            </a:r>
            <a:endParaRPr lang="zh-CN" altLang="en-US" sz="1200" b="1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BACF367-33FD-9997-795B-B86E9192A3C4}"/>
              </a:ext>
            </a:extLst>
          </p:cNvPr>
          <p:cNvSpPr/>
          <p:nvPr/>
        </p:nvSpPr>
        <p:spPr bwMode="auto">
          <a:xfrm>
            <a:off x="76200" y="813010"/>
            <a:ext cx="21336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GUI I</a:t>
            </a: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nitial Setting 1</a:t>
            </a:r>
            <a:r>
              <a:rPr lang="en-US" altLang="zh-CN" sz="20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06DD-542E-7552-EC18-B240517D31BC}"/>
              </a:ext>
            </a:extLst>
          </p:cNvPr>
          <p:cNvSpPr txBox="1"/>
          <p:nvPr/>
        </p:nvSpPr>
        <p:spPr>
          <a:xfrm>
            <a:off x="88900" y="1504950"/>
            <a:ext cx="52578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You will be prompted a welcome setting dialog like following. You can specify ‘Work Space’, ‘Save Space’ and click ‘Apply’ button to finish the setting.</a:t>
            </a:r>
          </a:p>
          <a:p>
            <a:r>
              <a:rPr lang="en-US" sz="1200" b="1" dirty="0"/>
              <a:t>‘Work Space’ </a:t>
            </a:r>
            <a:r>
              <a:rPr lang="en-US" sz="1200" dirty="0"/>
              <a:t>: location/space for test case run</a:t>
            </a:r>
          </a:p>
          <a:p>
            <a:r>
              <a:rPr lang="en-US" sz="1200" b="1" dirty="0"/>
              <a:t>‘Save Space’ </a:t>
            </a:r>
            <a:r>
              <a:rPr lang="en-US" sz="1200" dirty="0"/>
              <a:t>: client make a copy of test case here(Work with TMP platform, </a:t>
            </a:r>
            <a:r>
              <a:rPr lang="en-US" sz="1200" b="1" dirty="0"/>
              <a:t>leave it open </a:t>
            </a:r>
            <a:r>
              <a:rPr lang="en-US" sz="1200" dirty="0"/>
              <a:t>for personal use)</a:t>
            </a:r>
          </a:p>
          <a:p>
            <a:r>
              <a:rPr lang="en-US" sz="1200" dirty="0"/>
              <a:t>See </a:t>
            </a:r>
            <a:r>
              <a:rPr lang="en-US" sz="1200" dirty="0">
                <a:hlinkClick r:id="rId3" action="ppaction://hlinksldjump"/>
              </a:rPr>
              <a:t>‘Appendix – Case work flow’ </a:t>
            </a:r>
            <a:r>
              <a:rPr lang="en-US" sz="1200" dirty="0"/>
              <a:t>for more details.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D08EF-1F80-242A-D3D2-D02B42B879F6}"/>
              </a:ext>
            </a:extLst>
          </p:cNvPr>
          <p:cNvSpPr txBox="1"/>
          <p:nvPr/>
        </p:nvSpPr>
        <p:spPr>
          <a:xfrm>
            <a:off x="88900" y="3105150"/>
            <a:ext cx="631190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Click “Setting”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“Client…”: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Terminal</a:t>
            </a:r>
            <a:r>
              <a:rPr lang="en-US" sz="1200" dirty="0"/>
              <a:t>	-- Client name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Group</a:t>
            </a:r>
            <a:r>
              <a:rPr lang="en-US" sz="1200" dirty="0"/>
              <a:t>	-- Setting the client group name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Private</a:t>
            </a:r>
            <a:r>
              <a:rPr lang="en-US" sz="1200" dirty="0"/>
              <a:t>	-- value can be “0” or “1”, the default name is “1”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“0”: public client will run assigned and matched task.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“1”: private client will run assigned task only.</a:t>
            </a:r>
          </a:p>
          <a:p>
            <a:r>
              <a:rPr lang="en-US" sz="1200" b="1" dirty="0"/>
              <a:t>Unattended</a:t>
            </a:r>
            <a:r>
              <a:rPr lang="en-US" sz="1200" dirty="0"/>
              <a:t>	-- value can be “0” or “1”, the default name is “1”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“0”: Attended Mode. SW do some special work (i.e. SW update) under user’s operation.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“1”: Unattended Mode. SW do some special work (i.e. SW update) automatically.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8D0896-ECD1-0404-995C-74971697F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775072"/>
            <a:ext cx="3124200" cy="2221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2D68E-6945-69DD-A86F-BBE79C387ED6}"/>
              </a:ext>
            </a:extLst>
          </p:cNvPr>
          <p:cNvSpPr/>
          <p:nvPr/>
        </p:nvSpPr>
        <p:spPr>
          <a:xfrm>
            <a:off x="88900" y="2876550"/>
            <a:ext cx="1206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Client setting:</a:t>
            </a:r>
            <a:endParaRPr lang="zh-CN" altLang="en-US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7F30B-C07C-BA25-F56F-DF480CE6E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99" y="3105150"/>
            <a:ext cx="2542601" cy="1407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2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86884"/>
            <a:ext cx="6647379" cy="478259"/>
          </a:xfrm>
        </p:spPr>
        <p:txBody>
          <a:bodyPr>
            <a:noAutofit/>
          </a:bodyPr>
          <a:lstStyle/>
          <a:p>
            <a:r>
              <a:rPr lang="en-US" sz="2800" dirty="0"/>
              <a:t>Environment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276350"/>
            <a:ext cx="14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Software setting:</a:t>
            </a:r>
            <a:endParaRPr lang="zh-CN" altLang="en-US" sz="1200" b="1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BACF367-33FD-9997-795B-B86E9192A3C4}"/>
              </a:ext>
            </a:extLst>
          </p:cNvPr>
          <p:cNvSpPr/>
          <p:nvPr/>
        </p:nvSpPr>
        <p:spPr bwMode="auto">
          <a:xfrm>
            <a:off x="76200" y="813010"/>
            <a:ext cx="21336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GUI I</a:t>
            </a: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nitial Setting 2</a:t>
            </a:r>
            <a:r>
              <a:rPr lang="en-US" altLang="zh-CN" sz="20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06DD-542E-7552-EC18-B240517D31BC}"/>
              </a:ext>
            </a:extLst>
          </p:cNvPr>
          <p:cNvSpPr txBox="1"/>
          <p:nvPr/>
        </p:nvSpPr>
        <p:spPr>
          <a:xfrm>
            <a:off x="88900" y="1504950"/>
            <a:ext cx="52578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Click “Setting”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“Software…”. Set current host machine available Software and Maximum instances can be launched for this Software.</a:t>
            </a:r>
          </a:p>
          <a:p>
            <a:r>
              <a:rPr lang="en-US" sz="1200" b="1" dirty="0"/>
              <a:t>‘Build &lt;--&gt; Path’ </a:t>
            </a:r>
            <a:r>
              <a:rPr lang="en-US" sz="1200" dirty="0"/>
              <a:t>: Build name and real installation path</a:t>
            </a:r>
          </a:p>
          <a:p>
            <a:r>
              <a:rPr lang="en-US" sz="1200" b="1" dirty="0"/>
              <a:t>‘Max Instances Num’ </a:t>
            </a:r>
            <a:r>
              <a:rPr lang="en-US" sz="1200" dirty="0"/>
              <a:t>: Maximum instances can be launched for this 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D08EF-1F80-242A-D3D2-D02B42B879F6}"/>
              </a:ext>
            </a:extLst>
          </p:cNvPr>
          <p:cNvSpPr txBox="1"/>
          <p:nvPr/>
        </p:nvSpPr>
        <p:spPr>
          <a:xfrm>
            <a:off x="76200" y="2876551"/>
            <a:ext cx="5854700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/>
              <a:t>Link_mode</a:t>
            </a:r>
            <a:r>
              <a:rPr lang="en-US" sz="1200" dirty="0"/>
              <a:t>: value can be “both”, “remote” and “local”. Client linked server select.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/>
              <a:t>Max_threads</a:t>
            </a:r>
            <a:r>
              <a:rPr lang="en-US" sz="1200" dirty="0"/>
              <a:t>: Maximum threads (test case) can be launched.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/>
              <a:t>Thread_mode</a:t>
            </a:r>
            <a:r>
              <a:rPr lang="en-US" sz="1200" dirty="0"/>
              <a:t>: value can be “auto” and “manual”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/>
              <a:t>Task_mode</a:t>
            </a:r>
            <a:r>
              <a:rPr lang="en-US" sz="1200" dirty="0"/>
              <a:t>: auto, serial and parallel.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Auto: client will take top priority level tasks and run parallel these tasks.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Serial: client will run task one by one according the task priority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Parallel: client will run tasks in parallel mode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/>
              <a:t>Work_space</a:t>
            </a:r>
            <a:r>
              <a:rPr lang="en-US" sz="1200" dirty="0"/>
              <a:t>: client work space, client will download and run case in this folder.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/>
              <a:t>Save_space</a:t>
            </a:r>
            <a:r>
              <a:rPr lang="en-US" sz="1200" dirty="0"/>
              <a:t>: client result save space. If doesn’t present client will skip copy case runtime results.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E2D68E-6945-69DD-A86F-BBE79C387ED6}"/>
              </a:ext>
            </a:extLst>
          </p:cNvPr>
          <p:cNvSpPr/>
          <p:nvPr/>
        </p:nvSpPr>
        <p:spPr>
          <a:xfrm>
            <a:off x="88900" y="2622888"/>
            <a:ext cx="1511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Preference setting:</a:t>
            </a:r>
            <a:endParaRPr lang="zh-CN" altLang="en-US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42F8C5-4DF4-3C6F-8E4E-3D0A91928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567" y="761299"/>
            <a:ext cx="2948282" cy="211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37BD64-EF01-9364-24AA-12CBD5516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567" y="3046799"/>
            <a:ext cx="2947155" cy="188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40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86884"/>
            <a:ext cx="6647379" cy="478259"/>
          </a:xfrm>
        </p:spPr>
        <p:txBody>
          <a:bodyPr>
            <a:noAutofit/>
          </a:bodyPr>
          <a:lstStyle/>
          <a:p>
            <a:r>
              <a:rPr lang="en-US" sz="2800" dirty="0"/>
              <a:t>Environment setup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BACF367-33FD-9997-795B-B86E9192A3C4}"/>
              </a:ext>
            </a:extLst>
          </p:cNvPr>
          <p:cNvSpPr/>
          <p:nvPr/>
        </p:nvSpPr>
        <p:spPr bwMode="auto">
          <a:xfrm>
            <a:off x="76200" y="813010"/>
            <a:ext cx="4267200" cy="43139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nitial Setting for Console mode(Optional)</a:t>
            </a:r>
            <a:r>
              <a:rPr lang="en-US" altLang="zh-CN" sz="20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06DD-542E-7552-EC18-B240517D31BC}"/>
              </a:ext>
            </a:extLst>
          </p:cNvPr>
          <p:cNvSpPr txBox="1"/>
          <p:nvPr/>
        </p:nvSpPr>
        <p:spPr>
          <a:xfrm>
            <a:off x="76200" y="1428750"/>
            <a:ext cx="899160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Actually, GUI dialogs are wrappers for the Client core engine, All the GUI settings </a:t>
            </a:r>
            <a:r>
              <a:rPr lang="en-US" sz="1200" b="1" dirty="0"/>
              <a:t>were saved to following file</a:t>
            </a:r>
            <a:r>
              <a:rPr lang="en-US" sz="1200" dirty="0"/>
              <a:t>, so for Console mode we can update this file directly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sz="1200" b="1" dirty="0"/>
              <a:t>      Config file: &lt;</a:t>
            </a:r>
            <a:r>
              <a:rPr lang="en-US" sz="1200" b="1" dirty="0" err="1"/>
              <a:t>user_home_path</a:t>
            </a:r>
            <a:r>
              <a:rPr lang="en-US" sz="1200" b="1" dirty="0"/>
              <a:t>&gt;/</a:t>
            </a:r>
            <a:r>
              <a:rPr lang="en-US" sz="1200" b="1" dirty="0" err="1"/>
              <a:t>client_conf</a:t>
            </a:r>
            <a:r>
              <a:rPr lang="en-US" sz="1200" b="1" dirty="0"/>
              <a:t>/&lt;</a:t>
            </a:r>
            <a:r>
              <a:rPr lang="en-US" sz="1200" b="1" dirty="0" err="1"/>
              <a:t>machine_name</a:t>
            </a:r>
            <a:r>
              <a:rPr lang="en-US" sz="1200" b="1" dirty="0"/>
              <a:t>&gt;.</a:t>
            </a:r>
            <a:r>
              <a:rPr lang="en-US" sz="1200" b="1" dirty="0" err="1"/>
              <a:t>ini</a:t>
            </a:r>
            <a:endParaRPr lang="en-US" sz="1200" b="1" dirty="0"/>
          </a:p>
          <a:p>
            <a:endParaRPr lang="en-US" sz="12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This xxx.ini file contains two kinds of sections: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Section without “</a:t>
            </a:r>
            <a:r>
              <a:rPr lang="en-US" sz="1200" dirty="0" err="1"/>
              <a:t>tmp</a:t>
            </a:r>
            <a:r>
              <a:rPr lang="en-US" sz="1200" dirty="0"/>
              <a:t>_” : Client software setting section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Section with “</a:t>
            </a:r>
            <a:r>
              <a:rPr lang="en-US" sz="1200" dirty="0" err="1"/>
              <a:t>tmp</a:t>
            </a:r>
            <a:r>
              <a:rPr lang="en-US" sz="1200" dirty="0"/>
              <a:t>_” : Client setting section.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200" dirty="0"/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You can update the software, client and preference setting in this file directly.</a:t>
            </a:r>
          </a:p>
        </p:txBody>
      </p:sp>
    </p:spTree>
    <p:extLst>
      <p:ext uri="{BB962C8B-B14F-4D97-AF65-F5344CB8AC3E}">
        <p14:creationId xmlns:p14="http://schemas.microsoft.com/office/powerpoint/2010/main" val="80147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14478</TotalTime>
  <Words>2026</Words>
  <Application>Microsoft Office PowerPoint</Application>
  <PresentationFormat>On-screen Show (16:9)</PresentationFormat>
  <Paragraphs>241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Gill Sans</vt:lpstr>
      <vt:lpstr>Lato Regular</vt:lpstr>
      <vt:lpstr>ヒラギノ角ゴ ProN W3</vt:lpstr>
      <vt:lpstr>Arial</vt:lpstr>
      <vt:lpstr>Calibri</vt:lpstr>
      <vt:lpstr>Wingdings</vt:lpstr>
      <vt:lpstr>Lattice_tpl_wide</vt:lpstr>
      <vt:lpstr> </vt:lpstr>
      <vt:lpstr>Agenda</vt:lpstr>
      <vt:lpstr>Goal and Expectation</vt:lpstr>
      <vt:lpstr>Environment setup</vt:lpstr>
      <vt:lpstr>Environment setup</vt:lpstr>
      <vt:lpstr>Environment setup</vt:lpstr>
      <vt:lpstr>Environment setup</vt:lpstr>
      <vt:lpstr>Environment setup</vt:lpstr>
      <vt:lpstr>Environment setup</vt:lpstr>
      <vt:lpstr>Environment setup</vt:lpstr>
      <vt:lpstr>Launch with CMD mode(dos)</vt:lpstr>
      <vt:lpstr>Result check – suite run</vt:lpstr>
      <vt:lpstr>Result check – Filed case check steps</vt:lpstr>
      <vt:lpstr>Launch with GUI mode</vt:lpstr>
      <vt:lpstr>Launch with GUI mode</vt:lpstr>
      <vt:lpstr>Available EIT suites</vt:lpstr>
      <vt:lpstr>THANKS</vt:lpstr>
      <vt:lpstr>Appendix – Case work flow</vt:lpstr>
      <vt:lpstr>Appendix - Run user case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400</cp:revision>
  <cp:lastPrinted>2016-01-15T01:19:43Z</cp:lastPrinted>
  <dcterms:created xsi:type="dcterms:W3CDTF">2016-04-19T18:00:51Z</dcterms:created>
  <dcterms:modified xsi:type="dcterms:W3CDTF">2024-08-21T13:41:25Z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