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307" r:id="rId2"/>
    <p:sldId id="308" r:id="rId3"/>
    <p:sldId id="309" r:id="rId4"/>
    <p:sldId id="310" r:id="rId5"/>
  </p:sldIdLst>
  <p:sldSz cx="9144000" cy="6858000" type="screen4x3"/>
  <p:notesSz cx="6807200" cy="99393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71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5" autoAdjust="0"/>
    <p:restoredTop sz="8457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270" y="90"/>
      </p:cViewPr>
      <p:guideLst>
        <p:guide orient="horz" pos="1871"/>
        <p:guide/>
      </p:guideLst>
    </p:cSldViewPr>
  </p:slideViewPr>
  <p:outlineViewPr>
    <p:cViewPr>
      <p:scale>
        <a:sx n="33" d="100"/>
        <a:sy n="33" d="100"/>
      </p:scale>
      <p:origin x="0" y="81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03" cy="4973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256" y="0"/>
            <a:ext cx="2950403" cy="4973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6B1D0-0C2D-48EC-BC00-A77509360F3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337" y="4721865"/>
            <a:ext cx="5444527" cy="4472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334"/>
            <a:ext cx="2950403" cy="4973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256" y="9440334"/>
            <a:ext cx="2950403" cy="4973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8A10A-F1AB-4380-9544-D04888822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1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8A10A-F1AB-4380-9544-D04888822B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8A10A-F1AB-4380-9544-D04888822B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5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8A10A-F1AB-4380-9544-D04888822B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46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8A10A-F1AB-4380-9544-D04888822B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9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ttice-graphic-v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71"/>
            <a:ext cx="9144000" cy="29021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ctrTitle"/>
          </p:nvPr>
        </p:nvSpPr>
        <p:spPr bwMode="auto">
          <a:xfrm>
            <a:off x="915988" y="3481388"/>
            <a:ext cx="4570412" cy="109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ts val="4400"/>
              </a:lnSpc>
              <a:defRPr sz="4000" cap="all">
                <a:solidFill>
                  <a:srgbClr val="6D6E70"/>
                </a:solidFill>
                <a:latin typeface="Arial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363" name="Text Placeholder 2"/>
          <p:cNvSpPr>
            <a:spLocks noGrp="1"/>
          </p:cNvSpPr>
          <p:nvPr>
            <p:ph type="subTitle" idx="1"/>
          </p:nvPr>
        </p:nvSpPr>
        <p:spPr>
          <a:xfrm>
            <a:off x="915988" y="4892675"/>
            <a:ext cx="4570412" cy="1000125"/>
          </a:xfrm>
        </p:spPr>
        <p:txBody>
          <a:bodyPr wrap="none" lIns="0" tIns="0" rIns="0" bIns="0"/>
          <a:lstStyle>
            <a:lvl1pPr>
              <a:lnSpc>
                <a:spcPts val="2600"/>
              </a:lnSpc>
              <a:spcAft>
                <a:spcPct val="0"/>
              </a:spcAft>
              <a:defRPr b="1" i="0">
                <a:solidFill>
                  <a:schemeClr val="tx1"/>
                </a:solidFill>
                <a:latin typeface="Arial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Title &amp; Date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86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1096963"/>
            <a:ext cx="7446963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86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67602" y="1096963"/>
            <a:ext cx="5257236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 descr="lattice-agenda-slide-v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5" y="1096962"/>
            <a:ext cx="2552397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9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0" y="1096963"/>
            <a:ext cx="3651494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786954" y="1096963"/>
            <a:ext cx="3651494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3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,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1590" y="1096963"/>
            <a:ext cx="4115564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lattice-side-graphic-v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09" y="1096963"/>
            <a:ext cx="377078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Graphic,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13261" y="1096963"/>
            <a:ext cx="4115564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lattice-side-graphic-v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7" y="1096963"/>
            <a:ext cx="377078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0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,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lattice-graphic-v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5" y="3637765"/>
            <a:ext cx="8686800" cy="275704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77875" y="1096963"/>
            <a:ext cx="7446963" cy="2332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53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Graphic, Bot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tice-graphic-v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5" y="1096963"/>
            <a:ext cx="8686800" cy="275704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7875" y="4064235"/>
            <a:ext cx="7446963" cy="2332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3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5" descr="lattice-footer.png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0" y="6690995"/>
            <a:ext cx="9156700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7875" y="1096963"/>
            <a:ext cx="74469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Main Head (20pt Title Case)</a:t>
            </a:r>
          </a:p>
          <a:p>
            <a:pPr lvl="1"/>
            <a:r>
              <a:rPr lang="en-US" dirty="0"/>
              <a:t>Point (18pt sentence case)</a:t>
            </a:r>
          </a:p>
          <a:p>
            <a:pPr lvl="2"/>
            <a:r>
              <a:rPr lang="en-US" dirty="0"/>
              <a:t>Point (18pt sentence case)</a:t>
            </a:r>
          </a:p>
          <a:p>
            <a:pPr lvl="3"/>
            <a:r>
              <a:rPr lang="en-US" dirty="0"/>
              <a:t>Point (18pt sentence case)</a:t>
            </a:r>
          </a:p>
          <a:p>
            <a:pPr lvl="4"/>
            <a:r>
              <a:rPr lang="en-US" dirty="0"/>
              <a:t>Point (18pt sentence case)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58825"/>
            <a:ext cx="9144000" cy="0"/>
          </a:xfrm>
          <a:prstGeom prst="line">
            <a:avLst/>
          </a:prstGeom>
          <a:ln w="3175" cmpd="sng">
            <a:solidFill>
              <a:schemeClr val="tx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700" y="25400"/>
            <a:ext cx="5710238" cy="68262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endParaRPr lang="en-US" dirty="0"/>
          </a:p>
        </p:txBody>
      </p:sp>
      <p:pic>
        <p:nvPicPr>
          <p:cNvPr id="3" name="Picture 2" descr="lattice-header-v2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82" y="25400"/>
            <a:ext cx="2364217" cy="733425"/>
          </a:xfrm>
          <a:prstGeom prst="rect">
            <a:avLst/>
          </a:prstGeom>
        </p:spPr>
      </p:pic>
      <p:sp>
        <p:nvSpPr>
          <p:cNvPr id="10" name="TextBox 6"/>
          <p:cNvSpPr txBox="1">
            <a:spLocks noChangeArrowheads="1"/>
          </p:cNvSpPr>
          <p:nvPr userDrawn="1"/>
        </p:nvSpPr>
        <p:spPr bwMode="auto">
          <a:xfrm>
            <a:off x="4216464" y="6644094"/>
            <a:ext cx="9064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sz="800" b="1" dirty="0">
                <a:solidFill>
                  <a:srgbClr val="FFFFFF"/>
                </a:solidFill>
                <a:cs typeface="Arial" charset="0"/>
              </a:rPr>
              <a:t>Page: </a:t>
            </a:r>
            <a:fld id="{B47D6B3F-46F2-0F48-98B5-BD85166C0D7E}" type="slidenum">
              <a:rPr lang="en-US" sz="800" b="1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‹#›</a:t>
            </a:fld>
            <a:endParaRPr lang="en-US" sz="8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 userDrawn="1"/>
        </p:nvSpPr>
        <p:spPr bwMode="auto">
          <a:xfrm>
            <a:off x="7043943" y="6644094"/>
            <a:ext cx="2100056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sz="800" b="1" dirty="0">
                <a:solidFill>
                  <a:srgbClr val="FFFFFF"/>
                </a:solidFill>
                <a:cs typeface="Arial" charset="0"/>
              </a:rPr>
              <a:t>Lattice Semiconductor Confidential</a:t>
            </a:r>
          </a:p>
        </p:txBody>
      </p:sp>
      <p:sp>
        <p:nvSpPr>
          <p:cNvPr id="12" name="TextBox 7"/>
          <p:cNvSpPr txBox="1">
            <a:spLocks noChangeArrowheads="1"/>
          </p:cNvSpPr>
          <p:nvPr userDrawn="1"/>
        </p:nvSpPr>
        <p:spPr bwMode="auto">
          <a:xfrm>
            <a:off x="164124" y="6644179"/>
            <a:ext cx="2100056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sz="800" b="1" dirty="0">
                <a:solidFill>
                  <a:srgbClr val="FFFFFF"/>
                </a:solidFill>
                <a:cs typeface="Arial" charset="0"/>
              </a:rPr>
              <a:t>Ternary Adder    3/13/2013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 dt="0"/>
  <p:txStyles>
    <p:titleStyle>
      <a:lvl1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400" b="1" kern="1200" cap="all">
          <a:solidFill>
            <a:srgbClr val="2E2E2E"/>
          </a:solidFill>
          <a:latin typeface="Arial"/>
          <a:ea typeface="Geneva" charset="0"/>
          <a:cs typeface="Geneva" charset="0"/>
        </a:defRPr>
      </a:lvl1pPr>
      <a:lvl2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2pPr>
      <a:lvl3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3pPr>
      <a:lvl4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4pPr>
      <a:lvl5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5pPr>
      <a:lvl6pPr marL="457200"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6pPr>
      <a:lvl7pPr marL="914400"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7pPr>
      <a:lvl8pPr marL="1371600"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8pPr>
      <a:lvl9pPr marL="1828800"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9pPr>
    </p:titleStyle>
    <p:bodyStyle>
      <a:lvl1pPr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defRPr sz="2000" b="1" kern="1200">
          <a:solidFill>
            <a:srgbClr val="2E2E2E"/>
          </a:solidFill>
          <a:latin typeface="Arial"/>
          <a:ea typeface="Geneva" charset="0"/>
          <a:cs typeface="Geneva" charset="0"/>
        </a:defRPr>
      </a:lvl1pPr>
      <a:lvl2pPr marL="277813" indent="-163513" algn="l" defTabSz="457200" rtl="0" eaLnBrk="1" fontAlgn="base" hangingPunct="1">
        <a:spcBef>
          <a:spcPct val="0"/>
        </a:spcBef>
        <a:spcAft>
          <a:spcPts val="200"/>
        </a:spcAft>
        <a:buClr>
          <a:srgbClr val="F6BE1B"/>
        </a:buClr>
        <a:buFont typeface="Wingdings" charset="0"/>
        <a:buChar char="§"/>
        <a:defRPr b="1" kern="1200">
          <a:solidFill>
            <a:srgbClr val="2E2E2E"/>
          </a:solidFill>
          <a:latin typeface="Arial"/>
          <a:ea typeface="Geneva" charset="0"/>
          <a:cs typeface="+mn-cs"/>
        </a:defRPr>
      </a:lvl2pPr>
      <a:lvl3pPr marL="454025" indent="-174625" algn="l" defTabSz="457200" rtl="0" eaLnBrk="1" fontAlgn="base" hangingPunct="1">
        <a:spcBef>
          <a:spcPct val="0"/>
        </a:spcBef>
        <a:spcAft>
          <a:spcPts val="200"/>
        </a:spcAft>
        <a:buClr>
          <a:schemeClr val="tx2"/>
        </a:buClr>
        <a:buSzPct val="120000"/>
        <a:buFont typeface="Arial Bold"/>
        <a:buChar char="­"/>
        <a:defRPr b="1" kern="1200">
          <a:solidFill>
            <a:srgbClr val="2E2E2E"/>
          </a:solidFill>
          <a:latin typeface="Arial"/>
          <a:ea typeface="Geneva" charset="0"/>
          <a:cs typeface="+mn-cs"/>
        </a:defRPr>
      </a:lvl3pPr>
      <a:lvl4pPr marL="625475" indent="-174625" algn="l" defTabSz="457200" rtl="0" eaLnBrk="1" fontAlgn="base" hangingPunct="1">
        <a:spcBef>
          <a:spcPct val="0"/>
        </a:spcBef>
        <a:spcAft>
          <a:spcPts val="200"/>
        </a:spcAft>
        <a:buClr>
          <a:srgbClr val="F6BE1B"/>
        </a:buClr>
        <a:buFont typeface="Wingdings" charset="0"/>
        <a:buChar char="§"/>
        <a:defRPr b="1" kern="1200">
          <a:solidFill>
            <a:srgbClr val="2E2E2E"/>
          </a:solidFill>
          <a:latin typeface="Arial"/>
          <a:ea typeface="Geneva" charset="0"/>
          <a:cs typeface="+mn-cs"/>
        </a:defRPr>
      </a:lvl4pPr>
      <a:lvl5pPr marL="750888" indent="-158750" algn="l" defTabSz="457200" rtl="0" eaLnBrk="1" fontAlgn="base" hangingPunct="1">
        <a:spcBef>
          <a:spcPct val="0"/>
        </a:spcBef>
        <a:spcAft>
          <a:spcPts val="200"/>
        </a:spcAft>
        <a:buClr>
          <a:schemeClr val="tx2"/>
        </a:buClr>
        <a:buSzPct val="120000"/>
        <a:buFont typeface="Arial Bold"/>
        <a:buChar char="­"/>
        <a:tabLst/>
        <a:defRPr b="1" kern="1200">
          <a:solidFill>
            <a:schemeClr val="tx1"/>
          </a:solidFill>
          <a:latin typeface="Arial"/>
          <a:ea typeface="Geneva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731523" y="5536552"/>
            <a:ext cx="2315182" cy="7336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Run methods</a:t>
            </a:r>
          </a:p>
          <a:p>
            <a:r>
              <a:rPr lang="en-US" altLang="zh-CN" sz="1200" dirty="0"/>
              <a:t>1. Get task</a:t>
            </a:r>
          </a:p>
          <a:p>
            <a:r>
              <a:rPr lang="en-US" altLang="zh-CN" sz="1200" dirty="0"/>
              <a:t>2. Run task</a:t>
            </a:r>
          </a:p>
          <a:p>
            <a:r>
              <a:rPr lang="en-US" altLang="zh-CN" sz="1200" dirty="0"/>
              <a:t>3. Report task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vert="horz" wrap="none" lIns="91440" tIns="45720" rIns="91440" bIns="45720" rtlCol="0" anchor="t">
            <a:noAutofit/>
          </a:bodyPr>
          <a:lstStyle/>
          <a:p>
            <a:r>
              <a:rPr lang="en-US" dirty="0"/>
              <a:t>TOP Structure</a:t>
            </a:r>
            <a:endParaRPr lang="en-US" cap="all" dirty="0">
              <a:solidFill>
                <a:srgbClr val="2E2E2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5140" y="0"/>
            <a:ext cx="5710238" cy="38197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400" b="1" kern="1200" cap="all">
                <a:solidFill>
                  <a:srgbClr val="2E2E2E"/>
                </a:solidFill>
                <a:latin typeface="Arial"/>
                <a:ea typeface="Geneva" charset="0"/>
                <a:cs typeface="Geneva" charset="0"/>
              </a:defRPr>
            </a:lvl1pPr>
            <a:lvl2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</a:pPr>
            <a:r>
              <a:rPr lang="en-US" dirty="0"/>
              <a:t>TMP platform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18289" y="2939824"/>
            <a:ext cx="614467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8289" y="4996647"/>
            <a:ext cx="61446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77271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Project layer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939824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Implementation layer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986453"/>
            <a:ext cx="1339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Task layer</a:t>
            </a:r>
            <a:endParaRPr lang="zh-CN" alt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1731523" y="1369164"/>
            <a:ext cx="2315183" cy="12451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Prj1 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Schedule info</a:t>
            </a:r>
          </a:p>
          <a:p>
            <a:pPr marL="228600" indent="-228600">
              <a:buAutoNum type="arabicPeriod"/>
            </a:pPr>
            <a:r>
              <a:rPr lang="en-US" altLang="zh-CN" sz="1200" dirty="0" err="1"/>
              <a:t>Prj</a:t>
            </a:r>
            <a:r>
              <a:rPr lang="en-US" altLang="zh-CN" sz="1200" dirty="0"/>
              <a:t> documents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Developments(case...)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Back up …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63038" y="1252428"/>
            <a:ext cx="519457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9" idx="1"/>
          </p:cNvCxnSpPr>
          <p:nvPr/>
        </p:nvCxnSpPr>
        <p:spPr>
          <a:xfrm>
            <a:off x="963038" y="1252428"/>
            <a:ext cx="768485" cy="739307"/>
          </a:xfrm>
          <a:prstGeom prst="bentConnector3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922196" y="1369164"/>
            <a:ext cx="1235413" cy="12451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Other </a:t>
            </a:r>
            <a:r>
              <a:rPr lang="en-US" altLang="zh-CN" sz="1200" dirty="0" err="1"/>
              <a:t>Prj</a:t>
            </a:r>
            <a:r>
              <a:rPr lang="en-US" altLang="zh-CN" sz="1200" dirty="0"/>
              <a:t>…</a:t>
            </a:r>
          </a:p>
        </p:txBody>
      </p:sp>
      <p:cxnSp>
        <p:nvCxnSpPr>
          <p:cNvPr id="29" name="Elbow Connector 28"/>
          <p:cNvCxnSpPr>
            <a:endCxn id="28" idx="1"/>
          </p:cNvCxnSpPr>
          <p:nvPr/>
        </p:nvCxnSpPr>
        <p:spPr>
          <a:xfrm>
            <a:off x="4153711" y="1252428"/>
            <a:ext cx="768485" cy="739307"/>
          </a:xfrm>
          <a:prstGeom prst="bentConnector3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18289" y="1180114"/>
            <a:ext cx="855432" cy="4419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/>
              <a:t>Prj</a:t>
            </a:r>
            <a:r>
              <a:rPr lang="en-US" altLang="zh-CN" sz="1200" dirty="0"/>
              <a:t> tree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731522" y="3428704"/>
            <a:ext cx="2315183" cy="12451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Implementation system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Get case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Get script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Find run platform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Find run method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Generate queue task</a:t>
            </a:r>
          </a:p>
          <a:p>
            <a:endParaRPr lang="en-US" altLang="zh-CN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4922196" y="3428703"/>
            <a:ext cx="1235413" cy="12451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Resource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PC/Linux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Storage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Board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License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…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7478239" y="3205528"/>
            <a:ext cx="1094262" cy="1345516"/>
          </a:xfrm>
          <a:prstGeom prst="flowChartDocumen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Report and machine webpage</a:t>
            </a:r>
          </a:p>
        </p:txBody>
      </p:sp>
      <p:sp>
        <p:nvSpPr>
          <p:cNvPr id="69" name="Right Arrow 68"/>
          <p:cNvSpPr/>
          <p:nvPr/>
        </p:nvSpPr>
        <p:spPr>
          <a:xfrm rot="10800000">
            <a:off x="4272885" y="3878286"/>
            <a:ext cx="530135" cy="345973"/>
          </a:xfrm>
          <a:prstGeom prst="rightArrow">
            <a:avLst>
              <a:gd name="adj1" fmla="val 54366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Up-Down Arrow 1"/>
          <p:cNvSpPr/>
          <p:nvPr/>
        </p:nvSpPr>
        <p:spPr>
          <a:xfrm>
            <a:off x="2681689" y="2772517"/>
            <a:ext cx="381000" cy="599079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7" name="Flowchart: Document 36"/>
          <p:cNvSpPr/>
          <p:nvPr/>
        </p:nvSpPr>
        <p:spPr>
          <a:xfrm>
            <a:off x="7474936" y="1449066"/>
            <a:ext cx="1097565" cy="1377954"/>
          </a:xfrm>
          <a:prstGeom prst="flowChartDocumen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Project webpage</a:t>
            </a:r>
            <a:endParaRPr lang="zh-CN" altLang="en-US" sz="16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562967" y="1991735"/>
            <a:ext cx="7631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Up-Down Arrow 42"/>
          <p:cNvSpPr/>
          <p:nvPr/>
        </p:nvSpPr>
        <p:spPr>
          <a:xfrm>
            <a:off x="2698613" y="4787484"/>
            <a:ext cx="381000" cy="599079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562968" y="3878286"/>
            <a:ext cx="7631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1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923940-F5B0-3310-F961-23D5D3850E79}"/>
              </a:ext>
            </a:extLst>
          </p:cNvPr>
          <p:cNvCxnSpPr/>
          <p:nvPr/>
        </p:nvCxnSpPr>
        <p:spPr>
          <a:xfrm>
            <a:off x="2818701" y="1283516"/>
            <a:ext cx="0" cy="501421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ounded Rectangle 30">
            <a:extLst>
              <a:ext uri="{FF2B5EF4-FFF2-40B4-BE49-F238E27FC236}">
                <a16:creationId xmlns:a16="http://schemas.microsoft.com/office/drawing/2014/main" id="{BB856C06-51BD-27D7-EEC6-19ADABE36B06}"/>
              </a:ext>
            </a:extLst>
          </p:cNvPr>
          <p:cNvSpPr/>
          <p:nvPr/>
        </p:nvSpPr>
        <p:spPr>
          <a:xfrm>
            <a:off x="3439485" y="1925412"/>
            <a:ext cx="1508759" cy="16948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dirty="0"/>
              <a:t>Apache Server</a:t>
            </a:r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vert="horz" wrap="none" lIns="91440" tIns="45720" rIns="91440" bIns="45720" rtlCol="0" anchor="t">
            <a:noAutofit/>
          </a:bodyPr>
          <a:lstStyle/>
          <a:p>
            <a:r>
              <a:rPr lang="en-US" dirty="0"/>
              <a:t>Detail Logical Structure—Project </a:t>
            </a:r>
            <a:r>
              <a:rPr lang="en-US" altLang="zh-CN" dirty="0"/>
              <a:t>layer</a:t>
            </a:r>
            <a:endParaRPr lang="en-US" cap="all" dirty="0">
              <a:solidFill>
                <a:srgbClr val="2E2E2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5140" y="0"/>
            <a:ext cx="5710238" cy="38197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400" b="1" kern="1200" cap="all">
                <a:solidFill>
                  <a:srgbClr val="2E2E2E"/>
                </a:solidFill>
                <a:latin typeface="Arial"/>
                <a:ea typeface="Geneva" charset="0"/>
                <a:cs typeface="Geneva" charset="0"/>
              </a:defRPr>
            </a:lvl1pPr>
            <a:lvl2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</a:pPr>
            <a:r>
              <a:rPr lang="en-US" dirty="0"/>
              <a:t>TMP platform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087636" y="1823773"/>
            <a:ext cx="2225853" cy="174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TestRail</a:t>
            </a:r>
          </a:p>
          <a:p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dirty="0"/>
              <a:t>Projects Management 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dirty="0"/>
              <a:t>Test suites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dirty="0"/>
              <a:t>Test Results</a:t>
            </a:r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232655" y="3024410"/>
            <a:ext cx="1983637" cy="4530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TestRail API</a:t>
            </a:r>
          </a:p>
        </p:txBody>
      </p:sp>
      <p:sp>
        <p:nvSpPr>
          <p:cNvPr id="43" name="Up-Down Arrow 42"/>
          <p:cNvSpPr/>
          <p:nvPr/>
        </p:nvSpPr>
        <p:spPr>
          <a:xfrm>
            <a:off x="7033974" y="3477491"/>
            <a:ext cx="381000" cy="2177692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553514" y="5655183"/>
            <a:ext cx="3363983" cy="64255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Implementation </a:t>
            </a:r>
            <a:r>
              <a:rPr lang="en-US" altLang="zh-CN" sz="1600" dirty="0"/>
              <a:t>layer(Next Page)</a:t>
            </a:r>
            <a:endParaRPr lang="en-US" sz="1600" dirty="0"/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797AE033-845B-396D-E389-24DEEAC40F58}"/>
              </a:ext>
            </a:extLst>
          </p:cNvPr>
          <p:cNvSpPr/>
          <p:nvPr/>
        </p:nvSpPr>
        <p:spPr>
          <a:xfrm>
            <a:off x="417147" y="1925413"/>
            <a:ext cx="1706300" cy="16948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dirty="0"/>
              <a:t>Web Browser</a:t>
            </a:r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101D00F0-3F96-B808-DE07-2C8E6C37E70B}"/>
              </a:ext>
            </a:extLst>
          </p:cNvPr>
          <p:cNvSpPr/>
          <p:nvPr/>
        </p:nvSpPr>
        <p:spPr>
          <a:xfrm>
            <a:off x="3767858" y="2388551"/>
            <a:ext cx="823101" cy="70652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Page</a:t>
            </a:r>
          </a:p>
          <a:p>
            <a:pPr algn="ctr"/>
            <a:r>
              <a:rPr lang="en-US" altLang="zh-CN" sz="1000" dirty="0"/>
              <a:t>Generation</a:t>
            </a:r>
            <a:endParaRPr lang="zh-CN" altLang="en-US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F07AA7-46B6-31A1-5EBF-69108D47EF89}"/>
              </a:ext>
            </a:extLst>
          </p:cNvPr>
          <p:cNvCxnSpPr>
            <a:cxnSpLocks/>
          </p:cNvCxnSpPr>
          <p:nvPr/>
        </p:nvCxnSpPr>
        <p:spPr>
          <a:xfrm>
            <a:off x="2123447" y="2243405"/>
            <a:ext cx="1316038" cy="1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3C7080-9A60-BADC-C592-10F82C1C41C2}"/>
              </a:ext>
            </a:extLst>
          </p:cNvPr>
          <p:cNvSpPr txBox="1"/>
          <p:nvPr/>
        </p:nvSpPr>
        <p:spPr>
          <a:xfrm>
            <a:off x="2176188" y="1967453"/>
            <a:ext cx="1098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Page request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25000F-860B-9271-0FCB-4335E99ECF7F}"/>
              </a:ext>
            </a:extLst>
          </p:cNvPr>
          <p:cNvCxnSpPr>
            <a:cxnSpLocks/>
          </p:cNvCxnSpPr>
          <p:nvPr/>
        </p:nvCxnSpPr>
        <p:spPr>
          <a:xfrm>
            <a:off x="2123447" y="3237716"/>
            <a:ext cx="1316038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838EF4-89C4-52BE-8DFF-908A0DB79B97}"/>
              </a:ext>
            </a:extLst>
          </p:cNvPr>
          <p:cNvSpPr txBox="1"/>
          <p:nvPr/>
        </p:nvSpPr>
        <p:spPr>
          <a:xfrm>
            <a:off x="2272548" y="2956576"/>
            <a:ext cx="1098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Page back</a:t>
            </a:r>
            <a:endParaRPr lang="en-US" sz="12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47DE6472-8EEC-6601-04C7-67A3BC160219}"/>
              </a:ext>
            </a:extLst>
          </p:cNvPr>
          <p:cNvSpPr/>
          <p:nvPr/>
        </p:nvSpPr>
        <p:spPr>
          <a:xfrm>
            <a:off x="805067" y="2384535"/>
            <a:ext cx="823101" cy="70652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Page</a:t>
            </a:r>
          </a:p>
          <a:p>
            <a:pPr algn="ctr"/>
            <a:r>
              <a:rPr lang="en-US" altLang="zh-CN" sz="1000" dirty="0"/>
              <a:t>View</a:t>
            </a:r>
            <a:endParaRPr lang="zh-CN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E15776-367F-E690-155A-A62BD52155FF}"/>
              </a:ext>
            </a:extLst>
          </p:cNvPr>
          <p:cNvSpPr txBox="1"/>
          <p:nvPr/>
        </p:nvSpPr>
        <p:spPr>
          <a:xfrm>
            <a:off x="342285" y="4913700"/>
            <a:ext cx="2128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Remote User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102E70-85AC-8431-C7BC-03A32ED563C6}"/>
              </a:ext>
            </a:extLst>
          </p:cNvPr>
          <p:cNvSpPr txBox="1"/>
          <p:nvPr/>
        </p:nvSpPr>
        <p:spPr>
          <a:xfrm>
            <a:off x="3041587" y="4911722"/>
            <a:ext cx="2128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TMP 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6112E2-AF56-CFC3-64FD-63B25E91AF03}"/>
              </a:ext>
            </a:extLst>
          </p:cNvPr>
          <p:cNvCxnSpPr/>
          <p:nvPr/>
        </p:nvCxnSpPr>
        <p:spPr>
          <a:xfrm flipH="1">
            <a:off x="1744910" y="2751589"/>
            <a:ext cx="1946246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E9B355-D97D-09EA-8C70-E09156FFED51}"/>
              </a:ext>
            </a:extLst>
          </p:cNvPr>
          <p:cNvCxnSpPr>
            <a:cxnSpLocks/>
          </p:cNvCxnSpPr>
          <p:nvPr/>
        </p:nvCxnSpPr>
        <p:spPr>
          <a:xfrm>
            <a:off x="5016224" y="2238560"/>
            <a:ext cx="1071412" cy="1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00C208-17A2-0A2A-8B49-7AD4AA86493E}"/>
              </a:ext>
            </a:extLst>
          </p:cNvPr>
          <p:cNvCxnSpPr>
            <a:cxnSpLocks/>
          </p:cNvCxnSpPr>
          <p:nvPr/>
        </p:nvCxnSpPr>
        <p:spPr>
          <a:xfrm>
            <a:off x="4948244" y="3232871"/>
            <a:ext cx="1139392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CEC1FD-CCDB-0425-8982-9622F75A9C01}"/>
              </a:ext>
            </a:extLst>
          </p:cNvPr>
          <p:cNvSpPr txBox="1"/>
          <p:nvPr/>
        </p:nvSpPr>
        <p:spPr>
          <a:xfrm>
            <a:off x="4947559" y="1825148"/>
            <a:ext cx="10075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Action/data </a:t>
            </a:r>
          </a:p>
          <a:p>
            <a:r>
              <a:rPr lang="en-US" sz="1200" dirty="0"/>
              <a:t>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A90499-B0AF-8DFB-3F52-F627AE6AB4DF}"/>
              </a:ext>
            </a:extLst>
          </p:cNvPr>
          <p:cNvSpPr txBox="1"/>
          <p:nvPr/>
        </p:nvSpPr>
        <p:spPr>
          <a:xfrm>
            <a:off x="4975366" y="2940532"/>
            <a:ext cx="10075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Data back</a:t>
            </a:r>
          </a:p>
        </p:txBody>
      </p:sp>
    </p:spTree>
    <p:extLst>
      <p:ext uri="{BB962C8B-B14F-4D97-AF65-F5344CB8AC3E}">
        <p14:creationId xmlns:p14="http://schemas.microsoft.com/office/powerpoint/2010/main" val="235035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ounded Rectangle 136"/>
          <p:cNvSpPr/>
          <p:nvPr/>
        </p:nvSpPr>
        <p:spPr>
          <a:xfrm>
            <a:off x="103343" y="1661159"/>
            <a:ext cx="8084311" cy="487775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vert="horz" wrap="none" lIns="91440" tIns="45720" rIns="91440" bIns="45720" rtlCol="0" anchor="t">
            <a:noAutofit/>
          </a:bodyPr>
          <a:lstStyle/>
          <a:p>
            <a:r>
              <a:rPr lang="en-US" dirty="0"/>
              <a:t>Detail Logical Structure—Implementation </a:t>
            </a:r>
            <a:r>
              <a:rPr lang="en-US" altLang="zh-CN" dirty="0"/>
              <a:t>layer</a:t>
            </a:r>
            <a:endParaRPr lang="en-US" cap="all" dirty="0">
              <a:solidFill>
                <a:srgbClr val="2E2E2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5140" y="0"/>
            <a:ext cx="5710238" cy="38197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400" b="1" kern="1200" cap="all">
                <a:solidFill>
                  <a:srgbClr val="2E2E2E"/>
                </a:solidFill>
                <a:latin typeface="Arial"/>
                <a:ea typeface="Geneva" charset="0"/>
                <a:cs typeface="Geneva" charset="0"/>
              </a:defRPr>
            </a:lvl1pPr>
            <a:lvl2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</a:pPr>
            <a:r>
              <a:rPr lang="en-US" dirty="0"/>
              <a:t>TMP platform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656" y="771716"/>
            <a:ext cx="4118918" cy="64255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Project layer</a:t>
            </a:r>
            <a:endParaRPr lang="zh-CN" alt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3278762" y="5272015"/>
            <a:ext cx="909916" cy="8893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Status server</a:t>
            </a:r>
          </a:p>
        </p:txBody>
      </p:sp>
      <p:sp>
        <p:nvSpPr>
          <p:cNvPr id="2" name="Flowchart: Magnetic Disk 1"/>
          <p:cNvSpPr/>
          <p:nvPr/>
        </p:nvSpPr>
        <p:spPr>
          <a:xfrm>
            <a:off x="1818880" y="3443539"/>
            <a:ext cx="889686" cy="121182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DB</a:t>
            </a:r>
          </a:p>
          <a:p>
            <a:pPr algn="ctr"/>
            <a:r>
              <a:rPr lang="en-US" sz="1400" dirty="0"/>
              <a:t>(M</a:t>
            </a:r>
            <a:r>
              <a:rPr lang="en-US" altLang="zh-CN" sz="1400" dirty="0"/>
              <a:t>ySQL)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01976" y="2534477"/>
            <a:ext cx="1681312" cy="30205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Queue SYS</a:t>
            </a:r>
          </a:p>
          <a:p>
            <a:r>
              <a:rPr lang="en-US" sz="1600" dirty="0"/>
              <a:t>(RabbitMQ)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4872440" y="3938448"/>
            <a:ext cx="313038" cy="216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r1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185478" y="3933819"/>
            <a:ext cx="313038" cy="216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r2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498516" y="3933819"/>
            <a:ext cx="313038" cy="216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r3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5811554" y="3933819"/>
            <a:ext cx="313038" cy="216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…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124592" y="3933819"/>
            <a:ext cx="313038" cy="216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rn</a:t>
            </a:r>
            <a:endParaRPr lang="en-US" altLang="zh-CN" sz="900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9" y="5220151"/>
            <a:ext cx="993101" cy="993101"/>
          </a:xfrm>
          <a:prstGeom prst="rect">
            <a:avLst/>
          </a:prstGeom>
        </p:spPr>
      </p:pic>
      <p:sp>
        <p:nvSpPr>
          <p:cNvPr id="107" name="Flowchart: Document 106"/>
          <p:cNvSpPr/>
          <p:nvPr/>
        </p:nvSpPr>
        <p:spPr>
          <a:xfrm>
            <a:off x="350972" y="2010857"/>
            <a:ext cx="986972" cy="914515"/>
          </a:xfrm>
          <a:prstGeom prst="flowChartDocumen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Report webpage</a:t>
            </a:r>
          </a:p>
        </p:txBody>
      </p:sp>
      <p:sp>
        <p:nvSpPr>
          <p:cNvPr id="108" name="Flowchart: Document 107"/>
          <p:cNvSpPr/>
          <p:nvPr/>
        </p:nvSpPr>
        <p:spPr>
          <a:xfrm>
            <a:off x="349572" y="3564661"/>
            <a:ext cx="986972" cy="964065"/>
          </a:xfrm>
          <a:prstGeom prst="flowChartDocumen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Machine webpage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3278762" y="3604763"/>
            <a:ext cx="909916" cy="8893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 server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3278762" y="2010857"/>
            <a:ext cx="909916" cy="8893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Job server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4872440" y="3166829"/>
            <a:ext cx="313038" cy="216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cn</a:t>
            </a:r>
            <a:endParaRPr lang="en-US" sz="800" dirty="0"/>
          </a:p>
        </p:txBody>
      </p:sp>
      <p:sp>
        <p:nvSpPr>
          <p:cNvPr id="113" name="Rounded Rectangle 112"/>
          <p:cNvSpPr/>
          <p:nvPr/>
        </p:nvSpPr>
        <p:spPr>
          <a:xfrm>
            <a:off x="5185478" y="3166829"/>
            <a:ext cx="313038" cy="216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…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6111592" y="3164265"/>
            <a:ext cx="313038" cy="216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c1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5797529" y="3166829"/>
            <a:ext cx="313038" cy="216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c2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5484491" y="3166829"/>
            <a:ext cx="313038" cy="216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c3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4864796" y="4719217"/>
            <a:ext cx="313038" cy="216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s1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5177834" y="4719217"/>
            <a:ext cx="313038" cy="216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s2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5490872" y="4719217"/>
            <a:ext cx="313038" cy="216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s3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5803910" y="4719217"/>
            <a:ext cx="313038" cy="216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…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116948" y="4719217"/>
            <a:ext cx="313038" cy="216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sn</a:t>
            </a:r>
            <a:endParaRPr lang="en-US" altLang="zh-CN" sz="900" dirty="0"/>
          </a:p>
        </p:txBody>
      </p:sp>
      <p:sp>
        <p:nvSpPr>
          <p:cNvPr id="136" name="Rounded Rectangle 135"/>
          <p:cNvSpPr/>
          <p:nvPr/>
        </p:nvSpPr>
        <p:spPr>
          <a:xfrm>
            <a:off x="6995138" y="3597040"/>
            <a:ext cx="909916" cy="8893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 Bridge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859" y="5610528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CMD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 rot="5400000">
            <a:off x="6659922" y="3568155"/>
            <a:ext cx="4118918" cy="64255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Task layer(Next Page)</a:t>
            </a:r>
            <a:endParaRPr lang="zh-CN" altLang="en-US" sz="1600" dirty="0"/>
          </a:p>
        </p:txBody>
      </p:sp>
      <p:cxnSp>
        <p:nvCxnSpPr>
          <p:cNvPr id="46" name="Elbow Connector 45"/>
          <p:cNvCxnSpPr>
            <a:endCxn id="110" idx="1"/>
          </p:cNvCxnSpPr>
          <p:nvPr/>
        </p:nvCxnSpPr>
        <p:spPr>
          <a:xfrm rot="5400000" flipH="1" flipV="1">
            <a:off x="2382276" y="2547053"/>
            <a:ext cx="987995" cy="804978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endCxn id="107" idx="3"/>
          </p:cNvCxnSpPr>
          <p:nvPr/>
        </p:nvCxnSpPr>
        <p:spPr>
          <a:xfrm rot="16200000" flipV="1">
            <a:off x="1186284" y="2619775"/>
            <a:ext cx="975424" cy="67210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2" idx="2"/>
            <a:endCxn id="108" idx="3"/>
          </p:cNvCxnSpPr>
          <p:nvPr/>
        </p:nvCxnSpPr>
        <p:spPr>
          <a:xfrm flipH="1" flipV="1">
            <a:off x="1336544" y="4046694"/>
            <a:ext cx="482336" cy="27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01" idx="3"/>
          </p:cNvCxnSpPr>
          <p:nvPr/>
        </p:nvCxnSpPr>
        <p:spPr>
          <a:xfrm flipV="1">
            <a:off x="1382290" y="4655361"/>
            <a:ext cx="627758" cy="1061341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4" idx="1"/>
          </p:cNvCxnSpPr>
          <p:nvPr/>
        </p:nvCxnSpPr>
        <p:spPr>
          <a:xfrm rot="10800000">
            <a:off x="2473784" y="4655362"/>
            <a:ext cx="804978" cy="106134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9" idx="1"/>
            <a:endCxn id="2" idx="4"/>
          </p:cNvCxnSpPr>
          <p:nvPr/>
        </p:nvCxnSpPr>
        <p:spPr>
          <a:xfrm flipH="1">
            <a:off x="2708566" y="4049450"/>
            <a:ext cx="5701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4" idx="3"/>
            <a:endCxn id="118" idx="1"/>
          </p:cNvCxnSpPr>
          <p:nvPr/>
        </p:nvCxnSpPr>
        <p:spPr>
          <a:xfrm flipV="1">
            <a:off x="4188678" y="4827462"/>
            <a:ext cx="676118" cy="889240"/>
          </a:xfrm>
          <a:prstGeom prst="bentConnector3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63" idx="1"/>
            <a:endCxn id="109" idx="3"/>
          </p:cNvCxnSpPr>
          <p:nvPr/>
        </p:nvCxnSpPr>
        <p:spPr>
          <a:xfrm flipH="1">
            <a:off x="4188678" y="4046693"/>
            <a:ext cx="683762" cy="27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110" idx="3"/>
            <a:endCxn id="112" idx="1"/>
          </p:cNvCxnSpPr>
          <p:nvPr/>
        </p:nvCxnSpPr>
        <p:spPr>
          <a:xfrm>
            <a:off x="4188678" y="2455544"/>
            <a:ext cx="683762" cy="8195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/>
          <p:nvPr/>
        </p:nvCxnSpPr>
        <p:spPr>
          <a:xfrm>
            <a:off x="6437630" y="3272510"/>
            <a:ext cx="557508" cy="49177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36" idx="1"/>
            <a:endCxn id="67" idx="3"/>
          </p:cNvCxnSpPr>
          <p:nvPr/>
        </p:nvCxnSpPr>
        <p:spPr>
          <a:xfrm flipH="1">
            <a:off x="6437630" y="4041727"/>
            <a:ext cx="557508" cy="3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endCxn id="133" idx="3"/>
          </p:cNvCxnSpPr>
          <p:nvPr/>
        </p:nvCxnSpPr>
        <p:spPr>
          <a:xfrm rot="10800000" flipV="1">
            <a:off x="6429986" y="4267200"/>
            <a:ext cx="565152" cy="56026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Up-Down Arrow 192"/>
          <p:cNvSpPr/>
          <p:nvPr/>
        </p:nvSpPr>
        <p:spPr>
          <a:xfrm>
            <a:off x="2046395" y="1419223"/>
            <a:ext cx="381668" cy="197677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6" name="Up-Down Arrow 195"/>
          <p:cNvSpPr/>
          <p:nvPr/>
        </p:nvSpPr>
        <p:spPr>
          <a:xfrm rot="5400000">
            <a:off x="7965704" y="3759762"/>
            <a:ext cx="381668" cy="50296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ounded Rectangle 198"/>
          <p:cNvSpPr/>
          <p:nvPr/>
        </p:nvSpPr>
        <p:spPr>
          <a:xfrm>
            <a:off x="6970389" y="2554166"/>
            <a:ext cx="909916" cy="8893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 Bridge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6995138" y="4665606"/>
            <a:ext cx="909916" cy="8893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 Bridge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7148348" y="2157387"/>
            <a:ext cx="553998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7155968" y="5516648"/>
            <a:ext cx="553998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746E3-29DA-A58A-129E-03ACD52FB574}"/>
              </a:ext>
            </a:extLst>
          </p:cNvPr>
          <p:cNvSpPr txBox="1"/>
          <p:nvPr/>
        </p:nvSpPr>
        <p:spPr>
          <a:xfrm>
            <a:off x="331130" y="6183146"/>
            <a:ext cx="4584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*:For quick check and launch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31B39-9B77-2188-C084-8EFCBD0E0FC1}"/>
              </a:ext>
            </a:extLst>
          </p:cNvPr>
          <p:cNvSpPr txBox="1"/>
          <p:nvPr/>
        </p:nvSpPr>
        <p:spPr>
          <a:xfrm>
            <a:off x="1655347" y="1720454"/>
            <a:ext cx="16918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TestRail API(Services)</a:t>
            </a:r>
          </a:p>
        </p:txBody>
      </p:sp>
    </p:spTree>
    <p:extLst>
      <p:ext uri="{BB962C8B-B14F-4D97-AF65-F5344CB8AC3E}">
        <p14:creationId xmlns:p14="http://schemas.microsoft.com/office/powerpoint/2010/main" val="316437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vert="horz" wrap="none" lIns="91440" tIns="45720" rIns="91440" bIns="45720" rtlCol="0" anchor="t">
            <a:noAutofit/>
          </a:bodyPr>
          <a:lstStyle/>
          <a:p>
            <a:r>
              <a:rPr lang="en-US" dirty="0"/>
              <a:t>Detail Logical Structure—Task </a:t>
            </a:r>
            <a:r>
              <a:rPr lang="en-US" altLang="zh-CN" dirty="0"/>
              <a:t>layer</a:t>
            </a:r>
            <a:endParaRPr lang="en-US" cap="all" dirty="0">
              <a:solidFill>
                <a:srgbClr val="2E2E2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5140" y="0"/>
            <a:ext cx="5710238" cy="38197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400" b="1" kern="1200" cap="all">
                <a:solidFill>
                  <a:srgbClr val="2E2E2E"/>
                </a:solidFill>
                <a:latin typeface="Arial"/>
                <a:ea typeface="Geneva" charset="0"/>
                <a:cs typeface="Geneva" charset="0"/>
              </a:defRPr>
            </a:lvl1pPr>
            <a:lvl2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algn="l" defTabSz="457200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2E2E2E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</a:pPr>
            <a:r>
              <a:rPr lang="en-US" dirty="0"/>
              <a:t>New platform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49222" y="2433360"/>
            <a:ext cx="1643976" cy="7346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Repository: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SVN/FTP/Git/…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Remote disk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Local disk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417742" y="3177406"/>
            <a:ext cx="3825378" cy="28482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200" dirty="0">
              <a:solidFill>
                <a:schemeClr val="dk1"/>
              </a:solidFill>
            </a:endParaRPr>
          </a:p>
          <a:p>
            <a:endParaRPr lang="en-US" altLang="zh-CN" sz="1200" dirty="0"/>
          </a:p>
          <a:p>
            <a:endParaRPr lang="en-US" altLang="zh-CN" sz="1200" dirty="0">
              <a:solidFill>
                <a:schemeClr val="dk1"/>
              </a:solidFill>
            </a:endParaRPr>
          </a:p>
          <a:p>
            <a:endParaRPr lang="en-US" altLang="zh-CN" sz="1200" dirty="0"/>
          </a:p>
          <a:p>
            <a:r>
              <a:rPr lang="en-US" altLang="zh-CN" sz="1400" b="1" dirty="0">
                <a:solidFill>
                  <a:schemeClr val="dk1"/>
                </a:solidFill>
              </a:rPr>
              <a:t>Setup: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Case export with info from ‘Case info’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Script export with info from ‘Case info’(if have)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dk1"/>
                </a:solidFill>
              </a:rPr>
              <a:t>Environment setup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r>
              <a:rPr lang="en-US" altLang="zh-CN" sz="1400" b="1" dirty="0">
                <a:solidFill>
                  <a:schemeClr val="dk1"/>
                </a:solidFill>
              </a:rPr>
              <a:t>Launch: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Launch command with info from ‘Launch 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’ </a:t>
            </a:r>
          </a:p>
          <a:p>
            <a:endParaRPr lang="en-US" altLang="zh-CN" sz="1200" dirty="0">
              <a:solidFill>
                <a:schemeClr val="dk1"/>
              </a:solidFill>
            </a:endParaRPr>
          </a:p>
          <a:p>
            <a:r>
              <a:rPr lang="en-US" altLang="zh-CN" sz="1400" b="1" dirty="0">
                <a:solidFill>
                  <a:schemeClr val="dk1"/>
                </a:solidFill>
              </a:rPr>
              <a:t>Return: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CMD return value, </a:t>
            </a:r>
            <a:r>
              <a:rPr lang="en-US" altLang="zh-CN" sz="1200" b="1" dirty="0"/>
              <a:t>Accepted values and Shown results on TMP webpage</a:t>
            </a:r>
            <a:r>
              <a:rPr lang="en-US" altLang="zh-CN" sz="1200" dirty="0"/>
              <a:t>: </a:t>
            </a:r>
          </a:p>
          <a:p>
            <a:r>
              <a:rPr lang="en-US" altLang="zh-CN" sz="1200" dirty="0"/>
              <a:t>           0: PASSED, </a:t>
            </a:r>
          </a:p>
          <a:p>
            <a:r>
              <a:rPr lang="en-US" altLang="zh-CN" sz="1200" dirty="0"/>
              <a:t>           1: SW issue, </a:t>
            </a:r>
          </a:p>
          <a:p>
            <a:r>
              <a:rPr lang="en-US" altLang="zh-CN" sz="1200" dirty="0"/>
              <a:t>           2: FAILED</a:t>
            </a:r>
            <a:endParaRPr lang="en-US" altLang="zh-CN" sz="1200" dirty="0">
              <a:solidFill>
                <a:schemeClr val="dk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dk1"/>
                </a:solidFill>
              </a:rPr>
              <a:t>CMD console run logs</a:t>
            </a:r>
          </a:p>
          <a:p>
            <a:endParaRPr lang="en-US" altLang="zh-CN" sz="1200" dirty="0">
              <a:solidFill>
                <a:schemeClr val="dk1"/>
              </a:solidFill>
            </a:endParaRPr>
          </a:p>
          <a:p>
            <a:endParaRPr lang="en-US" altLang="zh-CN" sz="1200" dirty="0">
              <a:solidFill>
                <a:schemeClr val="dk1"/>
              </a:solidFill>
            </a:endParaRPr>
          </a:p>
          <a:p>
            <a:endParaRPr lang="en-US" altLang="zh-CN" sz="1200" dirty="0">
              <a:solidFill>
                <a:schemeClr val="dk1"/>
              </a:solidFill>
            </a:endParaRPr>
          </a:p>
          <a:p>
            <a:endParaRPr lang="en-US" altLang="zh-CN" sz="1200" dirty="0">
              <a:solidFill>
                <a:schemeClr val="dk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49222" y="3543260"/>
            <a:ext cx="1643976" cy="7172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Default Scripts</a:t>
            </a:r>
          </a:p>
          <a:p>
            <a:r>
              <a:rPr lang="en-US" altLang="zh-CN" sz="1200" dirty="0"/>
              <a:t>Client </a:t>
            </a:r>
            <a:r>
              <a:rPr lang="en-US" altLang="zh-CN" sz="1200" dirty="0" err="1"/>
              <a:t>corescripts</a:t>
            </a:r>
            <a:endParaRPr lang="en-US" altLang="zh-C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720785" y="2070436"/>
            <a:ext cx="1404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Down: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Case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Launch </a:t>
            </a:r>
            <a:r>
              <a:rPr lang="en-US" sz="1200" dirty="0" err="1"/>
              <a:t>cmd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Launch environ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819164" y="1233221"/>
            <a:ext cx="2422190" cy="83721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Implementation layer</a:t>
            </a:r>
          </a:p>
          <a:p>
            <a:pPr algn="ctr"/>
            <a:r>
              <a:rPr lang="en-US" altLang="zh-CN" sz="1600" dirty="0"/>
              <a:t>(</a:t>
            </a:r>
            <a:r>
              <a:rPr lang="en-US" sz="1600" dirty="0"/>
              <a:t>Client Bridge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23" name="Up-Down Arrow 22"/>
          <p:cNvSpPr/>
          <p:nvPr/>
        </p:nvSpPr>
        <p:spPr>
          <a:xfrm>
            <a:off x="2934588" y="2060999"/>
            <a:ext cx="381668" cy="110696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0F0221-AB82-BBFE-7498-764DBB2E88D2}"/>
              </a:ext>
            </a:extLst>
          </p:cNvPr>
          <p:cNvSpPr txBox="1"/>
          <p:nvPr/>
        </p:nvSpPr>
        <p:spPr>
          <a:xfrm>
            <a:off x="3172442" y="2070435"/>
            <a:ext cx="1056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up: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Run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Run 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0BB65-21CD-E57F-7566-B022AC3BAFB2}"/>
              </a:ext>
            </a:extLst>
          </p:cNvPr>
          <p:cNvSpPr txBox="1"/>
          <p:nvPr/>
        </p:nvSpPr>
        <p:spPr>
          <a:xfrm>
            <a:off x="2280216" y="6007995"/>
            <a:ext cx="2072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Task interface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27B2D7-351E-0BFF-B75B-C6BC2CB938DF}"/>
              </a:ext>
            </a:extLst>
          </p:cNvPr>
          <p:cNvCxnSpPr>
            <a:cxnSpLocks/>
          </p:cNvCxnSpPr>
          <p:nvPr/>
        </p:nvCxnSpPr>
        <p:spPr>
          <a:xfrm flipH="1">
            <a:off x="5075339" y="2772527"/>
            <a:ext cx="1048626" cy="793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14">
            <a:extLst>
              <a:ext uri="{FF2B5EF4-FFF2-40B4-BE49-F238E27FC236}">
                <a16:creationId xmlns:a16="http://schemas.microsoft.com/office/drawing/2014/main" id="{F8AA31BF-5C3C-FFAD-4D8E-1E8CF86B627C}"/>
              </a:ext>
            </a:extLst>
          </p:cNvPr>
          <p:cNvSpPr/>
          <p:nvPr/>
        </p:nvSpPr>
        <p:spPr>
          <a:xfrm>
            <a:off x="6149222" y="4409046"/>
            <a:ext cx="1643976" cy="7172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User Scripts1</a:t>
            </a:r>
          </a:p>
          <a:p>
            <a:r>
              <a:rPr lang="en-US" altLang="zh-CN" sz="1200" dirty="0"/>
              <a:t>&lt;Return value&gt; required</a:t>
            </a:r>
          </a:p>
        </p:txBody>
      </p: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D737AD23-A9CA-BBFC-4E5D-D343224DCE85}"/>
              </a:ext>
            </a:extLst>
          </p:cNvPr>
          <p:cNvSpPr/>
          <p:nvPr/>
        </p:nvSpPr>
        <p:spPr>
          <a:xfrm>
            <a:off x="6149222" y="5274833"/>
            <a:ext cx="1643976" cy="7172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dk1"/>
                </a:solidFill>
              </a:rPr>
              <a:t>User Scripts2</a:t>
            </a:r>
          </a:p>
          <a:p>
            <a:r>
              <a:rPr lang="en-US" altLang="zh-CN" sz="1200" dirty="0">
                <a:solidFill>
                  <a:schemeClr val="dk1"/>
                </a:solidFill>
              </a:rPr>
              <a:t>&lt;Return value&gt; required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6E04076A-6DED-6AB8-0BFE-2D7BF378D4A2}"/>
              </a:ext>
            </a:extLst>
          </p:cNvPr>
          <p:cNvSpPr/>
          <p:nvPr/>
        </p:nvSpPr>
        <p:spPr>
          <a:xfrm>
            <a:off x="5075339" y="3825380"/>
            <a:ext cx="897623" cy="1799398"/>
          </a:xfrm>
          <a:prstGeom prst="leftBrace">
            <a:avLst>
              <a:gd name="adj1" fmla="val 8333"/>
              <a:gd name="adj2" fmla="val 42253"/>
            </a:avLst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29EEA2-4665-8DDA-C268-9E0EDA8AAE92}"/>
              </a:ext>
            </a:extLst>
          </p:cNvPr>
          <p:cNvSpPr txBox="1"/>
          <p:nvPr/>
        </p:nvSpPr>
        <p:spPr>
          <a:xfrm>
            <a:off x="5972962" y="6025694"/>
            <a:ext cx="2072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Script linked</a:t>
            </a:r>
          </a:p>
        </p:txBody>
      </p:sp>
    </p:spTree>
    <p:extLst>
      <p:ext uri="{BB962C8B-B14F-4D97-AF65-F5344CB8AC3E}">
        <p14:creationId xmlns:p14="http://schemas.microsoft.com/office/powerpoint/2010/main" val="4248865054"/>
      </p:ext>
    </p:extLst>
  </p:cSld>
  <p:clrMapOvr>
    <a:masterClrMapping/>
  </p:clrMapOvr>
</p:sld>
</file>

<file path=ppt/theme/theme1.xml><?xml version="1.0" encoding="utf-8"?>
<a:theme xmlns:a="http://schemas.openxmlformats.org/drawingml/2006/main" name="Lattice">
  <a:themeElements>
    <a:clrScheme name="Lattice">
      <a:dk1>
        <a:srgbClr val="2E2E2E"/>
      </a:dk1>
      <a:lt1>
        <a:sysClr val="window" lastClr="FFFFFF"/>
      </a:lt1>
      <a:dk2>
        <a:srgbClr val="6D6E70"/>
      </a:dk2>
      <a:lt2>
        <a:srgbClr val="BCBDBF"/>
      </a:lt2>
      <a:accent1>
        <a:srgbClr val="0069B4"/>
      </a:accent1>
      <a:accent2>
        <a:srgbClr val="009EE2"/>
      </a:accent2>
      <a:accent3>
        <a:srgbClr val="F26F21"/>
      </a:accent3>
      <a:accent4>
        <a:srgbClr val="F9A51A"/>
      </a:accent4>
      <a:accent5>
        <a:srgbClr val="008245"/>
      </a:accent5>
      <a:accent6>
        <a:srgbClr val="37B34A"/>
      </a:accent6>
      <a:hlink>
        <a:srgbClr val="2B90D5"/>
      </a:hlink>
      <a:folHlink>
        <a:srgbClr val="145B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rgbClr val="BFBFBF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Lattice.thmx</Template>
  <TotalTime>14537</TotalTime>
  <Words>321</Words>
  <Application>Microsoft Office PowerPoint</Application>
  <PresentationFormat>On-screen Show (4:3)</PresentationFormat>
  <Paragraphs>153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Bold</vt:lpstr>
      <vt:lpstr>Calibri</vt:lpstr>
      <vt:lpstr>Wingdings</vt:lpstr>
      <vt:lpstr>Lattice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Bram Pitoyo</dc:creator>
  <cp:lastModifiedBy>Jason Wang</cp:lastModifiedBy>
  <cp:revision>372</cp:revision>
  <cp:lastPrinted>2015-09-22T06:07:36Z</cp:lastPrinted>
  <dcterms:created xsi:type="dcterms:W3CDTF">2012-02-04T15:37:49Z</dcterms:created>
  <dcterms:modified xsi:type="dcterms:W3CDTF">2024-04-10T08:37:19Z</dcterms:modified>
</cp:coreProperties>
</file>