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9"/>
  </p:notesMasterIdLst>
  <p:handoutMasterIdLst>
    <p:handoutMasterId r:id="rId30"/>
  </p:handoutMasterIdLst>
  <p:sldIdLst>
    <p:sldId id="312" r:id="rId5"/>
    <p:sldId id="322" r:id="rId6"/>
    <p:sldId id="347" r:id="rId7"/>
    <p:sldId id="348" r:id="rId8"/>
    <p:sldId id="372" r:id="rId9"/>
    <p:sldId id="373" r:id="rId10"/>
    <p:sldId id="374" r:id="rId11"/>
    <p:sldId id="367" r:id="rId12"/>
    <p:sldId id="371" r:id="rId13"/>
    <p:sldId id="369" r:id="rId14"/>
    <p:sldId id="370" r:id="rId15"/>
    <p:sldId id="362" r:id="rId16"/>
    <p:sldId id="355" r:id="rId17"/>
    <p:sldId id="353" r:id="rId18"/>
    <p:sldId id="326" r:id="rId19"/>
    <p:sldId id="366" r:id="rId20"/>
    <p:sldId id="364" r:id="rId21"/>
    <p:sldId id="375" r:id="rId22"/>
    <p:sldId id="376" r:id="rId23"/>
    <p:sldId id="356" r:id="rId24"/>
    <p:sldId id="359" r:id="rId25"/>
    <p:sldId id="360" r:id="rId26"/>
    <p:sldId id="361" r:id="rId27"/>
    <p:sldId id="354" r:id="rId2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6610" autoAdjust="0"/>
  </p:normalViewPr>
  <p:slideViewPr>
    <p:cSldViewPr>
      <p:cViewPr varScale="1">
        <p:scale>
          <a:sx n="152" d="100"/>
          <a:sy n="152" d="100"/>
        </p:scale>
        <p:origin x="366" y="138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12/14/2020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6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 smtClean="0"/>
              <a:t>Run time updated based on 5 threads</a:t>
            </a:r>
            <a:r>
              <a:rPr lang="en-US" altLang="zh-CN" baseline="0" dirty="0" smtClean="0"/>
              <a:t> parallel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0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inux-d50553/testrail/index.php?/plans/view/2887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TMP CLIENT LOCAL RUN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Dec 2019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6302" y="1236407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R&amp;D Regression Root Directory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812" y="3039871"/>
            <a:ext cx="103490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Full Flow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syn</a:t>
            </a:r>
            <a:r>
              <a:rPr lang="en-US" sz="1000" dirty="0" smtClean="0"/>
              <a:t>-&gt;</a:t>
            </a:r>
            <a:r>
              <a:rPr lang="en-US" sz="1000" dirty="0" err="1" smtClean="0"/>
              <a:t>bitgen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1379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9218" y="3039871"/>
            <a:ext cx="121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Postsyn</a:t>
            </a:r>
            <a:r>
              <a:rPr lang="en-US" sz="1000" dirty="0" smtClean="0"/>
              <a:t> &amp; Map &amp; </a:t>
            </a:r>
            <a:r>
              <a:rPr lang="en-US" sz="1000" dirty="0" err="1"/>
              <a:t>B</a:t>
            </a:r>
            <a:r>
              <a:rPr lang="en-US" sz="1000" dirty="0" err="1" smtClean="0"/>
              <a:t>ackanno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255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Synp</a:t>
            </a:r>
            <a:r>
              <a:rPr lang="en-US" sz="1000" dirty="0" smtClean="0"/>
              <a:t> Flow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605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PAR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3992" y="3039870"/>
            <a:ext cx="77794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872521"/>
            <a:ext cx="52454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LSE Flow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8053" y="3868740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Logic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07330" y="3868740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Area Mode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16" y="3868740"/>
            <a:ext cx="63750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Timing Mode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73439" y="3869495"/>
            <a:ext cx="66143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Physical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78175" y="2146490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JEDI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2147811"/>
            <a:ext cx="12192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APOLLO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166092" y="4272631"/>
            <a:ext cx="59897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Place &amp; Route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555067" y="3872520"/>
            <a:ext cx="54093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Route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65332" y="3868740"/>
            <a:ext cx="49886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Place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3869496"/>
            <a:ext cx="762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Backanno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248401" y="3874787"/>
            <a:ext cx="693332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Postsyn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792427" y="4422121"/>
            <a:ext cx="59897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Map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5" idx="2"/>
            <a:endCxn id="25" idx="0"/>
          </p:cNvCxnSpPr>
          <p:nvPr/>
        </p:nvCxnSpPr>
        <p:spPr bwMode="auto">
          <a:xfrm flipH="1">
            <a:off x="4087775" y="1636517"/>
            <a:ext cx="1968127" cy="50997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5" idx="2"/>
            <a:endCxn id="26" idx="0"/>
          </p:cNvCxnSpPr>
          <p:nvPr/>
        </p:nvCxnSpPr>
        <p:spPr bwMode="auto">
          <a:xfrm>
            <a:off x="6055902" y="1636517"/>
            <a:ext cx="2173698" cy="51129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5" idx="2"/>
            <a:endCxn id="10" idx="0"/>
          </p:cNvCxnSpPr>
          <p:nvPr/>
        </p:nvCxnSpPr>
        <p:spPr bwMode="auto">
          <a:xfrm flipH="1">
            <a:off x="1129264" y="2392711"/>
            <a:ext cx="2958511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25" idx="2"/>
            <a:endCxn id="11" idx="0"/>
          </p:cNvCxnSpPr>
          <p:nvPr/>
        </p:nvCxnSpPr>
        <p:spPr bwMode="auto">
          <a:xfrm flipH="1">
            <a:off x="2660354" y="2392711"/>
            <a:ext cx="1427421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5" idx="2"/>
            <a:endCxn id="16" idx="0"/>
          </p:cNvCxnSpPr>
          <p:nvPr/>
        </p:nvCxnSpPr>
        <p:spPr bwMode="auto">
          <a:xfrm flipH="1">
            <a:off x="4062967" y="2392711"/>
            <a:ext cx="24808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25" idx="2"/>
            <a:endCxn id="15" idx="0"/>
          </p:cNvCxnSpPr>
          <p:nvPr/>
        </p:nvCxnSpPr>
        <p:spPr bwMode="auto">
          <a:xfrm>
            <a:off x="4087775" y="2392711"/>
            <a:ext cx="1377805" cy="6471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25" idx="2"/>
            <a:endCxn id="13" idx="0"/>
          </p:cNvCxnSpPr>
          <p:nvPr/>
        </p:nvCxnSpPr>
        <p:spPr bwMode="auto">
          <a:xfrm>
            <a:off x="4087775" y="2392711"/>
            <a:ext cx="3001043" cy="6471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10" idx="2"/>
            <a:endCxn id="14" idx="0"/>
          </p:cNvCxnSpPr>
          <p:nvPr/>
        </p:nvCxnSpPr>
        <p:spPr bwMode="auto">
          <a:xfrm flipH="1">
            <a:off x="804528" y="3439981"/>
            <a:ext cx="324736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11" idx="2"/>
            <a:endCxn id="22" idx="0"/>
          </p:cNvCxnSpPr>
          <p:nvPr/>
        </p:nvCxnSpPr>
        <p:spPr bwMode="auto">
          <a:xfrm flipH="1">
            <a:off x="2305261" y="3286091"/>
            <a:ext cx="355093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10" idx="2"/>
            <a:endCxn id="17" idx="0"/>
          </p:cNvCxnSpPr>
          <p:nvPr/>
        </p:nvCxnSpPr>
        <p:spPr bwMode="auto">
          <a:xfrm>
            <a:off x="1129264" y="3439981"/>
            <a:ext cx="352209" cy="432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 bwMode="auto">
          <a:xfrm>
            <a:off x="2660354" y="3286091"/>
            <a:ext cx="3759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16" idx="2"/>
            <a:endCxn id="21" idx="0"/>
          </p:cNvCxnSpPr>
          <p:nvPr/>
        </p:nvCxnSpPr>
        <p:spPr bwMode="auto">
          <a:xfrm flipH="1">
            <a:off x="3727540" y="3286091"/>
            <a:ext cx="335427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16" idx="2"/>
            <a:endCxn id="24" idx="0"/>
          </p:cNvCxnSpPr>
          <p:nvPr/>
        </p:nvCxnSpPr>
        <p:spPr bwMode="auto">
          <a:xfrm>
            <a:off x="4062967" y="3286091"/>
            <a:ext cx="341189" cy="58340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15" idx="2"/>
            <a:endCxn id="29" idx="0"/>
          </p:cNvCxnSpPr>
          <p:nvPr/>
        </p:nvCxnSpPr>
        <p:spPr bwMode="auto">
          <a:xfrm flipH="1">
            <a:off x="5114764" y="3286091"/>
            <a:ext cx="350816" cy="5826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>
            <a:stCxn id="15" idx="2"/>
            <a:endCxn id="27" idx="0"/>
          </p:cNvCxnSpPr>
          <p:nvPr/>
        </p:nvCxnSpPr>
        <p:spPr bwMode="auto">
          <a:xfrm flipH="1">
            <a:off x="5465579" y="3286091"/>
            <a:ext cx="1" cy="9865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15" idx="2"/>
            <a:endCxn id="28" idx="0"/>
          </p:cNvCxnSpPr>
          <p:nvPr/>
        </p:nvCxnSpPr>
        <p:spPr bwMode="auto">
          <a:xfrm>
            <a:off x="5465580" y="3286091"/>
            <a:ext cx="359954" cy="58642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stCxn id="13" idx="2"/>
            <a:endCxn id="31" idx="0"/>
          </p:cNvCxnSpPr>
          <p:nvPr/>
        </p:nvCxnSpPr>
        <p:spPr bwMode="auto">
          <a:xfrm flipH="1">
            <a:off x="6595067" y="3439981"/>
            <a:ext cx="493751" cy="4348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13" idx="2"/>
            <a:endCxn id="32" idx="0"/>
          </p:cNvCxnSpPr>
          <p:nvPr/>
        </p:nvCxnSpPr>
        <p:spPr bwMode="auto">
          <a:xfrm>
            <a:off x="7088818" y="3439981"/>
            <a:ext cx="3096" cy="9821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13" idx="2"/>
            <a:endCxn id="30" idx="0"/>
          </p:cNvCxnSpPr>
          <p:nvPr/>
        </p:nvCxnSpPr>
        <p:spPr bwMode="auto">
          <a:xfrm>
            <a:off x="7088818" y="3439981"/>
            <a:ext cx="531182" cy="42875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2362422" y="4345176"/>
            <a:ext cx="59586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Dflt</a:t>
            </a:r>
            <a:r>
              <a:rPr lang="en-US" sz="1000" dirty="0" smtClean="0"/>
              <a:t> Mode</a:t>
            </a:r>
            <a:endParaRPr lang="en-US" sz="1000" dirty="0"/>
          </a:p>
        </p:txBody>
      </p:sp>
      <p:cxnSp>
        <p:nvCxnSpPr>
          <p:cNvPr id="96" name="Straight Arrow Connector 95"/>
          <p:cNvCxnSpPr>
            <a:stCxn id="11" idx="2"/>
            <a:endCxn id="93" idx="0"/>
          </p:cNvCxnSpPr>
          <p:nvPr/>
        </p:nvCxnSpPr>
        <p:spPr bwMode="auto">
          <a:xfrm flipH="1">
            <a:off x="2660353" y="3286091"/>
            <a:ext cx="1" cy="10590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>
            <a:stCxn id="26" idx="2"/>
          </p:cNvCxnSpPr>
          <p:nvPr/>
        </p:nvCxnSpPr>
        <p:spPr bwMode="auto">
          <a:xfrm>
            <a:off x="8229600" y="2394032"/>
            <a:ext cx="423316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>
            <a:stCxn id="26" idx="2"/>
          </p:cNvCxnSpPr>
          <p:nvPr/>
        </p:nvCxnSpPr>
        <p:spPr bwMode="auto">
          <a:xfrm flipH="1">
            <a:off x="7806285" y="2394032"/>
            <a:ext cx="423315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26" idx="2"/>
          </p:cNvCxnSpPr>
          <p:nvPr/>
        </p:nvCxnSpPr>
        <p:spPr bwMode="auto">
          <a:xfrm>
            <a:off x="8229600" y="2394032"/>
            <a:ext cx="0" cy="3222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ounded Rectangle 48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2. </a:t>
            </a: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Save your case/suite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U-Turn Arrow 7"/>
          <p:cNvSpPr/>
          <p:nvPr/>
        </p:nvSpPr>
        <p:spPr bwMode="auto">
          <a:xfrm>
            <a:off x="596402" y="1429272"/>
            <a:ext cx="2616182" cy="872583"/>
          </a:xfrm>
          <a:prstGeom prst="utur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To P4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236340" y="1894221"/>
            <a:ext cx="939218" cy="64154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cases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6106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Run R&amp;D Regression Suite on TMP 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7615" y="815028"/>
            <a:ext cx="303226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3. </a:t>
            </a: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Launch regression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90266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Get latest version of your case/suite from P4 (to your local disk)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Go into </a:t>
            </a:r>
            <a:r>
              <a:rPr lang="en-US" altLang="zh-CN" sz="1200" dirty="0" err="1"/>
              <a:t>launch_eit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folder 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Make a copy of 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suite_list</a:t>
            </a:r>
            <a:r>
              <a:rPr lang="en-US" altLang="zh-CN" sz="1200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Update the suite path in 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suite_list</a:t>
            </a:r>
            <a:r>
              <a:rPr lang="en-US" altLang="zh-CN" sz="1200" dirty="0" smtClean="0"/>
              <a:t> (point to your regression suite download from P4)</a:t>
            </a:r>
          </a:p>
          <a:p>
            <a:pPr marL="342900" indent="-342900">
              <a:buAutoNum type="arabicPeriod"/>
            </a:pPr>
            <a:r>
              <a:rPr lang="en-US" altLang="zh-CN" sz="1200" dirty="0" smtClean="0"/>
              <a:t>Set </a:t>
            </a:r>
            <a:r>
              <a:rPr lang="en-US" altLang="zh-CN" sz="1200" dirty="0"/>
              <a:t>environment in your console, like ‘</a:t>
            </a:r>
            <a:r>
              <a:rPr lang="en-US" altLang="zh-CN" sz="1200" dirty="0" err="1"/>
              <a:t>setenv</a:t>
            </a:r>
            <a:r>
              <a:rPr lang="en-US" altLang="zh-CN" sz="1200" dirty="0"/>
              <a:t> EXTERNAL_RADIANT_PATH /home/</a:t>
            </a:r>
            <a:r>
              <a:rPr lang="en-US" altLang="zh-CN" sz="1200" dirty="0" err="1"/>
              <a:t>rel</a:t>
            </a:r>
            <a:r>
              <a:rPr lang="en-US" altLang="zh-CN" sz="1200" dirty="0"/>
              <a:t>/ng2_0p.64/</a:t>
            </a:r>
            <a:r>
              <a:rPr lang="en-US" altLang="zh-CN" sz="1200" dirty="0" err="1"/>
              <a:t>eit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lin</a:t>
            </a:r>
            <a:r>
              <a:rPr lang="en-US" altLang="zh-CN" sz="1200" dirty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Launch </a:t>
            </a:r>
            <a:r>
              <a:rPr lang="en-US" altLang="zh-CN" sz="1200" dirty="0" smtClean="0"/>
              <a:t>with </a:t>
            </a:r>
            <a:r>
              <a:rPr lang="en-US" altLang="zh-CN" sz="1200" dirty="0"/>
              <a:t>‘source </a:t>
            </a:r>
            <a:r>
              <a:rPr lang="en-US" altLang="zh-CN" sz="1200" dirty="0" err="1"/>
              <a:t>launch.suite_path</a:t>
            </a:r>
            <a:r>
              <a:rPr lang="en-US" altLang="zh-CN" sz="1200" dirty="0" smtClean="0"/>
              <a:t>’ or </a:t>
            </a:r>
            <a:r>
              <a:rPr lang="en-US" altLang="zh-CN" sz="1200" dirty="0"/>
              <a:t>‘source </a:t>
            </a:r>
            <a:r>
              <a:rPr lang="en-US" altLang="zh-CN" sz="1200" dirty="0" err="1" smtClean="0"/>
              <a:t>launch.suite_list</a:t>
            </a:r>
            <a:r>
              <a:rPr lang="en-US" altLang="zh-CN" sz="1200" dirty="0" smtClean="0"/>
              <a:t>’ </a:t>
            </a:r>
            <a:endParaRPr lang="en-US" altLang="zh-CN" sz="1200" dirty="0"/>
          </a:p>
        </p:txBody>
      </p:sp>
      <p:sp>
        <p:nvSpPr>
          <p:cNvPr id="9" name="Rectangle 8"/>
          <p:cNvSpPr/>
          <p:nvPr/>
        </p:nvSpPr>
        <p:spPr>
          <a:xfrm>
            <a:off x="533400" y="289941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‘</a:t>
            </a:r>
            <a:r>
              <a:rPr lang="en-US" altLang="zh-CN" sz="1200" dirty="0" err="1" smtClean="0"/>
              <a:t>launch.suite_path</a:t>
            </a:r>
            <a:r>
              <a:rPr lang="en-US" altLang="zh-CN" sz="1200" dirty="0" smtClean="0"/>
              <a:t>’ allow you put one regression suite inside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‘</a:t>
            </a:r>
            <a:r>
              <a:rPr lang="en-US" altLang="zh-CN" sz="1200" dirty="0" err="1" smtClean="0"/>
              <a:t>launch.suite_list</a:t>
            </a:r>
            <a:r>
              <a:rPr lang="en-US" altLang="zh-CN" sz="1200" dirty="0" smtClean="0"/>
              <a:t>’ allow you put lots of regression suites inside</a:t>
            </a:r>
          </a:p>
        </p:txBody>
      </p:sp>
    </p:spTree>
    <p:extLst>
      <p:ext uri="{BB962C8B-B14F-4D97-AF65-F5344CB8AC3E}">
        <p14:creationId xmlns:p14="http://schemas.microsoft.com/office/powerpoint/2010/main" val="32201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TMP client run demo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8" y="1047750"/>
            <a:ext cx="853440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sz="1400" dirty="0"/>
              <a:t>Client ready on Linux side no more SW install</a:t>
            </a:r>
          </a:p>
          <a:p>
            <a:r>
              <a:rPr lang="en-US" altLang="zh-CN" sz="1400" dirty="0" smtClean="0"/>
              <a:t>Client Installed </a:t>
            </a:r>
            <a:r>
              <a:rPr lang="en-US" altLang="zh-CN" sz="1400" dirty="0"/>
              <a:t>in</a:t>
            </a:r>
            <a:r>
              <a:rPr lang="en-US" altLang="zh-CN" sz="1400" dirty="0" smtClean="0"/>
              <a:t>: 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disks/</a:t>
            </a:r>
            <a:r>
              <a:rPr lang="en-US" altLang="zh-CN" sz="1400" dirty="0" err="1" smtClean="0"/>
              <a:t>swrd_archive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sqa_lsv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test_management_platform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TMP_Client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Copy  /disks/</a:t>
            </a:r>
            <a:r>
              <a:rPr lang="en-US" altLang="zh-CN" sz="1400" dirty="0" err="1" smtClean="0"/>
              <a:t>swrd_archive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sqa_lsv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test_management_platform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launch_eit</a:t>
            </a:r>
            <a:r>
              <a:rPr lang="en-US" altLang="zh-CN" sz="1400" dirty="0" smtClean="0"/>
              <a:t> to your owned directory.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Go into </a:t>
            </a:r>
            <a:r>
              <a:rPr lang="en-US" altLang="zh-CN" sz="1400" dirty="0" err="1" smtClean="0"/>
              <a:t>launch_eit</a:t>
            </a:r>
            <a:r>
              <a:rPr lang="en-US" altLang="zh-CN" sz="1400" dirty="0" smtClean="0"/>
              <a:t> folder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Set environment in your console, </a:t>
            </a:r>
            <a:r>
              <a:rPr lang="en-US" altLang="zh-CN" sz="1400" dirty="0"/>
              <a:t>like ‘</a:t>
            </a:r>
            <a:r>
              <a:rPr lang="en-US" altLang="zh-CN" sz="1400" dirty="0" err="1"/>
              <a:t>setenv</a:t>
            </a:r>
            <a:r>
              <a:rPr lang="en-US" altLang="zh-CN" sz="1400" dirty="0"/>
              <a:t> EXTERNAL_RADIANT_PATH /</a:t>
            </a:r>
            <a:r>
              <a:rPr lang="en-US" altLang="zh-CN" sz="1400" dirty="0" smtClean="0"/>
              <a:t>home/</a:t>
            </a:r>
            <a:r>
              <a:rPr lang="en-US" altLang="zh-CN" sz="1400" dirty="0" err="1" smtClean="0"/>
              <a:t>rel</a:t>
            </a:r>
            <a:r>
              <a:rPr lang="en-US" altLang="zh-CN" sz="1400" dirty="0" smtClean="0"/>
              <a:t>/ng2_0p.64/</a:t>
            </a:r>
            <a:r>
              <a:rPr lang="en-US" altLang="zh-CN" sz="1400" dirty="0" err="1" smtClean="0"/>
              <a:t>eit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lin</a:t>
            </a:r>
            <a:r>
              <a:rPr lang="en-US" altLang="zh-CN" sz="1400" dirty="0" smtClean="0"/>
              <a:t>/install’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Launch suite path demo with ‘source </a:t>
            </a:r>
            <a:r>
              <a:rPr lang="en-US" altLang="zh-CN" sz="1400" dirty="0" err="1" smtClean="0"/>
              <a:t>launch.suite_path</a:t>
            </a:r>
            <a:r>
              <a:rPr lang="en-US" altLang="zh-CN" sz="14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Launch suite lists demo with ‘source </a:t>
            </a:r>
            <a:r>
              <a:rPr lang="en-US" altLang="zh-CN" sz="1400" dirty="0" err="1" smtClean="0"/>
              <a:t>launch.suite_list</a:t>
            </a:r>
            <a:r>
              <a:rPr lang="en-US" altLang="zh-CN" sz="1400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You will get run reports in the console outputs</a:t>
            </a:r>
          </a:p>
          <a:p>
            <a:endParaRPr lang="en-US" altLang="zh-CN" sz="1600" dirty="0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6399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console report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Details in report file: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44" y="730349"/>
            <a:ext cx="78707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After TMP Client completed the task it will output following report in console</a:t>
            </a: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 smtClean="0"/>
              <a:t>EIT 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2" y="2986223"/>
            <a:ext cx="3152406" cy="21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769296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Key features: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Case information collection (where is the case and how to launch it)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Filed by QA focus on maximum coverage with minimum case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Recognized and can be run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Could be updated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Real case located in LSH and maintained by 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Same with webpage: </a:t>
            </a:r>
            <a:r>
              <a:rPr lang="en-US" altLang="zh-CN" dirty="0" smtClean="0">
                <a:hlinkClick r:id="rId4"/>
              </a:rPr>
              <a:t>http://linux-d50553/testrail/index.php?/plans/view/28871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6923"/>
            <a:ext cx="628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Location: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Client_install_path</a:t>
            </a:r>
            <a:r>
              <a:rPr lang="en-US" altLang="zh-CN" dirty="0" smtClean="0"/>
              <a:t>&gt;/doc/</a:t>
            </a:r>
            <a:r>
              <a:rPr lang="en-US" altLang="zh-CN" dirty="0" err="1" smtClean="0"/>
              <a:t>TMP_EIT_suites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smtClean="0"/>
              <a:t>*we use 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to represent this path in TMP 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dirty="0" smtClean="0"/>
              <a:t>Available EIT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99" y="742950"/>
            <a:ext cx="8534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       </a:t>
            </a:r>
            <a:r>
              <a:rPr lang="en-US" altLang="zh-CN" sz="1400" dirty="0" smtClean="0"/>
              <a:t> Brian’s </a:t>
            </a:r>
            <a:r>
              <a:rPr lang="en-US" altLang="zh-CN" sz="1400" dirty="0"/>
              <a:t>team:</a:t>
            </a:r>
            <a:endParaRPr lang="zh-CN" altLang="zh-CN" sz="1400" dirty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analysis_00_ta_engine.xlsx</a:t>
            </a:r>
            <a:r>
              <a:rPr lang="en-US" altLang="zh-CN" sz="1400" dirty="0" smtClean="0"/>
              <a:t>	--TA engine feature cover</a:t>
            </a:r>
            <a:endParaRPr lang="zh-CN" altLang="zh-CN" sz="1400" dirty="0" smtClean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flow_00_design_entry.xlsx</a:t>
            </a:r>
            <a:r>
              <a:rPr lang="en-US" altLang="zh-CN" sz="1400" dirty="0" smtClean="0"/>
              <a:t>	--Over design flow: synthesis, map, par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impl_00_LSE_engine.xlsx</a:t>
            </a:r>
            <a:r>
              <a:rPr lang="en-US" altLang="zh-CN" sz="1400" dirty="0" smtClean="0"/>
              <a:t>	--LSE engine flow, attribute, option support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impl_00_LSE_engine.xlsx         	--</a:t>
            </a:r>
            <a:r>
              <a:rPr lang="en-US" altLang="zh-CN" sz="1400" dirty="0" smtClean="0"/>
              <a:t>LSE </a:t>
            </a:r>
            <a:r>
              <a:rPr lang="en-US" altLang="zh-CN" sz="1400" dirty="0"/>
              <a:t>engine flow, attribute, </a:t>
            </a:r>
            <a:r>
              <a:rPr lang="en-US" altLang="zh-CN" sz="1400" dirty="0" smtClean="0"/>
              <a:t>option and functional support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Chih</a:t>
            </a:r>
            <a:r>
              <a:rPr lang="en-US" altLang="zh-CN" sz="1400" dirty="0" smtClean="0"/>
              <a:t>-Chung’s team: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</a:t>
            </a:r>
            <a:r>
              <a:rPr lang="en-US" altLang="zh-CN" sz="1400" dirty="0" smtClean="0"/>
              <a:t>constriant_10_flow.xlsx</a:t>
            </a:r>
            <a:r>
              <a:rPr lang="en-US" altLang="zh-CN" sz="1400" dirty="0" smtClean="0"/>
              <a:t>	</a:t>
            </a:r>
            <a:r>
              <a:rPr lang="en-US" altLang="zh-CN" sz="1400" dirty="0" smtClean="0"/>
              <a:t>	--</a:t>
            </a:r>
            <a:r>
              <a:rPr lang="en-US" altLang="zh-CN" sz="1400" dirty="0" smtClean="0"/>
              <a:t>Physical constraint cover for map, par                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impl_01_mapar_engine.xlsx      	--</a:t>
            </a:r>
            <a:r>
              <a:rPr lang="en-US" altLang="zh-CN" sz="1400" dirty="0" smtClean="0"/>
              <a:t>Map, Par flow, option, report cover</a:t>
            </a:r>
            <a:endParaRPr lang="zh-CN" altLang="zh-CN" sz="1400" dirty="0"/>
          </a:p>
          <a:p>
            <a:r>
              <a:rPr lang="en-US" altLang="zh-CN" sz="1400" dirty="0"/>
              <a:t>        </a:t>
            </a:r>
            <a:r>
              <a:rPr lang="en-US" altLang="zh-CN" sz="1400" dirty="0" smtClean="0"/>
              <a:t>Cindy’s </a:t>
            </a:r>
            <a:r>
              <a:rPr lang="en-US" altLang="zh-CN" sz="1400" dirty="0"/>
              <a:t>team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              </a:t>
            </a:r>
            <a:r>
              <a:rPr lang="en-US" altLang="zh-CN" sz="1400" dirty="0" smtClean="0"/>
              <a:t>analysis_01_simulation.xlsx</a:t>
            </a:r>
            <a:r>
              <a:rPr lang="en-US" altLang="zh-CN" sz="1400" dirty="0" smtClean="0"/>
              <a:t>	--simulation library cover  </a:t>
            </a:r>
            <a:endParaRPr lang="zh-CN" altLang="zh-CN" sz="1400" dirty="0" smtClean="0"/>
          </a:p>
          <a:p>
            <a:r>
              <a:rPr lang="en-US" altLang="zh-CN" sz="1400" dirty="0" smtClean="0"/>
              <a:t>                </a:t>
            </a:r>
            <a:r>
              <a:rPr lang="en-US" altLang="zh-CN" sz="1400" dirty="0" smtClean="0"/>
              <a:t>impl_02_bit_generate.xlsx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bitgen</a:t>
            </a:r>
            <a:r>
              <a:rPr lang="en-US" altLang="zh-CN" sz="1400" dirty="0" smtClean="0"/>
              <a:t> flow and option cover</a:t>
            </a:r>
          </a:p>
          <a:p>
            <a:r>
              <a:rPr lang="en-US" altLang="zh-CN" sz="1400" dirty="0" smtClean="0"/>
              <a:t>                </a:t>
            </a:r>
            <a:r>
              <a:rPr lang="en-US" altLang="zh-CN" sz="1400" dirty="0" smtClean="0"/>
              <a:t>silicon_02_thunderplus.xlsx</a:t>
            </a:r>
            <a:r>
              <a:rPr lang="en-US" altLang="zh-CN" sz="1400" dirty="0" smtClean="0"/>
              <a:t>	--device primitive flow, </a:t>
            </a:r>
            <a:r>
              <a:rPr lang="en-US" altLang="zh-CN" sz="1400" dirty="0" err="1" smtClean="0"/>
              <a:t>sta</a:t>
            </a:r>
            <a:r>
              <a:rPr lang="en-US" altLang="zh-CN" sz="1400" dirty="0" smtClean="0"/>
              <a:t> cover</a:t>
            </a:r>
            <a:endParaRPr lang="zh-CN" altLang="zh-CN" sz="1400" dirty="0"/>
          </a:p>
          <a:p>
            <a:r>
              <a:rPr lang="en-US" altLang="zh-CN" sz="1400" dirty="0"/>
              <a:t>        Dave’s </a:t>
            </a:r>
            <a:r>
              <a:rPr lang="en-US" altLang="zh-CN" sz="1400" dirty="0" smtClean="0"/>
              <a:t>team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impl_00_Synplify_engine.xlsx</a:t>
            </a:r>
            <a:r>
              <a:rPr lang="en-US" altLang="zh-CN" sz="1400" dirty="0" smtClean="0"/>
              <a:t>	--</a:t>
            </a:r>
            <a:r>
              <a:rPr lang="en-US" altLang="zh-CN" sz="1400" dirty="0" err="1" smtClean="0"/>
              <a:t>Synplify</a:t>
            </a:r>
            <a:r>
              <a:rPr lang="en-US" altLang="zh-CN" sz="1400" dirty="0" smtClean="0"/>
              <a:t> engine flow, fdc2ldc cover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impl_00_Synplify_engine.xlsx</a:t>
            </a:r>
            <a:r>
              <a:rPr lang="en-US" altLang="zh-CN" sz="1400" dirty="0" smtClean="0"/>
              <a:t>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</a:t>
            </a:r>
            <a:r>
              <a:rPr lang="en-US" altLang="zh-CN" sz="1400" dirty="0" smtClean="0"/>
              <a:t>and functional support</a:t>
            </a:r>
            <a:endParaRPr lang="zh-CN" altLang="zh-CN" sz="1400" dirty="0"/>
          </a:p>
          <a:p>
            <a:r>
              <a:rPr lang="en-US" altLang="zh-CN" sz="1400" dirty="0"/>
              <a:t>               </a:t>
            </a:r>
            <a:r>
              <a:rPr lang="en-US" altLang="zh-CN" sz="1400" dirty="0" smtClean="0"/>
              <a:t>debug_10_reveal_inserter.xlsx</a:t>
            </a:r>
            <a:r>
              <a:rPr lang="en-US" altLang="zh-CN" sz="1400" dirty="0" smtClean="0"/>
              <a:t>	--Reveal inserter flow support</a:t>
            </a:r>
            <a:endParaRPr lang="en-US" altLang="zh-CN" sz="1400" dirty="0"/>
          </a:p>
          <a:p>
            <a:r>
              <a:rPr lang="en-US" altLang="zh-CN" sz="1400" dirty="0"/>
              <a:t>        Overall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misc_radiant_design_pool.xlsx    	--</a:t>
            </a:r>
            <a:r>
              <a:rPr lang="en-US" altLang="zh-CN" sz="1400" dirty="0" smtClean="0"/>
              <a:t>customer design general flow cover</a:t>
            </a:r>
            <a:endParaRPr lang="en-US" altLang="zh-CN" sz="1400" dirty="0">
              <a:solidFill>
                <a:srgbClr val="92D050"/>
              </a:solidFill>
            </a:endParaRPr>
          </a:p>
          <a:p>
            <a:endParaRPr lang="en-US" altLang="zh-CN" sz="1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5438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altLang="zh-CN" b="0" dirty="0" smtClean="0"/>
              <a:t>Current </a:t>
            </a:r>
            <a:r>
              <a:rPr lang="en-US" altLang="zh-CN" b="0" dirty="0" smtClean="0"/>
              <a:t>EIT2 suite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" y="1200821"/>
          <a:ext cx="822960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03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analysis_00_ta_engine.xlsx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TA</a:t>
                      </a:r>
                      <a:r>
                        <a:rPr lang="en-US" altLang="zh-CN" sz="1000" baseline="0" dirty="0" smtClean="0"/>
                        <a:t> constraint cover, T+ and Jedi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analysis_01_simulation.xlsx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Simulation flow cover, including</a:t>
                      </a:r>
                      <a:r>
                        <a:rPr lang="en-US" altLang="zh-CN" sz="1000" baseline="0" dirty="0" smtClean="0"/>
                        <a:t> Verilog and VHDL case,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constraint_10_flow.xlsx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Constraint flow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debug_10_reveal_inserter.xlsx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Reveal flow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flow_00_design_entry.xlsx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Design entry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16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LSE</a:t>
                      </a:r>
                      <a:r>
                        <a:rPr lang="en-US" altLang="zh-CN" sz="1000" baseline="0" dirty="0" smtClean="0"/>
                        <a:t> flow cover, post-</a:t>
                      </a:r>
                      <a:r>
                        <a:rPr lang="en-US" altLang="zh-CN" sz="1000" baseline="0" dirty="0" err="1" smtClean="0"/>
                        <a:t>syn</a:t>
                      </a:r>
                      <a:r>
                        <a:rPr lang="en-US" altLang="zh-CN" sz="1000" baseline="0" dirty="0" smtClean="0"/>
                        <a:t> simulation verification used.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Synplify</a:t>
                      </a:r>
                      <a:r>
                        <a:rPr lang="en-US" altLang="zh-CN" sz="1000" baseline="0" dirty="0" smtClean="0"/>
                        <a:t> flow cover, post-</a:t>
                      </a:r>
                      <a:r>
                        <a:rPr lang="en-US" altLang="zh-CN" sz="1000" baseline="0" dirty="0" err="1" smtClean="0"/>
                        <a:t>syn</a:t>
                      </a:r>
                      <a:r>
                        <a:rPr lang="en-US" altLang="zh-CN" sz="1000" baseline="0" dirty="0" smtClean="0"/>
                        <a:t> simulation verification used.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impl_01_mapar_engine.xlsx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MPAR</a:t>
                      </a:r>
                      <a:r>
                        <a:rPr lang="en-US" altLang="zh-CN" sz="1000" baseline="0" dirty="0" smtClean="0"/>
                        <a:t> flow and option cover</a:t>
                      </a:r>
                      <a:r>
                        <a:rPr lang="en-US" altLang="zh-CN" sz="1000" dirty="0" smtClean="0"/>
                        <a:t>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impl_02_bit_generate.xlsx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/>
                        <a:t>Bitgen</a:t>
                      </a:r>
                      <a:r>
                        <a:rPr lang="en-US" altLang="zh-CN" sz="1000" baseline="0" dirty="0" smtClean="0"/>
                        <a:t> flow and option cover</a:t>
                      </a:r>
                      <a:r>
                        <a:rPr lang="en-US" altLang="zh-CN" sz="1000" dirty="0" smtClean="0"/>
                        <a:t>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impl_04_backanno.xlsx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Post-</a:t>
                      </a:r>
                      <a:r>
                        <a:rPr lang="en-US" altLang="zh-CN" sz="1000" dirty="0" err="1" smtClean="0"/>
                        <a:t>syn</a:t>
                      </a:r>
                      <a:r>
                        <a:rPr lang="en-US" altLang="zh-CN" sz="1000" dirty="0" smtClean="0"/>
                        <a:t>,</a:t>
                      </a:r>
                      <a:r>
                        <a:rPr lang="en-US" altLang="zh-CN" sz="1000" baseline="0" dirty="0" smtClean="0"/>
                        <a:t> par </a:t>
                      </a:r>
                      <a:r>
                        <a:rPr lang="en-US" altLang="zh-CN" sz="1000" baseline="0" dirty="0" err="1" smtClean="0"/>
                        <a:t>backanno</a:t>
                      </a:r>
                      <a:r>
                        <a:rPr lang="en-US" altLang="zh-CN" sz="1000" baseline="0" dirty="0" smtClean="0"/>
                        <a:t> flow, simulation verification used.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impl_05_ibis.xlsx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IBIS</a:t>
                      </a:r>
                      <a:r>
                        <a:rPr lang="en-US" altLang="zh-CN" sz="1000" baseline="0" dirty="0" smtClean="0"/>
                        <a:t> flow and output file verification</a:t>
                      </a:r>
                      <a:r>
                        <a:rPr lang="en-US" altLang="zh-CN" sz="1000" dirty="0" smtClean="0"/>
                        <a:t>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misc_radiant_design_pool.xlsx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Customer Case cover, limited device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6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pn_00_tcl_console.xlsx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TCL flow cover, </a:t>
                      </a:r>
                      <a:r>
                        <a:rPr lang="en-US" altLang="zh-CN" sz="1000" baseline="0" dirty="0" smtClean="0"/>
                        <a:t>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0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silicon_01_softip.xlsx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85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SoftIP</a:t>
                      </a:r>
                      <a:r>
                        <a:rPr lang="en-US" altLang="zh-CN" sz="1000" baseline="0" dirty="0" smtClean="0"/>
                        <a:t> cover, T+ and Jedi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551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52400" y="840441"/>
            <a:ext cx="25908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Existing </a:t>
            </a:r>
            <a:r>
              <a:rPr lang="en-US" sz="2000" dirty="0" smtClean="0"/>
              <a:t>suites: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- </a:t>
            </a:r>
            <a:r>
              <a:rPr lang="en-US" altLang="zh-CN" b="0" dirty="0" smtClean="0"/>
              <a:t>EIT2 </a:t>
            </a:r>
            <a:r>
              <a:rPr lang="en-US" altLang="zh-CN" b="0" dirty="0" smtClean="0"/>
              <a:t>suite update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" y="1238921"/>
          <a:ext cx="8229602" cy="153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79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Comments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6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silicon_02_thunderplus.xlsx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Updated.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silicon_04_jedi.xlsx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Updated.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0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silicon_05_Jedi_d2.xlsx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New.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silicon_06_jedi_d1.xlsx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mtClean="0"/>
                        <a:t>56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New.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Primitive flow and simulation cover</a:t>
                      </a:r>
                      <a:endParaRPr lang="zh-CN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55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pn_20_project_navigator.xlsx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7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 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 smtClean="0"/>
                        <a:t>New.</a:t>
                      </a:r>
                      <a:r>
                        <a:rPr lang="en-US" altLang="zh-CN" sz="1000" b="1" baseline="0" dirty="0" smtClean="0"/>
                        <a:t> </a:t>
                      </a:r>
                      <a:r>
                        <a:rPr lang="en-US" altLang="zh-CN" sz="1000" baseline="0" dirty="0" smtClean="0"/>
                        <a:t>PN GUI tools cover(open and no crash)</a:t>
                      </a:r>
                      <a:endParaRPr lang="en-US" altLang="zh-CN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163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52400" y="840441"/>
            <a:ext cx="30480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New and Updated </a:t>
            </a:r>
            <a:r>
              <a:rPr lang="en-US" sz="2000" dirty="0"/>
              <a:t>suites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105150"/>
            <a:ext cx="7467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EIT2 Suites update summary:</a:t>
            </a:r>
          </a:p>
          <a:p>
            <a:endParaRPr lang="en-US" sz="1000" dirty="0"/>
          </a:p>
          <a:p>
            <a:pPr marL="342900" indent="-342900">
              <a:buAutoNum type="arabicPeriod"/>
            </a:pPr>
            <a:r>
              <a:rPr lang="en-US" sz="1400" dirty="0" smtClean="0"/>
              <a:t>Switch simulation tool from Active-HDL to </a:t>
            </a:r>
            <a:r>
              <a:rPr lang="en-US" sz="1400" dirty="0" err="1" smtClean="0"/>
              <a:t>Modelsim</a:t>
            </a:r>
            <a:r>
              <a:rPr lang="en-US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Apply same suite to both Windows and Linux.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Update </a:t>
            </a:r>
            <a:r>
              <a:rPr lang="en-US" sz="1400" dirty="0" err="1" smtClean="0"/>
              <a:t>Thunderplus</a:t>
            </a:r>
            <a:r>
              <a:rPr lang="en-US" altLang="zh-CN" sz="1400" dirty="0" smtClean="0"/>
              <a:t> and Jedi suites based on primitive cover.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Add Jedi-D1 and Jedi-D2 suites </a:t>
            </a:r>
            <a:r>
              <a:rPr lang="en-US" altLang="zh-CN" sz="1400" dirty="0"/>
              <a:t>based on primitive </a:t>
            </a:r>
            <a:r>
              <a:rPr lang="en-US" altLang="zh-CN" sz="1400" dirty="0" smtClean="0"/>
              <a:t>cover.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Add PN suite for GUI tools cover.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1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7596" y="1047750"/>
            <a:ext cx="605155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SW </a:t>
            </a:r>
            <a:r>
              <a:rPr lang="en-US" sz="2000" dirty="0" smtClean="0"/>
              <a:t>EIT run updates</a:t>
            </a:r>
          </a:p>
          <a:p>
            <a:endParaRPr lang="en-US" sz="2000" dirty="0" smtClean="0"/>
          </a:p>
          <a:p>
            <a:r>
              <a:rPr lang="en-US" altLang="zh-CN" sz="2000" dirty="0"/>
              <a:t>Command line launch for EIT </a:t>
            </a:r>
            <a:r>
              <a:rPr lang="en-US" altLang="zh-CN" sz="2000" dirty="0" smtClean="0"/>
              <a:t>suite</a:t>
            </a:r>
          </a:p>
          <a:p>
            <a:endParaRPr lang="en-US" altLang="zh-CN" sz="2000" dirty="0"/>
          </a:p>
          <a:p>
            <a:r>
              <a:rPr lang="fr-FR" altLang="zh-CN" sz="2000" dirty="0" err="1"/>
              <a:t>Run</a:t>
            </a:r>
            <a:r>
              <a:rPr lang="fr-FR" altLang="zh-CN" sz="2000" dirty="0"/>
              <a:t> R&amp;D </a:t>
            </a:r>
            <a:r>
              <a:rPr lang="fr-FR" altLang="zh-CN" sz="2000" dirty="0" err="1"/>
              <a:t>Regression</a:t>
            </a:r>
            <a:r>
              <a:rPr lang="fr-FR" altLang="zh-CN" sz="2000" dirty="0"/>
              <a:t> Suite on TMP Client</a:t>
            </a:r>
          </a:p>
          <a:p>
            <a:endParaRPr lang="en-US" sz="2000" dirty="0"/>
          </a:p>
          <a:p>
            <a:r>
              <a:rPr lang="en-US" altLang="zh-CN" dirty="0"/>
              <a:t>TMP client run demo</a:t>
            </a:r>
          </a:p>
          <a:p>
            <a:endParaRPr lang="en-US" sz="2100" dirty="0"/>
          </a:p>
          <a:p>
            <a:r>
              <a:rPr lang="en-US" sz="2100" dirty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2573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File/Path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with GUI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Run client.exe on Windows and run client on 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 for suite file launch</a:t>
            </a:r>
          </a:p>
          <a:p>
            <a:endParaRPr lang="en-US" altLang="zh-CN" dirty="0"/>
          </a:p>
          <a:p>
            <a:r>
              <a:rPr lang="en-US" altLang="zh-CN" dirty="0" smtClean="0"/>
              <a:t>4. Select ‘Suite Path’ tab for suite path launch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value of ‘Suite Path’</a:t>
            </a:r>
          </a:p>
          <a:p>
            <a:endParaRPr lang="en-US" altLang="zh-CN" dirty="0"/>
          </a:p>
          <a:p>
            <a:r>
              <a:rPr lang="en-US" altLang="zh-CN" dirty="0" smtClean="0"/>
              <a:t>6.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7.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31" y="3028950"/>
            <a:ext cx="2819400" cy="18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/analysis_00_ta_engine.xlsx’)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Currently EIT Case run with ENV/RTF not support simulation flow.</a:t>
            </a:r>
          </a:p>
          <a:p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</a:t>
            </a:r>
            <a:r>
              <a:rPr lang="en-US" altLang="zh-CN" dirty="0"/>
              <a:t>SW DEV functional groups run R&amp;D regression suites 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SW </a:t>
            </a:r>
            <a:r>
              <a:rPr lang="en-US" altLang="zh-CN" dirty="0"/>
              <a:t>DEV can edit (add, delete and update) R&amp;D regression suites and run them on local machine with TMP client</a:t>
            </a:r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SW QA EIT </a:t>
            </a:r>
            <a:r>
              <a:rPr lang="en-US" dirty="0" smtClean="0"/>
              <a:t>run updates 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257" y="74295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Previous issues: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EIT2 test case located in LSH server</a:t>
            </a:r>
            <a:r>
              <a:rPr lang="en-US" altLang="zh-CN" dirty="0"/>
              <a:t>, developer </a:t>
            </a:r>
            <a:r>
              <a:rPr lang="en-US" altLang="zh-CN" dirty="0" smtClean="0"/>
              <a:t>cannot modify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EIT2 test case always run the whole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 flow, design flow could stop at synthesis while PAR developer don’t care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256" y="2724150"/>
            <a:ext cx="7892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New updates: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support command line flow which allow us run individual engine test, such as LSE, timing, map or par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suite paths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P4 local path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TMP client run with case selection support</a:t>
            </a:r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85344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</a:t>
            </a:r>
            <a:r>
              <a:rPr lang="en-US" altLang="zh-CN" dirty="0" smtClean="0"/>
              <a:t>launch &lt;Prepare&gt; &lt;Win only&gt;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79" y="971550"/>
            <a:ext cx="85420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/>
              <a:t>Install depend SW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dirty="0"/>
              <a:t>SW location: 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depend_software</a:t>
            </a:r>
            <a:endParaRPr lang="en-US" altLang="zh-CN" sz="1600" dirty="0" smtClean="0"/>
          </a:p>
          <a:p>
            <a:r>
              <a:rPr lang="en-US" altLang="zh-CN" sz="1600" dirty="0"/>
              <a:t>    a) Python 2.7 and packages: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Install: python-2.7.16.msi and add Python install path in system environment ‘PATH’</a:t>
            </a:r>
          </a:p>
          <a:p>
            <a:r>
              <a:rPr lang="en-US" altLang="zh-CN" sz="1600" dirty="0" smtClean="0"/>
              <a:t>        Run: python registry.py (add python related info into system registry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psutil-5.0.0.win32-py2.7.exe</a:t>
            </a:r>
          </a:p>
          <a:p>
            <a:r>
              <a:rPr lang="en-US" altLang="zh-CN" sz="1600" dirty="0"/>
              <a:t>        Install: </a:t>
            </a:r>
            <a:r>
              <a:rPr lang="en-US" altLang="zh-CN" sz="1600" dirty="0" smtClean="0"/>
              <a:t>MySQL-python-1.2.5.win32-py2.7.exe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b) SVN 1.6 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Setup-Subversion-1.6.6.msi</a:t>
            </a:r>
          </a:p>
          <a:p>
            <a:endParaRPr lang="en-US" altLang="zh-CN" sz="1600" dirty="0" smtClean="0"/>
          </a:p>
          <a:p>
            <a:r>
              <a:rPr lang="en-US" altLang="zh-CN" sz="1600" b="1" dirty="0"/>
              <a:t>2. Testing </a:t>
            </a:r>
            <a:r>
              <a:rPr lang="en-US" altLang="zh-CN" sz="1600" b="1" dirty="0" smtClean="0"/>
              <a:t>the installation: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en-US" altLang="zh-CN" sz="1600" dirty="0"/>
              <a:t>Type ‘python --version’ in console , it should be ‘2.7.x</a:t>
            </a:r>
            <a:r>
              <a:rPr lang="en-US" altLang="zh-CN" sz="1600" dirty="0" smtClean="0"/>
              <a:t>’ 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</a:t>
            </a:r>
            <a:r>
              <a:rPr lang="en-US" altLang="zh-CN" sz="1600" dirty="0"/>
              <a:t>‘</a:t>
            </a:r>
            <a:r>
              <a:rPr lang="en-US" altLang="zh-CN" sz="1600" dirty="0" err="1"/>
              <a:t>svn</a:t>
            </a:r>
            <a:r>
              <a:rPr lang="en-US" altLang="zh-CN" sz="1600" dirty="0"/>
              <a:t> --version’ in console, it should be ‘1.6.x</a:t>
            </a:r>
            <a:r>
              <a:rPr lang="en-US" altLang="zh-CN" sz="1600" dirty="0" smtClean="0"/>
              <a:t>’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519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9248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Command line launch &lt;Prepare&gt; &lt;Win only&gt;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42950"/>
            <a:ext cx="78145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 Install Client:</a:t>
            </a:r>
          </a:p>
          <a:p>
            <a:r>
              <a:rPr lang="en-US" altLang="zh-CN" sz="1600" dirty="0" smtClean="0"/>
              <a:t>SW location:/disks/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client_build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dirty="0" smtClean="0"/>
              <a:t>Pick up different version: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.exe for Windows,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.run for Linux,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.tar.gz for all(unzip it will be ok)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4. Launch Client:</a:t>
            </a:r>
            <a:endParaRPr lang="en-US" altLang="zh-CN" sz="1600" b="1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Launch with Console: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open a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type: ‘&lt;TMP client install path&gt;/bin/client </a:t>
            </a:r>
          </a:p>
          <a:p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launch with GUI: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Go to your installation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Double click ‘client.exe’ 	– will open TMP client without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28129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launch &lt;Win&gt;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Test Environment:</a:t>
            </a:r>
          </a:p>
          <a:p>
            <a:r>
              <a:rPr lang="en-US" altLang="zh-CN" sz="1100" dirty="0" smtClean="0"/>
              <a:t>set </a:t>
            </a:r>
            <a:r>
              <a:rPr lang="en-US" altLang="zh-CN" sz="1100" dirty="0"/>
              <a:t>EXTERNAL_RADIANT_PATH=C:\lscc\radiant\2.0</a:t>
            </a:r>
          </a:p>
          <a:p>
            <a:r>
              <a:rPr lang="en-US" altLang="zh-CN" sz="1100" dirty="0" smtClean="0"/>
              <a:t>or</a:t>
            </a:r>
          </a:p>
          <a:p>
            <a:r>
              <a:rPr lang="en-US" altLang="zh-CN" sz="1100" dirty="0" smtClean="0"/>
              <a:t>set ENV=xxx</a:t>
            </a:r>
          </a:p>
          <a:p>
            <a:r>
              <a:rPr lang="en-US" altLang="zh-CN" sz="1100" dirty="0" smtClean="0"/>
              <a:t>set RADIANT_RTF=xxx</a:t>
            </a:r>
          </a:p>
          <a:p>
            <a:r>
              <a:rPr lang="en-US" altLang="zh-CN" sz="1100" dirty="0" smtClean="0"/>
              <a:t>set SYNPLIFY_PATH=xxx</a:t>
            </a:r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 smtClean="0"/>
              <a:t>unset PYTHONHOME</a:t>
            </a:r>
          </a:p>
          <a:p>
            <a:r>
              <a:rPr lang="en-US" altLang="zh-CN" sz="1100" dirty="0" smtClean="0"/>
              <a:t>set PATH=x:/xx/svn_1.8/bin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set PATH=x:/</a:t>
            </a:r>
            <a:r>
              <a:rPr lang="en-US" altLang="zh-CN" sz="1100" dirty="0" smtClean="0"/>
              <a:t>xx/python-2.7.14/bin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set PATH=x:/</a:t>
            </a:r>
            <a:r>
              <a:rPr lang="en-US" altLang="zh-CN" sz="1100" dirty="0" smtClean="0"/>
              <a:t>xx/java/jre1.8.0_51/bin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/>
              <a:t>set PATH=x:/</a:t>
            </a:r>
            <a:r>
              <a:rPr lang="en-US" altLang="zh-CN" sz="1100" dirty="0" smtClean="0"/>
              <a:t>xx/</a:t>
            </a:r>
            <a:r>
              <a:rPr lang="en-US" altLang="zh-CN" sz="1100" dirty="0" err="1" smtClean="0"/>
              <a:t>TMP_Client</a:t>
            </a:r>
            <a:r>
              <a:rPr lang="en-US" altLang="zh-CN" sz="1100" dirty="0" smtClean="0"/>
              <a:t>/bin</a:t>
            </a:r>
            <a:r>
              <a:rPr lang="en-US" altLang="zh-CN" sz="1100" dirty="0"/>
              <a:t>:${PATH</a:t>
            </a:r>
            <a:r>
              <a:rPr lang="en-US" altLang="zh-CN" sz="1100" dirty="0" smtClean="0"/>
              <a:t>}</a:t>
            </a:r>
          </a:p>
          <a:p>
            <a:endParaRPr lang="en-US" altLang="zh-CN" sz="1100" dirty="0"/>
          </a:p>
          <a:p>
            <a:r>
              <a:rPr lang="en-US" altLang="zh-CN" sz="1400" b="1" dirty="0" smtClean="0"/>
              <a:t>Launch Commands:</a:t>
            </a:r>
            <a:endParaRPr lang="en-US" altLang="zh-CN" sz="1400" b="1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[old]   clientc.exe </a:t>
            </a:r>
            <a:r>
              <a:rPr lang="en-US" altLang="zh-CN" sz="1200" dirty="0"/>
              <a:t>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</a:t>
            </a:r>
            <a:r>
              <a:rPr lang="en-US" altLang="zh-CN" sz="1200" dirty="0" smtClean="0"/>
              <a:t>$</a:t>
            </a:r>
            <a:r>
              <a:rPr lang="en-US" altLang="zh-CN" sz="1200" dirty="0" err="1" smtClean="0"/>
              <a:t>unit_path</a:t>
            </a:r>
            <a:r>
              <a:rPr lang="en-US" altLang="zh-CN" sz="1200" dirty="0" smtClean="0"/>
              <a:t>/demo.xlsx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00B050"/>
                </a:solidFill>
              </a:rPr>
              <a:t>[new] </a:t>
            </a:r>
            <a:r>
              <a:rPr lang="en-US" altLang="zh-CN" sz="1200" dirty="0">
                <a:solidFill>
                  <a:srgbClr val="00B050"/>
                </a:solidFill>
              </a:rPr>
              <a:t>clientc.exe -c -l -p </a:t>
            </a:r>
            <a:r>
              <a:rPr lang="en-US" altLang="zh-CN" sz="1200" dirty="0" smtClean="0">
                <a:solidFill>
                  <a:srgbClr val="00B050"/>
                </a:solidFill>
              </a:rPr>
              <a:t>x:/xx/eit_demo/jedi_place_30k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</a:rPr>
              <a:t>    [new] clientc.exe -c -l -L x:/xx/eit_demo/suite_list.txt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</a:t>
            </a:r>
            <a:r>
              <a:rPr lang="en-US" altLang="zh-CN" sz="1200" dirty="0" smtClean="0">
                <a:solidFill>
                  <a:srgbClr val="00B050"/>
                </a:solidFill>
              </a:rPr>
              <a:t>pattern </a:t>
            </a:r>
            <a:r>
              <a:rPr lang="en-US" altLang="zh-CN" sz="1200" dirty="0">
                <a:solidFill>
                  <a:srgbClr val="00B050"/>
                </a:solidFill>
              </a:rPr>
              <a:t>for test case </a:t>
            </a:r>
            <a:r>
              <a:rPr lang="en-US" altLang="zh-CN" sz="1200" dirty="0" smtClean="0">
                <a:solidFill>
                  <a:srgbClr val="00B050"/>
                </a:solidFill>
              </a:rPr>
              <a:t>identify, </a:t>
            </a:r>
            <a:r>
              <a:rPr lang="en-US" altLang="zh-CN" sz="1200" dirty="0">
                <a:solidFill>
                  <a:srgbClr val="00B050"/>
                </a:solidFill>
              </a:rPr>
              <a:t>default value is </a:t>
            </a:r>
            <a:r>
              <a:rPr lang="en-US" altLang="zh-CN" sz="1200" dirty="0" smtClean="0">
                <a:solidFill>
                  <a:srgbClr val="00B050"/>
                </a:solidFill>
              </a:rPr>
              <a:t>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</a:t>
            </a:r>
            <a:r>
              <a:rPr lang="en-US" altLang="zh-CN" sz="1200" dirty="0">
                <a:solidFill>
                  <a:srgbClr val="00B050"/>
                </a:solidFill>
              </a:rPr>
              <a:t>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</a:t>
            </a:r>
            <a:r>
              <a:rPr lang="en-US" altLang="zh-CN" sz="1200" dirty="0" smtClean="0">
                <a:solidFill>
                  <a:srgbClr val="00B050"/>
                </a:solidFill>
              </a:rPr>
              <a:t>{"level": </a:t>
            </a:r>
            <a:r>
              <a:rPr lang="en-US" altLang="zh-CN" sz="1200" dirty="0">
                <a:solidFill>
                  <a:srgbClr val="00B050"/>
                </a:solidFill>
              </a:rPr>
              <a:t>1}, </a:t>
            </a:r>
            <a:r>
              <a:rPr lang="en-US" altLang="zh-CN" sz="1200" dirty="0" smtClean="0">
                <a:solidFill>
                  <a:srgbClr val="00B050"/>
                </a:solidFill>
              </a:rPr>
              <a:t>default </a:t>
            </a:r>
            <a:r>
              <a:rPr lang="en-US" altLang="zh-CN" sz="1200" dirty="0">
                <a:solidFill>
                  <a:srgbClr val="00B050"/>
                </a:solidFill>
              </a:rPr>
              <a:t>value is ‘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bqs.data</a:t>
            </a:r>
            <a:r>
              <a:rPr lang="en-US" altLang="zh-CN" sz="1200" dirty="0" smtClean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rgbClr val="00B050"/>
                </a:solidFill>
              </a:rPr>
              <a:t>-K </a:t>
            </a:r>
            <a:r>
              <a:rPr lang="en-US" altLang="zh-CN" sz="1200" dirty="0">
                <a:solidFill>
                  <a:srgbClr val="00B050"/>
                </a:solidFill>
              </a:rPr>
              <a:t>Keep the original directory tree </a:t>
            </a:r>
            <a:r>
              <a:rPr lang="en-US" altLang="zh-CN" sz="1200" dirty="0" smtClean="0">
                <a:solidFill>
                  <a:srgbClr val="00B050"/>
                </a:solidFill>
              </a:rPr>
              <a:t>structure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Just for first time launch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76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772401" cy="478259"/>
          </a:xfrm>
        </p:spPr>
        <p:txBody>
          <a:bodyPr>
            <a:noAutofit/>
          </a:bodyPr>
          <a:lstStyle/>
          <a:p>
            <a:r>
              <a:rPr lang="en-US" dirty="0"/>
              <a:t>Command line </a:t>
            </a:r>
            <a:r>
              <a:rPr lang="en-US" dirty="0" smtClean="0"/>
              <a:t>launch &lt;Lin&gt;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650668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Test Environment:</a:t>
            </a:r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EXTERNAL_RADIANT_PATH 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</a:t>
            </a:r>
            <a:r>
              <a:rPr lang="en-US" altLang="zh-CN" sz="1100" dirty="0" err="1" smtClean="0"/>
              <a:t>eit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lin</a:t>
            </a:r>
            <a:r>
              <a:rPr lang="en-US" altLang="zh-CN" sz="1100" dirty="0" smtClean="0"/>
              <a:t>/install</a:t>
            </a:r>
          </a:p>
          <a:p>
            <a:r>
              <a:rPr lang="en-US" altLang="zh-CN" sz="1100" dirty="0" smtClean="0"/>
              <a:t>or</a:t>
            </a:r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ENV  </a:t>
            </a:r>
            <a:r>
              <a:rPr lang="en-US" altLang="zh-CN" sz="1100" dirty="0"/>
              <a:t>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</a:t>
            </a:r>
            <a:r>
              <a:rPr lang="en-US" altLang="zh-CN" sz="1100" dirty="0" err="1" smtClean="0"/>
              <a:t>env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fpga</a:t>
            </a:r>
            <a:endParaRPr lang="en-US" altLang="zh-CN" sz="1100" dirty="0" smtClean="0"/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/>
              <a:t> RADIANT_RTF /home/</a:t>
            </a:r>
            <a:r>
              <a:rPr lang="en-US" altLang="zh-CN" sz="1100" dirty="0" err="1"/>
              <a:t>rel</a:t>
            </a:r>
            <a:r>
              <a:rPr lang="en-US" altLang="zh-CN" sz="1100" dirty="0"/>
              <a:t>/ng2_0p.64/rtf </a:t>
            </a:r>
            <a:endParaRPr lang="en-US" altLang="zh-CN" sz="1100" dirty="0" smtClean="0"/>
          </a:p>
          <a:p>
            <a:r>
              <a:rPr lang="en-US" altLang="zh-CN" sz="1100" dirty="0" err="1" smtClean="0"/>
              <a:t>setenv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SYNPLIFY_PATH /</a:t>
            </a:r>
            <a:r>
              <a:rPr lang="en-US" altLang="zh-CN" sz="1100" dirty="0" smtClean="0"/>
              <a:t>home/</a:t>
            </a:r>
            <a:r>
              <a:rPr lang="en-US" altLang="zh-CN" sz="1100" dirty="0" err="1" smtClean="0"/>
              <a:t>rel</a:t>
            </a:r>
            <a:r>
              <a:rPr lang="en-US" altLang="zh-CN" sz="1100" dirty="0" smtClean="0"/>
              <a:t>/ng2_0p.64/rtf/</a:t>
            </a:r>
            <a:r>
              <a:rPr lang="en-US" altLang="zh-CN" sz="1100" dirty="0" err="1" smtClean="0"/>
              <a:t>tptools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synplify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linux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400" b="1" dirty="0"/>
              <a:t>Launch Environment:</a:t>
            </a:r>
          </a:p>
          <a:p>
            <a:r>
              <a:rPr lang="en-US" altLang="zh-CN" sz="1100" dirty="0" err="1"/>
              <a:t>unsetenv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PYTHONHOME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</a:t>
            </a:r>
            <a:r>
              <a:rPr lang="en-US" altLang="zh-CN" sz="1100" dirty="0" err="1"/>
              <a:t>dist</a:t>
            </a:r>
            <a:r>
              <a:rPr lang="en-US" altLang="zh-CN" sz="1100" dirty="0"/>
              <a:t>/subversion/svn_1.8/bin:${PATH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/tools/python/python-2.7.14/bin:${PATH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/tools/java/jre1.8.0_51/bin:${PATH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err="1"/>
              <a:t>setenv</a:t>
            </a:r>
            <a:r>
              <a:rPr lang="en-US" altLang="zh-CN" sz="1100" dirty="0"/>
              <a:t> PATH /disks/</a:t>
            </a:r>
            <a:r>
              <a:rPr lang="en-US" altLang="zh-CN" sz="1100" dirty="0" err="1"/>
              <a:t>swrd_archive</a:t>
            </a:r>
            <a:r>
              <a:rPr lang="en-US" altLang="zh-CN" sz="1100" dirty="0"/>
              <a:t>/</a:t>
            </a:r>
            <a:r>
              <a:rPr lang="en-US" altLang="zh-CN" sz="1100" dirty="0" err="1"/>
              <a:t>sqa_lsv</a:t>
            </a:r>
            <a:r>
              <a:rPr lang="en-US" altLang="zh-CN" sz="1100" dirty="0"/>
              <a:t>/</a:t>
            </a:r>
            <a:r>
              <a:rPr lang="en-US" altLang="zh-CN" sz="1100" dirty="0" err="1"/>
              <a:t>test_management_platform</a:t>
            </a:r>
            <a:r>
              <a:rPr lang="en-US" altLang="zh-CN" sz="1100" dirty="0"/>
              <a:t>/</a:t>
            </a:r>
            <a:r>
              <a:rPr lang="en-US" altLang="zh-CN" sz="1100" dirty="0" err="1"/>
              <a:t>TMP_Client</a:t>
            </a:r>
            <a:r>
              <a:rPr lang="en-US" altLang="zh-CN" sz="1100" dirty="0"/>
              <a:t>/bin:${PATH</a:t>
            </a:r>
            <a:r>
              <a:rPr lang="en-US" altLang="zh-CN" sz="1100" dirty="0" smtClean="0"/>
              <a:t>}</a:t>
            </a:r>
          </a:p>
          <a:p>
            <a:endParaRPr lang="en-US" altLang="zh-CN" sz="1100" dirty="0"/>
          </a:p>
          <a:p>
            <a:r>
              <a:rPr lang="en-US" altLang="zh-CN" sz="1400" b="1" dirty="0" smtClean="0"/>
              <a:t>Launch Commands:</a:t>
            </a:r>
            <a:endParaRPr lang="en-US" altLang="zh-CN" sz="1400" b="1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[old]   client </a:t>
            </a:r>
            <a:r>
              <a:rPr lang="en-US" altLang="zh-CN" sz="1200" dirty="0"/>
              <a:t>-c -l 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software -f \$</a:t>
            </a:r>
            <a:r>
              <a:rPr lang="en-US" altLang="zh-CN" sz="1200" dirty="0" err="1" smtClean="0"/>
              <a:t>unit_path</a:t>
            </a:r>
            <a:r>
              <a:rPr lang="en-US" altLang="zh-CN" sz="1200" dirty="0" smtClean="0"/>
              <a:t>/demo.xlsx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00B050"/>
                </a:solidFill>
              </a:rPr>
              <a:t>[new] client -c -l -p /disks/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swrd_archive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sqa_lsv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eit_demo</a:t>
            </a:r>
            <a:r>
              <a:rPr lang="en-US" altLang="zh-CN" sz="1200" dirty="0" smtClean="0">
                <a:solidFill>
                  <a:srgbClr val="00B050"/>
                </a:solidFill>
              </a:rPr>
              <a:t>/jedi_place_30k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    [new] client </a:t>
            </a:r>
            <a:r>
              <a:rPr lang="en-US" altLang="zh-CN" sz="1200" dirty="0">
                <a:solidFill>
                  <a:srgbClr val="00B050"/>
                </a:solidFill>
              </a:rPr>
              <a:t>-c -l -L /</a:t>
            </a:r>
            <a:r>
              <a:rPr lang="en-US" altLang="zh-CN" sz="1200" dirty="0" smtClean="0">
                <a:solidFill>
                  <a:srgbClr val="00B050"/>
                </a:solidFill>
              </a:rPr>
              <a:t>disks/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swrd_archive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sqa_lsv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test_management_platform</a:t>
            </a:r>
            <a:r>
              <a:rPr lang="en-US" altLang="zh-CN" sz="1200" dirty="0" smtClean="0">
                <a:solidFill>
                  <a:srgbClr val="00B050"/>
                </a:solidFill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eit_demo</a:t>
            </a:r>
            <a:r>
              <a:rPr lang="en-US" altLang="zh-CN" sz="1200" dirty="0" smtClean="0">
                <a:solidFill>
                  <a:srgbClr val="00B050"/>
                </a:solidFill>
              </a:rPr>
              <a:t>/suite_list.txt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-k key </a:t>
            </a:r>
            <a:r>
              <a:rPr lang="en-US" altLang="zh-CN" sz="1200" dirty="0" smtClean="0">
                <a:solidFill>
                  <a:srgbClr val="00B050"/>
                </a:solidFill>
              </a:rPr>
              <a:t>pattern </a:t>
            </a:r>
            <a:r>
              <a:rPr lang="en-US" altLang="zh-CN" sz="1200" dirty="0">
                <a:solidFill>
                  <a:srgbClr val="00B050"/>
                </a:solidFill>
              </a:rPr>
              <a:t>for test case </a:t>
            </a:r>
            <a:r>
              <a:rPr lang="en-US" altLang="zh-CN" sz="1200" dirty="0" smtClean="0">
                <a:solidFill>
                  <a:srgbClr val="00B050"/>
                </a:solidFill>
              </a:rPr>
              <a:t>identify, </a:t>
            </a:r>
            <a:r>
              <a:rPr lang="en-US" altLang="zh-CN" sz="1200" dirty="0">
                <a:solidFill>
                  <a:srgbClr val="00B050"/>
                </a:solidFill>
              </a:rPr>
              <a:t>default value is </a:t>
            </a:r>
            <a:r>
              <a:rPr lang="en-US" altLang="zh-CN" sz="1200" dirty="0" smtClean="0">
                <a:solidFill>
                  <a:srgbClr val="00B050"/>
                </a:solidFill>
              </a:rPr>
              <a:t>‘run\..*’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</a:t>
            </a:r>
            <a:r>
              <a:rPr lang="en-US" altLang="zh-CN" sz="1200" dirty="0">
                <a:solidFill>
                  <a:srgbClr val="00B050"/>
                </a:solidFill>
              </a:rPr>
              <a:t>d The data file to record test case detail info, </a:t>
            </a:r>
            <a:r>
              <a:rPr lang="en-US" altLang="zh-CN" sz="1200" dirty="0" err="1">
                <a:solidFill>
                  <a:srgbClr val="00B050"/>
                </a:solidFill>
              </a:rPr>
              <a:t>json</a:t>
            </a:r>
            <a:r>
              <a:rPr lang="en-US" altLang="zh-CN" sz="1200" dirty="0">
                <a:solidFill>
                  <a:srgbClr val="00B050"/>
                </a:solidFill>
              </a:rPr>
              <a:t> format, i.e. </a:t>
            </a:r>
            <a:r>
              <a:rPr lang="en-US" altLang="zh-CN" sz="1200" dirty="0" smtClean="0">
                <a:solidFill>
                  <a:srgbClr val="00B050"/>
                </a:solidFill>
              </a:rPr>
              <a:t>{"level": </a:t>
            </a:r>
            <a:r>
              <a:rPr lang="en-US" altLang="zh-CN" sz="1200" dirty="0">
                <a:solidFill>
                  <a:srgbClr val="00B050"/>
                </a:solidFill>
              </a:rPr>
              <a:t>1}, </a:t>
            </a:r>
            <a:r>
              <a:rPr lang="en-US" altLang="zh-CN" sz="1200" dirty="0" smtClean="0">
                <a:solidFill>
                  <a:srgbClr val="00B050"/>
                </a:solidFill>
              </a:rPr>
              <a:t>default </a:t>
            </a:r>
            <a:r>
              <a:rPr lang="en-US" altLang="zh-CN" sz="1200" dirty="0">
                <a:solidFill>
                  <a:srgbClr val="00B050"/>
                </a:solidFill>
              </a:rPr>
              <a:t>value is ‘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bqs.data</a:t>
            </a:r>
            <a:r>
              <a:rPr lang="en-US" altLang="zh-CN" sz="1200" dirty="0" smtClean="0">
                <a:solidFill>
                  <a:srgbClr val="00B05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-S Task case sorting, format option1=value1;option2=value1,value2, demo: level=1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-K </a:t>
            </a:r>
            <a:r>
              <a:rPr lang="en-US" altLang="zh-CN" sz="1200" dirty="0">
                <a:solidFill>
                  <a:srgbClr val="00B050"/>
                </a:solidFill>
              </a:rPr>
              <a:t>Keep the original directory tree </a:t>
            </a:r>
            <a:r>
              <a:rPr lang="en-US" altLang="zh-CN" sz="1200" dirty="0" smtClean="0">
                <a:solidFill>
                  <a:srgbClr val="00B050"/>
                </a:solidFill>
              </a:rPr>
              <a:t>structure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-</a:t>
            </a:r>
            <a:r>
              <a:rPr lang="en-US" altLang="zh-CN" sz="1200" dirty="0"/>
              <a:t>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-w work space, where to run your cases, it’s better to assign a place with 5g+ space, Just for first time launch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68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7848601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Run R&amp;D </a:t>
            </a:r>
            <a:r>
              <a:rPr lang="en-US" altLang="zh-CN" dirty="0"/>
              <a:t>Regression Suite on </a:t>
            </a:r>
            <a:r>
              <a:rPr lang="en-US" altLang="zh-CN" dirty="0" smtClean="0"/>
              <a:t>TMP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349" y="1047750"/>
            <a:ext cx="70410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Case Requirement:</a:t>
            </a:r>
          </a:p>
          <a:p>
            <a:r>
              <a:rPr lang="en-US" altLang="zh-CN" sz="1600" dirty="0" err="1" smtClean="0"/>
              <a:t>demo_case</a:t>
            </a:r>
            <a:r>
              <a:rPr lang="en-US" altLang="zh-CN" sz="1600" dirty="0"/>
              <a:t>/</a:t>
            </a:r>
            <a:endParaRPr lang="en-US" altLang="zh-CN" sz="1600" dirty="0" smtClean="0"/>
          </a:p>
          <a:p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bqs.data</a:t>
            </a:r>
            <a:r>
              <a:rPr lang="en-US" altLang="zh-CN" sz="1200" dirty="0" smtClean="0"/>
              <a:t>      --optional, test case detail description for future case selection, </a:t>
            </a:r>
            <a:r>
              <a:rPr lang="en-US" altLang="zh-CN" sz="1200" dirty="0" err="1" smtClean="0"/>
              <a:t>json</a:t>
            </a:r>
            <a:r>
              <a:rPr lang="en-US" altLang="zh-CN" sz="1200" dirty="0" smtClean="0"/>
              <a:t> format</a:t>
            </a:r>
          </a:p>
          <a:p>
            <a:r>
              <a:rPr lang="en-US" altLang="zh-CN" sz="1200" dirty="0" smtClean="0"/>
              <a:t>  </a:t>
            </a:r>
            <a:r>
              <a:rPr lang="en-US" altLang="zh-CN" sz="1200" dirty="0" smtClean="0">
                <a:solidFill>
                  <a:srgbClr val="FFC000"/>
                </a:solidFill>
              </a:rPr>
              <a:t>run.bat	--must have one exec file, execute detail inside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xxx.ldc</a:t>
            </a:r>
            <a:r>
              <a:rPr lang="en-US" altLang="zh-CN" sz="1200" dirty="0"/>
              <a:t>	--design file, </a:t>
            </a:r>
            <a:r>
              <a:rPr lang="en-US" altLang="zh-CN" sz="1200" dirty="0" smtClean="0"/>
              <a:t>optional based on run command </a:t>
            </a:r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xxx.udb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--design </a:t>
            </a:r>
            <a:r>
              <a:rPr lang="en-US" altLang="zh-CN" sz="1200" dirty="0"/>
              <a:t>file, </a:t>
            </a:r>
            <a:r>
              <a:rPr lang="en-US" altLang="zh-CN" sz="1200" dirty="0" smtClean="0"/>
              <a:t>optional</a:t>
            </a:r>
            <a:r>
              <a:rPr lang="en-US" altLang="zh-CN" sz="1200" dirty="0"/>
              <a:t> based on run </a:t>
            </a:r>
            <a:r>
              <a:rPr lang="en-US" altLang="zh-CN" sz="1200" dirty="0" smtClean="0"/>
              <a:t>command</a:t>
            </a:r>
          </a:p>
          <a:p>
            <a:r>
              <a:rPr lang="en-US" altLang="zh-CN" sz="1200" dirty="0" smtClean="0"/>
              <a:t>  xxx.sv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--design </a:t>
            </a:r>
            <a:r>
              <a:rPr lang="en-US" altLang="zh-CN" sz="1200" dirty="0"/>
              <a:t>file, </a:t>
            </a:r>
            <a:r>
              <a:rPr lang="en-US" altLang="zh-CN" sz="1200" dirty="0" smtClean="0"/>
              <a:t>optional</a:t>
            </a:r>
            <a:r>
              <a:rPr lang="en-US" altLang="zh-CN" sz="1200" dirty="0"/>
              <a:t> based on run command</a:t>
            </a:r>
            <a:r>
              <a:rPr lang="en-US" altLang="zh-CN" sz="1200" dirty="0" smtClean="0"/>
              <a:t>  </a:t>
            </a:r>
          </a:p>
          <a:p>
            <a:r>
              <a:rPr lang="en-US" altLang="zh-CN" sz="1200" dirty="0" smtClean="0"/>
              <a:t>  …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*exec file should have a name of ‘run.&lt;xx&gt;’, here xx can be: bat,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cmd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py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pl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sh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csh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 TMP client search this file to identify a case in a given suite path.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095750"/>
            <a:ext cx="628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Result Processing:</a:t>
            </a:r>
          </a:p>
          <a:p>
            <a:r>
              <a:rPr lang="en-US" altLang="zh-CN" sz="1200" dirty="0" smtClean="0"/>
              <a:t>TMP client will catch the return value of ‘</a:t>
            </a:r>
            <a:r>
              <a:rPr lang="en-US" altLang="zh-CN" sz="1200" dirty="0" err="1" smtClean="0"/>
              <a:t>run.xx</a:t>
            </a:r>
            <a:r>
              <a:rPr lang="en-US" altLang="zh-CN" sz="1200" dirty="0" smtClean="0"/>
              <a:t>’ execution.</a:t>
            </a:r>
          </a:p>
          <a:p>
            <a:r>
              <a:rPr lang="en-US" altLang="zh-CN" sz="1200" dirty="0" smtClean="0"/>
              <a:t>         0 :    TMP show PASS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non 0 :    TMP show FAIL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713605" y="4400550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" y="795341"/>
            <a:ext cx="2819400" cy="32079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1. Case build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349" y="3028950"/>
            <a:ext cx="6281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Support exec type:</a:t>
            </a:r>
          </a:p>
          <a:p>
            <a:r>
              <a:rPr lang="en-US" altLang="zh-CN" sz="1200" dirty="0" smtClean="0"/>
              <a:t>Win: .bat, .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py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pl</a:t>
            </a:r>
            <a:endParaRPr lang="en-US" altLang="zh-CN" sz="1200" dirty="0" smtClean="0"/>
          </a:p>
          <a:p>
            <a:r>
              <a:rPr lang="en-US" altLang="zh-CN" sz="1200" dirty="0" smtClean="0"/>
              <a:t>Lin:  .bat, .</a:t>
            </a:r>
            <a:r>
              <a:rPr lang="en-US" altLang="zh-CN" sz="1200" dirty="0" err="1" smtClean="0"/>
              <a:t>cmd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py</a:t>
            </a:r>
            <a:r>
              <a:rPr lang="en-US" altLang="zh-CN" sz="1200" dirty="0" smtClean="0"/>
              <a:t>, .</a:t>
            </a:r>
            <a:r>
              <a:rPr lang="en-US" altLang="zh-CN" sz="1200" dirty="0" err="1" smtClean="0"/>
              <a:t>pl</a:t>
            </a:r>
            <a:r>
              <a:rPr lang="en-US" altLang="zh-CN" sz="1200" dirty="0"/>
              <a:t>, .</a:t>
            </a:r>
            <a:r>
              <a:rPr lang="en-US" altLang="zh-CN" sz="1200" dirty="0" err="1"/>
              <a:t>sh</a:t>
            </a:r>
            <a:r>
              <a:rPr lang="en-US" altLang="zh-CN" sz="1200" dirty="0"/>
              <a:t>, .</a:t>
            </a:r>
            <a:r>
              <a:rPr lang="en-US" altLang="zh-CN" sz="1200" dirty="0" err="1" smtClean="0"/>
              <a:t>csh</a:t>
            </a:r>
            <a:endParaRPr lang="en-US" altLang="zh-CN" sz="1200" dirty="0" smtClean="0"/>
          </a:p>
          <a:p>
            <a:r>
              <a:rPr lang="en-US" altLang="zh-CN" sz="1200" dirty="0" smtClean="0"/>
              <a:t>*bat </a:t>
            </a:r>
            <a:r>
              <a:rPr lang="en-US" altLang="zh-CN" sz="1200" dirty="0"/>
              <a:t>and 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will be executed with </a:t>
            </a:r>
            <a:r>
              <a:rPr lang="en-US" altLang="zh-CN" sz="1200" dirty="0" smtClean="0"/>
              <a:t>bash on Linux</a:t>
            </a:r>
          </a:p>
          <a:p>
            <a:r>
              <a:rPr lang="en-US" altLang="zh-CN" sz="1200" dirty="0" smtClean="0"/>
              <a:t>** windows created execute file use ‘dos’ format, cannot correctly read by Linux. </a:t>
            </a:r>
          </a:p>
        </p:txBody>
      </p:sp>
    </p:spTree>
    <p:extLst>
      <p:ext uri="{BB962C8B-B14F-4D97-AF65-F5344CB8AC3E}">
        <p14:creationId xmlns:p14="http://schemas.microsoft.com/office/powerpoint/2010/main" val="32600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122082c5-117c-4716-9a12-4c01b979939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19369</TotalTime>
  <Words>1856</Words>
  <Application>Microsoft Office PowerPoint</Application>
  <PresentationFormat>On-screen Show (16:9)</PresentationFormat>
  <Paragraphs>384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Gill Sans</vt:lpstr>
      <vt:lpstr>Lato Regular</vt:lpstr>
      <vt:lpstr>ヒラギノ角ゴ ProN W3</vt:lpstr>
      <vt:lpstr>宋体</vt:lpstr>
      <vt:lpstr>Arial</vt:lpstr>
      <vt:lpstr>Arial Black</vt:lpstr>
      <vt:lpstr>Wingdings</vt:lpstr>
      <vt:lpstr>Lattice_tpl_wide</vt:lpstr>
      <vt:lpstr> </vt:lpstr>
      <vt:lpstr>Agenda</vt:lpstr>
      <vt:lpstr>Goal and Expectation</vt:lpstr>
      <vt:lpstr>SW QA EIT run updates introduction</vt:lpstr>
      <vt:lpstr>Command line launch &lt;Prepare&gt; &lt;Win only&gt;</vt:lpstr>
      <vt:lpstr>Command line launch &lt;Prepare&gt; &lt;Win only&gt;</vt:lpstr>
      <vt:lpstr>Command line launch &lt;Win&gt;</vt:lpstr>
      <vt:lpstr>Command line launch &lt;Lin&gt;</vt:lpstr>
      <vt:lpstr>Run R&amp;D Regression Suite on TMP Client</vt:lpstr>
      <vt:lpstr>Run R&amp;D Regression Suite on TMP Client</vt:lpstr>
      <vt:lpstr>Run R&amp;D Regression Suite on TMP Client</vt:lpstr>
      <vt:lpstr>TMP client run demo</vt:lpstr>
      <vt:lpstr>Result check – console report</vt:lpstr>
      <vt:lpstr>Result check – Filed case check steps</vt:lpstr>
      <vt:lpstr>THANKS</vt:lpstr>
      <vt:lpstr>Appendix - EIT introduction</vt:lpstr>
      <vt:lpstr>Appendix - Available EIT suites</vt:lpstr>
      <vt:lpstr>Appendix - Current EIT2 suite</vt:lpstr>
      <vt:lpstr>Appendix - EIT2 suite update</vt:lpstr>
      <vt:lpstr>Appendix – Case work flow</vt:lpstr>
      <vt:lpstr>Appendix – Run with GUI</vt:lpstr>
      <vt:lpstr>Appendix – Run EIT with GUI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480</cp:revision>
  <cp:lastPrinted>2016-01-15T01:19:43Z</cp:lastPrinted>
  <dcterms:created xsi:type="dcterms:W3CDTF">2016-04-19T18:00:51Z</dcterms:created>
  <dcterms:modified xsi:type="dcterms:W3CDTF">2020-12-14T05:35:18Z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