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4"/>
  </p:sldMasterIdLst>
  <p:notesMasterIdLst>
    <p:notesMasterId r:id="rId8"/>
  </p:notesMasterIdLst>
  <p:handoutMasterIdLst>
    <p:handoutMasterId r:id="rId9"/>
  </p:handoutMasterIdLst>
  <p:sldIdLst>
    <p:sldId id="258" r:id="rId5"/>
    <p:sldId id="304" r:id="rId6"/>
    <p:sldId id="257" r:id="rId7"/>
  </p:sldIdLst>
  <p:sldSz cx="12192000" cy="6858000"/>
  <p:notesSz cx="7102475" cy="9388475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3" pos="2688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432" userDrawn="1">
          <p15:clr>
            <a:srgbClr val="A4A3A4"/>
          </p15:clr>
        </p15:guide>
        <p15:guide id="10" pos="7168" userDrawn="1">
          <p15:clr>
            <a:srgbClr val="A4A3A4"/>
          </p15:clr>
        </p15:guide>
        <p15:guide id="11" pos="448" userDrawn="1">
          <p15:clr>
            <a:srgbClr val="A4A3A4"/>
          </p15:clr>
        </p15:guide>
        <p15:guide id="12" orient="horz" pos="4176" userDrawn="1">
          <p15:clr>
            <a:srgbClr val="A4A3A4"/>
          </p15:clr>
        </p15:guide>
        <p15:guide id="13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ruth Kumar Krishnamurthy" initials="SKK" lastIdx="1" clrIdx="0">
    <p:extLst>
      <p:ext uri="{19B8F6BF-5375-455C-9EA6-DF929625EA0E}">
        <p15:presenceInfo xmlns:p15="http://schemas.microsoft.com/office/powerpoint/2012/main" userId="S::Sukruth.Krishnamurthy@latticesemi.com::b4b640ce-841e-4bab-bee6-63c75da460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26"/>
    <a:srgbClr val="122F52"/>
    <a:srgbClr val="0A5170"/>
    <a:srgbClr val="0F739C"/>
    <a:srgbClr val="4E5864"/>
    <a:srgbClr val="454F5B"/>
    <a:srgbClr val="14507D"/>
    <a:srgbClr val="1C93B0"/>
    <a:srgbClr val="15697C"/>
    <a:srgbClr val="2B8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6049" autoAdjust="0"/>
  </p:normalViewPr>
  <p:slideViewPr>
    <p:cSldViewPr snapToGrid="0">
      <p:cViewPr varScale="1">
        <p:scale>
          <a:sx n="98" d="100"/>
          <a:sy n="98" d="100"/>
        </p:scale>
        <p:origin x="786" y="84"/>
      </p:cViewPr>
      <p:guideLst>
        <p:guide orient="horz" pos="2192"/>
        <p:guide pos="2688"/>
        <p:guide orient="horz" pos="624"/>
        <p:guide orient="horz" pos="432"/>
        <p:guide pos="7168"/>
        <p:guide pos="448"/>
        <p:guide orient="horz" pos="4176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6/21/2023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Currently all regression suites stored on TMP are suite/case run information(no real source files), the real suite/case can be found on SVN. So, there will be a gap when user updating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7D5C792-8C44-CF4F-A9F3-7EC1B127D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1E07A250-1EA1-47F3-91D1-0803E55F6000}"/>
              </a:ext>
            </a:extLst>
          </p:cNvPr>
          <p:cNvSpPr txBox="1">
            <a:spLocks/>
          </p:cNvSpPr>
          <p:nvPr userDrawn="1"/>
        </p:nvSpPr>
        <p:spPr>
          <a:xfrm>
            <a:off x="0" y="1827465"/>
            <a:ext cx="12192000" cy="3011748"/>
          </a:xfrm>
          <a:prstGeom prst="rect">
            <a:avLst/>
          </a:prstGeom>
          <a:gradFill flip="none" rotWithShape="1">
            <a:gsLst>
              <a:gs pos="100000">
                <a:srgbClr val="001619">
                  <a:alpha val="60180"/>
                </a:srgbClr>
              </a:gs>
              <a:gs pos="0">
                <a:srgbClr val="001619"/>
              </a:gs>
            </a:gsLst>
            <a:lin ang="2700000" scaled="1"/>
            <a:tileRect/>
          </a:gradFill>
          <a:ln w="9525">
            <a:gradFill flip="none" rotWithShape="1">
              <a:gsLst>
                <a:gs pos="0">
                  <a:srgbClr val="081D23">
                    <a:alpha val="0"/>
                  </a:srgbClr>
                </a:gs>
                <a:gs pos="99000">
                  <a:srgbClr val="081D23">
                    <a:alpha val="0"/>
                  </a:srgbClr>
                </a:gs>
                <a:gs pos="45000">
                  <a:srgbClr val="FFFFFF"/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43834" indent="-243834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487668" indent="-243834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defRPr sz="2667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2pPr>
            <a:lvl3pPr marL="975336" indent="-316984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60000"/>
              <a:buFont typeface="Lato Regular" panose="020F0502020204030203" pitchFamily="34" charset="0"/>
              <a:buChar char="−"/>
              <a:defRPr lang="en-US" sz="240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3pPr>
            <a:lvl4pPr marL="1219170" indent="-316984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60000"/>
              <a:buFont typeface="Lato Regular" panose="020F0502020204030203" pitchFamily="34" charset="0"/>
              <a:buChar char="−"/>
              <a:defRPr sz="1867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4pPr>
            <a:lvl5pPr marL="1949845" indent="-457189" algn="l" rtl="0" eaLnBrk="1" fontAlgn="base" hangingPunct="1">
              <a:spcBef>
                <a:spcPts val="0"/>
              </a:spcBef>
              <a:spcAft>
                <a:spcPts val="800"/>
              </a:spcAft>
              <a:buClrTx/>
              <a:buSzPct val="60000"/>
              <a:buFont typeface="Lato Regular" panose="020F0502020204030203" pitchFamily="34" charset="0"/>
              <a:buChar char="−"/>
              <a:defRPr sz="16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5pPr>
            <a:lvl6pPr marL="2238240" indent="-500033" algn="l" rtl="0" eaLnBrk="1" fontAlgn="base" hangingPunct="1">
              <a:spcBef>
                <a:spcPts val="34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66839" indent="-500033" algn="l" rtl="0" eaLnBrk="1" fontAlgn="base" hangingPunct="1">
              <a:spcBef>
                <a:spcPts val="34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095437" indent="-500033" algn="l" rtl="0" eaLnBrk="1" fontAlgn="base" hangingPunct="1">
              <a:spcBef>
                <a:spcPts val="34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524037" indent="-500033" algn="l" rtl="0" eaLnBrk="1" fontAlgn="base" hangingPunct="1">
              <a:spcBef>
                <a:spcPts val="34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325104" marR="0" lvl="0" indent="-325104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Clr>
                <a:srgbClr val="FEE127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Gill Sans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9BC3-CEC5-794E-A6AD-1336235E5D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7263" y="3633169"/>
            <a:ext cx="9780684" cy="599017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B3081-2669-3F4B-9894-9D15B753AC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4259" y="4247332"/>
            <a:ext cx="3854451" cy="394827"/>
          </a:xfrm>
        </p:spPr>
        <p:txBody>
          <a:bodyPr/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8EC402E2-CCAE-834C-8BFD-31E42E8E6DC7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bg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7596D6-675A-7748-864C-7ED8DE62A7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65" y="2236320"/>
            <a:ext cx="421867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535529B0-CD63-F142-84D9-A5AA121328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Placeholder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18C2D6A-D43F-924F-BAE9-9B2EC4AFC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6866" y="0"/>
            <a:ext cx="6945134" cy="6858000"/>
          </a:xfrm>
          <a:prstGeom prst="rect">
            <a:avLst/>
          </a:prstGeom>
        </p:spPr>
      </p:pic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F30E1D1-F187-7049-92DB-D372AEEFC0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DB5C8">
                  <a:alpha val="56000"/>
                </a:srgbClr>
              </a:gs>
              <a:gs pos="99000">
                <a:srgbClr val="FEE227">
                  <a:alpha val="43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7F483-8788-D647-AC4F-88CDCD09BB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893" y="2509069"/>
            <a:ext cx="4938699" cy="65548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defTabSz="914400"/>
            <a:r>
              <a:rPr lang="en-US" kern="0" dirty="0"/>
              <a:t>Section Title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1B03AD6-5CF1-FF4A-9013-B3496889BC8D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bg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F73425-42F3-AC4E-B025-C6A444503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9894" y="3601841"/>
            <a:ext cx="4938698" cy="42350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F6AC1FE-4C34-FE48-8A9C-D272E23D3E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9892" y="3917081"/>
            <a:ext cx="4938699" cy="42350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47C786-BD1B-254E-9A18-CF0A5B3D8F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2" y="6518908"/>
            <a:ext cx="1225577" cy="20116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5EF84B-54F8-D249-9ACC-92F7EE4892D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246866" y="0"/>
            <a:ext cx="0" cy="6858000"/>
          </a:xfrm>
          <a:prstGeom prst="line">
            <a:avLst/>
          </a:prstGeom>
          <a:gradFill flip="none" rotWithShape="1">
            <a:gsLst>
              <a:gs pos="100000">
                <a:srgbClr val="001619">
                  <a:alpha val="0"/>
                </a:srgbClr>
              </a:gs>
              <a:gs pos="0">
                <a:srgbClr val="001619">
                  <a:alpha val="0"/>
                </a:srgbClr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081D23">
                    <a:alpha val="0"/>
                  </a:srgbClr>
                </a:gs>
                <a:gs pos="99000">
                  <a:srgbClr val="081D23">
                    <a:alpha val="0"/>
                  </a:srgbClr>
                </a:gs>
                <a:gs pos="45000">
                  <a:schemeClr val="bg1"/>
                </a:gs>
              </a:gsLst>
              <a:lin ang="5400000" scaled="1"/>
            </a:gradFill>
            <a:round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986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9895" y="989380"/>
            <a:ext cx="11573123" cy="5408029"/>
          </a:xfrm>
        </p:spPr>
        <p:txBody>
          <a:bodyPr>
            <a:no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9A36622-E4BE-814B-94C7-3B063572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96437"/>
            <a:ext cx="11573123" cy="655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558F615-A39B-7E48-B6B6-70A1EFD5DAEF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tx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tx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0082F770-8457-7448-BCE5-3269E7FD6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1" y="6521777"/>
            <a:ext cx="1225577" cy="201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F3D9568-AFDE-CB4B-94B3-8CD78D0C18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201" t="19253" r="53919"/>
          <a:stretch/>
        </p:blipFill>
        <p:spPr>
          <a:xfrm>
            <a:off x="7450013" y="-1"/>
            <a:ext cx="474198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B03FC-0206-F64D-AC12-0EC2A3AD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91" y="989380"/>
            <a:ext cx="11573124" cy="5408029"/>
          </a:xfrm>
        </p:spPr>
        <p:txBody>
          <a:bodyPr>
            <a:no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FA3BB539-01E6-BA4B-871D-221727782F2A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tx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tx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sp>
        <p:nvSpPr>
          <p:cNvPr id="46" name="Title Placeholder 1">
            <a:extLst>
              <a:ext uri="{FF2B5EF4-FFF2-40B4-BE49-F238E27FC236}">
                <a16:creationId xmlns:a16="http://schemas.microsoft.com/office/drawing/2014/main" id="{121D9D7C-D013-0D4F-B9A8-B782C192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96437"/>
            <a:ext cx="11573123" cy="655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9C810BBB-0100-F941-99B6-7B135FFC77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1" y="6521777"/>
            <a:ext cx="1225577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2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>
            <a:extLst>
              <a:ext uri="{FF2B5EF4-FFF2-40B4-BE49-F238E27FC236}">
                <a16:creationId xmlns:a16="http://schemas.microsoft.com/office/drawing/2014/main" id="{762589DB-7433-714A-ABE6-D0ACEE3C1B74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tx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tx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DB8A512B-74BF-BE4F-8E4F-4EAD7D75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96437"/>
            <a:ext cx="11573123" cy="655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B8D37DF-3F67-4843-AD1A-3ABBD3544E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1" y="6521777"/>
            <a:ext cx="1225577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6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">
            <a:extLst>
              <a:ext uri="{FF2B5EF4-FFF2-40B4-BE49-F238E27FC236}">
                <a16:creationId xmlns:a16="http://schemas.microsoft.com/office/drawing/2014/main" id="{6307100B-B0B9-B24F-BC9C-1650EFC0E45B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tx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tx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A785844-9402-8E40-BAF5-FEEBCBD23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1" y="6521777"/>
            <a:ext cx="1225577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861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ey Takeaw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CFBCBB-A9A0-DA41-ABF9-5A06C7BD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95" y="989381"/>
            <a:ext cx="11573123" cy="4409118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solidFill>
                  <a:schemeClr val="tx1"/>
                </a:solidFill>
                <a:latin typeface="+mj-lt"/>
              </a:defRPr>
            </a:lvl2pPr>
            <a:lvl3pPr>
              <a:defRPr sz="2000">
                <a:solidFill>
                  <a:schemeClr val="tx1"/>
                </a:solidFill>
                <a:latin typeface="+mj-lt"/>
              </a:defRPr>
            </a:lvl3pPr>
            <a:lvl4pPr>
              <a:defRPr sz="2000">
                <a:solidFill>
                  <a:schemeClr val="tx1"/>
                </a:solidFill>
                <a:latin typeface="+mj-lt"/>
              </a:defRPr>
            </a:lvl4pPr>
            <a:lvl5pPr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D1021BB-6B4F-A042-AEC0-296EC7E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96437"/>
            <a:ext cx="11573123" cy="655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A779E70-4FA7-D049-88D9-1F73D24007A0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tx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tx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C687D041-9679-834F-BF0C-7F9ABF767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1" y="6521777"/>
            <a:ext cx="1225577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/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9" y="989380"/>
            <a:ext cx="5667020" cy="5408029"/>
          </a:xfrm>
        </p:spPr>
        <p:txBody>
          <a:bodyPr>
            <a:no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E6A26CE2-E4FC-7D42-BAEA-4EF884EBEC32}"/>
              </a:ext>
            </a:extLst>
          </p:cNvPr>
          <p:cNvSpPr>
            <a:spLocks/>
          </p:cNvSpPr>
          <p:nvPr userDrawn="1"/>
        </p:nvSpPr>
        <p:spPr bwMode="auto">
          <a:xfrm>
            <a:off x="241270" y="6476810"/>
            <a:ext cx="2265581" cy="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fld id="{551F21C3-22E0-4D1D-8A3C-28EC5C0BB54F}" type="slidenum">
              <a:rPr lang="en-US" sz="800" b="0" i="0" smtClean="0">
                <a:solidFill>
                  <a:schemeClr val="tx1"/>
                </a:solidFill>
                <a:latin typeface="+mj-lt"/>
                <a:cs typeface="Arial"/>
              </a:rPr>
              <a:t>‹#›</a:t>
            </a:fld>
            <a:r>
              <a:rPr lang="en-US" sz="800" b="0" i="0" dirty="0">
                <a:solidFill>
                  <a:schemeClr val="tx1"/>
                </a:solidFill>
                <a:latin typeface="+mj-lt"/>
                <a:cs typeface="Arial"/>
              </a:rPr>
              <a:t>  |  Lattice Semiconductor Confidential</a:t>
            </a:r>
          </a:p>
        </p:txBody>
      </p:sp>
      <p:sp>
        <p:nvSpPr>
          <p:cNvPr id="45" name="Title Placeholder 1">
            <a:extLst>
              <a:ext uri="{FF2B5EF4-FFF2-40B4-BE49-F238E27FC236}">
                <a16:creationId xmlns:a16="http://schemas.microsoft.com/office/drawing/2014/main" id="{A0B7478E-B3EE-7043-A297-A940A96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96437"/>
            <a:ext cx="11573123" cy="655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BC9FD86-D9DE-4F45-8E0D-4539061C76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1" y="6521777"/>
            <a:ext cx="1225577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DBC6B04F-A20E-8042-9BD1-04E9B0DBA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158361-90B5-084D-9866-9E5BC3C3C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48" y="2775743"/>
            <a:ext cx="5029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269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1" y="154053"/>
            <a:ext cx="10985500" cy="655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0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3" r:id="rId2"/>
    <p:sldLayoutId id="2147483919" r:id="rId3"/>
    <p:sldLayoutId id="2147483920" r:id="rId4"/>
    <p:sldLayoutId id="2147483921" r:id="rId5"/>
    <p:sldLayoutId id="2147483922" r:id="rId6"/>
    <p:sldLayoutId id="2147483965" r:id="rId7"/>
    <p:sldLayoutId id="2147483923" r:id="rId8"/>
    <p:sldLayoutId id="2147483924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28599"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857199"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285797"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714396" algn="ctr" rtl="0" eaLnBrk="1" fontAlgn="base" hangingPunct="1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3834" indent="-243834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487668" indent="-243834" algn="l" rtl="0" eaLnBrk="1" fontAlgn="base" hangingPunct="1">
        <a:lnSpc>
          <a:spcPct val="120000"/>
        </a:lnSpc>
        <a:spcBef>
          <a:spcPts val="0"/>
        </a:spcBef>
        <a:spcAft>
          <a:spcPts val="800"/>
        </a:spcAft>
        <a:buClrTx/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975336" indent="-316984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60000"/>
        <a:buFont typeface="Wingdings" pitchFamily="2" charset="2"/>
        <a:buChar char="§"/>
        <a:defRPr lang="en-US" sz="20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1219170" indent="-316984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Tx/>
        <a:buSzPct val="60000"/>
        <a:buFont typeface="Wingdings" pitchFamily="2" charset="2"/>
        <a:buChar char="§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949845" indent="-457189" algn="l" rtl="0" eaLnBrk="1" fontAlgn="base" hangingPunct="1">
        <a:spcBef>
          <a:spcPts val="0"/>
        </a:spcBef>
        <a:spcAft>
          <a:spcPts val="800"/>
        </a:spcAft>
        <a:buClr>
          <a:schemeClr val="accent1"/>
        </a:buClr>
        <a:buSzPct val="60000"/>
        <a:buFont typeface="Wingdings" pitchFamily="2" charset="2"/>
        <a:buChar char="§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2238240" indent="-500033" algn="l" rtl="0" eaLnBrk="1" fontAlgn="base" hangingPunct="1">
        <a:spcBef>
          <a:spcPts val="3468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66839" indent="-500033" algn="l" rtl="0" eaLnBrk="1" fontAlgn="base" hangingPunct="1">
        <a:spcBef>
          <a:spcPts val="3468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095437" indent="-500033" algn="l" rtl="0" eaLnBrk="1" fontAlgn="base" hangingPunct="1">
        <a:spcBef>
          <a:spcPts val="3468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524037" indent="-500033" algn="l" rtl="0" eaLnBrk="1" fontAlgn="base" hangingPunct="1">
        <a:spcBef>
          <a:spcPts val="3468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8599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57199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285797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14396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42996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571594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00193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3" algn="l" defTabSz="857199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72082-4614-F640-AC4D-D663422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Suites auto update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399" y="5739384"/>
            <a:ext cx="102676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Currently all regression suites stored on TMP are case run information,  </a:t>
            </a:r>
            <a:endParaRPr lang="en-US" sz="2200" dirty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0483BA-5501-70A5-97EE-4A5E65CE2354}"/>
              </a:ext>
            </a:extLst>
          </p:cNvPr>
          <p:cNvSpPr/>
          <p:nvPr/>
        </p:nvSpPr>
        <p:spPr bwMode="auto">
          <a:xfrm>
            <a:off x="199621" y="683826"/>
            <a:ext cx="1854228" cy="38099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B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ackground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D98918-994B-3BFF-218E-F242E89C14DC}"/>
              </a:ext>
            </a:extLst>
          </p:cNvPr>
          <p:cNvSpPr/>
          <p:nvPr/>
        </p:nvSpPr>
        <p:spPr bwMode="auto">
          <a:xfrm>
            <a:off x="2306770" y="1128543"/>
            <a:ext cx="2373549" cy="17412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9885D-225B-C8E0-7B65-00D63708FD8E}"/>
              </a:ext>
            </a:extLst>
          </p:cNvPr>
          <p:cNvSpPr txBox="1"/>
          <p:nvPr/>
        </p:nvSpPr>
        <p:spPr>
          <a:xfrm>
            <a:off x="2913532" y="753369"/>
            <a:ext cx="1067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TMP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4A4CB3-CC57-DA6F-27E4-1B6F792ECAB2}"/>
              </a:ext>
            </a:extLst>
          </p:cNvPr>
          <p:cNvSpPr/>
          <p:nvPr/>
        </p:nvSpPr>
        <p:spPr bwMode="auto">
          <a:xfrm>
            <a:off x="6976049" y="1128543"/>
            <a:ext cx="2373549" cy="17412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8F2EF-019B-F25D-E015-2A007B4405FE}"/>
              </a:ext>
            </a:extLst>
          </p:cNvPr>
          <p:cNvSpPr txBox="1"/>
          <p:nvPr/>
        </p:nvSpPr>
        <p:spPr>
          <a:xfrm>
            <a:off x="7582780" y="757439"/>
            <a:ext cx="1067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SVN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9F09D-B22A-52C8-8BD9-F1F1A99F19BF}"/>
              </a:ext>
            </a:extLst>
          </p:cNvPr>
          <p:cNvSpPr txBox="1"/>
          <p:nvPr/>
        </p:nvSpPr>
        <p:spPr>
          <a:xfrm>
            <a:off x="7021594" y="1182313"/>
            <a:ext cx="21899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Projectx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/suite1</a:t>
            </a:r>
          </a:p>
          <a:p>
            <a:r>
              <a:rPr lang="en-US" altLang="zh-CN" sz="1200" dirty="0"/>
              <a:t>        /Case1</a:t>
            </a:r>
          </a:p>
          <a:p>
            <a:r>
              <a:rPr lang="en-US" altLang="zh-CN" sz="1200" dirty="0"/>
              <a:t>        /Case…</a:t>
            </a:r>
          </a:p>
          <a:p>
            <a:r>
              <a:rPr lang="en-US" altLang="zh-CN" sz="1200" dirty="0"/>
              <a:t>        /Casen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suite_file</a:t>
            </a:r>
            <a:r>
              <a:rPr lang="en-US" altLang="zh-CN" sz="1200" dirty="0"/>
              <a:t>(xlsx)</a:t>
            </a:r>
          </a:p>
          <a:p>
            <a:r>
              <a:rPr lang="en-US" altLang="zh-CN" sz="1200" dirty="0"/>
              <a:t>    /suite2</a:t>
            </a:r>
          </a:p>
          <a:p>
            <a:r>
              <a:rPr lang="en-US" altLang="zh-CN" sz="1200" dirty="0"/>
              <a:t>        /Case1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suite_file</a:t>
            </a:r>
            <a:r>
              <a:rPr lang="en-US" altLang="zh-CN" sz="1200" dirty="0"/>
              <a:t>(xlsx)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1533F-0A60-DB40-EEAC-EB4B103CA2C1}"/>
              </a:ext>
            </a:extLst>
          </p:cNvPr>
          <p:cNvSpPr txBox="1"/>
          <p:nvPr/>
        </p:nvSpPr>
        <p:spPr>
          <a:xfrm>
            <a:off x="2382018" y="1143398"/>
            <a:ext cx="21899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Projectx</a:t>
            </a:r>
            <a:endParaRPr lang="en-US" altLang="zh-CN" sz="1200" dirty="0"/>
          </a:p>
          <a:p>
            <a:r>
              <a:rPr lang="en-US" altLang="zh-CN" sz="1200" dirty="0"/>
              <a:t>    /suite1_run_info</a:t>
            </a:r>
          </a:p>
          <a:p>
            <a:r>
              <a:rPr lang="en-US" altLang="zh-CN" sz="1200" dirty="0"/>
              <a:t>        /Case1_run_info</a:t>
            </a:r>
          </a:p>
          <a:p>
            <a:r>
              <a:rPr lang="en-US" altLang="zh-CN" sz="1200" dirty="0"/>
              <a:t>        /Case…_</a:t>
            </a:r>
            <a:r>
              <a:rPr lang="en-US" altLang="zh-CN" sz="1200" dirty="0" err="1"/>
              <a:t>run_info</a:t>
            </a:r>
            <a:endParaRPr lang="en-US" altLang="zh-CN" sz="1200" dirty="0"/>
          </a:p>
          <a:p>
            <a:r>
              <a:rPr lang="en-US" altLang="zh-CN" sz="1200" dirty="0"/>
              <a:t>        /</a:t>
            </a:r>
            <a:r>
              <a:rPr lang="en-US" altLang="zh-CN" sz="1200" dirty="0" err="1"/>
              <a:t>Casen_run_info</a:t>
            </a:r>
            <a:endParaRPr lang="en-US" altLang="zh-CN" sz="1200" dirty="0"/>
          </a:p>
          <a:p>
            <a:r>
              <a:rPr lang="en-US" altLang="zh-CN" sz="1200" dirty="0"/>
              <a:t>    /suite2_run_info</a:t>
            </a:r>
          </a:p>
          <a:p>
            <a:r>
              <a:rPr lang="en-US" altLang="zh-CN" sz="1200" dirty="0"/>
              <a:t>        /Case1_run_info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BE3F42-17A3-F219-E8D9-DE176D498FE5}"/>
              </a:ext>
            </a:extLst>
          </p:cNvPr>
          <p:cNvSpPr/>
          <p:nvPr/>
        </p:nvSpPr>
        <p:spPr bwMode="auto">
          <a:xfrm>
            <a:off x="1366930" y="3672621"/>
            <a:ext cx="1011677" cy="7782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3370EF-1607-0847-3FDB-EB0BAFE86422}"/>
              </a:ext>
            </a:extLst>
          </p:cNvPr>
          <p:cNvSpPr/>
          <p:nvPr/>
        </p:nvSpPr>
        <p:spPr bwMode="auto">
          <a:xfrm>
            <a:off x="2969466" y="3672622"/>
            <a:ext cx="1011677" cy="7782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3D1E6C-B227-BFBB-694F-C5F1298C7462}"/>
              </a:ext>
            </a:extLst>
          </p:cNvPr>
          <p:cNvSpPr/>
          <p:nvPr/>
        </p:nvSpPr>
        <p:spPr bwMode="auto">
          <a:xfrm>
            <a:off x="4572002" y="3687893"/>
            <a:ext cx="1011677" cy="7782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0C694-D1E6-C63A-6748-BDDF5DACD9C8}"/>
              </a:ext>
            </a:extLst>
          </p:cNvPr>
          <p:cNvSpPr txBox="1"/>
          <p:nvPr/>
        </p:nvSpPr>
        <p:spPr>
          <a:xfrm>
            <a:off x="1405239" y="4450834"/>
            <a:ext cx="1011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Client1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9C979-39B9-ACA0-8D1C-5C9CDD805EB0}"/>
              </a:ext>
            </a:extLst>
          </p:cNvPr>
          <p:cNvSpPr txBox="1"/>
          <p:nvPr/>
        </p:nvSpPr>
        <p:spPr>
          <a:xfrm>
            <a:off x="3007304" y="4450834"/>
            <a:ext cx="1011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Client2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7D1735-5E0B-C84F-B05B-BA4FEDE4FEF9}"/>
              </a:ext>
            </a:extLst>
          </p:cNvPr>
          <p:cNvSpPr txBox="1"/>
          <p:nvPr/>
        </p:nvSpPr>
        <p:spPr>
          <a:xfrm>
            <a:off x="4606305" y="4466106"/>
            <a:ext cx="1011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Client…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31B1C-5846-BD2C-5400-2514D44151F7}"/>
              </a:ext>
            </a:extLst>
          </p:cNvPr>
          <p:cNvSpPr txBox="1"/>
          <p:nvPr/>
        </p:nvSpPr>
        <p:spPr>
          <a:xfrm>
            <a:off x="3498379" y="2869199"/>
            <a:ext cx="1903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run_info</a:t>
            </a:r>
            <a:r>
              <a:rPr lang="en-US" altLang="zh-CN" sz="1200" b="1" dirty="0"/>
              <a:t> transferred: </a:t>
            </a:r>
          </a:p>
          <a:p>
            <a:r>
              <a:rPr lang="en-US" altLang="zh-CN" sz="1200" dirty="0"/>
              <a:t>    case information, </a:t>
            </a:r>
          </a:p>
          <a:p>
            <a:r>
              <a:rPr lang="en-US" altLang="zh-CN" sz="1200" dirty="0"/>
              <a:t>    run environment, </a:t>
            </a:r>
          </a:p>
          <a:p>
            <a:r>
              <a:rPr lang="en-US" altLang="zh-CN" sz="1200" dirty="0"/>
              <a:t>    launch cmd...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73FE852-8073-33CC-59CC-45E685ED1A81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2287442" y="2483052"/>
            <a:ext cx="774897" cy="1604241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6ECCFAD-6B3E-FF8D-CCF1-7995608EE962}"/>
              </a:ext>
            </a:extLst>
          </p:cNvPr>
          <p:cNvCxnSpPr>
            <a:stCxn id="12" idx="2"/>
            <a:endCxn id="14" idx="0"/>
          </p:cNvCxnSpPr>
          <p:nvPr/>
        </p:nvCxnSpPr>
        <p:spPr bwMode="auto">
          <a:xfrm rot="5400000">
            <a:off x="3088709" y="3284321"/>
            <a:ext cx="774898" cy="1705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823F84-19C3-79CE-3014-9F7687CF315B}"/>
              </a:ext>
            </a:extLst>
          </p:cNvPr>
          <p:cNvCxnSpPr>
            <a:stCxn id="12" idx="2"/>
            <a:endCxn id="15" idx="0"/>
          </p:cNvCxnSpPr>
          <p:nvPr/>
        </p:nvCxnSpPr>
        <p:spPr bwMode="auto">
          <a:xfrm rot="16200000" flipH="1">
            <a:off x="3882341" y="2492392"/>
            <a:ext cx="790169" cy="1600831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41CA4D-66DE-7B03-5FBC-031D63795AA0}"/>
              </a:ext>
            </a:extLst>
          </p:cNvPr>
          <p:cNvCxnSpPr/>
          <p:nvPr/>
        </p:nvCxnSpPr>
        <p:spPr bwMode="auto">
          <a:xfrm>
            <a:off x="6358649" y="1215034"/>
            <a:ext cx="0" cy="349314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78E513-6118-90C7-B6B2-9F2D6AE8288F}"/>
              </a:ext>
            </a:extLst>
          </p:cNvPr>
          <p:cNvCxnSpPr>
            <a:endCxn id="15" idx="3"/>
          </p:cNvCxnSpPr>
          <p:nvPr/>
        </p:nvCxnSpPr>
        <p:spPr bwMode="auto">
          <a:xfrm rot="10800000" flipV="1">
            <a:off x="5583680" y="2910852"/>
            <a:ext cx="2655651" cy="1166147"/>
          </a:xfrm>
          <a:prstGeom prst="bentConnector3">
            <a:avLst>
              <a:gd name="adj1" fmla="val 54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A6C0FFFE-8489-3B36-3E89-D9B1895CA660}"/>
              </a:ext>
            </a:extLst>
          </p:cNvPr>
          <p:cNvSpPr/>
          <p:nvPr/>
        </p:nvSpPr>
        <p:spPr bwMode="auto">
          <a:xfrm>
            <a:off x="6857351" y="4366315"/>
            <a:ext cx="2189981" cy="959606"/>
          </a:xfrm>
          <a:prstGeom prst="wedgeEllipseCallout">
            <a:avLst>
              <a:gd name="adj1" fmla="val -89821"/>
              <a:gd name="adj2" fmla="val -773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lient get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 info from TMP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, Then export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real design from SVN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1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Suites auto update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82033A-AF7D-FEC6-FA08-B6FA2B326536}"/>
              </a:ext>
            </a:extLst>
          </p:cNvPr>
          <p:cNvSpPr/>
          <p:nvPr/>
        </p:nvSpPr>
        <p:spPr bwMode="auto">
          <a:xfrm>
            <a:off x="3249039" y="4250989"/>
            <a:ext cx="1478604" cy="8365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co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15CF03C-B30C-1CD7-3676-4777292662CD}"/>
              </a:ext>
            </a:extLst>
          </p:cNvPr>
          <p:cNvSpPr/>
          <p:nvPr/>
        </p:nvSpPr>
        <p:spPr bwMode="auto">
          <a:xfrm>
            <a:off x="340468" y="2402733"/>
            <a:ext cx="1498060" cy="655484"/>
          </a:xfrm>
          <a:prstGeom prst="ca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SVN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B2214C1-2DD2-5CC3-F416-97A223D0AD65}"/>
              </a:ext>
            </a:extLst>
          </p:cNvPr>
          <p:cNvSpPr/>
          <p:nvPr/>
        </p:nvSpPr>
        <p:spPr bwMode="auto">
          <a:xfrm>
            <a:off x="1906621" y="2850204"/>
            <a:ext cx="3356611" cy="1504757"/>
          </a:xfrm>
          <a:custGeom>
            <a:avLst/>
            <a:gdLst>
              <a:gd name="connsiteX0" fmla="*/ 0 w 3356611"/>
              <a:gd name="connsiteY0" fmla="*/ 0 h 1504757"/>
              <a:gd name="connsiteX1" fmla="*/ 2033081 w 3356611"/>
              <a:gd name="connsiteY1" fmla="*/ 1371600 h 1504757"/>
              <a:gd name="connsiteX2" fmla="*/ 2159541 w 3356611"/>
              <a:gd name="connsiteY2" fmla="*/ 1381328 h 1504757"/>
              <a:gd name="connsiteX3" fmla="*/ 2247090 w 3356611"/>
              <a:gd name="connsiteY3" fmla="*/ 749030 h 1504757"/>
              <a:gd name="connsiteX4" fmla="*/ 3258766 w 3356611"/>
              <a:gd name="connsiteY4" fmla="*/ 749030 h 1504757"/>
              <a:gd name="connsiteX5" fmla="*/ 3317132 w 3356611"/>
              <a:gd name="connsiteY5" fmla="*/ 749030 h 1504757"/>
              <a:gd name="connsiteX6" fmla="*/ 3258766 w 3356611"/>
              <a:gd name="connsiteY6" fmla="*/ 1468877 h 150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6611" h="1504757">
                <a:moveTo>
                  <a:pt x="0" y="0"/>
                </a:moveTo>
                <a:lnTo>
                  <a:pt x="2033081" y="1371600"/>
                </a:lnTo>
                <a:cubicBezTo>
                  <a:pt x="2393005" y="1601821"/>
                  <a:pt x="2123873" y="1485090"/>
                  <a:pt x="2159541" y="1381328"/>
                </a:cubicBezTo>
                <a:cubicBezTo>
                  <a:pt x="2195209" y="1277566"/>
                  <a:pt x="2063886" y="854413"/>
                  <a:pt x="2247090" y="749030"/>
                </a:cubicBezTo>
                <a:cubicBezTo>
                  <a:pt x="2430294" y="643647"/>
                  <a:pt x="3258766" y="749030"/>
                  <a:pt x="3258766" y="749030"/>
                </a:cubicBezTo>
                <a:cubicBezTo>
                  <a:pt x="3437106" y="749030"/>
                  <a:pt x="3317132" y="629056"/>
                  <a:pt x="3317132" y="749030"/>
                </a:cubicBezTo>
                <a:cubicBezTo>
                  <a:pt x="3317132" y="869004"/>
                  <a:pt x="3270115" y="1358630"/>
                  <a:pt x="3258766" y="1468877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CC35C88-1048-F574-1400-12707EA0164D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 bwMode="auto">
          <a:xfrm>
            <a:off x="1838528" y="2730475"/>
            <a:ext cx="2227634" cy="1501057"/>
          </a:xfrm>
          <a:prstGeom prst="curvedConnector3">
            <a:avLst>
              <a:gd name="adj1" fmla="val 7054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A0CF69-56F6-EC75-5213-17F4EF3E25FB}"/>
              </a:ext>
            </a:extLst>
          </p:cNvPr>
          <p:cNvSpPr txBox="1"/>
          <p:nvPr/>
        </p:nvSpPr>
        <p:spPr>
          <a:xfrm>
            <a:off x="2892851" y="26193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7D68D1-E180-968B-99CB-700B7649362D}"/>
              </a:ext>
            </a:extLst>
          </p:cNvPr>
          <p:cNvSpPr/>
          <p:nvPr/>
        </p:nvSpPr>
        <p:spPr bwMode="auto">
          <a:xfrm>
            <a:off x="6725057" y="4231532"/>
            <a:ext cx="1478604" cy="8365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Script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20F9E48A-7CC1-E66C-86DC-0A5AE031EABB}"/>
              </a:ext>
            </a:extLst>
          </p:cNvPr>
          <p:cNvSpPr/>
          <p:nvPr/>
        </p:nvSpPr>
        <p:spPr bwMode="auto">
          <a:xfrm>
            <a:off x="9101847" y="2477922"/>
            <a:ext cx="1498060" cy="655484"/>
          </a:xfrm>
          <a:prstGeom prst="ca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IP server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A3EEFD-089A-15DE-704E-43541D2FAD29}"/>
              </a:ext>
            </a:extLst>
          </p:cNvPr>
          <p:cNvSpPr/>
          <p:nvPr/>
        </p:nvSpPr>
        <p:spPr bwMode="auto">
          <a:xfrm>
            <a:off x="9121303" y="4231531"/>
            <a:ext cx="1478604" cy="8365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565A2494-97A6-6AB2-001F-B6DEF4747E1F}"/>
              </a:ext>
            </a:extLst>
          </p:cNvPr>
          <p:cNvSpPr/>
          <p:nvPr/>
        </p:nvSpPr>
        <p:spPr bwMode="auto">
          <a:xfrm>
            <a:off x="9121303" y="5680953"/>
            <a:ext cx="1478604" cy="719847"/>
          </a:xfrm>
          <a:prstGeom prst="snip1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Server IP release </a:t>
            </a: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ERD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04E6F5-FBC7-C534-F212-A03C09CE284E}"/>
              </a:ext>
            </a:extLst>
          </p:cNvPr>
          <p:cNvCxnSpPr>
            <a:stCxn id="14" idx="2"/>
            <a:endCxn id="13" idx="3"/>
          </p:cNvCxnSpPr>
          <p:nvPr/>
        </p:nvCxnSpPr>
        <p:spPr bwMode="auto">
          <a:xfrm flipH="1">
            <a:off x="8203661" y="2805664"/>
            <a:ext cx="898186" cy="18441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1AE04A-8327-F764-08C9-582836E4673D}"/>
              </a:ext>
            </a:extLst>
          </p:cNvPr>
          <p:cNvCxnSpPr>
            <a:stCxn id="15" idx="1"/>
            <a:endCxn id="13" idx="3"/>
          </p:cNvCxnSpPr>
          <p:nvPr/>
        </p:nvCxnSpPr>
        <p:spPr bwMode="auto">
          <a:xfrm flipH="1">
            <a:off x="8203661" y="4649821"/>
            <a:ext cx="917642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F22E9E-C761-4786-86F5-318586F25598}"/>
              </a:ext>
            </a:extLst>
          </p:cNvPr>
          <p:cNvCxnSpPr>
            <a:stCxn id="16" idx="2"/>
            <a:endCxn id="13" idx="3"/>
          </p:cNvCxnSpPr>
          <p:nvPr/>
        </p:nvCxnSpPr>
        <p:spPr bwMode="auto">
          <a:xfrm flipH="1" flipV="1">
            <a:off x="8203661" y="4649821"/>
            <a:ext cx="917642" cy="13910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C3783E-6591-FF7B-E0D2-FB2F6194ED6E}"/>
              </a:ext>
            </a:extLst>
          </p:cNvPr>
          <p:cNvCxnSpPr>
            <a:stCxn id="13" idx="1"/>
            <a:endCxn id="2" idx="3"/>
          </p:cNvCxnSpPr>
          <p:nvPr/>
        </p:nvCxnSpPr>
        <p:spPr bwMode="auto">
          <a:xfrm flipH="1">
            <a:off x="4727643" y="4649822"/>
            <a:ext cx="1997414" cy="1945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9B2843-89BE-B65C-3E22-5ABC614A5DFE}"/>
              </a:ext>
            </a:extLst>
          </p:cNvPr>
          <p:cNvSpPr txBox="1"/>
          <p:nvPr/>
        </p:nvSpPr>
        <p:spPr>
          <a:xfrm>
            <a:off x="5386128" y="41978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0AD1B-8CA8-882D-C2E6-CDBA6C8884BD}"/>
              </a:ext>
            </a:extLst>
          </p:cNvPr>
          <p:cNvSpPr txBox="1"/>
          <p:nvPr/>
        </p:nvSpPr>
        <p:spPr>
          <a:xfrm>
            <a:off x="5068482" y="4649820"/>
            <a:ext cx="1283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Update/add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A2C3E3-CA49-DFC6-A986-B469C973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9" y="5633204"/>
            <a:ext cx="838317" cy="638264"/>
          </a:xfrm>
          <a:prstGeom prst="rect">
            <a:avLst/>
          </a:prstGeom>
        </p:spPr>
      </p:pic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0BBCF88-413F-268A-788C-785557A1506F}"/>
              </a:ext>
            </a:extLst>
          </p:cNvPr>
          <p:cNvCxnSpPr>
            <a:cxnSpLocks/>
            <a:stCxn id="29" idx="3"/>
            <a:endCxn id="2" idx="2"/>
          </p:cNvCxnSpPr>
          <p:nvPr/>
        </p:nvCxnSpPr>
        <p:spPr bwMode="auto">
          <a:xfrm flipV="1">
            <a:off x="1508656" y="5087568"/>
            <a:ext cx="2479685" cy="864768"/>
          </a:xfrm>
          <a:prstGeom prst="curved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FCE671-83F3-4089-A28B-CC65A9078031}"/>
              </a:ext>
            </a:extLst>
          </p:cNvPr>
          <p:cNvSpPr txBox="1"/>
          <p:nvPr/>
        </p:nvSpPr>
        <p:spPr>
          <a:xfrm>
            <a:off x="2570404" y="534534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9F62B1-BF12-C8A1-54D2-652E786987A4}"/>
              </a:ext>
            </a:extLst>
          </p:cNvPr>
          <p:cNvSpPr txBox="1"/>
          <p:nvPr/>
        </p:nvSpPr>
        <p:spPr>
          <a:xfrm>
            <a:off x="1870078" y="5884839"/>
            <a:ext cx="21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update new added case(optional)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FCCCFC8-9547-DAE0-6851-FB36063BDC4D}"/>
              </a:ext>
            </a:extLst>
          </p:cNvPr>
          <p:cNvCxnSpPr>
            <a:cxnSpLocks/>
            <a:stCxn id="2" idx="1"/>
            <a:endCxn id="4" idx="4"/>
          </p:cNvCxnSpPr>
          <p:nvPr/>
        </p:nvCxnSpPr>
        <p:spPr bwMode="auto">
          <a:xfrm rot="10800000">
            <a:off x="1838529" y="2730475"/>
            <a:ext cx="1410511" cy="1938804"/>
          </a:xfrm>
          <a:prstGeom prst="curved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BB01E8-B995-67AA-A9DF-77D1044C0DED}"/>
              </a:ext>
            </a:extLst>
          </p:cNvPr>
          <p:cNvSpPr txBox="1"/>
          <p:nvPr/>
        </p:nvSpPr>
        <p:spPr>
          <a:xfrm>
            <a:off x="2113204" y="354876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7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33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emplate_Internal_2021">
  <a:themeElements>
    <a:clrScheme name="LATTICE OFFICIAL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222"/>
      </a:accent1>
      <a:accent2>
        <a:srgbClr val="F58220"/>
      </a:accent2>
      <a:accent3>
        <a:srgbClr val="0076C0"/>
      </a:accent3>
      <a:accent4>
        <a:srgbClr val="00A3E3"/>
      </a:accent4>
      <a:accent5>
        <a:srgbClr val="54B948"/>
      </a:accent5>
      <a:accent6>
        <a:srgbClr val="008751"/>
      </a:accent6>
      <a:hlink>
        <a:srgbClr val="0088CC"/>
      </a:hlink>
      <a:folHlink>
        <a:srgbClr val="7170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Lattice Template 2021 MASTER_draft" id="{36DA785A-F84C-154E-B3B5-8EEE47032E65}" vid="{ACCBBA90-CAC8-4247-9D18-C674451C28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3D438EA77D0A4CB93A21F8EE4BC18B" ma:contentTypeVersion="6" ma:contentTypeDescription="Create a new document." ma:contentTypeScope="" ma:versionID="b2184b5c4db8e6ab482eab8d557a4237">
  <xsd:schema xmlns:xsd="http://www.w3.org/2001/XMLSchema" xmlns:xs="http://www.w3.org/2001/XMLSchema" xmlns:p="http://schemas.microsoft.com/office/2006/metadata/properties" xmlns:ns2="73499a96-3e59-4354-ab8e-76a3990add16" targetNamespace="http://schemas.microsoft.com/office/2006/metadata/properties" ma:root="true" ma:fieldsID="e6dcff18cc07bec2075b6014cb85ed87" ns2:_="">
    <xsd:import namespace="73499a96-3e59-4354-ab8e-76a3990ad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99a96-3e59-4354-ab8e-76a3990ad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DDACDC-1919-4EBF-AC42-E40808A9C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99a96-3e59-4354-ab8e-76a3990ad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2933CA-2D74-435D-85CF-43FD28D8C2C9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73499a96-3e59-4354-ab8e-76a3990add1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1_Lattice_Template_Internal_2021</Template>
  <TotalTime>13321</TotalTime>
  <Words>205</Words>
  <Application>Microsoft Office PowerPoint</Application>
  <PresentationFormat>Widescreen</PresentationFormat>
  <Paragraphs>54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</vt:lpstr>
      <vt:lpstr>Arial</vt:lpstr>
      <vt:lpstr>Wingdings</vt:lpstr>
      <vt:lpstr>Lattice_Template_Internal_2021</vt:lpstr>
      <vt:lpstr>Suites auto update</vt:lpstr>
      <vt:lpstr>Suites auto update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use template</dc:title>
  <dc:subject/>
  <dc:creator>User 4406</dc:creator>
  <cp:keywords>Training</cp:keywords>
  <dc:description/>
  <cp:lastModifiedBy>Jason Wang</cp:lastModifiedBy>
  <cp:revision>272</cp:revision>
  <cp:lastPrinted>2016-01-15T01:19:43Z</cp:lastPrinted>
  <dcterms:created xsi:type="dcterms:W3CDTF">2021-08-10T19:56:47Z</dcterms:created>
  <dcterms:modified xsi:type="dcterms:W3CDTF">2023-06-21T02:08:59Z</dcterms:modified>
  <cp:category>FAE Training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0x010100593D438EA77D0A4CB93A21F8EE4BC18B</vt:lpwstr>
  </property>
  <property fmtid="{D5CDD505-2E9C-101B-9397-08002B2CF9AE}" pid="3" name="_dlc_DocIdItemGuid">
    <vt:lpwstr>d9f83bc1-400d-441b-bb23-5989d9742d46</vt:lpwstr>
  </property>
</Properties>
</file>