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4"/>
  </p:sldMasterIdLst>
  <p:notesMasterIdLst>
    <p:notesMasterId r:id="rId54"/>
  </p:notesMasterIdLst>
  <p:handoutMasterIdLst>
    <p:handoutMasterId r:id="rId55"/>
  </p:handoutMasterIdLst>
  <p:sldIdLst>
    <p:sldId id="312" r:id="rId5"/>
    <p:sldId id="322" r:id="rId6"/>
    <p:sldId id="356" r:id="rId7"/>
    <p:sldId id="357" r:id="rId8"/>
    <p:sldId id="361" r:id="rId9"/>
    <p:sldId id="363" r:id="rId10"/>
    <p:sldId id="366" r:id="rId11"/>
    <p:sldId id="365" r:id="rId12"/>
    <p:sldId id="367" r:id="rId13"/>
    <p:sldId id="377" r:id="rId14"/>
    <p:sldId id="368" r:id="rId15"/>
    <p:sldId id="369" r:id="rId16"/>
    <p:sldId id="380" r:id="rId17"/>
    <p:sldId id="371" r:id="rId18"/>
    <p:sldId id="381" r:id="rId19"/>
    <p:sldId id="382" r:id="rId20"/>
    <p:sldId id="379" r:id="rId21"/>
    <p:sldId id="383" r:id="rId22"/>
    <p:sldId id="370" r:id="rId23"/>
    <p:sldId id="385" r:id="rId24"/>
    <p:sldId id="386" r:id="rId25"/>
    <p:sldId id="384" r:id="rId26"/>
    <p:sldId id="372" r:id="rId27"/>
    <p:sldId id="395" r:id="rId28"/>
    <p:sldId id="358" r:id="rId29"/>
    <p:sldId id="396" r:id="rId30"/>
    <p:sldId id="388" r:id="rId31"/>
    <p:sldId id="359" r:id="rId32"/>
    <p:sldId id="397" r:id="rId33"/>
    <p:sldId id="400" r:id="rId34"/>
    <p:sldId id="360" r:id="rId35"/>
    <p:sldId id="398" r:id="rId36"/>
    <p:sldId id="401" r:id="rId37"/>
    <p:sldId id="402" r:id="rId38"/>
    <p:sldId id="326" r:id="rId39"/>
    <p:sldId id="403" r:id="rId40"/>
    <p:sldId id="348" r:id="rId41"/>
    <p:sldId id="389" r:id="rId42"/>
    <p:sldId id="390" r:id="rId43"/>
    <p:sldId id="391" r:id="rId44"/>
    <p:sldId id="392" r:id="rId45"/>
    <p:sldId id="393" r:id="rId46"/>
    <p:sldId id="394" r:id="rId47"/>
    <p:sldId id="376" r:id="rId48"/>
    <p:sldId id="404" r:id="rId49"/>
    <p:sldId id="405" r:id="rId50"/>
    <p:sldId id="406" r:id="rId51"/>
    <p:sldId id="373" r:id="rId52"/>
    <p:sldId id="362" r:id="rId53"/>
  </p:sldIdLst>
  <p:sldSz cx="9144000" cy="5143500" type="screen16x9"/>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35">
          <p15:clr>
            <a:srgbClr val="A4A3A4"/>
          </p15:clr>
        </p15:guide>
        <p15:guide id="3" pos="2880" userDrawn="1">
          <p15:clr>
            <a:srgbClr val="A4A3A4"/>
          </p15:clr>
        </p15:guide>
        <p15:guide id="8" orient="horz" pos="472">
          <p15:clr>
            <a:srgbClr val="A4A3A4"/>
          </p15:clr>
        </p15:guide>
        <p15:guide id="9" orient="horz" pos="320">
          <p15:clr>
            <a:srgbClr val="A4A3A4"/>
          </p15:clr>
        </p15:guide>
        <p15:guide id="10" pos="5479">
          <p15:clr>
            <a:srgbClr val="A4A3A4"/>
          </p15:clr>
        </p15:guide>
        <p15:guide id="11" pos="336" userDrawn="1">
          <p15:clr>
            <a:srgbClr val="A4A3A4"/>
          </p15:clr>
        </p15:guide>
        <p15:guide id="12" orient="horz" pos="3150">
          <p15:clr>
            <a:srgbClr val="A4A3A4"/>
          </p15:clr>
        </p15:guide>
      </p15:sldGuideLst>
    </p:ext>
    <p:ext uri="{2D200454-40CA-4A62-9FC3-DE9A4176ACB9}">
      <p15:notesGuideLst xmlns:p15="http://schemas.microsoft.com/office/powerpoint/2012/main">
        <p15:guide id="1" orient="horz" pos="2957">
          <p15:clr>
            <a:srgbClr val="A4A3A4"/>
          </p15:clr>
        </p15:guide>
        <p15:guide id="2" pos="223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son Wang" initials="JW" lastIdx="1" clrIdx="0">
    <p:extLst>
      <p:ext uri="{19B8F6BF-5375-455C-9EA6-DF929625EA0E}">
        <p15:presenceInfo xmlns:p15="http://schemas.microsoft.com/office/powerpoint/2012/main" userId="S-1-5-21-488209771-1784051945-618671499-2003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4E5864"/>
    <a:srgbClr val="FEC426"/>
    <a:srgbClr val="454F5B"/>
    <a:srgbClr val="14507D"/>
    <a:srgbClr val="122F52"/>
    <a:srgbClr val="0F739C"/>
    <a:srgbClr val="0A5170"/>
    <a:srgbClr val="1C93B0"/>
    <a:srgbClr val="1569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63" autoAdjust="0"/>
    <p:restoredTop sz="80376" autoAdjust="0"/>
  </p:normalViewPr>
  <p:slideViewPr>
    <p:cSldViewPr>
      <p:cViewPr varScale="1">
        <p:scale>
          <a:sx n="121" d="100"/>
          <a:sy n="121" d="100"/>
        </p:scale>
        <p:origin x="1236" y="96"/>
      </p:cViewPr>
      <p:guideLst>
        <p:guide orient="horz" pos="1635"/>
        <p:guide pos="2880"/>
        <p:guide orient="horz" pos="472"/>
        <p:guide orient="horz" pos="320"/>
        <p:guide pos="5479"/>
        <p:guide pos="336"/>
        <p:guide orient="horz" pos="3150"/>
      </p:guideLst>
    </p:cSldViewPr>
  </p:slideViewPr>
  <p:outlineViewPr>
    <p:cViewPr>
      <p:scale>
        <a:sx n="33" d="100"/>
        <a:sy n="33" d="100"/>
      </p:scale>
      <p:origin x="0" y="5760"/>
    </p:cViewPr>
  </p:outlineViewPr>
  <p:notesTextViewPr>
    <p:cViewPr>
      <p:scale>
        <a:sx n="3" d="2"/>
        <a:sy n="3" d="2"/>
      </p:scale>
      <p:origin x="0" y="0"/>
    </p:cViewPr>
  </p:notesTextViewPr>
  <p:sorterViewPr>
    <p:cViewPr>
      <p:scale>
        <a:sx n="150" d="100"/>
        <a:sy n="150" d="100"/>
      </p:scale>
      <p:origin x="0" y="0"/>
    </p:cViewPr>
  </p:sorterViewPr>
  <p:notesViewPr>
    <p:cSldViewPr snapToObjects="1" showGuides="1">
      <p:cViewPr varScale="1">
        <p:scale>
          <a:sx n="84" d="100"/>
          <a:sy n="84" d="100"/>
        </p:scale>
        <p:origin x="3768" y="102"/>
      </p:cViewPr>
      <p:guideLst>
        <p:guide orient="horz" pos="2957"/>
        <p:guide pos="223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latin typeface="Arial"/>
            </a:endParaRPr>
          </a:p>
        </p:txBody>
      </p:sp>
      <p:sp>
        <p:nvSpPr>
          <p:cNvPr id="3" name="Date Placeholder 2"/>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09F30B03-60D1-2F4F-A3AB-B9EC0FF258A6}" type="datetimeFigureOut">
              <a:rPr lang="en-US" smtClean="0">
                <a:latin typeface="Arial"/>
              </a:rPr>
              <a:t>8/23/2024</a:t>
            </a:fld>
            <a:endParaRPr lang="en-US" dirty="0">
              <a:latin typeface="Arial"/>
            </a:endParaRPr>
          </a:p>
        </p:txBody>
      </p:sp>
      <p:sp>
        <p:nvSpPr>
          <p:cNvPr id="4" name="Footer Placeholder 3"/>
          <p:cNvSpPr>
            <a:spLocks noGrp="1"/>
          </p:cNvSpPr>
          <p:nvPr>
            <p:ph type="ftr" sz="quarter" idx="2"/>
          </p:nvPr>
        </p:nvSpPr>
        <p:spPr>
          <a:xfrm>
            <a:off x="0" y="8916988"/>
            <a:ext cx="3078163" cy="469900"/>
          </a:xfrm>
          <a:prstGeom prst="rect">
            <a:avLst/>
          </a:prstGeom>
        </p:spPr>
        <p:txBody>
          <a:bodyPr vert="horz" lIns="91440" tIns="45720" rIns="91440" bIns="45720" rtlCol="0" anchor="b"/>
          <a:lstStyle>
            <a:lvl1pPr algn="l">
              <a:defRPr sz="1200"/>
            </a:lvl1pPr>
          </a:lstStyle>
          <a:p>
            <a:endParaRPr lang="en-US" dirty="0">
              <a:latin typeface="Arial"/>
            </a:endParaRPr>
          </a:p>
        </p:txBody>
      </p:sp>
      <p:sp>
        <p:nvSpPr>
          <p:cNvPr id="5" name="Slide Number Placeholder 4"/>
          <p:cNvSpPr>
            <a:spLocks noGrp="1"/>
          </p:cNvSpPr>
          <p:nvPr>
            <p:ph type="sldNum" sz="quarter" idx="3"/>
          </p:nvPr>
        </p:nvSpPr>
        <p:spPr>
          <a:xfrm>
            <a:off x="4022725" y="8916988"/>
            <a:ext cx="3078163" cy="469900"/>
          </a:xfrm>
          <a:prstGeom prst="rect">
            <a:avLst/>
          </a:prstGeom>
        </p:spPr>
        <p:txBody>
          <a:bodyPr vert="horz" lIns="91440" tIns="45720" rIns="91440" bIns="45720" rtlCol="0" anchor="b"/>
          <a:lstStyle>
            <a:lvl1pPr algn="r">
              <a:defRPr sz="1200"/>
            </a:lvl1pPr>
          </a:lstStyle>
          <a:p>
            <a:fld id="{E72F03A6-5ABC-D94D-A37D-B651B66FE85C}" type="slidenum">
              <a:rPr lang="en-US" smtClean="0">
                <a:latin typeface="Arial"/>
              </a:rPr>
              <a:t>‹#›</a:t>
            </a:fld>
            <a:endParaRPr lang="en-US" dirty="0">
              <a:latin typeface="Arial"/>
            </a:endParaRPr>
          </a:p>
        </p:txBody>
      </p:sp>
    </p:spTree>
    <p:extLst>
      <p:ext uri="{BB962C8B-B14F-4D97-AF65-F5344CB8AC3E}">
        <p14:creationId xmlns:p14="http://schemas.microsoft.com/office/powerpoint/2010/main" val="3333406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9424"/>
          </a:xfrm>
          <a:prstGeom prst="rect">
            <a:avLst/>
          </a:prstGeom>
        </p:spPr>
        <p:txBody>
          <a:bodyPr vert="horz" lIns="94229" tIns="47114" rIns="94229" bIns="47114" rtlCol="0"/>
          <a:lstStyle>
            <a:lvl1pPr algn="l">
              <a:defRPr sz="1200">
                <a:latin typeface="Arial"/>
              </a:defRPr>
            </a:lvl1pPr>
          </a:lstStyle>
          <a:p>
            <a:endParaRPr lang="en-US" dirty="0"/>
          </a:p>
        </p:txBody>
      </p:sp>
      <p:sp>
        <p:nvSpPr>
          <p:cNvPr id="3" name="Date Placeholder 2"/>
          <p:cNvSpPr>
            <a:spLocks noGrp="1"/>
          </p:cNvSpPr>
          <p:nvPr>
            <p:ph type="dt" idx="1"/>
          </p:nvPr>
        </p:nvSpPr>
        <p:spPr>
          <a:xfrm>
            <a:off x="4023092" y="0"/>
            <a:ext cx="3077739" cy="469424"/>
          </a:xfrm>
          <a:prstGeom prst="rect">
            <a:avLst/>
          </a:prstGeom>
        </p:spPr>
        <p:txBody>
          <a:bodyPr vert="horz" lIns="94229" tIns="47114" rIns="94229" bIns="47114" rtlCol="0"/>
          <a:lstStyle>
            <a:lvl1pPr algn="r">
              <a:defRPr sz="1200">
                <a:latin typeface="Arial"/>
              </a:defRPr>
            </a:lvl1pPr>
          </a:lstStyle>
          <a:p>
            <a:fld id="{D348782D-5FE9-438D-A614-AC8A541C0258}" type="datetimeFigureOut">
              <a:rPr lang="en-US" smtClean="0"/>
              <a:pPr/>
              <a:t>8/23/2024</a:t>
            </a:fld>
            <a:endParaRPr lang="en-US" dirty="0"/>
          </a:p>
        </p:txBody>
      </p:sp>
      <p:sp>
        <p:nvSpPr>
          <p:cNvPr id="4" name="Slide Image Placeholder 3"/>
          <p:cNvSpPr>
            <a:spLocks noGrp="1" noRot="1" noChangeAspect="1"/>
          </p:cNvSpPr>
          <p:nvPr>
            <p:ph type="sldImg" idx="2"/>
          </p:nvPr>
        </p:nvSpPr>
        <p:spPr>
          <a:xfrm>
            <a:off x="423863" y="704850"/>
            <a:ext cx="6254750" cy="3519488"/>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710248" y="4459526"/>
            <a:ext cx="5681980" cy="4224814"/>
          </a:xfrm>
          <a:prstGeom prst="rect">
            <a:avLst/>
          </a:prstGeom>
        </p:spPr>
        <p:txBody>
          <a:bodyPr vert="horz" lIns="94229" tIns="47114" rIns="94229" bIns="47114"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917422"/>
            <a:ext cx="3077739" cy="469424"/>
          </a:xfrm>
          <a:prstGeom prst="rect">
            <a:avLst/>
          </a:prstGeom>
        </p:spPr>
        <p:txBody>
          <a:bodyPr vert="horz" lIns="94229" tIns="47114" rIns="94229" bIns="47114"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4023092" y="8917422"/>
            <a:ext cx="3077739" cy="469424"/>
          </a:xfrm>
          <a:prstGeom prst="rect">
            <a:avLst/>
          </a:prstGeom>
        </p:spPr>
        <p:txBody>
          <a:bodyPr vert="horz" lIns="94229" tIns="47114" rIns="94229" bIns="47114" rtlCol="0" anchor="b"/>
          <a:lstStyle>
            <a:lvl1pPr algn="r">
              <a:defRPr sz="1200">
                <a:latin typeface="Arial"/>
              </a:defRPr>
            </a:lvl1pPr>
          </a:lstStyle>
          <a:p>
            <a:fld id="{0576C9C8-A95C-43FD-83EF-44D3648F6A3E}" type="slidenum">
              <a:rPr lang="en-US" smtClean="0"/>
              <a:pPr/>
              <a:t>‹#›</a:t>
            </a:fld>
            <a:endParaRPr lang="en-US" dirty="0"/>
          </a:p>
        </p:txBody>
      </p:sp>
    </p:spTree>
    <p:extLst>
      <p:ext uri="{BB962C8B-B14F-4D97-AF65-F5344CB8AC3E}">
        <p14:creationId xmlns:p14="http://schemas.microsoft.com/office/powerpoint/2010/main" val="3031687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a:ea typeface="+mn-ea"/>
        <a:cs typeface="+mn-cs"/>
      </a:defRPr>
    </a:lvl1pPr>
    <a:lvl2pPr marL="457200" algn="l" defTabSz="914400" rtl="0" eaLnBrk="1" latinLnBrk="0" hangingPunct="1">
      <a:defRPr sz="1200" kern="1200">
        <a:solidFill>
          <a:schemeClr val="tx1"/>
        </a:solidFill>
        <a:latin typeface="Arial"/>
        <a:ea typeface="+mn-ea"/>
        <a:cs typeface="+mn-cs"/>
      </a:defRPr>
    </a:lvl2pPr>
    <a:lvl3pPr marL="914400" algn="l" defTabSz="914400" rtl="0" eaLnBrk="1" latinLnBrk="0" hangingPunct="1">
      <a:defRPr sz="1200" kern="1200">
        <a:solidFill>
          <a:schemeClr val="tx1"/>
        </a:solidFill>
        <a:latin typeface="Arial"/>
        <a:ea typeface="+mn-ea"/>
        <a:cs typeface="+mn-cs"/>
      </a:defRPr>
    </a:lvl3pPr>
    <a:lvl4pPr marL="1371600" algn="l" defTabSz="914400" rtl="0" eaLnBrk="1" latinLnBrk="0" hangingPunct="1">
      <a:defRPr sz="1200" kern="1200">
        <a:solidFill>
          <a:schemeClr val="tx1"/>
        </a:solidFill>
        <a:latin typeface="Arial"/>
        <a:ea typeface="+mn-ea"/>
        <a:cs typeface="+mn-cs"/>
      </a:defRPr>
    </a:lvl4pPr>
    <a:lvl5pPr marL="1828800" algn="l" defTabSz="914400" rtl="0" eaLnBrk="1" latinLnBrk="0" hangingPunct="1">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0576C9C8-A95C-43FD-83EF-44D3648F6A3E}" type="slidenum">
              <a:rPr lang="en-US" smtClean="0"/>
              <a:pPr/>
              <a:t>2</a:t>
            </a:fld>
            <a:endParaRPr lang="en-US" dirty="0"/>
          </a:p>
        </p:txBody>
      </p:sp>
    </p:spTree>
    <p:extLst>
      <p:ext uri="{BB962C8B-B14F-4D97-AF65-F5344CB8AC3E}">
        <p14:creationId xmlns:p14="http://schemas.microsoft.com/office/powerpoint/2010/main" val="987491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0576C9C8-A95C-43FD-83EF-44D3648F6A3E}" type="slidenum">
              <a:rPr lang="en-US" smtClean="0"/>
              <a:pPr/>
              <a:t>11</a:t>
            </a:fld>
            <a:endParaRPr lang="en-US" dirty="0"/>
          </a:p>
        </p:txBody>
      </p:sp>
    </p:spTree>
    <p:extLst>
      <p:ext uri="{BB962C8B-B14F-4D97-AF65-F5344CB8AC3E}">
        <p14:creationId xmlns:p14="http://schemas.microsoft.com/office/powerpoint/2010/main" val="317778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0576C9C8-A95C-43FD-83EF-44D3648F6A3E}" type="slidenum">
              <a:rPr lang="en-US" smtClean="0"/>
              <a:pPr/>
              <a:t>12</a:t>
            </a:fld>
            <a:endParaRPr lang="en-US" dirty="0"/>
          </a:p>
        </p:txBody>
      </p:sp>
    </p:spTree>
    <p:extLst>
      <p:ext uri="{BB962C8B-B14F-4D97-AF65-F5344CB8AC3E}">
        <p14:creationId xmlns:p14="http://schemas.microsoft.com/office/powerpoint/2010/main" val="2145456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0576C9C8-A95C-43FD-83EF-44D3648F6A3E}" type="slidenum">
              <a:rPr lang="en-US" smtClean="0"/>
              <a:pPr/>
              <a:t>13</a:t>
            </a:fld>
            <a:endParaRPr lang="en-US" dirty="0"/>
          </a:p>
        </p:txBody>
      </p:sp>
    </p:spTree>
    <p:extLst>
      <p:ext uri="{BB962C8B-B14F-4D97-AF65-F5344CB8AC3E}">
        <p14:creationId xmlns:p14="http://schemas.microsoft.com/office/powerpoint/2010/main" val="1660942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0576C9C8-A95C-43FD-83EF-44D3648F6A3E}" type="slidenum">
              <a:rPr lang="en-US" smtClean="0"/>
              <a:pPr/>
              <a:t>14</a:t>
            </a:fld>
            <a:endParaRPr lang="en-US" dirty="0"/>
          </a:p>
        </p:txBody>
      </p:sp>
    </p:spTree>
    <p:extLst>
      <p:ext uri="{BB962C8B-B14F-4D97-AF65-F5344CB8AC3E}">
        <p14:creationId xmlns:p14="http://schemas.microsoft.com/office/powerpoint/2010/main" val="1388666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76C9C8-A95C-43FD-83EF-44D3648F6A3E}" type="slidenum">
              <a:rPr lang="en-US" smtClean="0"/>
              <a:pPr/>
              <a:t>15</a:t>
            </a:fld>
            <a:endParaRPr lang="en-US" dirty="0"/>
          </a:p>
        </p:txBody>
      </p:sp>
    </p:spTree>
    <p:extLst>
      <p:ext uri="{BB962C8B-B14F-4D97-AF65-F5344CB8AC3E}">
        <p14:creationId xmlns:p14="http://schemas.microsoft.com/office/powerpoint/2010/main" val="2140574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76C9C8-A95C-43FD-83EF-44D3648F6A3E}" type="slidenum">
              <a:rPr lang="en-US" smtClean="0"/>
              <a:pPr/>
              <a:t>17</a:t>
            </a:fld>
            <a:endParaRPr lang="en-US" dirty="0"/>
          </a:p>
        </p:txBody>
      </p:sp>
    </p:spTree>
    <p:extLst>
      <p:ext uri="{BB962C8B-B14F-4D97-AF65-F5344CB8AC3E}">
        <p14:creationId xmlns:p14="http://schemas.microsoft.com/office/powerpoint/2010/main" val="289224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0576C9C8-A95C-43FD-83EF-44D3648F6A3E}" type="slidenum">
              <a:rPr lang="en-US" smtClean="0"/>
              <a:pPr/>
              <a:t>18</a:t>
            </a:fld>
            <a:endParaRPr lang="en-US" dirty="0"/>
          </a:p>
        </p:txBody>
      </p:sp>
    </p:spTree>
    <p:extLst>
      <p:ext uri="{BB962C8B-B14F-4D97-AF65-F5344CB8AC3E}">
        <p14:creationId xmlns:p14="http://schemas.microsoft.com/office/powerpoint/2010/main" val="3961443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0576C9C8-A95C-43FD-83EF-44D3648F6A3E}" type="slidenum">
              <a:rPr lang="en-US" smtClean="0"/>
              <a:pPr/>
              <a:t>19</a:t>
            </a:fld>
            <a:endParaRPr lang="en-US" dirty="0"/>
          </a:p>
        </p:txBody>
      </p:sp>
    </p:spTree>
    <p:extLst>
      <p:ext uri="{BB962C8B-B14F-4D97-AF65-F5344CB8AC3E}">
        <p14:creationId xmlns:p14="http://schemas.microsoft.com/office/powerpoint/2010/main" val="410194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0576C9C8-A95C-43FD-83EF-44D3648F6A3E}" type="slidenum">
              <a:rPr lang="en-US" smtClean="0"/>
              <a:pPr/>
              <a:t>20</a:t>
            </a:fld>
            <a:endParaRPr lang="en-US" dirty="0"/>
          </a:p>
        </p:txBody>
      </p:sp>
    </p:spTree>
    <p:extLst>
      <p:ext uri="{BB962C8B-B14F-4D97-AF65-F5344CB8AC3E}">
        <p14:creationId xmlns:p14="http://schemas.microsoft.com/office/powerpoint/2010/main" val="1992238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0576C9C8-A95C-43FD-83EF-44D3648F6A3E}" type="slidenum">
              <a:rPr lang="en-US" smtClean="0"/>
              <a:pPr/>
              <a:t>21</a:t>
            </a:fld>
            <a:endParaRPr lang="en-US" dirty="0"/>
          </a:p>
        </p:txBody>
      </p:sp>
    </p:spTree>
    <p:extLst>
      <p:ext uri="{BB962C8B-B14F-4D97-AF65-F5344CB8AC3E}">
        <p14:creationId xmlns:p14="http://schemas.microsoft.com/office/powerpoint/2010/main" val="215180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a:ea typeface="+mn-ea"/>
                <a:cs typeface="+mn-cs"/>
              </a:rPr>
              <a:t>TestRail is a web-based test case management tool. It is used by testers, developers and team leads to manage, track and organize software testing efforts. TestRail allows team members to enter test cases, organize test suites, execute test runs and track their results, all from a modern and easy to use web interface.</a:t>
            </a:r>
          </a:p>
          <a:p>
            <a:r>
              <a:rPr lang="en-US" sz="1200" kern="1200" dirty="0">
                <a:solidFill>
                  <a:schemeClr val="tx1"/>
                </a:solidFill>
                <a:effectLst/>
                <a:latin typeface="Arial"/>
                <a:ea typeface="+mn-ea"/>
                <a:cs typeface="+mn-cs"/>
              </a:rPr>
              <a:t>To use TMP</a:t>
            </a:r>
            <a:r>
              <a:rPr lang="en-US" sz="1200" kern="1200" baseline="0" dirty="0">
                <a:solidFill>
                  <a:schemeClr val="tx1"/>
                </a:solidFill>
                <a:effectLst/>
                <a:latin typeface="Arial"/>
                <a:ea typeface="+mn-ea"/>
                <a:cs typeface="+mn-cs"/>
              </a:rPr>
              <a:t>, please apply account first from TMP admin (Shawn Yan &lt;Shawn.Yan@latticesemi.com&gt;)</a:t>
            </a:r>
            <a:endParaRPr lang="en-US" dirty="0"/>
          </a:p>
        </p:txBody>
      </p:sp>
      <p:sp>
        <p:nvSpPr>
          <p:cNvPr id="4" name="Slide Number Placeholder 3"/>
          <p:cNvSpPr>
            <a:spLocks noGrp="1"/>
          </p:cNvSpPr>
          <p:nvPr>
            <p:ph type="sldNum" sz="quarter" idx="10"/>
          </p:nvPr>
        </p:nvSpPr>
        <p:spPr/>
        <p:txBody>
          <a:bodyPr/>
          <a:lstStyle/>
          <a:p>
            <a:fld id="{0576C9C8-A95C-43FD-83EF-44D3648F6A3E}" type="slidenum">
              <a:rPr lang="en-US" smtClean="0"/>
              <a:pPr/>
              <a:t>3</a:t>
            </a:fld>
            <a:endParaRPr lang="en-US" dirty="0"/>
          </a:p>
        </p:txBody>
      </p:sp>
    </p:spTree>
    <p:extLst>
      <p:ext uri="{BB962C8B-B14F-4D97-AF65-F5344CB8AC3E}">
        <p14:creationId xmlns:p14="http://schemas.microsoft.com/office/powerpoint/2010/main" val="4213850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76C9C8-A95C-43FD-83EF-44D3648F6A3E}" type="slidenum">
              <a:rPr lang="en-US" smtClean="0"/>
              <a:pPr/>
              <a:t>22</a:t>
            </a:fld>
            <a:endParaRPr lang="en-US" dirty="0"/>
          </a:p>
        </p:txBody>
      </p:sp>
    </p:spTree>
    <p:extLst>
      <p:ext uri="{BB962C8B-B14F-4D97-AF65-F5344CB8AC3E}">
        <p14:creationId xmlns:p14="http://schemas.microsoft.com/office/powerpoint/2010/main" val="28822891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0576C9C8-A95C-43FD-83EF-44D3648F6A3E}" type="slidenum">
              <a:rPr lang="en-US" smtClean="0"/>
              <a:pPr/>
              <a:t>23</a:t>
            </a:fld>
            <a:endParaRPr lang="en-US" dirty="0"/>
          </a:p>
        </p:txBody>
      </p:sp>
    </p:spTree>
    <p:extLst>
      <p:ext uri="{BB962C8B-B14F-4D97-AF65-F5344CB8AC3E}">
        <p14:creationId xmlns:p14="http://schemas.microsoft.com/office/powerpoint/2010/main" val="3831705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76C9C8-A95C-43FD-83EF-44D3648F6A3E}" type="slidenum">
              <a:rPr lang="en-US" smtClean="0"/>
              <a:pPr/>
              <a:t>24</a:t>
            </a:fld>
            <a:endParaRPr lang="en-US" dirty="0"/>
          </a:p>
        </p:txBody>
      </p:sp>
    </p:spTree>
    <p:extLst>
      <p:ext uri="{BB962C8B-B14F-4D97-AF65-F5344CB8AC3E}">
        <p14:creationId xmlns:p14="http://schemas.microsoft.com/office/powerpoint/2010/main" val="4055201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Prepare your test suite file</a:t>
            </a:r>
          </a:p>
          <a:p>
            <a:pPr marL="228600" indent="-228600">
              <a:buAutoNum type="arabicPeriod"/>
            </a:pPr>
            <a:r>
              <a:rPr lang="en-US" dirty="0"/>
              <a:t>Open TMP</a:t>
            </a:r>
            <a:r>
              <a:rPr lang="en-US" baseline="0" dirty="0"/>
              <a:t> client</a:t>
            </a:r>
          </a:p>
          <a:p>
            <a:pPr marL="228600" indent="-228600">
              <a:buAutoNum type="arabicPeriod"/>
            </a:pPr>
            <a:r>
              <a:rPr lang="en-US" baseline="0" dirty="0"/>
              <a:t>Upload suite to TMP webpage</a:t>
            </a:r>
            <a:endParaRPr lang="en-US" dirty="0"/>
          </a:p>
        </p:txBody>
      </p:sp>
      <p:sp>
        <p:nvSpPr>
          <p:cNvPr id="4" name="Slide Number Placeholder 3"/>
          <p:cNvSpPr>
            <a:spLocks noGrp="1"/>
          </p:cNvSpPr>
          <p:nvPr>
            <p:ph type="sldNum" sz="quarter" idx="10"/>
          </p:nvPr>
        </p:nvSpPr>
        <p:spPr/>
        <p:txBody>
          <a:bodyPr/>
          <a:lstStyle/>
          <a:p>
            <a:fld id="{0576C9C8-A95C-43FD-83EF-44D3648F6A3E}" type="slidenum">
              <a:rPr lang="en-US" smtClean="0"/>
              <a:pPr/>
              <a:t>25</a:t>
            </a:fld>
            <a:endParaRPr lang="en-US" dirty="0"/>
          </a:p>
        </p:txBody>
      </p:sp>
    </p:spTree>
    <p:extLst>
      <p:ext uri="{BB962C8B-B14F-4D97-AF65-F5344CB8AC3E}">
        <p14:creationId xmlns:p14="http://schemas.microsoft.com/office/powerpoint/2010/main" val="25876921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Prepare your test suite file</a:t>
            </a:r>
          </a:p>
          <a:p>
            <a:pPr marL="228600" indent="-228600">
              <a:buAutoNum type="arabicPeriod"/>
            </a:pPr>
            <a:r>
              <a:rPr lang="en-US" dirty="0"/>
              <a:t>Open TMP</a:t>
            </a:r>
            <a:r>
              <a:rPr lang="en-US" baseline="0" dirty="0"/>
              <a:t> client</a:t>
            </a:r>
          </a:p>
          <a:p>
            <a:pPr marL="228600" indent="-228600">
              <a:buAutoNum type="arabicPeriod"/>
            </a:pPr>
            <a:r>
              <a:rPr lang="en-US" baseline="0" dirty="0"/>
              <a:t>Upload suite to TMP webpage</a:t>
            </a:r>
            <a:endParaRPr lang="en-US" dirty="0"/>
          </a:p>
        </p:txBody>
      </p:sp>
      <p:sp>
        <p:nvSpPr>
          <p:cNvPr id="4" name="Slide Number Placeholder 3"/>
          <p:cNvSpPr>
            <a:spLocks noGrp="1"/>
          </p:cNvSpPr>
          <p:nvPr>
            <p:ph type="sldNum" sz="quarter" idx="10"/>
          </p:nvPr>
        </p:nvSpPr>
        <p:spPr/>
        <p:txBody>
          <a:bodyPr/>
          <a:lstStyle/>
          <a:p>
            <a:fld id="{0576C9C8-A95C-43FD-83EF-44D3648F6A3E}" type="slidenum">
              <a:rPr lang="en-US" smtClean="0"/>
              <a:pPr/>
              <a:t>26</a:t>
            </a:fld>
            <a:endParaRPr lang="en-US" dirty="0"/>
          </a:p>
        </p:txBody>
      </p:sp>
    </p:spTree>
    <p:extLst>
      <p:ext uri="{BB962C8B-B14F-4D97-AF65-F5344CB8AC3E}">
        <p14:creationId xmlns:p14="http://schemas.microsoft.com/office/powerpoint/2010/main" val="20102357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76C9C8-A95C-43FD-83EF-44D3648F6A3E}" type="slidenum">
              <a:rPr lang="en-US" smtClean="0"/>
              <a:pPr/>
              <a:t>27</a:t>
            </a:fld>
            <a:endParaRPr lang="en-US" dirty="0"/>
          </a:p>
        </p:txBody>
      </p:sp>
    </p:spTree>
    <p:extLst>
      <p:ext uri="{BB962C8B-B14F-4D97-AF65-F5344CB8AC3E}">
        <p14:creationId xmlns:p14="http://schemas.microsoft.com/office/powerpoint/2010/main" val="38110949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0576C9C8-A95C-43FD-83EF-44D3648F6A3E}" type="slidenum">
              <a:rPr lang="en-US" smtClean="0"/>
              <a:pPr/>
              <a:t>28</a:t>
            </a:fld>
            <a:endParaRPr lang="en-US" dirty="0"/>
          </a:p>
        </p:txBody>
      </p:sp>
    </p:spTree>
    <p:extLst>
      <p:ext uri="{BB962C8B-B14F-4D97-AF65-F5344CB8AC3E}">
        <p14:creationId xmlns:p14="http://schemas.microsoft.com/office/powerpoint/2010/main" val="8900711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0576C9C8-A95C-43FD-83EF-44D3648F6A3E}" type="slidenum">
              <a:rPr lang="en-US" smtClean="0"/>
              <a:pPr/>
              <a:t>29</a:t>
            </a:fld>
            <a:endParaRPr lang="en-US" dirty="0"/>
          </a:p>
        </p:txBody>
      </p:sp>
    </p:spTree>
    <p:extLst>
      <p:ext uri="{BB962C8B-B14F-4D97-AF65-F5344CB8AC3E}">
        <p14:creationId xmlns:p14="http://schemas.microsoft.com/office/powerpoint/2010/main" val="2488581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0576C9C8-A95C-43FD-83EF-44D3648F6A3E}" type="slidenum">
              <a:rPr lang="en-US" smtClean="0"/>
              <a:pPr/>
              <a:t>30</a:t>
            </a:fld>
            <a:endParaRPr lang="en-US" dirty="0"/>
          </a:p>
        </p:txBody>
      </p:sp>
    </p:spTree>
    <p:extLst>
      <p:ext uri="{BB962C8B-B14F-4D97-AF65-F5344CB8AC3E}">
        <p14:creationId xmlns:p14="http://schemas.microsoft.com/office/powerpoint/2010/main" val="29565773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0576C9C8-A95C-43FD-83EF-44D3648F6A3E}" type="slidenum">
              <a:rPr lang="en-US" smtClean="0"/>
              <a:pPr/>
              <a:t>31</a:t>
            </a:fld>
            <a:endParaRPr lang="en-US" dirty="0"/>
          </a:p>
        </p:txBody>
      </p:sp>
    </p:spTree>
    <p:extLst>
      <p:ext uri="{BB962C8B-B14F-4D97-AF65-F5344CB8AC3E}">
        <p14:creationId xmlns:p14="http://schemas.microsoft.com/office/powerpoint/2010/main" val="79859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a:ea typeface="+mn-ea"/>
                <a:cs typeface="+mn-cs"/>
              </a:rPr>
              <a:t>OVERVIEW: show current project related status</a:t>
            </a:r>
          </a:p>
          <a:p>
            <a:r>
              <a:rPr lang="en-US" sz="1200" kern="1200" dirty="0">
                <a:solidFill>
                  <a:schemeClr val="tx1"/>
                </a:solidFill>
                <a:effectLst/>
                <a:latin typeface="Arial"/>
                <a:ea typeface="+mn-ea"/>
                <a:cs typeface="+mn-cs"/>
              </a:rPr>
              <a:t>TODO: </a:t>
            </a:r>
          </a:p>
          <a:p>
            <a:r>
              <a:rPr lang="en-US" sz="1200" kern="1200" dirty="0">
                <a:solidFill>
                  <a:schemeClr val="tx1"/>
                </a:solidFill>
                <a:effectLst/>
                <a:latin typeface="Arial"/>
                <a:ea typeface="+mn-ea"/>
                <a:cs typeface="+mn-cs"/>
              </a:rPr>
              <a:t>MILESTONES: organized</a:t>
            </a:r>
            <a:r>
              <a:rPr lang="en-US" sz="1200" kern="1200" baseline="0" dirty="0">
                <a:solidFill>
                  <a:schemeClr val="tx1"/>
                </a:solidFill>
                <a:effectLst/>
                <a:latin typeface="Arial"/>
                <a:ea typeface="+mn-ea"/>
                <a:cs typeface="+mn-cs"/>
              </a:rPr>
              <a:t> by test cycle in different milestones</a:t>
            </a:r>
          </a:p>
          <a:p>
            <a:r>
              <a:rPr lang="en-US" sz="1200" kern="1200" baseline="0" dirty="0">
                <a:solidFill>
                  <a:schemeClr val="tx1"/>
                </a:solidFill>
                <a:effectLst/>
                <a:latin typeface="Arial"/>
                <a:ea typeface="+mn-ea"/>
                <a:cs typeface="+mn-cs"/>
              </a:rPr>
              <a:t>TEST RUNS &amp; RESULTS: </a:t>
            </a:r>
          </a:p>
          <a:p>
            <a:r>
              <a:rPr lang="en-US" sz="1200" kern="1200" baseline="0" dirty="0">
                <a:solidFill>
                  <a:schemeClr val="tx1"/>
                </a:solidFill>
                <a:effectLst/>
                <a:latin typeface="Arial"/>
                <a:ea typeface="+mn-ea"/>
                <a:cs typeface="+mn-cs"/>
              </a:rPr>
              <a:t>TEST SUITES &amp; CASES:</a:t>
            </a:r>
          </a:p>
          <a:p>
            <a:r>
              <a:rPr lang="en-US" sz="1200" kern="1200" baseline="0" dirty="0">
                <a:solidFill>
                  <a:schemeClr val="tx1"/>
                </a:solidFill>
                <a:effectLst/>
                <a:latin typeface="Arial"/>
                <a:ea typeface="+mn-ea"/>
                <a:cs typeface="+mn-cs"/>
              </a:rPr>
              <a:t>REPORTS: not ready</a:t>
            </a:r>
          </a:p>
          <a:p>
            <a:r>
              <a:rPr lang="en-US" sz="1200" kern="1200" baseline="0" dirty="0">
                <a:solidFill>
                  <a:schemeClr val="tx1"/>
                </a:solidFill>
                <a:effectLst/>
                <a:latin typeface="Arial"/>
                <a:ea typeface="+mn-ea"/>
                <a:cs typeface="+mn-cs"/>
              </a:rPr>
              <a:t>MACHINES: ALL background machines</a:t>
            </a:r>
            <a:endParaRPr lang="en-US" dirty="0"/>
          </a:p>
        </p:txBody>
      </p:sp>
      <p:sp>
        <p:nvSpPr>
          <p:cNvPr id="4" name="Slide Number Placeholder 3"/>
          <p:cNvSpPr>
            <a:spLocks noGrp="1"/>
          </p:cNvSpPr>
          <p:nvPr>
            <p:ph type="sldNum" sz="quarter" idx="10"/>
          </p:nvPr>
        </p:nvSpPr>
        <p:spPr/>
        <p:txBody>
          <a:bodyPr/>
          <a:lstStyle/>
          <a:p>
            <a:fld id="{0576C9C8-A95C-43FD-83EF-44D3648F6A3E}" type="slidenum">
              <a:rPr lang="en-US" smtClean="0"/>
              <a:pPr/>
              <a:t>4</a:t>
            </a:fld>
            <a:endParaRPr lang="en-US" dirty="0"/>
          </a:p>
        </p:txBody>
      </p:sp>
    </p:spTree>
    <p:extLst>
      <p:ext uri="{BB962C8B-B14F-4D97-AF65-F5344CB8AC3E}">
        <p14:creationId xmlns:p14="http://schemas.microsoft.com/office/powerpoint/2010/main" val="1746551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0576C9C8-A95C-43FD-83EF-44D3648F6A3E}" type="slidenum">
              <a:rPr lang="en-US" smtClean="0"/>
              <a:pPr/>
              <a:t>32</a:t>
            </a:fld>
            <a:endParaRPr lang="en-US" dirty="0"/>
          </a:p>
        </p:txBody>
      </p:sp>
    </p:spTree>
    <p:extLst>
      <p:ext uri="{BB962C8B-B14F-4D97-AF65-F5344CB8AC3E}">
        <p14:creationId xmlns:p14="http://schemas.microsoft.com/office/powerpoint/2010/main" val="7393258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0576C9C8-A95C-43FD-83EF-44D3648F6A3E}" type="slidenum">
              <a:rPr lang="en-US" smtClean="0"/>
              <a:pPr/>
              <a:t>33</a:t>
            </a:fld>
            <a:endParaRPr lang="en-US" dirty="0"/>
          </a:p>
        </p:txBody>
      </p:sp>
    </p:spTree>
    <p:extLst>
      <p:ext uri="{BB962C8B-B14F-4D97-AF65-F5344CB8AC3E}">
        <p14:creationId xmlns:p14="http://schemas.microsoft.com/office/powerpoint/2010/main" val="36798450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0576C9C8-A95C-43FD-83EF-44D3648F6A3E}" type="slidenum">
              <a:rPr lang="en-US" smtClean="0"/>
              <a:pPr/>
              <a:t>34</a:t>
            </a:fld>
            <a:endParaRPr lang="en-US" dirty="0"/>
          </a:p>
        </p:txBody>
      </p:sp>
    </p:spTree>
    <p:extLst>
      <p:ext uri="{BB962C8B-B14F-4D97-AF65-F5344CB8AC3E}">
        <p14:creationId xmlns:p14="http://schemas.microsoft.com/office/powerpoint/2010/main" val="12700135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Case repository can be: SVN, FTP, Remote central storage, local disk</a:t>
            </a:r>
          </a:p>
        </p:txBody>
      </p:sp>
      <p:sp>
        <p:nvSpPr>
          <p:cNvPr id="4" name="Slide Number Placeholder 3"/>
          <p:cNvSpPr>
            <a:spLocks noGrp="1"/>
          </p:cNvSpPr>
          <p:nvPr>
            <p:ph type="sldNum" sz="quarter" idx="10"/>
          </p:nvPr>
        </p:nvSpPr>
        <p:spPr/>
        <p:txBody>
          <a:bodyPr/>
          <a:lstStyle/>
          <a:p>
            <a:fld id="{0576C9C8-A95C-43FD-83EF-44D3648F6A3E}" type="slidenum">
              <a:rPr lang="en-US" smtClean="0"/>
              <a:pPr/>
              <a:t>36</a:t>
            </a:fld>
            <a:endParaRPr lang="en-US" dirty="0"/>
          </a:p>
        </p:txBody>
      </p:sp>
    </p:spTree>
    <p:extLst>
      <p:ext uri="{BB962C8B-B14F-4D97-AF65-F5344CB8AC3E}">
        <p14:creationId xmlns:p14="http://schemas.microsoft.com/office/powerpoint/2010/main" val="34495960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76C9C8-A95C-43FD-83EF-44D3648F6A3E}" type="slidenum">
              <a:rPr lang="en-US" smtClean="0"/>
              <a:pPr/>
              <a:t>49</a:t>
            </a:fld>
            <a:endParaRPr lang="en-US" dirty="0"/>
          </a:p>
        </p:txBody>
      </p:sp>
    </p:spTree>
    <p:extLst>
      <p:ext uri="{BB962C8B-B14F-4D97-AF65-F5344CB8AC3E}">
        <p14:creationId xmlns:p14="http://schemas.microsoft.com/office/powerpoint/2010/main" val="3271627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76C9C8-A95C-43FD-83EF-44D3648F6A3E}" type="slidenum">
              <a:rPr lang="en-US" smtClean="0"/>
              <a:pPr/>
              <a:t>5</a:t>
            </a:fld>
            <a:endParaRPr lang="en-US" dirty="0"/>
          </a:p>
        </p:txBody>
      </p:sp>
    </p:spTree>
    <p:extLst>
      <p:ext uri="{BB962C8B-B14F-4D97-AF65-F5344CB8AC3E}">
        <p14:creationId xmlns:p14="http://schemas.microsoft.com/office/powerpoint/2010/main" val="1706095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76C9C8-A95C-43FD-83EF-44D3648F6A3E}" type="slidenum">
              <a:rPr lang="en-US" smtClean="0"/>
              <a:pPr/>
              <a:t>6</a:t>
            </a:fld>
            <a:endParaRPr lang="en-US" dirty="0"/>
          </a:p>
        </p:txBody>
      </p:sp>
    </p:spTree>
    <p:extLst>
      <p:ext uri="{BB962C8B-B14F-4D97-AF65-F5344CB8AC3E}">
        <p14:creationId xmlns:p14="http://schemas.microsoft.com/office/powerpoint/2010/main" val="1228702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0576C9C8-A95C-43FD-83EF-44D3648F6A3E}" type="slidenum">
              <a:rPr lang="en-US" smtClean="0"/>
              <a:pPr/>
              <a:t>7</a:t>
            </a:fld>
            <a:endParaRPr lang="en-US" dirty="0"/>
          </a:p>
        </p:txBody>
      </p:sp>
    </p:spTree>
    <p:extLst>
      <p:ext uri="{BB962C8B-B14F-4D97-AF65-F5344CB8AC3E}">
        <p14:creationId xmlns:p14="http://schemas.microsoft.com/office/powerpoint/2010/main" val="3828653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0576C9C8-A95C-43FD-83EF-44D3648F6A3E}" type="slidenum">
              <a:rPr lang="en-US" smtClean="0"/>
              <a:pPr/>
              <a:t>8</a:t>
            </a:fld>
            <a:endParaRPr lang="en-US" dirty="0"/>
          </a:p>
        </p:txBody>
      </p:sp>
    </p:spTree>
    <p:extLst>
      <p:ext uri="{BB962C8B-B14F-4D97-AF65-F5344CB8AC3E}">
        <p14:creationId xmlns:p14="http://schemas.microsoft.com/office/powerpoint/2010/main" val="1230745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0576C9C8-A95C-43FD-83EF-44D3648F6A3E}" type="slidenum">
              <a:rPr lang="en-US" smtClean="0"/>
              <a:pPr/>
              <a:t>9</a:t>
            </a:fld>
            <a:endParaRPr lang="en-US" dirty="0"/>
          </a:p>
        </p:txBody>
      </p:sp>
    </p:spTree>
    <p:extLst>
      <p:ext uri="{BB962C8B-B14F-4D97-AF65-F5344CB8AC3E}">
        <p14:creationId xmlns:p14="http://schemas.microsoft.com/office/powerpoint/2010/main" val="3275165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76C9C8-A95C-43FD-83EF-44D3648F6A3E}" type="slidenum">
              <a:rPr lang="en-US" smtClean="0"/>
              <a:pPr/>
              <a:t>10</a:t>
            </a:fld>
            <a:endParaRPr lang="en-US" dirty="0"/>
          </a:p>
        </p:txBody>
      </p:sp>
    </p:spTree>
    <p:extLst>
      <p:ext uri="{BB962C8B-B14F-4D97-AF65-F5344CB8AC3E}">
        <p14:creationId xmlns:p14="http://schemas.microsoft.com/office/powerpoint/2010/main" val="38424215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Cover Page - Small Image">
    <p:spTree>
      <p:nvGrpSpPr>
        <p:cNvPr id="1" name=""/>
        <p:cNvGrpSpPr/>
        <p:nvPr/>
      </p:nvGrpSpPr>
      <p:grpSpPr>
        <a:xfrm>
          <a:off x="0" y="0"/>
          <a:ext cx="0" cy="0"/>
          <a:chOff x="0" y="0"/>
          <a:chExt cx="0" cy="0"/>
        </a:xfrm>
      </p:grpSpPr>
      <p:sp>
        <p:nvSpPr>
          <p:cNvPr id="3" name="Rectangle 2"/>
          <p:cNvSpPr/>
          <p:nvPr userDrawn="1"/>
        </p:nvSpPr>
        <p:spPr bwMode="auto">
          <a:xfrm>
            <a:off x="0" y="0"/>
            <a:ext cx="9144000" cy="5143500"/>
          </a:xfrm>
          <a:prstGeom prst="rect">
            <a:avLst/>
          </a:prstGeom>
          <a:blipFill rotWithShape="1">
            <a:blip r:embed="rId2" cstate="screen">
              <a:extLst>
                <a:ext uri="{28A0092B-C50C-407E-A947-70E740481C1C}">
                  <a14:useLocalDpi xmlns:a14="http://schemas.microsoft.com/office/drawing/2010/main"/>
                </a:ext>
              </a:extLst>
            </a:blip>
            <a:srcRect/>
            <a:stretch>
              <a:fillRect/>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400" b="0" i="0" u="none" strike="noStrike" cap="none" normalizeH="0" baseline="0" dirty="0">
              <a:ln>
                <a:noFill/>
              </a:ln>
              <a:solidFill>
                <a:srgbClr val="000000"/>
              </a:solidFill>
              <a:effectLst/>
              <a:latin typeface="+mj-lt"/>
              <a:ea typeface="ヒラギノ角ゴ ProN W3" charset="0"/>
              <a:cs typeface="ヒラギノ角ゴ ProN W3" charset="0"/>
              <a:sym typeface="Gill Sans" charset="0"/>
            </a:endParaRPr>
          </a:p>
        </p:txBody>
      </p:sp>
      <p:sp>
        <p:nvSpPr>
          <p:cNvPr id="7" name="Rectangle 6"/>
          <p:cNvSpPr/>
          <p:nvPr userDrawn="1"/>
        </p:nvSpPr>
        <p:spPr bwMode="auto">
          <a:xfrm>
            <a:off x="0" y="0"/>
            <a:ext cx="9144000" cy="5143500"/>
          </a:xfrm>
          <a:prstGeom prst="rect">
            <a:avLst/>
          </a:prstGeom>
          <a:gradFill flip="none" rotWithShape="1">
            <a:gsLst>
              <a:gs pos="61000">
                <a:schemeClr val="tx1">
                  <a:alpha val="69000"/>
                </a:schemeClr>
              </a:gs>
              <a:gs pos="0">
                <a:schemeClr val="tx2">
                  <a:alpha val="69000"/>
                </a:scheme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400" b="0" i="0" u="none" strike="noStrike" cap="none" normalizeH="0" baseline="0" dirty="0">
              <a:ln>
                <a:noFill/>
              </a:ln>
              <a:solidFill>
                <a:srgbClr val="000000"/>
              </a:solidFill>
              <a:effectLst/>
              <a:latin typeface="+mj-lt"/>
              <a:ea typeface="ヒラギノ角ゴ ProN W3" charset="0"/>
              <a:cs typeface="ヒラギノ角ゴ ProN W3" charset="0"/>
              <a:sym typeface="Gill Sans" charset="0"/>
            </a:endParaRPr>
          </a:p>
        </p:txBody>
      </p:sp>
      <p:sp>
        <p:nvSpPr>
          <p:cNvPr id="12" name="Text Placeholder 8"/>
          <p:cNvSpPr>
            <a:spLocks noGrp="1"/>
          </p:cNvSpPr>
          <p:nvPr>
            <p:ph type="body" sz="quarter" idx="10" hasCustomPrompt="1"/>
          </p:nvPr>
        </p:nvSpPr>
        <p:spPr>
          <a:xfrm>
            <a:off x="1693869" y="2934080"/>
            <a:ext cx="5848519" cy="314175"/>
          </a:xfrm>
          <a:prstGeom prst="rect">
            <a:avLst/>
          </a:prstGeom>
          <a:effectLst/>
        </p:spPr>
        <p:txBody>
          <a:bodyPr vert="horz">
            <a:normAutofit/>
          </a:bodyPr>
          <a:lstStyle>
            <a:lvl1pPr marL="0" indent="0" algn="ctr">
              <a:lnSpc>
                <a:spcPct val="100000"/>
              </a:lnSpc>
              <a:spcBef>
                <a:spcPts val="0"/>
              </a:spcBef>
              <a:spcAft>
                <a:spcPts val="0"/>
              </a:spcAft>
              <a:buNone/>
              <a:defRPr sz="1600" baseline="0">
                <a:solidFill>
                  <a:srgbClr val="FFFFFF"/>
                </a:solidFill>
                <a:latin typeface="+mj-lt"/>
                <a:cs typeface="Arial" panose="020B0604020202020204" pitchFamily="34" charset="0"/>
              </a:defRPr>
            </a:lvl1pPr>
            <a:lvl2pPr marL="357174" indent="0">
              <a:buNone/>
              <a:defRPr sz="1800">
                <a:solidFill>
                  <a:schemeClr val="bg1"/>
                </a:solidFill>
              </a:defRPr>
            </a:lvl2pPr>
            <a:lvl3pPr marL="562550" indent="0">
              <a:buNone/>
              <a:defRPr sz="1800">
                <a:solidFill>
                  <a:schemeClr val="bg1"/>
                </a:solidFill>
              </a:defRPr>
            </a:lvl3pPr>
            <a:lvl4pPr marL="776855" indent="0">
              <a:buNone/>
              <a:defRPr sz="1800">
                <a:solidFill>
                  <a:schemeClr val="bg1"/>
                </a:solidFill>
              </a:defRPr>
            </a:lvl4pPr>
            <a:lvl5pPr marL="982230" indent="0">
              <a:buNone/>
              <a:defRPr sz="1800">
                <a:solidFill>
                  <a:schemeClr val="bg1"/>
                </a:solidFill>
              </a:defRPr>
            </a:lvl5pPr>
          </a:lstStyle>
          <a:p>
            <a:pPr lvl="0"/>
            <a:r>
              <a:rPr lang="en-US" dirty="0"/>
              <a:t>Author Name, Author Job Title</a:t>
            </a:r>
          </a:p>
        </p:txBody>
      </p:sp>
      <p:sp>
        <p:nvSpPr>
          <p:cNvPr id="5" name="Title 1"/>
          <p:cNvSpPr>
            <a:spLocks noGrp="1"/>
          </p:cNvSpPr>
          <p:nvPr>
            <p:ph type="title"/>
          </p:nvPr>
        </p:nvSpPr>
        <p:spPr>
          <a:xfrm>
            <a:off x="1689789" y="2336922"/>
            <a:ext cx="5792998" cy="471068"/>
          </a:xfrm>
          <a:prstGeom prst="rect">
            <a:avLst/>
          </a:prstGeom>
          <a:effectLst/>
        </p:spPr>
        <p:txBody>
          <a:bodyPr lIns="64291" tIns="32146" rIns="64291" bIns="32146" anchor="ctr"/>
          <a:lstStyle>
            <a:lvl1pPr algn="ctr">
              <a:lnSpc>
                <a:spcPct val="80000"/>
              </a:lnSpc>
              <a:defRPr sz="2800" b="1" i="0" cap="none">
                <a:solidFill>
                  <a:srgbClr val="FFFFFF"/>
                </a:solidFill>
                <a:latin typeface="+mj-lt"/>
                <a:cs typeface="Arial Black" panose="020B0A04020102020204" pitchFamily="34" charset="0"/>
              </a:defRPr>
            </a:lvl1pPr>
          </a:lstStyle>
          <a:p>
            <a:r>
              <a:rPr lang="en-US"/>
              <a:t>Click to edit Master title style</a:t>
            </a:r>
            <a:endParaRPr lang="en-US" dirty="0"/>
          </a:p>
        </p:txBody>
      </p:sp>
      <p:grpSp>
        <p:nvGrpSpPr>
          <p:cNvPr id="42" name="Group 41"/>
          <p:cNvGrpSpPr/>
          <p:nvPr userDrawn="1"/>
        </p:nvGrpSpPr>
        <p:grpSpPr>
          <a:xfrm>
            <a:off x="6790963" y="4690022"/>
            <a:ext cx="1895837" cy="312095"/>
            <a:chOff x="3121025" y="2933700"/>
            <a:chExt cx="5949951" cy="979488"/>
          </a:xfrm>
          <a:solidFill>
            <a:schemeClr val="bg1"/>
          </a:solidFill>
        </p:grpSpPr>
        <p:sp>
          <p:nvSpPr>
            <p:cNvPr id="43" name="Freeform 5"/>
            <p:cNvSpPr>
              <a:spLocks/>
            </p:cNvSpPr>
            <p:nvPr/>
          </p:nvSpPr>
          <p:spPr bwMode="auto">
            <a:xfrm>
              <a:off x="3289300" y="2933700"/>
              <a:ext cx="361950" cy="273050"/>
            </a:xfrm>
            <a:custGeom>
              <a:avLst/>
              <a:gdLst>
                <a:gd name="T0" fmla="*/ 2 w 32"/>
                <a:gd name="T1" fmla="*/ 24 h 24"/>
                <a:gd name="T2" fmla="*/ 25 w 32"/>
                <a:gd name="T3" fmla="*/ 24 h 24"/>
                <a:gd name="T4" fmla="*/ 26 w 32"/>
                <a:gd name="T5" fmla="*/ 23 h 24"/>
                <a:gd name="T6" fmla="*/ 31 w 32"/>
                <a:gd name="T7" fmla="*/ 3 h 24"/>
                <a:gd name="T8" fmla="*/ 31 w 32"/>
                <a:gd name="T9" fmla="*/ 1 h 24"/>
                <a:gd name="T10" fmla="*/ 30 w 32"/>
                <a:gd name="T11" fmla="*/ 0 h 24"/>
                <a:gd name="T12" fmla="*/ 7 w 32"/>
                <a:gd name="T13" fmla="*/ 0 h 24"/>
                <a:gd name="T14" fmla="*/ 5 w 32"/>
                <a:gd name="T15" fmla="*/ 2 h 24"/>
                <a:gd name="T16" fmla="*/ 0 w 32"/>
                <a:gd name="T17" fmla="*/ 22 h 24"/>
                <a:gd name="T18" fmla="*/ 1 w 32"/>
                <a:gd name="T19" fmla="*/ 24 h 24"/>
                <a:gd name="T20" fmla="*/ 2 w 32"/>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2" y="24"/>
                  </a:moveTo>
                  <a:cubicBezTo>
                    <a:pt x="25" y="24"/>
                    <a:pt x="25" y="24"/>
                    <a:pt x="25" y="24"/>
                  </a:cubicBezTo>
                  <a:cubicBezTo>
                    <a:pt x="25" y="24"/>
                    <a:pt x="26" y="24"/>
                    <a:pt x="26" y="23"/>
                  </a:cubicBezTo>
                  <a:cubicBezTo>
                    <a:pt x="31" y="3"/>
                    <a:pt x="31" y="3"/>
                    <a:pt x="31" y="3"/>
                  </a:cubicBezTo>
                  <a:cubicBezTo>
                    <a:pt x="32" y="2"/>
                    <a:pt x="32" y="2"/>
                    <a:pt x="31" y="1"/>
                  </a:cubicBezTo>
                  <a:cubicBezTo>
                    <a:pt x="31" y="1"/>
                    <a:pt x="30" y="0"/>
                    <a:pt x="30" y="0"/>
                  </a:cubicBezTo>
                  <a:cubicBezTo>
                    <a:pt x="7" y="0"/>
                    <a:pt x="7" y="0"/>
                    <a:pt x="7" y="0"/>
                  </a:cubicBezTo>
                  <a:cubicBezTo>
                    <a:pt x="6" y="0"/>
                    <a:pt x="5" y="1"/>
                    <a:pt x="5" y="2"/>
                  </a:cubicBezTo>
                  <a:cubicBezTo>
                    <a:pt x="0" y="22"/>
                    <a:pt x="0" y="22"/>
                    <a:pt x="0" y="22"/>
                  </a:cubicBezTo>
                  <a:cubicBezTo>
                    <a:pt x="0" y="23"/>
                    <a:pt x="0" y="23"/>
                    <a:pt x="1" y="24"/>
                  </a:cubicBezTo>
                  <a:cubicBezTo>
                    <a:pt x="1" y="24"/>
                    <a:pt x="1" y="24"/>
                    <a:pt x="2" y="24"/>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4" name="Freeform 6"/>
            <p:cNvSpPr>
              <a:spLocks/>
            </p:cNvSpPr>
            <p:nvPr/>
          </p:nvSpPr>
          <p:spPr bwMode="auto">
            <a:xfrm>
              <a:off x="3211513" y="3286125"/>
              <a:ext cx="349250" cy="273050"/>
            </a:xfrm>
            <a:custGeom>
              <a:avLst/>
              <a:gdLst>
                <a:gd name="T0" fmla="*/ 26 w 31"/>
                <a:gd name="T1" fmla="*/ 22 h 24"/>
                <a:gd name="T2" fmla="*/ 31 w 31"/>
                <a:gd name="T3" fmla="*/ 2 h 24"/>
                <a:gd name="T4" fmla="*/ 31 w 31"/>
                <a:gd name="T5" fmla="*/ 0 h 24"/>
                <a:gd name="T6" fmla="*/ 29 w 31"/>
                <a:gd name="T7" fmla="*/ 0 h 24"/>
                <a:gd name="T8" fmla="*/ 7 w 31"/>
                <a:gd name="T9" fmla="*/ 0 h 24"/>
                <a:gd name="T10" fmla="*/ 5 w 31"/>
                <a:gd name="T11" fmla="*/ 1 h 24"/>
                <a:gd name="T12" fmla="*/ 0 w 31"/>
                <a:gd name="T13" fmla="*/ 21 h 24"/>
                <a:gd name="T14" fmla="*/ 0 w 31"/>
                <a:gd name="T15" fmla="*/ 23 h 24"/>
                <a:gd name="T16" fmla="*/ 2 w 31"/>
                <a:gd name="T17" fmla="*/ 24 h 24"/>
                <a:gd name="T18" fmla="*/ 24 w 31"/>
                <a:gd name="T19" fmla="*/ 24 h 24"/>
                <a:gd name="T20" fmla="*/ 26 w 31"/>
                <a:gd name="T21"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6" y="22"/>
                  </a:moveTo>
                  <a:cubicBezTo>
                    <a:pt x="31" y="2"/>
                    <a:pt x="31" y="2"/>
                    <a:pt x="31" y="2"/>
                  </a:cubicBezTo>
                  <a:cubicBezTo>
                    <a:pt x="31" y="1"/>
                    <a:pt x="31" y="1"/>
                    <a:pt x="31" y="0"/>
                  </a:cubicBezTo>
                  <a:cubicBezTo>
                    <a:pt x="30" y="0"/>
                    <a:pt x="30" y="0"/>
                    <a:pt x="29" y="0"/>
                  </a:cubicBezTo>
                  <a:cubicBezTo>
                    <a:pt x="7" y="0"/>
                    <a:pt x="7" y="0"/>
                    <a:pt x="7" y="0"/>
                  </a:cubicBezTo>
                  <a:cubicBezTo>
                    <a:pt x="6" y="0"/>
                    <a:pt x="5" y="0"/>
                    <a:pt x="5" y="1"/>
                  </a:cubicBezTo>
                  <a:cubicBezTo>
                    <a:pt x="0" y="21"/>
                    <a:pt x="0" y="21"/>
                    <a:pt x="0" y="21"/>
                  </a:cubicBezTo>
                  <a:cubicBezTo>
                    <a:pt x="0" y="22"/>
                    <a:pt x="0" y="23"/>
                    <a:pt x="0" y="23"/>
                  </a:cubicBezTo>
                  <a:cubicBezTo>
                    <a:pt x="0" y="23"/>
                    <a:pt x="1" y="24"/>
                    <a:pt x="2" y="24"/>
                  </a:cubicBezTo>
                  <a:cubicBezTo>
                    <a:pt x="24" y="24"/>
                    <a:pt x="24" y="24"/>
                    <a:pt x="24" y="24"/>
                  </a:cubicBezTo>
                  <a:cubicBezTo>
                    <a:pt x="25" y="24"/>
                    <a:pt x="26" y="23"/>
                    <a:pt x="26" y="22"/>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5" name="Freeform 7"/>
            <p:cNvSpPr>
              <a:spLocks/>
            </p:cNvSpPr>
            <p:nvPr/>
          </p:nvSpPr>
          <p:spPr bwMode="auto">
            <a:xfrm>
              <a:off x="3121025" y="3627438"/>
              <a:ext cx="360363" cy="274638"/>
            </a:xfrm>
            <a:custGeom>
              <a:avLst/>
              <a:gdLst>
                <a:gd name="T0" fmla="*/ 30 w 32"/>
                <a:gd name="T1" fmla="*/ 0 h 24"/>
                <a:gd name="T2" fmla="*/ 7 w 32"/>
                <a:gd name="T3" fmla="*/ 0 h 24"/>
                <a:gd name="T4" fmla="*/ 5 w 32"/>
                <a:gd name="T5" fmla="*/ 1 h 24"/>
                <a:gd name="T6" fmla="*/ 0 w 32"/>
                <a:gd name="T7" fmla="*/ 22 h 24"/>
                <a:gd name="T8" fmla="*/ 1 w 32"/>
                <a:gd name="T9" fmla="*/ 23 h 24"/>
                <a:gd name="T10" fmla="*/ 2 w 32"/>
                <a:gd name="T11" fmla="*/ 24 h 24"/>
                <a:gd name="T12" fmla="*/ 25 w 32"/>
                <a:gd name="T13" fmla="*/ 24 h 24"/>
                <a:gd name="T14" fmla="*/ 26 w 32"/>
                <a:gd name="T15" fmla="*/ 23 h 24"/>
                <a:gd name="T16" fmla="*/ 31 w 32"/>
                <a:gd name="T17" fmla="*/ 2 h 24"/>
                <a:gd name="T18" fmla="*/ 31 w 32"/>
                <a:gd name="T19" fmla="*/ 1 h 24"/>
                <a:gd name="T20" fmla="*/ 30 w 32"/>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30" y="0"/>
                  </a:moveTo>
                  <a:cubicBezTo>
                    <a:pt x="7" y="0"/>
                    <a:pt x="7" y="0"/>
                    <a:pt x="7" y="0"/>
                  </a:cubicBezTo>
                  <a:cubicBezTo>
                    <a:pt x="6" y="0"/>
                    <a:pt x="5" y="1"/>
                    <a:pt x="5" y="1"/>
                  </a:cubicBezTo>
                  <a:cubicBezTo>
                    <a:pt x="0" y="22"/>
                    <a:pt x="0" y="22"/>
                    <a:pt x="0" y="22"/>
                  </a:cubicBezTo>
                  <a:cubicBezTo>
                    <a:pt x="0" y="22"/>
                    <a:pt x="0" y="23"/>
                    <a:pt x="1" y="23"/>
                  </a:cubicBezTo>
                  <a:cubicBezTo>
                    <a:pt x="1" y="24"/>
                    <a:pt x="1" y="24"/>
                    <a:pt x="2" y="24"/>
                  </a:cubicBezTo>
                  <a:cubicBezTo>
                    <a:pt x="25" y="24"/>
                    <a:pt x="25" y="24"/>
                    <a:pt x="25" y="24"/>
                  </a:cubicBezTo>
                  <a:cubicBezTo>
                    <a:pt x="25" y="24"/>
                    <a:pt x="26" y="23"/>
                    <a:pt x="26" y="23"/>
                  </a:cubicBezTo>
                  <a:cubicBezTo>
                    <a:pt x="31" y="2"/>
                    <a:pt x="31" y="2"/>
                    <a:pt x="31" y="2"/>
                  </a:cubicBezTo>
                  <a:cubicBezTo>
                    <a:pt x="32" y="2"/>
                    <a:pt x="31" y="1"/>
                    <a:pt x="31" y="1"/>
                  </a:cubicBezTo>
                  <a:cubicBezTo>
                    <a:pt x="31" y="0"/>
                    <a:pt x="30" y="0"/>
                    <a:pt x="3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6" name="Freeform 8"/>
            <p:cNvSpPr>
              <a:spLocks/>
            </p:cNvSpPr>
            <p:nvPr/>
          </p:nvSpPr>
          <p:spPr bwMode="auto">
            <a:xfrm>
              <a:off x="3662363" y="2933700"/>
              <a:ext cx="349250" cy="273050"/>
            </a:xfrm>
            <a:custGeom>
              <a:avLst/>
              <a:gdLst>
                <a:gd name="T0" fmla="*/ 2 w 31"/>
                <a:gd name="T1" fmla="*/ 24 h 24"/>
                <a:gd name="T2" fmla="*/ 24 w 31"/>
                <a:gd name="T3" fmla="*/ 24 h 24"/>
                <a:gd name="T4" fmla="*/ 26 w 31"/>
                <a:gd name="T5" fmla="*/ 23 h 24"/>
                <a:gd name="T6" fmla="*/ 31 w 31"/>
                <a:gd name="T7" fmla="*/ 3 h 24"/>
                <a:gd name="T8" fmla="*/ 31 w 31"/>
                <a:gd name="T9" fmla="*/ 1 h 24"/>
                <a:gd name="T10" fmla="*/ 29 w 31"/>
                <a:gd name="T11" fmla="*/ 0 h 24"/>
                <a:gd name="T12" fmla="*/ 7 w 31"/>
                <a:gd name="T13" fmla="*/ 0 h 24"/>
                <a:gd name="T14" fmla="*/ 5 w 31"/>
                <a:gd name="T15" fmla="*/ 2 h 24"/>
                <a:gd name="T16" fmla="*/ 0 w 31"/>
                <a:gd name="T17" fmla="*/ 22 h 24"/>
                <a:gd name="T18" fmla="*/ 0 w 31"/>
                <a:gd name="T19" fmla="*/ 24 h 24"/>
                <a:gd name="T20" fmla="*/ 2 w 31"/>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 y="24"/>
                  </a:moveTo>
                  <a:cubicBezTo>
                    <a:pt x="24" y="24"/>
                    <a:pt x="24" y="24"/>
                    <a:pt x="24" y="24"/>
                  </a:cubicBezTo>
                  <a:cubicBezTo>
                    <a:pt x="25" y="24"/>
                    <a:pt x="26" y="24"/>
                    <a:pt x="26" y="23"/>
                  </a:cubicBezTo>
                  <a:cubicBezTo>
                    <a:pt x="31" y="3"/>
                    <a:pt x="31" y="3"/>
                    <a:pt x="31" y="3"/>
                  </a:cubicBezTo>
                  <a:cubicBezTo>
                    <a:pt x="31" y="2"/>
                    <a:pt x="31" y="2"/>
                    <a:pt x="31" y="1"/>
                  </a:cubicBezTo>
                  <a:cubicBezTo>
                    <a:pt x="31" y="1"/>
                    <a:pt x="30" y="0"/>
                    <a:pt x="29" y="0"/>
                  </a:cubicBezTo>
                  <a:cubicBezTo>
                    <a:pt x="7" y="0"/>
                    <a:pt x="7" y="0"/>
                    <a:pt x="7" y="0"/>
                  </a:cubicBezTo>
                  <a:cubicBezTo>
                    <a:pt x="6" y="0"/>
                    <a:pt x="5" y="1"/>
                    <a:pt x="5" y="2"/>
                  </a:cubicBezTo>
                  <a:cubicBezTo>
                    <a:pt x="0" y="22"/>
                    <a:pt x="0" y="22"/>
                    <a:pt x="0" y="22"/>
                  </a:cubicBezTo>
                  <a:cubicBezTo>
                    <a:pt x="0" y="23"/>
                    <a:pt x="0" y="23"/>
                    <a:pt x="0" y="24"/>
                  </a:cubicBezTo>
                  <a:cubicBezTo>
                    <a:pt x="1" y="24"/>
                    <a:pt x="1" y="24"/>
                    <a:pt x="2" y="24"/>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7" name="Freeform 9"/>
            <p:cNvSpPr>
              <a:spLocks/>
            </p:cNvSpPr>
            <p:nvPr/>
          </p:nvSpPr>
          <p:spPr bwMode="auto">
            <a:xfrm>
              <a:off x="3571875" y="3286125"/>
              <a:ext cx="360363" cy="273050"/>
            </a:xfrm>
            <a:custGeom>
              <a:avLst/>
              <a:gdLst>
                <a:gd name="T0" fmla="*/ 27 w 32"/>
                <a:gd name="T1" fmla="*/ 22 h 24"/>
                <a:gd name="T2" fmla="*/ 32 w 32"/>
                <a:gd name="T3" fmla="*/ 2 h 24"/>
                <a:gd name="T4" fmla="*/ 31 w 32"/>
                <a:gd name="T5" fmla="*/ 0 h 24"/>
                <a:gd name="T6" fmla="*/ 30 w 32"/>
                <a:gd name="T7" fmla="*/ 0 h 24"/>
                <a:gd name="T8" fmla="*/ 7 w 32"/>
                <a:gd name="T9" fmla="*/ 0 h 24"/>
                <a:gd name="T10" fmla="*/ 6 w 32"/>
                <a:gd name="T11" fmla="*/ 1 h 24"/>
                <a:gd name="T12" fmla="*/ 0 w 32"/>
                <a:gd name="T13" fmla="*/ 21 h 24"/>
                <a:gd name="T14" fmla="*/ 1 w 32"/>
                <a:gd name="T15" fmla="*/ 23 h 24"/>
                <a:gd name="T16" fmla="*/ 2 w 32"/>
                <a:gd name="T17" fmla="*/ 24 h 24"/>
                <a:gd name="T18" fmla="*/ 25 w 32"/>
                <a:gd name="T19" fmla="*/ 24 h 24"/>
                <a:gd name="T20" fmla="*/ 27 w 32"/>
                <a:gd name="T21"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27" y="22"/>
                  </a:moveTo>
                  <a:cubicBezTo>
                    <a:pt x="32" y="2"/>
                    <a:pt x="32" y="2"/>
                    <a:pt x="32" y="2"/>
                  </a:cubicBezTo>
                  <a:cubicBezTo>
                    <a:pt x="32" y="1"/>
                    <a:pt x="32" y="1"/>
                    <a:pt x="31" y="0"/>
                  </a:cubicBezTo>
                  <a:cubicBezTo>
                    <a:pt x="31" y="0"/>
                    <a:pt x="30" y="0"/>
                    <a:pt x="30" y="0"/>
                  </a:cubicBezTo>
                  <a:cubicBezTo>
                    <a:pt x="7" y="0"/>
                    <a:pt x="7" y="0"/>
                    <a:pt x="7" y="0"/>
                  </a:cubicBezTo>
                  <a:cubicBezTo>
                    <a:pt x="6" y="0"/>
                    <a:pt x="6" y="0"/>
                    <a:pt x="6" y="1"/>
                  </a:cubicBezTo>
                  <a:cubicBezTo>
                    <a:pt x="0" y="21"/>
                    <a:pt x="0" y="21"/>
                    <a:pt x="0" y="21"/>
                  </a:cubicBezTo>
                  <a:cubicBezTo>
                    <a:pt x="0" y="22"/>
                    <a:pt x="0" y="23"/>
                    <a:pt x="1" y="23"/>
                  </a:cubicBezTo>
                  <a:cubicBezTo>
                    <a:pt x="1" y="23"/>
                    <a:pt x="2" y="24"/>
                    <a:pt x="2" y="24"/>
                  </a:cubicBezTo>
                  <a:cubicBezTo>
                    <a:pt x="25" y="24"/>
                    <a:pt x="25" y="24"/>
                    <a:pt x="25" y="24"/>
                  </a:cubicBezTo>
                  <a:cubicBezTo>
                    <a:pt x="26" y="24"/>
                    <a:pt x="26" y="23"/>
                    <a:pt x="27" y="22"/>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8" name="Freeform 10"/>
            <p:cNvSpPr>
              <a:spLocks/>
            </p:cNvSpPr>
            <p:nvPr/>
          </p:nvSpPr>
          <p:spPr bwMode="auto">
            <a:xfrm>
              <a:off x="3492500" y="3627438"/>
              <a:ext cx="349250" cy="274638"/>
            </a:xfrm>
            <a:custGeom>
              <a:avLst/>
              <a:gdLst>
                <a:gd name="T0" fmla="*/ 29 w 31"/>
                <a:gd name="T1" fmla="*/ 0 h 24"/>
                <a:gd name="T2" fmla="*/ 7 w 31"/>
                <a:gd name="T3" fmla="*/ 0 h 24"/>
                <a:gd name="T4" fmla="*/ 5 w 31"/>
                <a:gd name="T5" fmla="*/ 1 h 24"/>
                <a:gd name="T6" fmla="*/ 0 w 31"/>
                <a:gd name="T7" fmla="*/ 22 h 24"/>
                <a:gd name="T8" fmla="*/ 0 w 31"/>
                <a:gd name="T9" fmla="*/ 23 h 24"/>
                <a:gd name="T10" fmla="*/ 2 w 31"/>
                <a:gd name="T11" fmla="*/ 24 h 24"/>
                <a:gd name="T12" fmla="*/ 24 w 31"/>
                <a:gd name="T13" fmla="*/ 24 h 24"/>
                <a:gd name="T14" fmla="*/ 26 w 31"/>
                <a:gd name="T15" fmla="*/ 23 h 24"/>
                <a:gd name="T16" fmla="*/ 31 w 31"/>
                <a:gd name="T17" fmla="*/ 2 h 24"/>
                <a:gd name="T18" fmla="*/ 31 w 31"/>
                <a:gd name="T19" fmla="*/ 1 h 24"/>
                <a:gd name="T20" fmla="*/ 29 w 31"/>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9" y="0"/>
                  </a:moveTo>
                  <a:cubicBezTo>
                    <a:pt x="7" y="0"/>
                    <a:pt x="7" y="0"/>
                    <a:pt x="7" y="0"/>
                  </a:cubicBezTo>
                  <a:cubicBezTo>
                    <a:pt x="6" y="0"/>
                    <a:pt x="5" y="1"/>
                    <a:pt x="5" y="1"/>
                  </a:cubicBezTo>
                  <a:cubicBezTo>
                    <a:pt x="0" y="22"/>
                    <a:pt x="0" y="22"/>
                    <a:pt x="0" y="22"/>
                  </a:cubicBezTo>
                  <a:cubicBezTo>
                    <a:pt x="0" y="22"/>
                    <a:pt x="0" y="23"/>
                    <a:pt x="0" y="23"/>
                  </a:cubicBezTo>
                  <a:cubicBezTo>
                    <a:pt x="1" y="24"/>
                    <a:pt x="1" y="24"/>
                    <a:pt x="2" y="24"/>
                  </a:cubicBezTo>
                  <a:cubicBezTo>
                    <a:pt x="24" y="24"/>
                    <a:pt x="24" y="24"/>
                    <a:pt x="24" y="24"/>
                  </a:cubicBezTo>
                  <a:cubicBezTo>
                    <a:pt x="25" y="24"/>
                    <a:pt x="26" y="23"/>
                    <a:pt x="26" y="23"/>
                  </a:cubicBezTo>
                  <a:cubicBezTo>
                    <a:pt x="31" y="2"/>
                    <a:pt x="31" y="2"/>
                    <a:pt x="31" y="2"/>
                  </a:cubicBezTo>
                  <a:cubicBezTo>
                    <a:pt x="31" y="2"/>
                    <a:pt x="31" y="1"/>
                    <a:pt x="31" y="1"/>
                  </a:cubicBezTo>
                  <a:cubicBezTo>
                    <a:pt x="31" y="0"/>
                    <a:pt x="30" y="0"/>
                    <a:pt x="29"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9" name="Freeform 11"/>
            <p:cNvSpPr>
              <a:spLocks/>
            </p:cNvSpPr>
            <p:nvPr/>
          </p:nvSpPr>
          <p:spPr bwMode="auto">
            <a:xfrm>
              <a:off x="4033838" y="2933700"/>
              <a:ext cx="349250" cy="273050"/>
            </a:xfrm>
            <a:custGeom>
              <a:avLst/>
              <a:gdLst>
                <a:gd name="T0" fmla="*/ 31 w 31"/>
                <a:gd name="T1" fmla="*/ 1 h 24"/>
                <a:gd name="T2" fmla="*/ 29 w 31"/>
                <a:gd name="T3" fmla="*/ 0 h 24"/>
                <a:gd name="T4" fmla="*/ 7 w 31"/>
                <a:gd name="T5" fmla="*/ 0 h 24"/>
                <a:gd name="T6" fmla="*/ 5 w 31"/>
                <a:gd name="T7" fmla="*/ 2 h 24"/>
                <a:gd name="T8" fmla="*/ 0 w 31"/>
                <a:gd name="T9" fmla="*/ 22 h 24"/>
                <a:gd name="T10" fmla="*/ 0 w 31"/>
                <a:gd name="T11" fmla="*/ 24 h 24"/>
                <a:gd name="T12" fmla="*/ 2 w 31"/>
                <a:gd name="T13" fmla="*/ 24 h 24"/>
                <a:gd name="T14" fmla="*/ 24 w 31"/>
                <a:gd name="T15" fmla="*/ 24 h 24"/>
                <a:gd name="T16" fmla="*/ 26 w 31"/>
                <a:gd name="T17" fmla="*/ 23 h 24"/>
                <a:gd name="T18" fmla="*/ 31 w 31"/>
                <a:gd name="T19" fmla="*/ 3 h 24"/>
                <a:gd name="T20" fmla="*/ 31 w 31"/>
                <a:gd name="T21"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31" y="1"/>
                  </a:moveTo>
                  <a:cubicBezTo>
                    <a:pt x="30" y="1"/>
                    <a:pt x="30" y="0"/>
                    <a:pt x="29" y="0"/>
                  </a:cubicBezTo>
                  <a:cubicBezTo>
                    <a:pt x="7" y="0"/>
                    <a:pt x="7" y="0"/>
                    <a:pt x="7" y="0"/>
                  </a:cubicBezTo>
                  <a:cubicBezTo>
                    <a:pt x="6" y="0"/>
                    <a:pt x="5" y="1"/>
                    <a:pt x="5" y="2"/>
                  </a:cubicBezTo>
                  <a:cubicBezTo>
                    <a:pt x="0" y="22"/>
                    <a:pt x="0" y="22"/>
                    <a:pt x="0" y="22"/>
                  </a:cubicBezTo>
                  <a:cubicBezTo>
                    <a:pt x="0" y="23"/>
                    <a:pt x="0" y="23"/>
                    <a:pt x="0" y="24"/>
                  </a:cubicBezTo>
                  <a:cubicBezTo>
                    <a:pt x="0" y="24"/>
                    <a:pt x="1" y="24"/>
                    <a:pt x="2" y="24"/>
                  </a:cubicBezTo>
                  <a:cubicBezTo>
                    <a:pt x="24" y="24"/>
                    <a:pt x="24" y="24"/>
                    <a:pt x="24" y="24"/>
                  </a:cubicBezTo>
                  <a:cubicBezTo>
                    <a:pt x="25" y="24"/>
                    <a:pt x="26" y="24"/>
                    <a:pt x="26" y="23"/>
                  </a:cubicBezTo>
                  <a:cubicBezTo>
                    <a:pt x="31" y="3"/>
                    <a:pt x="31" y="3"/>
                    <a:pt x="31" y="3"/>
                  </a:cubicBezTo>
                  <a:cubicBezTo>
                    <a:pt x="31" y="2"/>
                    <a:pt x="31" y="2"/>
                    <a:pt x="31" y="1"/>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0" name="Freeform 12"/>
            <p:cNvSpPr>
              <a:spLocks/>
            </p:cNvSpPr>
            <p:nvPr/>
          </p:nvSpPr>
          <p:spPr bwMode="auto">
            <a:xfrm>
              <a:off x="3943350" y="3286125"/>
              <a:ext cx="360363" cy="273050"/>
            </a:xfrm>
            <a:custGeom>
              <a:avLst/>
              <a:gdLst>
                <a:gd name="T0" fmla="*/ 30 w 32"/>
                <a:gd name="T1" fmla="*/ 0 h 24"/>
                <a:gd name="T2" fmla="*/ 7 w 32"/>
                <a:gd name="T3" fmla="*/ 0 h 24"/>
                <a:gd name="T4" fmla="*/ 5 w 32"/>
                <a:gd name="T5" fmla="*/ 1 h 24"/>
                <a:gd name="T6" fmla="*/ 0 w 32"/>
                <a:gd name="T7" fmla="*/ 21 h 24"/>
                <a:gd name="T8" fmla="*/ 1 w 32"/>
                <a:gd name="T9" fmla="*/ 23 h 24"/>
                <a:gd name="T10" fmla="*/ 2 w 32"/>
                <a:gd name="T11" fmla="*/ 24 h 24"/>
                <a:gd name="T12" fmla="*/ 25 w 32"/>
                <a:gd name="T13" fmla="*/ 24 h 24"/>
                <a:gd name="T14" fmla="*/ 26 w 32"/>
                <a:gd name="T15" fmla="*/ 22 h 24"/>
                <a:gd name="T16" fmla="*/ 31 w 32"/>
                <a:gd name="T17" fmla="*/ 2 h 24"/>
                <a:gd name="T18" fmla="*/ 31 w 32"/>
                <a:gd name="T19" fmla="*/ 0 h 24"/>
                <a:gd name="T20" fmla="*/ 30 w 32"/>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30" y="0"/>
                  </a:moveTo>
                  <a:cubicBezTo>
                    <a:pt x="7" y="0"/>
                    <a:pt x="7" y="0"/>
                    <a:pt x="7" y="0"/>
                  </a:cubicBezTo>
                  <a:cubicBezTo>
                    <a:pt x="6" y="0"/>
                    <a:pt x="5" y="0"/>
                    <a:pt x="5" y="1"/>
                  </a:cubicBezTo>
                  <a:cubicBezTo>
                    <a:pt x="0" y="21"/>
                    <a:pt x="0" y="21"/>
                    <a:pt x="0" y="21"/>
                  </a:cubicBezTo>
                  <a:cubicBezTo>
                    <a:pt x="0" y="22"/>
                    <a:pt x="0" y="23"/>
                    <a:pt x="1" y="23"/>
                  </a:cubicBezTo>
                  <a:cubicBezTo>
                    <a:pt x="1" y="23"/>
                    <a:pt x="1" y="24"/>
                    <a:pt x="2" y="24"/>
                  </a:cubicBezTo>
                  <a:cubicBezTo>
                    <a:pt x="25" y="24"/>
                    <a:pt x="25" y="24"/>
                    <a:pt x="25" y="24"/>
                  </a:cubicBezTo>
                  <a:cubicBezTo>
                    <a:pt x="25" y="24"/>
                    <a:pt x="26" y="23"/>
                    <a:pt x="26" y="22"/>
                  </a:cubicBezTo>
                  <a:cubicBezTo>
                    <a:pt x="31" y="2"/>
                    <a:pt x="31" y="2"/>
                    <a:pt x="31" y="2"/>
                  </a:cubicBezTo>
                  <a:cubicBezTo>
                    <a:pt x="32" y="1"/>
                    <a:pt x="31" y="1"/>
                    <a:pt x="31" y="0"/>
                  </a:cubicBezTo>
                  <a:cubicBezTo>
                    <a:pt x="31" y="0"/>
                    <a:pt x="30" y="0"/>
                    <a:pt x="3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1" name="Freeform 13"/>
            <p:cNvSpPr>
              <a:spLocks/>
            </p:cNvSpPr>
            <p:nvPr/>
          </p:nvSpPr>
          <p:spPr bwMode="auto">
            <a:xfrm>
              <a:off x="3863975" y="3627438"/>
              <a:ext cx="350838" cy="274638"/>
            </a:xfrm>
            <a:custGeom>
              <a:avLst/>
              <a:gdLst>
                <a:gd name="T0" fmla="*/ 29 w 31"/>
                <a:gd name="T1" fmla="*/ 0 h 24"/>
                <a:gd name="T2" fmla="*/ 7 w 31"/>
                <a:gd name="T3" fmla="*/ 0 h 24"/>
                <a:gd name="T4" fmla="*/ 5 w 31"/>
                <a:gd name="T5" fmla="*/ 1 h 24"/>
                <a:gd name="T6" fmla="*/ 0 w 31"/>
                <a:gd name="T7" fmla="*/ 22 h 24"/>
                <a:gd name="T8" fmla="*/ 0 w 31"/>
                <a:gd name="T9" fmla="*/ 23 h 24"/>
                <a:gd name="T10" fmla="*/ 2 w 31"/>
                <a:gd name="T11" fmla="*/ 24 h 24"/>
                <a:gd name="T12" fmla="*/ 24 w 31"/>
                <a:gd name="T13" fmla="*/ 24 h 24"/>
                <a:gd name="T14" fmla="*/ 26 w 31"/>
                <a:gd name="T15" fmla="*/ 23 h 24"/>
                <a:gd name="T16" fmla="*/ 31 w 31"/>
                <a:gd name="T17" fmla="*/ 2 h 24"/>
                <a:gd name="T18" fmla="*/ 31 w 31"/>
                <a:gd name="T19" fmla="*/ 1 h 24"/>
                <a:gd name="T20" fmla="*/ 29 w 31"/>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9" y="0"/>
                  </a:moveTo>
                  <a:cubicBezTo>
                    <a:pt x="7" y="0"/>
                    <a:pt x="7" y="0"/>
                    <a:pt x="7" y="0"/>
                  </a:cubicBezTo>
                  <a:cubicBezTo>
                    <a:pt x="6" y="0"/>
                    <a:pt x="5" y="1"/>
                    <a:pt x="5" y="1"/>
                  </a:cubicBezTo>
                  <a:cubicBezTo>
                    <a:pt x="0" y="22"/>
                    <a:pt x="0" y="22"/>
                    <a:pt x="0" y="22"/>
                  </a:cubicBezTo>
                  <a:cubicBezTo>
                    <a:pt x="0" y="22"/>
                    <a:pt x="0" y="23"/>
                    <a:pt x="0" y="23"/>
                  </a:cubicBezTo>
                  <a:cubicBezTo>
                    <a:pt x="0" y="24"/>
                    <a:pt x="1" y="24"/>
                    <a:pt x="2" y="24"/>
                  </a:cubicBezTo>
                  <a:cubicBezTo>
                    <a:pt x="24" y="24"/>
                    <a:pt x="24" y="24"/>
                    <a:pt x="24" y="24"/>
                  </a:cubicBezTo>
                  <a:cubicBezTo>
                    <a:pt x="25" y="24"/>
                    <a:pt x="26" y="23"/>
                    <a:pt x="26" y="23"/>
                  </a:cubicBezTo>
                  <a:cubicBezTo>
                    <a:pt x="31" y="2"/>
                    <a:pt x="31" y="2"/>
                    <a:pt x="31" y="2"/>
                  </a:cubicBezTo>
                  <a:cubicBezTo>
                    <a:pt x="31" y="2"/>
                    <a:pt x="31" y="1"/>
                    <a:pt x="31" y="1"/>
                  </a:cubicBezTo>
                  <a:cubicBezTo>
                    <a:pt x="30" y="0"/>
                    <a:pt x="30" y="0"/>
                    <a:pt x="29"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2" name="Freeform 14"/>
            <p:cNvSpPr>
              <a:spLocks/>
            </p:cNvSpPr>
            <p:nvPr/>
          </p:nvSpPr>
          <p:spPr bwMode="auto">
            <a:xfrm>
              <a:off x="4462463" y="2933700"/>
              <a:ext cx="608013" cy="649288"/>
            </a:xfrm>
            <a:custGeom>
              <a:avLst/>
              <a:gdLst>
                <a:gd name="T0" fmla="*/ 52 w 54"/>
                <a:gd name="T1" fmla="*/ 47 h 57"/>
                <a:gd name="T2" fmla="*/ 16 w 54"/>
                <a:gd name="T3" fmla="*/ 47 h 57"/>
                <a:gd name="T4" fmla="*/ 27 w 54"/>
                <a:gd name="T5" fmla="*/ 3 h 57"/>
                <a:gd name="T6" fmla="*/ 27 w 54"/>
                <a:gd name="T7" fmla="*/ 1 h 57"/>
                <a:gd name="T8" fmla="*/ 25 w 54"/>
                <a:gd name="T9" fmla="*/ 0 h 57"/>
                <a:gd name="T10" fmla="*/ 16 w 54"/>
                <a:gd name="T11" fmla="*/ 0 h 57"/>
                <a:gd name="T12" fmla="*/ 14 w 54"/>
                <a:gd name="T13" fmla="*/ 2 h 57"/>
                <a:gd name="T14" fmla="*/ 0 w 54"/>
                <a:gd name="T15" fmla="*/ 55 h 57"/>
                <a:gd name="T16" fmla="*/ 0 w 54"/>
                <a:gd name="T17" fmla="*/ 56 h 57"/>
                <a:gd name="T18" fmla="*/ 2 w 54"/>
                <a:gd name="T19" fmla="*/ 57 h 57"/>
                <a:gd name="T20" fmla="*/ 51 w 54"/>
                <a:gd name="T21" fmla="*/ 57 h 57"/>
                <a:gd name="T22" fmla="*/ 53 w 54"/>
                <a:gd name="T23" fmla="*/ 56 h 57"/>
                <a:gd name="T24" fmla="*/ 54 w 54"/>
                <a:gd name="T25" fmla="*/ 49 h 57"/>
                <a:gd name="T26" fmla="*/ 54 w 54"/>
                <a:gd name="T27" fmla="*/ 48 h 57"/>
                <a:gd name="T28" fmla="*/ 52 w 54"/>
                <a:gd name="T29" fmla="*/ 4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57">
                  <a:moveTo>
                    <a:pt x="52" y="47"/>
                  </a:moveTo>
                  <a:cubicBezTo>
                    <a:pt x="16" y="47"/>
                    <a:pt x="16" y="47"/>
                    <a:pt x="16" y="47"/>
                  </a:cubicBezTo>
                  <a:cubicBezTo>
                    <a:pt x="27" y="3"/>
                    <a:pt x="27" y="3"/>
                    <a:pt x="27" y="3"/>
                  </a:cubicBezTo>
                  <a:cubicBezTo>
                    <a:pt x="28" y="2"/>
                    <a:pt x="27" y="2"/>
                    <a:pt x="27" y="1"/>
                  </a:cubicBezTo>
                  <a:cubicBezTo>
                    <a:pt x="27" y="1"/>
                    <a:pt x="26" y="0"/>
                    <a:pt x="25" y="0"/>
                  </a:cubicBezTo>
                  <a:cubicBezTo>
                    <a:pt x="16" y="0"/>
                    <a:pt x="16" y="0"/>
                    <a:pt x="16" y="0"/>
                  </a:cubicBezTo>
                  <a:cubicBezTo>
                    <a:pt x="15" y="0"/>
                    <a:pt x="14" y="1"/>
                    <a:pt x="14" y="2"/>
                  </a:cubicBezTo>
                  <a:cubicBezTo>
                    <a:pt x="0" y="55"/>
                    <a:pt x="0" y="55"/>
                    <a:pt x="0" y="55"/>
                  </a:cubicBezTo>
                  <a:cubicBezTo>
                    <a:pt x="0" y="55"/>
                    <a:pt x="0" y="56"/>
                    <a:pt x="0" y="56"/>
                  </a:cubicBezTo>
                  <a:cubicBezTo>
                    <a:pt x="1" y="57"/>
                    <a:pt x="1" y="57"/>
                    <a:pt x="2" y="57"/>
                  </a:cubicBezTo>
                  <a:cubicBezTo>
                    <a:pt x="51" y="57"/>
                    <a:pt x="51" y="57"/>
                    <a:pt x="51" y="57"/>
                  </a:cubicBezTo>
                  <a:cubicBezTo>
                    <a:pt x="52" y="57"/>
                    <a:pt x="52" y="57"/>
                    <a:pt x="53" y="56"/>
                  </a:cubicBezTo>
                  <a:cubicBezTo>
                    <a:pt x="54" y="49"/>
                    <a:pt x="54" y="49"/>
                    <a:pt x="54" y="49"/>
                  </a:cubicBezTo>
                  <a:cubicBezTo>
                    <a:pt x="54" y="49"/>
                    <a:pt x="54" y="48"/>
                    <a:pt x="54" y="48"/>
                  </a:cubicBezTo>
                  <a:cubicBezTo>
                    <a:pt x="54" y="47"/>
                    <a:pt x="53" y="47"/>
                    <a:pt x="52" y="47"/>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3" name="Freeform 15"/>
            <p:cNvSpPr>
              <a:spLocks noEditPoints="1"/>
            </p:cNvSpPr>
            <p:nvPr/>
          </p:nvSpPr>
          <p:spPr bwMode="auto">
            <a:xfrm>
              <a:off x="5103813" y="2933700"/>
              <a:ext cx="800100" cy="649288"/>
            </a:xfrm>
            <a:custGeom>
              <a:avLst/>
              <a:gdLst>
                <a:gd name="T0" fmla="*/ 57 w 71"/>
                <a:gd name="T1" fmla="*/ 2 h 57"/>
                <a:gd name="T2" fmla="*/ 55 w 71"/>
                <a:gd name="T3" fmla="*/ 0 h 57"/>
                <a:gd name="T4" fmla="*/ 45 w 71"/>
                <a:gd name="T5" fmla="*/ 0 h 57"/>
                <a:gd name="T6" fmla="*/ 44 w 71"/>
                <a:gd name="T7" fmla="*/ 1 h 57"/>
                <a:gd name="T8" fmla="*/ 1 w 71"/>
                <a:gd name="T9" fmla="*/ 54 h 57"/>
                <a:gd name="T10" fmla="*/ 1 w 71"/>
                <a:gd name="T11" fmla="*/ 56 h 57"/>
                <a:gd name="T12" fmla="*/ 3 w 71"/>
                <a:gd name="T13" fmla="*/ 57 h 57"/>
                <a:gd name="T14" fmla="*/ 13 w 71"/>
                <a:gd name="T15" fmla="*/ 57 h 57"/>
                <a:gd name="T16" fmla="*/ 14 w 71"/>
                <a:gd name="T17" fmla="*/ 56 h 57"/>
                <a:gd name="T18" fmla="*/ 25 w 71"/>
                <a:gd name="T19" fmla="*/ 43 h 57"/>
                <a:gd name="T20" fmla="*/ 53 w 71"/>
                <a:gd name="T21" fmla="*/ 43 h 57"/>
                <a:gd name="T22" fmla="*/ 57 w 71"/>
                <a:gd name="T23" fmla="*/ 56 h 57"/>
                <a:gd name="T24" fmla="*/ 58 w 71"/>
                <a:gd name="T25" fmla="*/ 57 h 57"/>
                <a:gd name="T26" fmla="*/ 69 w 71"/>
                <a:gd name="T27" fmla="*/ 57 h 57"/>
                <a:gd name="T28" fmla="*/ 70 w 71"/>
                <a:gd name="T29" fmla="*/ 56 h 57"/>
                <a:gd name="T30" fmla="*/ 71 w 71"/>
                <a:gd name="T31" fmla="*/ 55 h 57"/>
                <a:gd name="T32" fmla="*/ 57 w 71"/>
                <a:gd name="T33" fmla="*/ 2 h 57"/>
                <a:gd name="T34" fmla="*/ 51 w 71"/>
                <a:gd name="T35" fmla="*/ 33 h 57"/>
                <a:gd name="T36" fmla="*/ 33 w 71"/>
                <a:gd name="T37" fmla="*/ 33 h 57"/>
                <a:gd name="T38" fmla="*/ 41 w 71"/>
                <a:gd name="T39" fmla="*/ 23 h 57"/>
                <a:gd name="T40" fmla="*/ 47 w 71"/>
                <a:gd name="T41" fmla="*/ 15 h 57"/>
                <a:gd name="T42" fmla="*/ 48 w 71"/>
                <a:gd name="T43" fmla="*/ 23 h 57"/>
                <a:gd name="T44" fmla="*/ 51 w 71"/>
                <a:gd name="T45" fmla="*/ 3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57">
                  <a:moveTo>
                    <a:pt x="57" y="2"/>
                  </a:moveTo>
                  <a:cubicBezTo>
                    <a:pt x="57" y="1"/>
                    <a:pt x="56" y="0"/>
                    <a:pt x="55" y="0"/>
                  </a:cubicBezTo>
                  <a:cubicBezTo>
                    <a:pt x="45" y="0"/>
                    <a:pt x="45" y="0"/>
                    <a:pt x="45" y="0"/>
                  </a:cubicBezTo>
                  <a:cubicBezTo>
                    <a:pt x="45" y="0"/>
                    <a:pt x="44" y="1"/>
                    <a:pt x="44" y="1"/>
                  </a:cubicBezTo>
                  <a:cubicBezTo>
                    <a:pt x="1" y="54"/>
                    <a:pt x="1" y="54"/>
                    <a:pt x="1" y="54"/>
                  </a:cubicBezTo>
                  <a:cubicBezTo>
                    <a:pt x="1" y="55"/>
                    <a:pt x="0" y="55"/>
                    <a:pt x="1" y="56"/>
                  </a:cubicBezTo>
                  <a:cubicBezTo>
                    <a:pt x="1" y="57"/>
                    <a:pt x="2" y="57"/>
                    <a:pt x="3" y="57"/>
                  </a:cubicBezTo>
                  <a:cubicBezTo>
                    <a:pt x="13" y="57"/>
                    <a:pt x="13" y="57"/>
                    <a:pt x="13" y="57"/>
                  </a:cubicBezTo>
                  <a:cubicBezTo>
                    <a:pt x="13" y="57"/>
                    <a:pt x="14" y="57"/>
                    <a:pt x="14" y="56"/>
                  </a:cubicBezTo>
                  <a:cubicBezTo>
                    <a:pt x="25" y="43"/>
                    <a:pt x="25" y="43"/>
                    <a:pt x="25" y="43"/>
                  </a:cubicBezTo>
                  <a:cubicBezTo>
                    <a:pt x="53" y="43"/>
                    <a:pt x="53" y="43"/>
                    <a:pt x="53" y="43"/>
                  </a:cubicBezTo>
                  <a:cubicBezTo>
                    <a:pt x="57" y="56"/>
                    <a:pt x="57" y="56"/>
                    <a:pt x="57" y="56"/>
                  </a:cubicBezTo>
                  <a:cubicBezTo>
                    <a:pt x="57" y="57"/>
                    <a:pt x="58" y="57"/>
                    <a:pt x="58" y="57"/>
                  </a:cubicBezTo>
                  <a:cubicBezTo>
                    <a:pt x="69" y="57"/>
                    <a:pt x="69" y="57"/>
                    <a:pt x="69" y="57"/>
                  </a:cubicBezTo>
                  <a:cubicBezTo>
                    <a:pt x="69" y="57"/>
                    <a:pt x="70" y="57"/>
                    <a:pt x="70" y="56"/>
                  </a:cubicBezTo>
                  <a:cubicBezTo>
                    <a:pt x="71" y="56"/>
                    <a:pt x="71" y="55"/>
                    <a:pt x="71" y="55"/>
                  </a:cubicBezTo>
                  <a:lnTo>
                    <a:pt x="57" y="2"/>
                  </a:lnTo>
                  <a:close/>
                  <a:moveTo>
                    <a:pt x="51" y="33"/>
                  </a:moveTo>
                  <a:cubicBezTo>
                    <a:pt x="33" y="33"/>
                    <a:pt x="33" y="33"/>
                    <a:pt x="33" y="33"/>
                  </a:cubicBezTo>
                  <a:cubicBezTo>
                    <a:pt x="41" y="23"/>
                    <a:pt x="41" y="23"/>
                    <a:pt x="41" y="23"/>
                  </a:cubicBezTo>
                  <a:cubicBezTo>
                    <a:pt x="43" y="21"/>
                    <a:pt x="45" y="18"/>
                    <a:pt x="47" y="15"/>
                  </a:cubicBezTo>
                  <a:cubicBezTo>
                    <a:pt x="47" y="18"/>
                    <a:pt x="47" y="20"/>
                    <a:pt x="48" y="23"/>
                  </a:cubicBezTo>
                  <a:lnTo>
                    <a:pt x="51" y="33"/>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4" name="Freeform 16"/>
            <p:cNvSpPr>
              <a:spLocks/>
            </p:cNvSpPr>
            <p:nvPr/>
          </p:nvSpPr>
          <p:spPr bwMode="auto">
            <a:xfrm>
              <a:off x="5926138" y="2933700"/>
              <a:ext cx="711200" cy="649288"/>
            </a:xfrm>
            <a:custGeom>
              <a:avLst/>
              <a:gdLst>
                <a:gd name="T0" fmla="*/ 61 w 63"/>
                <a:gd name="T1" fmla="*/ 0 h 57"/>
                <a:gd name="T2" fmla="*/ 4 w 63"/>
                <a:gd name="T3" fmla="*/ 0 h 57"/>
                <a:gd name="T4" fmla="*/ 2 w 63"/>
                <a:gd name="T5" fmla="*/ 2 h 57"/>
                <a:gd name="T6" fmla="*/ 0 w 63"/>
                <a:gd name="T7" fmla="*/ 8 h 57"/>
                <a:gd name="T8" fmla="*/ 1 w 63"/>
                <a:gd name="T9" fmla="*/ 10 h 57"/>
                <a:gd name="T10" fmla="*/ 2 w 63"/>
                <a:gd name="T11" fmla="*/ 11 h 57"/>
                <a:gd name="T12" fmla="*/ 23 w 63"/>
                <a:gd name="T13" fmla="*/ 11 h 57"/>
                <a:gd name="T14" fmla="*/ 12 w 63"/>
                <a:gd name="T15" fmla="*/ 55 h 57"/>
                <a:gd name="T16" fmla="*/ 12 w 63"/>
                <a:gd name="T17" fmla="*/ 56 h 57"/>
                <a:gd name="T18" fmla="*/ 14 w 63"/>
                <a:gd name="T19" fmla="*/ 57 h 57"/>
                <a:gd name="T20" fmla="*/ 24 w 63"/>
                <a:gd name="T21" fmla="*/ 57 h 57"/>
                <a:gd name="T22" fmla="*/ 26 w 63"/>
                <a:gd name="T23" fmla="*/ 56 h 57"/>
                <a:gd name="T24" fmla="*/ 37 w 63"/>
                <a:gd name="T25" fmla="*/ 11 h 57"/>
                <a:gd name="T26" fmla="*/ 59 w 63"/>
                <a:gd name="T27" fmla="*/ 11 h 57"/>
                <a:gd name="T28" fmla="*/ 61 w 63"/>
                <a:gd name="T29" fmla="*/ 9 h 57"/>
                <a:gd name="T30" fmla="*/ 63 w 63"/>
                <a:gd name="T31" fmla="*/ 3 h 57"/>
                <a:gd name="T32" fmla="*/ 63 w 63"/>
                <a:gd name="T33" fmla="*/ 1 h 57"/>
                <a:gd name="T34" fmla="*/ 61 w 63"/>
                <a:gd name="T3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57">
                  <a:moveTo>
                    <a:pt x="61" y="0"/>
                  </a:moveTo>
                  <a:cubicBezTo>
                    <a:pt x="4" y="0"/>
                    <a:pt x="4" y="0"/>
                    <a:pt x="4" y="0"/>
                  </a:cubicBezTo>
                  <a:cubicBezTo>
                    <a:pt x="3" y="0"/>
                    <a:pt x="2" y="1"/>
                    <a:pt x="2" y="2"/>
                  </a:cubicBezTo>
                  <a:cubicBezTo>
                    <a:pt x="0" y="8"/>
                    <a:pt x="0" y="8"/>
                    <a:pt x="0" y="8"/>
                  </a:cubicBezTo>
                  <a:cubicBezTo>
                    <a:pt x="0" y="9"/>
                    <a:pt x="0" y="9"/>
                    <a:pt x="1" y="10"/>
                  </a:cubicBezTo>
                  <a:cubicBezTo>
                    <a:pt x="1" y="10"/>
                    <a:pt x="2" y="11"/>
                    <a:pt x="2" y="11"/>
                  </a:cubicBezTo>
                  <a:cubicBezTo>
                    <a:pt x="23" y="11"/>
                    <a:pt x="23" y="11"/>
                    <a:pt x="23" y="11"/>
                  </a:cubicBezTo>
                  <a:cubicBezTo>
                    <a:pt x="12" y="55"/>
                    <a:pt x="12" y="55"/>
                    <a:pt x="12" y="55"/>
                  </a:cubicBezTo>
                  <a:cubicBezTo>
                    <a:pt x="12" y="55"/>
                    <a:pt x="12" y="56"/>
                    <a:pt x="12" y="56"/>
                  </a:cubicBezTo>
                  <a:cubicBezTo>
                    <a:pt x="13" y="57"/>
                    <a:pt x="13" y="57"/>
                    <a:pt x="14" y="57"/>
                  </a:cubicBezTo>
                  <a:cubicBezTo>
                    <a:pt x="24" y="57"/>
                    <a:pt x="24" y="57"/>
                    <a:pt x="24" y="57"/>
                  </a:cubicBezTo>
                  <a:cubicBezTo>
                    <a:pt x="25" y="57"/>
                    <a:pt x="25" y="57"/>
                    <a:pt x="26" y="56"/>
                  </a:cubicBezTo>
                  <a:cubicBezTo>
                    <a:pt x="37" y="11"/>
                    <a:pt x="37" y="11"/>
                    <a:pt x="37" y="11"/>
                  </a:cubicBezTo>
                  <a:cubicBezTo>
                    <a:pt x="59" y="11"/>
                    <a:pt x="59" y="11"/>
                    <a:pt x="59" y="11"/>
                  </a:cubicBezTo>
                  <a:cubicBezTo>
                    <a:pt x="60" y="11"/>
                    <a:pt x="61" y="10"/>
                    <a:pt x="61" y="9"/>
                  </a:cubicBezTo>
                  <a:cubicBezTo>
                    <a:pt x="63" y="3"/>
                    <a:pt x="63" y="3"/>
                    <a:pt x="63" y="3"/>
                  </a:cubicBezTo>
                  <a:cubicBezTo>
                    <a:pt x="63" y="2"/>
                    <a:pt x="63" y="2"/>
                    <a:pt x="63" y="1"/>
                  </a:cubicBezTo>
                  <a:cubicBezTo>
                    <a:pt x="62" y="1"/>
                    <a:pt x="62" y="0"/>
                    <a:pt x="61"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5" name="Freeform 17"/>
            <p:cNvSpPr>
              <a:spLocks/>
            </p:cNvSpPr>
            <p:nvPr/>
          </p:nvSpPr>
          <p:spPr bwMode="auto">
            <a:xfrm>
              <a:off x="6648450" y="2933700"/>
              <a:ext cx="709613" cy="649288"/>
            </a:xfrm>
            <a:custGeom>
              <a:avLst/>
              <a:gdLst>
                <a:gd name="T0" fmla="*/ 61 w 63"/>
                <a:gd name="T1" fmla="*/ 9 h 57"/>
                <a:gd name="T2" fmla="*/ 63 w 63"/>
                <a:gd name="T3" fmla="*/ 3 h 57"/>
                <a:gd name="T4" fmla="*/ 63 w 63"/>
                <a:gd name="T5" fmla="*/ 1 h 57"/>
                <a:gd name="T6" fmla="*/ 61 w 63"/>
                <a:gd name="T7" fmla="*/ 0 h 57"/>
                <a:gd name="T8" fmla="*/ 4 w 63"/>
                <a:gd name="T9" fmla="*/ 0 h 57"/>
                <a:gd name="T10" fmla="*/ 2 w 63"/>
                <a:gd name="T11" fmla="*/ 2 h 57"/>
                <a:gd name="T12" fmla="*/ 0 w 63"/>
                <a:gd name="T13" fmla="*/ 8 h 57"/>
                <a:gd name="T14" fmla="*/ 1 w 63"/>
                <a:gd name="T15" fmla="*/ 10 h 57"/>
                <a:gd name="T16" fmla="*/ 2 w 63"/>
                <a:gd name="T17" fmla="*/ 11 h 57"/>
                <a:gd name="T18" fmla="*/ 23 w 63"/>
                <a:gd name="T19" fmla="*/ 11 h 57"/>
                <a:gd name="T20" fmla="*/ 12 w 63"/>
                <a:gd name="T21" fmla="*/ 55 h 57"/>
                <a:gd name="T22" fmla="*/ 12 w 63"/>
                <a:gd name="T23" fmla="*/ 56 h 57"/>
                <a:gd name="T24" fmla="*/ 14 w 63"/>
                <a:gd name="T25" fmla="*/ 57 h 57"/>
                <a:gd name="T26" fmla="*/ 24 w 63"/>
                <a:gd name="T27" fmla="*/ 57 h 57"/>
                <a:gd name="T28" fmla="*/ 26 w 63"/>
                <a:gd name="T29" fmla="*/ 56 h 57"/>
                <a:gd name="T30" fmla="*/ 37 w 63"/>
                <a:gd name="T31" fmla="*/ 11 h 57"/>
                <a:gd name="T32" fmla="*/ 59 w 63"/>
                <a:gd name="T33" fmla="*/ 11 h 57"/>
                <a:gd name="T34" fmla="*/ 61 w 63"/>
                <a:gd name="T35" fmla="*/ 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57">
                  <a:moveTo>
                    <a:pt x="61" y="9"/>
                  </a:moveTo>
                  <a:cubicBezTo>
                    <a:pt x="63" y="3"/>
                    <a:pt x="63" y="3"/>
                    <a:pt x="63" y="3"/>
                  </a:cubicBezTo>
                  <a:cubicBezTo>
                    <a:pt x="63" y="2"/>
                    <a:pt x="63" y="2"/>
                    <a:pt x="63" y="1"/>
                  </a:cubicBezTo>
                  <a:cubicBezTo>
                    <a:pt x="62" y="1"/>
                    <a:pt x="62" y="0"/>
                    <a:pt x="61" y="0"/>
                  </a:cubicBezTo>
                  <a:cubicBezTo>
                    <a:pt x="4" y="0"/>
                    <a:pt x="4" y="0"/>
                    <a:pt x="4" y="0"/>
                  </a:cubicBezTo>
                  <a:cubicBezTo>
                    <a:pt x="3" y="0"/>
                    <a:pt x="2" y="1"/>
                    <a:pt x="2" y="2"/>
                  </a:cubicBezTo>
                  <a:cubicBezTo>
                    <a:pt x="0" y="8"/>
                    <a:pt x="0" y="8"/>
                    <a:pt x="0" y="8"/>
                  </a:cubicBezTo>
                  <a:cubicBezTo>
                    <a:pt x="0" y="9"/>
                    <a:pt x="0" y="9"/>
                    <a:pt x="1" y="10"/>
                  </a:cubicBezTo>
                  <a:cubicBezTo>
                    <a:pt x="1" y="10"/>
                    <a:pt x="2" y="11"/>
                    <a:pt x="2" y="11"/>
                  </a:cubicBezTo>
                  <a:cubicBezTo>
                    <a:pt x="23" y="11"/>
                    <a:pt x="23" y="11"/>
                    <a:pt x="23" y="11"/>
                  </a:cubicBezTo>
                  <a:cubicBezTo>
                    <a:pt x="12" y="55"/>
                    <a:pt x="12" y="55"/>
                    <a:pt x="12" y="55"/>
                  </a:cubicBezTo>
                  <a:cubicBezTo>
                    <a:pt x="12" y="55"/>
                    <a:pt x="12" y="56"/>
                    <a:pt x="12" y="56"/>
                  </a:cubicBezTo>
                  <a:cubicBezTo>
                    <a:pt x="13" y="57"/>
                    <a:pt x="13" y="57"/>
                    <a:pt x="14" y="57"/>
                  </a:cubicBezTo>
                  <a:cubicBezTo>
                    <a:pt x="24" y="57"/>
                    <a:pt x="24" y="57"/>
                    <a:pt x="24" y="57"/>
                  </a:cubicBezTo>
                  <a:cubicBezTo>
                    <a:pt x="25" y="57"/>
                    <a:pt x="25" y="57"/>
                    <a:pt x="26" y="56"/>
                  </a:cubicBezTo>
                  <a:cubicBezTo>
                    <a:pt x="37" y="11"/>
                    <a:pt x="37" y="11"/>
                    <a:pt x="37" y="11"/>
                  </a:cubicBezTo>
                  <a:cubicBezTo>
                    <a:pt x="59" y="11"/>
                    <a:pt x="59" y="11"/>
                    <a:pt x="59" y="11"/>
                  </a:cubicBezTo>
                  <a:cubicBezTo>
                    <a:pt x="60" y="11"/>
                    <a:pt x="61" y="10"/>
                    <a:pt x="61" y="9"/>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6" name="Freeform 18"/>
            <p:cNvSpPr>
              <a:spLocks/>
            </p:cNvSpPr>
            <p:nvPr/>
          </p:nvSpPr>
          <p:spPr bwMode="auto">
            <a:xfrm>
              <a:off x="7278688" y="2933700"/>
              <a:ext cx="327025" cy="649288"/>
            </a:xfrm>
            <a:custGeom>
              <a:avLst/>
              <a:gdLst>
                <a:gd name="T0" fmla="*/ 28 w 29"/>
                <a:gd name="T1" fmla="*/ 1 h 57"/>
                <a:gd name="T2" fmla="*/ 26 w 29"/>
                <a:gd name="T3" fmla="*/ 0 h 57"/>
                <a:gd name="T4" fmla="*/ 16 w 29"/>
                <a:gd name="T5" fmla="*/ 0 h 57"/>
                <a:gd name="T6" fmla="*/ 14 w 29"/>
                <a:gd name="T7" fmla="*/ 2 h 57"/>
                <a:gd name="T8" fmla="*/ 1 w 29"/>
                <a:gd name="T9" fmla="*/ 55 h 57"/>
                <a:gd name="T10" fmla="*/ 1 w 29"/>
                <a:gd name="T11" fmla="*/ 56 h 57"/>
                <a:gd name="T12" fmla="*/ 3 w 29"/>
                <a:gd name="T13" fmla="*/ 57 h 57"/>
                <a:gd name="T14" fmla="*/ 13 w 29"/>
                <a:gd name="T15" fmla="*/ 57 h 57"/>
                <a:gd name="T16" fmla="*/ 15 w 29"/>
                <a:gd name="T17" fmla="*/ 56 h 57"/>
                <a:gd name="T18" fmla="*/ 28 w 29"/>
                <a:gd name="T19" fmla="*/ 3 h 57"/>
                <a:gd name="T20" fmla="*/ 28 w 29"/>
                <a:gd name="T21"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57">
                  <a:moveTo>
                    <a:pt x="28" y="1"/>
                  </a:moveTo>
                  <a:cubicBezTo>
                    <a:pt x="28" y="1"/>
                    <a:pt x="27" y="0"/>
                    <a:pt x="26" y="0"/>
                  </a:cubicBezTo>
                  <a:cubicBezTo>
                    <a:pt x="16" y="0"/>
                    <a:pt x="16" y="0"/>
                    <a:pt x="16" y="0"/>
                  </a:cubicBezTo>
                  <a:cubicBezTo>
                    <a:pt x="15" y="0"/>
                    <a:pt x="15" y="1"/>
                    <a:pt x="14" y="2"/>
                  </a:cubicBezTo>
                  <a:cubicBezTo>
                    <a:pt x="1" y="55"/>
                    <a:pt x="1" y="55"/>
                    <a:pt x="1" y="55"/>
                  </a:cubicBezTo>
                  <a:cubicBezTo>
                    <a:pt x="0" y="55"/>
                    <a:pt x="1" y="56"/>
                    <a:pt x="1" y="56"/>
                  </a:cubicBezTo>
                  <a:cubicBezTo>
                    <a:pt x="1" y="57"/>
                    <a:pt x="2" y="57"/>
                    <a:pt x="3" y="57"/>
                  </a:cubicBezTo>
                  <a:cubicBezTo>
                    <a:pt x="13" y="57"/>
                    <a:pt x="13" y="57"/>
                    <a:pt x="13" y="57"/>
                  </a:cubicBezTo>
                  <a:cubicBezTo>
                    <a:pt x="14" y="57"/>
                    <a:pt x="14" y="57"/>
                    <a:pt x="15" y="56"/>
                  </a:cubicBezTo>
                  <a:cubicBezTo>
                    <a:pt x="28" y="3"/>
                    <a:pt x="28" y="3"/>
                    <a:pt x="28" y="3"/>
                  </a:cubicBezTo>
                  <a:cubicBezTo>
                    <a:pt x="29" y="2"/>
                    <a:pt x="28" y="2"/>
                    <a:pt x="28" y="1"/>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7" name="Freeform 19"/>
            <p:cNvSpPr>
              <a:spLocks/>
            </p:cNvSpPr>
            <p:nvPr/>
          </p:nvSpPr>
          <p:spPr bwMode="auto">
            <a:xfrm>
              <a:off x="7583488" y="2933700"/>
              <a:ext cx="755650" cy="649288"/>
            </a:xfrm>
            <a:custGeom>
              <a:avLst/>
              <a:gdLst>
                <a:gd name="T0" fmla="*/ 53 w 67"/>
                <a:gd name="T1" fmla="*/ 47 h 57"/>
                <a:gd name="T2" fmla="*/ 31 w 67"/>
                <a:gd name="T3" fmla="*/ 47 h 57"/>
                <a:gd name="T4" fmla="*/ 17 w 67"/>
                <a:gd name="T5" fmla="*/ 42 h 57"/>
                <a:gd name="T6" fmla="*/ 16 w 67"/>
                <a:gd name="T7" fmla="*/ 29 h 57"/>
                <a:gd name="T8" fmla="*/ 42 w 67"/>
                <a:gd name="T9" fmla="*/ 11 h 57"/>
                <a:gd name="T10" fmla="*/ 64 w 67"/>
                <a:gd name="T11" fmla="*/ 11 h 57"/>
                <a:gd name="T12" fmla="*/ 66 w 67"/>
                <a:gd name="T13" fmla="*/ 9 h 57"/>
                <a:gd name="T14" fmla="*/ 67 w 67"/>
                <a:gd name="T15" fmla="*/ 3 h 57"/>
                <a:gd name="T16" fmla="*/ 67 w 67"/>
                <a:gd name="T17" fmla="*/ 1 h 57"/>
                <a:gd name="T18" fmla="*/ 65 w 67"/>
                <a:gd name="T19" fmla="*/ 0 h 57"/>
                <a:gd name="T20" fmla="*/ 43 w 67"/>
                <a:gd name="T21" fmla="*/ 0 h 57"/>
                <a:gd name="T22" fmla="*/ 2 w 67"/>
                <a:gd name="T23" fmla="*/ 28 h 57"/>
                <a:gd name="T24" fmla="*/ 5 w 67"/>
                <a:gd name="T25" fmla="*/ 48 h 57"/>
                <a:gd name="T26" fmla="*/ 29 w 67"/>
                <a:gd name="T27" fmla="*/ 57 h 57"/>
                <a:gd name="T28" fmla="*/ 51 w 67"/>
                <a:gd name="T29" fmla="*/ 57 h 57"/>
                <a:gd name="T30" fmla="*/ 53 w 67"/>
                <a:gd name="T31" fmla="*/ 56 h 57"/>
                <a:gd name="T32" fmla="*/ 55 w 67"/>
                <a:gd name="T33" fmla="*/ 49 h 57"/>
                <a:gd name="T34" fmla="*/ 55 w 67"/>
                <a:gd name="T35" fmla="*/ 48 h 57"/>
                <a:gd name="T36" fmla="*/ 53 w 67"/>
                <a:gd name="T37" fmla="*/ 4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57">
                  <a:moveTo>
                    <a:pt x="53" y="47"/>
                  </a:moveTo>
                  <a:cubicBezTo>
                    <a:pt x="31" y="47"/>
                    <a:pt x="31" y="47"/>
                    <a:pt x="31" y="47"/>
                  </a:cubicBezTo>
                  <a:cubicBezTo>
                    <a:pt x="24" y="47"/>
                    <a:pt x="19" y="45"/>
                    <a:pt x="17" y="42"/>
                  </a:cubicBezTo>
                  <a:cubicBezTo>
                    <a:pt x="15" y="40"/>
                    <a:pt x="15" y="35"/>
                    <a:pt x="16" y="29"/>
                  </a:cubicBezTo>
                  <a:cubicBezTo>
                    <a:pt x="19" y="17"/>
                    <a:pt x="28" y="11"/>
                    <a:pt x="42" y="11"/>
                  </a:cubicBezTo>
                  <a:cubicBezTo>
                    <a:pt x="64" y="11"/>
                    <a:pt x="64" y="11"/>
                    <a:pt x="64" y="11"/>
                  </a:cubicBezTo>
                  <a:cubicBezTo>
                    <a:pt x="64" y="11"/>
                    <a:pt x="65" y="10"/>
                    <a:pt x="66" y="9"/>
                  </a:cubicBezTo>
                  <a:cubicBezTo>
                    <a:pt x="67" y="3"/>
                    <a:pt x="67" y="3"/>
                    <a:pt x="67" y="3"/>
                  </a:cubicBezTo>
                  <a:cubicBezTo>
                    <a:pt x="67" y="2"/>
                    <a:pt x="67" y="2"/>
                    <a:pt x="67" y="1"/>
                  </a:cubicBezTo>
                  <a:cubicBezTo>
                    <a:pt x="66" y="1"/>
                    <a:pt x="66" y="0"/>
                    <a:pt x="65" y="0"/>
                  </a:cubicBezTo>
                  <a:cubicBezTo>
                    <a:pt x="43" y="0"/>
                    <a:pt x="43" y="0"/>
                    <a:pt x="43" y="0"/>
                  </a:cubicBezTo>
                  <a:cubicBezTo>
                    <a:pt x="22" y="0"/>
                    <a:pt x="7" y="11"/>
                    <a:pt x="2" y="28"/>
                  </a:cubicBezTo>
                  <a:cubicBezTo>
                    <a:pt x="0" y="36"/>
                    <a:pt x="1" y="43"/>
                    <a:pt x="5" y="48"/>
                  </a:cubicBezTo>
                  <a:cubicBezTo>
                    <a:pt x="9" y="54"/>
                    <a:pt x="18" y="57"/>
                    <a:pt x="29" y="57"/>
                  </a:cubicBezTo>
                  <a:cubicBezTo>
                    <a:pt x="51" y="57"/>
                    <a:pt x="51" y="57"/>
                    <a:pt x="51" y="57"/>
                  </a:cubicBezTo>
                  <a:cubicBezTo>
                    <a:pt x="52" y="57"/>
                    <a:pt x="53" y="57"/>
                    <a:pt x="53" y="56"/>
                  </a:cubicBezTo>
                  <a:cubicBezTo>
                    <a:pt x="55" y="49"/>
                    <a:pt x="55" y="49"/>
                    <a:pt x="55" y="49"/>
                  </a:cubicBezTo>
                  <a:cubicBezTo>
                    <a:pt x="55" y="49"/>
                    <a:pt x="55" y="48"/>
                    <a:pt x="55" y="48"/>
                  </a:cubicBezTo>
                  <a:cubicBezTo>
                    <a:pt x="54" y="47"/>
                    <a:pt x="54" y="47"/>
                    <a:pt x="53" y="47"/>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8" name="Freeform 20"/>
            <p:cNvSpPr>
              <a:spLocks/>
            </p:cNvSpPr>
            <p:nvPr/>
          </p:nvSpPr>
          <p:spPr bwMode="auto">
            <a:xfrm>
              <a:off x="8281988" y="2933700"/>
              <a:ext cx="788988" cy="649288"/>
            </a:xfrm>
            <a:custGeom>
              <a:avLst/>
              <a:gdLst>
                <a:gd name="T0" fmla="*/ 70 w 70"/>
                <a:gd name="T1" fmla="*/ 1 h 57"/>
                <a:gd name="T2" fmla="*/ 68 w 70"/>
                <a:gd name="T3" fmla="*/ 0 h 57"/>
                <a:gd name="T4" fmla="*/ 16 w 70"/>
                <a:gd name="T5" fmla="*/ 0 h 57"/>
                <a:gd name="T6" fmla="*/ 14 w 70"/>
                <a:gd name="T7" fmla="*/ 2 h 57"/>
                <a:gd name="T8" fmla="*/ 0 w 70"/>
                <a:gd name="T9" fmla="*/ 55 h 57"/>
                <a:gd name="T10" fmla="*/ 1 w 70"/>
                <a:gd name="T11" fmla="*/ 56 h 57"/>
                <a:gd name="T12" fmla="*/ 2 w 70"/>
                <a:gd name="T13" fmla="*/ 57 h 57"/>
                <a:gd name="T14" fmla="*/ 55 w 70"/>
                <a:gd name="T15" fmla="*/ 57 h 57"/>
                <a:gd name="T16" fmla="*/ 57 w 70"/>
                <a:gd name="T17" fmla="*/ 56 h 57"/>
                <a:gd name="T18" fmla="*/ 59 w 70"/>
                <a:gd name="T19" fmla="*/ 49 h 57"/>
                <a:gd name="T20" fmla="*/ 59 w 70"/>
                <a:gd name="T21" fmla="*/ 48 h 57"/>
                <a:gd name="T22" fmla="*/ 57 w 70"/>
                <a:gd name="T23" fmla="*/ 47 h 57"/>
                <a:gd name="T24" fmla="*/ 17 w 70"/>
                <a:gd name="T25" fmla="*/ 47 h 57"/>
                <a:gd name="T26" fmla="*/ 20 w 70"/>
                <a:gd name="T27" fmla="*/ 33 h 57"/>
                <a:gd name="T28" fmla="*/ 57 w 70"/>
                <a:gd name="T29" fmla="*/ 33 h 57"/>
                <a:gd name="T30" fmla="*/ 59 w 70"/>
                <a:gd name="T31" fmla="*/ 31 h 57"/>
                <a:gd name="T32" fmla="*/ 61 w 70"/>
                <a:gd name="T33" fmla="*/ 26 h 57"/>
                <a:gd name="T34" fmla="*/ 60 w 70"/>
                <a:gd name="T35" fmla="*/ 24 h 57"/>
                <a:gd name="T36" fmla="*/ 59 w 70"/>
                <a:gd name="T37" fmla="*/ 23 h 57"/>
                <a:gd name="T38" fmla="*/ 23 w 70"/>
                <a:gd name="T39" fmla="*/ 23 h 57"/>
                <a:gd name="T40" fmla="*/ 26 w 70"/>
                <a:gd name="T41" fmla="*/ 11 h 57"/>
                <a:gd name="T42" fmla="*/ 67 w 70"/>
                <a:gd name="T43" fmla="*/ 11 h 57"/>
                <a:gd name="T44" fmla="*/ 69 w 70"/>
                <a:gd name="T45" fmla="*/ 9 h 57"/>
                <a:gd name="T46" fmla="*/ 70 w 70"/>
                <a:gd name="T47" fmla="*/ 3 h 57"/>
                <a:gd name="T48" fmla="*/ 70 w 70"/>
                <a:gd name="T49"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0" h="57">
                  <a:moveTo>
                    <a:pt x="70" y="1"/>
                  </a:moveTo>
                  <a:cubicBezTo>
                    <a:pt x="69" y="1"/>
                    <a:pt x="69" y="0"/>
                    <a:pt x="68" y="0"/>
                  </a:cubicBezTo>
                  <a:cubicBezTo>
                    <a:pt x="16" y="0"/>
                    <a:pt x="16" y="0"/>
                    <a:pt x="16" y="0"/>
                  </a:cubicBezTo>
                  <a:cubicBezTo>
                    <a:pt x="15" y="0"/>
                    <a:pt x="14" y="1"/>
                    <a:pt x="14" y="2"/>
                  </a:cubicBezTo>
                  <a:cubicBezTo>
                    <a:pt x="0" y="55"/>
                    <a:pt x="0" y="55"/>
                    <a:pt x="0" y="55"/>
                  </a:cubicBezTo>
                  <a:cubicBezTo>
                    <a:pt x="0" y="55"/>
                    <a:pt x="0" y="56"/>
                    <a:pt x="1" y="56"/>
                  </a:cubicBezTo>
                  <a:cubicBezTo>
                    <a:pt x="1" y="57"/>
                    <a:pt x="2" y="57"/>
                    <a:pt x="2" y="57"/>
                  </a:cubicBezTo>
                  <a:cubicBezTo>
                    <a:pt x="55" y="57"/>
                    <a:pt x="55" y="57"/>
                    <a:pt x="55" y="57"/>
                  </a:cubicBezTo>
                  <a:cubicBezTo>
                    <a:pt x="56" y="57"/>
                    <a:pt x="57" y="57"/>
                    <a:pt x="57" y="56"/>
                  </a:cubicBezTo>
                  <a:cubicBezTo>
                    <a:pt x="59" y="49"/>
                    <a:pt x="59" y="49"/>
                    <a:pt x="59" y="49"/>
                  </a:cubicBezTo>
                  <a:cubicBezTo>
                    <a:pt x="59" y="49"/>
                    <a:pt x="59" y="48"/>
                    <a:pt x="59" y="48"/>
                  </a:cubicBezTo>
                  <a:cubicBezTo>
                    <a:pt x="58" y="47"/>
                    <a:pt x="58" y="47"/>
                    <a:pt x="57" y="47"/>
                  </a:cubicBezTo>
                  <a:cubicBezTo>
                    <a:pt x="17" y="47"/>
                    <a:pt x="17" y="47"/>
                    <a:pt x="17" y="47"/>
                  </a:cubicBezTo>
                  <a:cubicBezTo>
                    <a:pt x="20" y="33"/>
                    <a:pt x="20" y="33"/>
                    <a:pt x="20" y="33"/>
                  </a:cubicBezTo>
                  <a:cubicBezTo>
                    <a:pt x="57" y="33"/>
                    <a:pt x="57" y="33"/>
                    <a:pt x="57" y="33"/>
                  </a:cubicBezTo>
                  <a:cubicBezTo>
                    <a:pt x="58" y="33"/>
                    <a:pt x="59" y="32"/>
                    <a:pt x="59" y="31"/>
                  </a:cubicBezTo>
                  <a:cubicBezTo>
                    <a:pt x="61" y="26"/>
                    <a:pt x="61" y="26"/>
                    <a:pt x="61" y="26"/>
                  </a:cubicBezTo>
                  <a:cubicBezTo>
                    <a:pt x="61" y="25"/>
                    <a:pt x="61" y="24"/>
                    <a:pt x="60" y="24"/>
                  </a:cubicBezTo>
                  <a:cubicBezTo>
                    <a:pt x="60" y="23"/>
                    <a:pt x="59" y="23"/>
                    <a:pt x="59" y="23"/>
                  </a:cubicBezTo>
                  <a:cubicBezTo>
                    <a:pt x="23" y="23"/>
                    <a:pt x="23" y="23"/>
                    <a:pt x="23" y="23"/>
                  </a:cubicBezTo>
                  <a:cubicBezTo>
                    <a:pt x="26" y="11"/>
                    <a:pt x="26" y="11"/>
                    <a:pt x="26" y="11"/>
                  </a:cubicBezTo>
                  <a:cubicBezTo>
                    <a:pt x="67" y="11"/>
                    <a:pt x="67" y="11"/>
                    <a:pt x="67" y="11"/>
                  </a:cubicBezTo>
                  <a:cubicBezTo>
                    <a:pt x="68" y="11"/>
                    <a:pt x="68" y="10"/>
                    <a:pt x="69" y="9"/>
                  </a:cubicBezTo>
                  <a:cubicBezTo>
                    <a:pt x="70" y="3"/>
                    <a:pt x="70" y="3"/>
                    <a:pt x="70" y="3"/>
                  </a:cubicBezTo>
                  <a:cubicBezTo>
                    <a:pt x="70" y="2"/>
                    <a:pt x="70" y="2"/>
                    <a:pt x="70" y="1"/>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9" name="Freeform 21"/>
            <p:cNvSpPr>
              <a:spLocks/>
            </p:cNvSpPr>
            <p:nvPr/>
          </p:nvSpPr>
          <p:spPr bwMode="auto">
            <a:xfrm>
              <a:off x="4394200" y="3708400"/>
              <a:ext cx="236538" cy="193675"/>
            </a:xfrm>
            <a:custGeom>
              <a:avLst/>
              <a:gdLst>
                <a:gd name="T0" fmla="*/ 21 w 21"/>
                <a:gd name="T1" fmla="*/ 0 h 17"/>
                <a:gd name="T2" fmla="*/ 12 w 21"/>
                <a:gd name="T3" fmla="*/ 0 h 17"/>
                <a:gd name="T4" fmla="*/ 3 w 21"/>
                <a:gd name="T5" fmla="*/ 5 h 17"/>
                <a:gd name="T6" fmla="*/ 3 w 21"/>
                <a:gd name="T7" fmla="*/ 8 h 17"/>
                <a:gd name="T8" fmla="*/ 9 w 21"/>
                <a:gd name="T9" fmla="*/ 10 h 17"/>
                <a:gd name="T10" fmla="*/ 13 w 21"/>
                <a:gd name="T11" fmla="*/ 10 h 17"/>
                <a:gd name="T12" fmla="*/ 16 w 21"/>
                <a:gd name="T13" fmla="*/ 11 h 17"/>
                <a:gd name="T14" fmla="*/ 16 w 21"/>
                <a:gd name="T15" fmla="*/ 12 h 17"/>
                <a:gd name="T16" fmla="*/ 11 w 21"/>
                <a:gd name="T17" fmla="*/ 15 h 17"/>
                <a:gd name="T18" fmla="*/ 1 w 21"/>
                <a:gd name="T19" fmla="*/ 15 h 17"/>
                <a:gd name="T20" fmla="*/ 1 w 21"/>
                <a:gd name="T21" fmla="*/ 15 h 17"/>
                <a:gd name="T22" fmla="*/ 0 w 21"/>
                <a:gd name="T23" fmla="*/ 17 h 17"/>
                <a:gd name="T24" fmla="*/ 0 w 21"/>
                <a:gd name="T25" fmla="*/ 17 h 17"/>
                <a:gd name="T26" fmla="*/ 1 w 21"/>
                <a:gd name="T27" fmla="*/ 17 h 17"/>
                <a:gd name="T28" fmla="*/ 11 w 21"/>
                <a:gd name="T29" fmla="*/ 17 h 17"/>
                <a:gd name="T30" fmla="*/ 20 w 21"/>
                <a:gd name="T31" fmla="*/ 12 h 17"/>
                <a:gd name="T32" fmla="*/ 19 w 21"/>
                <a:gd name="T33" fmla="*/ 9 h 17"/>
                <a:gd name="T34" fmla="*/ 14 w 21"/>
                <a:gd name="T35" fmla="*/ 7 h 17"/>
                <a:gd name="T36" fmla="*/ 9 w 21"/>
                <a:gd name="T37" fmla="*/ 7 h 17"/>
                <a:gd name="T38" fmla="*/ 7 w 21"/>
                <a:gd name="T39" fmla="*/ 7 h 17"/>
                <a:gd name="T40" fmla="*/ 7 w 21"/>
                <a:gd name="T41" fmla="*/ 5 h 17"/>
                <a:gd name="T42" fmla="*/ 11 w 21"/>
                <a:gd name="T43" fmla="*/ 3 h 17"/>
                <a:gd name="T44" fmla="*/ 20 w 21"/>
                <a:gd name="T45" fmla="*/ 3 h 17"/>
                <a:gd name="T46" fmla="*/ 21 w 21"/>
                <a:gd name="T47" fmla="*/ 3 h 17"/>
                <a:gd name="T48" fmla="*/ 21 w 21"/>
                <a:gd name="T49" fmla="*/ 1 h 17"/>
                <a:gd name="T50" fmla="*/ 21 w 21"/>
                <a:gd name="T51" fmla="*/ 1 h 17"/>
                <a:gd name="T52" fmla="*/ 21 w 21"/>
                <a:gd name="T5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17">
                  <a:moveTo>
                    <a:pt x="21" y="0"/>
                  </a:moveTo>
                  <a:cubicBezTo>
                    <a:pt x="12" y="0"/>
                    <a:pt x="12" y="0"/>
                    <a:pt x="12" y="0"/>
                  </a:cubicBezTo>
                  <a:cubicBezTo>
                    <a:pt x="7" y="0"/>
                    <a:pt x="4" y="2"/>
                    <a:pt x="3" y="5"/>
                  </a:cubicBezTo>
                  <a:cubicBezTo>
                    <a:pt x="2" y="7"/>
                    <a:pt x="3" y="8"/>
                    <a:pt x="3" y="8"/>
                  </a:cubicBezTo>
                  <a:cubicBezTo>
                    <a:pt x="4" y="10"/>
                    <a:pt x="6" y="10"/>
                    <a:pt x="9" y="10"/>
                  </a:cubicBezTo>
                  <a:cubicBezTo>
                    <a:pt x="13" y="10"/>
                    <a:pt x="13" y="10"/>
                    <a:pt x="13" y="10"/>
                  </a:cubicBezTo>
                  <a:cubicBezTo>
                    <a:pt x="14" y="10"/>
                    <a:pt x="15" y="10"/>
                    <a:pt x="16" y="11"/>
                  </a:cubicBezTo>
                  <a:cubicBezTo>
                    <a:pt x="16" y="11"/>
                    <a:pt x="16" y="12"/>
                    <a:pt x="16" y="12"/>
                  </a:cubicBezTo>
                  <a:cubicBezTo>
                    <a:pt x="15" y="14"/>
                    <a:pt x="13" y="15"/>
                    <a:pt x="11" y="15"/>
                  </a:cubicBezTo>
                  <a:cubicBezTo>
                    <a:pt x="1" y="15"/>
                    <a:pt x="1" y="15"/>
                    <a:pt x="1" y="15"/>
                  </a:cubicBezTo>
                  <a:cubicBezTo>
                    <a:pt x="1" y="15"/>
                    <a:pt x="1" y="15"/>
                    <a:pt x="1" y="15"/>
                  </a:cubicBezTo>
                  <a:cubicBezTo>
                    <a:pt x="0" y="17"/>
                    <a:pt x="0" y="17"/>
                    <a:pt x="0" y="17"/>
                  </a:cubicBezTo>
                  <a:cubicBezTo>
                    <a:pt x="0" y="17"/>
                    <a:pt x="0" y="17"/>
                    <a:pt x="0" y="17"/>
                  </a:cubicBezTo>
                  <a:cubicBezTo>
                    <a:pt x="0" y="17"/>
                    <a:pt x="1" y="17"/>
                    <a:pt x="1" y="17"/>
                  </a:cubicBezTo>
                  <a:cubicBezTo>
                    <a:pt x="11" y="17"/>
                    <a:pt x="11" y="17"/>
                    <a:pt x="11" y="17"/>
                  </a:cubicBezTo>
                  <a:cubicBezTo>
                    <a:pt x="16" y="17"/>
                    <a:pt x="19" y="16"/>
                    <a:pt x="20" y="12"/>
                  </a:cubicBezTo>
                  <a:cubicBezTo>
                    <a:pt x="20" y="11"/>
                    <a:pt x="20" y="10"/>
                    <a:pt x="19" y="9"/>
                  </a:cubicBezTo>
                  <a:cubicBezTo>
                    <a:pt x="18" y="8"/>
                    <a:pt x="16" y="7"/>
                    <a:pt x="14" y="7"/>
                  </a:cubicBezTo>
                  <a:cubicBezTo>
                    <a:pt x="9" y="7"/>
                    <a:pt x="9" y="7"/>
                    <a:pt x="9" y="7"/>
                  </a:cubicBezTo>
                  <a:cubicBezTo>
                    <a:pt x="8" y="7"/>
                    <a:pt x="7" y="7"/>
                    <a:pt x="7" y="7"/>
                  </a:cubicBezTo>
                  <a:cubicBezTo>
                    <a:pt x="7" y="6"/>
                    <a:pt x="7" y="6"/>
                    <a:pt x="7" y="5"/>
                  </a:cubicBezTo>
                  <a:cubicBezTo>
                    <a:pt x="7" y="4"/>
                    <a:pt x="8" y="3"/>
                    <a:pt x="11" y="3"/>
                  </a:cubicBezTo>
                  <a:cubicBezTo>
                    <a:pt x="20" y="3"/>
                    <a:pt x="20" y="3"/>
                    <a:pt x="20" y="3"/>
                  </a:cubicBezTo>
                  <a:cubicBezTo>
                    <a:pt x="21" y="3"/>
                    <a:pt x="21" y="3"/>
                    <a:pt x="21" y="3"/>
                  </a:cubicBezTo>
                  <a:cubicBezTo>
                    <a:pt x="21" y="1"/>
                    <a:pt x="21" y="1"/>
                    <a:pt x="21" y="1"/>
                  </a:cubicBezTo>
                  <a:cubicBezTo>
                    <a:pt x="21" y="1"/>
                    <a:pt x="21" y="1"/>
                    <a:pt x="21" y="1"/>
                  </a:cubicBezTo>
                  <a:cubicBezTo>
                    <a:pt x="21" y="0"/>
                    <a:pt x="21" y="0"/>
                    <a:pt x="21"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0" name="Freeform 22"/>
            <p:cNvSpPr>
              <a:spLocks/>
            </p:cNvSpPr>
            <p:nvPr/>
          </p:nvSpPr>
          <p:spPr bwMode="auto">
            <a:xfrm>
              <a:off x="4754563" y="3708400"/>
              <a:ext cx="236538" cy="193675"/>
            </a:xfrm>
            <a:custGeom>
              <a:avLst/>
              <a:gdLst>
                <a:gd name="T0" fmla="*/ 20 w 21"/>
                <a:gd name="T1" fmla="*/ 0 h 17"/>
                <a:gd name="T2" fmla="*/ 5 w 21"/>
                <a:gd name="T3" fmla="*/ 0 h 17"/>
                <a:gd name="T4" fmla="*/ 4 w 21"/>
                <a:gd name="T5" fmla="*/ 1 h 17"/>
                <a:gd name="T6" fmla="*/ 0 w 21"/>
                <a:gd name="T7" fmla="*/ 17 h 17"/>
                <a:gd name="T8" fmla="*/ 0 w 21"/>
                <a:gd name="T9" fmla="*/ 17 h 17"/>
                <a:gd name="T10" fmla="*/ 0 w 21"/>
                <a:gd name="T11" fmla="*/ 17 h 17"/>
                <a:gd name="T12" fmla="*/ 17 w 21"/>
                <a:gd name="T13" fmla="*/ 17 h 17"/>
                <a:gd name="T14" fmla="*/ 17 w 21"/>
                <a:gd name="T15" fmla="*/ 17 h 17"/>
                <a:gd name="T16" fmla="*/ 17 w 21"/>
                <a:gd name="T17" fmla="*/ 15 h 17"/>
                <a:gd name="T18" fmla="*/ 17 w 21"/>
                <a:gd name="T19" fmla="*/ 15 h 17"/>
                <a:gd name="T20" fmla="*/ 17 w 21"/>
                <a:gd name="T21" fmla="*/ 15 h 17"/>
                <a:gd name="T22" fmla="*/ 4 w 21"/>
                <a:gd name="T23" fmla="*/ 15 h 17"/>
                <a:gd name="T24" fmla="*/ 6 w 21"/>
                <a:gd name="T25" fmla="*/ 10 h 17"/>
                <a:gd name="T26" fmla="*/ 17 w 21"/>
                <a:gd name="T27" fmla="*/ 10 h 17"/>
                <a:gd name="T28" fmla="*/ 18 w 21"/>
                <a:gd name="T29" fmla="*/ 10 h 17"/>
                <a:gd name="T30" fmla="*/ 18 w 21"/>
                <a:gd name="T31" fmla="*/ 8 h 17"/>
                <a:gd name="T32" fmla="*/ 18 w 21"/>
                <a:gd name="T33" fmla="*/ 7 h 17"/>
                <a:gd name="T34" fmla="*/ 18 w 21"/>
                <a:gd name="T35" fmla="*/ 7 h 17"/>
                <a:gd name="T36" fmla="*/ 6 w 21"/>
                <a:gd name="T37" fmla="*/ 7 h 17"/>
                <a:gd name="T38" fmla="*/ 7 w 21"/>
                <a:gd name="T39" fmla="*/ 3 h 17"/>
                <a:gd name="T40" fmla="*/ 20 w 21"/>
                <a:gd name="T41" fmla="*/ 3 h 17"/>
                <a:gd name="T42" fmla="*/ 20 w 21"/>
                <a:gd name="T43" fmla="*/ 3 h 17"/>
                <a:gd name="T44" fmla="*/ 21 w 21"/>
                <a:gd name="T45" fmla="*/ 1 h 17"/>
                <a:gd name="T46" fmla="*/ 21 w 21"/>
                <a:gd name="T47" fmla="*/ 1 h 17"/>
                <a:gd name="T48" fmla="*/ 20 w 21"/>
                <a:gd name="T4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 h="17">
                  <a:moveTo>
                    <a:pt x="20" y="0"/>
                  </a:moveTo>
                  <a:cubicBezTo>
                    <a:pt x="5" y="0"/>
                    <a:pt x="5" y="0"/>
                    <a:pt x="5" y="0"/>
                  </a:cubicBezTo>
                  <a:cubicBezTo>
                    <a:pt x="4" y="0"/>
                    <a:pt x="4" y="0"/>
                    <a:pt x="4" y="1"/>
                  </a:cubicBezTo>
                  <a:cubicBezTo>
                    <a:pt x="0" y="17"/>
                    <a:pt x="0" y="17"/>
                    <a:pt x="0" y="17"/>
                  </a:cubicBezTo>
                  <a:cubicBezTo>
                    <a:pt x="0" y="17"/>
                    <a:pt x="0" y="17"/>
                    <a:pt x="0" y="17"/>
                  </a:cubicBezTo>
                  <a:cubicBezTo>
                    <a:pt x="0" y="17"/>
                    <a:pt x="0" y="17"/>
                    <a:pt x="0" y="17"/>
                  </a:cubicBezTo>
                  <a:cubicBezTo>
                    <a:pt x="17" y="17"/>
                    <a:pt x="17" y="17"/>
                    <a:pt x="17" y="17"/>
                  </a:cubicBezTo>
                  <a:cubicBezTo>
                    <a:pt x="17" y="17"/>
                    <a:pt x="17" y="17"/>
                    <a:pt x="17" y="17"/>
                  </a:cubicBezTo>
                  <a:cubicBezTo>
                    <a:pt x="17" y="15"/>
                    <a:pt x="17" y="15"/>
                    <a:pt x="17" y="15"/>
                  </a:cubicBezTo>
                  <a:cubicBezTo>
                    <a:pt x="18" y="15"/>
                    <a:pt x="17" y="15"/>
                    <a:pt x="17" y="15"/>
                  </a:cubicBezTo>
                  <a:cubicBezTo>
                    <a:pt x="17" y="15"/>
                    <a:pt x="17" y="15"/>
                    <a:pt x="17" y="15"/>
                  </a:cubicBezTo>
                  <a:cubicBezTo>
                    <a:pt x="4" y="15"/>
                    <a:pt x="4" y="15"/>
                    <a:pt x="4" y="15"/>
                  </a:cubicBezTo>
                  <a:cubicBezTo>
                    <a:pt x="6" y="10"/>
                    <a:pt x="6" y="10"/>
                    <a:pt x="6" y="10"/>
                  </a:cubicBezTo>
                  <a:cubicBezTo>
                    <a:pt x="17" y="10"/>
                    <a:pt x="17" y="10"/>
                    <a:pt x="17" y="10"/>
                  </a:cubicBezTo>
                  <a:cubicBezTo>
                    <a:pt x="17" y="10"/>
                    <a:pt x="18" y="10"/>
                    <a:pt x="18" y="10"/>
                  </a:cubicBezTo>
                  <a:cubicBezTo>
                    <a:pt x="18" y="8"/>
                    <a:pt x="18" y="8"/>
                    <a:pt x="18" y="8"/>
                  </a:cubicBezTo>
                  <a:cubicBezTo>
                    <a:pt x="18" y="8"/>
                    <a:pt x="18" y="8"/>
                    <a:pt x="18" y="7"/>
                  </a:cubicBezTo>
                  <a:cubicBezTo>
                    <a:pt x="18" y="7"/>
                    <a:pt x="18" y="7"/>
                    <a:pt x="18" y="7"/>
                  </a:cubicBezTo>
                  <a:cubicBezTo>
                    <a:pt x="6" y="7"/>
                    <a:pt x="6" y="7"/>
                    <a:pt x="6" y="7"/>
                  </a:cubicBezTo>
                  <a:cubicBezTo>
                    <a:pt x="7" y="3"/>
                    <a:pt x="7" y="3"/>
                    <a:pt x="7" y="3"/>
                  </a:cubicBezTo>
                  <a:cubicBezTo>
                    <a:pt x="20" y="3"/>
                    <a:pt x="20" y="3"/>
                    <a:pt x="20" y="3"/>
                  </a:cubicBezTo>
                  <a:cubicBezTo>
                    <a:pt x="20" y="3"/>
                    <a:pt x="20" y="3"/>
                    <a:pt x="20" y="3"/>
                  </a:cubicBezTo>
                  <a:cubicBezTo>
                    <a:pt x="21" y="1"/>
                    <a:pt x="21" y="1"/>
                    <a:pt x="21" y="1"/>
                  </a:cubicBezTo>
                  <a:cubicBezTo>
                    <a:pt x="21" y="1"/>
                    <a:pt x="21" y="1"/>
                    <a:pt x="21" y="1"/>
                  </a:cubicBezTo>
                  <a:cubicBezTo>
                    <a:pt x="21" y="0"/>
                    <a:pt x="21" y="0"/>
                    <a:pt x="2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1" name="Freeform 23"/>
            <p:cNvSpPr>
              <a:spLocks/>
            </p:cNvSpPr>
            <p:nvPr/>
          </p:nvSpPr>
          <p:spPr bwMode="auto">
            <a:xfrm>
              <a:off x="5103813" y="3708400"/>
              <a:ext cx="293688" cy="193675"/>
            </a:xfrm>
            <a:custGeom>
              <a:avLst/>
              <a:gdLst>
                <a:gd name="T0" fmla="*/ 26 w 26"/>
                <a:gd name="T1" fmla="*/ 0 h 17"/>
                <a:gd name="T2" fmla="*/ 22 w 26"/>
                <a:gd name="T3" fmla="*/ 0 h 17"/>
                <a:gd name="T4" fmla="*/ 21 w 26"/>
                <a:gd name="T5" fmla="*/ 1 h 17"/>
                <a:gd name="T6" fmla="*/ 14 w 26"/>
                <a:gd name="T7" fmla="*/ 11 h 17"/>
                <a:gd name="T8" fmla="*/ 12 w 26"/>
                <a:gd name="T9" fmla="*/ 14 h 17"/>
                <a:gd name="T10" fmla="*/ 12 w 26"/>
                <a:gd name="T11" fmla="*/ 11 h 17"/>
                <a:gd name="T12" fmla="*/ 9 w 26"/>
                <a:gd name="T13" fmla="*/ 1 h 17"/>
                <a:gd name="T14" fmla="*/ 8 w 26"/>
                <a:gd name="T15" fmla="*/ 0 h 17"/>
                <a:gd name="T16" fmla="*/ 4 w 26"/>
                <a:gd name="T17" fmla="*/ 0 h 17"/>
                <a:gd name="T18" fmla="*/ 4 w 26"/>
                <a:gd name="T19" fmla="*/ 1 h 17"/>
                <a:gd name="T20" fmla="*/ 0 w 26"/>
                <a:gd name="T21" fmla="*/ 17 h 17"/>
                <a:gd name="T22" fmla="*/ 0 w 26"/>
                <a:gd name="T23" fmla="*/ 17 h 17"/>
                <a:gd name="T24" fmla="*/ 0 w 26"/>
                <a:gd name="T25" fmla="*/ 17 h 17"/>
                <a:gd name="T26" fmla="*/ 3 w 26"/>
                <a:gd name="T27" fmla="*/ 17 h 17"/>
                <a:gd name="T28" fmla="*/ 4 w 26"/>
                <a:gd name="T29" fmla="*/ 17 h 17"/>
                <a:gd name="T30" fmla="*/ 6 w 26"/>
                <a:gd name="T31" fmla="*/ 8 h 17"/>
                <a:gd name="T32" fmla="*/ 6 w 26"/>
                <a:gd name="T33" fmla="*/ 6 h 17"/>
                <a:gd name="T34" fmla="*/ 7 w 26"/>
                <a:gd name="T35" fmla="*/ 8 h 17"/>
                <a:gd name="T36" fmla="*/ 9 w 26"/>
                <a:gd name="T37" fmla="*/ 17 h 17"/>
                <a:gd name="T38" fmla="*/ 9 w 26"/>
                <a:gd name="T39" fmla="*/ 17 h 17"/>
                <a:gd name="T40" fmla="*/ 12 w 26"/>
                <a:gd name="T41" fmla="*/ 17 h 17"/>
                <a:gd name="T42" fmla="*/ 13 w 26"/>
                <a:gd name="T43" fmla="*/ 17 h 17"/>
                <a:gd name="T44" fmla="*/ 20 w 26"/>
                <a:gd name="T45" fmla="*/ 8 h 17"/>
                <a:gd name="T46" fmla="*/ 21 w 26"/>
                <a:gd name="T47" fmla="*/ 6 h 17"/>
                <a:gd name="T48" fmla="*/ 21 w 26"/>
                <a:gd name="T49" fmla="*/ 7 h 17"/>
                <a:gd name="T50" fmla="*/ 18 w 26"/>
                <a:gd name="T51" fmla="*/ 17 h 17"/>
                <a:gd name="T52" fmla="*/ 18 w 26"/>
                <a:gd name="T53" fmla="*/ 17 h 17"/>
                <a:gd name="T54" fmla="*/ 19 w 26"/>
                <a:gd name="T55" fmla="*/ 17 h 17"/>
                <a:gd name="T56" fmla="*/ 22 w 26"/>
                <a:gd name="T57" fmla="*/ 17 h 17"/>
                <a:gd name="T58" fmla="*/ 22 w 26"/>
                <a:gd name="T59" fmla="*/ 17 h 17"/>
                <a:gd name="T60" fmla="*/ 26 w 26"/>
                <a:gd name="T61" fmla="*/ 1 h 17"/>
                <a:gd name="T62" fmla="*/ 26 w 26"/>
                <a:gd name="T63" fmla="*/ 1 h 17"/>
                <a:gd name="T64" fmla="*/ 26 w 26"/>
                <a:gd name="T6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17">
                  <a:moveTo>
                    <a:pt x="26" y="0"/>
                  </a:moveTo>
                  <a:cubicBezTo>
                    <a:pt x="22" y="0"/>
                    <a:pt x="22" y="0"/>
                    <a:pt x="22" y="0"/>
                  </a:cubicBezTo>
                  <a:cubicBezTo>
                    <a:pt x="22" y="0"/>
                    <a:pt x="22" y="0"/>
                    <a:pt x="21" y="1"/>
                  </a:cubicBezTo>
                  <a:cubicBezTo>
                    <a:pt x="14" y="11"/>
                    <a:pt x="14" y="11"/>
                    <a:pt x="14" y="11"/>
                  </a:cubicBezTo>
                  <a:cubicBezTo>
                    <a:pt x="13" y="12"/>
                    <a:pt x="12" y="13"/>
                    <a:pt x="12" y="14"/>
                  </a:cubicBezTo>
                  <a:cubicBezTo>
                    <a:pt x="12" y="13"/>
                    <a:pt x="12" y="12"/>
                    <a:pt x="12" y="11"/>
                  </a:cubicBezTo>
                  <a:cubicBezTo>
                    <a:pt x="9" y="1"/>
                    <a:pt x="9" y="1"/>
                    <a:pt x="9" y="1"/>
                  </a:cubicBezTo>
                  <a:cubicBezTo>
                    <a:pt x="9" y="0"/>
                    <a:pt x="9" y="0"/>
                    <a:pt x="8" y="0"/>
                  </a:cubicBezTo>
                  <a:cubicBezTo>
                    <a:pt x="4" y="0"/>
                    <a:pt x="4" y="0"/>
                    <a:pt x="4" y="0"/>
                  </a:cubicBezTo>
                  <a:cubicBezTo>
                    <a:pt x="4" y="0"/>
                    <a:pt x="4" y="0"/>
                    <a:pt x="4" y="1"/>
                  </a:cubicBezTo>
                  <a:cubicBezTo>
                    <a:pt x="0" y="17"/>
                    <a:pt x="0" y="17"/>
                    <a:pt x="0" y="17"/>
                  </a:cubicBezTo>
                  <a:cubicBezTo>
                    <a:pt x="0" y="17"/>
                    <a:pt x="0" y="17"/>
                    <a:pt x="0" y="17"/>
                  </a:cubicBezTo>
                  <a:cubicBezTo>
                    <a:pt x="0" y="17"/>
                    <a:pt x="0" y="17"/>
                    <a:pt x="0" y="17"/>
                  </a:cubicBezTo>
                  <a:cubicBezTo>
                    <a:pt x="3" y="17"/>
                    <a:pt x="3" y="17"/>
                    <a:pt x="3" y="17"/>
                  </a:cubicBezTo>
                  <a:cubicBezTo>
                    <a:pt x="3" y="17"/>
                    <a:pt x="3" y="17"/>
                    <a:pt x="4" y="17"/>
                  </a:cubicBezTo>
                  <a:cubicBezTo>
                    <a:pt x="6" y="8"/>
                    <a:pt x="6" y="8"/>
                    <a:pt x="6" y="8"/>
                  </a:cubicBezTo>
                  <a:cubicBezTo>
                    <a:pt x="6" y="7"/>
                    <a:pt x="6" y="7"/>
                    <a:pt x="6" y="6"/>
                  </a:cubicBezTo>
                  <a:cubicBezTo>
                    <a:pt x="6" y="7"/>
                    <a:pt x="7" y="7"/>
                    <a:pt x="7" y="8"/>
                  </a:cubicBezTo>
                  <a:cubicBezTo>
                    <a:pt x="9" y="17"/>
                    <a:pt x="9" y="17"/>
                    <a:pt x="9" y="17"/>
                  </a:cubicBezTo>
                  <a:cubicBezTo>
                    <a:pt x="9" y="17"/>
                    <a:pt x="9" y="17"/>
                    <a:pt x="9" y="17"/>
                  </a:cubicBezTo>
                  <a:cubicBezTo>
                    <a:pt x="12" y="17"/>
                    <a:pt x="12" y="17"/>
                    <a:pt x="12" y="17"/>
                  </a:cubicBezTo>
                  <a:cubicBezTo>
                    <a:pt x="13" y="17"/>
                    <a:pt x="13" y="17"/>
                    <a:pt x="13" y="17"/>
                  </a:cubicBezTo>
                  <a:cubicBezTo>
                    <a:pt x="20" y="8"/>
                    <a:pt x="20" y="8"/>
                    <a:pt x="20" y="8"/>
                  </a:cubicBezTo>
                  <a:cubicBezTo>
                    <a:pt x="20" y="7"/>
                    <a:pt x="21" y="7"/>
                    <a:pt x="21" y="6"/>
                  </a:cubicBezTo>
                  <a:cubicBezTo>
                    <a:pt x="21" y="7"/>
                    <a:pt x="21" y="7"/>
                    <a:pt x="21" y="7"/>
                  </a:cubicBezTo>
                  <a:cubicBezTo>
                    <a:pt x="18" y="17"/>
                    <a:pt x="18" y="17"/>
                    <a:pt x="18" y="17"/>
                  </a:cubicBezTo>
                  <a:cubicBezTo>
                    <a:pt x="18" y="17"/>
                    <a:pt x="18" y="17"/>
                    <a:pt x="18" y="17"/>
                  </a:cubicBezTo>
                  <a:cubicBezTo>
                    <a:pt x="18" y="17"/>
                    <a:pt x="19" y="17"/>
                    <a:pt x="19" y="17"/>
                  </a:cubicBezTo>
                  <a:cubicBezTo>
                    <a:pt x="22" y="17"/>
                    <a:pt x="22" y="17"/>
                    <a:pt x="22" y="17"/>
                  </a:cubicBezTo>
                  <a:cubicBezTo>
                    <a:pt x="22" y="17"/>
                    <a:pt x="22" y="17"/>
                    <a:pt x="22" y="17"/>
                  </a:cubicBezTo>
                  <a:cubicBezTo>
                    <a:pt x="26" y="1"/>
                    <a:pt x="26" y="1"/>
                    <a:pt x="26" y="1"/>
                  </a:cubicBezTo>
                  <a:cubicBezTo>
                    <a:pt x="26" y="1"/>
                    <a:pt x="26" y="1"/>
                    <a:pt x="26" y="1"/>
                  </a:cubicBezTo>
                  <a:cubicBezTo>
                    <a:pt x="26" y="0"/>
                    <a:pt x="26" y="0"/>
                    <a:pt x="26"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2" name="Freeform 24"/>
            <p:cNvSpPr>
              <a:spLocks/>
            </p:cNvSpPr>
            <p:nvPr/>
          </p:nvSpPr>
          <p:spPr bwMode="auto">
            <a:xfrm>
              <a:off x="5521325" y="3708400"/>
              <a:ext cx="101600" cy="193675"/>
            </a:xfrm>
            <a:custGeom>
              <a:avLst/>
              <a:gdLst>
                <a:gd name="T0" fmla="*/ 8 w 9"/>
                <a:gd name="T1" fmla="*/ 0 h 17"/>
                <a:gd name="T2" fmla="*/ 5 w 9"/>
                <a:gd name="T3" fmla="*/ 0 h 17"/>
                <a:gd name="T4" fmla="*/ 5 w 9"/>
                <a:gd name="T5" fmla="*/ 1 h 17"/>
                <a:gd name="T6" fmla="*/ 0 w 9"/>
                <a:gd name="T7" fmla="*/ 17 h 17"/>
                <a:gd name="T8" fmla="*/ 0 w 9"/>
                <a:gd name="T9" fmla="*/ 17 h 17"/>
                <a:gd name="T10" fmla="*/ 1 w 9"/>
                <a:gd name="T11" fmla="*/ 17 h 17"/>
                <a:gd name="T12" fmla="*/ 4 w 9"/>
                <a:gd name="T13" fmla="*/ 17 h 17"/>
                <a:gd name="T14" fmla="*/ 4 w 9"/>
                <a:gd name="T15" fmla="*/ 17 h 17"/>
                <a:gd name="T16" fmla="*/ 9 w 9"/>
                <a:gd name="T17" fmla="*/ 1 h 17"/>
                <a:gd name="T18" fmla="*/ 8 w 9"/>
                <a:gd name="T19" fmla="*/ 1 h 17"/>
                <a:gd name="T20" fmla="*/ 8 w 9"/>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7">
                  <a:moveTo>
                    <a:pt x="8" y="0"/>
                  </a:moveTo>
                  <a:cubicBezTo>
                    <a:pt x="5" y="0"/>
                    <a:pt x="5" y="0"/>
                    <a:pt x="5" y="0"/>
                  </a:cubicBezTo>
                  <a:cubicBezTo>
                    <a:pt x="5" y="0"/>
                    <a:pt x="5" y="0"/>
                    <a:pt x="5" y="1"/>
                  </a:cubicBezTo>
                  <a:cubicBezTo>
                    <a:pt x="0" y="17"/>
                    <a:pt x="0" y="17"/>
                    <a:pt x="0" y="17"/>
                  </a:cubicBezTo>
                  <a:cubicBezTo>
                    <a:pt x="0" y="17"/>
                    <a:pt x="0" y="17"/>
                    <a:pt x="0" y="17"/>
                  </a:cubicBezTo>
                  <a:cubicBezTo>
                    <a:pt x="0" y="17"/>
                    <a:pt x="1" y="17"/>
                    <a:pt x="1" y="17"/>
                  </a:cubicBezTo>
                  <a:cubicBezTo>
                    <a:pt x="4" y="17"/>
                    <a:pt x="4" y="17"/>
                    <a:pt x="4" y="17"/>
                  </a:cubicBezTo>
                  <a:cubicBezTo>
                    <a:pt x="4" y="17"/>
                    <a:pt x="4" y="17"/>
                    <a:pt x="4" y="17"/>
                  </a:cubicBezTo>
                  <a:cubicBezTo>
                    <a:pt x="9" y="1"/>
                    <a:pt x="9" y="1"/>
                    <a:pt x="9" y="1"/>
                  </a:cubicBezTo>
                  <a:cubicBezTo>
                    <a:pt x="9" y="1"/>
                    <a:pt x="9" y="1"/>
                    <a:pt x="8" y="1"/>
                  </a:cubicBezTo>
                  <a:cubicBezTo>
                    <a:pt x="8" y="0"/>
                    <a:pt x="8" y="0"/>
                    <a:pt x="8"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3" name="Freeform 25"/>
            <p:cNvSpPr>
              <a:spLocks/>
            </p:cNvSpPr>
            <p:nvPr/>
          </p:nvSpPr>
          <p:spPr bwMode="auto">
            <a:xfrm>
              <a:off x="5746750" y="3708400"/>
              <a:ext cx="225425" cy="193675"/>
            </a:xfrm>
            <a:custGeom>
              <a:avLst/>
              <a:gdLst>
                <a:gd name="T0" fmla="*/ 20 w 20"/>
                <a:gd name="T1" fmla="*/ 0 h 17"/>
                <a:gd name="T2" fmla="*/ 13 w 20"/>
                <a:gd name="T3" fmla="*/ 0 h 17"/>
                <a:gd name="T4" fmla="*/ 0 w 20"/>
                <a:gd name="T5" fmla="*/ 9 h 17"/>
                <a:gd name="T6" fmla="*/ 1 w 20"/>
                <a:gd name="T7" fmla="*/ 15 h 17"/>
                <a:gd name="T8" fmla="*/ 8 w 20"/>
                <a:gd name="T9" fmla="*/ 17 h 17"/>
                <a:gd name="T10" fmla="*/ 15 w 20"/>
                <a:gd name="T11" fmla="*/ 17 h 17"/>
                <a:gd name="T12" fmla="*/ 16 w 20"/>
                <a:gd name="T13" fmla="*/ 17 h 17"/>
                <a:gd name="T14" fmla="*/ 16 w 20"/>
                <a:gd name="T15" fmla="*/ 15 h 17"/>
                <a:gd name="T16" fmla="*/ 16 w 20"/>
                <a:gd name="T17" fmla="*/ 15 h 17"/>
                <a:gd name="T18" fmla="*/ 16 w 20"/>
                <a:gd name="T19" fmla="*/ 15 h 17"/>
                <a:gd name="T20" fmla="*/ 9 w 20"/>
                <a:gd name="T21" fmla="*/ 15 h 17"/>
                <a:gd name="T22" fmla="*/ 5 w 20"/>
                <a:gd name="T23" fmla="*/ 13 h 17"/>
                <a:gd name="T24" fmla="*/ 4 w 20"/>
                <a:gd name="T25" fmla="*/ 9 h 17"/>
                <a:gd name="T26" fmla="*/ 12 w 20"/>
                <a:gd name="T27" fmla="*/ 3 h 17"/>
                <a:gd name="T28" fmla="*/ 19 w 20"/>
                <a:gd name="T29" fmla="*/ 3 h 17"/>
                <a:gd name="T30" fmla="*/ 20 w 20"/>
                <a:gd name="T31" fmla="*/ 3 h 17"/>
                <a:gd name="T32" fmla="*/ 20 w 20"/>
                <a:gd name="T33" fmla="*/ 1 h 17"/>
                <a:gd name="T34" fmla="*/ 20 w 20"/>
                <a:gd name="T35" fmla="*/ 1 h 17"/>
                <a:gd name="T36" fmla="*/ 20 w 20"/>
                <a:gd name="T3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17">
                  <a:moveTo>
                    <a:pt x="20" y="0"/>
                  </a:moveTo>
                  <a:cubicBezTo>
                    <a:pt x="13" y="0"/>
                    <a:pt x="13" y="0"/>
                    <a:pt x="13" y="0"/>
                  </a:cubicBezTo>
                  <a:cubicBezTo>
                    <a:pt x="6" y="0"/>
                    <a:pt x="2" y="3"/>
                    <a:pt x="0" y="9"/>
                  </a:cubicBezTo>
                  <a:cubicBezTo>
                    <a:pt x="0" y="11"/>
                    <a:pt x="0" y="13"/>
                    <a:pt x="1" y="15"/>
                  </a:cubicBezTo>
                  <a:cubicBezTo>
                    <a:pt x="3" y="17"/>
                    <a:pt x="5" y="17"/>
                    <a:pt x="8" y="17"/>
                  </a:cubicBezTo>
                  <a:cubicBezTo>
                    <a:pt x="15" y="17"/>
                    <a:pt x="15" y="17"/>
                    <a:pt x="15" y="17"/>
                  </a:cubicBezTo>
                  <a:cubicBezTo>
                    <a:pt x="16" y="17"/>
                    <a:pt x="16" y="17"/>
                    <a:pt x="16" y="17"/>
                  </a:cubicBezTo>
                  <a:cubicBezTo>
                    <a:pt x="16" y="15"/>
                    <a:pt x="16" y="15"/>
                    <a:pt x="16" y="15"/>
                  </a:cubicBezTo>
                  <a:cubicBezTo>
                    <a:pt x="16" y="15"/>
                    <a:pt x="16" y="15"/>
                    <a:pt x="16" y="15"/>
                  </a:cubicBezTo>
                  <a:cubicBezTo>
                    <a:pt x="16" y="15"/>
                    <a:pt x="16" y="15"/>
                    <a:pt x="16" y="15"/>
                  </a:cubicBezTo>
                  <a:cubicBezTo>
                    <a:pt x="9" y="15"/>
                    <a:pt x="9" y="15"/>
                    <a:pt x="9" y="15"/>
                  </a:cubicBezTo>
                  <a:cubicBezTo>
                    <a:pt x="7" y="15"/>
                    <a:pt x="5" y="14"/>
                    <a:pt x="5" y="13"/>
                  </a:cubicBezTo>
                  <a:cubicBezTo>
                    <a:pt x="4" y="12"/>
                    <a:pt x="4" y="11"/>
                    <a:pt x="4" y="9"/>
                  </a:cubicBezTo>
                  <a:cubicBezTo>
                    <a:pt x="5" y="5"/>
                    <a:pt x="8" y="3"/>
                    <a:pt x="12" y="3"/>
                  </a:cubicBezTo>
                  <a:cubicBezTo>
                    <a:pt x="19" y="3"/>
                    <a:pt x="19" y="3"/>
                    <a:pt x="19" y="3"/>
                  </a:cubicBezTo>
                  <a:cubicBezTo>
                    <a:pt x="19" y="3"/>
                    <a:pt x="20" y="3"/>
                    <a:pt x="20" y="3"/>
                  </a:cubicBezTo>
                  <a:cubicBezTo>
                    <a:pt x="20" y="1"/>
                    <a:pt x="20" y="1"/>
                    <a:pt x="20" y="1"/>
                  </a:cubicBezTo>
                  <a:cubicBezTo>
                    <a:pt x="20" y="1"/>
                    <a:pt x="20" y="1"/>
                    <a:pt x="20" y="1"/>
                  </a:cubicBezTo>
                  <a:cubicBezTo>
                    <a:pt x="20" y="0"/>
                    <a:pt x="20" y="0"/>
                    <a:pt x="2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4" name="Freeform 26"/>
            <p:cNvSpPr>
              <a:spLocks noEditPoints="1"/>
            </p:cNvSpPr>
            <p:nvPr/>
          </p:nvSpPr>
          <p:spPr bwMode="auto">
            <a:xfrm>
              <a:off x="6073775" y="3708400"/>
              <a:ext cx="269875" cy="204788"/>
            </a:xfrm>
            <a:custGeom>
              <a:avLst/>
              <a:gdLst>
                <a:gd name="T0" fmla="*/ 14 w 24"/>
                <a:gd name="T1" fmla="*/ 0 h 18"/>
                <a:gd name="T2" fmla="*/ 1 w 24"/>
                <a:gd name="T3" fmla="*/ 9 h 18"/>
                <a:gd name="T4" fmla="*/ 2 w 24"/>
                <a:gd name="T5" fmla="*/ 15 h 18"/>
                <a:gd name="T6" fmla="*/ 10 w 24"/>
                <a:gd name="T7" fmla="*/ 18 h 18"/>
                <a:gd name="T8" fmla="*/ 23 w 24"/>
                <a:gd name="T9" fmla="*/ 9 h 18"/>
                <a:gd name="T10" fmla="*/ 22 w 24"/>
                <a:gd name="T11" fmla="*/ 3 h 18"/>
                <a:gd name="T12" fmla="*/ 14 w 24"/>
                <a:gd name="T13" fmla="*/ 0 h 18"/>
                <a:gd name="T14" fmla="*/ 10 w 24"/>
                <a:gd name="T15" fmla="*/ 15 h 18"/>
                <a:gd name="T16" fmla="*/ 5 w 24"/>
                <a:gd name="T17" fmla="*/ 13 h 18"/>
                <a:gd name="T18" fmla="*/ 5 w 24"/>
                <a:gd name="T19" fmla="*/ 9 h 18"/>
                <a:gd name="T20" fmla="*/ 14 w 24"/>
                <a:gd name="T21" fmla="*/ 3 h 18"/>
                <a:gd name="T22" fmla="*/ 19 w 24"/>
                <a:gd name="T23" fmla="*/ 4 h 18"/>
                <a:gd name="T24" fmla="*/ 19 w 24"/>
                <a:gd name="T25" fmla="*/ 9 h 18"/>
                <a:gd name="T26" fmla="*/ 10 w 24"/>
                <a:gd name="T27"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8">
                  <a:moveTo>
                    <a:pt x="14" y="0"/>
                  </a:moveTo>
                  <a:cubicBezTo>
                    <a:pt x="7" y="0"/>
                    <a:pt x="3" y="3"/>
                    <a:pt x="1" y="9"/>
                  </a:cubicBezTo>
                  <a:cubicBezTo>
                    <a:pt x="0" y="11"/>
                    <a:pt x="1" y="13"/>
                    <a:pt x="2" y="15"/>
                  </a:cubicBezTo>
                  <a:cubicBezTo>
                    <a:pt x="3" y="17"/>
                    <a:pt x="6" y="18"/>
                    <a:pt x="10" y="18"/>
                  </a:cubicBezTo>
                  <a:cubicBezTo>
                    <a:pt x="17" y="18"/>
                    <a:pt x="22" y="15"/>
                    <a:pt x="23" y="9"/>
                  </a:cubicBezTo>
                  <a:cubicBezTo>
                    <a:pt x="24" y="6"/>
                    <a:pt x="24" y="4"/>
                    <a:pt x="22" y="3"/>
                  </a:cubicBezTo>
                  <a:cubicBezTo>
                    <a:pt x="21" y="1"/>
                    <a:pt x="18" y="0"/>
                    <a:pt x="14" y="0"/>
                  </a:cubicBezTo>
                  <a:moveTo>
                    <a:pt x="10" y="15"/>
                  </a:moveTo>
                  <a:cubicBezTo>
                    <a:pt x="8" y="15"/>
                    <a:pt x="6" y="14"/>
                    <a:pt x="5" y="13"/>
                  </a:cubicBezTo>
                  <a:cubicBezTo>
                    <a:pt x="5" y="12"/>
                    <a:pt x="5" y="11"/>
                    <a:pt x="5" y="9"/>
                  </a:cubicBezTo>
                  <a:cubicBezTo>
                    <a:pt x="6" y="4"/>
                    <a:pt x="10" y="3"/>
                    <a:pt x="14" y="3"/>
                  </a:cubicBezTo>
                  <a:cubicBezTo>
                    <a:pt x="16" y="3"/>
                    <a:pt x="18" y="3"/>
                    <a:pt x="19" y="4"/>
                  </a:cubicBezTo>
                  <a:cubicBezTo>
                    <a:pt x="20" y="5"/>
                    <a:pt x="20" y="7"/>
                    <a:pt x="19" y="9"/>
                  </a:cubicBezTo>
                  <a:cubicBezTo>
                    <a:pt x="18" y="13"/>
                    <a:pt x="15" y="15"/>
                    <a:pt x="10" y="15"/>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5" name="Freeform 27"/>
            <p:cNvSpPr>
              <a:spLocks/>
            </p:cNvSpPr>
            <p:nvPr/>
          </p:nvSpPr>
          <p:spPr bwMode="auto">
            <a:xfrm>
              <a:off x="6467475" y="3708400"/>
              <a:ext cx="247650" cy="193675"/>
            </a:xfrm>
            <a:custGeom>
              <a:avLst/>
              <a:gdLst>
                <a:gd name="T0" fmla="*/ 22 w 22"/>
                <a:gd name="T1" fmla="*/ 0 h 17"/>
                <a:gd name="T2" fmla="*/ 19 w 22"/>
                <a:gd name="T3" fmla="*/ 0 h 17"/>
                <a:gd name="T4" fmla="*/ 18 w 22"/>
                <a:gd name="T5" fmla="*/ 1 h 17"/>
                <a:gd name="T6" fmla="*/ 15 w 22"/>
                <a:gd name="T7" fmla="*/ 13 h 17"/>
                <a:gd name="T8" fmla="*/ 15 w 22"/>
                <a:gd name="T9" fmla="*/ 11 h 17"/>
                <a:gd name="T10" fmla="*/ 8 w 22"/>
                <a:gd name="T11" fmla="*/ 1 h 17"/>
                <a:gd name="T12" fmla="*/ 8 w 22"/>
                <a:gd name="T13" fmla="*/ 0 h 17"/>
                <a:gd name="T14" fmla="*/ 4 w 22"/>
                <a:gd name="T15" fmla="*/ 0 h 17"/>
                <a:gd name="T16" fmla="*/ 4 w 22"/>
                <a:gd name="T17" fmla="*/ 1 h 17"/>
                <a:gd name="T18" fmla="*/ 0 w 22"/>
                <a:gd name="T19" fmla="*/ 17 h 17"/>
                <a:gd name="T20" fmla="*/ 0 w 22"/>
                <a:gd name="T21" fmla="*/ 17 h 17"/>
                <a:gd name="T22" fmla="*/ 0 w 22"/>
                <a:gd name="T23" fmla="*/ 17 h 17"/>
                <a:gd name="T24" fmla="*/ 3 w 22"/>
                <a:gd name="T25" fmla="*/ 17 h 17"/>
                <a:gd name="T26" fmla="*/ 3 w 22"/>
                <a:gd name="T27" fmla="*/ 17 h 17"/>
                <a:gd name="T28" fmla="*/ 7 w 22"/>
                <a:gd name="T29" fmla="*/ 5 h 17"/>
                <a:gd name="T30" fmla="*/ 7 w 22"/>
                <a:gd name="T31" fmla="*/ 6 h 17"/>
                <a:gd name="T32" fmla="*/ 14 w 22"/>
                <a:gd name="T33" fmla="*/ 17 h 17"/>
                <a:gd name="T34" fmla="*/ 14 w 22"/>
                <a:gd name="T35" fmla="*/ 17 h 17"/>
                <a:gd name="T36" fmla="*/ 17 w 22"/>
                <a:gd name="T37" fmla="*/ 17 h 17"/>
                <a:gd name="T38" fmla="*/ 18 w 22"/>
                <a:gd name="T39" fmla="*/ 17 h 17"/>
                <a:gd name="T40" fmla="*/ 22 w 22"/>
                <a:gd name="T41" fmla="*/ 1 h 17"/>
                <a:gd name="T42" fmla="*/ 22 w 22"/>
                <a:gd name="T43" fmla="*/ 1 h 17"/>
                <a:gd name="T44" fmla="*/ 22 w 22"/>
                <a:gd name="T4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17">
                  <a:moveTo>
                    <a:pt x="22" y="0"/>
                  </a:moveTo>
                  <a:cubicBezTo>
                    <a:pt x="19" y="0"/>
                    <a:pt x="19" y="0"/>
                    <a:pt x="19" y="0"/>
                  </a:cubicBezTo>
                  <a:cubicBezTo>
                    <a:pt x="19" y="0"/>
                    <a:pt x="18" y="0"/>
                    <a:pt x="18" y="1"/>
                  </a:cubicBezTo>
                  <a:cubicBezTo>
                    <a:pt x="15" y="13"/>
                    <a:pt x="15" y="13"/>
                    <a:pt x="15" y="13"/>
                  </a:cubicBezTo>
                  <a:cubicBezTo>
                    <a:pt x="15" y="12"/>
                    <a:pt x="15" y="12"/>
                    <a:pt x="15" y="11"/>
                  </a:cubicBezTo>
                  <a:cubicBezTo>
                    <a:pt x="8" y="1"/>
                    <a:pt x="8" y="1"/>
                    <a:pt x="8" y="1"/>
                  </a:cubicBezTo>
                  <a:cubicBezTo>
                    <a:pt x="8" y="0"/>
                    <a:pt x="8" y="0"/>
                    <a:pt x="8" y="0"/>
                  </a:cubicBezTo>
                  <a:cubicBezTo>
                    <a:pt x="4" y="0"/>
                    <a:pt x="4" y="0"/>
                    <a:pt x="4" y="0"/>
                  </a:cubicBezTo>
                  <a:cubicBezTo>
                    <a:pt x="4" y="0"/>
                    <a:pt x="4" y="0"/>
                    <a:pt x="4" y="1"/>
                  </a:cubicBezTo>
                  <a:cubicBezTo>
                    <a:pt x="0" y="17"/>
                    <a:pt x="0" y="17"/>
                    <a:pt x="0" y="17"/>
                  </a:cubicBezTo>
                  <a:cubicBezTo>
                    <a:pt x="0" y="17"/>
                    <a:pt x="0" y="17"/>
                    <a:pt x="0" y="17"/>
                  </a:cubicBezTo>
                  <a:cubicBezTo>
                    <a:pt x="0" y="17"/>
                    <a:pt x="0" y="17"/>
                    <a:pt x="0" y="17"/>
                  </a:cubicBezTo>
                  <a:cubicBezTo>
                    <a:pt x="3" y="17"/>
                    <a:pt x="3" y="17"/>
                    <a:pt x="3" y="17"/>
                  </a:cubicBezTo>
                  <a:cubicBezTo>
                    <a:pt x="3" y="17"/>
                    <a:pt x="3" y="17"/>
                    <a:pt x="3" y="17"/>
                  </a:cubicBezTo>
                  <a:cubicBezTo>
                    <a:pt x="7" y="5"/>
                    <a:pt x="7" y="5"/>
                    <a:pt x="7" y="5"/>
                  </a:cubicBezTo>
                  <a:cubicBezTo>
                    <a:pt x="7" y="5"/>
                    <a:pt x="7" y="6"/>
                    <a:pt x="7" y="6"/>
                  </a:cubicBezTo>
                  <a:cubicBezTo>
                    <a:pt x="14" y="17"/>
                    <a:pt x="14" y="17"/>
                    <a:pt x="14" y="17"/>
                  </a:cubicBezTo>
                  <a:cubicBezTo>
                    <a:pt x="14" y="17"/>
                    <a:pt x="14" y="17"/>
                    <a:pt x="14" y="17"/>
                  </a:cubicBezTo>
                  <a:cubicBezTo>
                    <a:pt x="17" y="17"/>
                    <a:pt x="17" y="17"/>
                    <a:pt x="17" y="17"/>
                  </a:cubicBezTo>
                  <a:cubicBezTo>
                    <a:pt x="18" y="17"/>
                    <a:pt x="18" y="17"/>
                    <a:pt x="18" y="17"/>
                  </a:cubicBezTo>
                  <a:cubicBezTo>
                    <a:pt x="22" y="1"/>
                    <a:pt x="22" y="1"/>
                    <a:pt x="22" y="1"/>
                  </a:cubicBezTo>
                  <a:cubicBezTo>
                    <a:pt x="22" y="1"/>
                    <a:pt x="22" y="1"/>
                    <a:pt x="22" y="1"/>
                  </a:cubicBezTo>
                  <a:cubicBezTo>
                    <a:pt x="22" y="0"/>
                    <a:pt x="22" y="0"/>
                    <a:pt x="22"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6" name="Freeform 28"/>
            <p:cNvSpPr>
              <a:spLocks noEditPoints="1"/>
            </p:cNvSpPr>
            <p:nvPr/>
          </p:nvSpPr>
          <p:spPr bwMode="auto">
            <a:xfrm>
              <a:off x="6838950" y="3708400"/>
              <a:ext cx="249238" cy="193675"/>
            </a:xfrm>
            <a:custGeom>
              <a:avLst/>
              <a:gdLst>
                <a:gd name="T0" fmla="*/ 13 w 22"/>
                <a:gd name="T1" fmla="*/ 0 h 17"/>
                <a:gd name="T2" fmla="*/ 5 w 22"/>
                <a:gd name="T3" fmla="*/ 0 h 17"/>
                <a:gd name="T4" fmla="*/ 4 w 22"/>
                <a:gd name="T5" fmla="*/ 1 h 17"/>
                <a:gd name="T6" fmla="*/ 0 w 22"/>
                <a:gd name="T7" fmla="*/ 17 h 17"/>
                <a:gd name="T8" fmla="*/ 0 w 22"/>
                <a:gd name="T9" fmla="*/ 17 h 17"/>
                <a:gd name="T10" fmla="*/ 0 w 22"/>
                <a:gd name="T11" fmla="*/ 17 h 17"/>
                <a:gd name="T12" fmla="*/ 9 w 22"/>
                <a:gd name="T13" fmla="*/ 17 h 17"/>
                <a:gd name="T14" fmla="*/ 21 w 22"/>
                <a:gd name="T15" fmla="*/ 9 h 17"/>
                <a:gd name="T16" fmla="*/ 21 w 22"/>
                <a:gd name="T17" fmla="*/ 3 h 17"/>
                <a:gd name="T18" fmla="*/ 13 w 22"/>
                <a:gd name="T19" fmla="*/ 0 h 17"/>
                <a:gd name="T20" fmla="*/ 9 w 22"/>
                <a:gd name="T21" fmla="*/ 15 h 17"/>
                <a:gd name="T22" fmla="*/ 4 w 22"/>
                <a:gd name="T23" fmla="*/ 15 h 17"/>
                <a:gd name="T24" fmla="*/ 7 w 22"/>
                <a:gd name="T25" fmla="*/ 3 h 17"/>
                <a:gd name="T26" fmla="*/ 12 w 22"/>
                <a:gd name="T27" fmla="*/ 3 h 17"/>
                <a:gd name="T28" fmla="*/ 17 w 22"/>
                <a:gd name="T29" fmla="*/ 5 h 17"/>
                <a:gd name="T30" fmla="*/ 17 w 22"/>
                <a:gd name="T31" fmla="*/ 9 h 17"/>
                <a:gd name="T32" fmla="*/ 9 w 22"/>
                <a:gd name="T33"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17">
                  <a:moveTo>
                    <a:pt x="13" y="0"/>
                  </a:moveTo>
                  <a:cubicBezTo>
                    <a:pt x="5" y="0"/>
                    <a:pt x="5" y="0"/>
                    <a:pt x="5" y="0"/>
                  </a:cubicBezTo>
                  <a:cubicBezTo>
                    <a:pt x="4" y="0"/>
                    <a:pt x="4" y="0"/>
                    <a:pt x="4" y="1"/>
                  </a:cubicBezTo>
                  <a:cubicBezTo>
                    <a:pt x="0" y="17"/>
                    <a:pt x="0" y="17"/>
                    <a:pt x="0" y="17"/>
                  </a:cubicBezTo>
                  <a:cubicBezTo>
                    <a:pt x="0" y="17"/>
                    <a:pt x="0" y="17"/>
                    <a:pt x="0" y="17"/>
                  </a:cubicBezTo>
                  <a:cubicBezTo>
                    <a:pt x="0" y="17"/>
                    <a:pt x="0" y="17"/>
                    <a:pt x="0" y="17"/>
                  </a:cubicBezTo>
                  <a:cubicBezTo>
                    <a:pt x="9" y="17"/>
                    <a:pt x="9" y="17"/>
                    <a:pt x="9" y="17"/>
                  </a:cubicBezTo>
                  <a:cubicBezTo>
                    <a:pt x="16" y="17"/>
                    <a:pt x="20" y="15"/>
                    <a:pt x="21" y="9"/>
                  </a:cubicBezTo>
                  <a:cubicBezTo>
                    <a:pt x="22" y="6"/>
                    <a:pt x="22" y="4"/>
                    <a:pt x="21" y="3"/>
                  </a:cubicBezTo>
                  <a:cubicBezTo>
                    <a:pt x="19" y="1"/>
                    <a:pt x="17" y="0"/>
                    <a:pt x="13" y="0"/>
                  </a:cubicBezTo>
                  <a:moveTo>
                    <a:pt x="9" y="15"/>
                  </a:moveTo>
                  <a:cubicBezTo>
                    <a:pt x="4" y="15"/>
                    <a:pt x="4" y="15"/>
                    <a:pt x="4" y="15"/>
                  </a:cubicBezTo>
                  <a:cubicBezTo>
                    <a:pt x="7" y="3"/>
                    <a:pt x="7" y="3"/>
                    <a:pt x="7" y="3"/>
                  </a:cubicBezTo>
                  <a:cubicBezTo>
                    <a:pt x="12" y="3"/>
                    <a:pt x="12" y="3"/>
                    <a:pt x="12" y="3"/>
                  </a:cubicBezTo>
                  <a:cubicBezTo>
                    <a:pt x="15" y="3"/>
                    <a:pt x="16" y="4"/>
                    <a:pt x="17" y="5"/>
                  </a:cubicBezTo>
                  <a:cubicBezTo>
                    <a:pt x="18" y="5"/>
                    <a:pt x="18" y="7"/>
                    <a:pt x="17" y="9"/>
                  </a:cubicBezTo>
                  <a:cubicBezTo>
                    <a:pt x="16" y="13"/>
                    <a:pt x="14" y="15"/>
                    <a:pt x="9" y="15"/>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7" name="Freeform 29"/>
            <p:cNvSpPr>
              <a:spLocks/>
            </p:cNvSpPr>
            <p:nvPr/>
          </p:nvSpPr>
          <p:spPr bwMode="auto">
            <a:xfrm>
              <a:off x="7212013" y="3708400"/>
              <a:ext cx="258763" cy="204788"/>
            </a:xfrm>
            <a:custGeom>
              <a:avLst/>
              <a:gdLst>
                <a:gd name="T0" fmla="*/ 22 w 23"/>
                <a:gd name="T1" fmla="*/ 0 h 18"/>
                <a:gd name="T2" fmla="*/ 19 w 23"/>
                <a:gd name="T3" fmla="*/ 0 h 18"/>
                <a:gd name="T4" fmla="*/ 19 w 23"/>
                <a:gd name="T5" fmla="*/ 1 h 18"/>
                <a:gd name="T6" fmla="*/ 16 w 23"/>
                <a:gd name="T7" fmla="*/ 10 h 18"/>
                <a:gd name="T8" fmla="*/ 9 w 23"/>
                <a:gd name="T9" fmla="*/ 15 h 18"/>
                <a:gd name="T10" fmla="*/ 5 w 23"/>
                <a:gd name="T11" fmla="*/ 14 h 18"/>
                <a:gd name="T12" fmla="*/ 5 w 23"/>
                <a:gd name="T13" fmla="*/ 11 h 18"/>
                <a:gd name="T14" fmla="*/ 7 w 23"/>
                <a:gd name="T15" fmla="*/ 1 h 18"/>
                <a:gd name="T16" fmla="*/ 7 w 23"/>
                <a:gd name="T17" fmla="*/ 1 h 18"/>
                <a:gd name="T18" fmla="*/ 7 w 23"/>
                <a:gd name="T19" fmla="*/ 0 h 18"/>
                <a:gd name="T20" fmla="*/ 4 w 23"/>
                <a:gd name="T21" fmla="*/ 0 h 18"/>
                <a:gd name="T22" fmla="*/ 4 w 23"/>
                <a:gd name="T23" fmla="*/ 1 h 18"/>
                <a:gd name="T24" fmla="*/ 1 w 23"/>
                <a:gd name="T25" fmla="*/ 11 h 18"/>
                <a:gd name="T26" fmla="*/ 1 w 23"/>
                <a:gd name="T27" fmla="*/ 15 h 18"/>
                <a:gd name="T28" fmla="*/ 9 w 23"/>
                <a:gd name="T29" fmla="*/ 18 h 18"/>
                <a:gd name="T30" fmla="*/ 20 w 23"/>
                <a:gd name="T31" fmla="*/ 11 h 18"/>
                <a:gd name="T32" fmla="*/ 22 w 23"/>
                <a:gd name="T33" fmla="*/ 1 h 18"/>
                <a:gd name="T34" fmla="*/ 22 w 23"/>
                <a:gd name="T35" fmla="*/ 1 h 18"/>
                <a:gd name="T36" fmla="*/ 22 w 23"/>
                <a:gd name="T3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18">
                  <a:moveTo>
                    <a:pt x="22" y="0"/>
                  </a:moveTo>
                  <a:cubicBezTo>
                    <a:pt x="19" y="0"/>
                    <a:pt x="19" y="0"/>
                    <a:pt x="19" y="0"/>
                  </a:cubicBezTo>
                  <a:cubicBezTo>
                    <a:pt x="19" y="0"/>
                    <a:pt x="19" y="0"/>
                    <a:pt x="19" y="1"/>
                  </a:cubicBezTo>
                  <a:cubicBezTo>
                    <a:pt x="16" y="10"/>
                    <a:pt x="16" y="10"/>
                    <a:pt x="16" y="10"/>
                  </a:cubicBezTo>
                  <a:cubicBezTo>
                    <a:pt x="15" y="14"/>
                    <a:pt x="14" y="15"/>
                    <a:pt x="9" y="15"/>
                  </a:cubicBezTo>
                  <a:cubicBezTo>
                    <a:pt x="7" y="15"/>
                    <a:pt x="5" y="15"/>
                    <a:pt x="5" y="14"/>
                  </a:cubicBezTo>
                  <a:cubicBezTo>
                    <a:pt x="4" y="13"/>
                    <a:pt x="4" y="12"/>
                    <a:pt x="5" y="11"/>
                  </a:cubicBezTo>
                  <a:cubicBezTo>
                    <a:pt x="7" y="1"/>
                    <a:pt x="7" y="1"/>
                    <a:pt x="7" y="1"/>
                  </a:cubicBezTo>
                  <a:cubicBezTo>
                    <a:pt x="7" y="1"/>
                    <a:pt x="7" y="1"/>
                    <a:pt x="7" y="1"/>
                  </a:cubicBezTo>
                  <a:cubicBezTo>
                    <a:pt x="7" y="0"/>
                    <a:pt x="7" y="0"/>
                    <a:pt x="7" y="0"/>
                  </a:cubicBezTo>
                  <a:cubicBezTo>
                    <a:pt x="4" y="0"/>
                    <a:pt x="4" y="0"/>
                    <a:pt x="4" y="0"/>
                  </a:cubicBezTo>
                  <a:cubicBezTo>
                    <a:pt x="4" y="0"/>
                    <a:pt x="4" y="0"/>
                    <a:pt x="4" y="1"/>
                  </a:cubicBezTo>
                  <a:cubicBezTo>
                    <a:pt x="1" y="11"/>
                    <a:pt x="1" y="11"/>
                    <a:pt x="1" y="11"/>
                  </a:cubicBezTo>
                  <a:cubicBezTo>
                    <a:pt x="0" y="13"/>
                    <a:pt x="1" y="14"/>
                    <a:pt x="1" y="15"/>
                  </a:cubicBezTo>
                  <a:cubicBezTo>
                    <a:pt x="3" y="17"/>
                    <a:pt x="5" y="18"/>
                    <a:pt x="9" y="18"/>
                  </a:cubicBezTo>
                  <a:cubicBezTo>
                    <a:pt x="15" y="18"/>
                    <a:pt x="19" y="15"/>
                    <a:pt x="20" y="11"/>
                  </a:cubicBezTo>
                  <a:cubicBezTo>
                    <a:pt x="22" y="1"/>
                    <a:pt x="22" y="1"/>
                    <a:pt x="22" y="1"/>
                  </a:cubicBezTo>
                  <a:cubicBezTo>
                    <a:pt x="23" y="1"/>
                    <a:pt x="22" y="1"/>
                    <a:pt x="22" y="1"/>
                  </a:cubicBezTo>
                  <a:cubicBezTo>
                    <a:pt x="22" y="0"/>
                    <a:pt x="22" y="0"/>
                    <a:pt x="22"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8" name="Freeform 30"/>
            <p:cNvSpPr>
              <a:spLocks/>
            </p:cNvSpPr>
            <p:nvPr/>
          </p:nvSpPr>
          <p:spPr bwMode="auto">
            <a:xfrm>
              <a:off x="7583488" y="3708400"/>
              <a:ext cx="225425" cy="193675"/>
            </a:xfrm>
            <a:custGeom>
              <a:avLst/>
              <a:gdLst>
                <a:gd name="T0" fmla="*/ 20 w 20"/>
                <a:gd name="T1" fmla="*/ 0 h 17"/>
                <a:gd name="T2" fmla="*/ 13 w 20"/>
                <a:gd name="T3" fmla="*/ 0 h 17"/>
                <a:gd name="T4" fmla="*/ 1 w 20"/>
                <a:gd name="T5" fmla="*/ 9 h 17"/>
                <a:gd name="T6" fmla="*/ 1 w 20"/>
                <a:gd name="T7" fmla="*/ 15 h 17"/>
                <a:gd name="T8" fmla="*/ 9 w 20"/>
                <a:gd name="T9" fmla="*/ 17 h 17"/>
                <a:gd name="T10" fmla="*/ 16 w 20"/>
                <a:gd name="T11" fmla="*/ 17 h 17"/>
                <a:gd name="T12" fmla="*/ 16 w 20"/>
                <a:gd name="T13" fmla="*/ 17 h 17"/>
                <a:gd name="T14" fmla="*/ 16 w 20"/>
                <a:gd name="T15" fmla="*/ 15 h 17"/>
                <a:gd name="T16" fmla="*/ 16 w 20"/>
                <a:gd name="T17" fmla="*/ 15 h 17"/>
                <a:gd name="T18" fmla="*/ 16 w 20"/>
                <a:gd name="T19" fmla="*/ 15 h 17"/>
                <a:gd name="T20" fmla="*/ 9 w 20"/>
                <a:gd name="T21" fmla="*/ 15 h 17"/>
                <a:gd name="T22" fmla="*/ 5 w 20"/>
                <a:gd name="T23" fmla="*/ 13 h 17"/>
                <a:gd name="T24" fmla="*/ 5 w 20"/>
                <a:gd name="T25" fmla="*/ 9 h 17"/>
                <a:gd name="T26" fmla="*/ 13 w 20"/>
                <a:gd name="T27" fmla="*/ 3 h 17"/>
                <a:gd name="T28" fmla="*/ 19 w 20"/>
                <a:gd name="T29" fmla="*/ 3 h 17"/>
                <a:gd name="T30" fmla="*/ 20 w 20"/>
                <a:gd name="T31" fmla="*/ 3 h 17"/>
                <a:gd name="T32" fmla="*/ 20 w 20"/>
                <a:gd name="T33" fmla="*/ 1 h 17"/>
                <a:gd name="T34" fmla="*/ 20 w 20"/>
                <a:gd name="T35" fmla="*/ 1 h 17"/>
                <a:gd name="T36" fmla="*/ 20 w 20"/>
                <a:gd name="T3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17">
                  <a:moveTo>
                    <a:pt x="20" y="0"/>
                  </a:moveTo>
                  <a:cubicBezTo>
                    <a:pt x="13" y="0"/>
                    <a:pt x="13" y="0"/>
                    <a:pt x="13" y="0"/>
                  </a:cubicBezTo>
                  <a:cubicBezTo>
                    <a:pt x="7" y="0"/>
                    <a:pt x="2" y="3"/>
                    <a:pt x="1" y="9"/>
                  </a:cubicBezTo>
                  <a:cubicBezTo>
                    <a:pt x="0" y="11"/>
                    <a:pt x="0" y="13"/>
                    <a:pt x="1" y="15"/>
                  </a:cubicBezTo>
                  <a:cubicBezTo>
                    <a:pt x="3" y="17"/>
                    <a:pt x="5" y="17"/>
                    <a:pt x="9" y="17"/>
                  </a:cubicBezTo>
                  <a:cubicBezTo>
                    <a:pt x="16" y="17"/>
                    <a:pt x="16" y="17"/>
                    <a:pt x="16" y="17"/>
                  </a:cubicBezTo>
                  <a:cubicBezTo>
                    <a:pt x="16" y="17"/>
                    <a:pt x="16" y="17"/>
                    <a:pt x="16" y="17"/>
                  </a:cubicBezTo>
                  <a:cubicBezTo>
                    <a:pt x="16" y="15"/>
                    <a:pt x="16" y="15"/>
                    <a:pt x="16" y="15"/>
                  </a:cubicBezTo>
                  <a:cubicBezTo>
                    <a:pt x="17" y="15"/>
                    <a:pt x="16" y="15"/>
                    <a:pt x="16" y="15"/>
                  </a:cubicBezTo>
                  <a:cubicBezTo>
                    <a:pt x="16" y="15"/>
                    <a:pt x="16" y="15"/>
                    <a:pt x="16" y="15"/>
                  </a:cubicBezTo>
                  <a:cubicBezTo>
                    <a:pt x="9" y="15"/>
                    <a:pt x="9" y="15"/>
                    <a:pt x="9" y="15"/>
                  </a:cubicBezTo>
                  <a:cubicBezTo>
                    <a:pt x="7" y="15"/>
                    <a:pt x="6" y="14"/>
                    <a:pt x="5" y="13"/>
                  </a:cubicBezTo>
                  <a:cubicBezTo>
                    <a:pt x="4" y="12"/>
                    <a:pt x="4" y="11"/>
                    <a:pt x="5" y="9"/>
                  </a:cubicBezTo>
                  <a:cubicBezTo>
                    <a:pt x="6" y="5"/>
                    <a:pt x="8" y="3"/>
                    <a:pt x="13" y="3"/>
                  </a:cubicBezTo>
                  <a:cubicBezTo>
                    <a:pt x="19" y="3"/>
                    <a:pt x="19" y="3"/>
                    <a:pt x="19" y="3"/>
                  </a:cubicBezTo>
                  <a:cubicBezTo>
                    <a:pt x="19" y="3"/>
                    <a:pt x="20" y="3"/>
                    <a:pt x="20" y="3"/>
                  </a:cubicBezTo>
                  <a:cubicBezTo>
                    <a:pt x="20" y="1"/>
                    <a:pt x="20" y="1"/>
                    <a:pt x="20" y="1"/>
                  </a:cubicBezTo>
                  <a:cubicBezTo>
                    <a:pt x="20" y="1"/>
                    <a:pt x="20" y="1"/>
                    <a:pt x="20" y="1"/>
                  </a:cubicBezTo>
                  <a:cubicBezTo>
                    <a:pt x="20" y="0"/>
                    <a:pt x="20" y="0"/>
                    <a:pt x="2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9" name="Freeform 31"/>
            <p:cNvSpPr>
              <a:spLocks/>
            </p:cNvSpPr>
            <p:nvPr/>
          </p:nvSpPr>
          <p:spPr bwMode="auto">
            <a:xfrm>
              <a:off x="7932738" y="3708400"/>
              <a:ext cx="214313" cy="193675"/>
            </a:xfrm>
            <a:custGeom>
              <a:avLst/>
              <a:gdLst>
                <a:gd name="T0" fmla="*/ 19 w 19"/>
                <a:gd name="T1" fmla="*/ 0 h 17"/>
                <a:gd name="T2" fmla="*/ 1 w 19"/>
                <a:gd name="T3" fmla="*/ 0 h 17"/>
                <a:gd name="T4" fmla="*/ 1 w 19"/>
                <a:gd name="T5" fmla="*/ 1 h 17"/>
                <a:gd name="T6" fmla="*/ 0 w 19"/>
                <a:gd name="T7" fmla="*/ 3 h 17"/>
                <a:gd name="T8" fmla="*/ 0 w 19"/>
                <a:gd name="T9" fmla="*/ 3 h 17"/>
                <a:gd name="T10" fmla="*/ 1 w 19"/>
                <a:gd name="T11" fmla="*/ 3 h 17"/>
                <a:gd name="T12" fmla="*/ 7 w 19"/>
                <a:gd name="T13" fmla="*/ 3 h 17"/>
                <a:gd name="T14" fmla="*/ 4 w 19"/>
                <a:gd name="T15" fmla="*/ 17 h 17"/>
                <a:gd name="T16" fmla="*/ 4 w 19"/>
                <a:gd name="T17" fmla="*/ 17 h 17"/>
                <a:gd name="T18" fmla="*/ 4 w 19"/>
                <a:gd name="T19" fmla="*/ 17 h 17"/>
                <a:gd name="T20" fmla="*/ 7 w 19"/>
                <a:gd name="T21" fmla="*/ 17 h 17"/>
                <a:gd name="T22" fmla="*/ 8 w 19"/>
                <a:gd name="T23" fmla="*/ 17 h 17"/>
                <a:gd name="T24" fmla="*/ 11 w 19"/>
                <a:gd name="T25" fmla="*/ 3 h 17"/>
                <a:gd name="T26" fmla="*/ 18 w 19"/>
                <a:gd name="T27" fmla="*/ 3 h 17"/>
                <a:gd name="T28" fmla="*/ 19 w 19"/>
                <a:gd name="T29" fmla="*/ 3 h 17"/>
                <a:gd name="T30" fmla="*/ 19 w 19"/>
                <a:gd name="T31" fmla="*/ 1 h 17"/>
                <a:gd name="T32" fmla="*/ 19 w 19"/>
                <a:gd name="T33" fmla="*/ 1 h 17"/>
                <a:gd name="T34" fmla="*/ 19 w 19"/>
                <a:gd name="T3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17">
                  <a:moveTo>
                    <a:pt x="19" y="0"/>
                  </a:moveTo>
                  <a:cubicBezTo>
                    <a:pt x="1" y="0"/>
                    <a:pt x="1" y="0"/>
                    <a:pt x="1" y="0"/>
                  </a:cubicBezTo>
                  <a:cubicBezTo>
                    <a:pt x="1" y="0"/>
                    <a:pt x="1" y="0"/>
                    <a:pt x="1" y="1"/>
                  </a:cubicBezTo>
                  <a:cubicBezTo>
                    <a:pt x="0" y="3"/>
                    <a:pt x="0" y="3"/>
                    <a:pt x="0" y="3"/>
                  </a:cubicBezTo>
                  <a:cubicBezTo>
                    <a:pt x="0" y="3"/>
                    <a:pt x="0" y="3"/>
                    <a:pt x="0" y="3"/>
                  </a:cubicBezTo>
                  <a:cubicBezTo>
                    <a:pt x="0" y="3"/>
                    <a:pt x="0" y="3"/>
                    <a:pt x="1" y="3"/>
                  </a:cubicBezTo>
                  <a:cubicBezTo>
                    <a:pt x="7" y="3"/>
                    <a:pt x="7" y="3"/>
                    <a:pt x="7" y="3"/>
                  </a:cubicBezTo>
                  <a:cubicBezTo>
                    <a:pt x="4" y="17"/>
                    <a:pt x="4" y="17"/>
                    <a:pt x="4" y="17"/>
                  </a:cubicBezTo>
                  <a:cubicBezTo>
                    <a:pt x="4" y="17"/>
                    <a:pt x="4" y="17"/>
                    <a:pt x="4" y="17"/>
                  </a:cubicBezTo>
                  <a:cubicBezTo>
                    <a:pt x="4" y="17"/>
                    <a:pt x="4" y="17"/>
                    <a:pt x="4" y="17"/>
                  </a:cubicBezTo>
                  <a:cubicBezTo>
                    <a:pt x="7" y="17"/>
                    <a:pt x="7" y="17"/>
                    <a:pt x="7" y="17"/>
                  </a:cubicBezTo>
                  <a:cubicBezTo>
                    <a:pt x="7" y="17"/>
                    <a:pt x="8" y="17"/>
                    <a:pt x="8" y="17"/>
                  </a:cubicBezTo>
                  <a:cubicBezTo>
                    <a:pt x="11" y="3"/>
                    <a:pt x="11" y="3"/>
                    <a:pt x="11" y="3"/>
                  </a:cubicBezTo>
                  <a:cubicBezTo>
                    <a:pt x="18" y="3"/>
                    <a:pt x="18" y="3"/>
                    <a:pt x="18" y="3"/>
                  </a:cubicBezTo>
                  <a:cubicBezTo>
                    <a:pt x="18" y="3"/>
                    <a:pt x="19" y="3"/>
                    <a:pt x="19" y="3"/>
                  </a:cubicBezTo>
                  <a:cubicBezTo>
                    <a:pt x="19" y="1"/>
                    <a:pt x="19" y="1"/>
                    <a:pt x="19" y="1"/>
                  </a:cubicBezTo>
                  <a:cubicBezTo>
                    <a:pt x="19" y="1"/>
                    <a:pt x="19" y="1"/>
                    <a:pt x="19" y="1"/>
                  </a:cubicBezTo>
                  <a:cubicBezTo>
                    <a:pt x="19" y="0"/>
                    <a:pt x="19" y="0"/>
                    <a:pt x="19"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0" name="Freeform 32"/>
            <p:cNvSpPr>
              <a:spLocks noEditPoints="1"/>
            </p:cNvSpPr>
            <p:nvPr/>
          </p:nvSpPr>
          <p:spPr bwMode="auto">
            <a:xfrm>
              <a:off x="8248650" y="3708400"/>
              <a:ext cx="258763" cy="204788"/>
            </a:xfrm>
            <a:custGeom>
              <a:avLst/>
              <a:gdLst>
                <a:gd name="T0" fmla="*/ 14 w 23"/>
                <a:gd name="T1" fmla="*/ 0 h 18"/>
                <a:gd name="T2" fmla="*/ 1 w 23"/>
                <a:gd name="T3" fmla="*/ 9 h 18"/>
                <a:gd name="T4" fmla="*/ 1 w 23"/>
                <a:gd name="T5" fmla="*/ 15 h 18"/>
                <a:gd name="T6" fmla="*/ 10 w 23"/>
                <a:gd name="T7" fmla="*/ 18 h 18"/>
                <a:gd name="T8" fmla="*/ 23 w 23"/>
                <a:gd name="T9" fmla="*/ 9 h 18"/>
                <a:gd name="T10" fmla="*/ 22 w 23"/>
                <a:gd name="T11" fmla="*/ 3 h 18"/>
                <a:gd name="T12" fmla="*/ 14 w 23"/>
                <a:gd name="T13" fmla="*/ 0 h 18"/>
                <a:gd name="T14" fmla="*/ 10 w 23"/>
                <a:gd name="T15" fmla="*/ 15 h 18"/>
                <a:gd name="T16" fmla="*/ 5 w 23"/>
                <a:gd name="T17" fmla="*/ 13 h 18"/>
                <a:gd name="T18" fmla="*/ 5 w 23"/>
                <a:gd name="T19" fmla="*/ 9 h 18"/>
                <a:gd name="T20" fmla="*/ 13 w 23"/>
                <a:gd name="T21" fmla="*/ 3 h 18"/>
                <a:gd name="T22" fmla="*/ 18 w 23"/>
                <a:gd name="T23" fmla="*/ 4 h 18"/>
                <a:gd name="T24" fmla="*/ 19 w 23"/>
                <a:gd name="T25" fmla="*/ 9 h 18"/>
                <a:gd name="T26" fmla="*/ 10 w 23"/>
                <a:gd name="T27"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18">
                  <a:moveTo>
                    <a:pt x="14" y="0"/>
                  </a:moveTo>
                  <a:cubicBezTo>
                    <a:pt x="7" y="0"/>
                    <a:pt x="2" y="3"/>
                    <a:pt x="1" y="9"/>
                  </a:cubicBezTo>
                  <a:cubicBezTo>
                    <a:pt x="0" y="11"/>
                    <a:pt x="0" y="13"/>
                    <a:pt x="1" y="15"/>
                  </a:cubicBezTo>
                  <a:cubicBezTo>
                    <a:pt x="3" y="17"/>
                    <a:pt x="6" y="18"/>
                    <a:pt x="10" y="18"/>
                  </a:cubicBezTo>
                  <a:cubicBezTo>
                    <a:pt x="17" y="18"/>
                    <a:pt x="21" y="15"/>
                    <a:pt x="23" y="9"/>
                  </a:cubicBezTo>
                  <a:cubicBezTo>
                    <a:pt x="23" y="6"/>
                    <a:pt x="23" y="4"/>
                    <a:pt x="22" y="3"/>
                  </a:cubicBezTo>
                  <a:cubicBezTo>
                    <a:pt x="21" y="1"/>
                    <a:pt x="18" y="0"/>
                    <a:pt x="14" y="0"/>
                  </a:cubicBezTo>
                  <a:moveTo>
                    <a:pt x="10" y="15"/>
                  </a:moveTo>
                  <a:cubicBezTo>
                    <a:pt x="7" y="15"/>
                    <a:pt x="6" y="14"/>
                    <a:pt x="5" y="13"/>
                  </a:cubicBezTo>
                  <a:cubicBezTo>
                    <a:pt x="4" y="12"/>
                    <a:pt x="4" y="11"/>
                    <a:pt x="5" y="9"/>
                  </a:cubicBezTo>
                  <a:cubicBezTo>
                    <a:pt x="6" y="4"/>
                    <a:pt x="9" y="3"/>
                    <a:pt x="13" y="3"/>
                  </a:cubicBezTo>
                  <a:cubicBezTo>
                    <a:pt x="16" y="3"/>
                    <a:pt x="18" y="3"/>
                    <a:pt x="18" y="4"/>
                  </a:cubicBezTo>
                  <a:cubicBezTo>
                    <a:pt x="19" y="5"/>
                    <a:pt x="19" y="7"/>
                    <a:pt x="19" y="9"/>
                  </a:cubicBezTo>
                  <a:cubicBezTo>
                    <a:pt x="18" y="13"/>
                    <a:pt x="15" y="15"/>
                    <a:pt x="10" y="15"/>
                  </a:cubicBezTo>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000000"/>
                </a:solidFill>
                <a:latin typeface="+mj-lt"/>
              </a:endParaRPr>
            </a:p>
          </p:txBody>
        </p:sp>
        <p:sp>
          <p:nvSpPr>
            <p:cNvPr id="71" name="Freeform 33"/>
            <p:cNvSpPr>
              <a:spLocks noEditPoints="1"/>
            </p:cNvSpPr>
            <p:nvPr/>
          </p:nvSpPr>
          <p:spPr bwMode="auto">
            <a:xfrm>
              <a:off x="8631238" y="3708400"/>
              <a:ext cx="247650" cy="193675"/>
            </a:xfrm>
            <a:custGeom>
              <a:avLst/>
              <a:gdLst>
                <a:gd name="T0" fmla="*/ 21 w 22"/>
                <a:gd name="T1" fmla="*/ 2 h 17"/>
                <a:gd name="T2" fmla="*/ 15 w 22"/>
                <a:gd name="T3" fmla="*/ 0 h 17"/>
                <a:gd name="T4" fmla="*/ 5 w 22"/>
                <a:gd name="T5" fmla="*/ 0 h 17"/>
                <a:gd name="T6" fmla="*/ 5 w 22"/>
                <a:gd name="T7" fmla="*/ 1 h 17"/>
                <a:gd name="T8" fmla="*/ 0 w 22"/>
                <a:gd name="T9" fmla="*/ 17 h 17"/>
                <a:gd name="T10" fmla="*/ 0 w 22"/>
                <a:gd name="T11" fmla="*/ 17 h 17"/>
                <a:gd name="T12" fmla="*/ 1 w 22"/>
                <a:gd name="T13" fmla="*/ 17 h 17"/>
                <a:gd name="T14" fmla="*/ 4 w 22"/>
                <a:gd name="T15" fmla="*/ 17 h 17"/>
                <a:gd name="T16" fmla="*/ 4 w 22"/>
                <a:gd name="T17" fmla="*/ 17 h 17"/>
                <a:gd name="T18" fmla="*/ 6 w 22"/>
                <a:gd name="T19" fmla="*/ 11 h 17"/>
                <a:gd name="T20" fmla="*/ 10 w 22"/>
                <a:gd name="T21" fmla="*/ 11 h 17"/>
                <a:gd name="T22" fmla="*/ 13 w 22"/>
                <a:gd name="T23" fmla="*/ 13 h 17"/>
                <a:gd name="T24" fmla="*/ 15 w 22"/>
                <a:gd name="T25" fmla="*/ 17 h 17"/>
                <a:gd name="T26" fmla="*/ 16 w 22"/>
                <a:gd name="T27" fmla="*/ 17 h 17"/>
                <a:gd name="T28" fmla="*/ 19 w 22"/>
                <a:gd name="T29" fmla="*/ 17 h 17"/>
                <a:gd name="T30" fmla="*/ 19 w 22"/>
                <a:gd name="T31" fmla="*/ 17 h 17"/>
                <a:gd name="T32" fmla="*/ 19 w 22"/>
                <a:gd name="T33" fmla="*/ 17 h 17"/>
                <a:gd name="T34" fmla="*/ 19 w 22"/>
                <a:gd name="T35" fmla="*/ 17 h 17"/>
                <a:gd name="T36" fmla="*/ 17 w 22"/>
                <a:gd name="T37" fmla="*/ 12 h 17"/>
                <a:gd name="T38" fmla="*/ 16 w 22"/>
                <a:gd name="T39" fmla="*/ 11 h 17"/>
                <a:gd name="T40" fmla="*/ 22 w 22"/>
                <a:gd name="T41" fmla="*/ 6 h 17"/>
                <a:gd name="T42" fmla="*/ 21 w 22"/>
                <a:gd name="T43" fmla="*/ 2 h 17"/>
                <a:gd name="T44" fmla="*/ 8 w 22"/>
                <a:gd name="T45" fmla="*/ 3 h 17"/>
                <a:gd name="T46" fmla="*/ 14 w 22"/>
                <a:gd name="T47" fmla="*/ 3 h 17"/>
                <a:gd name="T48" fmla="*/ 18 w 22"/>
                <a:gd name="T49" fmla="*/ 4 h 17"/>
                <a:gd name="T50" fmla="*/ 18 w 22"/>
                <a:gd name="T51" fmla="*/ 6 h 17"/>
                <a:gd name="T52" fmla="*/ 12 w 22"/>
                <a:gd name="T53" fmla="*/ 8 h 17"/>
                <a:gd name="T54" fmla="*/ 7 w 22"/>
                <a:gd name="T55" fmla="*/ 8 h 17"/>
                <a:gd name="T56" fmla="*/ 8 w 22"/>
                <a:gd name="T5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 h="17">
                  <a:moveTo>
                    <a:pt x="21" y="2"/>
                  </a:moveTo>
                  <a:cubicBezTo>
                    <a:pt x="20" y="1"/>
                    <a:pt x="18" y="0"/>
                    <a:pt x="15" y="0"/>
                  </a:cubicBezTo>
                  <a:cubicBezTo>
                    <a:pt x="5" y="0"/>
                    <a:pt x="5" y="0"/>
                    <a:pt x="5" y="0"/>
                  </a:cubicBezTo>
                  <a:cubicBezTo>
                    <a:pt x="5" y="0"/>
                    <a:pt x="5" y="0"/>
                    <a:pt x="5" y="1"/>
                  </a:cubicBezTo>
                  <a:cubicBezTo>
                    <a:pt x="0" y="17"/>
                    <a:pt x="0" y="17"/>
                    <a:pt x="0" y="17"/>
                  </a:cubicBezTo>
                  <a:cubicBezTo>
                    <a:pt x="0" y="17"/>
                    <a:pt x="0" y="17"/>
                    <a:pt x="0" y="17"/>
                  </a:cubicBezTo>
                  <a:cubicBezTo>
                    <a:pt x="1" y="17"/>
                    <a:pt x="1" y="17"/>
                    <a:pt x="1" y="17"/>
                  </a:cubicBezTo>
                  <a:cubicBezTo>
                    <a:pt x="4" y="17"/>
                    <a:pt x="4" y="17"/>
                    <a:pt x="4" y="17"/>
                  </a:cubicBezTo>
                  <a:cubicBezTo>
                    <a:pt x="4" y="17"/>
                    <a:pt x="4" y="17"/>
                    <a:pt x="4" y="17"/>
                  </a:cubicBezTo>
                  <a:cubicBezTo>
                    <a:pt x="6" y="11"/>
                    <a:pt x="6" y="11"/>
                    <a:pt x="6" y="11"/>
                  </a:cubicBezTo>
                  <a:cubicBezTo>
                    <a:pt x="10" y="11"/>
                    <a:pt x="10" y="11"/>
                    <a:pt x="10" y="11"/>
                  </a:cubicBezTo>
                  <a:cubicBezTo>
                    <a:pt x="12" y="11"/>
                    <a:pt x="12" y="12"/>
                    <a:pt x="13" y="13"/>
                  </a:cubicBezTo>
                  <a:cubicBezTo>
                    <a:pt x="15" y="17"/>
                    <a:pt x="15" y="17"/>
                    <a:pt x="15" y="17"/>
                  </a:cubicBezTo>
                  <a:cubicBezTo>
                    <a:pt x="15" y="17"/>
                    <a:pt x="15" y="17"/>
                    <a:pt x="16" y="17"/>
                  </a:cubicBezTo>
                  <a:cubicBezTo>
                    <a:pt x="19" y="17"/>
                    <a:pt x="19" y="17"/>
                    <a:pt x="19" y="17"/>
                  </a:cubicBezTo>
                  <a:cubicBezTo>
                    <a:pt x="19" y="17"/>
                    <a:pt x="19" y="17"/>
                    <a:pt x="19" y="17"/>
                  </a:cubicBezTo>
                  <a:cubicBezTo>
                    <a:pt x="19" y="17"/>
                    <a:pt x="19" y="17"/>
                    <a:pt x="19" y="17"/>
                  </a:cubicBezTo>
                  <a:cubicBezTo>
                    <a:pt x="19" y="17"/>
                    <a:pt x="19" y="17"/>
                    <a:pt x="19" y="17"/>
                  </a:cubicBezTo>
                  <a:cubicBezTo>
                    <a:pt x="17" y="12"/>
                    <a:pt x="17" y="12"/>
                    <a:pt x="17" y="12"/>
                  </a:cubicBezTo>
                  <a:cubicBezTo>
                    <a:pt x="16" y="12"/>
                    <a:pt x="16" y="11"/>
                    <a:pt x="16" y="11"/>
                  </a:cubicBezTo>
                  <a:cubicBezTo>
                    <a:pt x="19" y="10"/>
                    <a:pt x="21" y="9"/>
                    <a:pt x="22" y="6"/>
                  </a:cubicBezTo>
                  <a:cubicBezTo>
                    <a:pt x="22" y="4"/>
                    <a:pt x="22" y="3"/>
                    <a:pt x="21" y="2"/>
                  </a:cubicBezTo>
                  <a:moveTo>
                    <a:pt x="8" y="3"/>
                  </a:moveTo>
                  <a:cubicBezTo>
                    <a:pt x="14" y="3"/>
                    <a:pt x="14" y="3"/>
                    <a:pt x="14" y="3"/>
                  </a:cubicBezTo>
                  <a:cubicBezTo>
                    <a:pt x="16" y="3"/>
                    <a:pt x="17" y="3"/>
                    <a:pt x="18" y="4"/>
                  </a:cubicBezTo>
                  <a:cubicBezTo>
                    <a:pt x="18" y="4"/>
                    <a:pt x="18" y="5"/>
                    <a:pt x="18" y="6"/>
                  </a:cubicBezTo>
                  <a:cubicBezTo>
                    <a:pt x="17" y="8"/>
                    <a:pt x="16" y="8"/>
                    <a:pt x="12" y="8"/>
                  </a:cubicBezTo>
                  <a:cubicBezTo>
                    <a:pt x="7" y="8"/>
                    <a:pt x="7" y="8"/>
                    <a:pt x="7" y="8"/>
                  </a:cubicBezTo>
                  <a:lnTo>
                    <a:pt x="8" y="3"/>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000000"/>
                </a:solidFill>
                <a:latin typeface="+mj-lt"/>
              </a:endParaRPr>
            </a:p>
          </p:txBody>
        </p:sp>
        <p:sp>
          <p:nvSpPr>
            <p:cNvPr id="72" name="Freeform 34"/>
            <p:cNvSpPr>
              <a:spLocks/>
            </p:cNvSpPr>
            <p:nvPr/>
          </p:nvSpPr>
          <p:spPr bwMode="auto">
            <a:xfrm>
              <a:off x="8890000" y="3856038"/>
              <a:ext cx="34925" cy="46038"/>
            </a:xfrm>
            <a:custGeom>
              <a:avLst/>
              <a:gdLst>
                <a:gd name="T0" fmla="*/ 7 w 22"/>
                <a:gd name="T1" fmla="*/ 29 h 29"/>
                <a:gd name="T2" fmla="*/ 15 w 22"/>
                <a:gd name="T3" fmla="*/ 29 h 29"/>
                <a:gd name="T4" fmla="*/ 15 w 22"/>
                <a:gd name="T5" fmla="*/ 7 h 29"/>
                <a:gd name="T6" fmla="*/ 22 w 22"/>
                <a:gd name="T7" fmla="*/ 7 h 29"/>
                <a:gd name="T8" fmla="*/ 22 w 22"/>
                <a:gd name="T9" fmla="*/ 0 h 29"/>
                <a:gd name="T10" fmla="*/ 0 w 22"/>
                <a:gd name="T11" fmla="*/ 0 h 29"/>
                <a:gd name="T12" fmla="*/ 0 w 22"/>
                <a:gd name="T13" fmla="*/ 7 h 29"/>
                <a:gd name="T14" fmla="*/ 7 w 22"/>
                <a:gd name="T15" fmla="*/ 7 h 29"/>
                <a:gd name="T16" fmla="*/ 7 w 22"/>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9">
                  <a:moveTo>
                    <a:pt x="7" y="29"/>
                  </a:moveTo>
                  <a:lnTo>
                    <a:pt x="15" y="29"/>
                  </a:lnTo>
                  <a:lnTo>
                    <a:pt x="15" y="7"/>
                  </a:lnTo>
                  <a:lnTo>
                    <a:pt x="22" y="7"/>
                  </a:lnTo>
                  <a:lnTo>
                    <a:pt x="22" y="0"/>
                  </a:lnTo>
                  <a:lnTo>
                    <a:pt x="0" y="0"/>
                  </a:lnTo>
                  <a:lnTo>
                    <a:pt x="0" y="7"/>
                  </a:lnTo>
                  <a:lnTo>
                    <a:pt x="7" y="7"/>
                  </a:lnTo>
                  <a:lnTo>
                    <a:pt x="7" y="29"/>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3" name="Freeform 35"/>
            <p:cNvSpPr>
              <a:spLocks/>
            </p:cNvSpPr>
            <p:nvPr/>
          </p:nvSpPr>
          <p:spPr bwMode="auto">
            <a:xfrm>
              <a:off x="8947150" y="3856038"/>
              <a:ext cx="44450" cy="46038"/>
            </a:xfrm>
            <a:custGeom>
              <a:avLst/>
              <a:gdLst>
                <a:gd name="T0" fmla="*/ 0 w 4"/>
                <a:gd name="T1" fmla="*/ 4 h 4"/>
                <a:gd name="T2" fmla="*/ 0 w 4"/>
                <a:gd name="T3" fmla="*/ 4 h 4"/>
                <a:gd name="T4" fmla="*/ 0 w 4"/>
                <a:gd name="T5" fmla="*/ 2 h 4"/>
                <a:gd name="T6" fmla="*/ 0 w 4"/>
                <a:gd name="T7" fmla="*/ 1 h 4"/>
                <a:gd name="T8" fmla="*/ 1 w 4"/>
                <a:gd name="T9" fmla="*/ 2 h 4"/>
                <a:gd name="T10" fmla="*/ 2 w 4"/>
                <a:gd name="T11" fmla="*/ 4 h 4"/>
                <a:gd name="T12" fmla="*/ 2 w 4"/>
                <a:gd name="T13" fmla="*/ 4 h 4"/>
                <a:gd name="T14" fmla="*/ 3 w 4"/>
                <a:gd name="T15" fmla="*/ 2 h 4"/>
                <a:gd name="T16" fmla="*/ 3 w 4"/>
                <a:gd name="T17" fmla="*/ 1 h 4"/>
                <a:gd name="T18" fmla="*/ 3 w 4"/>
                <a:gd name="T19" fmla="*/ 2 h 4"/>
                <a:gd name="T20" fmla="*/ 3 w 4"/>
                <a:gd name="T21" fmla="*/ 4 h 4"/>
                <a:gd name="T22" fmla="*/ 4 w 4"/>
                <a:gd name="T23" fmla="*/ 4 h 4"/>
                <a:gd name="T24" fmla="*/ 4 w 4"/>
                <a:gd name="T25" fmla="*/ 0 h 4"/>
                <a:gd name="T26" fmla="*/ 3 w 4"/>
                <a:gd name="T27" fmla="*/ 0 h 4"/>
                <a:gd name="T28" fmla="*/ 2 w 4"/>
                <a:gd name="T29" fmla="*/ 3 h 4"/>
                <a:gd name="T30" fmla="*/ 2 w 4"/>
                <a:gd name="T31" fmla="*/ 4 h 4"/>
                <a:gd name="T32" fmla="*/ 2 w 4"/>
                <a:gd name="T33" fmla="*/ 3 h 4"/>
                <a:gd name="T34" fmla="*/ 1 w 4"/>
                <a:gd name="T35" fmla="*/ 0 h 4"/>
                <a:gd name="T36" fmla="*/ 0 w 4"/>
                <a:gd name="T37" fmla="*/ 0 h 4"/>
                <a:gd name="T38" fmla="*/ 0 w 4"/>
                <a:gd name="T3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4">
                  <a:moveTo>
                    <a:pt x="0" y="4"/>
                  </a:moveTo>
                  <a:cubicBezTo>
                    <a:pt x="0" y="4"/>
                    <a:pt x="0" y="4"/>
                    <a:pt x="0" y="4"/>
                  </a:cubicBezTo>
                  <a:cubicBezTo>
                    <a:pt x="0" y="2"/>
                    <a:pt x="0" y="2"/>
                    <a:pt x="0" y="2"/>
                  </a:cubicBezTo>
                  <a:cubicBezTo>
                    <a:pt x="0" y="2"/>
                    <a:pt x="0" y="1"/>
                    <a:pt x="0" y="1"/>
                  </a:cubicBezTo>
                  <a:cubicBezTo>
                    <a:pt x="0" y="1"/>
                    <a:pt x="0" y="2"/>
                    <a:pt x="1" y="2"/>
                  </a:cubicBezTo>
                  <a:cubicBezTo>
                    <a:pt x="2" y="4"/>
                    <a:pt x="2" y="4"/>
                    <a:pt x="2" y="4"/>
                  </a:cubicBezTo>
                  <a:cubicBezTo>
                    <a:pt x="2" y="4"/>
                    <a:pt x="2" y="4"/>
                    <a:pt x="2" y="4"/>
                  </a:cubicBezTo>
                  <a:cubicBezTo>
                    <a:pt x="3" y="2"/>
                    <a:pt x="3" y="2"/>
                    <a:pt x="3" y="2"/>
                  </a:cubicBezTo>
                  <a:cubicBezTo>
                    <a:pt x="3" y="2"/>
                    <a:pt x="3" y="1"/>
                    <a:pt x="3" y="1"/>
                  </a:cubicBezTo>
                  <a:cubicBezTo>
                    <a:pt x="3" y="1"/>
                    <a:pt x="3" y="2"/>
                    <a:pt x="3" y="2"/>
                  </a:cubicBezTo>
                  <a:cubicBezTo>
                    <a:pt x="3" y="4"/>
                    <a:pt x="3" y="4"/>
                    <a:pt x="3" y="4"/>
                  </a:cubicBezTo>
                  <a:cubicBezTo>
                    <a:pt x="4" y="4"/>
                    <a:pt x="4" y="4"/>
                    <a:pt x="4" y="4"/>
                  </a:cubicBezTo>
                  <a:cubicBezTo>
                    <a:pt x="4" y="0"/>
                    <a:pt x="4" y="0"/>
                    <a:pt x="4" y="0"/>
                  </a:cubicBezTo>
                  <a:cubicBezTo>
                    <a:pt x="3" y="0"/>
                    <a:pt x="3" y="0"/>
                    <a:pt x="3" y="0"/>
                  </a:cubicBezTo>
                  <a:cubicBezTo>
                    <a:pt x="2" y="3"/>
                    <a:pt x="2" y="3"/>
                    <a:pt x="2" y="3"/>
                  </a:cubicBezTo>
                  <a:cubicBezTo>
                    <a:pt x="2" y="3"/>
                    <a:pt x="2" y="4"/>
                    <a:pt x="2" y="4"/>
                  </a:cubicBezTo>
                  <a:cubicBezTo>
                    <a:pt x="2" y="4"/>
                    <a:pt x="2" y="3"/>
                    <a:pt x="2" y="3"/>
                  </a:cubicBezTo>
                  <a:cubicBezTo>
                    <a:pt x="1" y="0"/>
                    <a:pt x="1" y="0"/>
                    <a:pt x="1" y="0"/>
                  </a:cubicBezTo>
                  <a:cubicBezTo>
                    <a:pt x="0" y="0"/>
                    <a:pt x="0" y="0"/>
                    <a:pt x="0" y="0"/>
                  </a:cubicBezTo>
                  <a:lnTo>
                    <a:pt x="0" y="4"/>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000000"/>
                </a:solidFill>
                <a:latin typeface="+mj-lt"/>
              </a:endParaRPr>
            </a:p>
          </p:txBody>
        </p:sp>
      </p:grpSp>
    </p:spTree>
    <p:extLst>
      <p:ext uri="{BB962C8B-B14F-4D97-AF65-F5344CB8AC3E}">
        <p14:creationId xmlns:p14="http://schemas.microsoft.com/office/powerpoint/2010/main" val="1628674760"/>
      </p:ext>
    </p:extLst>
  </p:cSld>
  <p:clrMapOvr>
    <a:overrideClrMapping bg1="lt1" tx1="dk1" bg2="lt2" tx2="dk2" accent1="accent1" accent2="accent2" accent3="accent3" accent4="accent4" accent5="accent5" accent6="accent6" hlink="hlink" folHlink="folHlink"/>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4_Cover Page - Small Image">
    <p:spTree>
      <p:nvGrpSpPr>
        <p:cNvPr id="1" name=""/>
        <p:cNvGrpSpPr/>
        <p:nvPr/>
      </p:nvGrpSpPr>
      <p:grpSpPr>
        <a:xfrm>
          <a:off x="0" y="0"/>
          <a:ext cx="0" cy="0"/>
          <a:chOff x="0" y="0"/>
          <a:chExt cx="0" cy="0"/>
        </a:xfrm>
      </p:grpSpPr>
      <p:sp>
        <p:nvSpPr>
          <p:cNvPr id="3" name="Rectangle 2"/>
          <p:cNvSpPr/>
          <p:nvPr userDrawn="1"/>
        </p:nvSpPr>
        <p:spPr bwMode="auto">
          <a:xfrm>
            <a:off x="0" y="0"/>
            <a:ext cx="9144000" cy="5143500"/>
          </a:xfrm>
          <a:prstGeom prst="rect">
            <a:avLst/>
          </a:prstGeom>
          <a:blipFill rotWithShape="1">
            <a:blip r:embed="rId2" cstate="screen">
              <a:extLst>
                <a:ext uri="{28A0092B-C50C-407E-A947-70E740481C1C}">
                  <a14:useLocalDpi xmlns:a14="http://schemas.microsoft.com/office/drawing/2010/main"/>
                </a:ext>
              </a:extLst>
            </a:blip>
            <a:srcRect/>
            <a:stretch>
              <a:fillRect/>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400" b="0" i="0" u="none" strike="noStrike" cap="none" normalizeH="0" baseline="0" dirty="0">
              <a:ln>
                <a:noFill/>
              </a:ln>
              <a:solidFill>
                <a:srgbClr val="000000"/>
              </a:solidFill>
              <a:effectLst/>
              <a:latin typeface="+mj-lt"/>
              <a:ea typeface="ヒラギノ角ゴ ProN W3" charset="0"/>
              <a:cs typeface="ヒラギノ角ゴ ProN W3" charset="0"/>
              <a:sym typeface="Gill Sans" charset="0"/>
            </a:endParaRPr>
          </a:p>
        </p:txBody>
      </p:sp>
      <p:sp>
        <p:nvSpPr>
          <p:cNvPr id="7" name="Rectangle 6"/>
          <p:cNvSpPr/>
          <p:nvPr userDrawn="1"/>
        </p:nvSpPr>
        <p:spPr bwMode="auto">
          <a:xfrm>
            <a:off x="0" y="0"/>
            <a:ext cx="9144000" cy="5143500"/>
          </a:xfrm>
          <a:prstGeom prst="rect">
            <a:avLst/>
          </a:prstGeom>
          <a:gradFill flip="none" rotWithShape="1">
            <a:gsLst>
              <a:gs pos="61000">
                <a:schemeClr val="tx1">
                  <a:alpha val="69000"/>
                </a:schemeClr>
              </a:gs>
              <a:gs pos="0">
                <a:schemeClr val="tx2">
                  <a:alpha val="69000"/>
                </a:scheme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400" b="0" i="0" u="none" strike="noStrike" cap="none" normalizeH="0" baseline="0" dirty="0">
              <a:ln>
                <a:noFill/>
              </a:ln>
              <a:solidFill>
                <a:srgbClr val="000000"/>
              </a:solidFill>
              <a:effectLst/>
              <a:latin typeface="+mj-lt"/>
              <a:ea typeface="ヒラギノ角ゴ ProN W3" charset="0"/>
              <a:cs typeface="ヒラギノ角ゴ ProN W3" charset="0"/>
              <a:sym typeface="Gill Sans" charset="0"/>
            </a:endParaRPr>
          </a:p>
        </p:txBody>
      </p:sp>
      <p:sp>
        <p:nvSpPr>
          <p:cNvPr id="12" name="Text Placeholder 8"/>
          <p:cNvSpPr>
            <a:spLocks noGrp="1"/>
          </p:cNvSpPr>
          <p:nvPr>
            <p:ph type="body" sz="quarter" idx="10" hasCustomPrompt="1"/>
          </p:nvPr>
        </p:nvSpPr>
        <p:spPr>
          <a:xfrm>
            <a:off x="1693869" y="2934080"/>
            <a:ext cx="5848519" cy="314175"/>
          </a:xfrm>
          <a:prstGeom prst="rect">
            <a:avLst/>
          </a:prstGeom>
          <a:effectLst/>
        </p:spPr>
        <p:txBody>
          <a:bodyPr vert="horz">
            <a:normAutofit/>
          </a:bodyPr>
          <a:lstStyle>
            <a:lvl1pPr marL="0" indent="0" algn="ctr">
              <a:lnSpc>
                <a:spcPct val="100000"/>
              </a:lnSpc>
              <a:spcBef>
                <a:spcPts val="0"/>
              </a:spcBef>
              <a:spcAft>
                <a:spcPts val="0"/>
              </a:spcAft>
              <a:buNone/>
              <a:defRPr sz="1600" baseline="0">
                <a:solidFill>
                  <a:srgbClr val="FFFFFF"/>
                </a:solidFill>
                <a:latin typeface="+mj-lt"/>
                <a:cs typeface="Arial" panose="020B0604020202020204" pitchFamily="34" charset="0"/>
              </a:defRPr>
            </a:lvl1pPr>
            <a:lvl2pPr marL="357174" indent="0">
              <a:buNone/>
              <a:defRPr sz="1800">
                <a:solidFill>
                  <a:schemeClr val="bg1"/>
                </a:solidFill>
              </a:defRPr>
            </a:lvl2pPr>
            <a:lvl3pPr marL="562550" indent="0">
              <a:buNone/>
              <a:defRPr sz="1800">
                <a:solidFill>
                  <a:schemeClr val="bg1"/>
                </a:solidFill>
              </a:defRPr>
            </a:lvl3pPr>
            <a:lvl4pPr marL="776855" indent="0">
              <a:buNone/>
              <a:defRPr sz="1800">
                <a:solidFill>
                  <a:schemeClr val="bg1"/>
                </a:solidFill>
              </a:defRPr>
            </a:lvl4pPr>
            <a:lvl5pPr marL="982230" indent="0">
              <a:buNone/>
              <a:defRPr sz="1800">
                <a:solidFill>
                  <a:schemeClr val="bg1"/>
                </a:solidFill>
              </a:defRPr>
            </a:lvl5pPr>
          </a:lstStyle>
          <a:p>
            <a:pPr lvl="0"/>
            <a:r>
              <a:rPr lang="en-US" dirty="0"/>
              <a:t>Author Name, Author Job Title</a:t>
            </a:r>
          </a:p>
        </p:txBody>
      </p:sp>
      <p:sp>
        <p:nvSpPr>
          <p:cNvPr id="14" name="Text Placeholder 8"/>
          <p:cNvSpPr>
            <a:spLocks noGrp="1"/>
          </p:cNvSpPr>
          <p:nvPr>
            <p:ph type="body" sz="quarter" idx="11" hasCustomPrompt="1"/>
          </p:nvPr>
        </p:nvSpPr>
        <p:spPr>
          <a:xfrm>
            <a:off x="7019123" y="4791225"/>
            <a:ext cx="1762927" cy="314175"/>
          </a:xfrm>
          <a:prstGeom prst="rect">
            <a:avLst/>
          </a:prstGeom>
          <a:effectLst/>
        </p:spPr>
        <p:txBody>
          <a:bodyPr vert="horz">
            <a:normAutofit/>
          </a:bodyPr>
          <a:lstStyle>
            <a:lvl1pPr marL="0" indent="0" algn="r">
              <a:lnSpc>
                <a:spcPct val="100000"/>
              </a:lnSpc>
              <a:spcBef>
                <a:spcPts val="0"/>
              </a:spcBef>
              <a:spcAft>
                <a:spcPts val="0"/>
              </a:spcAft>
              <a:buNone/>
              <a:defRPr sz="1200" baseline="0">
                <a:solidFill>
                  <a:srgbClr val="FFFFFF"/>
                </a:solidFill>
                <a:latin typeface="+mj-lt"/>
                <a:cs typeface="Arial" panose="020B0604020202020204" pitchFamily="34" charset="0"/>
              </a:defRPr>
            </a:lvl1pPr>
            <a:lvl2pPr marL="357174" indent="0">
              <a:buNone/>
              <a:defRPr sz="1800">
                <a:solidFill>
                  <a:schemeClr val="bg1"/>
                </a:solidFill>
              </a:defRPr>
            </a:lvl2pPr>
            <a:lvl3pPr marL="562550" indent="0">
              <a:buNone/>
              <a:defRPr sz="1800">
                <a:solidFill>
                  <a:schemeClr val="bg1"/>
                </a:solidFill>
              </a:defRPr>
            </a:lvl3pPr>
            <a:lvl4pPr marL="776855" indent="0">
              <a:buNone/>
              <a:defRPr sz="1800">
                <a:solidFill>
                  <a:schemeClr val="bg1"/>
                </a:solidFill>
              </a:defRPr>
            </a:lvl4pPr>
            <a:lvl5pPr marL="982230" indent="0">
              <a:buNone/>
              <a:defRPr sz="1800">
                <a:solidFill>
                  <a:schemeClr val="bg1"/>
                </a:solidFill>
              </a:defRPr>
            </a:lvl5pPr>
          </a:lstStyle>
          <a:p>
            <a:pPr lvl="0"/>
            <a:r>
              <a:rPr lang="en-US" dirty="0"/>
              <a:t>Date</a:t>
            </a:r>
          </a:p>
        </p:txBody>
      </p:sp>
      <p:sp>
        <p:nvSpPr>
          <p:cNvPr id="5" name="Title 1"/>
          <p:cNvSpPr>
            <a:spLocks noGrp="1"/>
          </p:cNvSpPr>
          <p:nvPr>
            <p:ph type="title"/>
          </p:nvPr>
        </p:nvSpPr>
        <p:spPr>
          <a:xfrm>
            <a:off x="1689789" y="2336922"/>
            <a:ext cx="5792998" cy="471068"/>
          </a:xfrm>
          <a:prstGeom prst="rect">
            <a:avLst/>
          </a:prstGeom>
          <a:effectLst/>
        </p:spPr>
        <p:txBody>
          <a:bodyPr lIns="64291" tIns="32146" rIns="64291" bIns="32146" anchor="ctr"/>
          <a:lstStyle>
            <a:lvl1pPr algn="ctr">
              <a:lnSpc>
                <a:spcPct val="80000"/>
              </a:lnSpc>
              <a:defRPr sz="2800" b="1" i="0" cap="none">
                <a:solidFill>
                  <a:srgbClr val="FFFFFF"/>
                </a:solidFill>
                <a:latin typeface="+mj-lt"/>
                <a:cs typeface="Arial Black" panose="020B0A04020102020204" pitchFamily="34" charset="0"/>
              </a:defRPr>
            </a:lvl1pPr>
          </a:lstStyle>
          <a:p>
            <a:r>
              <a:rPr lang="en-US"/>
              <a:t>Click to edit Master title style</a:t>
            </a:r>
            <a:endParaRPr lang="en-US" dirty="0"/>
          </a:p>
        </p:txBody>
      </p:sp>
      <p:grpSp>
        <p:nvGrpSpPr>
          <p:cNvPr id="42" name="Group 41"/>
          <p:cNvGrpSpPr/>
          <p:nvPr userDrawn="1"/>
        </p:nvGrpSpPr>
        <p:grpSpPr>
          <a:xfrm>
            <a:off x="174412" y="4690022"/>
            <a:ext cx="1895837" cy="312095"/>
            <a:chOff x="3121025" y="2933700"/>
            <a:chExt cx="5949951" cy="979488"/>
          </a:xfrm>
          <a:solidFill>
            <a:schemeClr val="bg1"/>
          </a:solidFill>
        </p:grpSpPr>
        <p:sp>
          <p:nvSpPr>
            <p:cNvPr id="43" name="Freeform 5"/>
            <p:cNvSpPr>
              <a:spLocks/>
            </p:cNvSpPr>
            <p:nvPr/>
          </p:nvSpPr>
          <p:spPr bwMode="auto">
            <a:xfrm>
              <a:off x="3289300" y="2933700"/>
              <a:ext cx="361950" cy="273050"/>
            </a:xfrm>
            <a:custGeom>
              <a:avLst/>
              <a:gdLst>
                <a:gd name="T0" fmla="*/ 2 w 32"/>
                <a:gd name="T1" fmla="*/ 24 h 24"/>
                <a:gd name="T2" fmla="*/ 25 w 32"/>
                <a:gd name="T3" fmla="*/ 24 h 24"/>
                <a:gd name="T4" fmla="*/ 26 w 32"/>
                <a:gd name="T5" fmla="*/ 23 h 24"/>
                <a:gd name="T6" fmla="*/ 31 w 32"/>
                <a:gd name="T7" fmla="*/ 3 h 24"/>
                <a:gd name="T8" fmla="*/ 31 w 32"/>
                <a:gd name="T9" fmla="*/ 1 h 24"/>
                <a:gd name="T10" fmla="*/ 30 w 32"/>
                <a:gd name="T11" fmla="*/ 0 h 24"/>
                <a:gd name="T12" fmla="*/ 7 w 32"/>
                <a:gd name="T13" fmla="*/ 0 h 24"/>
                <a:gd name="T14" fmla="*/ 5 w 32"/>
                <a:gd name="T15" fmla="*/ 2 h 24"/>
                <a:gd name="T16" fmla="*/ 0 w 32"/>
                <a:gd name="T17" fmla="*/ 22 h 24"/>
                <a:gd name="T18" fmla="*/ 1 w 32"/>
                <a:gd name="T19" fmla="*/ 24 h 24"/>
                <a:gd name="T20" fmla="*/ 2 w 32"/>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2" y="24"/>
                  </a:moveTo>
                  <a:cubicBezTo>
                    <a:pt x="25" y="24"/>
                    <a:pt x="25" y="24"/>
                    <a:pt x="25" y="24"/>
                  </a:cubicBezTo>
                  <a:cubicBezTo>
                    <a:pt x="25" y="24"/>
                    <a:pt x="26" y="24"/>
                    <a:pt x="26" y="23"/>
                  </a:cubicBezTo>
                  <a:cubicBezTo>
                    <a:pt x="31" y="3"/>
                    <a:pt x="31" y="3"/>
                    <a:pt x="31" y="3"/>
                  </a:cubicBezTo>
                  <a:cubicBezTo>
                    <a:pt x="32" y="2"/>
                    <a:pt x="32" y="2"/>
                    <a:pt x="31" y="1"/>
                  </a:cubicBezTo>
                  <a:cubicBezTo>
                    <a:pt x="31" y="1"/>
                    <a:pt x="30" y="0"/>
                    <a:pt x="30" y="0"/>
                  </a:cubicBezTo>
                  <a:cubicBezTo>
                    <a:pt x="7" y="0"/>
                    <a:pt x="7" y="0"/>
                    <a:pt x="7" y="0"/>
                  </a:cubicBezTo>
                  <a:cubicBezTo>
                    <a:pt x="6" y="0"/>
                    <a:pt x="5" y="1"/>
                    <a:pt x="5" y="2"/>
                  </a:cubicBezTo>
                  <a:cubicBezTo>
                    <a:pt x="0" y="22"/>
                    <a:pt x="0" y="22"/>
                    <a:pt x="0" y="22"/>
                  </a:cubicBezTo>
                  <a:cubicBezTo>
                    <a:pt x="0" y="23"/>
                    <a:pt x="0" y="23"/>
                    <a:pt x="1" y="24"/>
                  </a:cubicBezTo>
                  <a:cubicBezTo>
                    <a:pt x="1" y="24"/>
                    <a:pt x="1" y="24"/>
                    <a:pt x="2" y="24"/>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4" name="Freeform 6"/>
            <p:cNvSpPr>
              <a:spLocks/>
            </p:cNvSpPr>
            <p:nvPr/>
          </p:nvSpPr>
          <p:spPr bwMode="auto">
            <a:xfrm>
              <a:off x="3211513" y="3286125"/>
              <a:ext cx="349250" cy="273050"/>
            </a:xfrm>
            <a:custGeom>
              <a:avLst/>
              <a:gdLst>
                <a:gd name="T0" fmla="*/ 26 w 31"/>
                <a:gd name="T1" fmla="*/ 22 h 24"/>
                <a:gd name="T2" fmla="*/ 31 w 31"/>
                <a:gd name="T3" fmla="*/ 2 h 24"/>
                <a:gd name="T4" fmla="*/ 31 w 31"/>
                <a:gd name="T5" fmla="*/ 0 h 24"/>
                <a:gd name="T6" fmla="*/ 29 w 31"/>
                <a:gd name="T7" fmla="*/ 0 h 24"/>
                <a:gd name="T8" fmla="*/ 7 w 31"/>
                <a:gd name="T9" fmla="*/ 0 h 24"/>
                <a:gd name="T10" fmla="*/ 5 w 31"/>
                <a:gd name="T11" fmla="*/ 1 h 24"/>
                <a:gd name="T12" fmla="*/ 0 w 31"/>
                <a:gd name="T13" fmla="*/ 21 h 24"/>
                <a:gd name="T14" fmla="*/ 0 w 31"/>
                <a:gd name="T15" fmla="*/ 23 h 24"/>
                <a:gd name="T16" fmla="*/ 2 w 31"/>
                <a:gd name="T17" fmla="*/ 24 h 24"/>
                <a:gd name="T18" fmla="*/ 24 w 31"/>
                <a:gd name="T19" fmla="*/ 24 h 24"/>
                <a:gd name="T20" fmla="*/ 26 w 31"/>
                <a:gd name="T21"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6" y="22"/>
                  </a:moveTo>
                  <a:cubicBezTo>
                    <a:pt x="31" y="2"/>
                    <a:pt x="31" y="2"/>
                    <a:pt x="31" y="2"/>
                  </a:cubicBezTo>
                  <a:cubicBezTo>
                    <a:pt x="31" y="1"/>
                    <a:pt x="31" y="1"/>
                    <a:pt x="31" y="0"/>
                  </a:cubicBezTo>
                  <a:cubicBezTo>
                    <a:pt x="30" y="0"/>
                    <a:pt x="30" y="0"/>
                    <a:pt x="29" y="0"/>
                  </a:cubicBezTo>
                  <a:cubicBezTo>
                    <a:pt x="7" y="0"/>
                    <a:pt x="7" y="0"/>
                    <a:pt x="7" y="0"/>
                  </a:cubicBezTo>
                  <a:cubicBezTo>
                    <a:pt x="6" y="0"/>
                    <a:pt x="5" y="0"/>
                    <a:pt x="5" y="1"/>
                  </a:cubicBezTo>
                  <a:cubicBezTo>
                    <a:pt x="0" y="21"/>
                    <a:pt x="0" y="21"/>
                    <a:pt x="0" y="21"/>
                  </a:cubicBezTo>
                  <a:cubicBezTo>
                    <a:pt x="0" y="22"/>
                    <a:pt x="0" y="23"/>
                    <a:pt x="0" y="23"/>
                  </a:cubicBezTo>
                  <a:cubicBezTo>
                    <a:pt x="0" y="23"/>
                    <a:pt x="1" y="24"/>
                    <a:pt x="2" y="24"/>
                  </a:cubicBezTo>
                  <a:cubicBezTo>
                    <a:pt x="24" y="24"/>
                    <a:pt x="24" y="24"/>
                    <a:pt x="24" y="24"/>
                  </a:cubicBezTo>
                  <a:cubicBezTo>
                    <a:pt x="25" y="24"/>
                    <a:pt x="26" y="23"/>
                    <a:pt x="26" y="22"/>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5" name="Freeform 7"/>
            <p:cNvSpPr>
              <a:spLocks/>
            </p:cNvSpPr>
            <p:nvPr/>
          </p:nvSpPr>
          <p:spPr bwMode="auto">
            <a:xfrm>
              <a:off x="3121025" y="3627438"/>
              <a:ext cx="360363" cy="274638"/>
            </a:xfrm>
            <a:custGeom>
              <a:avLst/>
              <a:gdLst>
                <a:gd name="T0" fmla="*/ 30 w 32"/>
                <a:gd name="T1" fmla="*/ 0 h 24"/>
                <a:gd name="T2" fmla="*/ 7 w 32"/>
                <a:gd name="T3" fmla="*/ 0 h 24"/>
                <a:gd name="T4" fmla="*/ 5 w 32"/>
                <a:gd name="T5" fmla="*/ 1 h 24"/>
                <a:gd name="T6" fmla="*/ 0 w 32"/>
                <a:gd name="T7" fmla="*/ 22 h 24"/>
                <a:gd name="T8" fmla="*/ 1 w 32"/>
                <a:gd name="T9" fmla="*/ 23 h 24"/>
                <a:gd name="T10" fmla="*/ 2 w 32"/>
                <a:gd name="T11" fmla="*/ 24 h 24"/>
                <a:gd name="T12" fmla="*/ 25 w 32"/>
                <a:gd name="T13" fmla="*/ 24 h 24"/>
                <a:gd name="T14" fmla="*/ 26 w 32"/>
                <a:gd name="T15" fmla="*/ 23 h 24"/>
                <a:gd name="T16" fmla="*/ 31 w 32"/>
                <a:gd name="T17" fmla="*/ 2 h 24"/>
                <a:gd name="T18" fmla="*/ 31 w 32"/>
                <a:gd name="T19" fmla="*/ 1 h 24"/>
                <a:gd name="T20" fmla="*/ 30 w 32"/>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30" y="0"/>
                  </a:moveTo>
                  <a:cubicBezTo>
                    <a:pt x="7" y="0"/>
                    <a:pt x="7" y="0"/>
                    <a:pt x="7" y="0"/>
                  </a:cubicBezTo>
                  <a:cubicBezTo>
                    <a:pt x="6" y="0"/>
                    <a:pt x="5" y="1"/>
                    <a:pt x="5" y="1"/>
                  </a:cubicBezTo>
                  <a:cubicBezTo>
                    <a:pt x="0" y="22"/>
                    <a:pt x="0" y="22"/>
                    <a:pt x="0" y="22"/>
                  </a:cubicBezTo>
                  <a:cubicBezTo>
                    <a:pt x="0" y="22"/>
                    <a:pt x="0" y="23"/>
                    <a:pt x="1" y="23"/>
                  </a:cubicBezTo>
                  <a:cubicBezTo>
                    <a:pt x="1" y="24"/>
                    <a:pt x="1" y="24"/>
                    <a:pt x="2" y="24"/>
                  </a:cubicBezTo>
                  <a:cubicBezTo>
                    <a:pt x="25" y="24"/>
                    <a:pt x="25" y="24"/>
                    <a:pt x="25" y="24"/>
                  </a:cubicBezTo>
                  <a:cubicBezTo>
                    <a:pt x="25" y="24"/>
                    <a:pt x="26" y="23"/>
                    <a:pt x="26" y="23"/>
                  </a:cubicBezTo>
                  <a:cubicBezTo>
                    <a:pt x="31" y="2"/>
                    <a:pt x="31" y="2"/>
                    <a:pt x="31" y="2"/>
                  </a:cubicBezTo>
                  <a:cubicBezTo>
                    <a:pt x="32" y="2"/>
                    <a:pt x="31" y="1"/>
                    <a:pt x="31" y="1"/>
                  </a:cubicBezTo>
                  <a:cubicBezTo>
                    <a:pt x="31" y="0"/>
                    <a:pt x="30" y="0"/>
                    <a:pt x="3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6" name="Freeform 8"/>
            <p:cNvSpPr>
              <a:spLocks/>
            </p:cNvSpPr>
            <p:nvPr/>
          </p:nvSpPr>
          <p:spPr bwMode="auto">
            <a:xfrm>
              <a:off x="3662363" y="2933700"/>
              <a:ext cx="349250" cy="273050"/>
            </a:xfrm>
            <a:custGeom>
              <a:avLst/>
              <a:gdLst>
                <a:gd name="T0" fmla="*/ 2 w 31"/>
                <a:gd name="T1" fmla="*/ 24 h 24"/>
                <a:gd name="T2" fmla="*/ 24 w 31"/>
                <a:gd name="T3" fmla="*/ 24 h 24"/>
                <a:gd name="T4" fmla="*/ 26 w 31"/>
                <a:gd name="T5" fmla="*/ 23 h 24"/>
                <a:gd name="T6" fmla="*/ 31 w 31"/>
                <a:gd name="T7" fmla="*/ 3 h 24"/>
                <a:gd name="T8" fmla="*/ 31 w 31"/>
                <a:gd name="T9" fmla="*/ 1 h 24"/>
                <a:gd name="T10" fmla="*/ 29 w 31"/>
                <a:gd name="T11" fmla="*/ 0 h 24"/>
                <a:gd name="T12" fmla="*/ 7 w 31"/>
                <a:gd name="T13" fmla="*/ 0 h 24"/>
                <a:gd name="T14" fmla="*/ 5 w 31"/>
                <a:gd name="T15" fmla="*/ 2 h 24"/>
                <a:gd name="T16" fmla="*/ 0 w 31"/>
                <a:gd name="T17" fmla="*/ 22 h 24"/>
                <a:gd name="T18" fmla="*/ 0 w 31"/>
                <a:gd name="T19" fmla="*/ 24 h 24"/>
                <a:gd name="T20" fmla="*/ 2 w 31"/>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 y="24"/>
                  </a:moveTo>
                  <a:cubicBezTo>
                    <a:pt x="24" y="24"/>
                    <a:pt x="24" y="24"/>
                    <a:pt x="24" y="24"/>
                  </a:cubicBezTo>
                  <a:cubicBezTo>
                    <a:pt x="25" y="24"/>
                    <a:pt x="26" y="24"/>
                    <a:pt x="26" y="23"/>
                  </a:cubicBezTo>
                  <a:cubicBezTo>
                    <a:pt x="31" y="3"/>
                    <a:pt x="31" y="3"/>
                    <a:pt x="31" y="3"/>
                  </a:cubicBezTo>
                  <a:cubicBezTo>
                    <a:pt x="31" y="2"/>
                    <a:pt x="31" y="2"/>
                    <a:pt x="31" y="1"/>
                  </a:cubicBezTo>
                  <a:cubicBezTo>
                    <a:pt x="31" y="1"/>
                    <a:pt x="30" y="0"/>
                    <a:pt x="29" y="0"/>
                  </a:cubicBezTo>
                  <a:cubicBezTo>
                    <a:pt x="7" y="0"/>
                    <a:pt x="7" y="0"/>
                    <a:pt x="7" y="0"/>
                  </a:cubicBezTo>
                  <a:cubicBezTo>
                    <a:pt x="6" y="0"/>
                    <a:pt x="5" y="1"/>
                    <a:pt x="5" y="2"/>
                  </a:cubicBezTo>
                  <a:cubicBezTo>
                    <a:pt x="0" y="22"/>
                    <a:pt x="0" y="22"/>
                    <a:pt x="0" y="22"/>
                  </a:cubicBezTo>
                  <a:cubicBezTo>
                    <a:pt x="0" y="23"/>
                    <a:pt x="0" y="23"/>
                    <a:pt x="0" y="24"/>
                  </a:cubicBezTo>
                  <a:cubicBezTo>
                    <a:pt x="1" y="24"/>
                    <a:pt x="1" y="24"/>
                    <a:pt x="2" y="24"/>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7" name="Freeform 9"/>
            <p:cNvSpPr>
              <a:spLocks/>
            </p:cNvSpPr>
            <p:nvPr/>
          </p:nvSpPr>
          <p:spPr bwMode="auto">
            <a:xfrm>
              <a:off x="3571875" y="3286125"/>
              <a:ext cx="360363" cy="273050"/>
            </a:xfrm>
            <a:custGeom>
              <a:avLst/>
              <a:gdLst>
                <a:gd name="T0" fmla="*/ 27 w 32"/>
                <a:gd name="T1" fmla="*/ 22 h 24"/>
                <a:gd name="T2" fmla="*/ 32 w 32"/>
                <a:gd name="T3" fmla="*/ 2 h 24"/>
                <a:gd name="T4" fmla="*/ 31 w 32"/>
                <a:gd name="T5" fmla="*/ 0 h 24"/>
                <a:gd name="T6" fmla="*/ 30 w 32"/>
                <a:gd name="T7" fmla="*/ 0 h 24"/>
                <a:gd name="T8" fmla="*/ 7 w 32"/>
                <a:gd name="T9" fmla="*/ 0 h 24"/>
                <a:gd name="T10" fmla="*/ 6 w 32"/>
                <a:gd name="T11" fmla="*/ 1 h 24"/>
                <a:gd name="T12" fmla="*/ 0 w 32"/>
                <a:gd name="T13" fmla="*/ 21 h 24"/>
                <a:gd name="T14" fmla="*/ 1 w 32"/>
                <a:gd name="T15" fmla="*/ 23 h 24"/>
                <a:gd name="T16" fmla="*/ 2 w 32"/>
                <a:gd name="T17" fmla="*/ 24 h 24"/>
                <a:gd name="T18" fmla="*/ 25 w 32"/>
                <a:gd name="T19" fmla="*/ 24 h 24"/>
                <a:gd name="T20" fmla="*/ 27 w 32"/>
                <a:gd name="T21"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27" y="22"/>
                  </a:moveTo>
                  <a:cubicBezTo>
                    <a:pt x="32" y="2"/>
                    <a:pt x="32" y="2"/>
                    <a:pt x="32" y="2"/>
                  </a:cubicBezTo>
                  <a:cubicBezTo>
                    <a:pt x="32" y="1"/>
                    <a:pt x="32" y="1"/>
                    <a:pt x="31" y="0"/>
                  </a:cubicBezTo>
                  <a:cubicBezTo>
                    <a:pt x="31" y="0"/>
                    <a:pt x="30" y="0"/>
                    <a:pt x="30" y="0"/>
                  </a:cubicBezTo>
                  <a:cubicBezTo>
                    <a:pt x="7" y="0"/>
                    <a:pt x="7" y="0"/>
                    <a:pt x="7" y="0"/>
                  </a:cubicBezTo>
                  <a:cubicBezTo>
                    <a:pt x="6" y="0"/>
                    <a:pt x="6" y="0"/>
                    <a:pt x="6" y="1"/>
                  </a:cubicBezTo>
                  <a:cubicBezTo>
                    <a:pt x="0" y="21"/>
                    <a:pt x="0" y="21"/>
                    <a:pt x="0" y="21"/>
                  </a:cubicBezTo>
                  <a:cubicBezTo>
                    <a:pt x="0" y="22"/>
                    <a:pt x="0" y="23"/>
                    <a:pt x="1" y="23"/>
                  </a:cubicBezTo>
                  <a:cubicBezTo>
                    <a:pt x="1" y="23"/>
                    <a:pt x="2" y="24"/>
                    <a:pt x="2" y="24"/>
                  </a:cubicBezTo>
                  <a:cubicBezTo>
                    <a:pt x="25" y="24"/>
                    <a:pt x="25" y="24"/>
                    <a:pt x="25" y="24"/>
                  </a:cubicBezTo>
                  <a:cubicBezTo>
                    <a:pt x="26" y="24"/>
                    <a:pt x="26" y="23"/>
                    <a:pt x="27" y="22"/>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8" name="Freeform 10"/>
            <p:cNvSpPr>
              <a:spLocks/>
            </p:cNvSpPr>
            <p:nvPr/>
          </p:nvSpPr>
          <p:spPr bwMode="auto">
            <a:xfrm>
              <a:off x="3492500" y="3627438"/>
              <a:ext cx="349250" cy="274638"/>
            </a:xfrm>
            <a:custGeom>
              <a:avLst/>
              <a:gdLst>
                <a:gd name="T0" fmla="*/ 29 w 31"/>
                <a:gd name="T1" fmla="*/ 0 h 24"/>
                <a:gd name="T2" fmla="*/ 7 w 31"/>
                <a:gd name="T3" fmla="*/ 0 h 24"/>
                <a:gd name="T4" fmla="*/ 5 w 31"/>
                <a:gd name="T5" fmla="*/ 1 h 24"/>
                <a:gd name="T6" fmla="*/ 0 w 31"/>
                <a:gd name="T7" fmla="*/ 22 h 24"/>
                <a:gd name="T8" fmla="*/ 0 w 31"/>
                <a:gd name="T9" fmla="*/ 23 h 24"/>
                <a:gd name="T10" fmla="*/ 2 w 31"/>
                <a:gd name="T11" fmla="*/ 24 h 24"/>
                <a:gd name="T12" fmla="*/ 24 w 31"/>
                <a:gd name="T13" fmla="*/ 24 h 24"/>
                <a:gd name="T14" fmla="*/ 26 w 31"/>
                <a:gd name="T15" fmla="*/ 23 h 24"/>
                <a:gd name="T16" fmla="*/ 31 w 31"/>
                <a:gd name="T17" fmla="*/ 2 h 24"/>
                <a:gd name="T18" fmla="*/ 31 w 31"/>
                <a:gd name="T19" fmla="*/ 1 h 24"/>
                <a:gd name="T20" fmla="*/ 29 w 31"/>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9" y="0"/>
                  </a:moveTo>
                  <a:cubicBezTo>
                    <a:pt x="7" y="0"/>
                    <a:pt x="7" y="0"/>
                    <a:pt x="7" y="0"/>
                  </a:cubicBezTo>
                  <a:cubicBezTo>
                    <a:pt x="6" y="0"/>
                    <a:pt x="5" y="1"/>
                    <a:pt x="5" y="1"/>
                  </a:cubicBezTo>
                  <a:cubicBezTo>
                    <a:pt x="0" y="22"/>
                    <a:pt x="0" y="22"/>
                    <a:pt x="0" y="22"/>
                  </a:cubicBezTo>
                  <a:cubicBezTo>
                    <a:pt x="0" y="22"/>
                    <a:pt x="0" y="23"/>
                    <a:pt x="0" y="23"/>
                  </a:cubicBezTo>
                  <a:cubicBezTo>
                    <a:pt x="1" y="24"/>
                    <a:pt x="1" y="24"/>
                    <a:pt x="2" y="24"/>
                  </a:cubicBezTo>
                  <a:cubicBezTo>
                    <a:pt x="24" y="24"/>
                    <a:pt x="24" y="24"/>
                    <a:pt x="24" y="24"/>
                  </a:cubicBezTo>
                  <a:cubicBezTo>
                    <a:pt x="25" y="24"/>
                    <a:pt x="26" y="23"/>
                    <a:pt x="26" y="23"/>
                  </a:cubicBezTo>
                  <a:cubicBezTo>
                    <a:pt x="31" y="2"/>
                    <a:pt x="31" y="2"/>
                    <a:pt x="31" y="2"/>
                  </a:cubicBezTo>
                  <a:cubicBezTo>
                    <a:pt x="31" y="2"/>
                    <a:pt x="31" y="1"/>
                    <a:pt x="31" y="1"/>
                  </a:cubicBezTo>
                  <a:cubicBezTo>
                    <a:pt x="31" y="0"/>
                    <a:pt x="30" y="0"/>
                    <a:pt x="29"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9" name="Freeform 11"/>
            <p:cNvSpPr>
              <a:spLocks/>
            </p:cNvSpPr>
            <p:nvPr/>
          </p:nvSpPr>
          <p:spPr bwMode="auto">
            <a:xfrm>
              <a:off x="4033838" y="2933700"/>
              <a:ext cx="349250" cy="273050"/>
            </a:xfrm>
            <a:custGeom>
              <a:avLst/>
              <a:gdLst>
                <a:gd name="T0" fmla="*/ 31 w 31"/>
                <a:gd name="T1" fmla="*/ 1 h 24"/>
                <a:gd name="T2" fmla="*/ 29 w 31"/>
                <a:gd name="T3" fmla="*/ 0 h 24"/>
                <a:gd name="T4" fmla="*/ 7 w 31"/>
                <a:gd name="T5" fmla="*/ 0 h 24"/>
                <a:gd name="T6" fmla="*/ 5 w 31"/>
                <a:gd name="T7" fmla="*/ 2 h 24"/>
                <a:gd name="T8" fmla="*/ 0 w 31"/>
                <a:gd name="T9" fmla="*/ 22 h 24"/>
                <a:gd name="T10" fmla="*/ 0 w 31"/>
                <a:gd name="T11" fmla="*/ 24 h 24"/>
                <a:gd name="T12" fmla="*/ 2 w 31"/>
                <a:gd name="T13" fmla="*/ 24 h 24"/>
                <a:gd name="T14" fmla="*/ 24 w 31"/>
                <a:gd name="T15" fmla="*/ 24 h 24"/>
                <a:gd name="T16" fmla="*/ 26 w 31"/>
                <a:gd name="T17" fmla="*/ 23 h 24"/>
                <a:gd name="T18" fmla="*/ 31 w 31"/>
                <a:gd name="T19" fmla="*/ 3 h 24"/>
                <a:gd name="T20" fmla="*/ 31 w 31"/>
                <a:gd name="T21"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31" y="1"/>
                  </a:moveTo>
                  <a:cubicBezTo>
                    <a:pt x="30" y="1"/>
                    <a:pt x="30" y="0"/>
                    <a:pt x="29" y="0"/>
                  </a:cubicBezTo>
                  <a:cubicBezTo>
                    <a:pt x="7" y="0"/>
                    <a:pt x="7" y="0"/>
                    <a:pt x="7" y="0"/>
                  </a:cubicBezTo>
                  <a:cubicBezTo>
                    <a:pt x="6" y="0"/>
                    <a:pt x="5" y="1"/>
                    <a:pt x="5" y="2"/>
                  </a:cubicBezTo>
                  <a:cubicBezTo>
                    <a:pt x="0" y="22"/>
                    <a:pt x="0" y="22"/>
                    <a:pt x="0" y="22"/>
                  </a:cubicBezTo>
                  <a:cubicBezTo>
                    <a:pt x="0" y="23"/>
                    <a:pt x="0" y="23"/>
                    <a:pt x="0" y="24"/>
                  </a:cubicBezTo>
                  <a:cubicBezTo>
                    <a:pt x="0" y="24"/>
                    <a:pt x="1" y="24"/>
                    <a:pt x="2" y="24"/>
                  </a:cubicBezTo>
                  <a:cubicBezTo>
                    <a:pt x="24" y="24"/>
                    <a:pt x="24" y="24"/>
                    <a:pt x="24" y="24"/>
                  </a:cubicBezTo>
                  <a:cubicBezTo>
                    <a:pt x="25" y="24"/>
                    <a:pt x="26" y="24"/>
                    <a:pt x="26" y="23"/>
                  </a:cubicBezTo>
                  <a:cubicBezTo>
                    <a:pt x="31" y="3"/>
                    <a:pt x="31" y="3"/>
                    <a:pt x="31" y="3"/>
                  </a:cubicBezTo>
                  <a:cubicBezTo>
                    <a:pt x="31" y="2"/>
                    <a:pt x="31" y="2"/>
                    <a:pt x="31" y="1"/>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0" name="Freeform 12"/>
            <p:cNvSpPr>
              <a:spLocks/>
            </p:cNvSpPr>
            <p:nvPr/>
          </p:nvSpPr>
          <p:spPr bwMode="auto">
            <a:xfrm>
              <a:off x="3943350" y="3286125"/>
              <a:ext cx="360363" cy="273050"/>
            </a:xfrm>
            <a:custGeom>
              <a:avLst/>
              <a:gdLst>
                <a:gd name="T0" fmla="*/ 30 w 32"/>
                <a:gd name="T1" fmla="*/ 0 h 24"/>
                <a:gd name="T2" fmla="*/ 7 w 32"/>
                <a:gd name="T3" fmla="*/ 0 h 24"/>
                <a:gd name="T4" fmla="*/ 5 w 32"/>
                <a:gd name="T5" fmla="*/ 1 h 24"/>
                <a:gd name="T6" fmla="*/ 0 w 32"/>
                <a:gd name="T7" fmla="*/ 21 h 24"/>
                <a:gd name="T8" fmla="*/ 1 w 32"/>
                <a:gd name="T9" fmla="*/ 23 h 24"/>
                <a:gd name="T10" fmla="*/ 2 w 32"/>
                <a:gd name="T11" fmla="*/ 24 h 24"/>
                <a:gd name="T12" fmla="*/ 25 w 32"/>
                <a:gd name="T13" fmla="*/ 24 h 24"/>
                <a:gd name="T14" fmla="*/ 26 w 32"/>
                <a:gd name="T15" fmla="*/ 22 h 24"/>
                <a:gd name="T16" fmla="*/ 31 w 32"/>
                <a:gd name="T17" fmla="*/ 2 h 24"/>
                <a:gd name="T18" fmla="*/ 31 w 32"/>
                <a:gd name="T19" fmla="*/ 0 h 24"/>
                <a:gd name="T20" fmla="*/ 30 w 32"/>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30" y="0"/>
                  </a:moveTo>
                  <a:cubicBezTo>
                    <a:pt x="7" y="0"/>
                    <a:pt x="7" y="0"/>
                    <a:pt x="7" y="0"/>
                  </a:cubicBezTo>
                  <a:cubicBezTo>
                    <a:pt x="6" y="0"/>
                    <a:pt x="5" y="0"/>
                    <a:pt x="5" y="1"/>
                  </a:cubicBezTo>
                  <a:cubicBezTo>
                    <a:pt x="0" y="21"/>
                    <a:pt x="0" y="21"/>
                    <a:pt x="0" y="21"/>
                  </a:cubicBezTo>
                  <a:cubicBezTo>
                    <a:pt x="0" y="22"/>
                    <a:pt x="0" y="23"/>
                    <a:pt x="1" y="23"/>
                  </a:cubicBezTo>
                  <a:cubicBezTo>
                    <a:pt x="1" y="23"/>
                    <a:pt x="1" y="24"/>
                    <a:pt x="2" y="24"/>
                  </a:cubicBezTo>
                  <a:cubicBezTo>
                    <a:pt x="25" y="24"/>
                    <a:pt x="25" y="24"/>
                    <a:pt x="25" y="24"/>
                  </a:cubicBezTo>
                  <a:cubicBezTo>
                    <a:pt x="25" y="24"/>
                    <a:pt x="26" y="23"/>
                    <a:pt x="26" y="22"/>
                  </a:cubicBezTo>
                  <a:cubicBezTo>
                    <a:pt x="31" y="2"/>
                    <a:pt x="31" y="2"/>
                    <a:pt x="31" y="2"/>
                  </a:cubicBezTo>
                  <a:cubicBezTo>
                    <a:pt x="32" y="1"/>
                    <a:pt x="31" y="1"/>
                    <a:pt x="31" y="0"/>
                  </a:cubicBezTo>
                  <a:cubicBezTo>
                    <a:pt x="31" y="0"/>
                    <a:pt x="30" y="0"/>
                    <a:pt x="3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1" name="Freeform 13"/>
            <p:cNvSpPr>
              <a:spLocks/>
            </p:cNvSpPr>
            <p:nvPr/>
          </p:nvSpPr>
          <p:spPr bwMode="auto">
            <a:xfrm>
              <a:off x="3863975" y="3627438"/>
              <a:ext cx="350838" cy="274638"/>
            </a:xfrm>
            <a:custGeom>
              <a:avLst/>
              <a:gdLst>
                <a:gd name="T0" fmla="*/ 29 w 31"/>
                <a:gd name="T1" fmla="*/ 0 h 24"/>
                <a:gd name="T2" fmla="*/ 7 w 31"/>
                <a:gd name="T3" fmla="*/ 0 h 24"/>
                <a:gd name="T4" fmla="*/ 5 w 31"/>
                <a:gd name="T5" fmla="*/ 1 h 24"/>
                <a:gd name="T6" fmla="*/ 0 w 31"/>
                <a:gd name="T7" fmla="*/ 22 h 24"/>
                <a:gd name="T8" fmla="*/ 0 w 31"/>
                <a:gd name="T9" fmla="*/ 23 h 24"/>
                <a:gd name="T10" fmla="*/ 2 w 31"/>
                <a:gd name="T11" fmla="*/ 24 h 24"/>
                <a:gd name="T12" fmla="*/ 24 w 31"/>
                <a:gd name="T13" fmla="*/ 24 h 24"/>
                <a:gd name="T14" fmla="*/ 26 w 31"/>
                <a:gd name="T15" fmla="*/ 23 h 24"/>
                <a:gd name="T16" fmla="*/ 31 w 31"/>
                <a:gd name="T17" fmla="*/ 2 h 24"/>
                <a:gd name="T18" fmla="*/ 31 w 31"/>
                <a:gd name="T19" fmla="*/ 1 h 24"/>
                <a:gd name="T20" fmla="*/ 29 w 31"/>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9" y="0"/>
                  </a:moveTo>
                  <a:cubicBezTo>
                    <a:pt x="7" y="0"/>
                    <a:pt x="7" y="0"/>
                    <a:pt x="7" y="0"/>
                  </a:cubicBezTo>
                  <a:cubicBezTo>
                    <a:pt x="6" y="0"/>
                    <a:pt x="5" y="1"/>
                    <a:pt x="5" y="1"/>
                  </a:cubicBezTo>
                  <a:cubicBezTo>
                    <a:pt x="0" y="22"/>
                    <a:pt x="0" y="22"/>
                    <a:pt x="0" y="22"/>
                  </a:cubicBezTo>
                  <a:cubicBezTo>
                    <a:pt x="0" y="22"/>
                    <a:pt x="0" y="23"/>
                    <a:pt x="0" y="23"/>
                  </a:cubicBezTo>
                  <a:cubicBezTo>
                    <a:pt x="0" y="24"/>
                    <a:pt x="1" y="24"/>
                    <a:pt x="2" y="24"/>
                  </a:cubicBezTo>
                  <a:cubicBezTo>
                    <a:pt x="24" y="24"/>
                    <a:pt x="24" y="24"/>
                    <a:pt x="24" y="24"/>
                  </a:cubicBezTo>
                  <a:cubicBezTo>
                    <a:pt x="25" y="24"/>
                    <a:pt x="26" y="23"/>
                    <a:pt x="26" y="23"/>
                  </a:cubicBezTo>
                  <a:cubicBezTo>
                    <a:pt x="31" y="2"/>
                    <a:pt x="31" y="2"/>
                    <a:pt x="31" y="2"/>
                  </a:cubicBezTo>
                  <a:cubicBezTo>
                    <a:pt x="31" y="2"/>
                    <a:pt x="31" y="1"/>
                    <a:pt x="31" y="1"/>
                  </a:cubicBezTo>
                  <a:cubicBezTo>
                    <a:pt x="30" y="0"/>
                    <a:pt x="30" y="0"/>
                    <a:pt x="29"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2" name="Freeform 14"/>
            <p:cNvSpPr>
              <a:spLocks/>
            </p:cNvSpPr>
            <p:nvPr/>
          </p:nvSpPr>
          <p:spPr bwMode="auto">
            <a:xfrm>
              <a:off x="4462463" y="2933700"/>
              <a:ext cx="608013" cy="649288"/>
            </a:xfrm>
            <a:custGeom>
              <a:avLst/>
              <a:gdLst>
                <a:gd name="T0" fmla="*/ 52 w 54"/>
                <a:gd name="T1" fmla="*/ 47 h 57"/>
                <a:gd name="T2" fmla="*/ 16 w 54"/>
                <a:gd name="T3" fmla="*/ 47 h 57"/>
                <a:gd name="T4" fmla="*/ 27 w 54"/>
                <a:gd name="T5" fmla="*/ 3 h 57"/>
                <a:gd name="T6" fmla="*/ 27 w 54"/>
                <a:gd name="T7" fmla="*/ 1 h 57"/>
                <a:gd name="T8" fmla="*/ 25 w 54"/>
                <a:gd name="T9" fmla="*/ 0 h 57"/>
                <a:gd name="T10" fmla="*/ 16 w 54"/>
                <a:gd name="T11" fmla="*/ 0 h 57"/>
                <a:gd name="T12" fmla="*/ 14 w 54"/>
                <a:gd name="T13" fmla="*/ 2 h 57"/>
                <a:gd name="T14" fmla="*/ 0 w 54"/>
                <a:gd name="T15" fmla="*/ 55 h 57"/>
                <a:gd name="T16" fmla="*/ 0 w 54"/>
                <a:gd name="T17" fmla="*/ 56 h 57"/>
                <a:gd name="T18" fmla="*/ 2 w 54"/>
                <a:gd name="T19" fmla="*/ 57 h 57"/>
                <a:gd name="T20" fmla="*/ 51 w 54"/>
                <a:gd name="T21" fmla="*/ 57 h 57"/>
                <a:gd name="T22" fmla="*/ 53 w 54"/>
                <a:gd name="T23" fmla="*/ 56 h 57"/>
                <a:gd name="T24" fmla="*/ 54 w 54"/>
                <a:gd name="T25" fmla="*/ 49 h 57"/>
                <a:gd name="T26" fmla="*/ 54 w 54"/>
                <a:gd name="T27" fmla="*/ 48 h 57"/>
                <a:gd name="T28" fmla="*/ 52 w 54"/>
                <a:gd name="T29" fmla="*/ 4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57">
                  <a:moveTo>
                    <a:pt x="52" y="47"/>
                  </a:moveTo>
                  <a:cubicBezTo>
                    <a:pt x="16" y="47"/>
                    <a:pt x="16" y="47"/>
                    <a:pt x="16" y="47"/>
                  </a:cubicBezTo>
                  <a:cubicBezTo>
                    <a:pt x="27" y="3"/>
                    <a:pt x="27" y="3"/>
                    <a:pt x="27" y="3"/>
                  </a:cubicBezTo>
                  <a:cubicBezTo>
                    <a:pt x="28" y="2"/>
                    <a:pt x="27" y="2"/>
                    <a:pt x="27" y="1"/>
                  </a:cubicBezTo>
                  <a:cubicBezTo>
                    <a:pt x="27" y="1"/>
                    <a:pt x="26" y="0"/>
                    <a:pt x="25" y="0"/>
                  </a:cubicBezTo>
                  <a:cubicBezTo>
                    <a:pt x="16" y="0"/>
                    <a:pt x="16" y="0"/>
                    <a:pt x="16" y="0"/>
                  </a:cubicBezTo>
                  <a:cubicBezTo>
                    <a:pt x="15" y="0"/>
                    <a:pt x="14" y="1"/>
                    <a:pt x="14" y="2"/>
                  </a:cubicBezTo>
                  <a:cubicBezTo>
                    <a:pt x="0" y="55"/>
                    <a:pt x="0" y="55"/>
                    <a:pt x="0" y="55"/>
                  </a:cubicBezTo>
                  <a:cubicBezTo>
                    <a:pt x="0" y="55"/>
                    <a:pt x="0" y="56"/>
                    <a:pt x="0" y="56"/>
                  </a:cubicBezTo>
                  <a:cubicBezTo>
                    <a:pt x="1" y="57"/>
                    <a:pt x="1" y="57"/>
                    <a:pt x="2" y="57"/>
                  </a:cubicBezTo>
                  <a:cubicBezTo>
                    <a:pt x="51" y="57"/>
                    <a:pt x="51" y="57"/>
                    <a:pt x="51" y="57"/>
                  </a:cubicBezTo>
                  <a:cubicBezTo>
                    <a:pt x="52" y="57"/>
                    <a:pt x="52" y="57"/>
                    <a:pt x="53" y="56"/>
                  </a:cubicBezTo>
                  <a:cubicBezTo>
                    <a:pt x="54" y="49"/>
                    <a:pt x="54" y="49"/>
                    <a:pt x="54" y="49"/>
                  </a:cubicBezTo>
                  <a:cubicBezTo>
                    <a:pt x="54" y="49"/>
                    <a:pt x="54" y="48"/>
                    <a:pt x="54" y="48"/>
                  </a:cubicBezTo>
                  <a:cubicBezTo>
                    <a:pt x="54" y="47"/>
                    <a:pt x="53" y="47"/>
                    <a:pt x="52" y="47"/>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3" name="Freeform 15"/>
            <p:cNvSpPr>
              <a:spLocks noEditPoints="1"/>
            </p:cNvSpPr>
            <p:nvPr/>
          </p:nvSpPr>
          <p:spPr bwMode="auto">
            <a:xfrm>
              <a:off x="5103813" y="2933700"/>
              <a:ext cx="800100" cy="649288"/>
            </a:xfrm>
            <a:custGeom>
              <a:avLst/>
              <a:gdLst>
                <a:gd name="T0" fmla="*/ 57 w 71"/>
                <a:gd name="T1" fmla="*/ 2 h 57"/>
                <a:gd name="T2" fmla="*/ 55 w 71"/>
                <a:gd name="T3" fmla="*/ 0 h 57"/>
                <a:gd name="T4" fmla="*/ 45 w 71"/>
                <a:gd name="T5" fmla="*/ 0 h 57"/>
                <a:gd name="T6" fmla="*/ 44 w 71"/>
                <a:gd name="T7" fmla="*/ 1 h 57"/>
                <a:gd name="T8" fmla="*/ 1 w 71"/>
                <a:gd name="T9" fmla="*/ 54 h 57"/>
                <a:gd name="T10" fmla="*/ 1 w 71"/>
                <a:gd name="T11" fmla="*/ 56 h 57"/>
                <a:gd name="T12" fmla="*/ 3 w 71"/>
                <a:gd name="T13" fmla="*/ 57 h 57"/>
                <a:gd name="T14" fmla="*/ 13 w 71"/>
                <a:gd name="T15" fmla="*/ 57 h 57"/>
                <a:gd name="T16" fmla="*/ 14 w 71"/>
                <a:gd name="T17" fmla="*/ 56 h 57"/>
                <a:gd name="T18" fmla="*/ 25 w 71"/>
                <a:gd name="T19" fmla="*/ 43 h 57"/>
                <a:gd name="T20" fmla="*/ 53 w 71"/>
                <a:gd name="T21" fmla="*/ 43 h 57"/>
                <a:gd name="T22" fmla="*/ 57 w 71"/>
                <a:gd name="T23" fmla="*/ 56 h 57"/>
                <a:gd name="T24" fmla="*/ 58 w 71"/>
                <a:gd name="T25" fmla="*/ 57 h 57"/>
                <a:gd name="T26" fmla="*/ 69 w 71"/>
                <a:gd name="T27" fmla="*/ 57 h 57"/>
                <a:gd name="T28" fmla="*/ 70 w 71"/>
                <a:gd name="T29" fmla="*/ 56 h 57"/>
                <a:gd name="T30" fmla="*/ 71 w 71"/>
                <a:gd name="T31" fmla="*/ 55 h 57"/>
                <a:gd name="T32" fmla="*/ 57 w 71"/>
                <a:gd name="T33" fmla="*/ 2 h 57"/>
                <a:gd name="T34" fmla="*/ 51 w 71"/>
                <a:gd name="T35" fmla="*/ 33 h 57"/>
                <a:gd name="T36" fmla="*/ 33 w 71"/>
                <a:gd name="T37" fmla="*/ 33 h 57"/>
                <a:gd name="T38" fmla="*/ 41 w 71"/>
                <a:gd name="T39" fmla="*/ 23 h 57"/>
                <a:gd name="T40" fmla="*/ 47 w 71"/>
                <a:gd name="T41" fmla="*/ 15 h 57"/>
                <a:gd name="T42" fmla="*/ 48 w 71"/>
                <a:gd name="T43" fmla="*/ 23 h 57"/>
                <a:gd name="T44" fmla="*/ 51 w 71"/>
                <a:gd name="T45" fmla="*/ 3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57">
                  <a:moveTo>
                    <a:pt x="57" y="2"/>
                  </a:moveTo>
                  <a:cubicBezTo>
                    <a:pt x="57" y="1"/>
                    <a:pt x="56" y="0"/>
                    <a:pt x="55" y="0"/>
                  </a:cubicBezTo>
                  <a:cubicBezTo>
                    <a:pt x="45" y="0"/>
                    <a:pt x="45" y="0"/>
                    <a:pt x="45" y="0"/>
                  </a:cubicBezTo>
                  <a:cubicBezTo>
                    <a:pt x="45" y="0"/>
                    <a:pt x="44" y="1"/>
                    <a:pt x="44" y="1"/>
                  </a:cubicBezTo>
                  <a:cubicBezTo>
                    <a:pt x="1" y="54"/>
                    <a:pt x="1" y="54"/>
                    <a:pt x="1" y="54"/>
                  </a:cubicBezTo>
                  <a:cubicBezTo>
                    <a:pt x="1" y="55"/>
                    <a:pt x="0" y="55"/>
                    <a:pt x="1" y="56"/>
                  </a:cubicBezTo>
                  <a:cubicBezTo>
                    <a:pt x="1" y="57"/>
                    <a:pt x="2" y="57"/>
                    <a:pt x="3" y="57"/>
                  </a:cubicBezTo>
                  <a:cubicBezTo>
                    <a:pt x="13" y="57"/>
                    <a:pt x="13" y="57"/>
                    <a:pt x="13" y="57"/>
                  </a:cubicBezTo>
                  <a:cubicBezTo>
                    <a:pt x="13" y="57"/>
                    <a:pt x="14" y="57"/>
                    <a:pt x="14" y="56"/>
                  </a:cubicBezTo>
                  <a:cubicBezTo>
                    <a:pt x="25" y="43"/>
                    <a:pt x="25" y="43"/>
                    <a:pt x="25" y="43"/>
                  </a:cubicBezTo>
                  <a:cubicBezTo>
                    <a:pt x="53" y="43"/>
                    <a:pt x="53" y="43"/>
                    <a:pt x="53" y="43"/>
                  </a:cubicBezTo>
                  <a:cubicBezTo>
                    <a:pt x="57" y="56"/>
                    <a:pt x="57" y="56"/>
                    <a:pt x="57" y="56"/>
                  </a:cubicBezTo>
                  <a:cubicBezTo>
                    <a:pt x="57" y="57"/>
                    <a:pt x="58" y="57"/>
                    <a:pt x="58" y="57"/>
                  </a:cubicBezTo>
                  <a:cubicBezTo>
                    <a:pt x="69" y="57"/>
                    <a:pt x="69" y="57"/>
                    <a:pt x="69" y="57"/>
                  </a:cubicBezTo>
                  <a:cubicBezTo>
                    <a:pt x="69" y="57"/>
                    <a:pt x="70" y="57"/>
                    <a:pt x="70" y="56"/>
                  </a:cubicBezTo>
                  <a:cubicBezTo>
                    <a:pt x="71" y="56"/>
                    <a:pt x="71" y="55"/>
                    <a:pt x="71" y="55"/>
                  </a:cubicBezTo>
                  <a:lnTo>
                    <a:pt x="57" y="2"/>
                  </a:lnTo>
                  <a:close/>
                  <a:moveTo>
                    <a:pt x="51" y="33"/>
                  </a:moveTo>
                  <a:cubicBezTo>
                    <a:pt x="33" y="33"/>
                    <a:pt x="33" y="33"/>
                    <a:pt x="33" y="33"/>
                  </a:cubicBezTo>
                  <a:cubicBezTo>
                    <a:pt x="41" y="23"/>
                    <a:pt x="41" y="23"/>
                    <a:pt x="41" y="23"/>
                  </a:cubicBezTo>
                  <a:cubicBezTo>
                    <a:pt x="43" y="21"/>
                    <a:pt x="45" y="18"/>
                    <a:pt x="47" y="15"/>
                  </a:cubicBezTo>
                  <a:cubicBezTo>
                    <a:pt x="47" y="18"/>
                    <a:pt x="47" y="20"/>
                    <a:pt x="48" y="23"/>
                  </a:cubicBezTo>
                  <a:lnTo>
                    <a:pt x="51" y="33"/>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4" name="Freeform 16"/>
            <p:cNvSpPr>
              <a:spLocks/>
            </p:cNvSpPr>
            <p:nvPr/>
          </p:nvSpPr>
          <p:spPr bwMode="auto">
            <a:xfrm>
              <a:off x="5926138" y="2933700"/>
              <a:ext cx="711200" cy="649288"/>
            </a:xfrm>
            <a:custGeom>
              <a:avLst/>
              <a:gdLst>
                <a:gd name="T0" fmla="*/ 61 w 63"/>
                <a:gd name="T1" fmla="*/ 0 h 57"/>
                <a:gd name="T2" fmla="*/ 4 w 63"/>
                <a:gd name="T3" fmla="*/ 0 h 57"/>
                <a:gd name="T4" fmla="*/ 2 w 63"/>
                <a:gd name="T5" fmla="*/ 2 h 57"/>
                <a:gd name="T6" fmla="*/ 0 w 63"/>
                <a:gd name="T7" fmla="*/ 8 h 57"/>
                <a:gd name="T8" fmla="*/ 1 w 63"/>
                <a:gd name="T9" fmla="*/ 10 h 57"/>
                <a:gd name="T10" fmla="*/ 2 w 63"/>
                <a:gd name="T11" fmla="*/ 11 h 57"/>
                <a:gd name="T12" fmla="*/ 23 w 63"/>
                <a:gd name="T13" fmla="*/ 11 h 57"/>
                <a:gd name="T14" fmla="*/ 12 w 63"/>
                <a:gd name="T15" fmla="*/ 55 h 57"/>
                <a:gd name="T16" fmla="*/ 12 w 63"/>
                <a:gd name="T17" fmla="*/ 56 h 57"/>
                <a:gd name="T18" fmla="*/ 14 w 63"/>
                <a:gd name="T19" fmla="*/ 57 h 57"/>
                <a:gd name="T20" fmla="*/ 24 w 63"/>
                <a:gd name="T21" fmla="*/ 57 h 57"/>
                <a:gd name="T22" fmla="*/ 26 w 63"/>
                <a:gd name="T23" fmla="*/ 56 h 57"/>
                <a:gd name="T24" fmla="*/ 37 w 63"/>
                <a:gd name="T25" fmla="*/ 11 h 57"/>
                <a:gd name="T26" fmla="*/ 59 w 63"/>
                <a:gd name="T27" fmla="*/ 11 h 57"/>
                <a:gd name="T28" fmla="*/ 61 w 63"/>
                <a:gd name="T29" fmla="*/ 9 h 57"/>
                <a:gd name="T30" fmla="*/ 63 w 63"/>
                <a:gd name="T31" fmla="*/ 3 h 57"/>
                <a:gd name="T32" fmla="*/ 63 w 63"/>
                <a:gd name="T33" fmla="*/ 1 h 57"/>
                <a:gd name="T34" fmla="*/ 61 w 63"/>
                <a:gd name="T3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57">
                  <a:moveTo>
                    <a:pt x="61" y="0"/>
                  </a:moveTo>
                  <a:cubicBezTo>
                    <a:pt x="4" y="0"/>
                    <a:pt x="4" y="0"/>
                    <a:pt x="4" y="0"/>
                  </a:cubicBezTo>
                  <a:cubicBezTo>
                    <a:pt x="3" y="0"/>
                    <a:pt x="2" y="1"/>
                    <a:pt x="2" y="2"/>
                  </a:cubicBezTo>
                  <a:cubicBezTo>
                    <a:pt x="0" y="8"/>
                    <a:pt x="0" y="8"/>
                    <a:pt x="0" y="8"/>
                  </a:cubicBezTo>
                  <a:cubicBezTo>
                    <a:pt x="0" y="9"/>
                    <a:pt x="0" y="9"/>
                    <a:pt x="1" y="10"/>
                  </a:cubicBezTo>
                  <a:cubicBezTo>
                    <a:pt x="1" y="10"/>
                    <a:pt x="2" y="11"/>
                    <a:pt x="2" y="11"/>
                  </a:cubicBezTo>
                  <a:cubicBezTo>
                    <a:pt x="23" y="11"/>
                    <a:pt x="23" y="11"/>
                    <a:pt x="23" y="11"/>
                  </a:cubicBezTo>
                  <a:cubicBezTo>
                    <a:pt x="12" y="55"/>
                    <a:pt x="12" y="55"/>
                    <a:pt x="12" y="55"/>
                  </a:cubicBezTo>
                  <a:cubicBezTo>
                    <a:pt x="12" y="55"/>
                    <a:pt x="12" y="56"/>
                    <a:pt x="12" y="56"/>
                  </a:cubicBezTo>
                  <a:cubicBezTo>
                    <a:pt x="13" y="57"/>
                    <a:pt x="13" y="57"/>
                    <a:pt x="14" y="57"/>
                  </a:cubicBezTo>
                  <a:cubicBezTo>
                    <a:pt x="24" y="57"/>
                    <a:pt x="24" y="57"/>
                    <a:pt x="24" y="57"/>
                  </a:cubicBezTo>
                  <a:cubicBezTo>
                    <a:pt x="25" y="57"/>
                    <a:pt x="25" y="57"/>
                    <a:pt x="26" y="56"/>
                  </a:cubicBezTo>
                  <a:cubicBezTo>
                    <a:pt x="37" y="11"/>
                    <a:pt x="37" y="11"/>
                    <a:pt x="37" y="11"/>
                  </a:cubicBezTo>
                  <a:cubicBezTo>
                    <a:pt x="59" y="11"/>
                    <a:pt x="59" y="11"/>
                    <a:pt x="59" y="11"/>
                  </a:cubicBezTo>
                  <a:cubicBezTo>
                    <a:pt x="60" y="11"/>
                    <a:pt x="61" y="10"/>
                    <a:pt x="61" y="9"/>
                  </a:cubicBezTo>
                  <a:cubicBezTo>
                    <a:pt x="63" y="3"/>
                    <a:pt x="63" y="3"/>
                    <a:pt x="63" y="3"/>
                  </a:cubicBezTo>
                  <a:cubicBezTo>
                    <a:pt x="63" y="2"/>
                    <a:pt x="63" y="2"/>
                    <a:pt x="63" y="1"/>
                  </a:cubicBezTo>
                  <a:cubicBezTo>
                    <a:pt x="62" y="1"/>
                    <a:pt x="62" y="0"/>
                    <a:pt x="61"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5" name="Freeform 17"/>
            <p:cNvSpPr>
              <a:spLocks/>
            </p:cNvSpPr>
            <p:nvPr/>
          </p:nvSpPr>
          <p:spPr bwMode="auto">
            <a:xfrm>
              <a:off x="6648450" y="2933700"/>
              <a:ext cx="709613" cy="649288"/>
            </a:xfrm>
            <a:custGeom>
              <a:avLst/>
              <a:gdLst>
                <a:gd name="T0" fmla="*/ 61 w 63"/>
                <a:gd name="T1" fmla="*/ 9 h 57"/>
                <a:gd name="T2" fmla="*/ 63 w 63"/>
                <a:gd name="T3" fmla="*/ 3 h 57"/>
                <a:gd name="T4" fmla="*/ 63 w 63"/>
                <a:gd name="T5" fmla="*/ 1 h 57"/>
                <a:gd name="T6" fmla="*/ 61 w 63"/>
                <a:gd name="T7" fmla="*/ 0 h 57"/>
                <a:gd name="T8" fmla="*/ 4 w 63"/>
                <a:gd name="T9" fmla="*/ 0 h 57"/>
                <a:gd name="T10" fmla="*/ 2 w 63"/>
                <a:gd name="T11" fmla="*/ 2 h 57"/>
                <a:gd name="T12" fmla="*/ 0 w 63"/>
                <a:gd name="T13" fmla="*/ 8 h 57"/>
                <a:gd name="T14" fmla="*/ 1 w 63"/>
                <a:gd name="T15" fmla="*/ 10 h 57"/>
                <a:gd name="T16" fmla="*/ 2 w 63"/>
                <a:gd name="T17" fmla="*/ 11 h 57"/>
                <a:gd name="T18" fmla="*/ 23 w 63"/>
                <a:gd name="T19" fmla="*/ 11 h 57"/>
                <a:gd name="T20" fmla="*/ 12 w 63"/>
                <a:gd name="T21" fmla="*/ 55 h 57"/>
                <a:gd name="T22" fmla="*/ 12 w 63"/>
                <a:gd name="T23" fmla="*/ 56 h 57"/>
                <a:gd name="T24" fmla="*/ 14 w 63"/>
                <a:gd name="T25" fmla="*/ 57 h 57"/>
                <a:gd name="T26" fmla="*/ 24 w 63"/>
                <a:gd name="T27" fmla="*/ 57 h 57"/>
                <a:gd name="T28" fmla="*/ 26 w 63"/>
                <a:gd name="T29" fmla="*/ 56 h 57"/>
                <a:gd name="T30" fmla="*/ 37 w 63"/>
                <a:gd name="T31" fmla="*/ 11 h 57"/>
                <a:gd name="T32" fmla="*/ 59 w 63"/>
                <a:gd name="T33" fmla="*/ 11 h 57"/>
                <a:gd name="T34" fmla="*/ 61 w 63"/>
                <a:gd name="T35" fmla="*/ 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57">
                  <a:moveTo>
                    <a:pt x="61" y="9"/>
                  </a:moveTo>
                  <a:cubicBezTo>
                    <a:pt x="63" y="3"/>
                    <a:pt x="63" y="3"/>
                    <a:pt x="63" y="3"/>
                  </a:cubicBezTo>
                  <a:cubicBezTo>
                    <a:pt x="63" y="2"/>
                    <a:pt x="63" y="2"/>
                    <a:pt x="63" y="1"/>
                  </a:cubicBezTo>
                  <a:cubicBezTo>
                    <a:pt x="62" y="1"/>
                    <a:pt x="62" y="0"/>
                    <a:pt x="61" y="0"/>
                  </a:cubicBezTo>
                  <a:cubicBezTo>
                    <a:pt x="4" y="0"/>
                    <a:pt x="4" y="0"/>
                    <a:pt x="4" y="0"/>
                  </a:cubicBezTo>
                  <a:cubicBezTo>
                    <a:pt x="3" y="0"/>
                    <a:pt x="2" y="1"/>
                    <a:pt x="2" y="2"/>
                  </a:cubicBezTo>
                  <a:cubicBezTo>
                    <a:pt x="0" y="8"/>
                    <a:pt x="0" y="8"/>
                    <a:pt x="0" y="8"/>
                  </a:cubicBezTo>
                  <a:cubicBezTo>
                    <a:pt x="0" y="9"/>
                    <a:pt x="0" y="9"/>
                    <a:pt x="1" y="10"/>
                  </a:cubicBezTo>
                  <a:cubicBezTo>
                    <a:pt x="1" y="10"/>
                    <a:pt x="2" y="11"/>
                    <a:pt x="2" y="11"/>
                  </a:cubicBezTo>
                  <a:cubicBezTo>
                    <a:pt x="23" y="11"/>
                    <a:pt x="23" y="11"/>
                    <a:pt x="23" y="11"/>
                  </a:cubicBezTo>
                  <a:cubicBezTo>
                    <a:pt x="12" y="55"/>
                    <a:pt x="12" y="55"/>
                    <a:pt x="12" y="55"/>
                  </a:cubicBezTo>
                  <a:cubicBezTo>
                    <a:pt x="12" y="55"/>
                    <a:pt x="12" y="56"/>
                    <a:pt x="12" y="56"/>
                  </a:cubicBezTo>
                  <a:cubicBezTo>
                    <a:pt x="13" y="57"/>
                    <a:pt x="13" y="57"/>
                    <a:pt x="14" y="57"/>
                  </a:cubicBezTo>
                  <a:cubicBezTo>
                    <a:pt x="24" y="57"/>
                    <a:pt x="24" y="57"/>
                    <a:pt x="24" y="57"/>
                  </a:cubicBezTo>
                  <a:cubicBezTo>
                    <a:pt x="25" y="57"/>
                    <a:pt x="25" y="57"/>
                    <a:pt x="26" y="56"/>
                  </a:cubicBezTo>
                  <a:cubicBezTo>
                    <a:pt x="37" y="11"/>
                    <a:pt x="37" y="11"/>
                    <a:pt x="37" y="11"/>
                  </a:cubicBezTo>
                  <a:cubicBezTo>
                    <a:pt x="59" y="11"/>
                    <a:pt x="59" y="11"/>
                    <a:pt x="59" y="11"/>
                  </a:cubicBezTo>
                  <a:cubicBezTo>
                    <a:pt x="60" y="11"/>
                    <a:pt x="61" y="10"/>
                    <a:pt x="61" y="9"/>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6" name="Freeform 18"/>
            <p:cNvSpPr>
              <a:spLocks/>
            </p:cNvSpPr>
            <p:nvPr/>
          </p:nvSpPr>
          <p:spPr bwMode="auto">
            <a:xfrm>
              <a:off x="7278688" y="2933700"/>
              <a:ext cx="327025" cy="649288"/>
            </a:xfrm>
            <a:custGeom>
              <a:avLst/>
              <a:gdLst>
                <a:gd name="T0" fmla="*/ 28 w 29"/>
                <a:gd name="T1" fmla="*/ 1 h 57"/>
                <a:gd name="T2" fmla="*/ 26 w 29"/>
                <a:gd name="T3" fmla="*/ 0 h 57"/>
                <a:gd name="T4" fmla="*/ 16 w 29"/>
                <a:gd name="T5" fmla="*/ 0 h 57"/>
                <a:gd name="T6" fmla="*/ 14 w 29"/>
                <a:gd name="T7" fmla="*/ 2 h 57"/>
                <a:gd name="T8" fmla="*/ 1 w 29"/>
                <a:gd name="T9" fmla="*/ 55 h 57"/>
                <a:gd name="T10" fmla="*/ 1 w 29"/>
                <a:gd name="T11" fmla="*/ 56 h 57"/>
                <a:gd name="T12" fmla="*/ 3 w 29"/>
                <a:gd name="T13" fmla="*/ 57 h 57"/>
                <a:gd name="T14" fmla="*/ 13 w 29"/>
                <a:gd name="T15" fmla="*/ 57 h 57"/>
                <a:gd name="T16" fmla="*/ 15 w 29"/>
                <a:gd name="T17" fmla="*/ 56 h 57"/>
                <a:gd name="T18" fmla="*/ 28 w 29"/>
                <a:gd name="T19" fmla="*/ 3 h 57"/>
                <a:gd name="T20" fmla="*/ 28 w 29"/>
                <a:gd name="T21"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57">
                  <a:moveTo>
                    <a:pt x="28" y="1"/>
                  </a:moveTo>
                  <a:cubicBezTo>
                    <a:pt x="28" y="1"/>
                    <a:pt x="27" y="0"/>
                    <a:pt x="26" y="0"/>
                  </a:cubicBezTo>
                  <a:cubicBezTo>
                    <a:pt x="16" y="0"/>
                    <a:pt x="16" y="0"/>
                    <a:pt x="16" y="0"/>
                  </a:cubicBezTo>
                  <a:cubicBezTo>
                    <a:pt x="15" y="0"/>
                    <a:pt x="15" y="1"/>
                    <a:pt x="14" y="2"/>
                  </a:cubicBezTo>
                  <a:cubicBezTo>
                    <a:pt x="1" y="55"/>
                    <a:pt x="1" y="55"/>
                    <a:pt x="1" y="55"/>
                  </a:cubicBezTo>
                  <a:cubicBezTo>
                    <a:pt x="0" y="55"/>
                    <a:pt x="1" y="56"/>
                    <a:pt x="1" y="56"/>
                  </a:cubicBezTo>
                  <a:cubicBezTo>
                    <a:pt x="1" y="57"/>
                    <a:pt x="2" y="57"/>
                    <a:pt x="3" y="57"/>
                  </a:cubicBezTo>
                  <a:cubicBezTo>
                    <a:pt x="13" y="57"/>
                    <a:pt x="13" y="57"/>
                    <a:pt x="13" y="57"/>
                  </a:cubicBezTo>
                  <a:cubicBezTo>
                    <a:pt x="14" y="57"/>
                    <a:pt x="14" y="57"/>
                    <a:pt x="15" y="56"/>
                  </a:cubicBezTo>
                  <a:cubicBezTo>
                    <a:pt x="28" y="3"/>
                    <a:pt x="28" y="3"/>
                    <a:pt x="28" y="3"/>
                  </a:cubicBezTo>
                  <a:cubicBezTo>
                    <a:pt x="29" y="2"/>
                    <a:pt x="28" y="2"/>
                    <a:pt x="28" y="1"/>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7" name="Freeform 19"/>
            <p:cNvSpPr>
              <a:spLocks/>
            </p:cNvSpPr>
            <p:nvPr/>
          </p:nvSpPr>
          <p:spPr bwMode="auto">
            <a:xfrm>
              <a:off x="7583488" y="2933700"/>
              <a:ext cx="755650" cy="649288"/>
            </a:xfrm>
            <a:custGeom>
              <a:avLst/>
              <a:gdLst>
                <a:gd name="T0" fmla="*/ 53 w 67"/>
                <a:gd name="T1" fmla="*/ 47 h 57"/>
                <a:gd name="T2" fmla="*/ 31 w 67"/>
                <a:gd name="T3" fmla="*/ 47 h 57"/>
                <a:gd name="T4" fmla="*/ 17 w 67"/>
                <a:gd name="T5" fmla="*/ 42 h 57"/>
                <a:gd name="T6" fmla="*/ 16 w 67"/>
                <a:gd name="T7" fmla="*/ 29 h 57"/>
                <a:gd name="T8" fmla="*/ 42 w 67"/>
                <a:gd name="T9" fmla="*/ 11 h 57"/>
                <a:gd name="T10" fmla="*/ 64 w 67"/>
                <a:gd name="T11" fmla="*/ 11 h 57"/>
                <a:gd name="T12" fmla="*/ 66 w 67"/>
                <a:gd name="T13" fmla="*/ 9 h 57"/>
                <a:gd name="T14" fmla="*/ 67 w 67"/>
                <a:gd name="T15" fmla="*/ 3 h 57"/>
                <a:gd name="T16" fmla="*/ 67 w 67"/>
                <a:gd name="T17" fmla="*/ 1 h 57"/>
                <a:gd name="T18" fmla="*/ 65 w 67"/>
                <a:gd name="T19" fmla="*/ 0 h 57"/>
                <a:gd name="T20" fmla="*/ 43 w 67"/>
                <a:gd name="T21" fmla="*/ 0 h 57"/>
                <a:gd name="T22" fmla="*/ 2 w 67"/>
                <a:gd name="T23" fmla="*/ 28 h 57"/>
                <a:gd name="T24" fmla="*/ 5 w 67"/>
                <a:gd name="T25" fmla="*/ 48 h 57"/>
                <a:gd name="T26" fmla="*/ 29 w 67"/>
                <a:gd name="T27" fmla="*/ 57 h 57"/>
                <a:gd name="T28" fmla="*/ 51 w 67"/>
                <a:gd name="T29" fmla="*/ 57 h 57"/>
                <a:gd name="T30" fmla="*/ 53 w 67"/>
                <a:gd name="T31" fmla="*/ 56 h 57"/>
                <a:gd name="T32" fmla="*/ 55 w 67"/>
                <a:gd name="T33" fmla="*/ 49 h 57"/>
                <a:gd name="T34" fmla="*/ 55 w 67"/>
                <a:gd name="T35" fmla="*/ 48 h 57"/>
                <a:gd name="T36" fmla="*/ 53 w 67"/>
                <a:gd name="T37" fmla="*/ 4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57">
                  <a:moveTo>
                    <a:pt x="53" y="47"/>
                  </a:moveTo>
                  <a:cubicBezTo>
                    <a:pt x="31" y="47"/>
                    <a:pt x="31" y="47"/>
                    <a:pt x="31" y="47"/>
                  </a:cubicBezTo>
                  <a:cubicBezTo>
                    <a:pt x="24" y="47"/>
                    <a:pt x="19" y="45"/>
                    <a:pt x="17" y="42"/>
                  </a:cubicBezTo>
                  <a:cubicBezTo>
                    <a:pt x="15" y="40"/>
                    <a:pt x="15" y="35"/>
                    <a:pt x="16" y="29"/>
                  </a:cubicBezTo>
                  <a:cubicBezTo>
                    <a:pt x="19" y="17"/>
                    <a:pt x="28" y="11"/>
                    <a:pt x="42" y="11"/>
                  </a:cubicBezTo>
                  <a:cubicBezTo>
                    <a:pt x="64" y="11"/>
                    <a:pt x="64" y="11"/>
                    <a:pt x="64" y="11"/>
                  </a:cubicBezTo>
                  <a:cubicBezTo>
                    <a:pt x="64" y="11"/>
                    <a:pt x="65" y="10"/>
                    <a:pt x="66" y="9"/>
                  </a:cubicBezTo>
                  <a:cubicBezTo>
                    <a:pt x="67" y="3"/>
                    <a:pt x="67" y="3"/>
                    <a:pt x="67" y="3"/>
                  </a:cubicBezTo>
                  <a:cubicBezTo>
                    <a:pt x="67" y="2"/>
                    <a:pt x="67" y="2"/>
                    <a:pt x="67" y="1"/>
                  </a:cubicBezTo>
                  <a:cubicBezTo>
                    <a:pt x="66" y="1"/>
                    <a:pt x="66" y="0"/>
                    <a:pt x="65" y="0"/>
                  </a:cubicBezTo>
                  <a:cubicBezTo>
                    <a:pt x="43" y="0"/>
                    <a:pt x="43" y="0"/>
                    <a:pt x="43" y="0"/>
                  </a:cubicBezTo>
                  <a:cubicBezTo>
                    <a:pt x="22" y="0"/>
                    <a:pt x="7" y="11"/>
                    <a:pt x="2" y="28"/>
                  </a:cubicBezTo>
                  <a:cubicBezTo>
                    <a:pt x="0" y="36"/>
                    <a:pt x="1" y="43"/>
                    <a:pt x="5" y="48"/>
                  </a:cubicBezTo>
                  <a:cubicBezTo>
                    <a:pt x="9" y="54"/>
                    <a:pt x="18" y="57"/>
                    <a:pt x="29" y="57"/>
                  </a:cubicBezTo>
                  <a:cubicBezTo>
                    <a:pt x="51" y="57"/>
                    <a:pt x="51" y="57"/>
                    <a:pt x="51" y="57"/>
                  </a:cubicBezTo>
                  <a:cubicBezTo>
                    <a:pt x="52" y="57"/>
                    <a:pt x="53" y="57"/>
                    <a:pt x="53" y="56"/>
                  </a:cubicBezTo>
                  <a:cubicBezTo>
                    <a:pt x="55" y="49"/>
                    <a:pt x="55" y="49"/>
                    <a:pt x="55" y="49"/>
                  </a:cubicBezTo>
                  <a:cubicBezTo>
                    <a:pt x="55" y="49"/>
                    <a:pt x="55" y="48"/>
                    <a:pt x="55" y="48"/>
                  </a:cubicBezTo>
                  <a:cubicBezTo>
                    <a:pt x="54" y="47"/>
                    <a:pt x="54" y="47"/>
                    <a:pt x="53" y="47"/>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8" name="Freeform 20"/>
            <p:cNvSpPr>
              <a:spLocks/>
            </p:cNvSpPr>
            <p:nvPr/>
          </p:nvSpPr>
          <p:spPr bwMode="auto">
            <a:xfrm>
              <a:off x="8281988" y="2933700"/>
              <a:ext cx="788988" cy="649288"/>
            </a:xfrm>
            <a:custGeom>
              <a:avLst/>
              <a:gdLst>
                <a:gd name="T0" fmla="*/ 70 w 70"/>
                <a:gd name="T1" fmla="*/ 1 h 57"/>
                <a:gd name="T2" fmla="*/ 68 w 70"/>
                <a:gd name="T3" fmla="*/ 0 h 57"/>
                <a:gd name="T4" fmla="*/ 16 w 70"/>
                <a:gd name="T5" fmla="*/ 0 h 57"/>
                <a:gd name="T6" fmla="*/ 14 w 70"/>
                <a:gd name="T7" fmla="*/ 2 h 57"/>
                <a:gd name="T8" fmla="*/ 0 w 70"/>
                <a:gd name="T9" fmla="*/ 55 h 57"/>
                <a:gd name="T10" fmla="*/ 1 w 70"/>
                <a:gd name="T11" fmla="*/ 56 h 57"/>
                <a:gd name="T12" fmla="*/ 2 w 70"/>
                <a:gd name="T13" fmla="*/ 57 h 57"/>
                <a:gd name="T14" fmla="*/ 55 w 70"/>
                <a:gd name="T15" fmla="*/ 57 h 57"/>
                <a:gd name="T16" fmla="*/ 57 w 70"/>
                <a:gd name="T17" fmla="*/ 56 h 57"/>
                <a:gd name="T18" fmla="*/ 59 w 70"/>
                <a:gd name="T19" fmla="*/ 49 h 57"/>
                <a:gd name="T20" fmla="*/ 59 w 70"/>
                <a:gd name="T21" fmla="*/ 48 h 57"/>
                <a:gd name="T22" fmla="*/ 57 w 70"/>
                <a:gd name="T23" fmla="*/ 47 h 57"/>
                <a:gd name="T24" fmla="*/ 17 w 70"/>
                <a:gd name="T25" fmla="*/ 47 h 57"/>
                <a:gd name="T26" fmla="*/ 20 w 70"/>
                <a:gd name="T27" fmla="*/ 33 h 57"/>
                <a:gd name="T28" fmla="*/ 57 w 70"/>
                <a:gd name="T29" fmla="*/ 33 h 57"/>
                <a:gd name="T30" fmla="*/ 59 w 70"/>
                <a:gd name="T31" fmla="*/ 31 h 57"/>
                <a:gd name="T32" fmla="*/ 61 w 70"/>
                <a:gd name="T33" fmla="*/ 26 h 57"/>
                <a:gd name="T34" fmla="*/ 60 w 70"/>
                <a:gd name="T35" fmla="*/ 24 h 57"/>
                <a:gd name="T36" fmla="*/ 59 w 70"/>
                <a:gd name="T37" fmla="*/ 23 h 57"/>
                <a:gd name="T38" fmla="*/ 23 w 70"/>
                <a:gd name="T39" fmla="*/ 23 h 57"/>
                <a:gd name="T40" fmla="*/ 26 w 70"/>
                <a:gd name="T41" fmla="*/ 11 h 57"/>
                <a:gd name="T42" fmla="*/ 67 w 70"/>
                <a:gd name="T43" fmla="*/ 11 h 57"/>
                <a:gd name="T44" fmla="*/ 69 w 70"/>
                <a:gd name="T45" fmla="*/ 9 h 57"/>
                <a:gd name="T46" fmla="*/ 70 w 70"/>
                <a:gd name="T47" fmla="*/ 3 h 57"/>
                <a:gd name="T48" fmla="*/ 70 w 70"/>
                <a:gd name="T49"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0" h="57">
                  <a:moveTo>
                    <a:pt x="70" y="1"/>
                  </a:moveTo>
                  <a:cubicBezTo>
                    <a:pt x="69" y="1"/>
                    <a:pt x="69" y="0"/>
                    <a:pt x="68" y="0"/>
                  </a:cubicBezTo>
                  <a:cubicBezTo>
                    <a:pt x="16" y="0"/>
                    <a:pt x="16" y="0"/>
                    <a:pt x="16" y="0"/>
                  </a:cubicBezTo>
                  <a:cubicBezTo>
                    <a:pt x="15" y="0"/>
                    <a:pt x="14" y="1"/>
                    <a:pt x="14" y="2"/>
                  </a:cubicBezTo>
                  <a:cubicBezTo>
                    <a:pt x="0" y="55"/>
                    <a:pt x="0" y="55"/>
                    <a:pt x="0" y="55"/>
                  </a:cubicBezTo>
                  <a:cubicBezTo>
                    <a:pt x="0" y="55"/>
                    <a:pt x="0" y="56"/>
                    <a:pt x="1" y="56"/>
                  </a:cubicBezTo>
                  <a:cubicBezTo>
                    <a:pt x="1" y="57"/>
                    <a:pt x="2" y="57"/>
                    <a:pt x="2" y="57"/>
                  </a:cubicBezTo>
                  <a:cubicBezTo>
                    <a:pt x="55" y="57"/>
                    <a:pt x="55" y="57"/>
                    <a:pt x="55" y="57"/>
                  </a:cubicBezTo>
                  <a:cubicBezTo>
                    <a:pt x="56" y="57"/>
                    <a:pt x="57" y="57"/>
                    <a:pt x="57" y="56"/>
                  </a:cubicBezTo>
                  <a:cubicBezTo>
                    <a:pt x="59" y="49"/>
                    <a:pt x="59" y="49"/>
                    <a:pt x="59" y="49"/>
                  </a:cubicBezTo>
                  <a:cubicBezTo>
                    <a:pt x="59" y="49"/>
                    <a:pt x="59" y="48"/>
                    <a:pt x="59" y="48"/>
                  </a:cubicBezTo>
                  <a:cubicBezTo>
                    <a:pt x="58" y="47"/>
                    <a:pt x="58" y="47"/>
                    <a:pt x="57" y="47"/>
                  </a:cubicBezTo>
                  <a:cubicBezTo>
                    <a:pt x="17" y="47"/>
                    <a:pt x="17" y="47"/>
                    <a:pt x="17" y="47"/>
                  </a:cubicBezTo>
                  <a:cubicBezTo>
                    <a:pt x="20" y="33"/>
                    <a:pt x="20" y="33"/>
                    <a:pt x="20" y="33"/>
                  </a:cubicBezTo>
                  <a:cubicBezTo>
                    <a:pt x="57" y="33"/>
                    <a:pt x="57" y="33"/>
                    <a:pt x="57" y="33"/>
                  </a:cubicBezTo>
                  <a:cubicBezTo>
                    <a:pt x="58" y="33"/>
                    <a:pt x="59" y="32"/>
                    <a:pt x="59" y="31"/>
                  </a:cubicBezTo>
                  <a:cubicBezTo>
                    <a:pt x="61" y="26"/>
                    <a:pt x="61" y="26"/>
                    <a:pt x="61" y="26"/>
                  </a:cubicBezTo>
                  <a:cubicBezTo>
                    <a:pt x="61" y="25"/>
                    <a:pt x="61" y="24"/>
                    <a:pt x="60" y="24"/>
                  </a:cubicBezTo>
                  <a:cubicBezTo>
                    <a:pt x="60" y="23"/>
                    <a:pt x="59" y="23"/>
                    <a:pt x="59" y="23"/>
                  </a:cubicBezTo>
                  <a:cubicBezTo>
                    <a:pt x="23" y="23"/>
                    <a:pt x="23" y="23"/>
                    <a:pt x="23" y="23"/>
                  </a:cubicBezTo>
                  <a:cubicBezTo>
                    <a:pt x="26" y="11"/>
                    <a:pt x="26" y="11"/>
                    <a:pt x="26" y="11"/>
                  </a:cubicBezTo>
                  <a:cubicBezTo>
                    <a:pt x="67" y="11"/>
                    <a:pt x="67" y="11"/>
                    <a:pt x="67" y="11"/>
                  </a:cubicBezTo>
                  <a:cubicBezTo>
                    <a:pt x="68" y="11"/>
                    <a:pt x="68" y="10"/>
                    <a:pt x="69" y="9"/>
                  </a:cubicBezTo>
                  <a:cubicBezTo>
                    <a:pt x="70" y="3"/>
                    <a:pt x="70" y="3"/>
                    <a:pt x="70" y="3"/>
                  </a:cubicBezTo>
                  <a:cubicBezTo>
                    <a:pt x="70" y="2"/>
                    <a:pt x="70" y="2"/>
                    <a:pt x="70" y="1"/>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9" name="Freeform 21"/>
            <p:cNvSpPr>
              <a:spLocks/>
            </p:cNvSpPr>
            <p:nvPr/>
          </p:nvSpPr>
          <p:spPr bwMode="auto">
            <a:xfrm>
              <a:off x="4394200" y="3708400"/>
              <a:ext cx="236538" cy="193675"/>
            </a:xfrm>
            <a:custGeom>
              <a:avLst/>
              <a:gdLst>
                <a:gd name="T0" fmla="*/ 21 w 21"/>
                <a:gd name="T1" fmla="*/ 0 h 17"/>
                <a:gd name="T2" fmla="*/ 12 w 21"/>
                <a:gd name="T3" fmla="*/ 0 h 17"/>
                <a:gd name="T4" fmla="*/ 3 w 21"/>
                <a:gd name="T5" fmla="*/ 5 h 17"/>
                <a:gd name="T6" fmla="*/ 3 w 21"/>
                <a:gd name="T7" fmla="*/ 8 h 17"/>
                <a:gd name="T8" fmla="*/ 9 w 21"/>
                <a:gd name="T9" fmla="*/ 10 h 17"/>
                <a:gd name="T10" fmla="*/ 13 w 21"/>
                <a:gd name="T11" fmla="*/ 10 h 17"/>
                <a:gd name="T12" fmla="*/ 16 w 21"/>
                <a:gd name="T13" fmla="*/ 11 h 17"/>
                <a:gd name="T14" fmla="*/ 16 w 21"/>
                <a:gd name="T15" fmla="*/ 12 h 17"/>
                <a:gd name="T16" fmla="*/ 11 w 21"/>
                <a:gd name="T17" fmla="*/ 15 h 17"/>
                <a:gd name="T18" fmla="*/ 1 w 21"/>
                <a:gd name="T19" fmla="*/ 15 h 17"/>
                <a:gd name="T20" fmla="*/ 1 w 21"/>
                <a:gd name="T21" fmla="*/ 15 h 17"/>
                <a:gd name="T22" fmla="*/ 0 w 21"/>
                <a:gd name="T23" fmla="*/ 17 h 17"/>
                <a:gd name="T24" fmla="*/ 0 w 21"/>
                <a:gd name="T25" fmla="*/ 17 h 17"/>
                <a:gd name="T26" fmla="*/ 1 w 21"/>
                <a:gd name="T27" fmla="*/ 17 h 17"/>
                <a:gd name="T28" fmla="*/ 11 w 21"/>
                <a:gd name="T29" fmla="*/ 17 h 17"/>
                <a:gd name="T30" fmla="*/ 20 w 21"/>
                <a:gd name="T31" fmla="*/ 12 h 17"/>
                <a:gd name="T32" fmla="*/ 19 w 21"/>
                <a:gd name="T33" fmla="*/ 9 h 17"/>
                <a:gd name="T34" fmla="*/ 14 w 21"/>
                <a:gd name="T35" fmla="*/ 7 h 17"/>
                <a:gd name="T36" fmla="*/ 9 w 21"/>
                <a:gd name="T37" fmla="*/ 7 h 17"/>
                <a:gd name="T38" fmla="*/ 7 w 21"/>
                <a:gd name="T39" fmla="*/ 7 h 17"/>
                <a:gd name="T40" fmla="*/ 7 w 21"/>
                <a:gd name="T41" fmla="*/ 5 h 17"/>
                <a:gd name="T42" fmla="*/ 11 w 21"/>
                <a:gd name="T43" fmla="*/ 3 h 17"/>
                <a:gd name="T44" fmla="*/ 20 w 21"/>
                <a:gd name="T45" fmla="*/ 3 h 17"/>
                <a:gd name="T46" fmla="*/ 21 w 21"/>
                <a:gd name="T47" fmla="*/ 3 h 17"/>
                <a:gd name="T48" fmla="*/ 21 w 21"/>
                <a:gd name="T49" fmla="*/ 1 h 17"/>
                <a:gd name="T50" fmla="*/ 21 w 21"/>
                <a:gd name="T51" fmla="*/ 1 h 17"/>
                <a:gd name="T52" fmla="*/ 21 w 21"/>
                <a:gd name="T5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17">
                  <a:moveTo>
                    <a:pt x="21" y="0"/>
                  </a:moveTo>
                  <a:cubicBezTo>
                    <a:pt x="12" y="0"/>
                    <a:pt x="12" y="0"/>
                    <a:pt x="12" y="0"/>
                  </a:cubicBezTo>
                  <a:cubicBezTo>
                    <a:pt x="7" y="0"/>
                    <a:pt x="4" y="2"/>
                    <a:pt x="3" y="5"/>
                  </a:cubicBezTo>
                  <a:cubicBezTo>
                    <a:pt x="2" y="7"/>
                    <a:pt x="3" y="8"/>
                    <a:pt x="3" y="8"/>
                  </a:cubicBezTo>
                  <a:cubicBezTo>
                    <a:pt x="4" y="10"/>
                    <a:pt x="6" y="10"/>
                    <a:pt x="9" y="10"/>
                  </a:cubicBezTo>
                  <a:cubicBezTo>
                    <a:pt x="13" y="10"/>
                    <a:pt x="13" y="10"/>
                    <a:pt x="13" y="10"/>
                  </a:cubicBezTo>
                  <a:cubicBezTo>
                    <a:pt x="14" y="10"/>
                    <a:pt x="15" y="10"/>
                    <a:pt x="16" y="11"/>
                  </a:cubicBezTo>
                  <a:cubicBezTo>
                    <a:pt x="16" y="11"/>
                    <a:pt x="16" y="12"/>
                    <a:pt x="16" y="12"/>
                  </a:cubicBezTo>
                  <a:cubicBezTo>
                    <a:pt x="15" y="14"/>
                    <a:pt x="13" y="15"/>
                    <a:pt x="11" y="15"/>
                  </a:cubicBezTo>
                  <a:cubicBezTo>
                    <a:pt x="1" y="15"/>
                    <a:pt x="1" y="15"/>
                    <a:pt x="1" y="15"/>
                  </a:cubicBezTo>
                  <a:cubicBezTo>
                    <a:pt x="1" y="15"/>
                    <a:pt x="1" y="15"/>
                    <a:pt x="1" y="15"/>
                  </a:cubicBezTo>
                  <a:cubicBezTo>
                    <a:pt x="0" y="17"/>
                    <a:pt x="0" y="17"/>
                    <a:pt x="0" y="17"/>
                  </a:cubicBezTo>
                  <a:cubicBezTo>
                    <a:pt x="0" y="17"/>
                    <a:pt x="0" y="17"/>
                    <a:pt x="0" y="17"/>
                  </a:cubicBezTo>
                  <a:cubicBezTo>
                    <a:pt x="0" y="17"/>
                    <a:pt x="1" y="17"/>
                    <a:pt x="1" y="17"/>
                  </a:cubicBezTo>
                  <a:cubicBezTo>
                    <a:pt x="11" y="17"/>
                    <a:pt x="11" y="17"/>
                    <a:pt x="11" y="17"/>
                  </a:cubicBezTo>
                  <a:cubicBezTo>
                    <a:pt x="16" y="17"/>
                    <a:pt x="19" y="16"/>
                    <a:pt x="20" y="12"/>
                  </a:cubicBezTo>
                  <a:cubicBezTo>
                    <a:pt x="20" y="11"/>
                    <a:pt x="20" y="10"/>
                    <a:pt x="19" y="9"/>
                  </a:cubicBezTo>
                  <a:cubicBezTo>
                    <a:pt x="18" y="8"/>
                    <a:pt x="16" y="7"/>
                    <a:pt x="14" y="7"/>
                  </a:cubicBezTo>
                  <a:cubicBezTo>
                    <a:pt x="9" y="7"/>
                    <a:pt x="9" y="7"/>
                    <a:pt x="9" y="7"/>
                  </a:cubicBezTo>
                  <a:cubicBezTo>
                    <a:pt x="8" y="7"/>
                    <a:pt x="7" y="7"/>
                    <a:pt x="7" y="7"/>
                  </a:cubicBezTo>
                  <a:cubicBezTo>
                    <a:pt x="7" y="6"/>
                    <a:pt x="7" y="6"/>
                    <a:pt x="7" y="5"/>
                  </a:cubicBezTo>
                  <a:cubicBezTo>
                    <a:pt x="7" y="4"/>
                    <a:pt x="8" y="3"/>
                    <a:pt x="11" y="3"/>
                  </a:cubicBezTo>
                  <a:cubicBezTo>
                    <a:pt x="20" y="3"/>
                    <a:pt x="20" y="3"/>
                    <a:pt x="20" y="3"/>
                  </a:cubicBezTo>
                  <a:cubicBezTo>
                    <a:pt x="21" y="3"/>
                    <a:pt x="21" y="3"/>
                    <a:pt x="21" y="3"/>
                  </a:cubicBezTo>
                  <a:cubicBezTo>
                    <a:pt x="21" y="1"/>
                    <a:pt x="21" y="1"/>
                    <a:pt x="21" y="1"/>
                  </a:cubicBezTo>
                  <a:cubicBezTo>
                    <a:pt x="21" y="1"/>
                    <a:pt x="21" y="1"/>
                    <a:pt x="21" y="1"/>
                  </a:cubicBezTo>
                  <a:cubicBezTo>
                    <a:pt x="21" y="0"/>
                    <a:pt x="21" y="0"/>
                    <a:pt x="21"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0" name="Freeform 22"/>
            <p:cNvSpPr>
              <a:spLocks/>
            </p:cNvSpPr>
            <p:nvPr/>
          </p:nvSpPr>
          <p:spPr bwMode="auto">
            <a:xfrm>
              <a:off x="4754563" y="3708400"/>
              <a:ext cx="236538" cy="193675"/>
            </a:xfrm>
            <a:custGeom>
              <a:avLst/>
              <a:gdLst>
                <a:gd name="T0" fmla="*/ 20 w 21"/>
                <a:gd name="T1" fmla="*/ 0 h 17"/>
                <a:gd name="T2" fmla="*/ 5 w 21"/>
                <a:gd name="T3" fmla="*/ 0 h 17"/>
                <a:gd name="T4" fmla="*/ 4 w 21"/>
                <a:gd name="T5" fmla="*/ 1 h 17"/>
                <a:gd name="T6" fmla="*/ 0 w 21"/>
                <a:gd name="T7" fmla="*/ 17 h 17"/>
                <a:gd name="T8" fmla="*/ 0 w 21"/>
                <a:gd name="T9" fmla="*/ 17 h 17"/>
                <a:gd name="T10" fmla="*/ 0 w 21"/>
                <a:gd name="T11" fmla="*/ 17 h 17"/>
                <a:gd name="T12" fmla="*/ 17 w 21"/>
                <a:gd name="T13" fmla="*/ 17 h 17"/>
                <a:gd name="T14" fmla="*/ 17 w 21"/>
                <a:gd name="T15" fmla="*/ 17 h 17"/>
                <a:gd name="T16" fmla="*/ 17 w 21"/>
                <a:gd name="T17" fmla="*/ 15 h 17"/>
                <a:gd name="T18" fmla="*/ 17 w 21"/>
                <a:gd name="T19" fmla="*/ 15 h 17"/>
                <a:gd name="T20" fmla="*/ 17 w 21"/>
                <a:gd name="T21" fmla="*/ 15 h 17"/>
                <a:gd name="T22" fmla="*/ 4 w 21"/>
                <a:gd name="T23" fmla="*/ 15 h 17"/>
                <a:gd name="T24" fmla="*/ 6 w 21"/>
                <a:gd name="T25" fmla="*/ 10 h 17"/>
                <a:gd name="T26" fmla="*/ 17 w 21"/>
                <a:gd name="T27" fmla="*/ 10 h 17"/>
                <a:gd name="T28" fmla="*/ 18 w 21"/>
                <a:gd name="T29" fmla="*/ 10 h 17"/>
                <a:gd name="T30" fmla="*/ 18 w 21"/>
                <a:gd name="T31" fmla="*/ 8 h 17"/>
                <a:gd name="T32" fmla="*/ 18 w 21"/>
                <a:gd name="T33" fmla="*/ 7 h 17"/>
                <a:gd name="T34" fmla="*/ 18 w 21"/>
                <a:gd name="T35" fmla="*/ 7 h 17"/>
                <a:gd name="T36" fmla="*/ 6 w 21"/>
                <a:gd name="T37" fmla="*/ 7 h 17"/>
                <a:gd name="T38" fmla="*/ 7 w 21"/>
                <a:gd name="T39" fmla="*/ 3 h 17"/>
                <a:gd name="T40" fmla="*/ 20 w 21"/>
                <a:gd name="T41" fmla="*/ 3 h 17"/>
                <a:gd name="T42" fmla="*/ 20 w 21"/>
                <a:gd name="T43" fmla="*/ 3 h 17"/>
                <a:gd name="T44" fmla="*/ 21 w 21"/>
                <a:gd name="T45" fmla="*/ 1 h 17"/>
                <a:gd name="T46" fmla="*/ 21 w 21"/>
                <a:gd name="T47" fmla="*/ 1 h 17"/>
                <a:gd name="T48" fmla="*/ 20 w 21"/>
                <a:gd name="T4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 h="17">
                  <a:moveTo>
                    <a:pt x="20" y="0"/>
                  </a:moveTo>
                  <a:cubicBezTo>
                    <a:pt x="5" y="0"/>
                    <a:pt x="5" y="0"/>
                    <a:pt x="5" y="0"/>
                  </a:cubicBezTo>
                  <a:cubicBezTo>
                    <a:pt x="4" y="0"/>
                    <a:pt x="4" y="0"/>
                    <a:pt x="4" y="1"/>
                  </a:cubicBezTo>
                  <a:cubicBezTo>
                    <a:pt x="0" y="17"/>
                    <a:pt x="0" y="17"/>
                    <a:pt x="0" y="17"/>
                  </a:cubicBezTo>
                  <a:cubicBezTo>
                    <a:pt x="0" y="17"/>
                    <a:pt x="0" y="17"/>
                    <a:pt x="0" y="17"/>
                  </a:cubicBezTo>
                  <a:cubicBezTo>
                    <a:pt x="0" y="17"/>
                    <a:pt x="0" y="17"/>
                    <a:pt x="0" y="17"/>
                  </a:cubicBezTo>
                  <a:cubicBezTo>
                    <a:pt x="17" y="17"/>
                    <a:pt x="17" y="17"/>
                    <a:pt x="17" y="17"/>
                  </a:cubicBezTo>
                  <a:cubicBezTo>
                    <a:pt x="17" y="17"/>
                    <a:pt x="17" y="17"/>
                    <a:pt x="17" y="17"/>
                  </a:cubicBezTo>
                  <a:cubicBezTo>
                    <a:pt x="17" y="15"/>
                    <a:pt x="17" y="15"/>
                    <a:pt x="17" y="15"/>
                  </a:cubicBezTo>
                  <a:cubicBezTo>
                    <a:pt x="18" y="15"/>
                    <a:pt x="17" y="15"/>
                    <a:pt x="17" y="15"/>
                  </a:cubicBezTo>
                  <a:cubicBezTo>
                    <a:pt x="17" y="15"/>
                    <a:pt x="17" y="15"/>
                    <a:pt x="17" y="15"/>
                  </a:cubicBezTo>
                  <a:cubicBezTo>
                    <a:pt x="4" y="15"/>
                    <a:pt x="4" y="15"/>
                    <a:pt x="4" y="15"/>
                  </a:cubicBezTo>
                  <a:cubicBezTo>
                    <a:pt x="6" y="10"/>
                    <a:pt x="6" y="10"/>
                    <a:pt x="6" y="10"/>
                  </a:cubicBezTo>
                  <a:cubicBezTo>
                    <a:pt x="17" y="10"/>
                    <a:pt x="17" y="10"/>
                    <a:pt x="17" y="10"/>
                  </a:cubicBezTo>
                  <a:cubicBezTo>
                    <a:pt x="17" y="10"/>
                    <a:pt x="18" y="10"/>
                    <a:pt x="18" y="10"/>
                  </a:cubicBezTo>
                  <a:cubicBezTo>
                    <a:pt x="18" y="8"/>
                    <a:pt x="18" y="8"/>
                    <a:pt x="18" y="8"/>
                  </a:cubicBezTo>
                  <a:cubicBezTo>
                    <a:pt x="18" y="8"/>
                    <a:pt x="18" y="8"/>
                    <a:pt x="18" y="7"/>
                  </a:cubicBezTo>
                  <a:cubicBezTo>
                    <a:pt x="18" y="7"/>
                    <a:pt x="18" y="7"/>
                    <a:pt x="18" y="7"/>
                  </a:cubicBezTo>
                  <a:cubicBezTo>
                    <a:pt x="6" y="7"/>
                    <a:pt x="6" y="7"/>
                    <a:pt x="6" y="7"/>
                  </a:cubicBezTo>
                  <a:cubicBezTo>
                    <a:pt x="7" y="3"/>
                    <a:pt x="7" y="3"/>
                    <a:pt x="7" y="3"/>
                  </a:cubicBezTo>
                  <a:cubicBezTo>
                    <a:pt x="20" y="3"/>
                    <a:pt x="20" y="3"/>
                    <a:pt x="20" y="3"/>
                  </a:cubicBezTo>
                  <a:cubicBezTo>
                    <a:pt x="20" y="3"/>
                    <a:pt x="20" y="3"/>
                    <a:pt x="20" y="3"/>
                  </a:cubicBezTo>
                  <a:cubicBezTo>
                    <a:pt x="21" y="1"/>
                    <a:pt x="21" y="1"/>
                    <a:pt x="21" y="1"/>
                  </a:cubicBezTo>
                  <a:cubicBezTo>
                    <a:pt x="21" y="1"/>
                    <a:pt x="21" y="1"/>
                    <a:pt x="21" y="1"/>
                  </a:cubicBezTo>
                  <a:cubicBezTo>
                    <a:pt x="21" y="0"/>
                    <a:pt x="21" y="0"/>
                    <a:pt x="2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1" name="Freeform 23"/>
            <p:cNvSpPr>
              <a:spLocks/>
            </p:cNvSpPr>
            <p:nvPr/>
          </p:nvSpPr>
          <p:spPr bwMode="auto">
            <a:xfrm>
              <a:off x="5103813" y="3708400"/>
              <a:ext cx="293688" cy="193675"/>
            </a:xfrm>
            <a:custGeom>
              <a:avLst/>
              <a:gdLst>
                <a:gd name="T0" fmla="*/ 26 w 26"/>
                <a:gd name="T1" fmla="*/ 0 h 17"/>
                <a:gd name="T2" fmla="*/ 22 w 26"/>
                <a:gd name="T3" fmla="*/ 0 h 17"/>
                <a:gd name="T4" fmla="*/ 21 w 26"/>
                <a:gd name="T5" fmla="*/ 1 h 17"/>
                <a:gd name="T6" fmla="*/ 14 w 26"/>
                <a:gd name="T7" fmla="*/ 11 h 17"/>
                <a:gd name="T8" fmla="*/ 12 w 26"/>
                <a:gd name="T9" fmla="*/ 14 h 17"/>
                <a:gd name="T10" fmla="*/ 12 w 26"/>
                <a:gd name="T11" fmla="*/ 11 h 17"/>
                <a:gd name="T12" fmla="*/ 9 w 26"/>
                <a:gd name="T13" fmla="*/ 1 h 17"/>
                <a:gd name="T14" fmla="*/ 8 w 26"/>
                <a:gd name="T15" fmla="*/ 0 h 17"/>
                <a:gd name="T16" fmla="*/ 4 w 26"/>
                <a:gd name="T17" fmla="*/ 0 h 17"/>
                <a:gd name="T18" fmla="*/ 4 w 26"/>
                <a:gd name="T19" fmla="*/ 1 h 17"/>
                <a:gd name="T20" fmla="*/ 0 w 26"/>
                <a:gd name="T21" fmla="*/ 17 h 17"/>
                <a:gd name="T22" fmla="*/ 0 w 26"/>
                <a:gd name="T23" fmla="*/ 17 h 17"/>
                <a:gd name="T24" fmla="*/ 0 w 26"/>
                <a:gd name="T25" fmla="*/ 17 h 17"/>
                <a:gd name="T26" fmla="*/ 3 w 26"/>
                <a:gd name="T27" fmla="*/ 17 h 17"/>
                <a:gd name="T28" fmla="*/ 4 w 26"/>
                <a:gd name="T29" fmla="*/ 17 h 17"/>
                <a:gd name="T30" fmla="*/ 6 w 26"/>
                <a:gd name="T31" fmla="*/ 8 h 17"/>
                <a:gd name="T32" fmla="*/ 6 w 26"/>
                <a:gd name="T33" fmla="*/ 6 h 17"/>
                <a:gd name="T34" fmla="*/ 7 w 26"/>
                <a:gd name="T35" fmla="*/ 8 h 17"/>
                <a:gd name="T36" fmla="*/ 9 w 26"/>
                <a:gd name="T37" fmla="*/ 17 h 17"/>
                <a:gd name="T38" fmla="*/ 9 w 26"/>
                <a:gd name="T39" fmla="*/ 17 h 17"/>
                <a:gd name="T40" fmla="*/ 12 w 26"/>
                <a:gd name="T41" fmla="*/ 17 h 17"/>
                <a:gd name="T42" fmla="*/ 13 w 26"/>
                <a:gd name="T43" fmla="*/ 17 h 17"/>
                <a:gd name="T44" fmla="*/ 20 w 26"/>
                <a:gd name="T45" fmla="*/ 8 h 17"/>
                <a:gd name="T46" fmla="*/ 21 w 26"/>
                <a:gd name="T47" fmla="*/ 6 h 17"/>
                <a:gd name="T48" fmla="*/ 21 w 26"/>
                <a:gd name="T49" fmla="*/ 7 h 17"/>
                <a:gd name="T50" fmla="*/ 18 w 26"/>
                <a:gd name="T51" fmla="*/ 17 h 17"/>
                <a:gd name="T52" fmla="*/ 18 w 26"/>
                <a:gd name="T53" fmla="*/ 17 h 17"/>
                <a:gd name="T54" fmla="*/ 19 w 26"/>
                <a:gd name="T55" fmla="*/ 17 h 17"/>
                <a:gd name="T56" fmla="*/ 22 w 26"/>
                <a:gd name="T57" fmla="*/ 17 h 17"/>
                <a:gd name="T58" fmla="*/ 22 w 26"/>
                <a:gd name="T59" fmla="*/ 17 h 17"/>
                <a:gd name="T60" fmla="*/ 26 w 26"/>
                <a:gd name="T61" fmla="*/ 1 h 17"/>
                <a:gd name="T62" fmla="*/ 26 w 26"/>
                <a:gd name="T63" fmla="*/ 1 h 17"/>
                <a:gd name="T64" fmla="*/ 26 w 26"/>
                <a:gd name="T6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17">
                  <a:moveTo>
                    <a:pt x="26" y="0"/>
                  </a:moveTo>
                  <a:cubicBezTo>
                    <a:pt x="22" y="0"/>
                    <a:pt x="22" y="0"/>
                    <a:pt x="22" y="0"/>
                  </a:cubicBezTo>
                  <a:cubicBezTo>
                    <a:pt x="22" y="0"/>
                    <a:pt x="22" y="0"/>
                    <a:pt x="21" y="1"/>
                  </a:cubicBezTo>
                  <a:cubicBezTo>
                    <a:pt x="14" y="11"/>
                    <a:pt x="14" y="11"/>
                    <a:pt x="14" y="11"/>
                  </a:cubicBezTo>
                  <a:cubicBezTo>
                    <a:pt x="13" y="12"/>
                    <a:pt x="12" y="13"/>
                    <a:pt x="12" y="14"/>
                  </a:cubicBezTo>
                  <a:cubicBezTo>
                    <a:pt x="12" y="13"/>
                    <a:pt x="12" y="12"/>
                    <a:pt x="12" y="11"/>
                  </a:cubicBezTo>
                  <a:cubicBezTo>
                    <a:pt x="9" y="1"/>
                    <a:pt x="9" y="1"/>
                    <a:pt x="9" y="1"/>
                  </a:cubicBezTo>
                  <a:cubicBezTo>
                    <a:pt x="9" y="0"/>
                    <a:pt x="9" y="0"/>
                    <a:pt x="8" y="0"/>
                  </a:cubicBezTo>
                  <a:cubicBezTo>
                    <a:pt x="4" y="0"/>
                    <a:pt x="4" y="0"/>
                    <a:pt x="4" y="0"/>
                  </a:cubicBezTo>
                  <a:cubicBezTo>
                    <a:pt x="4" y="0"/>
                    <a:pt x="4" y="0"/>
                    <a:pt x="4" y="1"/>
                  </a:cubicBezTo>
                  <a:cubicBezTo>
                    <a:pt x="0" y="17"/>
                    <a:pt x="0" y="17"/>
                    <a:pt x="0" y="17"/>
                  </a:cubicBezTo>
                  <a:cubicBezTo>
                    <a:pt x="0" y="17"/>
                    <a:pt x="0" y="17"/>
                    <a:pt x="0" y="17"/>
                  </a:cubicBezTo>
                  <a:cubicBezTo>
                    <a:pt x="0" y="17"/>
                    <a:pt x="0" y="17"/>
                    <a:pt x="0" y="17"/>
                  </a:cubicBezTo>
                  <a:cubicBezTo>
                    <a:pt x="3" y="17"/>
                    <a:pt x="3" y="17"/>
                    <a:pt x="3" y="17"/>
                  </a:cubicBezTo>
                  <a:cubicBezTo>
                    <a:pt x="3" y="17"/>
                    <a:pt x="3" y="17"/>
                    <a:pt x="4" y="17"/>
                  </a:cubicBezTo>
                  <a:cubicBezTo>
                    <a:pt x="6" y="8"/>
                    <a:pt x="6" y="8"/>
                    <a:pt x="6" y="8"/>
                  </a:cubicBezTo>
                  <a:cubicBezTo>
                    <a:pt x="6" y="7"/>
                    <a:pt x="6" y="7"/>
                    <a:pt x="6" y="6"/>
                  </a:cubicBezTo>
                  <a:cubicBezTo>
                    <a:pt x="6" y="7"/>
                    <a:pt x="7" y="7"/>
                    <a:pt x="7" y="8"/>
                  </a:cubicBezTo>
                  <a:cubicBezTo>
                    <a:pt x="9" y="17"/>
                    <a:pt x="9" y="17"/>
                    <a:pt x="9" y="17"/>
                  </a:cubicBezTo>
                  <a:cubicBezTo>
                    <a:pt x="9" y="17"/>
                    <a:pt x="9" y="17"/>
                    <a:pt x="9" y="17"/>
                  </a:cubicBezTo>
                  <a:cubicBezTo>
                    <a:pt x="12" y="17"/>
                    <a:pt x="12" y="17"/>
                    <a:pt x="12" y="17"/>
                  </a:cubicBezTo>
                  <a:cubicBezTo>
                    <a:pt x="13" y="17"/>
                    <a:pt x="13" y="17"/>
                    <a:pt x="13" y="17"/>
                  </a:cubicBezTo>
                  <a:cubicBezTo>
                    <a:pt x="20" y="8"/>
                    <a:pt x="20" y="8"/>
                    <a:pt x="20" y="8"/>
                  </a:cubicBezTo>
                  <a:cubicBezTo>
                    <a:pt x="20" y="7"/>
                    <a:pt x="21" y="7"/>
                    <a:pt x="21" y="6"/>
                  </a:cubicBezTo>
                  <a:cubicBezTo>
                    <a:pt x="21" y="7"/>
                    <a:pt x="21" y="7"/>
                    <a:pt x="21" y="7"/>
                  </a:cubicBezTo>
                  <a:cubicBezTo>
                    <a:pt x="18" y="17"/>
                    <a:pt x="18" y="17"/>
                    <a:pt x="18" y="17"/>
                  </a:cubicBezTo>
                  <a:cubicBezTo>
                    <a:pt x="18" y="17"/>
                    <a:pt x="18" y="17"/>
                    <a:pt x="18" y="17"/>
                  </a:cubicBezTo>
                  <a:cubicBezTo>
                    <a:pt x="18" y="17"/>
                    <a:pt x="19" y="17"/>
                    <a:pt x="19" y="17"/>
                  </a:cubicBezTo>
                  <a:cubicBezTo>
                    <a:pt x="22" y="17"/>
                    <a:pt x="22" y="17"/>
                    <a:pt x="22" y="17"/>
                  </a:cubicBezTo>
                  <a:cubicBezTo>
                    <a:pt x="22" y="17"/>
                    <a:pt x="22" y="17"/>
                    <a:pt x="22" y="17"/>
                  </a:cubicBezTo>
                  <a:cubicBezTo>
                    <a:pt x="26" y="1"/>
                    <a:pt x="26" y="1"/>
                    <a:pt x="26" y="1"/>
                  </a:cubicBezTo>
                  <a:cubicBezTo>
                    <a:pt x="26" y="1"/>
                    <a:pt x="26" y="1"/>
                    <a:pt x="26" y="1"/>
                  </a:cubicBezTo>
                  <a:cubicBezTo>
                    <a:pt x="26" y="0"/>
                    <a:pt x="26" y="0"/>
                    <a:pt x="26"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2" name="Freeform 24"/>
            <p:cNvSpPr>
              <a:spLocks/>
            </p:cNvSpPr>
            <p:nvPr/>
          </p:nvSpPr>
          <p:spPr bwMode="auto">
            <a:xfrm>
              <a:off x="5521325" y="3708400"/>
              <a:ext cx="101600" cy="193675"/>
            </a:xfrm>
            <a:custGeom>
              <a:avLst/>
              <a:gdLst>
                <a:gd name="T0" fmla="*/ 8 w 9"/>
                <a:gd name="T1" fmla="*/ 0 h 17"/>
                <a:gd name="T2" fmla="*/ 5 w 9"/>
                <a:gd name="T3" fmla="*/ 0 h 17"/>
                <a:gd name="T4" fmla="*/ 5 w 9"/>
                <a:gd name="T5" fmla="*/ 1 h 17"/>
                <a:gd name="T6" fmla="*/ 0 w 9"/>
                <a:gd name="T7" fmla="*/ 17 h 17"/>
                <a:gd name="T8" fmla="*/ 0 w 9"/>
                <a:gd name="T9" fmla="*/ 17 h 17"/>
                <a:gd name="T10" fmla="*/ 1 w 9"/>
                <a:gd name="T11" fmla="*/ 17 h 17"/>
                <a:gd name="T12" fmla="*/ 4 w 9"/>
                <a:gd name="T13" fmla="*/ 17 h 17"/>
                <a:gd name="T14" fmla="*/ 4 w 9"/>
                <a:gd name="T15" fmla="*/ 17 h 17"/>
                <a:gd name="T16" fmla="*/ 9 w 9"/>
                <a:gd name="T17" fmla="*/ 1 h 17"/>
                <a:gd name="T18" fmla="*/ 8 w 9"/>
                <a:gd name="T19" fmla="*/ 1 h 17"/>
                <a:gd name="T20" fmla="*/ 8 w 9"/>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7">
                  <a:moveTo>
                    <a:pt x="8" y="0"/>
                  </a:moveTo>
                  <a:cubicBezTo>
                    <a:pt x="5" y="0"/>
                    <a:pt x="5" y="0"/>
                    <a:pt x="5" y="0"/>
                  </a:cubicBezTo>
                  <a:cubicBezTo>
                    <a:pt x="5" y="0"/>
                    <a:pt x="5" y="0"/>
                    <a:pt x="5" y="1"/>
                  </a:cubicBezTo>
                  <a:cubicBezTo>
                    <a:pt x="0" y="17"/>
                    <a:pt x="0" y="17"/>
                    <a:pt x="0" y="17"/>
                  </a:cubicBezTo>
                  <a:cubicBezTo>
                    <a:pt x="0" y="17"/>
                    <a:pt x="0" y="17"/>
                    <a:pt x="0" y="17"/>
                  </a:cubicBezTo>
                  <a:cubicBezTo>
                    <a:pt x="0" y="17"/>
                    <a:pt x="1" y="17"/>
                    <a:pt x="1" y="17"/>
                  </a:cubicBezTo>
                  <a:cubicBezTo>
                    <a:pt x="4" y="17"/>
                    <a:pt x="4" y="17"/>
                    <a:pt x="4" y="17"/>
                  </a:cubicBezTo>
                  <a:cubicBezTo>
                    <a:pt x="4" y="17"/>
                    <a:pt x="4" y="17"/>
                    <a:pt x="4" y="17"/>
                  </a:cubicBezTo>
                  <a:cubicBezTo>
                    <a:pt x="9" y="1"/>
                    <a:pt x="9" y="1"/>
                    <a:pt x="9" y="1"/>
                  </a:cubicBezTo>
                  <a:cubicBezTo>
                    <a:pt x="9" y="1"/>
                    <a:pt x="9" y="1"/>
                    <a:pt x="8" y="1"/>
                  </a:cubicBezTo>
                  <a:cubicBezTo>
                    <a:pt x="8" y="0"/>
                    <a:pt x="8" y="0"/>
                    <a:pt x="8"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3" name="Freeform 25"/>
            <p:cNvSpPr>
              <a:spLocks/>
            </p:cNvSpPr>
            <p:nvPr/>
          </p:nvSpPr>
          <p:spPr bwMode="auto">
            <a:xfrm>
              <a:off x="5746750" y="3708400"/>
              <a:ext cx="225425" cy="193675"/>
            </a:xfrm>
            <a:custGeom>
              <a:avLst/>
              <a:gdLst>
                <a:gd name="T0" fmla="*/ 20 w 20"/>
                <a:gd name="T1" fmla="*/ 0 h 17"/>
                <a:gd name="T2" fmla="*/ 13 w 20"/>
                <a:gd name="T3" fmla="*/ 0 h 17"/>
                <a:gd name="T4" fmla="*/ 0 w 20"/>
                <a:gd name="T5" fmla="*/ 9 h 17"/>
                <a:gd name="T6" fmla="*/ 1 w 20"/>
                <a:gd name="T7" fmla="*/ 15 h 17"/>
                <a:gd name="T8" fmla="*/ 8 w 20"/>
                <a:gd name="T9" fmla="*/ 17 h 17"/>
                <a:gd name="T10" fmla="*/ 15 w 20"/>
                <a:gd name="T11" fmla="*/ 17 h 17"/>
                <a:gd name="T12" fmla="*/ 16 w 20"/>
                <a:gd name="T13" fmla="*/ 17 h 17"/>
                <a:gd name="T14" fmla="*/ 16 w 20"/>
                <a:gd name="T15" fmla="*/ 15 h 17"/>
                <a:gd name="T16" fmla="*/ 16 w 20"/>
                <a:gd name="T17" fmla="*/ 15 h 17"/>
                <a:gd name="T18" fmla="*/ 16 w 20"/>
                <a:gd name="T19" fmla="*/ 15 h 17"/>
                <a:gd name="T20" fmla="*/ 9 w 20"/>
                <a:gd name="T21" fmla="*/ 15 h 17"/>
                <a:gd name="T22" fmla="*/ 5 w 20"/>
                <a:gd name="T23" fmla="*/ 13 h 17"/>
                <a:gd name="T24" fmla="*/ 4 w 20"/>
                <a:gd name="T25" fmla="*/ 9 h 17"/>
                <a:gd name="T26" fmla="*/ 12 w 20"/>
                <a:gd name="T27" fmla="*/ 3 h 17"/>
                <a:gd name="T28" fmla="*/ 19 w 20"/>
                <a:gd name="T29" fmla="*/ 3 h 17"/>
                <a:gd name="T30" fmla="*/ 20 w 20"/>
                <a:gd name="T31" fmla="*/ 3 h 17"/>
                <a:gd name="T32" fmla="*/ 20 w 20"/>
                <a:gd name="T33" fmla="*/ 1 h 17"/>
                <a:gd name="T34" fmla="*/ 20 w 20"/>
                <a:gd name="T35" fmla="*/ 1 h 17"/>
                <a:gd name="T36" fmla="*/ 20 w 20"/>
                <a:gd name="T3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17">
                  <a:moveTo>
                    <a:pt x="20" y="0"/>
                  </a:moveTo>
                  <a:cubicBezTo>
                    <a:pt x="13" y="0"/>
                    <a:pt x="13" y="0"/>
                    <a:pt x="13" y="0"/>
                  </a:cubicBezTo>
                  <a:cubicBezTo>
                    <a:pt x="6" y="0"/>
                    <a:pt x="2" y="3"/>
                    <a:pt x="0" y="9"/>
                  </a:cubicBezTo>
                  <a:cubicBezTo>
                    <a:pt x="0" y="11"/>
                    <a:pt x="0" y="13"/>
                    <a:pt x="1" y="15"/>
                  </a:cubicBezTo>
                  <a:cubicBezTo>
                    <a:pt x="3" y="17"/>
                    <a:pt x="5" y="17"/>
                    <a:pt x="8" y="17"/>
                  </a:cubicBezTo>
                  <a:cubicBezTo>
                    <a:pt x="15" y="17"/>
                    <a:pt x="15" y="17"/>
                    <a:pt x="15" y="17"/>
                  </a:cubicBezTo>
                  <a:cubicBezTo>
                    <a:pt x="16" y="17"/>
                    <a:pt x="16" y="17"/>
                    <a:pt x="16" y="17"/>
                  </a:cubicBezTo>
                  <a:cubicBezTo>
                    <a:pt x="16" y="15"/>
                    <a:pt x="16" y="15"/>
                    <a:pt x="16" y="15"/>
                  </a:cubicBezTo>
                  <a:cubicBezTo>
                    <a:pt x="16" y="15"/>
                    <a:pt x="16" y="15"/>
                    <a:pt x="16" y="15"/>
                  </a:cubicBezTo>
                  <a:cubicBezTo>
                    <a:pt x="16" y="15"/>
                    <a:pt x="16" y="15"/>
                    <a:pt x="16" y="15"/>
                  </a:cubicBezTo>
                  <a:cubicBezTo>
                    <a:pt x="9" y="15"/>
                    <a:pt x="9" y="15"/>
                    <a:pt x="9" y="15"/>
                  </a:cubicBezTo>
                  <a:cubicBezTo>
                    <a:pt x="7" y="15"/>
                    <a:pt x="5" y="14"/>
                    <a:pt x="5" y="13"/>
                  </a:cubicBezTo>
                  <a:cubicBezTo>
                    <a:pt x="4" y="12"/>
                    <a:pt x="4" y="11"/>
                    <a:pt x="4" y="9"/>
                  </a:cubicBezTo>
                  <a:cubicBezTo>
                    <a:pt x="5" y="5"/>
                    <a:pt x="8" y="3"/>
                    <a:pt x="12" y="3"/>
                  </a:cubicBezTo>
                  <a:cubicBezTo>
                    <a:pt x="19" y="3"/>
                    <a:pt x="19" y="3"/>
                    <a:pt x="19" y="3"/>
                  </a:cubicBezTo>
                  <a:cubicBezTo>
                    <a:pt x="19" y="3"/>
                    <a:pt x="20" y="3"/>
                    <a:pt x="20" y="3"/>
                  </a:cubicBezTo>
                  <a:cubicBezTo>
                    <a:pt x="20" y="1"/>
                    <a:pt x="20" y="1"/>
                    <a:pt x="20" y="1"/>
                  </a:cubicBezTo>
                  <a:cubicBezTo>
                    <a:pt x="20" y="1"/>
                    <a:pt x="20" y="1"/>
                    <a:pt x="20" y="1"/>
                  </a:cubicBezTo>
                  <a:cubicBezTo>
                    <a:pt x="20" y="0"/>
                    <a:pt x="20" y="0"/>
                    <a:pt x="2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4" name="Freeform 26"/>
            <p:cNvSpPr>
              <a:spLocks noEditPoints="1"/>
            </p:cNvSpPr>
            <p:nvPr/>
          </p:nvSpPr>
          <p:spPr bwMode="auto">
            <a:xfrm>
              <a:off x="6073775" y="3708400"/>
              <a:ext cx="269875" cy="204788"/>
            </a:xfrm>
            <a:custGeom>
              <a:avLst/>
              <a:gdLst>
                <a:gd name="T0" fmla="*/ 14 w 24"/>
                <a:gd name="T1" fmla="*/ 0 h 18"/>
                <a:gd name="T2" fmla="*/ 1 w 24"/>
                <a:gd name="T3" fmla="*/ 9 h 18"/>
                <a:gd name="T4" fmla="*/ 2 w 24"/>
                <a:gd name="T5" fmla="*/ 15 h 18"/>
                <a:gd name="T6" fmla="*/ 10 w 24"/>
                <a:gd name="T7" fmla="*/ 18 h 18"/>
                <a:gd name="T8" fmla="*/ 23 w 24"/>
                <a:gd name="T9" fmla="*/ 9 h 18"/>
                <a:gd name="T10" fmla="*/ 22 w 24"/>
                <a:gd name="T11" fmla="*/ 3 h 18"/>
                <a:gd name="T12" fmla="*/ 14 w 24"/>
                <a:gd name="T13" fmla="*/ 0 h 18"/>
                <a:gd name="T14" fmla="*/ 10 w 24"/>
                <a:gd name="T15" fmla="*/ 15 h 18"/>
                <a:gd name="T16" fmla="*/ 5 w 24"/>
                <a:gd name="T17" fmla="*/ 13 h 18"/>
                <a:gd name="T18" fmla="*/ 5 w 24"/>
                <a:gd name="T19" fmla="*/ 9 h 18"/>
                <a:gd name="T20" fmla="*/ 14 w 24"/>
                <a:gd name="T21" fmla="*/ 3 h 18"/>
                <a:gd name="T22" fmla="*/ 19 w 24"/>
                <a:gd name="T23" fmla="*/ 4 h 18"/>
                <a:gd name="T24" fmla="*/ 19 w 24"/>
                <a:gd name="T25" fmla="*/ 9 h 18"/>
                <a:gd name="T26" fmla="*/ 10 w 24"/>
                <a:gd name="T27"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8">
                  <a:moveTo>
                    <a:pt x="14" y="0"/>
                  </a:moveTo>
                  <a:cubicBezTo>
                    <a:pt x="7" y="0"/>
                    <a:pt x="3" y="3"/>
                    <a:pt x="1" y="9"/>
                  </a:cubicBezTo>
                  <a:cubicBezTo>
                    <a:pt x="0" y="11"/>
                    <a:pt x="1" y="13"/>
                    <a:pt x="2" y="15"/>
                  </a:cubicBezTo>
                  <a:cubicBezTo>
                    <a:pt x="3" y="17"/>
                    <a:pt x="6" y="18"/>
                    <a:pt x="10" y="18"/>
                  </a:cubicBezTo>
                  <a:cubicBezTo>
                    <a:pt x="17" y="18"/>
                    <a:pt x="22" y="15"/>
                    <a:pt x="23" y="9"/>
                  </a:cubicBezTo>
                  <a:cubicBezTo>
                    <a:pt x="24" y="6"/>
                    <a:pt x="24" y="4"/>
                    <a:pt x="22" y="3"/>
                  </a:cubicBezTo>
                  <a:cubicBezTo>
                    <a:pt x="21" y="1"/>
                    <a:pt x="18" y="0"/>
                    <a:pt x="14" y="0"/>
                  </a:cubicBezTo>
                  <a:moveTo>
                    <a:pt x="10" y="15"/>
                  </a:moveTo>
                  <a:cubicBezTo>
                    <a:pt x="8" y="15"/>
                    <a:pt x="6" y="14"/>
                    <a:pt x="5" y="13"/>
                  </a:cubicBezTo>
                  <a:cubicBezTo>
                    <a:pt x="5" y="12"/>
                    <a:pt x="5" y="11"/>
                    <a:pt x="5" y="9"/>
                  </a:cubicBezTo>
                  <a:cubicBezTo>
                    <a:pt x="6" y="4"/>
                    <a:pt x="10" y="3"/>
                    <a:pt x="14" y="3"/>
                  </a:cubicBezTo>
                  <a:cubicBezTo>
                    <a:pt x="16" y="3"/>
                    <a:pt x="18" y="3"/>
                    <a:pt x="19" y="4"/>
                  </a:cubicBezTo>
                  <a:cubicBezTo>
                    <a:pt x="20" y="5"/>
                    <a:pt x="20" y="7"/>
                    <a:pt x="19" y="9"/>
                  </a:cubicBezTo>
                  <a:cubicBezTo>
                    <a:pt x="18" y="13"/>
                    <a:pt x="15" y="15"/>
                    <a:pt x="10" y="15"/>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5" name="Freeform 27"/>
            <p:cNvSpPr>
              <a:spLocks/>
            </p:cNvSpPr>
            <p:nvPr/>
          </p:nvSpPr>
          <p:spPr bwMode="auto">
            <a:xfrm>
              <a:off x="6467475" y="3708400"/>
              <a:ext cx="247650" cy="193675"/>
            </a:xfrm>
            <a:custGeom>
              <a:avLst/>
              <a:gdLst>
                <a:gd name="T0" fmla="*/ 22 w 22"/>
                <a:gd name="T1" fmla="*/ 0 h 17"/>
                <a:gd name="T2" fmla="*/ 19 w 22"/>
                <a:gd name="T3" fmla="*/ 0 h 17"/>
                <a:gd name="T4" fmla="*/ 18 w 22"/>
                <a:gd name="T5" fmla="*/ 1 h 17"/>
                <a:gd name="T6" fmla="*/ 15 w 22"/>
                <a:gd name="T7" fmla="*/ 13 h 17"/>
                <a:gd name="T8" fmla="*/ 15 w 22"/>
                <a:gd name="T9" fmla="*/ 11 h 17"/>
                <a:gd name="T10" fmla="*/ 8 w 22"/>
                <a:gd name="T11" fmla="*/ 1 h 17"/>
                <a:gd name="T12" fmla="*/ 8 w 22"/>
                <a:gd name="T13" fmla="*/ 0 h 17"/>
                <a:gd name="T14" fmla="*/ 4 w 22"/>
                <a:gd name="T15" fmla="*/ 0 h 17"/>
                <a:gd name="T16" fmla="*/ 4 w 22"/>
                <a:gd name="T17" fmla="*/ 1 h 17"/>
                <a:gd name="T18" fmla="*/ 0 w 22"/>
                <a:gd name="T19" fmla="*/ 17 h 17"/>
                <a:gd name="T20" fmla="*/ 0 w 22"/>
                <a:gd name="T21" fmla="*/ 17 h 17"/>
                <a:gd name="T22" fmla="*/ 0 w 22"/>
                <a:gd name="T23" fmla="*/ 17 h 17"/>
                <a:gd name="T24" fmla="*/ 3 w 22"/>
                <a:gd name="T25" fmla="*/ 17 h 17"/>
                <a:gd name="T26" fmla="*/ 3 w 22"/>
                <a:gd name="T27" fmla="*/ 17 h 17"/>
                <a:gd name="T28" fmla="*/ 7 w 22"/>
                <a:gd name="T29" fmla="*/ 5 h 17"/>
                <a:gd name="T30" fmla="*/ 7 w 22"/>
                <a:gd name="T31" fmla="*/ 6 h 17"/>
                <a:gd name="T32" fmla="*/ 14 w 22"/>
                <a:gd name="T33" fmla="*/ 17 h 17"/>
                <a:gd name="T34" fmla="*/ 14 w 22"/>
                <a:gd name="T35" fmla="*/ 17 h 17"/>
                <a:gd name="T36" fmla="*/ 17 w 22"/>
                <a:gd name="T37" fmla="*/ 17 h 17"/>
                <a:gd name="T38" fmla="*/ 18 w 22"/>
                <a:gd name="T39" fmla="*/ 17 h 17"/>
                <a:gd name="T40" fmla="*/ 22 w 22"/>
                <a:gd name="T41" fmla="*/ 1 h 17"/>
                <a:gd name="T42" fmla="*/ 22 w 22"/>
                <a:gd name="T43" fmla="*/ 1 h 17"/>
                <a:gd name="T44" fmla="*/ 22 w 22"/>
                <a:gd name="T4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17">
                  <a:moveTo>
                    <a:pt x="22" y="0"/>
                  </a:moveTo>
                  <a:cubicBezTo>
                    <a:pt x="19" y="0"/>
                    <a:pt x="19" y="0"/>
                    <a:pt x="19" y="0"/>
                  </a:cubicBezTo>
                  <a:cubicBezTo>
                    <a:pt x="19" y="0"/>
                    <a:pt x="18" y="0"/>
                    <a:pt x="18" y="1"/>
                  </a:cubicBezTo>
                  <a:cubicBezTo>
                    <a:pt x="15" y="13"/>
                    <a:pt x="15" y="13"/>
                    <a:pt x="15" y="13"/>
                  </a:cubicBezTo>
                  <a:cubicBezTo>
                    <a:pt x="15" y="12"/>
                    <a:pt x="15" y="12"/>
                    <a:pt x="15" y="11"/>
                  </a:cubicBezTo>
                  <a:cubicBezTo>
                    <a:pt x="8" y="1"/>
                    <a:pt x="8" y="1"/>
                    <a:pt x="8" y="1"/>
                  </a:cubicBezTo>
                  <a:cubicBezTo>
                    <a:pt x="8" y="0"/>
                    <a:pt x="8" y="0"/>
                    <a:pt x="8" y="0"/>
                  </a:cubicBezTo>
                  <a:cubicBezTo>
                    <a:pt x="4" y="0"/>
                    <a:pt x="4" y="0"/>
                    <a:pt x="4" y="0"/>
                  </a:cubicBezTo>
                  <a:cubicBezTo>
                    <a:pt x="4" y="0"/>
                    <a:pt x="4" y="0"/>
                    <a:pt x="4" y="1"/>
                  </a:cubicBezTo>
                  <a:cubicBezTo>
                    <a:pt x="0" y="17"/>
                    <a:pt x="0" y="17"/>
                    <a:pt x="0" y="17"/>
                  </a:cubicBezTo>
                  <a:cubicBezTo>
                    <a:pt x="0" y="17"/>
                    <a:pt x="0" y="17"/>
                    <a:pt x="0" y="17"/>
                  </a:cubicBezTo>
                  <a:cubicBezTo>
                    <a:pt x="0" y="17"/>
                    <a:pt x="0" y="17"/>
                    <a:pt x="0" y="17"/>
                  </a:cubicBezTo>
                  <a:cubicBezTo>
                    <a:pt x="3" y="17"/>
                    <a:pt x="3" y="17"/>
                    <a:pt x="3" y="17"/>
                  </a:cubicBezTo>
                  <a:cubicBezTo>
                    <a:pt x="3" y="17"/>
                    <a:pt x="3" y="17"/>
                    <a:pt x="3" y="17"/>
                  </a:cubicBezTo>
                  <a:cubicBezTo>
                    <a:pt x="7" y="5"/>
                    <a:pt x="7" y="5"/>
                    <a:pt x="7" y="5"/>
                  </a:cubicBezTo>
                  <a:cubicBezTo>
                    <a:pt x="7" y="5"/>
                    <a:pt x="7" y="6"/>
                    <a:pt x="7" y="6"/>
                  </a:cubicBezTo>
                  <a:cubicBezTo>
                    <a:pt x="14" y="17"/>
                    <a:pt x="14" y="17"/>
                    <a:pt x="14" y="17"/>
                  </a:cubicBezTo>
                  <a:cubicBezTo>
                    <a:pt x="14" y="17"/>
                    <a:pt x="14" y="17"/>
                    <a:pt x="14" y="17"/>
                  </a:cubicBezTo>
                  <a:cubicBezTo>
                    <a:pt x="17" y="17"/>
                    <a:pt x="17" y="17"/>
                    <a:pt x="17" y="17"/>
                  </a:cubicBezTo>
                  <a:cubicBezTo>
                    <a:pt x="18" y="17"/>
                    <a:pt x="18" y="17"/>
                    <a:pt x="18" y="17"/>
                  </a:cubicBezTo>
                  <a:cubicBezTo>
                    <a:pt x="22" y="1"/>
                    <a:pt x="22" y="1"/>
                    <a:pt x="22" y="1"/>
                  </a:cubicBezTo>
                  <a:cubicBezTo>
                    <a:pt x="22" y="1"/>
                    <a:pt x="22" y="1"/>
                    <a:pt x="22" y="1"/>
                  </a:cubicBezTo>
                  <a:cubicBezTo>
                    <a:pt x="22" y="0"/>
                    <a:pt x="22" y="0"/>
                    <a:pt x="22"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6" name="Freeform 28"/>
            <p:cNvSpPr>
              <a:spLocks noEditPoints="1"/>
            </p:cNvSpPr>
            <p:nvPr/>
          </p:nvSpPr>
          <p:spPr bwMode="auto">
            <a:xfrm>
              <a:off x="6838950" y="3708400"/>
              <a:ext cx="249238" cy="193675"/>
            </a:xfrm>
            <a:custGeom>
              <a:avLst/>
              <a:gdLst>
                <a:gd name="T0" fmla="*/ 13 w 22"/>
                <a:gd name="T1" fmla="*/ 0 h 17"/>
                <a:gd name="T2" fmla="*/ 5 w 22"/>
                <a:gd name="T3" fmla="*/ 0 h 17"/>
                <a:gd name="T4" fmla="*/ 4 w 22"/>
                <a:gd name="T5" fmla="*/ 1 h 17"/>
                <a:gd name="T6" fmla="*/ 0 w 22"/>
                <a:gd name="T7" fmla="*/ 17 h 17"/>
                <a:gd name="T8" fmla="*/ 0 w 22"/>
                <a:gd name="T9" fmla="*/ 17 h 17"/>
                <a:gd name="T10" fmla="*/ 0 w 22"/>
                <a:gd name="T11" fmla="*/ 17 h 17"/>
                <a:gd name="T12" fmla="*/ 9 w 22"/>
                <a:gd name="T13" fmla="*/ 17 h 17"/>
                <a:gd name="T14" fmla="*/ 21 w 22"/>
                <a:gd name="T15" fmla="*/ 9 h 17"/>
                <a:gd name="T16" fmla="*/ 21 w 22"/>
                <a:gd name="T17" fmla="*/ 3 h 17"/>
                <a:gd name="T18" fmla="*/ 13 w 22"/>
                <a:gd name="T19" fmla="*/ 0 h 17"/>
                <a:gd name="T20" fmla="*/ 9 w 22"/>
                <a:gd name="T21" fmla="*/ 15 h 17"/>
                <a:gd name="T22" fmla="*/ 4 w 22"/>
                <a:gd name="T23" fmla="*/ 15 h 17"/>
                <a:gd name="T24" fmla="*/ 7 w 22"/>
                <a:gd name="T25" fmla="*/ 3 h 17"/>
                <a:gd name="T26" fmla="*/ 12 w 22"/>
                <a:gd name="T27" fmla="*/ 3 h 17"/>
                <a:gd name="T28" fmla="*/ 17 w 22"/>
                <a:gd name="T29" fmla="*/ 5 h 17"/>
                <a:gd name="T30" fmla="*/ 17 w 22"/>
                <a:gd name="T31" fmla="*/ 9 h 17"/>
                <a:gd name="T32" fmla="*/ 9 w 22"/>
                <a:gd name="T33"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17">
                  <a:moveTo>
                    <a:pt x="13" y="0"/>
                  </a:moveTo>
                  <a:cubicBezTo>
                    <a:pt x="5" y="0"/>
                    <a:pt x="5" y="0"/>
                    <a:pt x="5" y="0"/>
                  </a:cubicBezTo>
                  <a:cubicBezTo>
                    <a:pt x="4" y="0"/>
                    <a:pt x="4" y="0"/>
                    <a:pt x="4" y="1"/>
                  </a:cubicBezTo>
                  <a:cubicBezTo>
                    <a:pt x="0" y="17"/>
                    <a:pt x="0" y="17"/>
                    <a:pt x="0" y="17"/>
                  </a:cubicBezTo>
                  <a:cubicBezTo>
                    <a:pt x="0" y="17"/>
                    <a:pt x="0" y="17"/>
                    <a:pt x="0" y="17"/>
                  </a:cubicBezTo>
                  <a:cubicBezTo>
                    <a:pt x="0" y="17"/>
                    <a:pt x="0" y="17"/>
                    <a:pt x="0" y="17"/>
                  </a:cubicBezTo>
                  <a:cubicBezTo>
                    <a:pt x="9" y="17"/>
                    <a:pt x="9" y="17"/>
                    <a:pt x="9" y="17"/>
                  </a:cubicBezTo>
                  <a:cubicBezTo>
                    <a:pt x="16" y="17"/>
                    <a:pt x="20" y="15"/>
                    <a:pt x="21" y="9"/>
                  </a:cubicBezTo>
                  <a:cubicBezTo>
                    <a:pt x="22" y="6"/>
                    <a:pt x="22" y="4"/>
                    <a:pt x="21" y="3"/>
                  </a:cubicBezTo>
                  <a:cubicBezTo>
                    <a:pt x="19" y="1"/>
                    <a:pt x="17" y="0"/>
                    <a:pt x="13" y="0"/>
                  </a:cubicBezTo>
                  <a:moveTo>
                    <a:pt x="9" y="15"/>
                  </a:moveTo>
                  <a:cubicBezTo>
                    <a:pt x="4" y="15"/>
                    <a:pt x="4" y="15"/>
                    <a:pt x="4" y="15"/>
                  </a:cubicBezTo>
                  <a:cubicBezTo>
                    <a:pt x="7" y="3"/>
                    <a:pt x="7" y="3"/>
                    <a:pt x="7" y="3"/>
                  </a:cubicBezTo>
                  <a:cubicBezTo>
                    <a:pt x="12" y="3"/>
                    <a:pt x="12" y="3"/>
                    <a:pt x="12" y="3"/>
                  </a:cubicBezTo>
                  <a:cubicBezTo>
                    <a:pt x="15" y="3"/>
                    <a:pt x="16" y="4"/>
                    <a:pt x="17" y="5"/>
                  </a:cubicBezTo>
                  <a:cubicBezTo>
                    <a:pt x="18" y="5"/>
                    <a:pt x="18" y="7"/>
                    <a:pt x="17" y="9"/>
                  </a:cubicBezTo>
                  <a:cubicBezTo>
                    <a:pt x="16" y="13"/>
                    <a:pt x="14" y="15"/>
                    <a:pt x="9" y="15"/>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7" name="Freeform 29"/>
            <p:cNvSpPr>
              <a:spLocks/>
            </p:cNvSpPr>
            <p:nvPr/>
          </p:nvSpPr>
          <p:spPr bwMode="auto">
            <a:xfrm>
              <a:off x="7212013" y="3708400"/>
              <a:ext cx="258763" cy="204788"/>
            </a:xfrm>
            <a:custGeom>
              <a:avLst/>
              <a:gdLst>
                <a:gd name="T0" fmla="*/ 22 w 23"/>
                <a:gd name="T1" fmla="*/ 0 h 18"/>
                <a:gd name="T2" fmla="*/ 19 w 23"/>
                <a:gd name="T3" fmla="*/ 0 h 18"/>
                <a:gd name="T4" fmla="*/ 19 w 23"/>
                <a:gd name="T5" fmla="*/ 1 h 18"/>
                <a:gd name="T6" fmla="*/ 16 w 23"/>
                <a:gd name="T7" fmla="*/ 10 h 18"/>
                <a:gd name="T8" fmla="*/ 9 w 23"/>
                <a:gd name="T9" fmla="*/ 15 h 18"/>
                <a:gd name="T10" fmla="*/ 5 w 23"/>
                <a:gd name="T11" fmla="*/ 14 h 18"/>
                <a:gd name="T12" fmla="*/ 5 w 23"/>
                <a:gd name="T13" fmla="*/ 11 h 18"/>
                <a:gd name="T14" fmla="*/ 7 w 23"/>
                <a:gd name="T15" fmla="*/ 1 h 18"/>
                <a:gd name="T16" fmla="*/ 7 w 23"/>
                <a:gd name="T17" fmla="*/ 1 h 18"/>
                <a:gd name="T18" fmla="*/ 7 w 23"/>
                <a:gd name="T19" fmla="*/ 0 h 18"/>
                <a:gd name="T20" fmla="*/ 4 w 23"/>
                <a:gd name="T21" fmla="*/ 0 h 18"/>
                <a:gd name="T22" fmla="*/ 4 w 23"/>
                <a:gd name="T23" fmla="*/ 1 h 18"/>
                <a:gd name="T24" fmla="*/ 1 w 23"/>
                <a:gd name="T25" fmla="*/ 11 h 18"/>
                <a:gd name="T26" fmla="*/ 1 w 23"/>
                <a:gd name="T27" fmla="*/ 15 h 18"/>
                <a:gd name="T28" fmla="*/ 9 w 23"/>
                <a:gd name="T29" fmla="*/ 18 h 18"/>
                <a:gd name="T30" fmla="*/ 20 w 23"/>
                <a:gd name="T31" fmla="*/ 11 h 18"/>
                <a:gd name="T32" fmla="*/ 22 w 23"/>
                <a:gd name="T33" fmla="*/ 1 h 18"/>
                <a:gd name="T34" fmla="*/ 22 w 23"/>
                <a:gd name="T35" fmla="*/ 1 h 18"/>
                <a:gd name="T36" fmla="*/ 22 w 23"/>
                <a:gd name="T3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18">
                  <a:moveTo>
                    <a:pt x="22" y="0"/>
                  </a:moveTo>
                  <a:cubicBezTo>
                    <a:pt x="19" y="0"/>
                    <a:pt x="19" y="0"/>
                    <a:pt x="19" y="0"/>
                  </a:cubicBezTo>
                  <a:cubicBezTo>
                    <a:pt x="19" y="0"/>
                    <a:pt x="19" y="0"/>
                    <a:pt x="19" y="1"/>
                  </a:cubicBezTo>
                  <a:cubicBezTo>
                    <a:pt x="16" y="10"/>
                    <a:pt x="16" y="10"/>
                    <a:pt x="16" y="10"/>
                  </a:cubicBezTo>
                  <a:cubicBezTo>
                    <a:pt x="15" y="14"/>
                    <a:pt x="14" y="15"/>
                    <a:pt x="9" y="15"/>
                  </a:cubicBezTo>
                  <a:cubicBezTo>
                    <a:pt x="7" y="15"/>
                    <a:pt x="5" y="15"/>
                    <a:pt x="5" y="14"/>
                  </a:cubicBezTo>
                  <a:cubicBezTo>
                    <a:pt x="4" y="13"/>
                    <a:pt x="4" y="12"/>
                    <a:pt x="5" y="11"/>
                  </a:cubicBezTo>
                  <a:cubicBezTo>
                    <a:pt x="7" y="1"/>
                    <a:pt x="7" y="1"/>
                    <a:pt x="7" y="1"/>
                  </a:cubicBezTo>
                  <a:cubicBezTo>
                    <a:pt x="7" y="1"/>
                    <a:pt x="7" y="1"/>
                    <a:pt x="7" y="1"/>
                  </a:cubicBezTo>
                  <a:cubicBezTo>
                    <a:pt x="7" y="0"/>
                    <a:pt x="7" y="0"/>
                    <a:pt x="7" y="0"/>
                  </a:cubicBezTo>
                  <a:cubicBezTo>
                    <a:pt x="4" y="0"/>
                    <a:pt x="4" y="0"/>
                    <a:pt x="4" y="0"/>
                  </a:cubicBezTo>
                  <a:cubicBezTo>
                    <a:pt x="4" y="0"/>
                    <a:pt x="4" y="0"/>
                    <a:pt x="4" y="1"/>
                  </a:cubicBezTo>
                  <a:cubicBezTo>
                    <a:pt x="1" y="11"/>
                    <a:pt x="1" y="11"/>
                    <a:pt x="1" y="11"/>
                  </a:cubicBezTo>
                  <a:cubicBezTo>
                    <a:pt x="0" y="13"/>
                    <a:pt x="1" y="14"/>
                    <a:pt x="1" y="15"/>
                  </a:cubicBezTo>
                  <a:cubicBezTo>
                    <a:pt x="3" y="17"/>
                    <a:pt x="5" y="18"/>
                    <a:pt x="9" y="18"/>
                  </a:cubicBezTo>
                  <a:cubicBezTo>
                    <a:pt x="15" y="18"/>
                    <a:pt x="19" y="15"/>
                    <a:pt x="20" y="11"/>
                  </a:cubicBezTo>
                  <a:cubicBezTo>
                    <a:pt x="22" y="1"/>
                    <a:pt x="22" y="1"/>
                    <a:pt x="22" y="1"/>
                  </a:cubicBezTo>
                  <a:cubicBezTo>
                    <a:pt x="23" y="1"/>
                    <a:pt x="22" y="1"/>
                    <a:pt x="22" y="1"/>
                  </a:cubicBezTo>
                  <a:cubicBezTo>
                    <a:pt x="22" y="0"/>
                    <a:pt x="22" y="0"/>
                    <a:pt x="22"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8" name="Freeform 30"/>
            <p:cNvSpPr>
              <a:spLocks/>
            </p:cNvSpPr>
            <p:nvPr/>
          </p:nvSpPr>
          <p:spPr bwMode="auto">
            <a:xfrm>
              <a:off x="7583488" y="3708400"/>
              <a:ext cx="225425" cy="193675"/>
            </a:xfrm>
            <a:custGeom>
              <a:avLst/>
              <a:gdLst>
                <a:gd name="T0" fmla="*/ 20 w 20"/>
                <a:gd name="T1" fmla="*/ 0 h 17"/>
                <a:gd name="T2" fmla="*/ 13 w 20"/>
                <a:gd name="T3" fmla="*/ 0 h 17"/>
                <a:gd name="T4" fmla="*/ 1 w 20"/>
                <a:gd name="T5" fmla="*/ 9 h 17"/>
                <a:gd name="T6" fmla="*/ 1 w 20"/>
                <a:gd name="T7" fmla="*/ 15 h 17"/>
                <a:gd name="T8" fmla="*/ 9 w 20"/>
                <a:gd name="T9" fmla="*/ 17 h 17"/>
                <a:gd name="T10" fmla="*/ 16 w 20"/>
                <a:gd name="T11" fmla="*/ 17 h 17"/>
                <a:gd name="T12" fmla="*/ 16 w 20"/>
                <a:gd name="T13" fmla="*/ 17 h 17"/>
                <a:gd name="T14" fmla="*/ 16 w 20"/>
                <a:gd name="T15" fmla="*/ 15 h 17"/>
                <a:gd name="T16" fmla="*/ 16 w 20"/>
                <a:gd name="T17" fmla="*/ 15 h 17"/>
                <a:gd name="T18" fmla="*/ 16 w 20"/>
                <a:gd name="T19" fmla="*/ 15 h 17"/>
                <a:gd name="T20" fmla="*/ 9 w 20"/>
                <a:gd name="T21" fmla="*/ 15 h 17"/>
                <a:gd name="T22" fmla="*/ 5 w 20"/>
                <a:gd name="T23" fmla="*/ 13 h 17"/>
                <a:gd name="T24" fmla="*/ 5 w 20"/>
                <a:gd name="T25" fmla="*/ 9 h 17"/>
                <a:gd name="T26" fmla="*/ 13 w 20"/>
                <a:gd name="T27" fmla="*/ 3 h 17"/>
                <a:gd name="T28" fmla="*/ 19 w 20"/>
                <a:gd name="T29" fmla="*/ 3 h 17"/>
                <a:gd name="T30" fmla="*/ 20 w 20"/>
                <a:gd name="T31" fmla="*/ 3 h 17"/>
                <a:gd name="T32" fmla="*/ 20 w 20"/>
                <a:gd name="T33" fmla="*/ 1 h 17"/>
                <a:gd name="T34" fmla="*/ 20 w 20"/>
                <a:gd name="T35" fmla="*/ 1 h 17"/>
                <a:gd name="T36" fmla="*/ 20 w 20"/>
                <a:gd name="T3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17">
                  <a:moveTo>
                    <a:pt x="20" y="0"/>
                  </a:moveTo>
                  <a:cubicBezTo>
                    <a:pt x="13" y="0"/>
                    <a:pt x="13" y="0"/>
                    <a:pt x="13" y="0"/>
                  </a:cubicBezTo>
                  <a:cubicBezTo>
                    <a:pt x="7" y="0"/>
                    <a:pt x="2" y="3"/>
                    <a:pt x="1" y="9"/>
                  </a:cubicBezTo>
                  <a:cubicBezTo>
                    <a:pt x="0" y="11"/>
                    <a:pt x="0" y="13"/>
                    <a:pt x="1" y="15"/>
                  </a:cubicBezTo>
                  <a:cubicBezTo>
                    <a:pt x="3" y="17"/>
                    <a:pt x="5" y="17"/>
                    <a:pt x="9" y="17"/>
                  </a:cubicBezTo>
                  <a:cubicBezTo>
                    <a:pt x="16" y="17"/>
                    <a:pt x="16" y="17"/>
                    <a:pt x="16" y="17"/>
                  </a:cubicBezTo>
                  <a:cubicBezTo>
                    <a:pt x="16" y="17"/>
                    <a:pt x="16" y="17"/>
                    <a:pt x="16" y="17"/>
                  </a:cubicBezTo>
                  <a:cubicBezTo>
                    <a:pt x="16" y="15"/>
                    <a:pt x="16" y="15"/>
                    <a:pt x="16" y="15"/>
                  </a:cubicBezTo>
                  <a:cubicBezTo>
                    <a:pt x="17" y="15"/>
                    <a:pt x="16" y="15"/>
                    <a:pt x="16" y="15"/>
                  </a:cubicBezTo>
                  <a:cubicBezTo>
                    <a:pt x="16" y="15"/>
                    <a:pt x="16" y="15"/>
                    <a:pt x="16" y="15"/>
                  </a:cubicBezTo>
                  <a:cubicBezTo>
                    <a:pt x="9" y="15"/>
                    <a:pt x="9" y="15"/>
                    <a:pt x="9" y="15"/>
                  </a:cubicBezTo>
                  <a:cubicBezTo>
                    <a:pt x="7" y="15"/>
                    <a:pt x="6" y="14"/>
                    <a:pt x="5" y="13"/>
                  </a:cubicBezTo>
                  <a:cubicBezTo>
                    <a:pt x="4" y="12"/>
                    <a:pt x="4" y="11"/>
                    <a:pt x="5" y="9"/>
                  </a:cubicBezTo>
                  <a:cubicBezTo>
                    <a:pt x="6" y="5"/>
                    <a:pt x="8" y="3"/>
                    <a:pt x="13" y="3"/>
                  </a:cubicBezTo>
                  <a:cubicBezTo>
                    <a:pt x="19" y="3"/>
                    <a:pt x="19" y="3"/>
                    <a:pt x="19" y="3"/>
                  </a:cubicBezTo>
                  <a:cubicBezTo>
                    <a:pt x="19" y="3"/>
                    <a:pt x="20" y="3"/>
                    <a:pt x="20" y="3"/>
                  </a:cubicBezTo>
                  <a:cubicBezTo>
                    <a:pt x="20" y="1"/>
                    <a:pt x="20" y="1"/>
                    <a:pt x="20" y="1"/>
                  </a:cubicBezTo>
                  <a:cubicBezTo>
                    <a:pt x="20" y="1"/>
                    <a:pt x="20" y="1"/>
                    <a:pt x="20" y="1"/>
                  </a:cubicBezTo>
                  <a:cubicBezTo>
                    <a:pt x="20" y="0"/>
                    <a:pt x="20" y="0"/>
                    <a:pt x="2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9" name="Freeform 31"/>
            <p:cNvSpPr>
              <a:spLocks/>
            </p:cNvSpPr>
            <p:nvPr/>
          </p:nvSpPr>
          <p:spPr bwMode="auto">
            <a:xfrm>
              <a:off x="7932738" y="3708400"/>
              <a:ext cx="214313" cy="193675"/>
            </a:xfrm>
            <a:custGeom>
              <a:avLst/>
              <a:gdLst>
                <a:gd name="T0" fmla="*/ 19 w 19"/>
                <a:gd name="T1" fmla="*/ 0 h 17"/>
                <a:gd name="T2" fmla="*/ 1 w 19"/>
                <a:gd name="T3" fmla="*/ 0 h 17"/>
                <a:gd name="T4" fmla="*/ 1 w 19"/>
                <a:gd name="T5" fmla="*/ 1 h 17"/>
                <a:gd name="T6" fmla="*/ 0 w 19"/>
                <a:gd name="T7" fmla="*/ 3 h 17"/>
                <a:gd name="T8" fmla="*/ 0 w 19"/>
                <a:gd name="T9" fmla="*/ 3 h 17"/>
                <a:gd name="T10" fmla="*/ 1 w 19"/>
                <a:gd name="T11" fmla="*/ 3 h 17"/>
                <a:gd name="T12" fmla="*/ 7 w 19"/>
                <a:gd name="T13" fmla="*/ 3 h 17"/>
                <a:gd name="T14" fmla="*/ 4 w 19"/>
                <a:gd name="T15" fmla="*/ 17 h 17"/>
                <a:gd name="T16" fmla="*/ 4 w 19"/>
                <a:gd name="T17" fmla="*/ 17 h 17"/>
                <a:gd name="T18" fmla="*/ 4 w 19"/>
                <a:gd name="T19" fmla="*/ 17 h 17"/>
                <a:gd name="T20" fmla="*/ 7 w 19"/>
                <a:gd name="T21" fmla="*/ 17 h 17"/>
                <a:gd name="T22" fmla="*/ 8 w 19"/>
                <a:gd name="T23" fmla="*/ 17 h 17"/>
                <a:gd name="T24" fmla="*/ 11 w 19"/>
                <a:gd name="T25" fmla="*/ 3 h 17"/>
                <a:gd name="T26" fmla="*/ 18 w 19"/>
                <a:gd name="T27" fmla="*/ 3 h 17"/>
                <a:gd name="T28" fmla="*/ 19 w 19"/>
                <a:gd name="T29" fmla="*/ 3 h 17"/>
                <a:gd name="T30" fmla="*/ 19 w 19"/>
                <a:gd name="T31" fmla="*/ 1 h 17"/>
                <a:gd name="T32" fmla="*/ 19 w 19"/>
                <a:gd name="T33" fmla="*/ 1 h 17"/>
                <a:gd name="T34" fmla="*/ 19 w 19"/>
                <a:gd name="T3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17">
                  <a:moveTo>
                    <a:pt x="19" y="0"/>
                  </a:moveTo>
                  <a:cubicBezTo>
                    <a:pt x="1" y="0"/>
                    <a:pt x="1" y="0"/>
                    <a:pt x="1" y="0"/>
                  </a:cubicBezTo>
                  <a:cubicBezTo>
                    <a:pt x="1" y="0"/>
                    <a:pt x="1" y="0"/>
                    <a:pt x="1" y="1"/>
                  </a:cubicBezTo>
                  <a:cubicBezTo>
                    <a:pt x="0" y="3"/>
                    <a:pt x="0" y="3"/>
                    <a:pt x="0" y="3"/>
                  </a:cubicBezTo>
                  <a:cubicBezTo>
                    <a:pt x="0" y="3"/>
                    <a:pt x="0" y="3"/>
                    <a:pt x="0" y="3"/>
                  </a:cubicBezTo>
                  <a:cubicBezTo>
                    <a:pt x="0" y="3"/>
                    <a:pt x="0" y="3"/>
                    <a:pt x="1" y="3"/>
                  </a:cubicBezTo>
                  <a:cubicBezTo>
                    <a:pt x="7" y="3"/>
                    <a:pt x="7" y="3"/>
                    <a:pt x="7" y="3"/>
                  </a:cubicBezTo>
                  <a:cubicBezTo>
                    <a:pt x="4" y="17"/>
                    <a:pt x="4" y="17"/>
                    <a:pt x="4" y="17"/>
                  </a:cubicBezTo>
                  <a:cubicBezTo>
                    <a:pt x="4" y="17"/>
                    <a:pt x="4" y="17"/>
                    <a:pt x="4" y="17"/>
                  </a:cubicBezTo>
                  <a:cubicBezTo>
                    <a:pt x="4" y="17"/>
                    <a:pt x="4" y="17"/>
                    <a:pt x="4" y="17"/>
                  </a:cubicBezTo>
                  <a:cubicBezTo>
                    <a:pt x="7" y="17"/>
                    <a:pt x="7" y="17"/>
                    <a:pt x="7" y="17"/>
                  </a:cubicBezTo>
                  <a:cubicBezTo>
                    <a:pt x="7" y="17"/>
                    <a:pt x="8" y="17"/>
                    <a:pt x="8" y="17"/>
                  </a:cubicBezTo>
                  <a:cubicBezTo>
                    <a:pt x="11" y="3"/>
                    <a:pt x="11" y="3"/>
                    <a:pt x="11" y="3"/>
                  </a:cubicBezTo>
                  <a:cubicBezTo>
                    <a:pt x="18" y="3"/>
                    <a:pt x="18" y="3"/>
                    <a:pt x="18" y="3"/>
                  </a:cubicBezTo>
                  <a:cubicBezTo>
                    <a:pt x="18" y="3"/>
                    <a:pt x="19" y="3"/>
                    <a:pt x="19" y="3"/>
                  </a:cubicBezTo>
                  <a:cubicBezTo>
                    <a:pt x="19" y="1"/>
                    <a:pt x="19" y="1"/>
                    <a:pt x="19" y="1"/>
                  </a:cubicBezTo>
                  <a:cubicBezTo>
                    <a:pt x="19" y="1"/>
                    <a:pt x="19" y="1"/>
                    <a:pt x="19" y="1"/>
                  </a:cubicBezTo>
                  <a:cubicBezTo>
                    <a:pt x="19" y="0"/>
                    <a:pt x="19" y="0"/>
                    <a:pt x="19"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0" name="Freeform 32"/>
            <p:cNvSpPr>
              <a:spLocks noEditPoints="1"/>
            </p:cNvSpPr>
            <p:nvPr/>
          </p:nvSpPr>
          <p:spPr bwMode="auto">
            <a:xfrm>
              <a:off x="8248650" y="3708400"/>
              <a:ext cx="258763" cy="204788"/>
            </a:xfrm>
            <a:custGeom>
              <a:avLst/>
              <a:gdLst>
                <a:gd name="T0" fmla="*/ 14 w 23"/>
                <a:gd name="T1" fmla="*/ 0 h 18"/>
                <a:gd name="T2" fmla="*/ 1 w 23"/>
                <a:gd name="T3" fmla="*/ 9 h 18"/>
                <a:gd name="T4" fmla="*/ 1 w 23"/>
                <a:gd name="T5" fmla="*/ 15 h 18"/>
                <a:gd name="T6" fmla="*/ 10 w 23"/>
                <a:gd name="T7" fmla="*/ 18 h 18"/>
                <a:gd name="T8" fmla="*/ 23 w 23"/>
                <a:gd name="T9" fmla="*/ 9 h 18"/>
                <a:gd name="T10" fmla="*/ 22 w 23"/>
                <a:gd name="T11" fmla="*/ 3 h 18"/>
                <a:gd name="T12" fmla="*/ 14 w 23"/>
                <a:gd name="T13" fmla="*/ 0 h 18"/>
                <a:gd name="T14" fmla="*/ 10 w 23"/>
                <a:gd name="T15" fmla="*/ 15 h 18"/>
                <a:gd name="T16" fmla="*/ 5 w 23"/>
                <a:gd name="T17" fmla="*/ 13 h 18"/>
                <a:gd name="T18" fmla="*/ 5 w 23"/>
                <a:gd name="T19" fmla="*/ 9 h 18"/>
                <a:gd name="T20" fmla="*/ 13 w 23"/>
                <a:gd name="T21" fmla="*/ 3 h 18"/>
                <a:gd name="T22" fmla="*/ 18 w 23"/>
                <a:gd name="T23" fmla="*/ 4 h 18"/>
                <a:gd name="T24" fmla="*/ 19 w 23"/>
                <a:gd name="T25" fmla="*/ 9 h 18"/>
                <a:gd name="T26" fmla="*/ 10 w 23"/>
                <a:gd name="T27"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18">
                  <a:moveTo>
                    <a:pt x="14" y="0"/>
                  </a:moveTo>
                  <a:cubicBezTo>
                    <a:pt x="7" y="0"/>
                    <a:pt x="2" y="3"/>
                    <a:pt x="1" y="9"/>
                  </a:cubicBezTo>
                  <a:cubicBezTo>
                    <a:pt x="0" y="11"/>
                    <a:pt x="0" y="13"/>
                    <a:pt x="1" y="15"/>
                  </a:cubicBezTo>
                  <a:cubicBezTo>
                    <a:pt x="3" y="17"/>
                    <a:pt x="6" y="18"/>
                    <a:pt x="10" y="18"/>
                  </a:cubicBezTo>
                  <a:cubicBezTo>
                    <a:pt x="17" y="18"/>
                    <a:pt x="21" y="15"/>
                    <a:pt x="23" y="9"/>
                  </a:cubicBezTo>
                  <a:cubicBezTo>
                    <a:pt x="23" y="6"/>
                    <a:pt x="23" y="4"/>
                    <a:pt x="22" y="3"/>
                  </a:cubicBezTo>
                  <a:cubicBezTo>
                    <a:pt x="21" y="1"/>
                    <a:pt x="18" y="0"/>
                    <a:pt x="14" y="0"/>
                  </a:cubicBezTo>
                  <a:moveTo>
                    <a:pt x="10" y="15"/>
                  </a:moveTo>
                  <a:cubicBezTo>
                    <a:pt x="7" y="15"/>
                    <a:pt x="6" y="14"/>
                    <a:pt x="5" y="13"/>
                  </a:cubicBezTo>
                  <a:cubicBezTo>
                    <a:pt x="4" y="12"/>
                    <a:pt x="4" y="11"/>
                    <a:pt x="5" y="9"/>
                  </a:cubicBezTo>
                  <a:cubicBezTo>
                    <a:pt x="6" y="4"/>
                    <a:pt x="9" y="3"/>
                    <a:pt x="13" y="3"/>
                  </a:cubicBezTo>
                  <a:cubicBezTo>
                    <a:pt x="16" y="3"/>
                    <a:pt x="18" y="3"/>
                    <a:pt x="18" y="4"/>
                  </a:cubicBezTo>
                  <a:cubicBezTo>
                    <a:pt x="19" y="5"/>
                    <a:pt x="19" y="7"/>
                    <a:pt x="19" y="9"/>
                  </a:cubicBezTo>
                  <a:cubicBezTo>
                    <a:pt x="18" y="13"/>
                    <a:pt x="15" y="15"/>
                    <a:pt x="10" y="15"/>
                  </a:cubicBezTo>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000000"/>
                </a:solidFill>
                <a:latin typeface="+mj-lt"/>
              </a:endParaRPr>
            </a:p>
          </p:txBody>
        </p:sp>
        <p:sp>
          <p:nvSpPr>
            <p:cNvPr id="71" name="Freeform 33"/>
            <p:cNvSpPr>
              <a:spLocks noEditPoints="1"/>
            </p:cNvSpPr>
            <p:nvPr/>
          </p:nvSpPr>
          <p:spPr bwMode="auto">
            <a:xfrm>
              <a:off x="8631238" y="3708400"/>
              <a:ext cx="247650" cy="193675"/>
            </a:xfrm>
            <a:custGeom>
              <a:avLst/>
              <a:gdLst>
                <a:gd name="T0" fmla="*/ 21 w 22"/>
                <a:gd name="T1" fmla="*/ 2 h 17"/>
                <a:gd name="T2" fmla="*/ 15 w 22"/>
                <a:gd name="T3" fmla="*/ 0 h 17"/>
                <a:gd name="T4" fmla="*/ 5 w 22"/>
                <a:gd name="T5" fmla="*/ 0 h 17"/>
                <a:gd name="T6" fmla="*/ 5 w 22"/>
                <a:gd name="T7" fmla="*/ 1 h 17"/>
                <a:gd name="T8" fmla="*/ 0 w 22"/>
                <a:gd name="T9" fmla="*/ 17 h 17"/>
                <a:gd name="T10" fmla="*/ 0 w 22"/>
                <a:gd name="T11" fmla="*/ 17 h 17"/>
                <a:gd name="T12" fmla="*/ 1 w 22"/>
                <a:gd name="T13" fmla="*/ 17 h 17"/>
                <a:gd name="T14" fmla="*/ 4 w 22"/>
                <a:gd name="T15" fmla="*/ 17 h 17"/>
                <a:gd name="T16" fmla="*/ 4 w 22"/>
                <a:gd name="T17" fmla="*/ 17 h 17"/>
                <a:gd name="T18" fmla="*/ 6 w 22"/>
                <a:gd name="T19" fmla="*/ 11 h 17"/>
                <a:gd name="T20" fmla="*/ 10 w 22"/>
                <a:gd name="T21" fmla="*/ 11 h 17"/>
                <a:gd name="T22" fmla="*/ 13 w 22"/>
                <a:gd name="T23" fmla="*/ 13 h 17"/>
                <a:gd name="T24" fmla="*/ 15 w 22"/>
                <a:gd name="T25" fmla="*/ 17 h 17"/>
                <a:gd name="T26" fmla="*/ 16 w 22"/>
                <a:gd name="T27" fmla="*/ 17 h 17"/>
                <a:gd name="T28" fmla="*/ 19 w 22"/>
                <a:gd name="T29" fmla="*/ 17 h 17"/>
                <a:gd name="T30" fmla="*/ 19 w 22"/>
                <a:gd name="T31" fmla="*/ 17 h 17"/>
                <a:gd name="T32" fmla="*/ 19 w 22"/>
                <a:gd name="T33" fmla="*/ 17 h 17"/>
                <a:gd name="T34" fmla="*/ 19 w 22"/>
                <a:gd name="T35" fmla="*/ 17 h 17"/>
                <a:gd name="T36" fmla="*/ 17 w 22"/>
                <a:gd name="T37" fmla="*/ 12 h 17"/>
                <a:gd name="T38" fmla="*/ 16 w 22"/>
                <a:gd name="T39" fmla="*/ 11 h 17"/>
                <a:gd name="T40" fmla="*/ 22 w 22"/>
                <a:gd name="T41" fmla="*/ 6 h 17"/>
                <a:gd name="T42" fmla="*/ 21 w 22"/>
                <a:gd name="T43" fmla="*/ 2 h 17"/>
                <a:gd name="T44" fmla="*/ 8 w 22"/>
                <a:gd name="T45" fmla="*/ 3 h 17"/>
                <a:gd name="T46" fmla="*/ 14 w 22"/>
                <a:gd name="T47" fmla="*/ 3 h 17"/>
                <a:gd name="T48" fmla="*/ 18 w 22"/>
                <a:gd name="T49" fmla="*/ 4 h 17"/>
                <a:gd name="T50" fmla="*/ 18 w 22"/>
                <a:gd name="T51" fmla="*/ 6 h 17"/>
                <a:gd name="T52" fmla="*/ 12 w 22"/>
                <a:gd name="T53" fmla="*/ 8 h 17"/>
                <a:gd name="T54" fmla="*/ 7 w 22"/>
                <a:gd name="T55" fmla="*/ 8 h 17"/>
                <a:gd name="T56" fmla="*/ 8 w 22"/>
                <a:gd name="T5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 h="17">
                  <a:moveTo>
                    <a:pt x="21" y="2"/>
                  </a:moveTo>
                  <a:cubicBezTo>
                    <a:pt x="20" y="1"/>
                    <a:pt x="18" y="0"/>
                    <a:pt x="15" y="0"/>
                  </a:cubicBezTo>
                  <a:cubicBezTo>
                    <a:pt x="5" y="0"/>
                    <a:pt x="5" y="0"/>
                    <a:pt x="5" y="0"/>
                  </a:cubicBezTo>
                  <a:cubicBezTo>
                    <a:pt x="5" y="0"/>
                    <a:pt x="5" y="0"/>
                    <a:pt x="5" y="1"/>
                  </a:cubicBezTo>
                  <a:cubicBezTo>
                    <a:pt x="0" y="17"/>
                    <a:pt x="0" y="17"/>
                    <a:pt x="0" y="17"/>
                  </a:cubicBezTo>
                  <a:cubicBezTo>
                    <a:pt x="0" y="17"/>
                    <a:pt x="0" y="17"/>
                    <a:pt x="0" y="17"/>
                  </a:cubicBezTo>
                  <a:cubicBezTo>
                    <a:pt x="1" y="17"/>
                    <a:pt x="1" y="17"/>
                    <a:pt x="1" y="17"/>
                  </a:cubicBezTo>
                  <a:cubicBezTo>
                    <a:pt x="4" y="17"/>
                    <a:pt x="4" y="17"/>
                    <a:pt x="4" y="17"/>
                  </a:cubicBezTo>
                  <a:cubicBezTo>
                    <a:pt x="4" y="17"/>
                    <a:pt x="4" y="17"/>
                    <a:pt x="4" y="17"/>
                  </a:cubicBezTo>
                  <a:cubicBezTo>
                    <a:pt x="6" y="11"/>
                    <a:pt x="6" y="11"/>
                    <a:pt x="6" y="11"/>
                  </a:cubicBezTo>
                  <a:cubicBezTo>
                    <a:pt x="10" y="11"/>
                    <a:pt x="10" y="11"/>
                    <a:pt x="10" y="11"/>
                  </a:cubicBezTo>
                  <a:cubicBezTo>
                    <a:pt x="12" y="11"/>
                    <a:pt x="12" y="12"/>
                    <a:pt x="13" y="13"/>
                  </a:cubicBezTo>
                  <a:cubicBezTo>
                    <a:pt x="15" y="17"/>
                    <a:pt x="15" y="17"/>
                    <a:pt x="15" y="17"/>
                  </a:cubicBezTo>
                  <a:cubicBezTo>
                    <a:pt x="15" y="17"/>
                    <a:pt x="15" y="17"/>
                    <a:pt x="16" y="17"/>
                  </a:cubicBezTo>
                  <a:cubicBezTo>
                    <a:pt x="19" y="17"/>
                    <a:pt x="19" y="17"/>
                    <a:pt x="19" y="17"/>
                  </a:cubicBezTo>
                  <a:cubicBezTo>
                    <a:pt x="19" y="17"/>
                    <a:pt x="19" y="17"/>
                    <a:pt x="19" y="17"/>
                  </a:cubicBezTo>
                  <a:cubicBezTo>
                    <a:pt x="19" y="17"/>
                    <a:pt x="19" y="17"/>
                    <a:pt x="19" y="17"/>
                  </a:cubicBezTo>
                  <a:cubicBezTo>
                    <a:pt x="19" y="17"/>
                    <a:pt x="19" y="17"/>
                    <a:pt x="19" y="17"/>
                  </a:cubicBezTo>
                  <a:cubicBezTo>
                    <a:pt x="17" y="12"/>
                    <a:pt x="17" y="12"/>
                    <a:pt x="17" y="12"/>
                  </a:cubicBezTo>
                  <a:cubicBezTo>
                    <a:pt x="16" y="12"/>
                    <a:pt x="16" y="11"/>
                    <a:pt x="16" y="11"/>
                  </a:cubicBezTo>
                  <a:cubicBezTo>
                    <a:pt x="19" y="10"/>
                    <a:pt x="21" y="9"/>
                    <a:pt x="22" y="6"/>
                  </a:cubicBezTo>
                  <a:cubicBezTo>
                    <a:pt x="22" y="4"/>
                    <a:pt x="22" y="3"/>
                    <a:pt x="21" y="2"/>
                  </a:cubicBezTo>
                  <a:moveTo>
                    <a:pt x="8" y="3"/>
                  </a:moveTo>
                  <a:cubicBezTo>
                    <a:pt x="14" y="3"/>
                    <a:pt x="14" y="3"/>
                    <a:pt x="14" y="3"/>
                  </a:cubicBezTo>
                  <a:cubicBezTo>
                    <a:pt x="16" y="3"/>
                    <a:pt x="17" y="3"/>
                    <a:pt x="18" y="4"/>
                  </a:cubicBezTo>
                  <a:cubicBezTo>
                    <a:pt x="18" y="4"/>
                    <a:pt x="18" y="5"/>
                    <a:pt x="18" y="6"/>
                  </a:cubicBezTo>
                  <a:cubicBezTo>
                    <a:pt x="17" y="8"/>
                    <a:pt x="16" y="8"/>
                    <a:pt x="12" y="8"/>
                  </a:cubicBezTo>
                  <a:cubicBezTo>
                    <a:pt x="7" y="8"/>
                    <a:pt x="7" y="8"/>
                    <a:pt x="7" y="8"/>
                  </a:cubicBezTo>
                  <a:lnTo>
                    <a:pt x="8" y="3"/>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000000"/>
                </a:solidFill>
                <a:latin typeface="+mj-lt"/>
              </a:endParaRPr>
            </a:p>
          </p:txBody>
        </p:sp>
        <p:sp>
          <p:nvSpPr>
            <p:cNvPr id="72" name="Freeform 34"/>
            <p:cNvSpPr>
              <a:spLocks/>
            </p:cNvSpPr>
            <p:nvPr/>
          </p:nvSpPr>
          <p:spPr bwMode="auto">
            <a:xfrm>
              <a:off x="8890000" y="3856038"/>
              <a:ext cx="34925" cy="46038"/>
            </a:xfrm>
            <a:custGeom>
              <a:avLst/>
              <a:gdLst>
                <a:gd name="T0" fmla="*/ 7 w 22"/>
                <a:gd name="T1" fmla="*/ 29 h 29"/>
                <a:gd name="T2" fmla="*/ 15 w 22"/>
                <a:gd name="T3" fmla="*/ 29 h 29"/>
                <a:gd name="T4" fmla="*/ 15 w 22"/>
                <a:gd name="T5" fmla="*/ 7 h 29"/>
                <a:gd name="T6" fmla="*/ 22 w 22"/>
                <a:gd name="T7" fmla="*/ 7 h 29"/>
                <a:gd name="T8" fmla="*/ 22 w 22"/>
                <a:gd name="T9" fmla="*/ 0 h 29"/>
                <a:gd name="T10" fmla="*/ 0 w 22"/>
                <a:gd name="T11" fmla="*/ 0 h 29"/>
                <a:gd name="T12" fmla="*/ 0 w 22"/>
                <a:gd name="T13" fmla="*/ 7 h 29"/>
                <a:gd name="T14" fmla="*/ 7 w 22"/>
                <a:gd name="T15" fmla="*/ 7 h 29"/>
                <a:gd name="T16" fmla="*/ 7 w 22"/>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9">
                  <a:moveTo>
                    <a:pt x="7" y="29"/>
                  </a:moveTo>
                  <a:lnTo>
                    <a:pt x="15" y="29"/>
                  </a:lnTo>
                  <a:lnTo>
                    <a:pt x="15" y="7"/>
                  </a:lnTo>
                  <a:lnTo>
                    <a:pt x="22" y="7"/>
                  </a:lnTo>
                  <a:lnTo>
                    <a:pt x="22" y="0"/>
                  </a:lnTo>
                  <a:lnTo>
                    <a:pt x="0" y="0"/>
                  </a:lnTo>
                  <a:lnTo>
                    <a:pt x="0" y="7"/>
                  </a:lnTo>
                  <a:lnTo>
                    <a:pt x="7" y="7"/>
                  </a:lnTo>
                  <a:lnTo>
                    <a:pt x="7" y="29"/>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3" name="Freeform 35"/>
            <p:cNvSpPr>
              <a:spLocks/>
            </p:cNvSpPr>
            <p:nvPr/>
          </p:nvSpPr>
          <p:spPr bwMode="auto">
            <a:xfrm>
              <a:off x="8947150" y="3856038"/>
              <a:ext cx="44450" cy="46038"/>
            </a:xfrm>
            <a:custGeom>
              <a:avLst/>
              <a:gdLst>
                <a:gd name="T0" fmla="*/ 0 w 4"/>
                <a:gd name="T1" fmla="*/ 4 h 4"/>
                <a:gd name="T2" fmla="*/ 0 w 4"/>
                <a:gd name="T3" fmla="*/ 4 h 4"/>
                <a:gd name="T4" fmla="*/ 0 w 4"/>
                <a:gd name="T5" fmla="*/ 2 h 4"/>
                <a:gd name="T6" fmla="*/ 0 w 4"/>
                <a:gd name="T7" fmla="*/ 1 h 4"/>
                <a:gd name="T8" fmla="*/ 1 w 4"/>
                <a:gd name="T9" fmla="*/ 2 h 4"/>
                <a:gd name="T10" fmla="*/ 2 w 4"/>
                <a:gd name="T11" fmla="*/ 4 h 4"/>
                <a:gd name="T12" fmla="*/ 2 w 4"/>
                <a:gd name="T13" fmla="*/ 4 h 4"/>
                <a:gd name="T14" fmla="*/ 3 w 4"/>
                <a:gd name="T15" fmla="*/ 2 h 4"/>
                <a:gd name="T16" fmla="*/ 3 w 4"/>
                <a:gd name="T17" fmla="*/ 1 h 4"/>
                <a:gd name="T18" fmla="*/ 3 w 4"/>
                <a:gd name="T19" fmla="*/ 2 h 4"/>
                <a:gd name="T20" fmla="*/ 3 w 4"/>
                <a:gd name="T21" fmla="*/ 4 h 4"/>
                <a:gd name="T22" fmla="*/ 4 w 4"/>
                <a:gd name="T23" fmla="*/ 4 h 4"/>
                <a:gd name="T24" fmla="*/ 4 w 4"/>
                <a:gd name="T25" fmla="*/ 0 h 4"/>
                <a:gd name="T26" fmla="*/ 3 w 4"/>
                <a:gd name="T27" fmla="*/ 0 h 4"/>
                <a:gd name="T28" fmla="*/ 2 w 4"/>
                <a:gd name="T29" fmla="*/ 3 h 4"/>
                <a:gd name="T30" fmla="*/ 2 w 4"/>
                <a:gd name="T31" fmla="*/ 4 h 4"/>
                <a:gd name="T32" fmla="*/ 2 w 4"/>
                <a:gd name="T33" fmla="*/ 3 h 4"/>
                <a:gd name="T34" fmla="*/ 1 w 4"/>
                <a:gd name="T35" fmla="*/ 0 h 4"/>
                <a:gd name="T36" fmla="*/ 0 w 4"/>
                <a:gd name="T37" fmla="*/ 0 h 4"/>
                <a:gd name="T38" fmla="*/ 0 w 4"/>
                <a:gd name="T3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4">
                  <a:moveTo>
                    <a:pt x="0" y="4"/>
                  </a:moveTo>
                  <a:cubicBezTo>
                    <a:pt x="0" y="4"/>
                    <a:pt x="0" y="4"/>
                    <a:pt x="0" y="4"/>
                  </a:cubicBezTo>
                  <a:cubicBezTo>
                    <a:pt x="0" y="2"/>
                    <a:pt x="0" y="2"/>
                    <a:pt x="0" y="2"/>
                  </a:cubicBezTo>
                  <a:cubicBezTo>
                    <a:pt x="0" y="2"/>
                    <a:pt x="0" y="1"/>
                    <a:pt x="0" y="1"/>
                  </a:cubicBezTo>
                  <a:cubicBezTo>
                    <a:pt x="0" y="1"/>
                    <a:pt x="0" y="2"/>
                    <a:pt x="1" y="2"/>
                  </a:cubicBezTo>
                  <a:cubicBezTo>
                    <a:pt x="2" y="4"/>
                    <a:pt x="2" y="4"/>
                    <a:pt x="2" y="4"/>
                  </a:cubicBezTo>
                  <a:cubicBezTo>
                    <a:pt x="2" y="4"/>
                    <a:pt x="2" y="4"/>
                    <a:pt x="2" y="4"/>
                  </a:cubicBezTo>
                  <a:cubicBezTo>
                    <a:pt x="3" y="2"/>
                    <a:pt x="3" y="2"/>
                    <a:pt x="3" y="2"/>
                  </a:cubicBezTo>
                  <a:cubicBezTo>
                    <a:pt x="3" y="2"/>
                    <a:pt x="3" y="1"/>
                    <a:pt x="3" y="1"/>
                  </a:cubicBezTo>
                  <a:cubicBezTo>
                    <a:pt x="3" y="1"/>
                    <a:pt x="3" y="2"/>
                    <a:pt x="3" y="2"/>
                  </a:cubicBezTo>
                  <a:cubicBezTo>
                    <a:pt x="3" y="4"/>
                    <a:pt x="3" y="4"/>
                    <a:pt x="3" y="4"/>
                  </a:cubicBezTo>
                  <a:cubicBezTo>
                    <a:pt x="4" y="4"/>
                    <a:pt x="4" y="4"/>
                    <a:pt x="4" y="4"/>
                  </a:cubicBezTo>
                  <a:cubicBezTo>
                    <a:pt x="4" y="0"/>
                    <a:pt x="4" y="0"/>
                    <a:pt x="4" y="0"/>
                  </a:cubicBezTo>
                  <a:cubicBezTo>
                    <a:pt x="3" y="0"/>
                    <a:pt x="3" y="0"/>
                    <a:pt x="3" y="0"/>
                  </a:cubicBezTo>
                  <a:cubicBezTo>
                    <a:pt x="2" y="3"/>
                    <a:pt x="2" y="3"/>
                    <a:pt x="2" y="3"/>
                  </a:cubicBezTo>
                  <a:cubicBezTo>
                    <a:pt x="2" y="3"/>
                    <a:pt x="2" y="4"/>
                    <a:pt x="2" y="4"/>
                  </a:cubicBezTo>
                  <a:cubicBezTo>
                    <a:pt x="2" y="4"/>
                    <a:pt x="2" y="3"/>
                    <a:pt x="2" y="3"/>
                  </a:cubicBezTo>
                  <a:cubicBezTo>
                    <a:pt x="1" y="0"/>
                    <a:pt x="1" y="0"/>
                    <a:pt x="1" y="0"/>
                  </a:cubicBezTo>
                  <a:cubicBezTo>
                    <a:pt x="0" y="0"/>
                    <a:pt x="0" y="0"/>
                    <a:pt x="0" y="0"/>
                  </a:cubicBezTo>
                  <a:lnTo>
                    <a:pt x="0" y="4"/>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000000"/>
                </a:solidFill>
                <a:latin typeface="+mj-lt"/>
              </a:endParaRPr>
            </a:p>
          </p:txBody>
        </p:sp>
      </p:grpSp>
    </p:spTree>
    <p:extLst>
      <p:ext uri="{BB962C8B-B14F-4D97-AF65-F5344CB8AC3E}">
        <p14:creationId xmlns:p14="http://schemas.microsoft.com/office/powerpoint/2010/main" val="2797074481"/>
      </p:ext>
    </p:extLst>
  </p:cSld>
  <p:clrMapOvr>
    <a:overrideClrMapping bg1="lt1" tx1="dk1" bg2="lt2" tx2="dk2" accent1="accent1" accent2="accent2" accent3="accent3" accent4="accent4" accent5="accent5" accent6="accent6" hlink="hlink" folHlink="folHlink"/>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925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Slide">
    <p:spTree>
      <p:nvGrpSpPr>
        <p:cNvPr id="1" name=""/>
        <p:cNvGrpSpPr/>
        <p:nvPr/>
      </p:nvGrpSpPr>
      <p:grpSpPr>
        <a:xfrm>
          <a:off x="0" y="0"/>
          <a:ext cx="0" cy="0"/>
          <a:chOff x="0" y="0"/>
          <a:chExt cx="0" cy="0"/>
        </a:xfrm>
      </p:grpSpPr>
      <p:sp>
        <p:nvSpPr>
          <p:cNvPr id="4" name="Rectangle 3"/>
          <p:cNvSpPr/>
          <p:nvPr userDrawn="1"/>
        </p:nvSpPr>
        <p:spPr bwMode="auto">
          <a:xfrm>
            <a:off x="6122022" y="0"/>
            <a:ext cx="3021977" cy="5152736"/>
          </a:xfrm>
          <a:custGeom>
            <a:avLst/>
            <a:gdLst>
              <a:gd name="connsiteX0" fmla="*/ 0 w 2105891"/>
              <a:gd name="connsiteY0" fmla="*/ 0 h 5143499"/>
              <a:gd name="connsiteX1" fmla="*/ 2105891 w 2105891"/>
              <a:gd name="connsiteY1" fmla="*/ 0 h 5143499"/>
              <a:gd name="connsiteX2" fmla="*/ 2105891 w 2105891"/>
              <a:gd name="connsiteY2" fmla="*/ 5143499 h 5143499"/>
              <a:gd name="connsiteX3" fmla="*/ 0 w 2105891"/>
              <a:gd name="connsiteY3" fmla="*/ 5143499 h 5143499"/>
              <a:gd name="connsiteX4" fmla="*/ 0 w 2105891"/>
              <a:gd name="connsiteY4" fmla="*/ 0 h 5143499"/>
              <a:gd name="connsiteX0" fmla="*/ 1117600 w 3223491"/>
              <a:gd name="connsiteY0" fmla="*/ 0 h 5152735"/>
              <a:gd name="connsiteX1" fmla="*/ 3223491 w 3223491"/>
              <a:gd name="connsiteY1" fmla="*/ 0 h 5152735"/>
              <a:gd name="connsiteX2" fmla="*/ 3223491 w 3223491"/>
              <a:gd name="connsiteY2" fmla="*/ 5143499 h 5152735"/>
              <a:gd name="connsiteX3" fmla="*/ 0 w 3223491"/>
              <a:gd name="connsiteY3" fmla="*/ 5152735 h 5152735"/>
              <a:gd name="connsiteX4" fmla="*/ 1117600 w 3223491"/>
              <a:gd name="connsiteY4" fmla="*/ 0 h 5152735"/>
              <a:gd name="connsiteX0" fmla="*/ 1117600 w 3223491"/>
              <a:gd name="connsiteY0" fmla="*/ 0 h 5152736"/>
              <a:gd name="connsiteX1" fmla="*/ 3223491 w 3223491"/>
              <a:gd name="connsiteY1" fmla="*/ 0 h 5152736"/>
              <a:gd name="connsiteX2" fmla="*/ 2115127 w 3223491"/>
              <a:gd name="connsiteY2" fmla="*/ 5152736 h 5152736"/>
              <a:gd name="connsiteX3" fmla="*/ 0 w 3223491"/>
              <a:gd name="connsiteY3" fmla="*/ 5152735 h 5152736"/>
              <a:gd name="connsiteX4" fmla="*/ 1117600 w 3223491"/>
              <a:gd name="connsiteY4" fmla="*/ 0 h 5152736"/>
              <a:gd name="connsiteX0" fmla="*/ 1241509 w 3347400"/>
              <a:gd name="connsiteY0" fmla="*/ 0 h 5152736"/>
              <a:gd name="connsiteX1" fmla="*/ 3347400 w 3347400"/>
              <a:gd name="connsiteY1" fmla="*/ 0 h 5152736"/>
              <a:gd name="connsiteX2" fmla="*/ 2239036 w 3347400"/>
              <a:gd name="connsiteY2" fmla="*/ 5152736 h 5152736"/>
              <a:gd name="connsiteX3" fmla="*/ 0 w 3347400"/>
              <a:gd name="connsiteY3" fmla="*/ 5139574 h 5152736"/>
              <a:gd name="connsiteX4" fmla="*/ 1241509 w 3347400"/>
              <a:gd name="connsiteY4" fmla="*/ 0 h 5152736"/>
              <a:gd name="connsiteX0" fmla="*/ 1379996 w 3347400"/>
              <a:gd name="connsiteY0" fmla="*/ 6581 h 5152736"/>
              <a:gd name="connsiteX1" fmla="*/ 3347400 w 3347400"/>
              <a:gd name="connsiteY1" fmla="*/ 0 h 5152736"/>
              <a:gd name="connsiteX2" fmla="*/ 2239036 w 3347400"/>
              <a:gd name="connsiteY2" fmla="*/ 5152736 h 5152736"/>
              <a:gd name="connsiteX3" fmla="*/ 0 w 3347400"/>
              <a:gd name="connsiteY3" fmla="*/ 5139574 h 5152736"/>
              <a:gd name="connsiteX4" fmla="*/ 1379996 w 3347400"/>
              <a:gd name="connsiteY4" fmla="*/ 6581 h 5152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7400" h="5152736">
                <a:moveTo>
                  <a:pt x="1379996" y="6581"/>
                </a:moveTo>
                <a:lnTo>
                  <a:pt x="3347400" y="0"/>
                </a:lnTo>
                <a:lnTo>
                  <a:pt x="2239036" y="5152736"/>
                </a:lnTo>
                <a:lnTo>
                  <a:pt x="0" y="5139574"/>
                </a:lnTo>
                <a:lnTo>
                  <a:pt x="1379996" y="6581"/>
                </a:lnTo>
                <a:close/>
              </a:path>
            </a:pathLst>
          </a:custGeom>
          <a:solidFill>
            <a:srgbClr val="FEC426">
              <a:alpha val="9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400" b="0" i="0" u="none" strike="noStrike" cap="none" normalizeH="0" baseline="0" dirty="0">
              <a:ln>
                <a:noFill/>
              </a:ln>
              <a:solidFill>
                <a:srgbClr val="000000"/>
              </a:solidFill>
              <a:effectLst/>
              <a:latin typeface="+mj-lt"/>
              <a:ea typeface="ヒラギノ角ゴ ProN W3" charset="0"/>
              <a:cs typeface="ヒラギノ角ゴ ProN W3" charset="0"/>
              <a:sym typeface="Gill Sans" charset="0"/>
            </a:endParaRPr>
          </a:p>
        </p:txBody>
      </p:sp>
      <p:sp>
        <p:nvSpPr>
          <p:cNvPr id="2" name="TextBox 1"/>
          <p:cNvSpPr txBox="1"/>
          <p:nvPr userDrawn="1"/>
        </p:nvSpPr>
        <p:spPr>
          <a:xfrm>
            <a:off x="6034218" y="83804"/>
            <a:ext cx="184666" cy="369332"/>
          </a:xfrm>
          <a:prstGeom prst="rect">
            <a:avLst/>
          </a:prstGeom>
          <a:noFill/>
        </p:spPr>
        <p:txBody>
          <a:bodyPr wrap="none" rtlCol="0">
            <a:spAutoFit/>
          </a:bodyPr>
          <a:lstStyle/>
          <a:p>
            <a:endParaRPr lang="en-US" dirty="0">
              <a:latin typeface="+mj-lt"/>
            </a:endParaRPr>
          </a:p>
        </p:txBody>
      </p:sp>
      <p:sp>
        <p:nvSpPr>
          <p:cNvPr id="42" name="Rectangle 3"/>
          <p:cNvSpPr/>
          <p:nvPr userDrawn="1"/>
        </p:nvSpPr>
        <p:spPr bwMode="auto">
          <a:xfrm>
            <a:off x="6247885" y="-24579"/>
            <a:ext cx="2915855" cy="5179839"/>
          </a:xfrm>
          <a:custGeom>
            <a:avLst/>
            <a:gdLst>
              <a:gd name="connsiteX0" fmla="*/ 0 w 2105891"/>
              <a:gd name="connsiteY0" fmla="*/ 0 h 5143499"/>
              <a:gd name="connsiteX1" fmla="*/ 2105891 w 2105891"/>
              <a:gd name="connsiteY1" fmla="*/ 0 h 5143499"/>
              <a:gd name="connsiteX2" fmla="*/ 2105891 w 2105891"/>
              <a:gd name="connsiteY2" fmla="*/ 5143499 h 5143499"/>
              <a:gd name="connsiteX3" fmla="*/ 0 w 2105891"/>
              <a:gd name="connsiteY3" fmla="*/ 5143499 h 5143499"/>
              <a:gd name="connsiteX4" fmla="*/ 0 w 2105891"/>
              <a:gd name="connsiteY4" fmla="*/ 0 h 5143499"/>
              <a:gd name="connsiteX0" fmla="*/ 1117600 w 3223491"/>
              <a:gd name="connsiteY0" fmla="*/ 0 h 5152735"/>
              <a:gd name="connsiteX1" fmla="*/ 3223491 w 3223491"/>
              <a:gd name="connsiteY1" fmla="*/ 0 h 5152735"/>
              <a:gd name="connsiteX2" fmla="*/ 3223491 w 3223491"/>
              <a:gd name="connsiteY2" fmla="*/ 5143499 h 5152735"/>
              <a:gd name="connsiteX3" fmla="*/ 0 w 3223491"/>
              <a:gd name="connsiteY3" fmla="*/ 5152735 h 5152735"/>
              <a:gd name="connsiteX4" fmla="*/ 1117600 w 3223491"/>
              <a:gd name="connsiteY4" fmla="*/ 0 h 5152735"/>
              <a:gd name="connsiteX0" fmla="*/ 1117600 w 3223491"/>
              <a:gd name="connsiteY0" fmla="*/ 0 h 5152736"/>
              <a:gd name="connsiteX1" fmla="*/ 3223491 w 3223491"/>
              <a:gd name="connsiteY1" fmla="*/ 0 h 5152736"/>
              <a:gd name="connsiteX2" fmla="*/ 2115127 w 3223491"/>
              <a:gd name="connsiteY2" fmla="*/ 5152736 h 5152736"/>
              <a:gd name="connsiteX3" fmla="*/ 0 w 3223491"/>
              <a:gd name="connsiteY3" fmla="*/ 5152735 h 5152736"/>
              <a:gd name="connsiteX4" fmla="*/ 1117600 w 3223491"/>
              <a:gd name="connsiteY4" fmla="*/ 0 h 5152736"/>
              <a:gd name="connsiteX0" fmla="*/ 1117600 w 3223491"/>
              <a:gd name="connsiteY0" fmla="*/ 0 h 5161973"/>
              <a:gd name="connsiteX1" fmla="*/ 3223491 w 3223491"/>
              <a:gd name="connsiteY1" fmla="*/ 0 h 5161973"/>
              <a:gd name="connsiteX2" fmla="*/ 3210955 w 3223491"/>
              <a:gd name="connsiteY2" fmla="*/ 5161973 h 5161973"/>
              <a:gd name="connsiteX3" fmla="*/ 0 w 3223491"/>
              <a:gd name="connsiteY3" fmla="*/ 5152735 h 5161973"/>
              <a:gd name="connsiteX4" fmla="*/ 1117600 w 3223491"/>
              <a:gd name="connsiteY4" fmla="*/ 0 h 5161973"/>
              <a:gd name="connsiteX0" fmla="*/ 925630 w 3031521"/>
              <a:gd name="connsiteY0" fmla="*/ 0 h 5161973"/>
              <a:gd name="connsiteX1" fmla="*/ 3031521 w 3031521"/>
              <a:gd name="connsiteY1" fmla="*/ 0 h 5161973"/>
              <a:gd name="connsiteX2" fmla="*/ 3018985 w 3031521"/>
              <a:gd name="connsiteY2" fmla="*/ 5161973 h 5161973"/>
              <a:gd name="connsiteX3" fmla="*/ 0 w 3031521"/>
              <a:gd name="connsiteY3" fmla="*/ 5152735 h 5161973"/>
              <a:gd name="connsiteX4" fmla="*/ 925630 w 3031521"/>
              <a:gd name="connsiteY4" fmla="*/ 0 h 5161973"/>
              <a:gd name="connsiteX0" fmla="*/ 949626 w 3055517"/>
              <a:gd name="connsiteY0" fmla="*/ 0 h 5161973"/>
              <a:gd name="connsiteX1" fmla="*/ 3055517 w 3055517"/>
              <a:gd name="connsiteY1" fmla="*/ 0 h 5161973"/>
              <a:gd name="connsiteX2" fmla="*/ 3042981 w 3055517"/>
              <a:gd name="connsiteY2" fmla="*/ 5161973 h 5161973"/>
              <a:gd name="connsiteX3" fmla="*/ 0 w 3055517"/>
              <a:gd name="connsiteY3" fmla="*/ 5152735 h 5161973"/>
              <a:gd name="connsiteX4" fmla="*/ 949626 w 3055517"/>
              <a:gd name="connsiteY4" fmla="*/ 0 h 5161973"/>
              <a:gd name="connsiteX0" fmla="*/ 949626 w 3055517"/>
              <a:gd name="connsiteY0" fmla="*/ 0 h 5161973"/>
              <a:gd name="connsiteX1" fmla="*/ 3055517 w 3055517"/>
              <a:gd name="connsiteY1" fmla="*/ 0 h 5161973"/>
              <a:gd name="connsiteX2" fmla="*/ 3042981 w 3055517"/>
              <a:gd name="connsiteY2" fmla="*/ 5161973 h 5161973"/>
              <a:gd name="connsiteX3" fmla="*/ 0 w 3055517"/>
              <a:gd name="connsiteY3" fmla="*/ 5152735 h 5161973"/>
              <a:gd name="connsiteX4" fmla="*/ 949626 w 3055517"/>
              <a:gd name="connsiteY4" fmla="*/ 0 h 5161973"/>
              <a:gd name="connsiteX0" fmla="*/ 973622 w 3079513"/>
              <a:gd name="connsiteY0" fmla="*/ 0 h 5161973"/>
              <a:gd name="connsiteX1" fmla="*/ 3079513 w 3079513"/>
              <a:gd name="connsiteY1" fmla="*/ 0 h 5161973"/>
              <a:gd name="connsiteX2" fmla="*/ 3066977 w 3079513"/>
              <a:gd name="connsiteY2" fmla="*/ 5161973 h 5161973"/>
              <a:gd name="connsiteX3" fmla="*/ 0 w 3079513"/>
              <a:gd name="connsiteY3" fmla="*/ 5152735 h 5161973"/>
              <a:gd name="connsiteX4" fmla="*/ 973622 w 3079513"/>
              <a:gd name="connsiteY4" fmla="*/ 0 h 5161973"/>
              <a:gd name="connsiteX0" fmla="*/ 732520 w 2838411"/>
              <a:gd name="connsiteY0" fmla="*/ 0 h 5166392"/>
              <a:gd name="connsiteX1" fmla="*/ 2838411 w 2838411"/>
              <a:gd name="connsiteY1" fmla="*/ 0 h 5166392"/>
              <a:gd name="connsiteX2" fmla="*/ 2825875 w 2838411"/>
              <a:gd name="connsiteY2" fmla="*/ 5161973 h 5166392"/>
              <a:gd name="connsiteX3" fmla="*/ 0 w 2838411"/>
              <a:gd name="connsiteY3" fmla="*/ 5166392 h 5166392"/>
              <a:gd name="connsiteX4" fmla="*/ 732520 w 2838411"/>
              <a:gd name="connsiteY4" fmla="*/ 0 h 5166392"/>
              <a:gd name="connsiteX0" fmla="*/ 924305 w 2838411"/>
              <a:gd name="connsiteY0" fmla="*/ 6829 h 5166392"/>
              <a:gd name="connsiteX1" fmla="*/ 2838411 w 2838411"/>
              <a:gd name="connsiteY1" fmla="*/ 0 h 5166392"/>
              <a:gd name="connsiteX2" fmla="*/ 2825875 w 2838411"/>
              <a:gd name="connsiteY2" fmla="*/ 5161973 h 5166392"/>
              <a:gd name="connsiteX3" fmla="*/ 0 w 2838411"/>
              <a:gd name="connsiteY3" fmla="*/ 5166392 h 5166392"/>
              <a:gd name="connsiteX4" fmla="*/ 924305 w 2838411"/>
              <a:gd name="connsiteY4" fmla="*/ 6829 h 5166392"/>
              <a:gd name="connsiteX0" fmla="*/ 1176365 w 2838411"/>
              <a:gd name="connsiteY0" fmla="*/ 6829 h 5166392"/>
              <a:gd name="connsiteX1" fmla="*/ 2838411 w 2838411"/>
              <a:gd name="connsiteY1" fmla="*/ 0 h 5166392"/>
              <a:gd name="connsiteX2" fmla="*/ 2825875 w 2838411"/>
              <a:gd name="connsiteY2" fmla="*/ 5161973 h 5166392"/>
              <a:gd name="connsiteX3" fmla="*/ 0 w 2838411"/>
              <a:gd name="connsiteY3" fmla="*/ 5166392 h 5166392"/>
              <a:gd name="connsiteX4" fmla="*/ 1176365 w 2838411"/>
              <a:gd name="connsiteY4" fmla="*/ 6829 h 5166392"/>
              <a:gd name="connsiteX0" fmla="*/ 1110611 w 2838411"/>
              <a:gd name="connsiteY0" fmla="*/ 20485 h 5166392"/>
              <a:gd name="connsiteX1" fmla="*/ 2838411 w 2838411"/>
              <a:gd name="connsiteY1" fmla="*/ 0 h 5166392"/>
              <a:gd name="connsiteX2" fmla="*/ 2825875 w 2838411"/>
              <a:gd name="connsiteY2" fmla="*/ 5161973 h 5166392"/>
              <a:gd name="connsiteX3" fmla="*/ 0 w 2838411"/>
              <a:gd name="connsiteY3" fmla="*/ 5166392 h 5166392"/>
              <a:gd name="connsiteX4" fmla="*/ 1110611 w 2838411"/>
              <a:gd name="connsiteY4" fmla="*/ 20485 h 5166392"/>
              <a:gd name="connsiteX0" fmla="*/ 990061 w 2717861"/>
              <a:gd name="connsiteY0" fmla="*/ 20485 h 5166392"/>
              <a:gd name="connsiteX1" fmla="*/ 2717861 w 2717861"/>
              <a:gd name="connsiteY1" fmla="*/ 0 h 5166392"/>
              <a:gd name="connsiteX2" fmla="*/ 2705325 w 2717861"/>
              <a:gd name="connsiteY2" fmla="*/ 5161973 h 5166392"/>
              <a:gd name="connsiteX3" fmla="*/ 0 w 2717861"/>
              <a:gd name="connsiteY3" fmla="*/ 5166392 h 5166392"/>
              <a:gd name="connsiteX4" fmla="*/ 990061 w 2717861"/>
              <a:gd name="connsiteY4" fmla="*/ 20485 h 5166392"/>
              <a:gd name="connsiteX0" fmla="*/ 940745 w 2668545"/>
              <a:gd name="connsiteY0" fmla="*/ 20485 h 5161973"/>
              <a:gd name="connsiteX1" fmla="*/ 2668545 w 2668545"/>
              <a:gd name="connsiteY1" fmla="*/ 0 h 5161973"/>
              <a:gd name="connsiteX2" fmla="*/ 2656009 w 2668545"/>
              <a:gd name="connsiteY2" fmla="*/ 5161973 h 5161973"/>
              <a:gd name="connsiteX3" fmla="*/ 0 w 2668545"/>
              <a:gd name="connsiteY3" fmla="*/ 5159564 h 5161973"/>
              <a:gd name="connsiteX4" fmla="*/ 940745 w 2668545"/>
              <a:gd name="connsiteY4" fmla="*/ 20485 h 5161973"/>
              <a:gd name="connsiteX0" fmla="*/ 918827 w 2668545"/>
              <a:gd name="connsiteY0" fmla="*/ 20485 h 5161973"/>
              <a:gd name="connsiteX1" fmla="*/ 2668545 w 2668545"/>
              <a:gd name="connsiteY1" fmla="*/ 0 h 5161973"/>
              <a:gd name="connsiteX2" fmla="*/ 2656009 w 2668545"/>
              <a:gd name="connsiteY2" fmla="*/ 5161973 h 5161973"/>
              <a:gd name="connsiteX3" fmla="*/ 0 w 2668545"/>
              <a:gd name="connsiteY3" fmla="*/ 5159564 h 5161973"/>
              <a:gd name="connsiteX4" fmla="*/ 918827 w 2668545"/>
              <a:gd name="connsiteY4" fmla="*/ 20485 h 5161973"/>
              <a:gd name="connsiteX0" fmla="*/ 737629 w 2487347"/>
              <a:gd name="connsiteY0" fmla="*/ 20485 h 5161973"/>
              <a:gd name="connsiteX1" fmla="*/ 2487347 w 2487347"/>
              <a:gd name="connsiteY1" fmla="*/ 0 h 5161973"/>
              <a:gd name="connsiteX2" fmla="*/ 2474811 w 2487347"/>
              <a:gd name="connsiteY2" fmla="*/ 5161973 h 5161973"/>
              <a:gd name="connsiteX3" fmla="*/ 0 w 2487347"/>
              <a:gd name="connsiteY3" fmla="*/ 5152533 h 5161973"/>
              <a:gd name="connsiteX4" fmla="*/ 737629 w 2487347"/>
              <a:gd name="connsiteY4" fmla="*/ 20485 h 5161973"/>
              <a:gd name="connsiteX0" fmla="*/ 947140 w 2487347"/>
              <a:gd name="connsiteY0" fmla="*/ 20485 h 5161973"/>
              <a:gd name="connsiteX1" fmla="*/ 2487347 w 2487347"/>
              <a:gd name="connsiteY1" fmla="*/ 0 h 5161973"/>
              <a:gd name="connsiteX2" fmla="*/ 2474811 w 2487347"/>
              <a:gd name="connsiteY2" fmla="*/ 5161973 h 5161973"/>
              <a:gd name="connsiteX3" fmla="*/ 0 w 2487347"/>
              <a:gd name="connsiteY3" fmla="*/ 5152533 h 5161973"/>
              <a:gd name="connsiteX4" fmla="*/ 947140 w 2487347"/>
              <a:gd name="connsiteY4" fmla="*/ 20485 h 5161973"/>
              <a:gd name="connsiteX0" fmla="*/ 1037740 w 2487347"/>
              <a:gd name="connsiteY0" fmla="*/ 20485 h 5161973"/>
              <a:gd name="connsiteX1" fmla="*/ 2487347 w 2487347"/>
              <a:gd name="connsiteY1" fmla="*/ 0 h 5161973"/>
              <a:gd name="connsiteX2" fmla="*/ 2474811 w 2487347"/>
              <a:gd name="connsiteY2" fmla="*/ 5161973 h 5161973"/>
              <a:gd name="connsiteX3" fmla="*/ 0 w 2487347"/>
              <a:gd name="connsiteY3" fmla="*/ 5152533 h 5161973"/>
              <a:gd name="connsiteX4" fmla="*/ 1037740 w 2487347"/>
              <a:gd name="connsiteY4" fmla="*/ 20485 h 5161973"/>
              <a:gd name="connsiteX0" fmla="*/ 1066052 w 2487347"/>
              <a:gd name="connsiteY0" fmla="*/ 20485 h 5161973"/>
              <a:gd name="connsiteX1" fmla="*/ 2487347 w 2487347"/>
              <a:gd name="connsiteY1" fmla="*/ 0 h 5161973"/>
              <a:gd name="connsiteX2" fmla="*/ 2474811 w 2487347"/>
              <a:gd name="connsiteY2" fmla="*/ 5161973 h 5161973"/>
              <a:gd name="connsiteX3" fmla="*/ 0 w 2487347"/>
              <a:gd name="connsiteY3" fmla="*/ 5152533 h 5161973"/>
              <a:gd name="connsiteX4" fmla="*/ 1066052 w 2487347"/>
              <a:gd name="connsiteY4" fmla="*/ 20485 h 5161973"/>
              <a:gd name="connsiteX0" fmla="*/ 918828 w 2340123"/>
              <a:gd name="connsiteY0" fmla="*/ 20485 h 5161973"/>
              <a:gd name="connsiteX1" fmla="*/ 2340123 w 2340123"/>
              <a:gd name="connsiteY1" fmla="*/ 0 h 5161973"/>
              <a:gd name="connsiteX2" fmla="*/ 2327587 w 2340123"/>
              <a:gd name="connsiteY2" fmla="*/ 5161973 h 5161973"/>
              <a:gd name="connsiteX3" fmla="*/ 0 w 2340123"/>
              <a:gd name="connsiteY3" fmla="*/ 5152534 h 5161973"/>
              <a:gd name="connsiteX4" fmla="*/ 918828 w 2340123"/>
              <a:gd name="connsiteY4" fmla="*/ 20485 h 5161973"/>
              <a:gd name="connsiteX0" fmla="*/ 1009426 w 2340123"/>
              <a:gd name="connsiteY0" fmla="*/ 20485 h 5161973"/>
              <a:gd name="connsiteX1" fmla="*/ 2340123 w 2340123"/>
              <a:gd name="connsiteY1" fmla="*/ 0 h 5161973"/>
              <a:gd name="connsiteX2" fmla="*/ 2327587 w 2340123"/>
              <a:gd name="connsiteY2" fmla="*/ 5161973 h 5161973"/>
              <a:gd name="connsiteX3" fmla="*/ 0 w 2340123"/>
              <a:gd name="connsiteY3" fmla="*/ 5152534 h 5161973"/>
              <a:gd name="connsiteX4" fmla="*/ 1009426 w 2340123"/>
              <a:gd name="connsiteY4" fmla="*/ 20485 h 5161973"/>
              <a:gd name="connsiteX0" fmla="*/ 986777 w 2340123"/>
              <a:gd name="connsiteY0" fmla="*/ 20485 h 5161973"/>
              <a:gd name="connsiteX1" fmla="*/ 2340123 w 2340123"/>
              <a:gd name="connsiteY1" fmla="*/ 0 h 5161973"/>
              <a:gd name="connsiteX2" fmla="*/ 2327587 w 2340123"/>
              <a:gd name="connsiteY2" fmla="*/ 5161973 h 5161973"/>
              <a:gd name="connsiteX3" fmla="*/ 0 w 2340123"/>
              <a:gd name="connsiteY3" fmla="*/ 5152534 h 5161973"/>
              <a:gd name="connsiteX4" fmla="*/ 986777 w 2340123"/>
              <a:gd name="connsiteY4" fmla="*/ 20485 h 5161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123" h="5161973">
                <a:moveTo>
                  <a:pt x="986777" y="20485"/>
                </a:moveTo>
                <a:lnTo>
                  <a:pt x="2340123" y="0"/>
                </a:lnTo>
                <a:cubicBezTo>
                  <a:pt x="2335944" y="1720658"/>
                  <a:pt x="2331766" y="3441315"/>
                  <a:pt x="2327587" y="5161973"/>
                </a:cubicBezTo>
                <a:lnTo>
                  <a:pt x="0" y="5152534"/>
                </a:lnTo>
                <a:lnTo>
                  <a:pt x="986777" y="20485"/>
                </a:lnTo>
                <a:close/>
              </a:path>
            </a:pathLst>
          </a:custGeom>
          <a:blipFill dpi="0" rotWithShape="1">
            <a:blip r:embed="rId2" cstate="screen">
              <a:extLst>
                <a:ext uri="{28A0092B-C50C-407E-A947-70E740481C1C}">
                  <a14:useLocalDpi xmlns:a14="http://schemas.microsoft.com/office/drawing/2010/main"/>
                </a:ext>
              </a:extLst>
            </a:blip>
            <a:srcRect/>
            <a:stretch>
              <a:fillRect t="576"/>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400" b="0" i="0" u="none" strike="noStrike" cap="none" normalizeH="0" baseline="0" dirty="0">
              <a:ln>
                <a:noFill/>
              </a:ln>
              <a:solidFill>
                <a:srgbClr val="000000"/>
              </a:solidFill>
              <a:effectLst/>
              <a:latin typeface="+mj-lt"/>
              <a:ea typeface="ヒラギノ角ゴ ProN W3" charset="0"/>
              <a:cs typeface="ヒラギノ角ゴ ProN W3" charset="0"/>
              <a:sym typeface="Gill Sans" charset="0"/>
            </a:endParaRPr>
          </a:p>
        </p:txBody>
      </p:sp>
      <p:sp>
        <p:nvSpPr>
          <p:cNvPr id="43" name="Title 1"/>
          <p:cNvSpPr>
            <a:spLocks noGrp="1"/>
          </p:cNvSpPr>
          <p:nvPr>
            <p:ph type="title"/>
          </p:nvPr>
        </p:nvSpPr>
        <p:spPr>
          <a:xfrm>
            <a:off x="457199" y="133350"/>
            <a:ext cx="6647379" cy="478259"/>
          </a:xfrm>
          <a:prstGeom prst="rect">
            <a:avLst/>
          </a:prstGeom>
        </p:spPr>
        <p:txBody>
          <a:bodyPr>
            <a:noAutofit/>
          </a:bodyPr>
          <a:lstStyle>
            <a:lvl1pPr>
              <a:defRPr sz="2800">
                <a:latin typeface="+mj-lt"/>
              </a:defRPr>
            </a:lvl1pPr>
          </a:lstStyle>
          <a:p>
            <a:r>
              <a:rPr lang="en-US"/>
              <a:t>Click to edit Master title style</a:t>
            </a:r>
            <a:endParaRPr lang="en-US" dirty="0"/>
          </a:p>
        </p:txBody>
      </p:sp>
      <p:sp>
        <p:nvSpPr>
          <p:cNvPr id="57" name="Text Placeholder 2"/>
          <p:cNvSpPr>
            <a:spLocks noGrp="1"/>
          </p:cNvSpPr>
          <p:nvPr>
            <p:ph idx="1"/>
          </p:nvPr>
        </p:nvSpPr>
        <p:spPr>
          <a:xfrm>
            <a:off x="457200" y="1200151"/>
            <a:ext cx="6051550" cy="3394472"/>
          </a:xfrm>
          <a:prstGeom prst="rect">
            <a:avLst/>
          </a:prstGeom>
        </p:spPr>
        <p:txBody>
          <a:bodyPr vert="horz" lIns="91440" tIns="45720" rIns="91440" bIns="45720" rtlCol="0">
            <a:normAutofit/>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8" name="TextBox 6"/>
          <p:cNvSpPr txBox="1">
            <a:spLocks noChangeArrowheads="1"/>
          </p:cNvSpPr>
          <p:nvPr userDrawn="1"/>
        </p:nvSpPr>
        <p:spPr bwMode="auto">
          <a:xfrm>
            <a:off x="4114006" y="4873052"/>
            <a:ext cx="906463" cy="24606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algn="ctr">
              <a:defRPr sz="700">
                <a:solidFill>
                  <a:schemeClr val="tx1">
                    <a:tint val="75000"/>
                  </a:schemeClr>
                </a:solidFill>
                <a:latin typeface="Lato Regular"/>
                <a:cs typeface="Lato Regular"/>
              </a:defRPr>
            </a:lvl1pPr>
          </a:lstStyle>
          <a:p>
            <a:pPr lvl="0"/>
            <a:r>
              <a:rPr lang="en-US" dirty="0">
                <a:latin typeface="+mj-lt"/>
                <a:cs typeface="Arial" panose="020B0604020202020204" pitchFamily="34" charset="0"/>
              </a:rPr>
              <a:t> [</a:t>
            </a:r>
            <a:fld id="{B47D6B3F-46F2-0F48-98B5-BD85166C0D7E}" type="slidenum">
              <a:rPr lang="en-US" smtClean="0">
                <a:latin typeface="+mj-lt"/>
                <a:cs typeface="Arial" panose="020B0604020202020204" pitchFamily="34" charset="0"/>
              </a:rPr>
              <a:pPr lvl="0"/>
              <a:t>‹#›</a:t>
            </a:fld>
            <a:r>
              <a:rPr lang="en-US" dirty="0">
                <a:latin typeface="+mj-lt"/>
                <a:cs typeface="Arial" panose="020B0604020202020204" pitchFamily="34" charset="0"/>
              </a:rPr>
              <a:t>]</a:t>
            </a:r>
          </a:p>
        </p:txBody>
      </p:sp>
      <p:sp>
        <p:nvSpPr>
          <p:cNvPr id="59" name="Text Placeholder 5"/>
          <p:cNvSpPr>
            <a:spLocks noGrp="1"/>
          </p:cNvSpPr>
          <p:nvPr>
            <p:ph type="body" sz="quarter" idx="10" hasCustomPrompt="1"/>
          </p:nvPr>
        </p:nvSpPr>
        <p:spPr>
          <a:xfrm>
            <a:off x="457199" y="482006"/>
            <a:ext cx="8239126" cy="254000"/>
          </a:xfrm>
        </p:spPr>
        <p:txBody>
          <a:bodyPr>
            <a:noAutofit/>
          </a:bodyPr>
          <a:lstStyle>
            <a:lvl1pPr marL="0" indent="0" algn="l">
              <a:buNone/>
              <a:defRPr sz="1800" b="0" i="0" baseline="0">
                <a:solidFill>
                  <a:schemeClr val="tx1"/>
                </a:solidFill>
                <a:latin typeface="+mj-lt"/>
                <a:cs typeface="Arial"/>
              </a:defRPr>
            </a:lvl1pPr>
            <a:lvl5pPr>
              <a:defRPr/>
            </a:lvl5pPr>
          </a:lstStyle>
          <a:p>
            <a:pPr lvl="0"/>
            <a:r>
              <a:rPr lang="en-US" dirty="0"/>
              <a:t>Enter your subtitle here</a:t>
            </a:r>
          </a:p>
        </p:txBody>
      </p:sp>
      <p:grpSp>
        <p:nvGrpSpPr>
          <p:cNvPr id="74" name="Group 73"/>
          <p:cNvGrpSpPr/>
          <p:nvPr userDrawn="1"/>
        </p:nvGrpSpPr>
        <p:grpSpPr>
          <a:xfrm>
            <a:off x="7802378" y="4931038"/>
            <a:ext cx="884422" cy="132359"/>
            <a:chOff x="3121025" y="2933700"/>
            <a:chExt cx="5949951" cy="979488"/>
          </a:xfrm>
          <a:solidFill>
            <a:schemeClr val="bg1"/>
          </a:solidFill>
        </p:grpSpPr>
        <p:sp>
          <p:nvSpPr>
            <p:cNvPr id="75" name="Freeform 5"/>
            <p:cNvSpPr>
              <a:spLocks/>
            </p:cNvSpPr>
            <p:nvPr/>
          </p:nvSpPr>
          <p:spPr bwMode="auto">
            <a:xfrm>
              <a:off x="3289300" y="2933700"/>
              <a:ext cx="361950" cy="273050"/>
            </a:xfrm>
            <a:custGeom>
              <a:avLst/>
              <a:gdLst>
                <a:gd name="T0" fmla="*/ 2 w 32"/>
                <a:gd name="T1" fmla="*/ 24 h 24"/>
                <a:gd name="T2" fmla="*/ 25 w 32"/>
                <a:gd name="T3" fmla="*/ 24 h 24"/>
                <a:gd name="T4" fmla="*/ 26 w 32"/>
                <a:gd name="T5" fmla="*/ 23 h 24"/>
                <a:gd name="T6" fmla="*/ 31 w 32"/>
                <a:gd name="T7" fmla="*/ 3 h 24"/>
                <a:gd name="T8" fmla="*/ 31 w 32"/>
                <a:gd name="T9" fmla="*/ 1 h 24"/>
                <a:gd name="T10" fmla="*/ 30 w 32"/>
                <a:gd name="T11" fmla="*/ 0 h 24"/>
                <a:gd name="T12" fmla="*/ 7 w 32"/>
                <a:gd name="T13" fmla="*/ 0 h 24"/>
                <a:gd name="T14" fmla="*/ 5 w 32"/>
                <a:gd name="T15" fmla="*/ 2 h 24"/>
                <a:gd name="T16" fmla="*/ 0 w 32"/>
                <a:gd name="T17" fmla="*/ 22 h 24"/>
                <a:gd name="T18" fmla="*/ 1 w 32"/>
                <a:gd name="T19" fmla="*/ 24 h 24"/>
                <a:gd name="T20" fmla="*/ 2 w 32"/>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2" y="24"/>
                  </a:moveTo>
                  <a:cubicBezTo>
                    <a:pt x="25" y="24"/>
                    <a:pt x="25" y="24"/>
                    <a:pt x="25" y="24"/>
                  </a:cubicBezTo>
                  <a:cubicBezTo>
                    <a:pt x="25" y="24"/>
                    <a:pt x="26" y="24"/>
                    <a:pt x="26" y="23"/>
                  </a:cubicBezTo>
                  <a:cubicBezTo>
                    <a:pt x="31" y="3"/>
                    <a:pt x="31" y="3"/>
                    <a:pt x="31" y="3"/>
                  </a:cubicBezTo>
                  <a:cubicBezTo>
                    <a:pt x="32" y="2"/>
                    <a:pt x="32" y="2"/>
                    <a:pt x="31" y="1"/>
                  </a:cubicBezTo>
                  <a:cubicBezTo>
                    <a:pt x="31" y="1"/>
                    <a:pt x="30" y="0"/>
                    <a:pt x="30" y="0"/>
                  </a:cubicBezTo>
                  <a:cubicBezTo>
                    <a:pt x="7" y="0"/>
                    <a:pt x="7" y="0"/>
                    <a:pt x="7" y="0"/>
                  </a:cubicBezTo>
                  <a:cubicBezTo>
                    <a:pt x="6" y="0"/>
                    <a:pt x="5" y="1"/>
                    <a:pt x="5" y="2"/>
                  </a:cubicBezTo>
                  <a:cubicBezTo>
                    <a:pt x="0" y="22"/>
                    <a:pt x="0" y="22"/>
                    <a:pt x="0" y="22"/>
                  </a:cubicBezTo>
                  <a:cubicBezTo>
                    <a:pt x="0" y="23"/>
                    <a:pt x="0" y="23"/>
                    <a:pt x="1" y="24"/>
                  </a:cubicBezTo>
                  <a:cubicBezTo>
                    <a:pt x="1" y="24"/>
                    <a:pt x="1" y="24"/>
                    <a:pt x="2" y="24"/>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6" name="Freeform 6"/>
            <p:cNvSpPr>
              <a:spLocks/>
            </p:cNvSpPr>
            <p:nvPr/>
          </p:nvSpPr>
          <p:spPr bwMode="auto">
            <a:xfrm>
              <a:off x="3211513" y="3286125"/>
              <a:ext cx="349250" cy="273050"/>
            </a:xfrm>
            <a:custGeom>
              <a:avLst/>
              <a:gdLst>
                <a:gd name="T0" fmla="*/ 26 w 31"/>
                <a:gd name="T1" fmla="*/ 22 h 24"/>
                <a:gd name="T2" fmla="*/ 31 w 31"/>
                <a:gd name="T3" fmla="*/ 2 h 24"/>
                <a:gd name="T4" fmla="*/ 31 w 31"/>
                <a:gd name="T5" fmla="*/ 0 h 24"/>
                <a:gd name="T6" fmla="*/ 29 w 31"/>
                <a:gd name="T7" fmla="*/ 0 h 24"/>
                <a:gd name="T8" fmla="*/ 7 w 31"/>
                <a:gd name="T9" fmla="*/ 0 h 24"/>
                <a:gd name="T10" fmla="*/ 5 w 31"/>
                <a:gd name="T11" fmla="*/ 1 h 24"/>
                <a:gd name="T12" fmla="*/ 0 w 31"/>
                <a:gd name="T13" fmla="*/ 21 h 24"/>
                <a:gd name="T14" fmla="*/ 0 w 31"/>
                <a:gd name="T15" fmla="*/ 23 h 24"/>
                <a:gd name="T16" fmla="*/ 2 w 31"/>
                <a:gd name="T17" fmla="*/ 24 h 24"/>
                <a:gd name="T18" fmla="*/ 24 w 31"/>
                <a:gd name="T19" fmla="*/ 24 h 24"/>
                <a:gd name="T20" fmla="*/ 26 w 31"/>
                <a:gd name="T21"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6" y="22"/>
                  </a:moveTo>
                  <a:cubicBezTo>
                    <a:pt x="31" y="2"/>
                    <a:pt x="31" y="2"/>
                    <a:pt x="31" y="2"/>
                  </a:cubicBezTo>
                  <a:cubicBezTo>
                    <a:pt x="31" y="1"/>
                    <a:pt x="31" y="1"/>
                    <a:pt x="31" y="0"/>
                  </a:cubicBezTo>
                  <a:cubicBezTo>
                    <a:pt x="30" y="0"/>
                    <a:pt x="30" y="0"/>
                    <a:pt x="29" y="0"/>
                  </a:cubicBezTo>
                  <a:cubicBezTo>
                    <a:pt x="7" y="0"/>
                    <a:pt x="7" y="0"/>
                    <a:pt x="7" y="0"/>
                  </a:cubicBezTo>
                  <a:cubicBezTo>
                    <a:pt x="6" y="0"/>
                    <a:pt x="5" y="0"/>
                    <a:pt x="5" y="1"/>
                  </a:cubicBezTo>
                  <a:cubicBezTo>
                    <a:pt x="0" y="21"/>
                    <a:pt x="0" y="21"/>
                    <a:pt x="0" y="21"/>
                  </a:cubicBezTo>
                  <a:cubicBezTo>
                    <a:pt x="0" y="22"/>
                    <a:pt x="0" y="23"/>
                    <a:pt x="0" y="23"/>
                  </a:cubicBezTo>
                  <a:cubicBezTo>
                    <a:pt x="0" y="23"/>
                    <a:pt x="1" y="24"/>
                    <a:pt x="2" y="24"/>
                  </a:cubicBezTo>
                  <a:cubicBezTo>
                    <a:pt x="24" y="24"/>
                    <a:pt x="24" y="24"/>
                    <a:pt x="24" y="24"/>
                  </a:cubicBezTo>
                  <a:cubicBezTo>
                    <a:pt x="25" y="24"/>
                    <a:pt x="26" y="23"/>
                    <a:pt x="26" y="22"/>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7" name="Freeform 7"/>
            <p:cNvSpPr>
              <a:spLocks/>
            </p:cNvSpPr>
            <p:nvPr/>
          </p:nvSpPr>
          <p:spPr bwMode="auto">
            <a:xfrm>
              <a:off x="3121025" y="3627438"/>
              <a:ext cx="360363" cy="274638"/>
            </a:xfrm>
            <a:custGeom>
              <a:avLst/>
              <a:gdLst>
                <a:gd name="T0" fmla="*/ 30 w 32"/>
                <a:gd name="T1" fmla="*/ 0 h 24"/>
                <a:gd name="T2" fmla="*/ 7 w 32"/>
                <a:gd name="T3" fmla="*/ 0 h 24"/>
                <a:gd name="T4" fmla="*/ 5 w 32"/>
                <a:gd name="T5" fmla="*/ 1 h 24"/>
                <a:gd name="T6" fmla="*/ 0 w 32"/>
                <a:gd name="T7" fmla="*/ 22 h 24"/>
                <a:gd name="T8" fmla="*/ 1 w 32"/>
                <a:gd name="T9" fmla="*/ 23 h 24"/>
                <a:gd name="T10" fmla="*/ 2 w 32"/>
                <a:gd name="T11" fmla="*/ 24 h 24"/>
                <a:gd name="T12" fmla="*/ 25 w 32"/>
                <a:gd name="T13" fmla="*/ 24 h 24"/>
                <a:gd name="T14" fmla="*/ 26 w 32"/>
                <a:gd name="T15" fmla="*/ 23 h 24"/>
                <a:gd name="T16" fmla="*/ 31 w 32"/>
                <a:gd name="T17" fmla="*/ 2 h 24"/>
                <a:gd name="T18" fmla="*/ 31 w 32"/>
                <a:gd name="T19" fmla="*/ 1 h 24"/>
                <a:gd name="T20" fmla="*/ 30 w 32"/>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30" y="0"/>
                  </a:moveTo>
                  <a:cubicBezTo>
                    <a:pt x="7" y="0"/>
                    <a:pt x="7" y="0"/>
                    <a:pt x="7" y="0"/>
                  </a:cubicBezTo>
                  <a:cubicBezTo>
                    <a:pt x="6" y="0"/>
                    <a:pt x="5" y="1"/>
                    <a:pt x="5" y="1"/>
                  </a:cubicBezTo>
                  <a:cubicBezTo>
                    <a:pt x="0" y="22"/>
                    <a:pt x="0" y="22"/>
                    <a:pt x="0" y="22"/>
                  </a:cubicBezTo>
                  <a:cubicBezTo>
                    <a:pt x="0" y="22"/>
                    <a:pt x="0" y="23"/>
                    <a:pt x="1" y="23"/>
                  </a:cubicBezTo>
                  <a:cubicBezTo>
                    <a:pt x="1" y="24"/>
                    <a:pt x="1" y="24"/>
                    <a:pt x="2" y="24"/>
                  </a:cubicBezTo>
                  <a:cubicBezTo>
                    <a:pt x="25" y="24"/>
                    <a:pt x="25" y="24"/>
                    <a:pt x="25" y="24"/>
                  </a:cubicBezTo>
                  <a:cubicBezTo>
                    <a:pt x="25" y="24"/>
                    <a:pt x="26" y="23"/>
                    <a:pt x="26" y="23"/>
                  </a:cubicBezTo>
                  <a:cubicBezTo>
                    <a:pt x="31" y="2"/>
                    <a:pt x="31" y="2"/>
                    <a:pt x="31" y="2"/>
                  </a:cubicBezTo>
                  <a:cubicBezTo>
                    <a:pt x="32" y="2"/>
                    <a:pt x="31" y="1"/>
                    <a:pt x="31" y="1"/>
                  </a:cubicBezTo>
                  <a:cubicBezTo>
                    <a:pt x="31" y="0"/>
                    <a:pt x="30" y="0"/>
                    <a:pt x="3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8" name="Freeform 8"/>
            <p:cNvSpPr>
              <a:spLocks/>
            </p:cNvSpPr>
            <p:nvPr/>
          </p:nvSpPr>
          <p:spPr bwMode="auto">
            <a:xfrm>
              <a:off x="3662363" y="2933700"/>
              <a:ext cx="349250" cy="273050"/>
            </a:xfrm>
            <a:custGeom>
              <a:avLst/>
              <a:gdLst>
                <a:gd name="T0" fmla="*/ 2 w 31"/>
                <a:gd name="T1" fmla="*/ 24 h 24"/>
                <a:gd name="T2" fmla="*/ 24 w 31"/>
                <a:gd name="T3" fmla="*/ 24 h 24"/>
                <a:gd name="T4" fmla="*/ 26 w 31"/>
                <a:gd name="T5" fmla="*/ 23 h 24"/>
                <a:gd name="T6" fmla="*/ 31 w 31"/>
                <a:gd name="T7" fmla="*/ 3 h 24"/>
                <a:gd name="T8" fmla="*/ 31 w 31"/>
                <a:gd name="T9" fmla="*/ 1 h 24"/>
                <a:gd name="T10" fmla="*/ 29 w 31"/>
                <a:gd name="T11" fmla="*/ 0 h 24"/>
                <a:gd name="T12" fmla="*/ 7 w 31"/>
                <a:gd name="T13" fmla="*/ 0 h 24"/>
                <a:gd name="T14" fmla="*/ 5 w 31"/>
                <a:gd name="T15" fmla="*/ 2 h 24"/>
                <a:gd name="T16" fmla="*/ 0 w 31"/>
                <a:gd name="T17" fmla="*/ 22 h 24"/>
                <a:gd name="T18" fmla="*/ 0 w 31"/>
                <a:gd name="T19" fmla="*/ 24 h 24"/>
                <a:gd name="T20" fmla="*/ 2 w 31"/>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 y="24"/>
                  </a:moveTo>
                  <a:cubicBezTo>
                    <a:pt x="24" y="24"/>
                    <a:pt x="24" y="24"/>
                    <a:pt x="24" y="24"/>
                  </a:cubicBezTo>
                  <a:cubicBezTo>
                    <a:pt x="25" y="24"/>
                    <a:pt x="26" y="24"/>
                    <a:pt x="26" y="23"/>
                  </a:cubicBezTo>
                  <a:cubicBezTo>
                    <a:pt x="31" y="3"/>
                    <a:pt x="31" y="3"/>
                    <a:pt x="31" y="3"/>
                  </a:cubicBezTo>
                  <a:cubicBezTo>
                    <a:pt x="31" y="2"/>
                    <a:pt x="31" y="2"/>
                    <a:pt x="31" y="1"/>
                  </a:cubicBezTo>
                  <a:cubicBezTo>
                    <a:pt x="31" y="1"/>
                    <a:pt x="30" y="0"/>
                    <a:pt x="29" y="0"/>
                  </a:cubicBezTo>
                  <a:cubicBezTo>
                    <a:pt x="7" y="0"/>
                    <a:pt x="7" y="0"/>
                    <a:pt x="7" y="0"/>
                  </a:cubicBezTo>
                  <a:cubicBezTo>
                    <a:pt x="6" y="0"/>
                    <a:pt x="5" y="1"/>
                    <a:pt x="5" y="2"/>
                  </a:cubicBezTo>
                  <a:cubicBezTo>
                    <a:pt x="0" y="22"/>
                    <a:pt x="0" y="22"/>
                    <a:pt x="0" y="22"/>
                  </a:cubicBezTo>
                  <a:cubicBezTo>
                    <a:pt x="0" y="23"/>
                    <a:pt x="0" y="23"/>
                    <a:pt x="0" y="24"/>
                  </a:cubicBezTo>
                  <a:cubicBezTo>
                    <a:pt x="1" y="24"/>
                    <a:pt x="1" y="24"/>
                    <a:pt x="2" y="24"/>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9" name="Freeform 9"/>
            <p:cNvSpPr>
              <a:spLocks/>
            </p:cNvSpPr>
            <p:nvPr/>
          </p:nvSpPr>
          <p:spPr bwMode="auto">
            <a:xfrm>
              <a:off x="3571875" y="3286125"/>
              <a:ext cx="360363" cy="273050"/>
            </a:xfrm>
            <a:custGeom>
              <a:avLst/>
              <a:gdLst>
                <a:gd name="T0" fmla="*/ 27 w 32"/>
                <a:gd name="T1" fmla="*/ 22 h 24"/>
                <a:gd name="T2" fmla="*/ 32 w 32"/>
                <a:gd name="T3" fmla="*/ 2 h 24"/>
                <a:gd name="T4" fmla="*/ 31 w 32"/>
                <a:gd name="T5" fmla="*/ 0 h 24"/>
                <a:gd name="T6" fmla="*/ 30 w 32"/>
                <a:gd name="T7" fmla="*/ 0 h 24"/>
                <a:gd name="T8" fmla="*/ 7 w 32"/>
                <a:gd name="T9" fmla="*/ 0 h 24"/>
                <a:gd name="T10" fmla="*/ 6 w 32"/>
                <a:gd name="T11" fmla="*/ 1 h 24"/>
                <a:gd name="T12" fmla="*/ 0 w 32"/>
                <a:gd name="T13" fmla="*/ 21 h 24"/>
                <a:gd name="T14" fmla="*/ 1 w 32"/>
                <a:gd name="T15" fmla="*/ 23 h 24"/>
                <a:gd name="T16" fmla="*/ 2 w 32"/>
                <a:gd name="T17" fmla="*/ 24 h 24"/>
                <a:gd name="T18" fmla="*/ 25 w 32"/>
                <a:gd name="T19" fmla="*/ 24 h 24"/>
                <a:gd name="T20" fmla="*/ 27 w 32"/>
                <a:gd name="T21"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27" y="22"/>
                  </a:moveTo>
                  <a:cubicBezTo>
                    <a:pt x="32" y="2"/>
                    <a:pt x="32" y="2"/>
                    <a:pt x="32" y="2"/>
                  </a:cubicBezTo>
                  <a:cubicBezTo>
                    <a:pt x="32" y="1"/>
                    <a:pt x="32" y="1"/>
                    <a:pt x="31" y="0"/>
                  </a:cubicBezTo>
                  <a:cubicBezTo>
                    <a:pt x="31" y="0"/>
                    <a:pt x="30" y="0"/>
                    <a:pt x="30" y="0"/>
                  </a:cubicBezTo>
                  <a:cubicBezTo>
                    <a:pt x="7" y="0"/>
                    <a:pt x="7" y="0"/>
                    <a:pt x="7" y="0"/>
                  </a:cubicBezTo>
                  <a:cubicBezTo>
                    <a:pt x="6" y="0"/>
                    <a:pt x="6" y="0"/>
                    <a:pt x="6" y="1"/>
                  </a:cubicBezTo>
                  <a:cubicBezTo>
                    <a:pt x="0" y="21"/>
                    <a:pt x="0" y="21"/>
                    <a:pt x="0" y="21"/>
                  </a:cubicBezTo>
                  <a:cubicBezTo>
                    <a:pt x="0" y="22"/>
                    <a:pt x="0" y="23"/>
                    <a:pt x="1" y="23"/>
                  </a:cubicBezTo>
                  <a:cubicBezTo>
                    <a:pt x="1" y="23"/>
                    <a:pt x="2" y="24"/>
                    <a:pt x="2" y="24"/>
                  </a:cubicBezTo>
                  <a:cubicBezTo>
                    <a:pt x="25" y="24"/>
                    <a:pt x="25" y="24"/>
                    <a:pt x="25" y="24"/>
                  </a:cubicBezTo>
                  <a:cubicBezTo>
                    <a:pt x="26" y="24"/>
                    <a:pt x="26" y="23"/>
                    <a:pt x="27" y="22"/>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0" name="Freeform 10"/>
            <p:cNvSpPr>
              <a:spLocks/>
            </p:cNvSpPr>
            <p:nvPr/>
          </p:nvSpPr>
          <p:spPr bwMode="auto">
            <a:xfrm>
              <a:off x="3492500" y="3627438"/>
              <a:ext cx="349250" cy="274638"/>
            </a:xfrm>
            <a:custGeom>
              <a:avLst/>
              <a:gdLst>
                <a:gd name="T0" fmla="*/ 29 w 31"/>
                <a:gd name="T1" fmla="*/ 0 h 24"/>
                <a:gd name="T2" fmla="*/ 7 w 31"/>
                <a:gd name="T3" fmla="*/ 0 h 24"/>
                <a:gd name="T4" fmla="*/ 5 w 31"/>
                <a:gd name="T5" fmla="*/ 1 h 24"/>
                <a:gd name="T6" fmla="*/ 0 w 31"/>
                <a:gd name="T7" fmla="*/ 22 h 24"/>
                <a:gd name="T8" fmla="*/ 0 w 31"/>
                <a:gd name="T9" fmla="*/ 23 h 24"/>
                <a:gd name="T10" fmla="*/ 2 w 31"/>
                <a:gd name="T11" fmla="*/ 24 h 24"/>
                <a:gd name="T12" fmla="*/ 24 w 31"/>
                <a:gd name="T13" fmla="*/ 24 h 24"/>
                <a:gd name="T14" fmla="*/ 26 w 31"/>
                <a:gd name="T15" fmla="*/ 23 h 24"/>
                <a:gd name="T16" fmla="*/ 31 w 31"/>
                <a:gd name="T17" fmla="*/ 2 h 24"/>
                <a:gd name="T18" fmla="*/ 31 w 31"/>
                <a:gd name="T19" fmla="*/ 1 h 24"/>
                <a:gd name="T20" fmla="*/ 29 w 31"/>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9" y="0"/>
                  </a:moveTo>
                  <a:cubicBezTo>
                    <a:pt x="7" y="0"/>
                    <a:pt x="7" y="0"/>
                    <a:pt x="7" y="0"/>
                  </a:cubicBezTo>
                  <a:cubicBezTo>
                    <a:pt x="6" y="0"/>
                    <a:pt x="5" y="1"/>
                    <a:pt x="5" y="1"/>
                  </a:cubicBezTo>
                  <a:cubicBezTo>
                    <a:pt x="0" y="22"/>
                    <a:pt x="0" y="22"/>
                    <a:pt x="0" y="22"/>
                  </a:cubicBezTo>
                  <a:cubicBezTo>
                    <a:pt x="0" y="22"/>
                    <a:pt x="0" y="23"/>
                    <a:pt x="0" y="23"/>
                  </a:cubicBezTo>
                  <a:cubicBezTo>
                    <a:pt x="1" y="24"/>
                    <a:pt x="1" y="24"/>
                    <a:pt x="2" y="24"/>
                  </a:cubicBezTo>
                  <a:cubicBezTo>
                    <a:pt x="24" y="24"/>
                    <a:pt x="24" y="24"/>
                    <a:pt x="24" y="24"/>
                  </a:cubicBezTo>
                  <a:cubicBezTo>
                    <a:pt x="25" y="24"/>
                    <a:pt x="26" y="23"/>
                    <a:pt x="26" y="23"/>
                  </a:cubicBezTo>
                  <a:cubicBezTo>
                    <a:pt x="31" y="2"/>
                    <a:pt x="31" y="2"/>
                    <a:pt x="31" y="2"/>
                  </a:cubicBezTo>
                  <a:cubicBezTo>
                    <a:pt x="31" y="2"/>
                    <a:pt x="31" y="1"/>
                    <a:pt x="31" y="1"/>
                  </a:cubicBezTo>
                  <a:cubicBezTo>
                    <a:pt x="31" y="0"/>
                    <a:pt x="30" y="0"/>
                    <a:pt x="29"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1" name="Freeform 11"/>
            <p:cNvSpPr>
              <a:spLocks/>
            </p:cNvSpPr>
            <p:nvPr/>
          </p:nvSpPr>
          <p:spPr bwMode="auto">
            <a:xfrm>
              <a:off x="4033838" y="2933700"/>
              <a:ext cx="349250" cy="273050"/>
            </a:xfrm>
            <a:custGeom>
              <a:avLst/>
              <a:gdLst>
                <a:gd name="T0" fmla="*/ 31 w 31"/>
                <a:gd name="T1" fmla="*/ 1 h 24"/>
                <a:gd name="T2" fmla="*/ 29 w 31"/>
                <a:gd name="T3" fmla="*/ 0 h 24"/>
                <a:gd name="T4" fmla="*/ 7 w 31"/>
                <a:gd name="T5" fmla="*/ 0 h 24"/>
                <a:gd name="T6" fmla="*/ 5 w 31"/>
                <a:gd name="T7" fmla="*/ 2 h 24"/>
                <a:gd name="T8" fmla="*/ 0 w 31"/>
                <a:gd name="T9" fmla="*/ 22 h 24"/>
                <a:gd name="T10" fmla="*/ 0 w 31"/>
                <a:gd name="T11" fmla="*/ 24 h 24"/>
                <a:gd name="T12" fmla="*/ 2 w 31"/>
                <a:gd name="T13" fmla="*/ 24 h 24"/>
                <a:gd name="T14" fmla="*/ 24 w 31"/>
                <a:gd name="T15" fmla="*/ 24 h 24"/>
                <a:gd name="T16" fmla="*/ 26 w 31"/>
                <a:gd name="T17" fmla="*/ 23 h 24"/>
                <a:gd name="T18" fmla="*/ 31 w 31"/>
                <a:gd name="T19" fmla="*/ 3 h 24"/>
                <a:gd name="T20" fmla="*/ 31 w 31"/>
                <a:gd name="T21"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31" y="1"/>
                  </a:moveTo>
                  <a:cubicBezTo>
                    <a:pt x="30" y="1"/>
                    <a:pt x="30" y="0"/>
                    <a:pt x="29" y="0"/>
                  </a:cubicBezTo>
                  <a:cubicBezTo>
                    <a:pt x="7" y="0"/>
                    <a:pt x="7" y="0"/>
                    <a:pt x="7" y="0"/>
                  </a:cubicBezTo>
                  <a:cubicBezTo>
                    <a:pt x="6" y="0"/>
                    <a:pt x="5" y="1"/>
                    <a:pt x="5" y="2"/>
                  </a:cubicBezTo>
                  <a:cubicBezTo>
                    <a:pt x="0" y="22"/>
                    <a:pt x="0" y="22"/>
                    <a:pt x="0" y="22"/>
                  </a:cubicBezTo>
                  <a:cubicBezTo>
                    <a:pt x="0" y="23"/>
                    <a:pt x="0" y="23"/>
                    <a:pt x="0" y="24"/>
                  </a:cubicBezTo>
                  <a:cubicBezTo>
                    <a:pt x="0" y="24"/>
                    <a:pt x="1" y="24"/>
                    <a:pt x="2" y="24"/>
                  </a:cubicBezTo>
                  <a:cubicBezTo>
                    <a:pt x="24" y="24"/>
                    <a:pt x="24" y="24"/>
                    <a:pt x="24" y="24"/>
                  </a:cubicBezTo>
                  <a:cubicBezTo>
                    <a:pt x="25" y="24"/>
                    <a:pt x="26" y="24"/>
                    <a:pt x="26" y="23"/>
                  </a:cubicBezTo>
                  <a:cubicBezTo>
                    <a:pt x="31" y="3"/>
                    <a:pt x="31" y="3"/>
                    <a:pt x="31" y="3"/>
                  </a:cubicBezTo>
                  <a:cubicBezTo>
                    <a:pt x="31" y="2"/>
                    <a:pt x="31" y="2"/>
                    <a:pt x="31" y="1"/>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2" name="Freeform 12"/>
            <p:cNvSpPr>
              <a:spLocks/>
            </p:cNvSpPr>
            <p:nvPr/>
          </p:nvSpPr>
          <p:spPr bwMode="auto">
            <a:xfrm>
              <a:off x="3943350" y="3286125"/>
              <a:ext cx="360363" cy="273050"/>
            </a:xfrm>
            <a:custGeom>
              <a:avLst/>
              <a:gdLst>
                <a:gd name="T0" fmla="*/ 30 w 32"/>
                <a:gd name="T1" fmla="*/ 0 h 24"/>
                <a:gd name="T2" fmla="*/ 7 w 32"/>
                <a:gd name="T3" fmla="*/ 0 h 24"/>
                <a:gd name="T4" fmla="*/ 5 w 32"/>
                <a:gd name="T5" fmla="*/ 1 h 24"/>
                <a:gd name="T6" fmla="*/ 0 w 32"/>
                <a:gd name="T7" fmla="*/ 21 h 24"/>
                <a:gd name="T8" fmla="*/ 1 w 32"/>
                <a:gd name="T9" fmla="*/ 23 h 24"/>
                <a:gd name="T10" fmla="*/ 2 w 32"/>
                <a:gd name="T11" fmla="*/ 24 h 24"/>
                <a:gd name="T12" fmla="*/ 25 w 32"/>
                <a:gd name="T13" fmla="*/ 24 h 24"/>
                <a:gd name="T14" fmla="*/ 26 w 32"/>
                <a:gd name="T15" fmla="*/ 22 h 24"/>
                <a:gd name="T16" fmla="*/ 31 w 32"/>
                <a:gd name="T17" fmla="*/ 2 h 24"/>
                <a:gd name="T18" fmla="*/ 31 w 32"/>
                <a:gd name="T19" fmla="*/ 0 h 24"/>
                <a:gd name="T20" fmla="*/ 30 w 32"/>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30" y="0"/>
                  </a:moveTo>
                  <a:cubicBezTo>
                    <a:pt x="7" y="0"/>
                    <a:pt x="7" y="0"/>
                    <a:pt x="7" y="0"/>
                  </a:cubicBezTo>
                  <a:cubicBezTo>
                    <a:pt x="6" y="0"/>
                    <a:pt x="5" y="0"/>
                    <a:pt x="5" y="1"/>
                  </a:cubicBezTo>
                  <a:cubicBezTo>
                    <a:pt x="0" y="21"/>
                    <a:pt x="0" y="21"/>
                    <a:pt x="0" y="21"/>
                  </a:cubicBezTo>
                  <a:cubicBezTo>
                    <a:pt x="0" y="22"/>
                    <a:pt x="0" y="23"/>
                    <a:pt x="1" y="23"/>
                  </a:cubicBezTo>
                  <a:cubicBezTo>
                    <a:pt x="1" y="23"/>
                    <a:pt x="1" y="24"/>
                    <a:pt x="2" y="24"/>
                  </a:cubicBezTo>
                  <a:cubicBezTo>
                    <a:pt x="25" y="24"/>
                    <a:pt x="25" y="24"/>
                    <a:pt x="25" y="24"/>
                  </a:cubicBezTo>
                  <a:cubicBezTo>
                    <a:pt x="25" y="24"/>
                    <a:pt x="26" y="23"/>
                    <a:pt x="26" y="22"/>
                  </a:cubicBezTo>
                  <a:cubicBezTo>
                    <a:pt x="31" y="2"/>
                    <a:pt x="31" y="2"/>
                    <a:pt x="31" y="2"/>
                  </a:cubicBezTo>
                  <a:cubicBezTo>
                    <a:pt x="32" y="1"/>
                    <a:pt x="31" y="1"/>
                    <a:pt x="31" y="0"/>
                  </a:cubicBezTo>
                  <a:cubicBezTo>
                    <a:pt x="31" y="0"/>
                    <a:pt x="30" y="0"/>
                    <a:pt x="3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3" name="Freeform 13"/>
            <p:cNvSpPr>
              <a:spLocks/>
            </p:cNvSpPr>
            <p:nvPr/>
          </p:nvSpPr>
          <p:spPr bwMode="auto">
            <a:xfrm>
              <a:off x="3863975" y="3627438"/>
              <a:ext cx="350838" cy="274638"/>
            </a:xfrm>
            <a:custGeom>
              <a:avLst/>
              <a:gdLst>
                <a:gd name="T0" fmla="*/ 29 w 31"/>
                <a:gd name="T1" fmla="*/ 0 h 24"/>
                <a:gd name="T2" fmla="*/ 7 w 31"/>
                <a:gd name="T3" fmla="*/ 0 h 24"/>
                <a:gd name="T4" fmla="*/ 5 w 31"/>
                <a:gd name="T5" fmla="*/ 1 h 24"/>
                <a:gd name="T6" fmla="*/ 0 w 31"/>
                <a:gd name="T7" fmla="*/ 22 h 24"/>
                <a:gd name="T8" fmla="*/ 0 w 31"/>
                <a:gd name="T9" fmla="*/ 23 h 24"/>
                <a:gd name="T10" fmla="*/ 2 w 31"/>
                <a:gd name="T11" fmla="*/ 24 h 24"/>
                <a:gd name="T12" fmla="*/ 24 w 31"/>
                <a:gd name="T13" fmla="*/ 24 h 24"/>
                <a:gd name="T14" fmla="*/ 26 w 31"/>
                <a:gd name="T15" fmla="*/ 23 h 24"/>
                <a:gd name="T16" fmla="*/ 31 w 31"/>
                <a:gd name="T17" fmla="*/ 2 h 24"/>
                <a:gd name="T18" fmla="*/ 31 w 31"/>
                <a:gd name="T19" fmla="*/ 1 h 24"/>
                <a:gd name="T20" fmla="*/ 29 w 31"/>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9" y="0"/>
                  </a:moveTo>
                  <a:cubicBezTo>
                    <a:pt x="7" y="0"/>
                    <a:pt x="7" y="0"/>
                    <a:pt x="7" y="0"/>
                  </a:cubicBezTo>
                  <a:cubicBezTo>
                    <a:pt x="6" y="0"/>
                    <a:pt x="5" y="1"/>
                    <a:pt x="5" y="1"/>
                  </a:cubicBezTo>
                  <a:cubicBezTo>
                    <a:pt x="0" y="22"/>
                    <a:pt x="0" y="22"/>
                    <a:pt x="0" y="22"/>
                  </a:cubicBezTo>
                  <a:cubicBezTo>
                    <a:pt x="0" y="22"/>
                    <a:pt x="0" y="23"/>
                    <a:pt x="0" y="23"/>
                  </a:cubicBezTo>
                  <a:cubicBezTo>
                    <a:pt x="0" y="24"/>
                    <a:pt x="1" y="24"/>
                    <a:pt x="2" y="24"/>
                  </a:cubicBezTo>
                  <a:cubicBezTo>
                    <a:pt x="24" y="24"/>
                    <a:pt x="24" y="24"/>
                    <a:pt x="24" y="24"/>
                  </a:cubicBezTo>
                  <a:cubicBezTo>
                    <a:pt x="25" y="24"/>
                    <a:pt x="26" y="23"/>
                    <a:pt x="26" y="23"/>
                  </a:cubicBezTo>
                  <a:cubicBezTo>
                    <a:pt x="31" y="2"/>
                    <a:pt x="31" y="2"/>
                    <a:pt x="31" y="2"/>
                  </a:cubicBezTo>
                  <a:cubicBezTo>
                    <a:pt x="31" y="2"/>
                    <a:pt x="31" y="1"/>
                    <a:pt x="31" y="1"/>
                  </a:cubicBezTo>
                  <a:cubicBezTo>
                    <a:pt x="30" y="0"/>
                    <a:pt x="30" y="0"/>
                    <a:pt x="29"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4" name="Freeform 14"/>
            <p:cNvSpPr>
              <a:spLocks/>
            </p:cNvSpPr>
            <p:nvPr/>
          </p:nvSpPr>
          <p:spPr bwMode="auto">
            <a:xfrm>
              <a:off x="4462463" y="2933700"/>
              <a:ext cx="608013" cy="649288"/>
            </a:xfrm>
            <a:custGeom>
              <a:avLst/>
              <a:gdLst>
                <a:gd name="T0" fmla="*/ 52 w 54"/>
                <a:gd name="T1" fmla="*/ 47 h 57"/>
                <a:gd name="T2" fmla="*/ 16 w 54"/>
                <a:gd name="T3" fmla="*/ 47 h 57"/>
                <a:gd name="T4" fmla="*/ 27 w 54"/>
                <a:gd name="T5" fmla="*/ 3 h 57"/>
                <a:gd name="T6" fmla="*/ 27 w 54"/>
                <a:gd name="T7" fmla="*/ 1 h 57"/>
                <a:gd name="T8" fmla="*/ 25 w 54"/>
                <a:gd name="T9" fmla="*/ 0 h 57"/>
                <a:gd name="T10" fmla="*/ 16 w 54"/>
                <a:gd name="T11" fmla="*/ 0 h 57"/>
                <a:gd name="T12" fmla="*/ 14 w 54"/>
                <a:gd name="T13" fmla="*/ 2 h 57"/>
                <a:gd name="T14" fmla="*/ 0 w 54"/>
                <a:gd name="T15" fmla="*/ 55 h 57"/>
                <a:gd name="T16" fmla="*/ 0 w 54"/>
                <a:gd name="T17" fmla="*/ 56 h 57"/>
                <a:gd name="T18" fmla="*/ 2 w 54"/>
                <a:gd name="T19" fmla="*/ 57 h 57"/>
                <a:gd name="T20" fmla="*/ 51 w 54"/>
                <a:gd name="T21" fmla="*/ 57 h 57"/>
                <a:gd name="T22" fmla="*/ 53 w 54"/>
                <a:gd name="T23" fmla="*/ 56 h 57"/>
                <a:gd name="T24" fmla="*/ 54 w 54"/>
                <a:gd name="T25" fmla="*/ 49 h 57"/>
                <a:gd name="T26" fmla="*/ 54 w 54"/>
                <a:gd name="T27" fmla="*/ 48 h 57"/>
                <a:gd name="T28" fmla="*/ 52 w 54"/>
                <a:gd name="T29" fmla="*/ 4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57">
                  <a:moveTo>
                    <a:pt x="52" y="47"/>
                  </a:moveTo>
                  <a:cubicBezTo>
                    <a:pt x="16" y="47"/>
                    <a:pt x="16" y="47"/>
                    <a:pt x="16" y="47"/>
                  </a:cubicBezTo>
                  <a:cubicBezTo>
                    <a:pt x="27" y="3"/>
                    <a:pt x="27" y="3"/>
                    <a:pt x="27" y="3"/>
                  </a:cubicBezTo>
                  <a:cubicBezTo>
                    <a:pt x="28" y="2"/>
                    <a:pt x="27" y="2"/>
                    <a:pt x="27" y="1"/>
                  </a:cubicBezTo>
                  <a:cubicBezTo>
                    <a:pt x="27" y="1"/>
                    <a:pt x="26" y="0"/>
                    <a:pt x="25" y="0"/>
                  </a:cubicBezTo>
                  <a:cubicBezTo>
                    <a:pt x="16" y="0"/>
                    <a:pt x="16" y="0"/>
                    <a:pt x="16" y="0"/>
                  </a:cubicBezTo>
                  <a:cubicBezTo>
                    <a:pt x="15" y="0"/>
                    <a:pt x="14" y="1"/>
                    <a:pt x="14" y="2"/>
                  </a:cubicBezTo>
                  <a:cubicBezTo>
                    <a:pt x="0" y="55"/>
                    <a:pt x="0" y="55"/>
                    <a:pt x="0" y="55"/>
                  </a:cubicBezTo>
                  <a:cubicBezTo>
                    <a:pt x="0" y="55"/>
                    <a:pt x="0" y="56"/>
                    <a:pt x="0" y="56"/>
                  </a:cubicBezTo>
                  <a:cubicBezTo>
                    <a:pt x="1" y="57"/>
                    <a:pt x="1" y="57"/>
                    <a:pt x="2" y="57"/>
                  </a:cubicBezTo>
                  <a:cubicBezTo>
                    <a:pt x="51" y="57"/>
                    <a:pt x="51" y="57"/>
                    <a:pt x="51" y="57"/>
                  </a:cubicBezTo>
                  <a:cubicBezTo>
                    <a:pt x="52" y="57"/>
                    <a:pt x="52" y="57"/>
                    <a:pt x="53" y="56"/>
                  </a:cubicBezTo>
                  <a:cubicBezTo>
                    <a:pt x="54" y="49"/>
                    <a:pt x="54" y="49"/>
                    <a:pt x="54" y="49"/>
                  </a:cubicBezTo>
                  <a:cubicBezTo>
                    <a:pt x="54" y="49"/>
                    <a:pt x="54" y="48"/>
                    <a:pt x="54" y="48"/>
                  </a:cubicBezTo>
                  <a:cubicBezTo>
                    <a:pt x="54" y="47"/>
                    <a:pt x="53" y="47"/>
                    <a:pt x="52" y="47"/>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5" name="Freeform 15"/>
            <p:cNvSpPr>
              <a:spLocks noEditPoints="1"/>
            </p:cNvSpPr>
            <p:nvPr/>
          </p:nvSpPr>
          <p:spPr bwMode="auto">
            <a:xfrm>
              <a:off x="5103813" y="2933700"/>
              <a:ext cx="800100" cy="649288"/>
            </a:xfrm>
            <a:custGeom>
              <a:avLst/>
              <a:gdLst>
                <a:gd name="T0" fmla="*/ 57 w 71"/>
                <a:gd name="T1" fmla="*/ 2 h 57"/>
                <a:gd name="T2" fmla="*/ 55 w 71"/>
                <a:gd name="T3" fmla="*/ 0 h 57"/>
                <a:gd name="T4" fmla="*/ 45 w 71"/>
                <a:gd name="T5" fmla="*/ 0 h 57"/>
                <a:gd name="T6" fmla="*/ 44 w 71"/>
                <a:gd name="T7" fmla="*/ 1 h 57"/>
                <a:gd name="T8" fmla="*/ 1 w 71"/>
                <a:gd name="T9" fmla="*/ 54 h 57"/>
                <a:gd name="T10" fmla="*/ 1 w 71"/>
                <a:gd name="T11" fmla="*/ 56 h 57"/>
                <a:gd name="T12" fmla="*/ 3 w 71"/>
                <a:gd name="T13" fmla="*/ 57 h 57"/>
                <a:gd name="T14" fmla="*/ 13 w 71"/>
                <a:gd name="T15" fmla="*/ 57 h 57"/>
                <a:gd name="T16" fmla="*/ 14 w 71"/>
                <a:gd name="T17" fmla="*/ 56 h 57"/>
                <a:gd name="T18" fmla="*/ 25 w 71"/>
                <a:gd name="T19" fmla="*/ 43 h 57"/>
                <a:gd name="T20" fmla="*/ 53 w 71"/>
                <a:gd name="T21" fmla="*/ 43 h 57"/>
                <a:gd name="T22" fmla="*/ 57 w 71"/>
                <a:gd name="T23" fmla="*/ 56 h 57"/>
                <a:gd name="T24" fmla="*/ 58 w 71"/>
                <a:gd name="T25" fmla="*/ 57 h 57"/>
                <a:gd name="T26" fmla="*/ 69 w 71"/>
                <a:gd name="T27" fmla="*/ 57 h 57"/>
                <a:gd name="T28" fmla="*/ 70 w 71"/>
                <a:gd name="T29" fmla="*/ 56 h 57"/>
                <a:gd name="T30" fmla="*/ 71 w 71"/>
                <a:gd name="T31" fmla="*/ 55 h 57"/>
                <a:gd name="T32" fmla="*/ 57 w 71"/>
                <a:gd name="T33" fmla="*/ 2 h 57"/>
                <a:gd name="T34" fmla="*/ 51 w 71"/>
                <a:gd name="T35" fmla="*/ 33 h 57"/>
                <a:gd name="T36" fmla="*/ 33 w 71"/>
                <a:gd name="T37" fmla="*/ 33 h 57"/>
                <a:gd name="T38" fmla="*/ 41 w 71"/>
                <a:gd name="T39" fmla="*/ 23 h 57"/>
                <a:gd name="T40" fmla="*/ 47 w 71"/>
                <a:gd name="T41" fmla="*/ 15 h 57"/>
                <a:gd name="T42" fmla="*/ 48 w 71"/>
                <a:gd name="T43" fmla="*/ 23 h 57"/>
                <a:gd name="T44" fmla="*/ 51 w 71"/>
                <a:gd name="T45" fmla="*/ 3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57">
                  <a:moveTo>
                    <a:pt x="57" y="2"/>
                  </a:moveTo>
                  <a:cubicBezTo>
                    <a:pt x="57" y="1"/>
                    <a:pt x="56" y="0"/>
                    <a:pt x="55" y="0"/>
                  </a:cubicBezTo>
                  <a:cubicBezTo>
                    <a:pt x="45" y="0"/>
                    <a:pt x="45" y="0"/>
                    <a:pt x="45" y="0"/>
                  </a:cubicBezTo>
                  <a:cubicBezTo>
                    <a:pt x="45" y="0"/>
                    <a:pt x="44" y="1"/>
                    <a:pt x="44" y="1"/>
                  </a:cubicBezTo>
                  <a:cubicBezTo>
                    <a:pt x="1" y="54"/>
                    <a:pt x="1" y="54"/>
                    <a:pt x="1" y="54"/>
                  </a:cubicBezTo>
                  <a:cubicBezTo>
                    <a:pt x="1" y="55"/>
                    <a:pt x="0" y="55"/>
                    <a:pt x="1" y="56"/>
                  </a:cubicBezTo>
                  <a:cubicBezTo>
                    <a:pt x="1" y="57"/>
                    <a:pt x="2" y="57"/>
                    <a:pt x="3" y="57"/>
                  </a:cubicBezTo>
                  <a:cubicBezTo>
                    <a:pt x="13" y="57"/>
                    <a:pt x="13" y="57"/>
                    <a:pt x="13" y="57"/>
                  </a:cubicBezTo>
                  <a:cubicBezTo>
                    <a:pt x="13" y="57"/>
                    <a:pt x="14" y="57"/>
                    <a:pt x="14" y="56"/>
                  </a:cubicBezTo>
                  <a:cubicBezTo>
                    <a:pt x="25" y="43"/>
                    <a:pt x="25" y="43"/>
                    <a:pt x="25" y="43"/>
                  </a:cubicBezTo>
                  <a:cubicBezTo>
                    <a:pt x="53" y="43"/>
                    <a:pt x="53" y="43"/>
                    <a:pt x="53" y="43"/>
                  </a:cubicBezTo>
                  <a:cubicBezTo>
                    <a:pt x="57" y="56"/>
                    <a:pt x="57" y="56"/>
                    <a:pt x="57" y="56"/>
                  </a:cubicBezTo>
                  <a:cubicBezTo>
                    <a:pt x="57" y="57"/>
                    <a:pt x="58" y="57"/>
                    <a:pt x="58" y="57"/>
                  </a:cubicBezTo>
                  <a:cubicBezTo>
                    <a:pt x="69" y="57"/>
                    <a:pt x="69" y="57"/>
                    <a:pt x="69" y="57"/>
                  </a:cubicBezTo>
                  <a:cubicBezTo>
                    <a:pt x="69" y="57"/>
                    <a:pt x="70" y="57"/>
                    <a:pt x="70" y="56"/>
                  </a:cubicBezTo>
                  <a:cubicBezTo>
                    <a:pt x="71" y="56"/>
                    <a:pt x="71" y="55"/>
                    <a:pt x="71" y="55"/>
                  </a:cubicBezTo>
                  <a:lnTo>
                    <a:pt x="57" y="2"/>
                  </a:lnTo>
                  <a:close/>
                  <a:moveTo>
                    <a:pt x="51" y="33"/>
                  </a:moveTo>
                  <a:cubicBezTo>
                    <a:pt x="33" y="33"/>
                    <a:pt x="33" y="33"/>
                    <a:pt x="33" y="33"/>
                  </a:cubicBezTo>
                  <a:cubicBezTo>
                    <a:pt x="41" y="23"/>
                    <a:pt x="41" y="23"/>
                    <a:pt x="41" y="23"/>
                  </a:cubicBezTo>
                  <a:cubicBezTo>
                    <a:pt x="43" y="21"/>
                    <a:pt x="45" y="18"/>
                    <a:pt x="47" y="15"/>
                  </a:cubicBezTo>
                  <a:cubicBezTo>
                    <a:pt x="47" y="18"/>
                    <a:pt x="47" y="20"/>
                    <a:pt x="48" y="23"/>
                  </a:cubicBezTo>
                  <a:lnTo>
                    <a:pt x="51" y="33"/>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6" name="Freeform 16"/>
            <p:cNvSpPr>
              <a:spLocks/>
            </p:cNvSpPr>
            <p:nvPr/>
          </p:nvSpPr>
          <p:spPr bwMode="auto">
            <a:xfrm>
              <a:off x="5926138" y="2933700"/>
              <a:ext cx="711200" cy="649288"/>
            </a:xfrm>
            <a:custGeom>
              <a:avLst/>
              <a:gdLst>
                <a:gd name="T0" fmla="*/ 61 w 63"/>
                <a:gd name="T1" fmla="*/ 0 h 57"/>
                <a:gd name="T2" fmla="*/ 4 w 63"/>
                <a:gd name="T3" fmla="*/ 0 h 57"/>
                <a:gd name="T4" fmla="*/ 2 w 63"/>
                <a:gd name="T5" fmla="*/ 2 h 57"/>
                <a:gd name="T6" fmla="*/ 0 w 63"/>
                <a:gd name="T7" fmla="*/ 8 h 57"/>
                <a:gd name="T8" fmla="*/ 1 w 63"/>
                <a:gd name="T9" fmla="*/ 10 h 57"/>
                <a:gd name="T10" fmla="*/ 2 w 63"/>
                <a:gd name="T11" fmla="*/ 11 h 57"/>
                <a:gd name="T12" fmla="*/ 23 w 63"/>
                <a:gd name="T13" fmla="*/ 11 h 57"/>
                <a:gd name="T14" fmla="*/ 12 w 63"/>
                <a:gd name="T15" fmla="*/ 55 h 57"/>
                <a:gd name="T16" fmla="*/ 12 w 63"/>
                <a:gd name="T17" fmla="*/ 56 h 57"/>
                <a:gd name="T18" fmla="*/ 14 w 63"/>
                <a:gd name="T19" fmla="*/ 57 h 57"/>
                <a:gd name="T20" fmla="*/ 24 w 63"/>
                <a:gd name="T21" fmla="*/ 57 h 57"/>
                <a:gd name="T22" fmla="*/ 26 w 63"/>
                <a:gd name="T23" fmla="*/ 56 h 57"/>
                <a:gd name="T24" fmla="*/ 37 w 63"/>
                <a:gd name="T25" fmla="*/ 11 h 57"/>
                <a:gd name="T26" fmla="*/ 59 w 63"/>
                <a:gd name="T27" fmla="*/ 11 h 57"/>
                <a:gd name="T28" fmla="*/ 61 w 63"/>
                <a:gd name="T29" fmla="*/ 9 h 57"/>
                <a:gd name="T30" fmla="*/ 63 w 63"/>
                <a:gd name="T31" fmla="*/ 3 h 57"/>
                <a:gd name="T32" fmla="*/ 63 w 63"/>
                <a:gd name="T33" fmla="*/ 1 h 57"/>
                <a:gd name="T34" fmla="*/ 61 w 63"/>
                <a:gd name="T3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57">
                  <a:moveTo>
                    <a:pt x="61" y="0"/>
                  </a:moveTo>
                  <a:cubicBezTo>
                    <a:pt x="4" y="0"/>
                    <a:pt x="4" y="0"/>
                    <a:pt x="4" y="0"/>
                  </a:cubicBezTo>
                  <a:cubicBezTo>
                    <a:pt x="3" y="0"/>
                    <a:pt x="2" y="1"/>
                    <a:pt x="2" y="2"/>
                  </a:cubicBezTo>
                  <a:cubicBezTo>
                    <a:pt x="0" y="8"/>
                    <a:pt x="0" y="8"/>
                    <a:pt x="0" y="8"/>
                  </a:cubicBezTo>
                  <a:cubicBezTo>
                    <a:pt x="0" y="9"/>
                    <a:pt x="0" y="9"/>
                    <a:pt x="1" y="10"/>
                  </a:cubicBezTo>
                  <a:cubicBezTo>
                    <a:pt x="1" y="10"/>
                    <a:pt x="2" y="11"/>
                    <a:pt x="2" y="11"/>
                  </a:cubicBezTo>
                  <a:cubicBezTo>
                    <a:pt x="23" y="11"/>
                    <a:pt x="23" y="11"/>
                    <a:pt x="23" y="11"/>
                  </a:cubicBezTo>
                  <a:cubicBezTo>
                    <a:pt x="12" y="55"/>
                    <a:pt x="12" y="55"/>
                    <a:pt x="12" y="55"/>
                  </a:cubicBezTo>
                  <a:cubicBezTo>
                    <a:pt x="12" y="55"/>
                    <a:pt x="12" y="56"/>
                    <a:pt x="12" y="56"/>
                  </a:cubicBezTo>
                  <a:cubicBezTo>
                    <a:pt x="13" y="57"/>
                    <a:pt x="13" y="57"/>
                    <a:pt x="14" y="57"/>
                  </a:cubicBezTo>
                  <a:cubicBezTo>
                    <a:pt x="24" y="57"/>
                    <a:pt x="24" y="57"/>
                    <a:pt x="24" y="57"/>
                  </a:cubicBezTo>
                  <a:cubicBezTo>
                    <a:pt x="25" y="57"/>
                    <a:pt x="25" y="57"/>
                    <a:pt x="26" y="56"/>
                  </a:cubicBezTo>
                  <a:cubicBezTo>
                    <a:pt x="37" y="11"/>
                    <a:pt x="37" y="11"/>
                    <a:pt x="37" y="11"/>
                  </a:cubicBezTo>
                  <a:cubicBezTo>
                    <a:pt x="59" y="11"/>
                    <a:pt x="59" y="11"/>
                    <a:pt x="59" y="11"/>
                  </a:cubicBezTo>
                  <a:cubicBezTo>
                    <a:pt x="60" y="11"/>
                    <a:pt x="61" y="10"/>
                    <a:pt x="61" y="9"/>
                  </a:cubicBezTo>
                  <a:cubicBezTo>
                    <a:pt x="63" y="3"/>
                    <a:pt x="63" y="3"/>
                    <a:pt x="63" y="3"/>
                  </a:cubicBezTo>
                  <a:cubicBezTo>
                    <a:pt x="63" y="2"/>
                    <a:pt x="63" y="2"/>
                    <a:pt x="63" y="1"/>
                  </a:cubicBezTo>
                  <a:cubicBezTo>
                    <a:pt x="62" y="1"/>
                    <a:pt x="62" y="0"/>
                    <a:pt x="61"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7" name="Freeform 17"/>
            <p:cNvSpPr>
              <a:spLocks/>
            </p:cNvSpPr>
            <p:nvPr/>
          </p:nvSpPr>
          <p:spPr bwMode="auto">
            <a:xfrm>
              <a:off x="6648450" y="2933700"/>
              <a:ext cx="709613" cy="649288"/>
            </a:xfrm>
            <a:custGeom>
              <a:avLst/>
              <a:gdLst>
                <a:gd name="T0" fmla="*/ 61 w 63"/>
                <a:gd name="T1" fmla="*/ 9 h 57"/>
                <a:gd name="T2" fmla="*/ 63 w 63"/>
                <a:gd name="T3" fmla="*/ 3 h 57"/>
                <a:gd name="T4" fmla="*/ 63 w 63"/>
                <a:gd name="T5" fmla="*/ 1 h 57"/>
                <a:gd name="T6" fmla="*/ 61 w 63"/>
                <a:gd name="T7" fmla="*/ 0 h 57"/>
                <a:gd name="T8" fmla="*/ 4 w 63"/>
                <a:gd name="T9" fmla="*/ 0 h 57"/>
                <a:gd name="T10" fmla="*/ 2 w 63"/>
                <a:gd name="T11" fmla="*/ 2 h 57"/>
                <a:gd name="T12" fmla="*/ 0 w 63"/>
                <a:gd name="T13" fmla="*/ 8 h 57"/>
                <a:gd name="T14" fmla="*/ 1 w 63"/>
                <a:gd name="T15" fmla="*/ 10 h 57"/>
                <a:gd name="T16" fmla="*/ 2 w 63"/>
                <a:gd name="T17" fmla="*/ 11 h 57"/>
                <a:gd name="T18" fmla="*/ 23 w 63"/>
                <a:gd name="T19" fmla="*/ 11 h 57"/>
                <a:gd name="T20" fmla="*/ 12 w 63"/>
                <a:gd name="T21" fmla="*/ 55 h 57"/>
                <a:gd name="T22" fmla="*/ 12 w 63"/>
                <a:gd name="T23" fmla="*/ 56 h 57"/>
                <a:gd name="T24" fmla="*/ 14 w 63"/>
                <a:gd name="T25" fmla="*/ 57 h 57"/>
                <a:gd name="T26" fmla="*/ 24 w 63"/>
                <a:gd name="T27" fmla="*/ 57 h 57"/>
                <a:gd name="T28" fmla="*/ 26 w 63"/>
                <a:gd name="T29" fmla="*/ 56 h 57"/>
                <a:gd name="T30" fmla="*/ 37 w 63"/>
                <a:gd name="T31" fmla="*/ 11 h 57"/>
                <a:gd name="T32" fmla="*/ 59 w 63"/>
                <a:gd name="T33" fmla="*/ 11 h 57"/>
                <a:gd name="T34" fmla="*/ 61 w 63"/>
                <a:gd name="T35" fmla="*/ 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57">
                  <a:moveTo>
                    <a:pt x="61" y="9"/>
                  </a:moveTo>
                  <a:cubicBezTo>
                    <a:pt x="63" y="3"/>
                    <a:pt x="63" y="3"/>
                    <a:pt x="63" y="3"/>
                  </a:cubicBezTo>
                  <a:cubicBezTo>
                    <a:pt x="63" y="2"/>
                    <a:pt x="63" y="2"/>
                    <a:pt x="63" y="1"/>
                  </a:cubicBezTo>
                  <a:cubicBezTo>
                    <a:pt x="62" y="1"/>
                    <a:pt x="62" y="0"/>
                    <a:pt x="61" y="0"/>
                  </a:cubicBezTo>
                  <a:cubicBezTo>
                    <a:pt x="4" y="0"/>
                    <a:pt x="4" y="0"/>
                    <a:pt x="4" y="0"/>
                  </a:cubicBezTo>
                  <a:cubicBezTo>
                    <a:pt x="3" y="0"/>
                    <a:pt x="2" y="1"/>
                    <a:pt x="2" y="2"/>
                  </a:cubicBezTo>
                  <a:cubicBezTo>
                    <a:pt x="0" y="8"/>
                    <a:pt x="0" y="8"/>
                    <a:pt x="0" y="8"/>
                  </a:cubicBezTo>
                  <a:cubicBezTo>
                    <a:pt x="0" y="9"/>
                    <a:pt x="0" y="9"/>
                    <a:pt x="1" y="10"/>
                  </a:cubicBezTo>
                  <a:cubicBezTo>
                    <a:pt x="1" y="10"/>
                    <a:pt x="2" y="11"/>
                    <a:pt x="2" y="11"/>
                  </a:cubicBezTo>
                  <a:cubicBezTo>
                    <a:pt x="23" y="11"/>
                    <a:pt x="23" y="11"/>
                    <a:pt x="23" y="11"/>
                  </a:cubicBezTo>
                  <a:cubicBezTo>
                    <a:pt x="12" y="55"/>
                    <a:pt x="12" y="55"/>
                    <a:pt x="12" y="55"/>
                  </a:cubicBezTo>
                  <a:cubicBezTo>
                    <a:pt x="12" y="55"/>
                    <a:pt x="12" y="56"/>
                    <a:pt x="12" y="56"/>
                  </a:cubicBezTo>
                  <a:cubicBezTo>
                    <a:pt x="13" y="57"/>
                    <a:pt x="13" y="57"/>
                    <a:pt x="14" y="57"/>
                  </a:cubicBezTo>
                  <a:cubicBezTo>
                    <a:pt x="24" y="57"/>
                    <a:pt x="24" y="57"/>
                    <a:pt x="24" y="57"/>
                  </a:cubicBezTo>
                  <a:cubicBezTo>
                    <a:pt x="25" y="57"/>
                    <a:pt x="25" y="57"/>
                    <a:pt x="26" y="56"/>
                  </a:cubicBezTo>
                  <a:cubicBezTo>
                    <a:pt x="37" y="11"/>
                    <a:pt x="37" y="11"/>
                    <a:pt x="37" y="11"/>
                  </a:cubicBezTo>
                  <a:cubicBezTo>
                    <a:pt x="59" y="11"/>
                    <a:pt x="59" y="11"/>
                    <a:pt x="59" y="11"/>
                  </a:cubicBezTo>
                  <a:cubicBezTo>
                    <a:pt x="60" y="11"/>
                    <a:pt x="61" y="10"/>
                    <a:pt x="61" y="9"/>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8" name="Freeform 18"/>
            <p:cNvSpPr>
              <a:spLocks/>
            </p:cNvSpPr>
            <p:nvPr/>
          </p:nvSpPr>
          <p:spPr bwMode="auto">
            <a:xfrm>
              <a:off x="7278688" y="2933700"/>
              <a:ext cx="327025" cy="649288"/>
            </a:xfrm>
            <a:custGeom>
              <a:avLst/>
              <a:gdLst>
                <a:gd name="T0" fmla="*/ 28 w 29"/>
                <a:gd name="T1" fmla="*/ 1 h 57"/>
                <a:gd name="T2" fmla="*/ 26 w 29"/>
                <a:gd name="T3" fmla="*/ 0 h 57"/>
                <a:gd name="T4" fmla="*/ 16 w 29"/>
                <a:gd name="T5" fmla="*/ 0 h 57"/>
                <a:gd name="T6" fmla="*/ 14 w 29"/>
                <a:gd name="T7" fmla="*/ 2 h 57"/>
                <a:gd name="T8" fmla="*/ 1 w 29"/>
                <a:gd name="T9" fmla="*/ 55 h 57"/>
                <a:gd name="T10" fmla="*/ 1 w 29"/>
                <a:gd name="T11" fmla="*/ 56 h 57"/>
                <a:gd name="T12" fmla="*/ 3 w 29"/>
                <a:gd name="T13" fmla="*/ 57 h 57"/>
                <a:gd name="T14" fmla="*/ 13 w 29"/>
                <a:gd name="T15" fmla="*/ 57 h 57"/>
                <a:gd name="T16" fmla="*/ 15 w 29"/>
                <a:gd name="T17" fmla="*/ 56 h 57"/>
                <a:gd name="T18" fmla="*/ 28 w 29"/>
                <a:gd name="T19" fmla="*/ 3 h 57"/>
                <a:gd name="T20" fmla="*/ 28 w 29"/>
                <a:gd name="T21"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57">
                  <a:moveTo>
                    <a:pt x="28" y="1"/>
                  </a:moveTo>
                  <a:cubicBezTo>
                    <a:pt x="28" y="1"/>
                    <a:pt x="27" y="0"/>
                    <a:pt x="26" y="0"/>
                  </a:cubicBezTo>
                  <a:cubicBezTo>
                    <a:pt x="16" y="0"/>
                    <a:pt x="16" y="0"/>
                    <a:pt x="16" y="0"/>
                  </a:cubicBezTo>
                  <a:cubicBezTo>
                    <a:pt x="15" y="0"/>
                    <a:pt x="15" y="1"/>
                    <a:pt x="14" y="2"/>
                  </a:cubicBezTo>
                  <a:cubicBezTo>
                    <a:pt x="1" y="55"/>
                    <a:pt x="1" y="55"/>
                    <a:pt x="1" y="55"/>
                  </a:cubicBezTo>
                  <a:cubicBezTo>
                    <a:pt x="0" y="55"/>
                    <a:pt x="1" y="56"/>
                    <a:pt x="1" y="56"/>
                  </a:cubicBezTo>
                  <a:cubicBezTo>
                    <a:pt x="1" y="57"/>
                    <a:pt x="2" y="57"/>
                    <a:pt x="3" y="57"/>
                  </a:cubicBezTo>
                  <a:cubicBezTo>
                    <a:pt x="13" y="57"/>
                    <a:pt x="13" y="57"/>
                    <a:pt x="13" y="57"/>
                  </a:cubicBezTo>
                  <a:cubicBezTo>
                    <a:pt x="14" y="57"/>
                    <a:pt x="14" y="57"/>
                    <a:pt x="15" y="56"/>
                  </a:cubicBezTo>
                  <a:cubicBezTo>
                    <a:pt x="28" y="3"/>
                    <a:pt x="28" y="3"/>
                    <a:pt x="28" y="3"/>
                  </a:cubicBezTo>
                  <a:cubicBezTo>
                    <a:pt x="29" y="2"/>
                    <a:pt x="28" y="2"/>
                    <a:pt x="28" y="1"/>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9" name="Freeform 19"/>
            <p:cNvSpPr>
              <a:spLocks/>
            </p:cNvSpPr>
            <p:nvPr/>
          </p:nvSpPr>
          <p:spPr bwMode="auto">
            <a:xfrm>
              <a:off x="7583488" y="2933700"/>
              <a:ext cx="755650" cy="649288"/>
            </a:xfrm>
            <a:custGeom>
              <a:avLst/>
              <a:gdLst>
                <a:gd name="T0" fmla="*/ 53 w 67"/>
                <a:gd name="T1" fmla="*/ 47 h 57"/>
                <a:gd name="T2" fmla="*/ 31 w 67"/>
                <a:gd name="T3" fmla="*/ 47 h 57"/>
                <a:gd name="T4" fmla="*/ 17 w 67"/>
                <a:gd name="T5" fmla="*/ 42 h 57"/>
                <a:gd name="T6" fmla="*/ 16 w 67"/>
                <a:gd name="T7" fmla="*/ 29 h 57"/>
                <a:gd name="T8" fmla="*/ 42 w 67"/>
                <a:gd name="T9" fmla="*/ 11 h 57"/>
                <a:gd name="T10" fmla="*/ 64 w 67"/>
                <a:gd name="T11" fmla="*/ 11 h 57"/>
                <a:gd name="T12" fmla="*/ 66 w 67"/>
                <a:gd name="T13" fmla="*/ 9 h 57"/>
                <a:gd name="T14" fmla="*/ 67 w 67"/>
                <a:gd name="T15" fmla="*/ 3 h 57"/>
                <a:gd name="T16" fmla="*/ 67 w 67"/>
                <a:gd name="T17" fmla="*/ 1 h 57"/>
                <a:gd name="T18" fmla="*/ 65 w 67"/>
                <a:gd name="T19" fmla="*/ 0 h 57"/>
                <a:gd name="T20" fmla="*/ 43 w 67"/>
                <a:gd name="T21" fmla="*/ 0 h 57"/>
                <a:gd name="T22" fmla="*/ 2 w 67"/>
                <a:gd name="T23" fmla="*/ 28 h 57"/>
                <a:gd name="T24" fmla="*/ 5 w 67"/>
                <a:gd name="T25" fmla="*/ 48 h 57"/>
                <a:gd name="T26" fmla="*/ 29 w 67"/>
                <a:gd name="T27" fmla="*/ 57 h 57"/>
                <a:gd name="T28" fmla="*/ 51 w 67"/>
                <a:gd name="T29" fmla="*/ 57 h 57"/>
                <a:gd name="T30" fmla="*/ 53 w 67"/>
                <a:gd name="T31" fmla="*/ 56 h 57"/>
                <a:gd name="T32" fmla="*/ 55 w 67"/>
                <a:gd name="T33" fmla="*/ 49 h 57"/>
                <a:gd name="T34" fmla="*/ 55 w 67"/>
                <a:gd name="T35" fmla="*/ 48 h 57"/>
                <a:gd name="T36" fmla="*/ 53 w 67"/>
                <a:gd name="T37" fmla="*/ 4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57">
                  <a:moveTo>
                    <a:pt x="53" y="47"/>
                  </a:moveTo>
                  <a:cubicBezTo>
                    <a:pt x="31" y="47"/>
                    <a:pt x="31" y="47"/>
                    <a:pt x="31" y="47"/>
                  </a:cubicBezTo>
                  <a:cubicBezTo>
                    <a:pt x="24" y="47"/>
                    <a:pt x="19" y="45"/>
                    <a:pt x="17" y="42"/>
                  </a:cubicBezTo>
                  <a:cubicBezTo>
                    <a:pt x="15" y="40"/>
                    <a:pt x="15" y="35"/>
                    <a:pt x="16" y="29"/>
                  </a:cubicBezTo>
                  <a:cubicBezTo>
                    <a:pt x="19" y="17"/>
                    <a:pt x="28" y="11"/>
                    <a:pt x="42" y="11"/>
                  </a:cubicBezTo>
                  <a:cubicBezTo>
                    <a:pt x="64" y="11"/>
                    <a:pt x="64" y="11"/>
                    <a:pt x="64" y="11"/>
                  </a:cubicBezTo>
                  <a:cubicBezTo>
                    <a:pt x="64" y="11"/>
                    <a:pt x="65" y="10"/>
                    <a:pt x="66" y="9"/>
                  </a:cubicBezTo>
                  <a:cubicBezTo>
                    <a:pt x="67" y="3"/>
                    <a:pt x="67" y="3"/>
                    <a:pt x="67" y="3"/>
                  </a:cubicBezTo>
                  <a:cubicBezTo>
                    <a:pt x="67" y="2"/>
                    <a:pt x="67" y="2"/>
                    <a:pt x="67" y="1"/>
                  </a:cubicBezTo>
                  <a:cubicBezTo>
                    <a:pt x="66" y="1"/>
                    <a:pt x="66" y="0"/>
                    <a:pt x="65" y="0"/>
                  </a:cubicBezTo>
                  <a:cubicBezTo>
                    <a:pt x="43" y="0"/>
                    <a:pt x="43" y="0"/>
                    <a:pt x="43" y="0"/>
                  </a:cubicBezTo>
                  <a:cubicBezTo>
                    <a:pt x="22" y="0"/>
                    <a:pt x="7" y="11"/>
                    <a:pt x="2" y="28"/>
                  </a:cubicBezTo>
                  <a:cubicBezTo>
                    <a:pt x="0" y="36"/>
                    <a:pt x="1" y="43"/>
                    <a:pt x="5" y="48"/>
                  </a:cubicBezTo>
                  <a:cubicBezTo>
                    <a:pt x="9" y="54"/>
                    <a:pt x="18" y="57"/>
                    <a:pt x="29" y="57"/>
                  </a:cubicBezTo>
                  <a:cubicBezTo>
                    <a:pt x="51" y="57"/>
                    <a:pt x="51" y="57"/>
                    <a:pt x="51" y="57"/>
                  </a:cubicBezTo>
                  <a:cubicBezTo>
                    <a:pt x="52" y="57"/>
                    <a:pt x="53" y="57"/>
                    <a:pt x="53" y="56"/>
                  </a:cubicBezTo>
                  <a:cubicBezTo>
                    <a:pt x="55" y="49"/>
                    <a:pt x="55" y="49"/>
                    <a:pt x="55" y="49"/>
                  </a:cubicBezTo>
                  <a:cubicBezTo>
                    <a:pt x="55" y="49"/>
                    <a:pt x="55" y="48"/>
                    <a:pt x="55" y="48"/>
                  </a:cubicBezTo>
                  <a:cubicBezTo>
                    <a:pt x="54" y="47"/>
                    <a:pt x="54" y="47"/>
                    <a:pt x="53" y="47"/>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90" name="Freeform 20"/>
            <p:cNvSpPr>
              <a:spLocks/>
            </p:cNvSpPr>
            <p:nvPr/>
          </p:nvSpPr>
          <p:spPr bwMode="auto">
            <a:xfrm>
              <a:off x="8281988" y="2933700"/>
              <a:ext cx="788988" cy="649288"/>
            </a:xfrm>
            <a:custGeom>
              <a:avLst/>
              <a:gdLst>
                <a:gd name="T0" fmla="*/ 70 w 70"/>
                <a:gd name="T1" fmla="*/ 1 h 57"/>
                <a:gd name="T2" fmla="*/ 68 w 70"/>
                <a:gd name="T3" fmla="*/ 0 h 57"/>
                <a:gd name="T4" fmla="*/ 16 w 70"/>
                <a:gd name="T5" fmla="*/ 0 h 57"/>
                <a:gd name="T6" fmla="*/ 14 w 70"/>
                <a:gd name="T7" fmla="*/ 2 h 57"/>
                <a:gd name="T8" fmla="*/ 0 w 70"/>
                <a:gd name="T9" fmla="*/ 55 h 57"/>
                <a:gd name="T10" fmla="*/ 1 w 70"/>
                <a:gd name="T11" fmla="*/ 56 h 57"/>
                <a:gd name="T12" fmla="*/ 2 w 70"/>
                <a:gd name="T13" fmla="*/ 57 h 57"/>
                <a:gd name="T14" fmla="*/ 55 w 70"/>
                <a:gd name="T15" fmla="*/ 57 h 57"/>
                <a:gd name="T16" fmla="*/ 57 w 70"/>
                <a:gd name="T17" fmla="*/ 56 h 57"/>
                <a:gd name="T18" fmla="*/ 59 w 70"/>
                <a:gd name="T19" fmla="*/ 49 h 57"/>
                <a:gd name="T20" fmla="*/ 59 w 70"/>
                <a:gd name="T21" fmla="*/ 48 h 57"/>
                <a:gd name="T22" fmla="*/ 57 w 70"/>
                <a:gd name="T23" fmla="*/ 47 h 57"/>
                <a:gd name="T24" fmla="*/ 17 w 70"/>
                <a:gd name="T25" fmla="*/ 47 h 57"/>
                <a:gd name="T26" fmla="*/ 20 w 70"/>
                <a:gd name="T27" fmla="*/ 33 h 57"/>
                <a:gd name="T28" fmla="*/ 57 w 70"/>
                <a:gd name="T29" fmla="*/ 33 h 57"/>
                <a:gd name="T30" fmla="*/ 59 w 70"/>
                <a:gd name="T31" fmla="*/ 31 h 57"/>
                <a:gd name="T32" fmla="*/ 61 w 70"/>
                <a:gd name="T33" fmla="*/ 26 h 57"/>
                <a:gd name="T34" fmla="*/ 60 w 70"/>
                <a:gd name="T35" fmla="*/ 24 h 57"/>
                <a:gd name="T36" fmla="*/ 59 w 70"/>
                <a:gd name="T37" fmla="*/ 23 h 57"/>
                <a:gd name="T38" fmla="*/ 23 w 70"/>
                <a:gd name="T39" fmla="*/ 23 h 57"/>
                <a:gd name="T40" fmla="*/ 26 w 70"/>
                <a:gd name="T41" fmla="*/ 11 h 57"/>
                <a:gd name="T42" fmla="*/ 67 w 70"/>
                <a:gd name="T43" fmla="*/ 11 h 57"/>
                <a:gd name="T44" fmla="*/ 69 w 70"/>
                <a:gd name="T45" fmla="*/ 9 h 57"/>
                <a:gd name="T46" fmla="*/ 70 w 70"/>
                <a:gd name="T47" fmla="*/ 3 h 57"/>
                <a:gd name="T48" fmla="*/ 70 w 70"/>
                <a:gd name="T49"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0" h="57">
                  <a:moveTo>
                    <a:pt x="70" y="1"/>
                  </a:moveTo>
                  <a:cubicBezTo>
                    <a:pt x="69" y="1"/>
                    <a:pt x="69" y="0"/>
                    <a:pt x="68" y="0"/>
                  </a:cubicBezTo>
                  <a:cubicBezTo>
                    <a:pt x="16" y="0"/>
                    <a:pt x="16" y="0"/>
                    <a:pt x="16" y="0"/>
                  </a:cubicBezTo>
                  <a:cubicBezTo>
                    <a:pt x="15" y="0"/>
                    <a:pt x="14" y="1"/>
                    <a:pt x="14" y="2"/>
                  </a:cubicBezTo>
                  <a:cubicBezTo>
                    <a:pt x="0" y="55"/>
                    <a:pt x="0" y="55"/>
                    <a:pt x="0" y="55"/>
                  </a:cubicBezTo>
                  <a:cubicBezTo>
                    <a:pt x="0" y="55"/>
                    <a:pt x="0" y="56"/>
                    <a:pt x="1" y="56"/>
                  </a:cubicBezTo>
                  <a:cubicBezTo>
                    <a:pt x="1" y="57"/>
                    <a:pt x="2" y="57"/>
                    <a:pt x="2" y="57"/>
                  </a:cubicBezTo>
                  <a:cubicBezTo>
                    <a:pt x="55" y="57"/>
                    <a:pt x="55" y="57"/>
                    <a:pt x="55" y="57"/>
                  </a:cubicBezTo>
                  <a:cubicBezTo>
                    <a:pt x="56" y="57"/>
                    <a:pt x="57" y="57"/>
                    <a:pt x="57" y="56"/>
                  </a:cubicBezTo>
                  <a:cubicBezTo>
                    <a:pt x="59" y="49"/>
                    <a:pt x="59" y="49"/>
                    <a:pt x="59" y="49"/>
                  </a:cubicBezTo>
                  <a:cubicBezTo>
                    <a:pt x="59" y="49"/>
                    <a:pt x="59" y="48"/>
                    <a:pt x="59" y="48"/>
                  </a:cubicBezTo>
                  <a:cubicBezTo>
                    <a:pt x="58" y="47"/>
                    <a:pt x="58" y="47"/>
                    <a:pt x="57" y="47"/>
                  </a:cubicBezTo>
                  <a:cubicBezTo>
                    <a:pt x="17" y="47"/>
                    <a:pt x="17" y="47"/>
                    <a:pt x="17" y="47"/>
                  </a:cubicBezTo>
                  <a:cubicBezTo>
                    <a:pt x="20" y="33"/>
                    <a:pt x="20" y="33"/>
                    <a:pt x="20" y="33"/>
                  </a:cubicBezTo>
                  <a:cubicBezTo>
                    <a:pt x="57" y="33"/>
                    <a:pt x="57" y="33"/>
                    <a:pt x="57" y="33"/>
                  </a:cubicBezTo>
                  <a:cubicBezTo>
                    <a:pt x="58" y="33"/>
                    <a:pt x="59" y="32"/>
                    <a:pt x="59" y="31"/>
                  </a:cubicBezTo>
                  <a:cubicBezTo>
                    <a:pt x="61" y="26"/>
                    <a:pt x="61" y="26"/>
                    <a:pt x="61" y="26"/>
                  </a:cubicBezTo>
                  <a:cubicBezTo>
                    <a:pt x="61" y="25"/>
                    <a:pt x="61" y="24"/>
                    <a:pt x="60" y="24"/>
                  </a:cubicBezTo>
                  <a:cubicBezTo>
                    <a:pt x="60" y="23"/>
                    <a:pt x="59" y="23"/>
                    <a:pt x="59" y="23"/>
                  </a:cubicBezTo>
                  <a:cubicBezTo>
                    <a:pt x="23" y="23"/>
                    <a:pt x="23" y="23"/>
                    <a:pt x="23" y="23"/>
                  </a:cubicBezTo>
                  <a:cubicBezTo>
                    <a:pt x="26" y="11"/>
                    <a:pt x="26" y="11"/>
                    <a:pt x="26" y="11"/>
                  </a:cubicBezTo>
                  <a:cubicBezTo>
                    <a:pt x="67" y="11"/>
                    <a:pt x="67" y="11"/>
                    <a:pt x="67" y="11"/>
                  </a:cubicBezTo>
                  <a:cubicBezTo>
                    <a:pt x="68" y="11"/>
                    <a:pt x="68" y="10"/>
                    <a:pt x="69" y="9"/>
                  </a:cubicBezTo>
                  <a:cubicBezTo>
                    <a:pt x="70" y="3"/>
                    <a:pt x="70" y="3"/>
                    <a:pt x="70" y="3"/>
                  </a:cubicBezTo>
                  <a:cubicBezTo>
                    <a:pt x="70" y="2"/>
                    <a:pt x="70" y="2"/>
                    <a:pt x="70" y="1"/>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91" name="Freeform 21"/>
            <p:cNvSpPr>
              <a:spLocks/>
            </p:cNvSpPr>
            <p:nvPr/>
          </p:nvSpPr>
          <p:spPr bwMode="auto">
            <a:xfrm>
              <a:off x="4394200" y="3708400"/>
              <a:ext cx="236538" cy="193675"/>
            </a:xfrm>
            <a:custGeom>
              <a:avLst/>
              <a:gdLst>
                <a:gd name="T0" fmla="*/ 21 w 21"/>
                <a:gd name="T1" fmla="*/ 0 h 17"/>
                <a:gd name="T2" fmla="*/ 12 w 21"/>
                <a:gd name="T3" fmla="*/ 0 h 17"/>
                <a:gd name="T4" fmla="*/ 3 w 21"/>
                <a:gd name="T5" fmla="*/ 5 h 17"/>
                <a:gd name="T6" fmla="*/ 3 w 21"/>
                <a:gd name="T7" fmla="*/ 8 h 17"/>
                <a:gd name="T8" fmla="*/ 9 w 21"/>
                <a:gd name="T9" fmla="*/ 10 h 17"/>
                <a:gd name="T10" fmla="*/ 13 w 21"/>
                <a:gd name="T11" fmla="*/ 10 h 17"/>
                <a:gd name="T12" fmla="*/ 16 w 21"/>
                <a:gd name="T13" fmla="*/ 11 h 17"/>
                <a:gd name="T14" fmla="*/ 16 w 21"/>
                <a:gd name="T15" fmla="*/ 12 h 17"/>
                <a:gd name="T16" fmla="*/ 11 w 21"/>
                <a:gd name="T17" fmla="*/ 15 h 17"/>
                <a:gd name="T18" fmla="*/ 1 w 21"/>
                <a:gd name="T19" fmla="*/ 15 h 17"/>
                <a:gd name="T20" fmla="*/ 1 w 21"/>
                <a:gd name="T21" fmla="*/ 15 h 17"/>
                <a:gd name="T22" fmla="*/ 0 w 21"/>
                <a:gd name="T23" fmla="*/ 17 h 17"/>
                <a:gd name="T24" fmla="*/ 0 w 21"/>
                <a:gd name="T25" fmla="*/ 17 h 17"/>
                <a:gd name="T26" fmla="*/ 1 w 21"/>
                <a:gd name="T27" fmla="*/ 17 h 17"/>
                <a:gd name="T28" fmla="*/ 11 w 21"/>
                <a:gd name="T29" fmla="*/ 17 h 17"/>
                <a:gd name="T30" fmla="*/ 20 w 21"/>
                <a:gd name="T31" fmla="*/ 12 h 17"/>
                <a:gd name="T32" fmla="*/ 19 w 21"/>
                <a:gd name="T33" fmla="*/ 9 h 17"/>
                <a:gd name="T34" fmla="*/ 14 w 21"/>
                <a:gd name="T35" fmla="*/ 7 h 17"/>
                <a:gd name="T36" fmla="*/ 9 w 21"/>
                <a:gd name="T37" fmla="*/ 7 h 17"/>
                <a:gd name="T38" fmla="*/ 7 w 21"/>
                <a:gd name="T39" fmla="*/ 7 h 17"/>
                <a:gd name="T40" fmla="*/ 7 w 21"/>
                <a:gd name="T41" fmla="*/ 5 h 17"/>
                <a:gd name="T42" fmla="*/ 11 w 21"/>
                <a:gd name="T43" fmla="*/ 3 h 17"/>
                <a:gd name="T44" fmla="*/ 20 w 21"/>
                <a:gd name="T45" fmla="*/ 3 h 17"/>
                <a:gd name="T46" fmla="*/ 21 w 21"/>
                <a:gd name="T47" fmla="*/ 3 h 17"/>
                <a:gd name="T48" fmla="*/ 21 w 21"/>
                <a:gd name="T49" fmla="*/ 1 h 17"/>
                <a:gd name="T50" fmla="*/ 21 w 21"/>
                <a:gd name="T51" fmla="*/ 1 h 17"/>
                <a:gd name="T52" fmla="*/ 21 w 21"/>
                <a:gd name="T5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17">
                  <a:moveTo>
                    <a:pt x="21" y="0"/>
                  </a:moveTo>
                  <a:cubicBezTo>
                    <a:pt x="12" y="0"/>
                    <a:pt x="12" y="0"/>
                    <a:pt x="12" y="0"/>
                  </a:cubicBezTo>
                  <a:cubicBezTo>
                    <a:pt x="7" y="0"/>
                    <a:pt x="4" y="2"/>
                    <a:pt x="3" y="5"/>
                  </a:cubicBezTo>
                  <a:cubicBezTo>
                    <a:pt x="2" y="7"/>
                    <a:pt x="3" y="8"/>
                    <a:pt x="3" y="8"/>
                  </a:cubicBezTo>
                  <a:cubicBezTo>
                    <a:pt x="4" y="10"/>
                    <a:pt x="6" y="10"/>
                    <a:pt x="9" y="10"/>
                  </a:cubicBezTo>
                  <a:cubicBezTo>
                    <a:pt x="13" y="10"/>
                    <a:pt x="13" y="10"/>
                    <a:pt x="13" y="10"/>
                  </a:cubicBezTo>
                  <a:cubicBezTo>
                    <a:pt x="14" y="10"/>
                    <a:pt x="15" y="10"/>
                    <a:pt x="16" y="11"/>
                  </a:cubicBezTo>
                  <a:cubicBezTo>
                    <a:pt x="16" y="11"/>
                    <a:pt x="16" y="12"/>
                    <a:pt x="16" y="12"/>
                  </a:cubicBezTo>
                  <a:cubicBezTo>
                    <a:pt x="15" y="14"/>
                    <a:pt x="13" y="15"/>
                    <a:pt x="11" y="15"/>
                  </a:cubicBezTo>
                  <a:cubicBezTo>
                    <a:pt x="1" y="15"/>
                    <a:pt x="1" y="15"/>
                    <a:pt x="1" y="15"/>
                  </a:cubicBezTo>
                  <a:cubicBezTo>
                    <a:pt x="1" y="15"/>
                    <a:pt x="1" y="15"/>
                    <a:pt x="1" y="15"/>
                  </a:cubicBezTo>
                  <a:cubicBezTo>
                    <a:pt x="0" y="17"/>
                    <a:pt x="0" y="17"/>
                    <a:pt x="0" y="17"/>
                  </a:cubicBezTo>
                  <a:cubicBezTo>
                    <a:pt x="0" y="17"/>
                    <a:pt x="0" y="17"/>
                    <a:pt x="0" y="17"/>
                  </a:cubicBezTo>
                  <a:cubicBezTo>
                    <a:pt x="0" y="17"/>
                    <a:pt x="1" y="17"/>
                    <a:pt x="1" y="17"/>
                  </a:cubicBezTo>
                  <a:cubicBezTo>
                    <a:pt x="11" y="17"/>
                    <a:pt x="11" y="17"/>
                    <a:pt x="11" y="17"/>
                  </a:cubicBezTo>
                  <a:cubicBezTo>
                    <a:pt x="16" y="17"/>
                    <a:pt x="19" y="16"/>
                    <a:pt x="20" y="12"/>
                  </a:cubicBezTo>
                  <a:cubicBezTo>
                    <a:pt x="20" y="11"/>
                    <a:pt x="20" y="10"/>
                    <a:pt x="19" y="9"/>
                  </a:cubicBezTo>
                  <a:cubicBezTo>
                    <a:pt x="18" y="8"/>
                    <a:pt x="16" y="7"/>
                    <a:pt x="14" y="7"/>
                  </a:cubicBezTo>
                  <a:cubicBezTo>
                    <a:pt x="9" y="7"/>
                    <a:pt x="9" y="7"/>
                    <a:pt x="9" y="7"/>
                  </a:cubicBezTo>
                  <a:cubicBezTo>
                    <a:pt x="8" y="7"/>
                    <a:pt x="7" y="7"/>
                    <a:pt x="7" y="7"/>
                  </a:cubicBezTo>
                  <a:cubicBezTo>
                    <a:pt x="7" y="6"/>
                    <a:pt x="7" y="6"/>
                    <a:pt x="7" y="5"/>
                  </a:cubicBezTo>
                  <a:cubicBezTo>
                    <a:pt x="7" y="4"/>
                    <a:pt x="8" y="3"/>
                    <a:pt x="11" y="3"/>
                  </a:cubicBezTo>
                  <a:cubicBezTo>
                    <a:pt x="20" y="3"/>
                    <a:pt x="20" y="3"/>
                    <a:pt x="20" y="3"/>
                  </a:cubicBezTo>
                  <a:cubicBezTo>
                    <a:pt x="21" y="3"/>
                    <a:pt x="21" y="3"/>
                    <a:pt x="21" y="3"/>
                  </a:cubicBezTo>
                  <a:cubicBezTo>
                    <a:pt x="21" y="1"/>
                    <a:pt x="21" y="1"/>
                    <a:pt x="21" y="1"/>
                  </a:cubicBezTo>
                  <a:cubicBezTo>
                    <a:pt x="21" y="1"/>
                    <a:pt x="21" y="1"/>
                    <a:pt x="21" y="1"/>
                  </a:cubicBezTo>
                  <a:cubicBezTo>
                    <a:pt x="21" y="0"/>
                    <a:pt x="21" y="0"/>
                    <a:pt x="21"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25" name="Freeform 22"/>
            <p:cNvSpPr>
              <a:spLocks/>
            </p:cNvSpPr>
            <p:nvPr/>
          </p:nvSpPr>
          <p:spPr bwMode="auto">
            <a:xfrm>
              <a:off x="4754563" y="3708400"/>
              <a:ext cx="236538" cy="193675"/>
            </a:xfrm>
            <a:custGeom>
              <a:avLst/>
              <a:gdLst>
                <a:gd name="T0" fmla="*/ 20 w 21"/>
                <a:gd name="T1" fmla="*/ 0 h 17"/>
                <a:gd name="T2" fmla="*/ 5 w 21"/>
                <a:gd name="T3" fmla="*/ 0 h 17"/>
                <a:gd name="T4" fmla="*/ 4 w 21"/>
                <a:gd name="T5" fmla="*/ 1 h 17"/>
                <a:gd name="T6" fmla="*/ 0 w 21"/>
                <a:gd name="T7" fmla="*/ 17 h 17"/>
                <a:gd name="T8" fmla="*/ 0 w 21"/>
                <a:gd name="T9" fmla="*/ 17 h 17"/>
                <a:gd name="T10" fmla="*/ 0 w 21"/>
                <a:gd name="T11" fmla="*/ 17 h 17"/>
                <a:gd name="T12" fmla="*/ 17 w 21"/>
                <a:gd name="T13" fmla="*/ 17 h 17"/>
                <a:gd name="T14" fmla="*/ 17 w 21"/>
                <a:gd name="T15" fmla="*/ 17 h 17"/>
                <a:gd name="T16" fmla="*/ 17 w 21"/>
                <a:gd name="T17" fmla="*/ 15 h 17"/>
                <a:gd name="T18" fmla="*/ 17 w 21"/>
                <a:gd name="T19" fmla="*/ 15 h 17"/>
                <a:gd name="T20" fmla="*/ 17 w 21"/>
                <a:gd name="T21" fmla="*/ 15 h 17"/>
                <a:gd name="T22" fmla="*/ 4 w 21"/>
                <a:gd name="T23" fmla="*/ 15 h 17"/>
                <a:gd name="T24" fmla="*/ 6 w 21"/>
                <a:gd name="T25" fmla="*/ 10 h 17"/>
                <a:gd name="T26" fmla="*/ 17 w 21"/>
                <a:gd name="T27" fmla="*/ 10 h 17"/>
                <a:gd name="T28" fmla="*/ 18 w 21"/>
                <a:gd name="T29" fmla="*/ 10 h 17"/>
                <a:gd name="T30" fmla="*/ 18 w 21"/>
                <a:gd name="T31" fmla="*/ 8 h 17"/>
                <a:gd name="T32" fmla="*/ 18 w 21"/>
                <a:gd name="T33" fmla="*/ 7 h 17"/>
                <a:gd name="T34" fmla="*/ 18 w 21"/>
                <a:gd name="T35" fmla="*/ 7 h 17"/>
                <a:gd name="T36" fmla="*/ 6 w 21"/>
                <a:gd name="T37" fmla="*/ 7 h 17"/>
                <a:gd name="T38" fmla="*/ 7 w 21"/>
                <a:gd name="T39" fmla="*/ 3 h 17"/>
                <a:gd name="T40" fmla="*/ 20 w 21"/>
                <a:gd name="T41" fmla="*/ 3 h 17"/>
                <a:gd name="T42" fmla="*/ 20 w 21"/>
                <a:gd name="T43" fmla="*/ 3 h 17"/>
                <a:gd name="T44" fmla="*/ 21 w 21"/>
                <a:gd name="T45" fmla="*/ 1 h 17"/>
                <a:gd name="T46" fmla="*/ 21 w 21"/>
                <a:gd name="T47" fmla="*/ 1 h 17"/>
                <a:gd name="T48" fmla="*/ 20 w 21"/>
                <a:gd name="T4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 h="17">
                  <a:moveTo>
                    <a:pt x="20" y="0"/>
                  </a:moveTo>
                  <a:cubicBezTo>
                    <a:pt x="5" y="0"/>
                    <a:pt x="5" y="0"/>
                    <a:pt x="5" y="0"/>
                  </a:cubicBezTo>
                  <a:cubicBezTo>
                    <a:pt x="4" y="0"/>
                    <a:pt x="4" y="0"/>
                    <a:pt x="4" y="1"/>
                  </a:cubicBezTo>
                  <a:cubicBezTo>
                    <a:pt x="0" y="17"/>
                    <a:pt x="0" y="17"/>
                    <a:pt x="0" y="17"/>
                  </a:cubicBezTo>
                  <a:cubicBezTo>
                    <a:pt x="0" y="17"/>
                    <a:pt x="0" y="17"/>
                    <a:pt x="0" y="17"/>
                  </a:cubicBezTo>
                  <a:cubicBezTo>
                    <a:pt x="0" y="17"/>
                    <a:pt x="0" y="17"/>
                    <a:pt x="0" y="17"/>
                  </a:cubicBezTo>
                  <a:cubicBezTo>
                    <a:pt x="17" y="17"/>
                    <a:pt x="17" y="17"/>
                    <a:pt x="17" y="17"/>
                  </a:cubicBezTo>
                  <a:cubicBezTo>
                    <a:pt x="17" y="17"/>
                    <a:pt x="17" y="17"/>
                    <a:pt x="17" y="17"/>
                  </a:cubicBezTo>
                  <a:cubicBezTo>
                    <a:pt x="17" y="15"/>
                    <a:pt x="17" y="15"/>
                    <a:pt x="17" y="15"/>
                  </a:cubicBezTo>
                  <a:cubicBezTo>
                    <a:pt x="18" y="15"/>
                    <a:pt x="17" y="15"/>
                    <a:pt x="17" y="15"/>
                  </a:cubicBezTo>
                  <a:cubicBezTo>
                    <a:pt x="17" y="15"/>
                    <a:pt x="17" y="15"/>
                    <a:pt x="17" y="15"/>
                  </a:cubicBezTo>
                  <a:cubicBezTo>
                    <a:pt x="4" y="15"/>
                    <a:pt x="4" y="15"/>
                    <a:pt x="4" y="15"/>
                  </a:cubicBezTo>
                  <a:cubicBezTo>
                    <a:pt x="6" y="10"/>
                    <a:pt x="6" y="10"/>
                    <a:pt x="6" y="10"/>
                  </a:cubicBezTo>
                  <a:cubicBezTo>
                    <a:pt x="17" y="10"/>
                    <a:pt x="17" y="10"/>
                    <a:pt x="17" y="10"/>
                  </a:cubicBezTo>
                  <a:cubicBezTo>
                    <a:pt x="17" y="10"/>
                    <a:pt x="18" y="10"/>
                    <a:pt x="18" y="10"/>
                  </a:cubicBezTo>
                  <a:cubicBezTo>
                    <a:pt x="18" y="8"/>
                    <a:pt x="18" y="8"/>
                    <a:pt x="18" y="8"/>
                  </a:cubicBezTo>
                  <a:cubicBezTo>
                    <a:pt x="18" y="8"/>
                    <a:pt x="18" y="8"/>
                    <a:pt x="18" y="7"/>
                  </a:cubicBezTo>
                  <a:cubicBezTo>
                    <a:pt x="18" y="7"/>
                    <a:pt x="18" y="7"/>
                    <a:pt x="18" y="7"/>
                  </a:cubicBezTo>
                  <a:cubicBezTo>
                    <a:pt x="6" y="7"/>
                    <a:pt x="6" y="7"/>
                    <a:pt x="6" y="7"/>
                  </a:cubicBezTo>
                  <a:cubicBezTo>
                    <a:pt x="7" y="3"/>
                    <a:pt x="7" y="3"/>
                    <a:pt x="7" y="3"/>
                  </a:cubicBezTo>
                  <a:cubicBezTo>
                    <a:pt x="20" y="3"/>
                    <a:pt x="20" y="3"/>
                    <a:pt x="20" y="3"/>
                  </a:cubicBezTo>
                  <a:cubicBezTo>
                    <a:pt x="20" y="3"/>
                    <a:pt x="20" y="3"/>
                    <a:pt x="20" y="3"/>
                  </a:cubicBezTo>
                  <a:cubicBezTo>
                    <a:pt x="21" y="1"/>
                    <a:pt x="21" y="1"/>
                    <a:pt x="21" y="1"/>
                  </a:cubicBezTo>
                  <a:cubicBezTo>
                    <a:pt x="21" y="1"/>
                    <a:pt x="21" y="1"/>
                    <a:pt x="21" y="1"/>
                  </a:cubicBezTo>
                  <a:cubicBezTo>
                    <a:pt x="21" y="0"/>
                    <a:pt x="21" y="0"/>
                    <a:pt x="2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26" name="Freeform 23"/>
            <p:cNvSpPr>
              <a:spLocks/>
            </p:cNvSpPr>
            <p:nvPr/>
          </p:nvSpPr>
          <p:spPr bwMode="auto">
            <a:xfrm>
              <a:off x="5103813" y="3708400"/>
              <a:ext cx="293688" cy="193675"/>
            </a:xfrm>
            <a:custGeom>
              <a:avLst/>
              <a:gdLst>
                <a:gd name="T0" fmla="*/ 26 w 26"/>
                <a:gd name="T1" fmla="*/ 0 h 17"/>
                <a:gd name="T2" fmla="*/ 22 w 26"/>
                <a:gd name="T3" fmla="*/ 0 h 17"/>
                <a:gd name="T4" fmla="*/ 21 w 26"/>
                <a:gd name="T5" fmla="*/ 1 h 17"/>
                <a:gd name="T6" fmla="*/ 14 w 26"/>
                <a:gd name="T7" fmla="*/ 11 h 17"/>
                <a:gd name="T8" fmla="*/ 12 w 26"/>
                <a:gd name="T9" fmla="*/ 14 h 17"/>
                <a:gd name="T10" fmla="*/ 12 w 26"/>
                <a:gd name="T11" fmla="*/ 11 h 17"/>
                <a:gd name="T12" fmla="*/ 9 w 26"/>
                <a:gd name="T13" fmla="*/ 1 h 17"/>
                <a:gd name="T14" fmla="*/ 8 w 26"/>
                <a:gd name="T15" fmla="*/ 0 h 17"/>
                <a:gd name="T16" fmla="*/ 4 w 26"/>
                <a:gd name="T17" fmla="*/ 0 h 17"/>
                <a:gd name="T18" fmla="*/ 4 w 26"/>
                <a:gd name="T19" fmla="*/ 1 h 17"/>
                <a:gd name="T20" fmla="*/ 0 w 26"/>
                <a:gd name="T21" fmla="*/ 17 h 17"/>
                <a:gd name="T22" fmla="*/ 0 w 26"/>
                <a:gd name="T23" fmla="*/ 17 h 17"/>
                <a:gd name="T24" fmla="*/ 0 w 26"/>
                <a:gd name="T25" fmla="*/ 17 h 17"/>
                <a:gd name="T26" fmla="*/ 3 w 26"/>
                <a:gd name="T27" fmla="*/ 17 h 17"/>
                <a:gd name="T28" fmla="*/ 4 w 26"/>
                <a:gd name="T29" fmla="*/ 17 h 17"/>
                <a:gd name="T30" fmla="*/ 6 w 26"/>
                <a:gd name="T31" fmla="*/ 8 h 17"/>
                <a:gd name="T32" fmla="*/ 6 w 26"/>
                <a:gd name="T33" fmla="*/ 6 h 17"/>
                <a:gd name="T34" fmla="*/ 7 w 26"/>
                <a:gd name="T35" fmla="*/ 8 h 17"/>
                <a:gd name="T36" fmla="*/ 9 w 26"/>
                <a:gd name="T37" fmla="*/ 17 h 17"/>
                <a:gd name="T38" fmla="*/ 9 w 26"/>
                <a:gd name="T39" fmla="*/ 17 h 17"/>
                <a:gd name="T40" fmla="*/ 12 w 26"/>
                <a:gd name="T41" fmla="*/ 17 h 17"/>
                <a:gd name="T42" fmla="*/ 13 w 26"/>
                <a:gd name="T43" fmla="*/ 17 h 17"/>
                <a:gd name="T44" fmla="*/ 20 w 26"/>
                <a:gd name="T45" fmla="*/ 8 h 17"/>
                <a:gd name="T46" fmla="*/ 21 w 26"/>
                <a:gd name="T47" fmla="*/ 6 h 17"/>
                <a:gd name="T48" fmla="*/ 21 w 26"/>
                <a:gd name="T49" fmla="*/ 7 h 17"/>
                <a:gd name="T50" fmla="*/ 18 w 26"/>
                <a:gd name="T51" fmla="*/ 17 h 17"/>
                <a:gd name="T52" fmla="*/ 18 w 26"/>
                <a:gd name="T53" fmla="*/ 17 h 17"/>
                <a:gd name="T54" fmla="*/ 19 w 26"/>
                <a:gd name="T55" fmla="*/ 17 h 17"/>
                <a:gd name="T56" fmla="*/ 22 w 26"/>
                <a:gd name="T57" fmla="*/ 17 h 17"/>
                <a:gd name="T58" fmla="*/ 22 w 26"/>
                <a:gd name="T59" fmla="*/ 17 h 17"/>
                <a:gd name="T60" fmla="*/ 26 w 26"/>
                <a:gd name="T61" fmla="*/ 1 h 17"/>
                <a:gd name="T62" fmla="*/ 26 w 26"/>
                <a:gd name="T63" fmla="*/ 1 h 17"/>
                <a:gd name="T64" fmla="*/ 26 w 26"/>
                <a:gd name="T6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17">
                  <a:moveTo>
                    <a:pt x="26" y="0"/>
                  </a:moveTo>
                  <a:cubicBezTo>
                    <a:pt x="22" y="0"/>
                    <a:pt x="22" y="0"/>
                    <a:pt x="22" y="0"/>
                  </a:cubicBezTo>
                  <a:cubicBezTo>
                    <a:pt x="22" y="0"/>
                    <a:pt x="22" y="0"/>
                    <a:pt x="21" y="1"/>
                  </a:cubicBezTo>
                  <a:cubicBezTo>
                    <a:pt x="14" y="11"/>
                    <a:pt x="14" y="11"/>
                    <a:pt x="14" y="11"/>
                  </a:cubicBezTo>
                  <a:cubicBezTo>
                    <a:pt x="13" y="12"/>
                    <a:pt x="12" y="13"/>
                    <a:pt x="12" y="14"/>
                  </a:cubicBezTo>
                  <a:cubicBezTo>
                    <a:pt x="12" y="13"/>
                    <a:pt x="12" y="12"/>
                    <a:pt x="12" y="11"/>
                  </a:cubicBezTo>
                  <a:cubicBezTo>
                    <a:pt x="9" y="1"/>
                    <a:pt x="9" y="1"/>
                    <a:pt x="9" y="1"/>
                  </a:cubicBezTo>
                  <a:cubicBezTo>
                    <a:pt x="9" y="0"/>
                    <a:pt x="9" y="0"/>
                    <a:pt x="8" y="0"/>
                  </a:cubicBezTo>
                  <a:cubicBezTo>
                    <a:pt x="4" y="0"/>
                    <a:pt x="4" y="0"/>
                    <a:pt x="4" y="0"/>
                  </a:cubicBezTo>
                  <a:cubicBezTo>
                    <a:pt x="4" y="0"/>
                    <a:pt x="4" y="0"/>
                    <a:pt x="4" y="1"/>
                  </a:cubicBezTo>
                  <a:cubicBezTo>
                    <a:pt x="0" y="17"/>
                    <a:pt x="0" y="17"/>
                    <a:pt x="0" y="17"/>
                  </a:cubicBezTo>
                  <a:cubicBezTo>
                    <a:pt x="0" y="17"/>
                    <a:pt x="0" y="17"/>
                    <a:pt x="0" y="17"/>
                  </a:cubicBezTo>
                  <a:cubicBezTo>
                    <a:pt x="0" y="17"/>
                    <a:pt x="0" y="17"/>
                    <a:pt x="0" y="17"/>
                  </a:cubicBezTo>
                  <a:cubicBezTo>
                    <a:pt x="3" y="17"/>
                    <a:pt x="3" y="17"/>
                    <a:pt x="3" y="17"/>
                  </a:cubicBezTo>
                  <a:cubicBezTo>
                    <a:pt x="3" y="17"/>
                    <a:pt x="3" y="17"/>
                    <a:pt x="4" y="17"/>
                  </a:cubicBezTo>
                  <a:cubicBezTo>
                    <a:pt x="6" y="8"/>
                    <a:pt x="6" y="8"/>
                    <a:pt x="6" y="8"/>
                  </a:cubicBezTo>
                  <a:cubicBezTo>
                    <a:pt x="6" y="7"/>
                    <a:pt x="6" y="7"/>
                    <a:pt x="6" y="6"/>
                  </a:cubicBezTo>
                  <a:cubicBezTo>
                    <a:pt x="6" y="7"/>
                    <a:pt x="7" y="7"/>
                    <a:pt x="7" y="8"/>
                  </a:cubicBezTo>
                  <a:cubicBezTo>
                    <a:pt x="9" y="17"/>
                    <a:pt x="9" y="17"/>
                    <a:pt x="9" y="17"/>
                  </a:cubicBezTo>
                  <a:cubicBezTo>
                    <a:pt x="9" y="17"/>
                    <a:pt x="9" y="17"/>
                    <a:pt x="9" y="17"/>
                  </a:cubicBezTo>
                  <a:cubicBezTo>
                    <a:pt x="12" y="17"/>
                    <a:pt x="12" y="17"/>
                    <a:pt x="12" y="17"/>
                  </a:cubicBezTo>
                  <a:cubicBezTo>
                    <a:pt x="13" y="17"/>
                    <a:pt x="13" y="17"/>
                    <a:pt x="13" y="17"/>
                  </a:cubicBezTo>
                  <a:cubicBezTo>
                    <a:pt x="20" y="8"/>
                    <a:pt x="20" y="8"/>
                    <a:pt x="20" y="8"/>
                  </a:cubicBezTo>
                  <a:cubicBezTo>
                    <a:pt x="20" y="7"/>
                    <a:pt x="21" y="7"/>
                    <a:pt x="21" y="6"/>
                  </a:cubicBezTo>
                  <a:cubicBezTo>
                    <a:pt x="21" y="7"/>
                    <a:pt x="21" y="7"/>
                    <a:pt x="21" y="7"/>
                  </a:cubicBezTo>
                  <a:cubicBezTo>
                    <a:pt x="18" y="17"/>
                    <a:pt x="18" y="17"/>
                    <a:pt x="18" y="17"/>
                  </a:cubicBezTo>
                  <a:cubicBezTo>
                    <a:pt x="18" y="17"/>
                    <a:pt x="18" y="17"/>
                    <a:pt x="18" y="17"/>
                  </a:cubicBezTo>
                  <a:cubicBezTo>
                    <a:pt x="18" y="17"/>
                    <a:pt x="19" y="17"/>
                    <a:pt x="19" y="17"/>
                  </a:cubicBezTo>
                  <a:cubicBezTo>
                    <a:pt x="22" y="17"/>
                    <a:pt x="22" y="17"/>
                    <a:pt x="22" y="17"/>
                  </a:cubicBezTo>
                  <a:cubicBezTo>
                    <a:pt x="22" y="17"/>
                    <a:pt x="22" y="17"/>
                    <a:pt x="22" y="17"/>
                  </a:cubicBezTo>
                  <a:cubicBezTo>
                    <a:pt x="26" y="1"/>
                    <a:pt x="26" y="1"/>
                    <a:pt x="26" y="1"/>
                  </a:cubicBezTo>
                  <a:cubicBezTo>
                    <a:pt x="26" y="1"/>
                    <a:pt x="26" y="1"/>
                    <a:pt x="26" y="1"/>
                  </a:cubicBezTo>
                  <a:cubicBezTo>
                    <a:pt x="26" y="0"/>
                    <a:pt x="26" y="0"/>
                    <a:pt x="26"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27" name="Freeform 24"/>
            <p:cNvSpPr>
              <a:spLocks/>
            </p:cNvSpPr>
            <p:nvPr/>
          </p:nvSpPr>
          <p:spPr bwMode="auto">
            <a:xfrm>
              <a:off x="5521325" y="3708400"/>
              <a:ext cx="101600" cy="193675"/>
            </a:xfrm>
            <a:custGeom>
              <a:avLst/>
              <a:gdLst>
                <a:gd name="T0" fmla="*/ 8 w 9"/>
                <a:gd name="T1" fmla="*/ 0 h 17"/>
                <a:gd name="T2" fmla="*/ 5 w 9"/>
                <a:gd name="T3" fmla="*/ 0 h 17"/>
                <a:gd name="T4" fmla="*/ 5 w 9"/>
                <a:gd name="T5" fmla="*/ 1 h 17"/>
                <a:gd name="T6" fmla="*/ 0 w 9"/>
                <a:gd name="T7" fmla="*/ 17 h 17"/>
                <a:gd name="T8" fmla="*/ 0 w 9"/>
                <a:gd name="T9" fmla="*/ 17 h 17"/>
                <a:gd name="T10" fmla="*/ 1 w 9"/>
                <a:gd name="T11" fmla="*/ 17 h 17"/>
                <a:gd name="T12" fmla="*/ 4 w 9"/>
                <a:gd name="T13" fmla="*/ 17 h 17"/>
                <a:gd name="T14" fmla="*/ 4 w 9"/>
                <a:gd name="T15" fmla="*/ 17 h 17"/>
                <a:gd name="T16" fmla="*/ 9 w 9"/>
                <a:gd name="T17" fmla="*/ 1 h 17"/>
                <a:gd name="T18" fmla="*/ 8 w 9"/>
                <a:gd name="T19" fmla="*/ 1 h 17"/>
                <a:gd name="T20" fmla="*/ 8 w 9"/>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7">
                  <a:moveTo>
                    <a:pt x="8" y="0"/>
                  </a:moveTo>
                  <a:cubicBezTo>
                    <a:pt x="5" y="0"/>
                    <a:pt x="5" y="0"/>
                    <a:pt x="5" y="0"/>
                  </a:cubicBezTo>
                  <a:cubicBezTo>
                    <a:pt x="5" y="0"/>
                    <a:pt x="5" y="0"/>
                    <a:pt x="5" y="1"/>
                  </a:cubicBezTo>
                  <a:cubicBezTo>
                    <a:pt x="0" y="17"/>
                    <a:pt x="0" y="17"/>
                    <a:pt x="0" y="17"/>
                  </a:cubicBezTo>
                  <a:cubicBezTo>
                    <a:pt x="0" y="17"/>
                    <a:pt x="0" y="17"/>
                    <a:pt x="0" y="17"/>
                  </a:cubicBezTo>
                  <a:cubicBezTo>
                    <a:pt x="0" y="17"/>
                    <a:pt x="1" y="17"/>
                    <a:pt x="1" y="17"/>
                  </a:cubicBezTo>
                  <a:cubicBezTo>
                    <a:pt x="4" y="17"/>
                    <a:pt x="4" y="17"/>
                    <a:pt x="4" y="17"/>
                  </a:cubicBezTo>
                  <a:cubicBezTo>
                    <a:pt x="4" y="17"/>
                    <a:pt x="4" y="17"/>
                    <a:pt x="4" y="17"/>
                  </a:cubicBezTo>
                  <a:cubicBezTo>
                    <a:pt x="9" y="1"/>
                    <a:pt x="9" y="1"/>
                    <a:pt x="9" y="1"/>
                  </a:cubicBezTo>
                  <a:cubicBezTo>
                    <a:pt x="9" y="1"/>
                    <a:pt x="9" y="1"/>
                    <a:pt x="8" y="1"/>
                  </a:cubicBezTo>
                  <a:cubicBezTo>
                    <a:pt x="8" y="0"/>
                    <a:pt x="8" y="0"/>
                    <a:pt x="8"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28" name="Freeform 25"/>
            <p:cNvSpPr>
              <a:spLocks/>
            </p:cNvSpPr>
            <p:nvPr/>
          </p:nvSpPr>
          <p:spPr bwMode="auto">
            <a:xfrm>
              <a:off x="5746750" y="3708400"/>
              <a:ext cx="225425" cy="193675"/>
            </a:xfrm>
            <a:custGeom>
              <a:avLst/>
              <a:gdLst>
                <a:gd name="T0" fmla="*/ 20 w 20"/>
                <a:gd name="T1" fmla="*/ 0 h 17"/>
                <a:gd name="T2" fmla="*/ 13 w 20"/>
                <a:gd name="T3" fmla="*/ 0 h 17"/>
                <a:gd name="T4" fmla="*/ 0 w 20"/>
                <a:gd name="T5" fmla="*/ 9 h 17"/>
                <a:gd name="T6" fmla="*/ 1 w 20"/>
                <a:gd name="T7" fmla="*/ 15 h 17"/>
                <a:gd name="T8" fmla="*/ 8 w 20"/>
                <a:gd name="T9" fmla="*/ 17 h 17"/>
                <a:gd name="T10" fmla="*/ 15 w 20"/>
                <a:gd name="T11" fmla="*/ 17 h 17"/>
                <a:gd name="T12" fmla="*/ 16 w 20"/>
                <a:gd name="T13" fmla="*/ 17 h 17"/>
                <a:gd name="T14" fmla="*/ 16 w 20"/>
                <a:gd name="T15" fmla="*/ 15 h 17"/>
                <a:gd name="T16" fmla="*/ 16 w 20"/>
                <a:gd name="T17" fmla="*/ 15 h 17"/>
                <a:gd name="T18" fmla="*/ 16 w 20"/>
                <a:gd name="T19" fmla="*/ 15 h 17"/>
                <a:gd name="T20" fmla="*/ 9 w 20"/>
                <a:gd name="T21" fmla="*/ 15 h 17"/>
                <a:gd name="T22" fmla="*/ 5 w 20"/>
                <a:gd name="T23" fmla="*/ 13 h 17"/>
                <a:gd name="T24" fmla="*/ 4 w 20"/>
                <a:gd name="T25" fmla="*/ 9 h 17"/>
                <a:gd name="T26" fmla="*/ 12 w 20"/>
                <a:gd name="T27" fmla="*/ 3 h 17"/>
                <a:gd name="T28" fmla="*/ 19 w 20"/>
                <a:gd name="T29" fmla="*/ 3 h 17"/>
                <a:gd name="T30" fmla="*/ 20 w 20"/>
                <a:gd name="T31" fmla="*/ 3 h 17"/>
                <a:gd name="T32" fmla="*/ 20 w 20"/>
                <a:gd name="T33" fmla="*/ 1 h 17"/>
                <a:gd name="T34" fmla="*/ 20 w 20"/>
                <a:gd name="T35" fmla="*/ 1 h 17"/>
                <a:gd name="T36" fmla="*/ 20 w 20"/>
                <a:gd name="T3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17">
                  <a:moveTo>
                    <a:pt x="20" y="0"/>
                  </a:moveTo>
                  <a:cubicBezTo>
                    <a:pt x="13" y="0"/>
                    <a:pt x="13" y="0"/>
                    <a:pt x="13" y="0"/>
                  </a:cubicBezTo>
                  <a:cubicBezTo>
                    <a:pt x="6" y="0"/>
                    <a:pt x="2" y="3"/>
                    <a:pt x="0" y="9"/>
                  </a:cubicBezTo>
                  <a:cubicBezTo>
                    <a:pt x="0" y="11"/>
                    <a:pt x="0" y="13"/>
                    <a:pt x="1" y="15"/>
                  </a:cubicBezTo>
                  <a:cubicBezTo>
                    <a:pt x="3" y="17"/>
                    <a:pt x="5" y="17"/>
                    <a:pt x="8" y="17"/>
                  </a:cubicBezTo>
                  <a:cubicBezTo>
                    <a:pt x="15" y="17"/>
                    <a:pt x="15" y="17"/>
                    <a:pt x="15" y="17"/>
                  </a:cubicBezTo>
                  <a:cubicBezTo>
                    <a:pt x="16" y="17"/>
                    <a:pt x="16" y="17"/>
                    <a:pt x="16" y="17"/>
                  </a:cubicBezTo>
                  <a:cubicBezTo>
                    <a:pt x="16" y="15"/>
                    <a:pt x="16" y="15"/>
                    <a:pt x="16" y="15"/>
                  </a:cubicBezTo>
                  <a:cubicBezTo>
                    <a:pt x="16" y="15"/>
                    <a:pt x="16" y="15"/>
                    <a:pt x="16" y="15"/>
                  </a:cubicBezTo>
                  <a:cubicBezTo>
                    <a:pt x="16" y="15"/>
                    <a:pt x="16" y="15"/>
                    <a:pt x="16" y="15"/>
                  </a:cubicBezTo>
                  <a:cubicBezTo>
                    <a:pt x="9" y="15"/>
                    <a:pt x="9" y="15"/>
                    <a:pt x="9" y="15"/>
                  </a:cubicBezTo>
                  <a:cubicBezTo>
                    <a:pt x="7" y="15"/>
                    <a:pt x="5" y="14"/>
                    <a:pt x="5" y="13"/>
                  </a:cubicBezTo>
                  <a:cubicBezTo>
                    <a:pt x="4" y="12"/>
                    <a:pt x="4" y="11"/>
                    <a:pt x="4" y="9"/>
                  </a:cubicBezTo>
                  <a:cubicBezTo>
                    <a:pt x="5" y="5"/>
                    <a:pt x="8" y="3"/>
                    <a:pt x="12" y="3"/>
                  </a:cubicBezTo>
                  <a:cubicBezTo>
                    <a:pt x="19" y="3"/>
                    <a:pt x="19" y="3"/>
                    <a:pt x="19" y="3"/>
                  </a:cubicBezTo>
                  <a:cubicBezTo>
                    <a:pt x="19" y="3"/>
                    <a:pt x="20" y="3"/>
                    <a:pt x="20" y="3"/>
                  </a:cubicBezTo>
                  <a:cubicBezTo>
                    <a:pt x="20" y="1"/>
                    <a:pt x="20" y="1"/>
                    <a:pt x="20" y="1"/>
                  </a:cubicBezTo>
                  <a:cubicBezTo>
                    <a:pt x="20" y="1"/>
                    <a:pt x="20" y="1"/>
                    <a:pt x="20" y="1"/>
                  </a:cubicBezTo>
                  <a:cubicBezTo>
                    <a:pt x="20" y="0"/>
                    <a:pt x="20" y="0"/>
                    <a:pt x="2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29" name="Freeform 26"/>
            <p:cNvSpPr>
              <a:spLocks noEditPoints="1"/>
            </p:cNvSpPr>
            <p:nvPr/>
          </p:nvSpPr>
          <p:spPr bwMode="auto">
            <a:xfrm>
              <a:off x="6073775" y="3708400"/>
              <a:ext cx="269875" cy="204788"/>
            </a:xfrm>
            <a:custGeom>
              <a:avLst/>
              <a:gdLst>
                <a:gd name="T0" fmla="*/ 14 w 24"/>
                <a:gd name="T1" fmla="*/ 0 h 18"/>
                <a:gd name="T2" fmla="*/ 1 w 24"/>
                <a:gd name="T3" fmla="*/ 9 h 18"/>
                <a:gd name="T4" fmla="*/ 2 w 24"/>
                <a:gd name="T5" fmla="*/ 15 h 18"/>
                <a:gd name="T6" fmla="*/ 10 w 24"/>
                <a:gd name="T7" fmla="*/ 18 h 18"/>
                <a:gd name="T8" fmla="*/ 23 w 24"/>
                <a:gd name="T9" fmla="*/ 9 h 18"/>
                <a:gd name="T10" fmla="*/ 22 w 24"/>
                <a:gd name="T11" fmla="*/ 3 h 18"/>
                <a:gd name="T12" fmla="*/ 14 w 24"/>
                <a:gd name="T13" fmla="*/ 0 h 18"/>
                <a:gd name="T14" fmla="*/ 10 w 24"/>
                <a:gd name="T15" fmla="*/ 15 h 18"/>
                <a:gd name="T16" fmla="*/ 5 w 24"/>
                <a:gd name="T17" fmla="*/ 13 h 18"/>
                <a:gd name="T18" fmla="*/ 5 w 24"/>
                <a:gd name="T19" fmla="*/ 9 h 18"/>
                <a:gd name="T20" fmla="*/ 14 w 24"/>
                <a:gd name="T21" fmla="*/ 3 h 18"/>
                <a:gd name="T22" fmla="*/ 19 w 24"/>
                <a:gd name="T23" fmla="*/ 4 h 18"/>
                <a:gd name="T24" fmla="*/ 19 w 24"/>
                <a:gd name="T25" fmla="*/ 9 h 18"/>
                <a:gd name="T26" fmla="*/ 10 w 24"/>
                <a:gd name="T27"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8">
                  <a:moveTo>
                    <a:pt x="14" y="0"/>
                  </a:moveTo>
                  <a:cubicBezTo>
                    <a:pt x="7" y="0"/>
                    <a:pt x="3" y="3"/>
                    <a:pt x="1" y="9"/>
                  </a:cubicBezTo>
                  <a:cubicBezTo>
                    <a:pt x="0" y="11"/>
                    <a:pt x="1" y="13"/>
                    <a:pt x="2" y="15"/>
                  </a:cubicBezTo>
                  <a:cubicBezTo>
                    <a:pt x="3" y="17"/>
                    <a:pt x="6" y="18"/>
                    <a:pt x="10" y="18"/>
                  </a:cubicBezTo>
                  <a:cubicBezTo>
                    <a:pt x="17" y="18"/>
                    <a:pt x="22" y="15"/>
                    <a:pt x="23" y="9"/>
                  </a:cubicBezTo>
                  <a:cubicBezTo>
                    <a:pt x="24" y="6"/>
                    <a:pt x="24" y="4"/>
                    <a:pt x="22" y="3"/>
                  </a:cubicBezTo>
                  <a:cubicBezTo>
                    <a:pt x="21" y="1"/>
                    <a:pt x="18" y="0"/>
                    <a:pt x="14" y="0"/>
                  </a:cubicBezTo>
                  <a:moveTo>
                    <a:pt x="10" y="15"/>
                  </a:moveTo>
                  <a:cubicBezTo>
                    <a:pt x="8" y="15"/>
                    <a:pt x="6" y="14"/>
                    <a:pt x="5" y="13"/>
                  </a:cubicBezTo>
                  <a:cubicBezTo>
                    <a:pt x="5" y="12"/>
                    <a:pt x="5" y="11"/>
                    <a:pt x="5" y="9"/>
                  </a:cubicBezTo>
                  <a:cubicBezTo>
                    <a:pt x="6" y="4"/>
                    <a:pt x="10" y="3"/>
                    <a:pt x="14" y="3"/>
                  </a:cubicBezTo>
                  <a:cubicBezTo>
                    <a:pt x="16" y="3"/>
                    <a:pt x="18" y="3"/>
                    <a:pt x="19" y="4"/>
                  </a:cubicBezTo>
                  <a:cubicBezTo>
                    <a:pt x="20" y="5"/>
                    <a:pt x="20" y="7"/>
                    <a:pt x="19" y="9"/>
                  </a:cubicBezTo>
                  <a:cubicBezTo>
                    <a:pt x="18" y="13"/>
                    <a:pt x="15" y="15"/>
                    <a:pt x="10" y="15"/>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0" name="Freeform 27"/>
            <p:cNvSpPr>
              <a:spLocks/>
            </p:cNvSpPr>
            <p:nvPr/>
          </p:nvSpPr>
          <p:spPr bwMode="auto">
            <a:xfrm>
              <a:off x="6467475" y="3708400"/>
              <a:ext cx="247650" cy="193675"/>
            </a:xfrm>
            <a:custGeom>
              <a:avLst/>
              <a:gdLst>
                <a:gd name="T0" fmla="*/ 22 w 22"/>
                <a:gd name="T1" fmla="*/ 0 h 17"/>
                <a:gd name="T2" fmla="*/ 19 w 22"/>
                <a:gd name="T3" fmla="*/ 0 h 17"/>
                <a:gd name="T4" fmla="*/ 18 w 22"/>
                <a:gd name="T5" fmla="*/ 1 h 17"/>
                <a:gd name="T6" fmla="*/ 15 w 22"/>
                <a:gd name="T7" fmla="*/ 13 h 17"/>
                <a:gd name="T8" fmla="*/ 15 w 22"/>
                <a:gd name="T9" fmla="*/ 11 h 17"/>
                <a:gd name="T10" fmla="*/ 8 w 22"/>
                <a:gd name="T11" fmla="*/ 1 h 17"/>
                <a:gd name="T12" fmla="*/ 8 w 22"/>
                <a:gd name="T13" fmla="*/ 0 h 17"/>
                <a:gd name="T14" fmla="*/ 4 w 22"/>
                <a:gd name="T15" fmla="*/ 0 h 17"/>
                <a:gd name="T16" fmla="*/ 4 w 22"/>
                <a:gd name="T17" fmla="*/ 1 h 17"/>
                <a:gd name="T18" fmla="*/ 0 w 22"/>
                <a:gd name="T19" fmla="*/ 17 h 17"/>
                <a:gd name="T20" fmla="*/ 0 w 22"/>
                <a:gd name="T21" fmla="*/ 17 h 17"/>
                <a:gd name="T22" fmla="*/ 0 w 22"/>
                <a:gd name="T23" fmla="*/ 17 h 17"/>
                <a:gd name="T24" fmla="*/ 3 w 22"/>
                <a:gd name="T25" fmla="*/ 17 h 17"/>
                <a:gd name="T26" fmla="*/ 3 w 22"/>
                <a:gd name="T27" fmla="*/ 17 h 17"/>
                <a:gd name="T28" fmla="*/ 7 w 22"/>
                <a:gd name="T29" fmla="*/ 5 h 17"/>
                <a:gd name="T30" fmla="*/ 7 w 22"/>
                <a:gd name="T31" fmla="*/ 6 h 17"/>
                <a:gd name="T32" fmla="*/ 14 w 22"/>
                <a:gd name="T33" fmla="*/ 17 h 17"/>
                <a:gd name="T34" fmla="*/ 14 w 22"/>
                <a:gd name="T35" fmla="*/ 17 h 17"/>
                <a:gd name="T36" fmla="*/ 17 w 22"/>
                <a:gd name="T37" fmla="*/ 17 h 17"/>
                <a:gd name="T38" fmla="*/ 18 w 22"/>
                <a:gd name="T39" fmla="*/ 17 h 17"/>
                <a:gd name="T40" fmla="*/ 22 w 22"/>
                <a:gd name="T41" fmla="*/ 1 h 17"/>
                <a:gd name="T42" fmla="*/ 22 w 22"/>
                <a:gd name="T43" fmla="*/ 1 h 17"/>
                <a:gd name="T44" fmla="*/ 22 w 22"/>
                <a:gd name="T4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17">
                  <a:moveTo>
                    <a:pt x="22" y="0"/>
                  </a:moveTo>
                  <a:cubicBezTo>
                    <a:pt x="19" y="0"/>
                    <a:pt x="19" y="0"/>
                    <a:pt x="19" y="0"/>
                  </a:cubicBezTo>
                  <a:cubicBezTo>
                    <a:pt x="19" y="0"/>
                    <a:pt x="18" y="0"/>
                    <a:pt x="18" y="1"/>
                  </a:cubicBezTo>
                  <a:cubicBezTo>
                    <a:pt x="15" y="13"/>
                    <a:pt x="15" y="13"/>
                    <a:pt x="15" y="13"/>
                  </a:cubicBezTo>
                  <a:cubicBezTo>
                    <a:pt x="15" y="12"/>
                    <a:pt x="15" y="12"/>
                    <a:pt x="15" y="11"/>
                  </a:cubicBezTo>
                  <a:cubicBezTo>
                    <a:pt x="8" y="1"/>
                    <a:pt x="8" y="1"/>
                    <a:pt x="8" y="1"/>
                  </a:cubicBezTo>
                  <a:cubicBezTo>
                    <a:pt x="8" y="0"/>
                    <a:pt x="8" y="0"/>
                    <a:pt x="8" y="0"/>
                  </a:cubicBezTo>
                  <a:cubicBezTo>
                    <a:pt x="4" y="0"/>
                    <a:pt x="4" y="0"/>
                    <a:pt x="4" y="0"/>
                  </a:cubicBezTo>
                  <a:cubicBezTo>
                    <a:pt x="4" y="0"/>
                    <a:pt x="4" y="0"/>
                    <a:pt x="4" y="1"/>
                  </a:cubicBezTo>
                  <a:cubicBezTo>
                    <a:pt x="0" y="17"/>
                    <a:pt x="0" y="17"/>
                    <a:pt x="0" y="17"/>
                  </a:cubicBezTo>
                  <a:cubicBezTo>
                    <a:pt x="0" y="17"/>
                    <a:pt x="0" y="17"/>
                    <a:pt x="0" y="17"/>
                  </a:cubicBezTo>
                  <a:cubicBezTo>
                    <a:pt x="0" y="17"/>
                    <a:pt x="0" y="17"/>
                    <a:pt x="0" y="17"/>
                  </a:cubicBezTo>
                  <a:cubicBezTo>
                    <a:pt x="3" y="17"/>
                    <a:pt x="3" y="17"/>
                    <a:pt x="3" y="17"/>
                  </a:cubicBezTo>
                  <a:cubicBezTo>
                    <a:pt x="3" y="17"/>
                    <a:pt x="3" y="17"/>
                    <a:pt x="3" y="17"/>
                  </a:cubicBezTo>
                  <a:cubicBezTo>
                    <a:pt x="7" y="5"/>
                    <a:pt x="7" y="5"/>
                    <a:pt x="7" y="5"/>
                  </a:cubicBezTo>
                  <a:cubicBezTo>
                    <a:pt x="7" y="5"/>
                    <a:pt x="7" y="6"/>
                    <a:pt x="7" y="6"/>
                  </a:cubicBezTo>
                  <a:cubicBezTo>
                    <a:pt x="14" y="17"/>
                    <a:pt x="14" y="17"/>
                    <a:pt x="14" y="17"/>
                  </a:cubicBezTo>
                  <a:cubicBezTo>
                    <a:pt x="14" y="17"/>
                    <a:pt x="14" y="17"/>
                    <a:pt x="14" y="17"/>
                  </a:cubicBezTo>
                  <a:cubicBezTo>
                    <a:pt x="17" y="17"/>
                    <a:pt x="17" y="17"/>
                    <a:pt x="17" y="17"/>
                  </a:cubicBezTo>
                  <a:cubicBezTo>
                    <a:pt x="18" y="17"/>
                    <a:pt x="18" y="17"/>
                    <a:pt x="18" y="17"/>
                  </a:cubicBezTo>
                  <a:cubicBezTo>
                    <a:pt x="22" y="1"/>
                    <a:pt x="22" y="1"/>
                    <a:pt x="22" y="1"/>
                  </a:cubicBezTo>
                  <a:cubicBezTo>
                    <a:pt x="22" y="1"/>
                    <a:pt x="22" y="1"/>
                    <a:pt x="22" y="1"/>
                  </a:cubicBezTo>
                  <a:cubicBezTo>
                    <a:pt x="22" y="0"/>
                    <a:pt x="22" y="0"/>
                    <a:pt x="22"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1" name="Freeform 28"/>
            <p:cNvSpPr>
              <a:spLocks noEditPoints="1"/>
            </p:cNvSpPr>
            <p:nvPr/>
          </p:nvSpPr>
          <p:spPr bwMode="auto">
            <a:xfrm>
              <a:off x="6838950" y="3708400"/>
              <a:ext cx="249238" cy="193675"/>
            </a:xfrm>
            <a:custGeom>
              <a:avLst/>
              <a:gdLst>
                <a:gd name="T0" fmla="*/ 13 w 22"/>
                <a:gd name="T1" fmla="*/ 0 h 17"/>
                <a:gd name="T2" fmla="*/ 5 w 22"/>
                <a:gd name="T3" fmla="*/ 0 h 17"/>
                <a:gd name="T4" fmla="*/ 4 w 22"/>
                <a:gd name="T5" fmla="*/ 1 h 17"/>
                <a:gd name="T6" fmla="*/ 0 w 22"/>
                <a:gd name="T7" fmla="*/ 17 h 17"/>
                <a:gd name="T8" fmla="*/ 0 w 22"/>
                <a:gd name="T9" fmla="*/ 17 h 17"/>
                <a:gd name="T10" fmla="*/ 0 w 22"/>
                <a:gd name="T11" fmla="*/ 17 h 17"/>
                <a:gd name="T12" fmla="*/ 9 w 22"/>
                <a:gd name="T13" fmla="*/ 17 h 17"/>
                <a:gd name="T14" fmla="*/ 21 w 22"/>
                <a:gd name="T15" fmla="*/ 9 h 17"/>
                <a:gd name="T16" fmla="*/ 21 w 22"/>
                <a:gd name="T17" fmla="*/ 3 h 17"/>
                <a:gd name="T18" fmla="*/ 13 w 22"/>
                <a:gd name="T19" fmla="*/ 0 h 17"/>
                <a:gd name="T20" fmla="*/ 9 w 22"/>
                <a:gd name="T21" fmla="*/ 15 h 17"/>
                <a:gd name="T22" fmla="*/ 4 w 22"/>
                <a:gd name="T23" fmla="*/ 15 h 17"/>
                <a:gd name="T24" fmla="*/ 7 w 22"/>
                <a:gd name="T25" fmla="*/ 3 h 17"/>
                <a:gd name="T26" fmla="*/ 12 w 22"/>
                <a:gd name="T27" fmla="*/ 3 h 17"/>
                <a:gd name="T28" fmla="*/ 17 w 22"/>
                <a:gd name="T29" fmla="*/ 5 h 17"/>
                <a:gd name="T30" fmla="*/ 17 w 22"/>
                <a:gd name="T31" fmla="*/ 9 h 17"/>
                <a:gd name="T32" fmla="*/ 9 w 22"/>
                <a:gd name="T33"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17">
                  <a:moveTo>
                    <a:pt x="13" y="0"/>
                  </a:moveTo>
                  <a:cubicBezTo>
                    <a:pt x="5" y="0"/>
                    <a:pt x="5" y="0"/>
                    <a:pt x="5" y="0"/>
                  </a:cubicBezTo>
                  <a:cubicBezTo>
                    <a:pt x="4" y="0"/>
                    <a:pt x="4" y="0"/>
                    <a:pt x="4" y="1"/>
                  </a:cubicBezTo>
                  <a:cubicBezTo>
                    <a:pt x="0" y="17"/>
                    <a:pt x="0" y="17"/>
                    <a:pt x="0" y="17"/>
                  </a:cubicBezTo>
                  <a:cubicBezTo>
                    <a:pt x="0" y="17"/>
                    <a:pt x="0" y="17"/>
                    <a:pt x="0" y="17"/>
                  </a:cubicBezTo>
                  <a:cubicBezTo>
                    <a:pt x="0" y="17"/>
                    <a:pt x="0" y="17"/>
                    <a:pt x="0" y="17"/>
                  </a:cubicBezTo>
                  <a:cubicBezTo>
                    <a:pt x="9" y="17"/>
                    <a:pt x="9" y="17"/>
                    <a:pt x="9" y="17"/>
                  </a:cubicBezTo>
                  <a:cubicBezTo>
                    <a:pt x="16" y="17"/>
                    <a:pt x="20" y="15"/>
                    <a:pt x="21" y="9"/>
                  </a:cubicBezTo>
                  <a:cubicBezTo>
                    <a:pt x="22" y="6"/>
                    <a:pt x="22" y="4"/>
                    <a:pt x="21" y="3"/>
                  </a:cubicBezTo>
                  <a:cubicBezTo>
                    <a:pt x="19" y="1"/>
                    <a:pt x="17" y="0"/>
                    <a:pt x="13" y="0"/>
                  </a:cubicBezTo>
                  <a:moveTo>
                    <a:pt x="9" y="15"/>
                  </a:moveTo>
                  <a:cubicBezTo>
                    <a:pt x="4" y="15"/>
                    <a:pt x="4" y="15"/>
                    <a:pt x="4" y="15"/>
                  </a:cubicBezTo>
                  <a:cubicBezTo>
                    <a:pt x="7" y="3"/>
                    <a:pt x="7" y="3"/>
                    <a:pt x="7" y="3"/>
                  </a:cubicBezTo>
                  <a:cubicBezTo>
                    <a:pt x="12" y="3"/>
                    <a:pt x="12" y="3"/>
                    <a:pt x="12" y="3"/>
                  </a:cubicBezTo>
                  <a:cubicBezTo>
                    <a:pt x="15" y="3"/>
                    <a:pt x="16" y="4"/>
                    <a:pt x="17" y="5"/>
                  </a:cubicBezTo>
                  <a:cubicBezTo>
                    <a:pt x="18" y="5"/>
                    <a:pt x="18" y="7"/>
                    <a:pt x="17" y="9"/>
                  </a:cubicBezTo>
                  <a:cubicBezTo>
                    <a:pt x="16" y="13"/>
                    <a:pt x="14" y="15"/>
                    <a:pt x="9" y="15"/>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2" name="Freeform 29"/>
            <p:cNvSpPr>
              <a:spLocks/>
            </p:cNvSpPr>
            <p:nvPr/>
          </p:nvSpPr>
          <p:spPr bwMode="auto">
            <a:xfrm>
              <a:off x="7212013" y="3708400"/>
              <a:ext cx="258763" cy="204788"/>
            </a:xfrm>
            <a:custGeom>
              <a:avLst/>
              <a:gdLst>
                <a:gd name="T0" fmla="*/ 22 w 23"/>
                <a:gd name="T1" fmla="*/ 0 h 18"/>
                <a:gd name="T2" fmla="*/ 19 w 23"/>
                <a:gd name="T3" fmla="*/ 0 h 18"/>
                <a:gd name="T4" fmla="*/ 19 w 23"/>
                <a:gd name="T5" fmla="*/ 1 h 18"/>
                <a:gd name="T6" fmla="*/ 16 w 23"/>
                <a:gd name="T7" fmla="*/ 10 h 18"/>
                <a:gd name="T8" fmla="*/ 9 w 23"/>
                <a:gd name="T9" fmla="*/ 15 h 18"/>
                <a:gd name="T10" fmla="*/ 5 w 23"/>
                <a:gd name="T11" fmla="*/ 14 h 18"/>
                <a:gd name="T12" fmla="*/ 5 w 23"/>
                <a:gd name="T13" fmla="*/ 11 h 18"/>
                <a:gd name="T14" fmla="*/ 7 w 23"/>
                <a:gd name="T15" fmla="*/ 1 h 18"/>
                <a:gd name="T16" fmla="*/ 7 w 23"/>
                <a:gd name="T17" fmla="*/ 1 h 18"/>
                <a:gd name="T18" fmla="*/ 7 w 23"/>
                <a:gd name="T19" fmla="*/ 0 h 18"/>
                <a:gd name="T20" fmla="*/ 4 w 23"/>
                <a:gd name="T21" fmla="*/ 0 h 18"/>
                <a:gd name="T22" fmla="*/ 4 w 23"/>
                <a:gd name="T23" fmla="*/ 1 h 18"/>
                <a:gd name="T24" fmla="*/ 1 w 23"/>
                <a:gd name="T25" fmla="*/ 11 h 18"/>
                <a:gd name="T26" fmla="*/ 1 w 23"/>
                <a:gd name="T27" fmla="*/ 15 h 18"/>
                <a:gd name="T28" fmla="*/ 9 w 23"/>
                <a:gd name="T29" fmla="*/ 18 h 18"/>
                <a:gd name="T30" fmla="*/ 20 w 23"/>
                <a:gd name="T31" fmla="*/ 11 h 18"/>
                <a:gd name="T32" fmla="*/ 22 w 23"/>
                <a:gd name="T33" fmla="*/ 1 h 18"/>
                <a:gd name="T34" fmla="*/ 22 w 23"/>
                <a:gd name="T35" fmla="*/ 1 h 18"/>
                <a:gd name="T36" fmla="*/ 22 w 23"/>
                <a:gd name="T3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18">
                  <a:moveTo>
                    <a:pt x="22" y="0"/>
                  </a:moveTo>
                  <a:cubicBezTo>
                    <a:pt x="19" y="0"/>
                    <a:pt x="19" y="0"/>
                    <a:pt x="19" y="0"/>
                  </a:cubicBezTo>
                  <a:cubicBezTo>
                    <a:pt x="19" y="0"/>
                    <a:pt x="19" y="0"/>
                    <a:pt x="19" y="1"/>
                  </a:cubicBezTo>
                  <a:cubicBezTo>
                    <a:pt x="16" y="10"/>
                    <a:pt x="16" y="10"/>
                    <a:pt x="16" y="10"/>
                  </a:cubicBezTo>
                  <a:cubicBezTo>
                    <a:pt x="15" y="14"/>
                    <a:pt x="14" y="15"/>
                    <a:pt x="9" y="15"/>
                  </a:cubicBezTo>
                  <a:cubicBezTo>
                    <a:pt x="7" y="15"/>
                    <a:pt x="5" y="15"/>
                    <a:pt x="5" y="14"/>
                  </a:cubicBezTo>
                  <a:cubicBezTo>
                    <a:pt x="4" y="13"/>
                    <a:pt x="4" y="12"/>
                    <a:pt x="5" y="11"/>
                  </a:cubicBezTo>
                  <a:cubicBezTo>
                    <a:pt x="7" y="1"/>
                    <a:pt x="7" y="1"/>
                    <a:pt x="7" y="1"/>
                  </a:cubicBezTo>
                  <a:cubicBezTo>
                    <a:pt x="7" y="1"/>
                    <a:pt x="7" y="1"/>
                    <a:pt x="7" y="1"/>
                  </a:cubicBezTo>
                  <a:cubicBezTo>
                    <a:pt x="7" y="0"/>
                    <a:pt x="7" y="0"/>
                    <a:pt x="7" y="0"/>
                  </a:cubicBezTo>
                  <a:cubicBezTo>
                    <a:pt x="4" y="0"/>
                    <a:pt x="4" y="0"/>
                    <a:pt x="4" y="0"/>
                  </a:cubicBezTo>
                  <a:cubicBezTo>
                    <a:pt x="4" y="0"/>
                    <a:pt x="4" y="0"/>
                    <a:pt x="4" y="1"/>
                  </a:cubicBezTo>
                  <a:cubicBezTo>
                    <a:pt x="1" y="11"/>
                    <a:pt x="1" y="11"/>
                    <a:pt x="1" y="11"/>
                  </a:cubicBezTo>
                  <a:cubicBezTo>
                    <a:pt x="0" y="13"/>
                    <a:pt x="1" y="14"/>
                    <a:pt x="1" y="15"/>
                  </a:cubicBezTo>
                  <a:cubicBezTo>
                    <a:pt x="3" y="17"/>
                    <a:pt x="5" y="18"/>
                    <a:pt x="9" y="18"/>
                  </a:cubicBezTo>
                  <a:cubicBezTo>
                    <a:pt x="15" y="18"/>
                    <a:pt x="19" y="15"/>
                    <a:pt x="20" y="11"/>
                  </a:cubicBezTo>
                  <a:cubicBezTo>
                    <a:pt x="22" y="1"/>
                    <a:pt x="22" y="1"/>
                    <a:pt x="22" y="1"/>
                  </a:cubicBezTo>
                  <a:cubicBezTo>
                    <a:pt x="23" y="1"/>
                    <a:pt x="22" y="1"/>
                    <a:pt x="22" y="1"/>
                  </a:cubicBezTo>
                  <a:cubicBezTo>
                    <a:pt x="22" y="0"/>
                    <a:pt x="22" y="0"/>
                    <a:pt x="22"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3" name="Freeform 30"/>
            <p:cNvSpPr>
              <a:spLocks/>
            </p:cNvSpPr>
            <p:nvPr/>
          </p:nvSpPr>
          <p:spPr bwMode="auto">
            <a:xfrm>
              <a:off x="7583488" y="3708400"/>
              <a:ext cx="225425" cy="193675"/>
            </a:xfrm>
            <a:custGeom>
              <a:avLst/>
              <a:gdLst>
                <a:gd name="T0" fmla="*/ 20 w 20"/>
                <a:gd name="T1" fmla="*/ 0 h 17"/>
                <a:gd name="T2" fmla="*/ 13 w 20"/>
                <a:gd name="T3" fmla="*/ 0 h 17"/>
                <a:gd name="T4" fmla="*/ 1 w 20"/>
                <a:gd name="T5" fmla="*/ 9 h 17"/>
                <a:gd name="T6" fmla="*/ 1 w 20"/>
                <a:gd name="T7" fmla="*/ 15 h 17"/>
                <a:gd name="T8" fmla="*/ 9 w 20"/>
                <a:gd name="T9" fmla="*/ 17 h 17"/>
                <a:gd name="T10" fmla="*/ 16 w 20"/>
                <a:gd name="T11" fmla="*/ 17 h 17"/>
                <a:gd name="T12" fmla="*/ 16 w 20"/>
                <a:gd name="T13" fmla="*/ 17 h 17"/>
                <a:gd name="T14" fmla="*/ 16 w 20"/>
                <a:gd name="T15" fmla="*/ 15 h 17"/>
                <a:gd name="T16" fmla="*/ 16 w 20"/>
                <a:gd name="T17" fmla="*/ 15 h 17"/>
                <a:gd name="T18" fmla="*/ 16 w 20"/>
                <a:gd name="T19" fmla="*/ 15 h 17"/>
                <a:gd name="T20" fmla="*/ 9 w 20"/>
                <a:gd name="T21" fmla="*/ 15 h 17"/>
                <a:gd name="T22" fmla="*/ 5 w 20"/>
                <a:gd name="T23" fmla="*/ 13 h 17"/>
                <a:gd name="T24" fmla="*/ 5 w 20"/>
                <a:gd name="T25" fmla="*/ 9 h 17"/>
                <a:gd name="T26" fmla="*/ 13 w 20"/>
                <a:gd name="T27" fmla="*/ 3 h 17"/>
                <a:gd name="T28" fmla="*/ 19 w 20"/>
                <a:gd name="T29" fmla="*/ 3 h 17"/>
                <a:gd name="T30" fmla="*/ 20 w 20"/>
                <a:gd name="T31" fmla="*/ 3 h 17"/>
                <a:gd name="T32" fmla="*/ 20 w 20"/>
                <a:gd name="T33" fmla="*/ 1 h 17"/>
                <a:gd name="T34" fmla="*/ 20 w 20"/>
                <a:gd name="T35" fmla="*/ 1 h 17"/>
                <a:gd name="T36" fmla="*/ 20 w 20"/>
                <a:gd name="T3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17">
                  <a:moveTo>
                    <a:pt x="20" y="0"/>
                  </a:moveTo>
                  <a:cubicBezTo>
                    <a:pt x="13" y="0"/>
                    <a:pt x="13" y="0"/>
                    <a:pt x="13" y="0"/>
                  </a:cubicBezTo>
                  <a:cubicBezTo>
                    <a:pt x="7" y="0"/>
                    <a:pt x="2" y="3"/>
                    <a:pt x="1" y="9"/>
                  </a:cubicBezTo>
                  <a:cubicBezTo>
                    <a:pt x="0" y="11"/>
                    <a:pt x="0" y="13"/>
                    <a:pt x="1" y="15"/>
                  </a:cubicBezTo>
                  <a:cubicBezTo>
                    <a:pt x="3" y="17"/>
                    <a:pt x="5" y="17"/>
                    <a:pt x="9" y="17"/>
                  </a:cubicBezTo>
                  <a:cubicBezTo>
                    <a:pt x="16" y="17"/>
                    <a:pt x="16" y="17"/>
                    <a:pt x="16" y="17"/>
                  </a:cubicBezTo>
                  <a:cubicBezTo>
                    <a:pt x="16" y="17"/>
                    <a:pt x="16" y="17"/>
                    <a:pt x="16" y="17"/>
                  </a:cubicBezTo>
                  <a:cubicBezTo>
                    <a:pt x="16" y="15"/>
                    <a:pt x="16" y="15"/>
                    <a:pt x="16" y="15"/>
                  </a:cubicBezTo>
                  <a:cubicBezTo>
                    <a:pt x="17" y="15"/>
                    <a:pt x="16" y="15"/>
                    <a:pt x="16" y="15"/>
                  </a:cubicBezTo>
                  <a:cubicBezTo>
                    <a:pt x="16" y="15"/>
                    <a:pt x="16" y="15"/>
                    <a:pt x="16" y="15"/>
                  </a:cubicBezTo>
                  <a:cubicBezTo>
                    <a:pt x="9" y="15"/>
                    <a:pt x="9" y="15"/>
                    <a:pt x="9" y="15"/>
                  </a:cubicBezTo>
                  <a:cubicBezTo>
                    <a:pt x="7" y="15"/>
                    <a:pt x="6" y="14"/>
                    <a:pt x="5" y="13"/>
                  </a:cubicBezTo>
                  <a:cubicBezTo>
                    <a:pt x="4" y="12"/>
                    <a:pt x="4" y="11"/>
                    <a:pt x="5" y="9"/>
                  </a:cubicBezTo>
                  <a:cubicBezTo>
                    <a:pt x="6" y="5"/>
                    <a:pt x="8" y="3"/>
                    <a:pt x="13" y="3"/>
                  </a:cubicBezTo>
                  <a:cubicBezTo>
                    <a:pt x="19" y="3"/>
                    <a:pt x="19" y="3"/>
                    <a:pt x="19" y="3"/>
                  </a:cubicBezTo>
                  <a:cubicBezTo>
                    <a:pt x="19" y="3"/>
                    <a:pt x="20" y="3"/>
                    <a:pt x="20" y="3"/>
                  </a:cubicBezTo>
                  <a:cubicBezTo>
                    <a:pt x="20" y="1"/>
                    <a:pt x="20" y="1"/>
                    <a:pt x="20" y="1"/>
                  </a:cubicBezTo>
                  <a:cubicBezTo>
                    <a:pt x="20" y="1"/>
                    <a:pt x="20" y="1"/>
                    <a:pt x="20" y="1"/>
                  </a:cubicBezTo>
                  <a:cubicBezTo>
                    <a:pt x="20" y="0"/>
                    <a:pt x="20" y="0"/>
                    <a:pt x="2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4" name="Freeform 31"/>
            <p:cNvSpPr>
              <a:spLocks/>
            </p:cNvSpPr>
            <p:nvPr/>
          </p:nvSpPr>
          <p:spPr bwMode="auto">
            <a:xfrm>
              <a:off x="7932738" y="3708400"/>
              <a:ext cx="214313" cy="193675"/>
            </a:xfrm>
            <a:custGeom>
              <a:avLst/>
              <a:gdLst>
                <a:gd name="T0" fmla="*/ 19 w 19"/>
                <a:gd name="T1" fmla="*/ 0 h 17"/>
                <a:gd name="T2" fmla="*/ 1 w 19"/>
                <a:gd name="T3" fmla="*/ 0 h 17"/>
                <a:gd name="T4" fmla="*/ 1 w 19"/>
                <a:gd name="T5" fmla="*/ 1 h 17"/>
                <a:gd name="T6" fmla="*/ 0 w 19"/>
                <a:gd name="T7" fmla="*/ 3 h 17"/>
                <a:gd name="T8" fmla="*/ 0 w 19"/>
                <a:gd name="T9" fmla="*/ 3 h 17"/>
                <a:gd name="T10" fmla="*/ 1 w 19"/>
                <a:gd name="T11" fmla="*/ 3 h 17"/>
                <a:gd name="T12" fmla="*/ 7 w 19"/>
                <a:gd name="T13" fmla="*/ 3 h 17"/>
                <a:gd name="T14" fmla="*/ 4 w 19"/>
                <a:gd name="T15" fmla="*/ 17 h 17"/>
                <a:gd name="T16" fmla="*/ 4 w 19"/>
                <a:gd name="T17" fmla="*/ 17 h 17"/>
                <a:gd name="T18" fmla="*/ 4 w 19"/>
                <a:gd name="T19" fmla="*/ 17 h 17"/>
                <a:gd name="T20" fmla="*/ 7 w 19"/>
                <a:gd name="T21" fmla="*/ 17 h 17"/>
                <a:gd name="T22" fmla="*/ 8 w 19"/>
                <a:gd name="T23" fmla="*/ 17 h 17"/>
                <a:gd name="T24" fmla="*/ 11 w 19"/>
                <a:gd name="T25" fmla="*/ 3 h 17"/>
                <a:gd name="T26" fmla="*/ 18 w 19"/>
                <a:gd name="T27" fmla="*/ 3 h 17"/>
                <a:gd name="T28" fmla="*/ 19 w 19"/>
                <a:gd name="T29" fmla="*/ 3 h 17"/>
                <a:gd name="T30" fmla="*/ 19 w 19"/>
                <a:gd name="T31" fmla="*/ 1 h 17"/>
                <a:gd name="T32" fmla="*/ 19 w 19"/>
                <a:gd name="T33" fmla="*/ 1 h 17"/>
                <a:gd name="T34" fmla="*/ 19 w 19"/>
                <a:gd name="T3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17">
                  <a:moveTo>
                    <a:pt x="19" y="0"/>
                  </a:moveTo>
                  <a:cubicBezTo>
                    <a:pt x="1" y="0"/>
                    <a:pt x="1" y="0"/>
                    <a:pt x="1" y="0"/>
                  </a:cubicBezTo>
                  <a:cubicBezTo>
                    <a:pt x="1" y="0"/>
                    <a:pt x="1" y="0"/>
                    <a:pt x="1" y="1"/>
                  </a:cubicBezTo>
                  <a:cubicBezTo>
                    <a:pt x="0" y="3"/>
                    <a:pt x="0" y="3"/>
                    <a:pt x="0" y="3"/>
                  </a:cubicBezTo>
                  <a:cubicBezTo>
                    <a:pt x="0" y="3"/>
                    <a:pt x="0" y="3"/>
                    <a:pt x="0" y="3"/>
                  </a:cubicBezTo>
                  <a:cubicBezTo>
                    <a:pt x="0" y="3"/>
                    <a:pt x="0" y="3"/>
                    <a:pt x="1" y="3"/>
                  </a:cubicBezTo>
                  <a:cubicBezTo>
                    <a:pt x="7" y="3"/>
                    <a:pt x="7" y="3"/>
                    <a:pt x="7" y="3"/>
                  </a:cubicBezTo>
                  <a:cubicBezTo>
                    <a:pt x="4" y="17"/>
                    <a:pt x="4" y="17"/>
                    <a:pt x="4" y="17"/>
                  </a:cubicBezTo>
                  <a:cubicBezTo>
                    <a:pt x="4" y="17"/>
                    <a:pt x="4" y="17"/>
                    <a:pt x="4" y="17"/>
                  </a:cubicBezTo>
                  <a:cubicBezTo>
                    <a:pt x="4" y="17"/>
                    <a:pt x="4" y="17"/>
                    <a:pt x="4" y="17"/>
                  </a:cubicBezTo>
                  <a:cubicBezTo>
                    <a:pt x="7" y="17"/>
                    <a:pt x="7" y="17"/>
                    <a:pt x="7" y="17"/>
                  </a:cubicBezTo>
                  <a:cubicBezTo>
                    <a:pt x="7" y="17"/>
                    <a:pt x="8" y="17"/>
                    <a:pt x="8" y="17"/>
                  </a:cubicBezTo>
                  <a:cubicBezTo>
                    <a:pt x="11" y="3"/>
                    <a:pt x="11" y="3"/>
                    <a:pt x="11" y="3"/>
                  </a:cubicBezTo>
                  <a:cubicBezTo>
                    <a:pt x="18" y="3"/>
                    <a:pt x="18" y="3"/>
                    <a:pt x="18" y="3"/>
                  </a:cubicBezTo>
                  <a:cubicBezTo>
                    <a:pt x="18" y="3"/>
                    <a:pt x="19" y="3"/>
                    <a:pt x="19" y="3"/>
                  </a:cubicBezTo>
                  <a:cubicBezTo>
                    <a:pt x="19" y="1"/>
                    <a:pt x="19" y="1"/>
                    <a:pt x="19" y="1"/>
                  </a:cubicBezTo>
                  <a:cubicBezTo>
                    <a:pt x="19" y="1"/>
                    <a:pt x="19" y="1"/>
                    <a:pt x="19" y="1"/>
                  </a:cubicBezTo>
                  <a:cubicBezTo>
                    <a:pt x="19" y="0"/>
                    <a:pt x="19" y="0"/>
                    <a:pt x="19"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5" name="Freeform 32"/>
            <p:cNvSpPr>
              <a:spLocks noEditPoints="1"/>
            </p:cNvSpPr>
            <p:nvPr/>
          </p:nvSpPr>
          <p:spPr bwMode="auto">
            <a:xfrm>
              <a:off x="8248650" y="3708400"/>
              <a:ext cx="258763" cy="204788"/>
            </a:xfrm>
            <a:custGeom>
              <a:avLst/>
              <a:gdLst>
                <a:gd name="T0" fmla="*/ 14 w 23"/>
                <a:gd name="T1" fmla="*/ 0 h 18"/>
                <a:gd name="T2" fmla="*/ 1 w 23"/>
                <a:gd name="T3" fmla="*/ 9 h 18"/>
                <a:gd name="T4" fmla="*/ 1 w 23"/>
                <a:gd name="T5" fmla="*/ 15 h 18"/>
                <a:gd name="T6" fmla="*/ 10 w 23"/>
                <a:gd name="T7" fmla="*/ 18 h 18"/>
                <a:gd name="T8" fmla="*/ 23 w 23"/>
                <a:gd name="T9" fmla="*/ 9 h 18"/>
                <a:gd name="T10" fmla="*/ 22 w 23"/>
                <a:gd name="T11" fmla="*/ 3 h 18"/>
                <a:gd name="T12" fmla="*/ 14 w 23"/>
                <a:gd name="T13" fmla="*/ 0 h 18"/>
                <a:gd name="T14" fmla="*/ 10 w 23"/>
                <a:gd name="T15" fmla="*/ 15 h 18"/>
                <a:gd name="T16" fmla="*/ 5 w 23"/>
                <a:gd name="T17" fmla="*/ 13 h 18"/>
                <a:gd name="T18" fmla="*/ 5 w 23"/>
                <a:gd name="T19" fmla="*/ 9 h 18"/>
                <a:gd name="T20" fmla="*/ 13 w 23"/>
                <a:gd name="T21" fmla="*/ 3 h 18"/>
                <a:gd name="T22" fmla="*/ 18 w 23"/>
                <a:gd name="T23" fmla="*/ 4 h 18"/>
                <a:gd name="T24" fmla="*/ 19 w 23"/>
                <a:gd name="T25" fmla="*/ 9 h 18"/>
                <a:gd name="T26" fmla="*/ 10 w 23"/>
                <a:gd name="T27"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18">
                  <a:moveTo>
                    <a:pt x="14" y="0"/>
                  </a:moveTo>
                  <a:cubicBezTo>
                    <a:pt x="7" y="0"/>
                    <a:pt x="2" y="3"/>
                    <a:pt x="1" y="9"/>
                  </a:cubicBezTo>
                  <a:cubicBezTo>
                    <a:pt x="0" y="11"/>
                    <a:pt x="0" y="13"/>
                    <a:pt x="1" y="15"/>
                  </a:cubicBezTo>
                  <a:cubicBezTo>
                    <a:pt x="3" y="17"/>
                    <a:pt x="6" y="18"/>
                    <a:pt x="10" y="18"/>
                  </a:cubicBezTo>
                  <a:cubicBezTo>
                    <a:pt x="17" y="18"/>
                    <a:pt x="21" y="15"/>
                    <a:pt x="23" y="9"/>
                  </a:cubicBezTo>
                  <a:cubicBezTo>
                    <a:pt x="23" y="6"/>
                    <a:pt x="23" y="4"/>
                    <a:pt x="22" y="3"/>
                  </a:cubicBezTo>
                  <a:cubicBezTo>
                    <a:pt x="21" y="1"/>
                    <a:pt x="18" y="0"/>
                    <a:pt x="14" y="0"/>
                  </a:cubicBezTo>
                  <a:moveTo>
                    <a:pt x="10" y="15"/>
                  </a:moveTo>
                  <a:cubicBezTo>
                    <a:pt x="7" y="15"/>
                    <a:pt x="6" y="14"/>
                    <a:pt x="5" y="13"/>
                  </a:cubicBezTo>
                  <a:cubicBezTo>
                    <a:pt x="4" y="12"/>
                    <a:pt x="4" y="11"/>
                    <a:pt x="5" y="9"/>
                  </a:cubicBezTo>
                  <a:cubicBezTo>
                    <a:pt x="6" y="4"/>
                    <a:pt x="9" y="3"/>
                    <a:pt x="13" y="3"/>
                  </a:cubicBezTo>
                  <a:cubicBezTo>
                    <a:pt x="16" y="3"/>
                    <a:pt x="18" y="3"/>
                    <a:pt x="18" y="4"/>
                  </a:cubicBezTo>
                  <a:cubicBezTo>
                    <a:pt x="19" y="5"/>
                    <a:pt x="19" y="7"/>
                    <a:pt x="19" y="9"/>
                  </a:cubicBezTo>
                  <a:cubicBezTo>
                    <a:pt x="18" y="13"/>
                    <a:pt x="15" y="15"/>
                    <a:pt x="10" y="15"/>
                  </a:cubicBezTo>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000000"/>
                </a:solidFill>
                <a:latin typeface="+mj-lt"/>
              </a:endParaRPr>
            </a:p>
          </p:txBody>
        </p:sp>
        <p:sp>
          <p:nvSpPr>
            <p:cNvPr id="136" name="Freeform 33"/>
            <p:cNvSpPr>
              <a:spLocks noEditPoints="1"/>
            </p:cNvSpPr>
            <p:nvPr/>
          </p:nvSpPr>
          <p:spPr bwMode="auto">
            <a:xfrm>
              <a:off x="8631238" y="3708400"/>
              <a:ext cx="247650" cy="193675"/>
            </a:xfrm>
            <a:custGeom>
              <a:avLst/>
              <a:gdLst>
                <a:gd name="T0" fmla="*/ 21 w 22"/>
                <a:gd name="T1" fmla="*/ 2 h 17"/>
                <a:gd name="T2" fmla="*/ 15 w 22"/>
                <a:gd name="T3" fmla="*/ 0 h 17"/>
                <a:gd name="T4" fmla="*/ 5 w 22"/>
                <a:gd name="T5" fmla="*/ 0 h 17"/>
                <a:gd name="T6" fmla="*/ 5 w 22"/>
                <a:gd name="T7" fmla="*/ 1 h 17"/>
                <a:gd name="T8" fmla="*/ 0 w 22"/>
                <a:gd name="T9" fmla="*/ 17 h 17"/>
                <a:gd name="T10" fmla="*/ 0 w 22"/>
                <a:gd name="T11" fmla="*/ 17 h 17"/>
                <a:gd name="T12" fmla="*/ 1 w 22"/>
                <a:gd name="T13" fmla="*/ 17 h 17"/>
                <a:gd name="T14" fmla="*/ 4 w 22"/>
                <a:gd name="T15" fmla="*/ 17 h 17"/>
                <a:gd name="T16" fmla="*/ 4 w 22"/>
                <a:gd name="T17" fmla="*/ 17 h 17"/>
                <a:gd name="T18" fmla="*/ 6 w 22"/>
                <a:gd name="T19" fmla="*/ 11 h 17"/>
                <a:gd name="T20" fmla="*/ 10 w 22"/>
                <a:gd name="T21" fmla="*/ 11 h 17"/>
                <a:gd name="T22" fmla="*/ 13 w 22"/>
                <a:gd name="T23" fmla="*/ 13 h 17"/>
                <a:gd name="T24" fmla="*/ 15 w 22"/>
                <a:gd name="T25" fmla="*/ 17 h 17"/>
                <a:gd name="T26" fmla="*/ 16 w 22"/>
                <a:gd name="T27" fmla="*/ 17 h 17"/>
                <a:gd name="T28" fmla="*/ 19 w 22"/>
                <a:gd name="T29" fmla="*/ 17 h 17"/>
                <a:gd name="T30" fmla="*/ 19 w 22"/>
                <a:gd name="T31" fmla="*/ 17 h 17"/>
                <a:gd name="T32" fmla="*/ 19 w 22"/>
                <a:gd name="T33" fmla="*/ 17 h 17"/>
                <a:gd name="T34" fmla="*/ 19 w 22"/>
                <a:gd name="T35" fmla="*/ 17 h 17"/>
                <a:gd name="T36" fmla="*/ 17 w 22"/>
                <a:gd name="T37" fmla="*/ 12 h 17"/>
                <a:gd name="T38" fmla="*/ 16 w 22"/>
                <a:gd name="T39" fmla="*/ 11 h 17"/>
                <a:gd name="T40" fmla="*/ 22 w 22"/>
                <a:gd name="T41" fmla="*/ 6 h 17"/>
                <a:gd name="T42" fmla="*/ 21 w 22"/>
                <a:gd name="T43" fmla="*/ 2 h 17"/>
                <a:gd name="T44" fmla="*/ 8 w 22"/>
                <a:gd name="T45" fmla="*/ 3 h 17"/>
                <a:gd name="T46" fmla="*/ 14 w 22"/>
                <a:gd name="T47" fmla="*/ 3 h 17"/>
                <a:gd name="T48" fmla="*/ 18 w 22"/>
                <a:gd name="T49" fmla="*/ 4 h 17"/>
                <a:gd name="T50" fmla="*/ 18 w 22"/>
                <a:gd name="T51" fmla="*/ 6 h 17"/>
                <a:gd name="T52" fmla="*/ 12 w 22"/>
                <a:gd name="T53" fmla="*/ 8 h 17"/>
                <a:gd name="T54" fmla="*/ 7 w 22"/>
                <a:gd name="T55" fmla="*/ 8 h 17"/>
                <a:gd name="T56" fmla="*/ 8 w 22"/>
                <a:gd name="T5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 h="17">
                  <a:moveTo>
                    <a:pt x="21" y="2"/>
                  </a:moveTo>
                  <a:cubicBezTo>
                    <a:pt x="20" y="1"/>
                    <a:pt x="18" y="0"/>
                    <a:pt x="15" y="0"/>
                  </a:cubicBezTo>
                  <a:cubicBezTo>
                    <a:pt x="5" y="0"/>
                    <a:pt x="5" y="0"/>
                    <a:pt x="5" y="0"/>
                  </a:cubicBezTo>
                  <a:cubicBezTo>
                    <a:pt x="5" y="0"/>
                    <a:pt x="5" y="0"/>
                    <a:pt x="5" y="1"/>
                  </a:cubicBezTo>
                  <a:cubicBezTo>
                    <a:pt x="0" y="17"/>
                    <a:pt x="0" y="17"/>
                    <a:pt x="0" y="17"/>
                  </a:cubicBezTo>
                  <a:cubicBezTo>
                    <a:pt x="0" y="17"/>
                    <a:pt x="0" y="17"/>
                    <a:pt x="0" y="17"/>
                  </a:cubicBezTo>
                  <a:cubicBezTo>
                    <a:pt x="1" y="17"/>
                    <a:pt x="1" y="17"/>
                    <a:pt x="1" y="17"/>
                  </a:cubicBezTo>
                  <a:cubicBezTo>
                    <a:pt x="4" y="17"/>
                    <a:pt x="4" y="17"/>
                    <a:pt x="4" y="17"/>
                  </a:cubicBezTo>
                  <a:cubicBezTo>
                    <a:pt x="4" y="17"/>
                    <a:pt x="4" y="17"/>
                    <a:pt x="4" y="17"/>
                  </a:cubicBezTo>
                  <a:cubicBezTo>
                    <a:pt x="6" y="11"/>
                    <a:pt x="6" y="11"/>
                    <a:pt x="6" y="11"/>
                  </a:cubicBezTo>
                  <a:cubicBezTo>
                    <a:pt x="10" y="11"/>
                    <a:pt x="10" y="11"/>
                    <a:pt x="10" y="11"/>
                  </a:cubicBezTo>
                  <a:cubicBezTo>
                    <a:pt x="12" y="11"/>
                    <a:pt x="12" y="12"/>
                    <a:pt x="13" y="13"/>
                  </a:cubicBezTo>
                  <a:cubicBezTo>
                    <a:pt x="15" y="17"/>
                    <a:pt x="15" y="17"/>
                    <a:pt x="15" y="17"/>
                  </a:cubicBezTo>
                  <a:cubicBezTo>
                    <a:pt x="15" y="17"/>
                    <a:pt x="15" y="17"/>
                    <a:pt x="16" y="17"/>
                  </a:cubicBezTo>
                  <a:cubicBezTo>
                    <a:pt x="19" y="17"/>
                    <a:pt x="19" y="17"/>
                    <a:pt x="19" y="17"/>
                  </a:cubicBezTo>
                  <a:cubicBezTo>
                    <a:pt x="19" y="17"/>
                    <a:pt x="19" y="17"/>
                    <a:pt x="19" y="17"/>
                  </a:cubicBezTo>
                  <a:cubicBezTo>
                    <a:pt x="19" y="17"/>
                    <a:pt x="19" y="17"/>
                    <a:pt x="19" y="17"/>
                  </a:cubicBezTo>
                  <a:cubicBezTo>
                    <a:pt x="19" y="17"/>
                    <a:pt x="19" y="17"/>
                    <a:pt x="19" y="17"/>
                  </a:cubicBezTo>
                  <a:cubicBezTo>
                    <a:pt x="17" y="12"/>
                    <a:pt x="17" y="12"/>
                    <a:pt x="17" y="12"/>
                  </a:cubicBezTo>
                  <a:cubicBezTo>
                    <a:pt x="16" y="12"/>
                    <a:pt x="16" y="11"/>
                    <a:pt x="16" y="11"/>
                  </a:cubicBezTo>
                  <a:cubicBezTo>
                    <a:pt x="19" y="10"/>
                    <a:pt x="21" y="9"/>
                    <a:pt x="22" y="6"/>
                  </a:cubicBezTo>
                  <a:cubicBezTo>
                    <a:pt x="22" y="4"/>
                    <a:pt x="22" y="3"/>
                    <a:pt x="21" y="2"/>
                  </a:cubicBezTo>
                  <a:moveTo>
                    <a:pt x="8" y="3"/>
                  </a:moveTo>
                  <a:cubicBezTo>
                    <a:pt x="14" y="3"/>
                    <a:pt x="14" y="3"/>
                    <a:pt x="14" y="3"/>
                  </a:cubicBezTo>
                  <a:cubicBezTo>
                    <a:pt x="16" y="3"/>
                    <a:pt x="17" y="3"/>
                    <a:pt x="18" y="4"/>
                  </a:cubicBezTo>
                  <a:cubicBezTo>
                    <a:pt x="18" y="4"/>
                    <a:pt x="18" y="5"/>
                    <a:pt x="18" y="6"/>
                  </a:cubicBezTo>
                  <a:cubicBezTo>
                    <a:pt x="17" y="8"/>
                    <a:pt x="16" y="8"/>
                    <a:pt x="12" y="8"/>
                  </a:cubicBezTo>
                  <a:cubicBezTo>
                    <a:pt x="7" y="8"/>
                    <a:pt x="7" y="8"/>
                    <a:pt x="7" y="8"/>
                  </a:cubicBezTo>
                  <a:lnTo>
                    <a:pt x="8" y="3"/>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000000"/>
                </a:solidFill>
                <a:latin typeface="+mj-lt"/>
              </a:endParaRPr>
            </a:p>
          </p:txBody>
        </p:sp>
        <p:sp>
          <p:nvSpPr>
            <p:cNvPr id="137" name="Freeform 34"/>
            <p:cNvSpPr>
              <a:spLocks/>
            </p:cNvSpPr>
            <p:nvPr/>
          </p:nvSpPr>
          <p:spPr bwMode="auto">
            <a:xfrm>
              <a:off x="8890000" y="3856038"/>
              <a:ext cx="34925" cy="46038"/>
            </a:xfrm>
            <a:custGeom>
              <a:avLst/>
              <a:gdLst>
                <a:gd name="T0" fmla="*/ 7 w 22"/>
                <a:gd name="T1" fmla="*/ 29 h 29"/>
                <a:gd name="T2" fmla="*/ 15 w 22"/>
                <a:gd name="T3" fmla="*/ 29 h 29"/>
                <a:gd name="T4" fmla="*/ 15 w 22"/>
                <a:gd name="T5" fmla="*/ 7 h 29"/>
                <a:gd name="T6" fmla="*/ 22 w 22"/>
                <a:gd name="T7" fmla="*/ 7 h 29"/>
                <a:gd name="T8" fmla="*/ 22 w 22"/>
                <a:gd name="T9" fmla="*/ 0 h 29"/>
                <a:gd name="T10" fmla="*/ 0 w 22"/>
                <a:gd name="T11" fmla="*/ 0 h 29"/>
                <a:gd name="T12" fmla="*/ 0 w 22"/>
                <a:gd name="T13" fmla="*/ 7 h 29"/>
                <a:gd name="T14" fmla="*/ 7 w 22"/>
                <a:gd name="T15" fmla="*/ 7 h 29"/>
                <a:gd name="T16" fmla="*/ 7 w 22"/>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9">
                  <a:moveTo>
                    <a:pt x="7" y="29"/>
                  </a:moveTo>
                  <a:lnTo>
                    <a:pt x="15" y="29"/>
                  </a:lnTo>
                  <a:lnTo>
                    <a:pt x="15" y="7"/>
                  </a:lnTo>
                  <a:lnTo>
                    <a:pt x="22" y="7"/>
                  </a:lnTo>
                  <a:lnTo>
                    <a:pt x="22" y="0"/>
                  </a:lnTo>
                  <a:lnTo>
                    <a:pt x="0" y="0"/>
                  </a:lnTo>
                  <a:lnTo>
                    <a:pt x="0" y="7"/>
                  </a:lnTo>
                  <a:lnTo>
                    <a:pt x="7" y="7"/>
                  </a:lnTo>
                  <a:lnTo>
                    <a:pt x="7" y="29"/>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8" name="Freeform 35"/>
            <p:cNvSpPr>
              <a:spLocks/>
            </p:cNvSpPr>
            <p:nvPr/>
          </p:nvSpPr>
          <p:spPr bwMode="auto">
            <a:xfrm>
              <a:off x="8947150" y="3856038"/>
              <a:ext cx="44450" cy="46038"/>
            </a:xfrm>
            <a:custGeom>
              <a:avLst/>
              <a:gdLst>
                <a:gd name="T0" fmla="*/ 0 w 4"/>
                <a:gd name="T1" fmla="*/ 4 h 4"/>
                <a:gd name="T2" fmla="*/ 0 w 4"/>
                <a:gd name="T3" fmla="*/ 4 h 4"/>
                <a:gd name="T4" fmla="*/ 0 w 4"/>
                <a:gd name="T5" fmla="*/ 2 h 4"/>
                <a:gd name="T6" fmla="*/ 0 w 4"/>
                <a:gd name="T7" fmla="*/ 1 h 4"/>
                <a:gd name="T8" fmla="*/ 1 w 4"/>
                <a:gd name="T9" fmla="*/ 2 h 4"/>
                <a:gd name="T10" fmla="*/ 2 w 4"/>
                <a:gd name="T11" fmla="*/ 4 h 4"/>
                <a:gd name="T12" fmla="*/ 2 w 4"/>
                <a:gd name="T13" fmla="*/ 4 h 4"/>
                <a:gd name="T14" fmla="*/ 3 w 4"/>
                <a:gd name="T15" fmla="*/ 2 h 4"/>
                <a:gd name="T16" fmla="*/ 3 w 4"/>
                <a:gd name="T17" fmla="*/ 1 h 4"/>
                <a:gd name="T18" fmla="*/ 3 w 4"/>
                <a:gd name="T19" fmla="*/ 2 h 4"/>
                <a:gd name="T20" fmla="*/ 3 w 4"/>
                <a:gd name="T21" fmla="*/ 4 h 4"/>
                <a:gd name="T22" fmla="*/ 4 w 4"/>
                <a:gd name="T23" fmla="*/ 4 h 4"/>
                <a:gd name="T24" fmla="*/ 4 w 4"/>
                <a:gd name="T25" fmla="*/ 0 h 4"/>
                <a:gd name="T26" fmla="*/ 3 w 4"/>
                <a:gd name="T27" fmla="*/ 0 h 4"/>
                <a:gd name="T28" fmla="*/ 2 w 4"/>
                <a:gd name="T29" fmla="*/ 3 h 4"/>
                <a:gd name="T30" fmla="*/ 2 w 4"/>
                <a:gd name="T31" fmla="*/ 4 h 4"/>
                <a:gd name="T32" fmla="*/ 2 w 4"/>
                <a:gd name="T33" fmla="*/ 3 h 4"/>
                <a:gd name="T34" fmla="*/ 1 w 4"/>
                <a:gd name="T35" fmla="*/ 0 h 4"/>
                <a:gd name="T36" fmla="*/ 0 w 4"/>
                <a:gd name="T37" fmla="*/ 0 h 4"/>
                <a:gd name="T38" fmla="*/ 0 w 4"/>
                <a:gd name="T3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4">
                  <a:moveTo>
                    <a:pt x="0" y="4"/>
                  </a:moveTo>
                  <a:cubicBezTo>
                    <a:pt x="0" y="4"/>
                    <a:pt x="0" y="4"/>
                    <a:pt x="0" y="4"/>
                  </a:cubicBezTo>
                  <a:cubicBezTo>
                    <a:pt x="0" y="2"/>
                    <a:pt x="0" y="2"/>
                    <a:pt x="0" y="2"/>
                  </a:cubicBezTo>
                  <a:cubicBezTo>
                    <a:pt x="0" y="2"/>
                    <a:pt x="0" y="1"/>
                    <a:pt x="0" y="1"/>
                  </a:cubicBezTo>
                  <a:cubicBezTo>
                    <a:pt x="0" y="1"/>
                    <a:pt x="0" y="2"/>
                    <a:pt x="1" y="2"/>
                  </a:cubicBezTo>
                  <a:cubicBezTo>
                    <a:pt x="2" y="4"/>
                    <a:pt x="2" y="4"/>
                    <a:pt x="2" y="4"/>
                  </a:cubicBezTo>
                  <a:cubicBezTo>
                    <a:pt x="2" y="4"/>
                    <a:pt x="2" y="4"/>
                    <a:pt x="2" y="4"/>
                  </a:cubicBezTo>
                  <a:cubicBezTo>
                    <a:pt x="3" y="2"/>
                    <a:pt x="3" y="2"/>
                    <a:pt x="3" y="2"/>
                  </a:cubicBezTo>
                  <a:cubicBezTo>
                    <a:pt x="3" y="2"/>
                    <a:pt x="3" y="1"/>
                    <a:pt x="3" y="1"/>
                  </a:cubicBezTo>
                  <a:cubicBezTo>
                    <a:pt x="3" y="1"/>
                    <a:pt x="3" y="2"/>
                    <a:pt x="3" y="2"/>
                  </a:cubicBezTo>
                  <a:cubicBezTo>
                    <a:pt x="3" y="4"/>
                    <a:pt x="3" y="4"/>
                    <a:pt x="3" y="4"/>
                  </a:cubicBezTo>
                  <a:cubicBezTo>
                    <a:pt x="4" y="4"/>
                    <a:pt x="4" y="4"/>
                    <a:pt x="4" y="4"/>
                  </a:cubicBezTo>
                  <a:cubicBezTo>
                    <a:pt x="4" y="0"/>
                    <a:pt x="4" y="0"/>
                    <a:pt x="4" y="0"/>
                  </a:cubicBezTo>
                  <a:cubicBezTo>
                    <a:pt x="3" y="0"/>
                    <a:pt x="3" y="0"/>
                    <a:pt x="3" y="0"/>
                  </a:cubicBezTo>
                  <a:cubicBezTo>
                    <a:pt x="2" y="3"/>
                    <a:pt x="2" y="3"/>
                    <a:pt x="2" y="3"/>
                  </a:cubicBezTo>
                  <a:cubicBezTo>
                    <a:pt x="2" y="3"/>
                    <a:pt x="2" y="4"/>
                    <a:pt x="2" y="4"/>
                  </a:cubicBezTo>
                  <a:cubicBezTo>
                    <a:pt x="2" y="4"/>
                    <a:pt x="2" y="3"/>
                    <a:pt x="2" y="3"/>
                  </a:cubicBezTo>
                  <a:cubicBezTo>
                    <a:pt x="1" y="0"/>
                    <a:pt x="1" y="0"/>
                    <a:pt x="1" y="0"/>
                  </a:cubicBezTo>
                  <a:cubicBezTo>
                    <a:pt x="0" y="0"/>
                    <a:pt x="0" y="0"/>
                    <a:pt x="0" y="0"/>
                  </a:cubicBezTo>
                  <a:lnTo>
                    <a:pt x="0" y="4"/>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000000"/>
                </a:solidFill>
                <a:latin typeface="+mj-lt"/>
              </a:endParaRPr>
            </a:p>
          </p:txBody>
        </p:sp>
      </p:grpSp>
      <p:sp>
        <p:nvSpPr>
          <p:cNvPr id="139" name="Rectangle 11"/>
          <p:cNvSpPr>
            <a:spLocks/>
          </p:cNvSpPr>
          <p:nvPr userDrawn="1"/>
        </p:nvSpPr>
        <p:spPr bwMode="auto">
          <a:xfrm>
            <a:off x="519247" y="4892584"/>
            <a:ext cx="1385753" cy="226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defRPr/>
            </a:pPr>
            <a:r>
              <a:rPr lang="en-US" sz="600" b="0" i="0" dirty="0">
                <a:solidFill>
                  <a:srgbClr val="7F7F7F"/>
                </a:solidFill>
                <a:latin typeface="+mj-lt"/>
                <a:cs typeface="Arial"/>
              </a:rPr>
              <a:t> Lattice Semiconductor Confidential</a:t>
            </a:r>
          </a:p>
        </p:txBody>
      </p:sp>
    </p:spTree>
    <p:extLst>
      <p:ext uri="{BB962C8B-B14F-4D97-AF65-F5344CB8AC3E}">
        <p14:creationId xmlns:p14="http://schemas.microsoft.com/office/powerpoint/2010/main" val="2989403364"/>
      </p:ext>
    </p:extLst>
  </p:cSld>
  <p:clrMapOvr>
    <a:overrideClrMapping bg1="lt1" tx1="dk1" bg2="lt2" tx2="dk2" accent1="accent1" accent2="accent2" accent3="accent3" accent4="accent4" accent5="accent5" accent6="accent6" hlink="hlink" folHlink="folHlink"/>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Section_page">
    <p:bg>
      <p:bgPr>
        <a:solidFill>
          <a:schemeClr val="accent1"/>
        </a:solidFill>
        <a:effectLst/>
      </p:bgPr>
    </p:bg>
    <p:spTree>
      <p:nvGrpSpPr>
        <p:cNvPr id="1" name=""/>
        <p:cNvGrpSpPr/>
        <p:nvPr/>
      </p:nvGrpSpPr>
      <p:grpSpPr>
        <a:xfrm>
          <a:off x="0" y="0"/>
          <a:ext cx="0" cy="0"/>
          <a:chOff x="0" y="0"/>
          <a:chExt cx="0" cy="0"/>
        </a:xfrm>
      </p:grpSpPr>
      <p:sp>
        <p:nvSpPr>
          <p:cNvPr id="6" name="Line 5"/>
          <p:cNvSpPr>
            <a:spLocks noChangeShapeType="1"/>
          </p:cNvSpPr>
          <p:nvPr userDrawn="1"/>
        </p:nvSpPr>
        <p:spPr bwMode="auto">
          <a:xfrm>
            <a:off x="1003995" y="3084866"/>
            <a:ext cx="7164586" cy="0"/>
          </a:xfrm>
          <a:prstGeom prst="line">
            <a:avLst/>
          </a:prstGeom>
          <a:noFill/>
          <a:ln w="6350" cap="flat">
            <a:solidFill>
              <a:srgbClr val="444F5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1600">
              <a:latin typeface="+mj-lt"/>
              <a:cs typeface="Arial"/>
            </a:endParaRPr>
          </a:p>
        </p:txBody>
      </p:sp>
      <p:sp>
        <p:nvSpPr>
          <p:cNvPr id="8" name="Title 1"/>
          <p:cNvSpPr>
            <a:spLocks noGrp="1"/>
          </p:cNvSpPr>
          <p:nvPr>
            <p:ph type="title" hasCustomPrompt="1"/>
          </p:nvPr>
        </p:nvSpPr>
        <p:spPr>
          <a:xfrm>
            <a:off x="1523536" y="2350475"/>
            <a:ext cx="6125504" cy="736600"/>
          </a:xfrm>
          <a:prstGeom prst="rect">
            <a:avLst/>
          </a:prstGeom>
          <a:effectLst/>
        </p:spPr>
        <p:txBody>
          <a:bodyPr lIns="64291" tIns="32146" rIns="64291" bIns="32146" anchor="ctr"/>
          <a:lstStyle>
            <a:lvl1pPr algn="ctr">
              <a:lnSpc>
                <a:spcPct val="80000"/>
              </a:lnSpc>
              <a:defRPr sz="2400" b="1" i="0" cap="none">
                <a:solidFill>
                  <a:srgbClr val="444F5B"/>
                </a:solidFill>
                <a:latin typeface="+mj-lt"/>
                <a:cs typeface="Arial"/>
              </a:defRPr>
            </a:lvl1pPr>
          </a:lstStyle>
          <a:p>
            <a:r>
              <a:rPr lang="en-US" dirty="0"/>
              <a:t>CLICK TO EDIT MASTER TITLE STYLE</a:t>
            </a:r>
          </a:p>
        </p:txBody>
      </p:sp>
      <p:sp>
        <p:nvSpPr>
          <p:cNvPr id="11" name="Text Placeholder 5"/>
          <p:cNvSpPr>
            <a:spLocks noGrp="1"/>
          </p:cNvSpPr>
          <p:nvPr>
            <p:ph type="body" sz="quarter" idx="10" hasCustomPrompt="1"/>
          </p:nvPr>
        </p:nvSpPr>
        <p:spPr>
          <a:xfrm>
            <a:off x="471399" y="3089365"/>
            <a:ext cx="8243888" cy="513881"/>
          </a:xfrm>
        </p:spPr>
        <p:txBody>
          <a:bodyPr>
            <a:noAutofit/>
          </a:bodyPr>
          <a:lstStyle>
            <a:lvl1pPr marL="0" indent="0" algn="ctr">
              <a:buNone/>
              <a:defRPr sz="1600" i="1" baseline="0">
                <a:solidFill>
                  <a:srgbClr val="444F5B"/>
                </a:solidFill>
                <a:latin typeface="+mj-lt"/>
                <a:cs typeface="Arial"/>
              </a:defRPr>
            </a:lvl1pPr>
            <a:lvl5pPr>
              <a:defRPr/>
            </a:lvl5pPr>
          </a:lstStyle>
          <a:p>
            <a:pPr lvl="0"/>
            <a:r>
              <a:rPr lang="en-US" dirty="0"/>
              <a:t>Enter your subtitle here</a:t>
            </a:r>
          </a:p>
        </p:txBody>
      </p:sp>
      <p:sp>
        <p:nvSpPr>
          <p:cNvPr id="3" name="Rectangle 2"/>
          <p:cNvSpPr/>
          <p:nvPr userDrawn="1"/>
        </p:nvSpPr>
        <p:spPr bwMode="auto">
          <a:xfrm>
            <a:off x="7830510" y="4857750"/>
            <a:ext cx="932490" cy="2286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grpSp>
        <p:nvGrpSpPr>
          <p:cNvPr id="72" name="Group 71"/>
          <p:cNvGrpSpPr/>
          <p:nvPr userDrawn="1"/>
        </p:nvGrpSpPr>
        <p:grpSpPr>
          <a:xfrm>
            <a:off x="7802378" y="4940755"/>
            <a:ext cx="884422" cy="145595"/>
            <a:chOff x="3121025" y="2933700"/>
            <a:chExt cx="5949951" cy="979488"/>
          </a:xfrm>
          <a:solidFill>
            <a:schemeClr val="tx1"/>
          </a:solidFill>
        </p:grpSpPr>
        <p:sp>
          <p:nvSpPr>
            <p:cNvPr id="73" name="Freeform 5"/>
            <p:cNvSpPr>
              <a:spLocks/>
            </p:cNvSpPr>
            <p:nvPr/>
          </p:nvSpPr>
          <p:spPr bwMode="auto">
            <a:xfrm>
              <a:off x="3289300" y="2933700"/>
              <a:ext cx="361950" cy="273050"/>
            </a:xfrm>
            <a:custGeom>
              <a:avLst/>
              <a:gdLst>
                <a:gd name="T0" fmla="*/ 2 w 32"/>
                <a:gd name="T1" fmla="*/ 24 h 24"/>
                <a:gd name="T2" fmla="*/ 25 w 32"/>
                <a:gd name="T3" fmla="*/ 24 h 24"/>
                <a:gd name="T4" fmla="*/ 26 w 32"/>
                <a:gd name="T5" fmla="*/ 23 h 24"/>
                <a:gd name="T6" fmla="*/ 31 w 32"/>
                <a:gd name="T7" fmla="*/ 3 h 24"/>
                <a:gd name="T8" fmla="*/ 31 w 32"/>
                <a:gd name="T9" fmla="*/ 1 h 24"/>
                <a:gd name="T10" fmla="*/ 30 w 32"/>
                <a:gd name="T11" fmla="*/ 0 h 24"/>
                <a:gd name="T12" fmla="*/ 7 w 32"/>
                <a:gd name="T13" fmla="*/ 0 h 24"/>
                <a:gd name="T14" fmla="*/ 5 w 32"/>
                <a:gd name="T15" fmla="*/ 2 h 24"/>
                <a:gd name="T16" fmla="*/ 0 w 32"/>
                <a:gd name="T17" fmla="*/ 22 h 24"/>
                <a:gd name="T18" fmla="*/ 1 w 32"/>
                <a:gd name="T19" fmla="*/ 24 h 24"/>
                <a:gd name="T20" fmla="*/ 2 w 32"/>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2" y="24"/>
                  </a:moveTo>
                  <a:cubicBezTo>
                    <a:pt x="25" y="24"/>
                    <a:pt x="25" y="24"/>
                    <a:pt x="25" y="24"/>
                  </a:cubicBezTo>
                  <a:cubicBezTo>
                    <a:pt x="25" y="24"/>
                    <a:pt x="26" y="24"/>
                    <a:pt x="26" y="23"/>
                  </a:cubicBezTo>
                  <a:cubicBezTo>
                    <a:pt x="31" y="3"/>
                    <a:pt x="31" y="3"/>
                    <a:pt x="31" y="3"/>
                  </a:cubicBezTo>
                  <a:cubicBezTo>
                    <a:pt x="32" y="2"/>
                    <a:pt x="32" y="2"/>
                    <a:pt x="31" y="1"/>
                  </a:cubicBezTo>
                  <a:cubicBezTo>
                    <a:pt x="31" y="1"/>
                    <a:pt x="30" y="0"/>
                    <a:pt x="30" y="0"/>
                  </a:cubicBezTo>
                  <a:cubicBezTo>
                    <a:pt x="7" y="0"/>
                    <a:pt x="7" y="0"/>
                    <a:pt x="7" y="0"/>
                  </a:cubicBezTo>
                  <a:cubicBezTo>
                    <a:pt x="6" y="0"/>
                    <a:pt x="5" y="1"/>
                    <a:pt x="5" y="2"/>
                  </a:cubicBezTo>
                  <a:cubicBezTo>
                    <a:pt x="0" y="22"/>
                    <a:pt x="0" y="22"/>
                    <a:pt x="0" y="22"/>
                  </a:cubicBezTo>
                  <a:cubicBezTo>
                    <a:pt x="0" y="23"/>
                    <a:pt x="0" y="23"/>
                    <a:pt x="1" y="24"/>
                  </a:cubicBezTo>
                  <a:cubicBezTo>
                    <a:pt x="1" y="24"/>
                    <a:pt x="1" y="24"/>
                    <a:pt x="2" y="24"/>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4" name="Freeform 6"/>
            <p:cNvSpPr>
              <a:spLocks/>
            </p:cNvSpPr>
            <p:nvPr/>
          </p:nvSpPr>
          <p:spPr bwMode="auto">
            <a:xfrm>
              <a:off x="3211513" y="3286125"/>
              <a:ext cx="349250" cy="273050"/>
            </a:xfrm>
            <a:custGeom>
              <a:avLst/>
              <a:gdLst>
                <a:gd name="T0" fmla="*/ 26 w 31"/>
                <a:gd name="T1" fmla="*/ 22 h 24"/>
                <a:gd name="T2" fmla="*/ 31 w 31"/>
                <a:gd name="T3" fmla="*/ 2 h 24"/>
                <a:gd name="T4" fmla="*/ 31 w 31"/>
                <a:gd name="T5" fmla="*/ 0 h 24"/>
                <a:gd name="T6" fmla="*/ 29 w 31"/>
                <a:gd name="T7" fmla="*/ 0 h 24"/>
                <a:gd name="T8" fmla="*/ 7 w 31"/>
                <a:gd name="T9" fmla="*/ 0 h 24"/>
                <a:gd name="T10" fmla="*/ 5 w 31"/>
                <a:gd name="T11" fmla="*/ 1 h 24"/>
                <a:gd name="T12" fmla="*/ 0 w 31"/>
                <a:gd name="T13" fmla="*/ 21 h 24"/>
                <a:gd name="T14" fmla="*/ 0 w 31"/>
                <a:gd name="T15" fmla="*/ 23 h 24"/>
                <a:gd name="T16" fmla="*/ 2 w 31"/>
                <a:gd name="T17" fmla="*/ 24 h 24"/>
                <a:gd name="T18" fmla="*/ 24 w 31"/>
                <a:gd name="T19" fmla="*/ 24 h 24"/>
                <a:gd name="T20" fmla="*/ 26 w 31"/>
                <a:gd name="T21"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6" y="22"/>
                  </a:moveTo>
                  <a:cubicBezTo>
                    <a:pt x="31" y="2"/>
                    <a:pt x="31" y="2"/>
                    <a:pt x="31" y="2"/>
                  </a:cubicBezTo>
                  <a:cubicBezTo>
                    <a:pt x="31" y="1"/>
                    <a:pt x="31" y="1"/>
                    <a:pt x="31" y="0"/>
                  </a:cubicBezTo>
                  <a:cubicBezTo>
                    <a:pt x="30" y="0"/>
                    <a:pt x="30" y="0"/>
                    <a:pt x="29" y="0"/>
                  </a:cubicBezTo>
                  <a:cubicBezTo>
                    <a:pt x="7" y="0"/>
                    <a:pt x="7" y="0"/>
                    <a:pt x="7" y="0"/>
                  </a:cubicBezTo>
                  <a:cubicBezTo>
                    <a:pt x="6" y="0"/>
                    <a:pt x="5" y="0"/>
                    <a:pt x="5" y="1"/>
                  </a:cubicBezTo>
                  <a:cubicBezTo>
                    <a:pt x="0" y="21"/>
                    <a:pt x="0" y="21"/>
                    <a:pt x="0" y="21"/>
                  </a:cubicBezTo>
                  <a:cubicBezTo>
                    <a:pt x="0" y="22"/>
                    <a:pt x="0" y="23"/>
                    <a:pt x="0" y="23"/>
                  </a:cubicBezTo>
                  <a:cubicBezTo>
                    <a:pt x="0" y="23"/>
                    <a:pt x="1" y="24"/>
                    <a:pt x="2" y="24"/>
                  </a:cubicBezTo>
                  <a:cubicBezTo>
                    <a:pt x="24" y="24"/>
                    <a:pt x="24" y="24"/>
                    <a:pt x="24" y="24"/>
                  </a:cubicBezTo>
                  <a:cubicBezTo>
                    <a:pt x="25" y="24"/>
                    <a:pt x="26" y="23"/>
                    <a:pt x="26" y="22"/>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5" name="Freeform 7"/>
            <p:cNvSpPr>
              <a:spLocks/>
            </p:cNvSpPr>
            <p:nvPr/>
          </p:nvSpPr>
          <p:spPr bwMode="auto">
            <a:xfrm>
              <a:off x="3121025" y="3627438"/>
              <a:ext cx="360363" cy="274638"/>
            </a:xfrm>
            <a:custGeom>
              <a:avLst/>
              <a:gdLst>
                <a:gd name="T0" fmla="*/ 30 w 32"/>
                <a:gd name="T1" fmla="*/ 0 h 24"/>
                <a:gd name="T2" fmla="*/ 7 w 32"/>
                <a:gd name="T3" fmla="*/ 0 h 24"/>
                <a:gd name="T4" fmla="*/ 5 w 32"/>
                <a:gd name="T5" fmla="*/ 1 h 24"/>
                <a:gd name="T6" fmla="*/ 0 w 32"/>
                <a:gd name="T7" fmla="*/ 22 h 24"/>
                <a:gd name="T8" fmla="*/ 1 w 32"/>
                <a:gd name="T9" fmla="*/ 23 h 24"/>
                <a:gd name="T10" fmla="*/ 2 w 32"/>
                <a:gd name="T11" fmla="*/ 24 h 24"/>
                <a:gd name="T12" fmla="*/ 25 w 32"/>
                <a:gd name="T13" fmla="*/ 24 h 24"/>
                <a:gd name="T14" fmla="*/ 26 w 32"/>
                <a:gd name="T15" fmla="*/ 23 h 24"/>
                <a:gd name="T16" fmla="*/ 31 w 32"/>
                <a:gd name="T17" fmla="*/ 2 h 24"/>
                <a:gd name="T18" fmla="*/ 31 w 32"/>
                <a:gd name="T19" fmla="*/ 1 h 24"/>
                <a:gd name="T20" fmla="*/ 30 w 32"/>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30" y="0"/>
                  </a:moveTo>
                  <a:cubicBezTo>
                    <a:pt x="7" y="0"/>
                    <a:pt x="7" y="0"/>
                    <a:pt x="7" y="0"/>
                  </a:cubicBezTo>
                  <a:cubicBezTo>
                    <a:pt x="6" y="0"/>
                    <a:pt x="5" y="1"/>
                    <a:pt x="5" y="1"/>
                  </a:cubicBezTo>
                  <a:cubicBezTo>
                    <a:pt x="0" y="22"/>
                    <a:pt x="0" y="22"/>
                    <a:pt x="0" y="22"/>
                  </a:cubicBezTo>
                  <a:cubicBezTo>
                    <a:pt x="0" y="22"/>
                    <a:pt x="0" y="23"/>
                    <a:pt x="1" y="23"/>
                  </a:cubicBezTo>
                  <a:cubicBezTo>
                    <a:pt x="1" y="24"/>
                    <a:pt x="1" y="24"/>
                    <a:pt x="2" y="24"/>
                  </a:cubicBezTo>
                  <a:cubicBezTo>
                    <a:pt x="25" y="24"/>
                    <a:pt x="25" y="24"/>
                    <a:pt x="25" y="24"/>
                  </a:cubicBezTo>
                  <a:cubicBezTo>
                    <a:pt x="25" y="24"/>
                    <a:pt x="26" y="23"/>
                    <a:pt x="26" y="23"/>
                  </a:cubicBezTo>
                  <a:cubicBezTo>
                    <a:pt x="31" y="2"/>
                    <a:pt x="31" y="2"/>
                    <a:pt x="31" y="2"/>
                  </a:cubicBezTo>
                  <a:cubicBezTo>
                    <a:pt x="32" y="2"/>
                    <a:pt x="31" y="1"/>
                    <a:pt x="31" y="1"/>
                  </a:cubicBezTo>
                  <a:cubicBezTo>
                    <a:pt x="31" y="0"/>
                    <a:pt x="30" y="0"/>
                    <a:pt x="3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6" name="Freeform 8"/>
            <p:cNvSpPr>
              <a:spLocks/>
            </p:cNvSpPr>
            <p:nvPr/>
          </p:nvSpPr>
          <p:spPr bwMode="auto">
            <a:xfrm>
              <a:off x="3662363" y="2933700"/>
              <a:ext cx="349250" cy="273050"/>
            </a:xfrm>
            <a:custGeom>
              <a:avLst/>
              <a:gdLst>
                <a:gd name="T0" fmla="*/ 2 w 31"/>
                <a:gd name="T1" fmla="*/ 24 h 24"/>
                <a:gd name="T2" fmla="*/ 24 w 31"/>
                <a:gd name="T3" fmla="*/ 24 h 24"/>
                <a:gd name="T4" fmla="*/ 26 w 31"/>
                <a:gd name="T5" fmla="*/ 23 h 24"/>
                <a:gd name="T6" fmla="*/ 31 w 31"/>
                <a:gd name="T7" fmla="*/ 3 h 24"/>
                <a:gd name="T8" fmla="*/ 31 w 31"/>
                <a:gd name="T9" fmla="*/ 1 h 24"/>
                <a:gd name="T10" fmla="*/ 29 w 31"/>
                <a:gd name="T11" fmla="*/ 0 h 24"/>
                <a:gd name="T12" fmla="*/ 7 w 31"/>
                <a:gd name="T13" fmla="*/ 0 h 24"/>
                <a:gd name="T14" fmla="*/ 5 w 31"/>
                <a:gd name="T15" fmla="*/ 2 h 24"/>
                <a:gd name="T16" fmla="*/ 0 w 31"/>
                <a:gd name="T17" fmla="*/ 22 h 24"/>
                <a:gd name="T18" fmla="*/ 0 w 31"/>
                <a:gd name="T19" fmla="*/ 24 h 24"/>
                <a:gd name="T20" fmla="*/ 2 w 31"/>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 y="24"/>
                  </a:moveTo>
                  <a:cubicBezTo>
                    <a:pt x="24" y="24"/>
                    <a:pt x="24" y="24"/>
                    <a:pt x="24" y="24"/>
                  </a:cubicBezTo>
                  <a:cubicBezTo>
                    <a:pt x="25" y="24"/>
                    <a:pt x="26" y="24"/>
                    <a:pt x="26" y="23"/>
                  </a:cubicBezTo>
                  <a:cubicBezTo>
                    <a:pt x="31" y="3"/>
                    <a:pt x="31" y="3"/>
                    <a:pt x="31" y="3"/>
                  </a:cubicBezTo>
                  <a:cubicBezTo>
                    <a:pt x="31" y="2"/>
                    <a:pt x="31" y="2"/>
                    <a:pt x="31" y="1"/>
                  </a:cubicBezTo>
                  <a:cubicBezTo>
                    <a:pt x="31" y="1"/>
                    <a:pt x="30" y="0"/>
                    <a:pt x="29" y="0"/>
                  </a:cubicBezTo>
                  <a:cubicBezTo>
                    <a:pt x="7" y="0"/>
                    <a:pt x="7" y="0"/>
                    <a:pt x="7" y="0"/>
                  </a:cubicBezTo>
                  <a:cubicBezTo>
                    <a:pt x="6" y="0"/>
                    <a:pt x="5" y="1"/>
                    <a:pt x="5" y="2"/>
                  </a:cubicBezTo>
                  <a:cubicBezTo>
                    <a:pt x="0" y="22"/>
                    <a:pt x="0" y="22"/>
                    <a:pt x="0" y="22"/>
                  </a:cubicBezTo>
                  <a:cubicBezTo>
                    <a:pt x="0" y="23"/>
                    <a:pt x="0" y="23"/>
                    <a:pt x="0" y="24"/>
                  </a:cubicBezTo>
                  <a:cubicBezTo>
                    <a:pt x="1" y="24"/>
                    <a:pt x="1" y="24"/>
                    <a:pt x="2" y="24"/>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7" name="Freeform 9"/>
            <p:cNvSpPr>
              <a:spLocks/>
            </p:cNvSpPr>
            <p:nvPr/>
          </p:nvSpPr>
          <p:spPr bwMode="auto">
            <a:xfrm>
              <a:off x="3571875" y="3286125"/>
              <a:ext cx="360363" cy="273050"/>
            </a:xfrm>
            <a:custGeom>
              <a:avLst/>
              <a:gdLst>
                <a:gd name="T0" fmla="*/ 27 w 32"/>
                <a:gd name="T1" fmla="*/ 22 h 24"/>
                <a:gd name="T2" fmla="*/ 32 w 32"/>
                <a:gd name="T3" fmla="*/ 2 h 24"/>
                <a:gd name="T4" fmla="*/ 31 w 32"/>
                <a:gd name="T5" fmla="*/ 0 h 24"/>
                <a:gd name="T6" fmla="*/ 30 w 32"/>
                <a:gd name="T7" fmla="*/ 0 h 24"/>
                <a:gd name="T8" fmla="*/ 7 w 32"/>
                <a:gd name="T9" fmla="*/ 0 h 24"/>
                <a:gd name="T10" fmla="*/ 6 w 32"/>
                <a:gd name="T11" fmla="*/ 1 h 24"/>
                <a:gd name="T12" fmla="*/ 0 w 32"/>
                <a:gd name="T13" fmla="*/ 21 h 24"/>
                <a:gd name="T14" fmla="*/ 1 w 32"/>
                <a:gd name="T15" fmla="*/ 23 h 24"/>
                <a:gd name="T16" fmla="*/ 2 w 32"/>
                <a:gd name="T17" fmla="*/ 24 h 24"/>
                <a:gd name="T18" fmla="*/ 25 w 32"/>
                <a:gd name="T19" fmla="*/ 24 h 24"/>
                <a:gd name="T20" fmla="*/ 27 w 32"/>
                <a:gd name="T21"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27" y="22"/>
                  </a:moveTo>
                  <a:cubicBezTo>
                    <a:pt x="32" y="2"/>
                    <a:pt x="32" y="2"/>
                    <a:pt x="32" y="2"/>
                  </a:cubicBezTo>
                  <a:cubicBezTo>
                    <a:pt x="32" y="1"/>
                    <a:pt x="32" y="1"/>
                    <a:pt x="31" y="0"/>
                  </a:cubicBezTo>
                  <a:cubicBezTo>
                    <a:pt x="31" y="0"/>
                    <a:pt x="30" y="0"/>
                    <a:pt x="30" y="0"/>
                  </a:cubicBezTo>
                  <a:cubicBezTo>
                    <a:pt x="7" y="0"/>
                    <a:pt x="7" y="0"/>
                    <a:pt x="7" y="0"/>
                  </a:cubicBezTo>
                  <a:cubicBezTo>
                    <a:pt x="6" y="0"/>
                    <a:pt x="6" y="0"/>
                    <a:pt x="6" y="1"/>
                  </a:cubicBezTo>
                  <a:cubicBezTo>
                    <a:pt x="0" y="21"/>
                    <a:pt x="0" y="21"/>
                    <a:pt x="0" y="21"/>
                  </a:cubicBezTo>
                  <a:cubicBezTo>
                    <a:pt x="0" y="22"/>
                    <a:pt x="0" y="23"/>
                    <a:pt x="1" y="23"/>
                  </a:cubicBezTo>
                  <a:cubicBezTo>
                    <a:pt x="1" y="23"/>
                    <a:pt x="2" y="24"/>
                    <a:pt x="2" y="24"/>
                  </a:cubicBezTo>
                  <a:cubicBezTo>
                    <a:pt x="25" y="24"/>
                    <a:pt x="25" y="24"/>
                    <a:pt x="25" y="24"/>
                  </a:cubicBezTo>
                  <a:cubicBezTo>
                    <a:pt x="26" y="24"/>
                    <a:pt x="26" y="23"/>
                    <a:pt x="27" y="22"/>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8" name="Freeform 10"/>
            <p:cNvSpPr>
              <a:spLocks/>
            </p:cNvSpPr>
            <p:nvPr/>
          </p:nvSpPr>
          <p:spPr bwMode="auto">
            <a:xfrm>
              <a:off x="3492500" y="3627438"/>
              <a:ext cx="349250" cy="274638"/>
            </a:xfrm>
            <a:custGeom>
              <a:avLst/>
              <a:gdLst>
                <a:gd name="T0" fmla="*/ 29 w 31"/>
                <a:gd name="T1" fmla="*/ 0 h 24"/>
                <a:gd name="T2" fmla="*/ 7 w 31"/>
                <a:gd name="T3" fmla="*/ 0 h 24"/>
                <a:gd name="T4" fmla="*/ 5 w 31"/>
                <a:gd name="T5" fmla="*/ 1 h 24"/>
                <a:gd name="T6" fmla="*/ 0 w 31"/>
                <a:gd name="T7" fmla="*/ 22 h 24"/>
                <a:gd name="T8" fmla="*/ 0 w 31"/>
                <a:gd name="T9" fmla="*/ 23 h 24"/>
                <a:gd name="T10" fmla="*/ 2 w 31"/>
                <a:gd name="T11" fmla="*/ 24 h 24"/>
                <a:gd name="T12" fmla="*/ 24 w 31"/>
                <a:gd name="T13" fmla="*/ 24 h 24"/>
                <a:gd name="T14" fmla="*/ 26 w 31"/>
                <a:gd name="T15" fmla="*/ 23 h 24"/>
                <a:gd name="T16" fmla="*/ 31 w 31"/>
                <a:gd name="T17" fmla="*/ 2 h 24"/>
                <a:gd name="T18" fmla="*/ 31 w 31"/>
                <a:gd name="T19" fmla="*/ 1 h 24"/>
                <a:gd name="T20" fmla="*/ 29 w 31"/>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9" y="0"/>
                  </a:moveTo>
                  <a:cubicBezTo>
                    <a:pt x="7" y="0"/>
                    <a:pt x="7" y="0"/>
                    <a:pt x="7" y="0"/>
                  </a:cubicBezTo>
                  <a:cubicBezTo>
                    <a:pt x="6" y="0"/>
                    <a:pt x="5" y="1"/>
                    <a:pt x="5" y="1"/>
                  </a:cubicBezTo>
                  <a:cubicBezTo>
                    <a:pt x="0" y="22"/>
                    <a:pt x="0" y="22"/>
                    <a:pt x="0" y="22"/>
                  </a:cubicBezTo>
                  <a:cubicBezTo>
                    <a:pt x="0" y="22"/>
                    <a:pt x="0" y="23"/>
                    <a:pt x="0" y="23"/>
                  </a:cubicBezTo>
                  <a:cubicBezTo>
                    <a:pt x="1" y="24"/>
                    <a:pt x="1" y="24"/>
                    <a:pt x="2" y="24"/>
                  </a:cubicBezTo>
                  <a:cubicBezTo>
                    <a:pt x="24" y="24"/>
                    <a:pt x="24" y="24"/>
                    <a:pt x="24" y="24"/>
                  </a:cubicBezTo>
                  <a:cubicBezTo>
                    <a:pt x="25" y="24"/>
                    <a:pt x="26" y="23"/>
                    <a:pt x="26" y="23"/>
                  </a:cubicBezTo>
                  <a:cubicBezTo>
                    <a:pt x="31" y="2"/>
                    <a:pt x="31" y="2"/>
                    <a:pt x="31" y="2"/>
                  </a:cubicBezTo>
                  <a:cubicBezTo>
                    <a:pt x="31" y="2"/>
                    <a:pt x="31" y="1"/>
                    <a:pt x="31" y="1"/>
                  </a:cubicBezTo>
                  <a:cubicBezTo>
                    <a:pt x="31" y="0"/>
                    <a:pt x="30" y="0"/>
                    <a:pt x="29"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9" name="Freeform 11"/>
            <p:cNvSpPr>
              <a:spLocks/>
            </p:cNvSpPr>
            <p:nvPr/>
          </p:nvSpPr>
          <p:spPr bwMode="auto">
            <a:xfrm>
              <a:off x="4033838" y="2933700"/>
              <a:ext cx="349250" cy="273050"/>
            </a:xfrm>
            <a:custGeom>
              <a:avLst/>
              <a:gdLst>
                <a:gd name="T0" fmla="*/ 31 w 31"/>
                <a:gd name="T1" fmla="*/ 1 h 24"/>
                <a:gd name="T2" fmla="*/ 29 w 31"/>
                <a:gd name="T3" fmla="*/ 0 h 24"/>
                <a:gd name="T4" fmla="*/ 7 w 31"/>
                <a:gd name="T5" fmla="*/ 0 h 24"/>
                <a:gd name="T6" fmla="*/ 5 w 31"/>
                <a:gd name="T7" fmla="*/ 2 h 24"/>
                <a:gd name="T8" fmla="*/ 0 w 31"/>
                <a:gd name="T9" fmla="*/ 22 h 24"/>
                <a:gd name="T10" fmla="*/ 0 w 31"/>
                <a:gd name="T11" fmla="*/ 24 h 24"/>
                <a:gd name="T12" fmla="*/ 2 w 31"/>
                <a:gd name="T13" fmla="*/ 24 h 24"/>
                <a:gd name="T14" fmla="*/ 24 w 31"/>
                <a:gd name="T15" fmla="*/ 24 h 24"/>
                <a:gd name="T16" fmla="*/ 26 w 31"/>
                <a:gd name="T17" fmla="*/ 23 h 24"/>
                <a:gd name="T18" fmla="*/ 31 w 31"/>
                <a:gd name="T19" fmla="*/ 3 h 24"/>
                <a:gd name="T20" fmla="*/ 31 w 31"/>
                <a:gd name="T21"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31" y="1"/>
                  </a:moveTo>
                  <a:cubicBezTo>
                    <a:pt x="30" y="1"/>
                    <a:pt x="30" y="0"/>
                    <a:pt x="29" y="0"/>
                  </a:cubicBezTo>
                  <a:cubicBezTo>
                    <a:pt x="7" y="0"/>
                    <a:pt x="7" y="0"/>
                    <a:pt x="7" y="0"/>
                  </a:cubicBezTo>
                  <a:cubicBezTo>
                    <a:pt x="6" y="0"/>
                    <a:pt x="5" y="1"/>
                    <a:pt x="5" y="2"/>
                  </a:cubicBezTo>
                  <a:cubicBezTo>
                    <a:pt x="0" y="22"/>
                    <a:pt x="0" y="22"/>
                    <a:pt x="0" y="22"/>
                  </a:cubicBezTo>
                  <a:cubicBezTo>
                    <a:pt x="0" y="23"/>
                    <a:pt x="0" y="23"/>
                    <a:pt x="0" y="24"/>
                  </a:cubicBezTo>
                  <a:cubicBezTo>
                    <a:pt x="0" y="24"/>
                    <a:pt x="1" y="24"/>
                    <a:pt x="2" y="24"/>
                  </a:cubicBezTo>
                  <a:cubicBezTo>
                    <a:pt x="24" y="24"/>
                    <a:pt x="24" y="24"/>
                    <a:pt x="24" y="24"/>
                  </a:cubicBezTo>
                  <a:cubicBezTo>
                    <a:pt x="25" y="24"/>
                    <a:pt x="26" y="24"/>
                    <a:pt x="26" y="23"/>
                  </a:cubicBezTo>
                  <a:cubicBezTo>
                    <a:pt x="31" y="3"/>
                    <a:pt x="31" y="3"/>
                    <a:pt x="31" y="3"/>
                  </a:cubicBezTo>
                  <a:cubicBezTo>
                    <a:pt x="31" y="2"/>
                    <a:pt x="31" y="2"/>
                    <a:pt x="31" y="1"/>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0" name="Freeform 12"/>
            <p:cNvSpPr>
              <a:spLocks/>
            </p:cNvSpPr>
            <p:nvPr/>
          </p:nvSpPr>
          <p:spPr bwMode="auto">
            <a:xfrm>
              <a:off x="3943350" y="3286125"/>
              <a:ext cx="360363" cy="273050"/>
            </a:xfrm>
            <a:custGeom>
              <a:avLst/>
              <a:gdLst>
                <a:gd name="T0" fmla="*/ 30 w 32"/>
                <a:gd name="T1" fmla="*/ 0 h 24"/>
                <a:gd name="T2" fmla="*/ 7 w 32"/>
                <a:gd name="T3" fmla="*/ 0 h 24"/>
                <a:gd name="T4" fmla="*/ 5 w 32"/>
                <a:gd name="T5" fmla="*/ 1 h 24"/>
                <a:gd name="T6" fmla="*/ 0 w 32"/>
                <a:gd name="T7" fmla="*/ 21 h 24"/>
                <a:gd name="T8" fmla="*/ 1 w 32"/>
                <a:gd name="T9" fmla="*/ 23 h 24"/>
                <a:gd name="T10" fmla="*/ 2 w 32"/>
                <a:gd name="T11" fmla="*/ 24 h 24"/>
                <a:gd name="T12" fmla="*/ 25 w 32"/>
                <a:gd name="T13" fmla="*/ 24 h 24"/>
                <a:gd name="T14" fmla="*/ 26 w 32"/>
                <a:gd name="T15" fmla="*/ 22 h 24"/>
                <a:gd name="T16" fmla="*/ 31 w 32"/>
                <a:gd name="T17" fmla="*/ 2 h 24"/>
                <a:gd name="T18" fmla="*/ 31 w 32"/>
                <a:gd name="T19" fmla="*/ 0 h 24"/>
                <a:gd name="T20" fmla="*/ 30 w 32"/>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30" y="0"/>
                  </a:moveTo>
                  <a:cubicBezTo>
                    <a:pt x="7" y="0"/>
                    <a:pt x="7" y="0"/>
                    <a:pt x="7" y="0"/>
                  </a:cubicBezTo>
                  <a:cubicBezTo>
                    <a:pt x="6" y="0"/>
                    <a:pt x="5" y="0"/>
                    <a:pt x="5" y="1"/>
                  </a:cubicBezTo>
                  <a:cubicBezTo>
                    <a:pt x="0" y="21"/>
                    <a:pt x="0" y="21"/>
                    <a:pt x="0" y="21"/>
                  </a:cubicBezTo>
                  <a:cubicBezTo>
                    <a:pt x="0" y="22"/>
                    <a:pt x="0" y="23"/>
                    <a:pt x="1" y="23"/>
                  </a:cubicBezTo>
                  <a:cubicBezTo>
                    <a:pt x="1" y="23"/>
                    <a:pt x="1" y="24"/>
                    <a:pt x="2" y="24"/>
                  </a:cubicBezTo>
                  <a:cubicBezTo>
                    <a:pt x="25" y="24"/>
                    <a:pt x="25" y="24"/>
                    <a:pt x="25" y="24"/>
                  </a:cubicBezTo>
                  <a:cubicBezTo>
                    <a:pt x="25" y="24"/>
                    <a:pt x="26" y="23"/>
                    <a:pt x="26" y="22"/>
                  </a:cubicBezTo>
                  <a:cubicBezTo>
                    <a:pt x="31" y="2"/>
                    <a:pt x="31" y="2"/>
                    <a:pt x="31" y="2"/>
                  </a:cubicBezTo>
                  <a:cubicBezTo>
                    <a:pt x="32" y="1"/>
                    <a:pt x="31" y="1"/>
                    <a:pt x="31" y="0"/>
                  </a:cubicBezTo>
                  <a:cubicBezTo>
                    <a:pt x="31" y="0"/>
                    <a:pt x="30" y="0"/>
                    <a:pt x="3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1" name="Freeform 13"/>
            <p:cNvSpPr>
              <a:spLocks/>
            </p:cNvSpPr>
            <p:nvPr/>
          </p:nvSpPr>
          <p:spPr bwMode="auto">
            <a:xfrm>
              <a:off x="3863975" y="3627438"/>
              <a:ext cx="350838" cy="274638"/>
            </a:xfrm>
            <a:custGeom>
              <a:avLst/>
              <a:gdLst>
                <a:gd name="T0" fmla="*/ 29 w 31"/>
                <a:gd name="T1" fmla="*/ 0 h 24"/>
                <a:gd name="T2" fmla="*/ 7 w 31"/>
                <a:gd name="T3" fmla="*/ 0 h 24"/>
                <a:gd name="T4" fmla="*/ 5 w 31"/>
                <a:gd name="T5" fmla="*/ 1 h 24"/>
                <a:gd name="T6" fmla="*/ 0 w 31"/>
                <a:gd name="T7" fmla="*/ 22 h 24"/>
                <a:gd name="T8" fmla="*/ 0 w 31"/>
                <a:gd name="T9" fmla="*/ 23 h 24"/>
                <a:gd name="T10" fmla="*/ 2 w 31"/>
                <a:gd name="T11" fmla="*/ 24 h 24"/>
                <a:gd name="T12" fmla="*/ 24 w 31"/>
                <a:gd name="T13" fmla="*/ 24 h 24"/>
                <a:gd name="T14" fmla="*/ 26 w 31"/>
                <a:gd name="T15" fmla="*/ 23 h 24"/>
                <a:gd name="T16" fmla="*/ 31 w 31"/>
                <a:gd name="T17" fmla="*/ 2 h 24"/>
                <a:gd name="T18" fmla="*/ 31 w 31"/>
                <a:gd name="T19" fmla="*/ 1 h 24"/>
                <a:gd name="T20" fmla="*/ 29 w 31"/>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9" y="0"/>
                  </a:moveTo>
                  <a:cubicBezTo>
                    <a:pt x="7" y="0"/>
                    <a:pt x="7" y="0"/>
                    <a:pt x="7" y="0"/>
                  </a:cubicBezTo>
                  <a:cubicBezTo>
                    <a:pt x="6" y="0"/>
                    <a:pt x="5" y="1"/>
                    <a:pt x="5" y="1"/>
                  </a:cubicBezTo>
                  <a:cubicBezTo>
                    <a:pt x="0" y="22"/>
                    <a:pt x="0" y="22"/>
                    <a:pt x="0" y="22"/>
                  </a:cubicBezTo>
                  <a:cubicBezTo>
                    <a:pt x="0" y="22"/>
                    <a:pt x="0" y="23"/>
                    <a:pt x="0" y="23"/>
                  </a:cubicBezTo>
                  <a:cubicBezTo>
                    <a:pt x="0" y="24"/>
                    <a:pt x="1" y="24"/>
                    <a:pt x="2" y="24"/>
                  </a:cubicBezTo>
                  <a:cubicBezTo>
                    <a:pt x="24" y="24"/>
                    <a:pt x="24" y="24"/>
                    <a:pt x="24" y="24"/>
                  </a:cubicBezTo>
                  <a:cubicBezTo>
                    <a:pt x="25" y="24"/>
                    <a:pt x="26" y="23"/>
                    <a:pt x="26" y="23"/>
                  </a:cubicBezTo>
                  <a:cubicBezTo>
                    <a:pt x="31" y="2"/>
                    <a:pt x="31" y="2"/>
                    <a:pt x="31" y="2"/>
                  </a:cubicBezTo>
                  <a:cubicBezTo>
                    <a:pt x="31" y="2"/>
                    <a:pt x="31" y="1"/>
                    <a:pt x="31" y="1"/>
                  </a:cubicBezTo>
                  <a:cubicBezTo>
                    <a:pt x="30" y="0"/>
                    <a:pt x="30" y="0"/>
                    <a:pt x="29"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2" name="Freeform 14"/>
            <p:cNvSpPr>
              <a:spLocks/>
            </p:cNvSpPr>
            <p:nvPr/>
          </p:nvSpPr>
          <p:spPr bwMode="auto">
            <a:xfrm>
              <a:off x="4462463" y="2933700"/>
              <a:ext cx="608013" cy="649288"/>
            </a:xfrm>
            <a:custGeom>
              <a:avLst/>
              <a:gdLst>
                <a:gd name="T0" fmla="*/ 52 w 54"/>
                <a:gd name="T1" fmla="*/ 47 h 57"/>
                <a:gd name="T2" fmla="*/ 16 w 54"/>
                <a:gd name="T3" fmla="*/ 47 h 57"/>
                <a:gd name="T4" fmla="*/ 27 w 54"/>
                <a:gd name="T5" fmla="*/ 3 h 57"/>
                <a:gd name="T6" fmla="*/ 27 w 54"/>
                <a:gd name="T7" fmla="*/ 1 h 57"/>
                <a:gd name="T8" fmla="*/ 25 w 54"/>
                <a:gd name="T9" fmla="*/ 0 h 57"/>
                <a:gd name="T10" fmla="*/ 16 w 54"/>
                <a:gd name="T11" fmla="*/ 0 h 57"/>
                <a:gd name="T12" fmla="*/ 14 w 54"/>
                <a:gd name="T13" fmla="*/ 2 h 57"/>
                <a:gd name="T14" fmla="*/ 0 w 54"/>
                <a:gd name="T15" fmla="*/ 55 h 57"/>
                <a:gd name="T16" fmla="*/ 0 w 54"/>
                <a:gd name="T17" fmla="*/ 56 h 57"/>
                <a:gd name="T18" fmla="*/ 2 w 54"/>
                <a:gd name="T19" fmla="*/ 57 h 57"/>
                <a:gd name="T20" fmla="*/ 51 w 54"/>
                <a:gd name="T21" fmla="*/ 57 h 57"/>
                <a:gd name="T22" fmla="*/ 53 w 54"/>
                <a:gd name="T23" fmla="*/ 56 h 57"/>
                <a:gd name="T24" fmla="*/ 54 w 54"/>
                <a:gd name="T25" fmla="*/ 49 h 57"/>
                <a:gd name="T26" fmla="*/ 54 w 54"/>
                <a:gd name="T27" fmla="*/ 48 h 57"/>
                <a:gd name="T28" fmla="*/ 52 w 54"/>
                <a:gd name="T29" fmla="*/ 4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57">
                  <a:moveTo>
                    <a:pt x="52" y="47"/>
                  </a:moveTo>
                  <a:cubicBezTo>
                    <a:pt x="16" y="47"/>
                    <a:pt x="16" y="47"/>
                    <a:pt x="16" y="47"/>
                  </a:cubicBezTo>
                  <a:cubicBezTo>
                    <a:pt x="27" y="3"/>
                    <a:pt x="27" y="3"/>
                    <a:pt x="27" y="3"/>
                  </a:cubicBezTo>
                  <a:cubicBezTo>
                    <a:pt x="28" y="2"/>
                    <a:pt x="27" y="2"/>
                    <a:pt x="27" y="1"/>
                  </a:cubicBezTo>
                  <a:cubicBezTo>
                    <a:pt x="27" y="1"/>
                    <a:pt x="26" y="0"/>
                    <a:pt x="25" y="0"/>
                  </a:cubicBezTo>
                  <a:cubicBezTo>
                    <a:pt x="16" y="0"/>
                    <a:pt x="16" y="0"/>
                    <a:pt x="16" y="0"/>
                  </a:cubicBezTo>
                  <a:cubicBezTo>
                    <a:pt x="15" y="0"/>
                    <a:pt x="14" y="1"/>
                    <a:pt x="14" y="2"/>
                  </a:cubicBezTo>
                  <a:cubicBezTo>
                    <a:pt x="0" y="55"/>
                    <a:pt x="0" y="55"/>
                    <a:pt x="0" y="55"/>
                  </a:cubicBezTo>
                  <a:cubicBezTo>
                    <a:pt x="0" y="55"/>
                    <a:pt x="0" y="56"/>
                    <a:pt x="0" y="56"/>
                  </a:cubicBezTo>
                  <a:cubicBezTo>
                    <a:pt x="1" y="57"/>
                    <a:pt x="1" y="57"/>
                    <a:pt x="2" y="57"/>
                  </a:cubicBezTo>
                  <a:cubicBezTo>
                    <a:pt x="51" y="57"/>
                    <a:pt x="51" y="57"/>
                    <a:pt x="51" y="57"/>
                  </a:cubicBezTo>
                  <a:cubicBezTo>
                    <a:pt x="52" y="57"/>
                    <a:pt x="52" y="57"/>
                    <a:pt x="53" y="56"/>
                  </a:cubicBezTo>
                  <a:cubicBezTo>
                    <a:pt x="54" y="49"/>
                    <a:pt x="54" y="49"/>
                    <a:pt x="54" y="49"/>
                  </a:cubicBezTo>
                  <a:cubicBezTo>
                    <a:pt x="54" y="49"/>
                    <a:pt x="54" y="48"/>
                    <a:pt x="54" y="48"/>
                  </a:cubicBezTo>
                  <a:cubicBezTo>
                    <a:pt x="54" y="47"/>
                    <a:pt x="53" y="47"/>
                    <a:pt x="52" y="47"/>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3" name="Freeform 15"/>
            <p:cNvSpPr>
              <a:spLocks noEditPoints="1"/>
            </p:cNvSpPr>
            <p:nvPr/>
          </p:nvSpPr>
          <p:spPr bwMode="auto">
            <a:xfrm>
              <a:off x="5103813" y="2933700"/>
              <a:ext cx="800100" cy="649288"/>
            </a:xfrm>
            <a:custGeom>
              <a:avLst/>
              <a:gdLst>
                <a:gd name="T0" fmla="*/ 57 w 71"/>
                <a:gd name="T1" fmla="*/ 2 h 57"/>
                <a:gd name="T2" fmla="*/ 55 w 71"/>
                <a:gd name="T3" fmla="*/ 0 h 57"/>
                <a:gd name="T4" fmla="*/ 45 w 71"/>
                <a:gd name="T5" fmla="*/ 0 h 57"/>
                <a:gd name="T6" fmla="*/ 44 w 71"/>
                <a:gd name="T7" fmla="*/ 1 h 57"/>
                <a:gd name="T8" fmla="*/ 1 w 71"/>
                <a:gd name="T9" fmla="*/ 54 h 57"/>
                <a:gd name="T10" fmla="*/ 1 w 71"/>
                <a:gd name="T11" fmla="*/ 56 h 57"/>
                <a:gd name="T12" fmla="*/ 3 w 71"/>
                <a:gd name="T13" fmla="*/ 57 h 57"/>
                <a:gd name="T14" fmla="*/ 13 w 71"/>
                <a:gd name="T15" fmla="*/ 57 h 57"/>
                <a:gd name="T16" fmla="*/ 14 w 71"/>
                <a:gd name="T17" fmla="*/ 56 h 57"/>
                <a:gd name="T18" fmla="*/ 25 w 71"/>
                <a:gd name="T19" fmla="*/ 43 h 57"/>
                <a:gd name="T20" fmla="*/ 53 w 71"/>
                <a:gd name="T21" fmla="*/ 43 h 57"/>
                <a:gd name="T22" fmla="*/ 57 w 71"/>
                <a:gd name="T23" fmla="*/ 56 h 57"/>
                <a:gd name="T24" fmla="*/ 58 w 71"/>
                <a:gd name="T25" fmla="*/ 57 h 57"/>
                <a:gd name="T26" fmla="*/ 69 w 71"/>
                <a:gd name="T27" fmla="*/ 57 h 57"/>
                <a:gd name="T28" fmla="*/ 70 w 71"/>
                <a:gd name="T29" fmla="*/ 56 h 57"/>
                <a:gd name="T30" fmla="*/ 71 w 71"/>
                <a:gd name="T31" fmla="*/ 55 h 57"/>
                <a:gd name="T32" fmla="*/ 57 w 71"/>
                <a:gd name="T33" fmla="*/ 2 h 57"/>
                <a:gd name="T34" fmla="*/ 51 w 71"/>
                <a:gd name="T35" fmla="*/ 33 h 57"/>
                <a:gd name="T36" fmla="*/ 33 w 71"/>
                <a:gd name="T37" fmla="*/ 33 h 57"/>
                <a:gd name="T38" fmla="*/ 41 w 71"/>
                <a:gd name="T39" fmla="*/ 23 h 57"/>
                <a:gd name="T40" fmla="*/ 47 w 71"/>
                <a:gd name="T41" fmla="*/ 15 h 57"/>
                <a:gd name="T42" fmla="*/ 48 w 71"/>
                <a:gd name="T43" fmla="*/ 23 h 57"/>
                <a:gd name="T44" fmla="*/ 51 w 71"/>
                <a:gd name="T45" fmla="*/ 3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57">
                  <a:moveTo>
                    <a:pt x="57" y="2"/>
                  </a:moveTo>
                  <a:cubicBezTo>
                    <a:pt x="57" y="1"/>
                    <a:pt x="56" y="0"/>
                    <a:pt x="55" y="0"/>
                  </a:cubicBezTo>
                  <a:cubicBezTo>
                    <a:pt x="45" y="0"/>
                    <a:pt x="45" y="0"/>
                    <a:pt x="45" y="0"/>
                  </a:cubicBezTo>
                  <a:cubicBezTo>
                    <a:pt x="45" y="0"/>
                    <a:pt x="44" y="1"/>
                    <a:pt x="44" y="1"/>
                  </a:cubicBezTo>
                  <a:cubicBezTo>
                    <a:pt x="1" y="54"/>
                    <a:pt x="1" y="54"/>
                    <a:pt x="1" y="54"/>
                  </a:cubicBezTo>
                  <a:cubicBezTo>
                    <a:pt x="1" y="55"/>
                    <a:pt x="0" y="55"/>
                    <a:pt x="1" y="56"/>
                  </a:cubicBezTo>
                  <a:cubicBezTo>
                    <a:pt x="1" y="57"/>
                    <a:pt x="2" y="57"/>
                    <a:pt x="3" y="57"/>
                  </a:cubicBezTo>
                  <a:cubicBezTo>
                    <a:pt x="13" y="57"/>
                    <a:pt x="13" y="57"/>
                    <a:pt x="13" y="57"/>
                  </a:cubicBezTo>
                  <a:cubicBezTo>
                    <a:pt x="13" y="57"/>
                    <a:pt x="14" y="57"/>
                    <a:pt x="14" y="56"/>
                  </a:cubicBezTo>
                  <a:cubicBezTo>
                    <a:pt x="25" y="43"/>
                    <a:pt x="25" y="43"/>
                    <a:pt x="25" y="43"/>
                  </a:cubicBezTo>
                  <a:cubicBezTo>
                    <a:pt x="53" y="43"/>
                    <a:pt x="53" y="43"/>
                    <a:pt x="53" y="43"/>
                  </a:cubicBezTo>
                  <a:cubicBezTo>
                    <a:pt x="57" y="56"/>
                    <a:pt x="57" y="56"/>
                    <a:pt x="57" y="56"/>
                  </a:cubicBezTo>
                  <a:cubicBezTo>
                    <a:pt x="57" y="57"/>
                    <a:pt x="58" y="57"/>
                    <a:pt x="58" y="57"/>
                  </a:cubicBezTo>
                  <a:cubicBezTo>
                    <a:pt x="69" y="57"/>
                    <a:pt x="69" y="57"/>
                    <a:pt x="69" y="57"/>
                  </a:cubicBezTo>
                  <a:cubicBezTo>
                    <a:pt x="69" y="57"/>
                    <a:pt x="70" y="57"/>
                    <a:pt x="70" y="56"/>
                  </a:cubicBezTo>
                  <a:cubicBezTo>
                    <a:pt x="71" y="56"/>
                    <a:pt x="71" y="55"/>
                    <a:pt x="71" y="55"/>
                  </a:cubicBezTo>
                  <a:lnTo>
                    <a:pt x="57" y="2"/>
                  </a:lnTo>
                  <a:close/>
                  <a:moveTo>
                    <a:pt x="51" y="33"/>
                  </a:moveTo>
                  <a:cubicBezTo>
                    <a:pt x="33" y="33"/>
                    <a:pt x="33" y="33"/>
                    <a:pt x="33" y="33"/>
                  </a:cubicBezTo>
                  <a:cubicBezTo>
                    <a:pt x="41" y="23"/>
                    <a:pt x="41" y="23"/>
                    <a:pt x="41" y="23"/>
                  </a:cubicBezTo>
                  <a:cubicBezTo>
                    <a:pt x="43" y="21"/>
                    <a:pt x="45" y="18"/>
                    <a:pt x="47" y="15"/>
                  </a:cubicBezTo>
                  <a:cubicBezTo>
                    <a:pt x="47" y="18"/>
                    <a:pt x="47" y="20"/>
                    <a:pt x="48" y="23"/>
                  </a:cubicBezTo>
                  <a:lnTo>
                    <a:pt x="51" y="33"/>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4" name="Freeform 16"/>
            <p:cNvSpPr>
              <a:spLocks/>
            </p:cNvSpPr>
            <p:nvPr/>
          </p:nvSpPr>
          <p:spPr bwMode="auto">
            <a:xfrm>
              <a:off x="5926138" y="2933700"/>
              <a:ext cx="711200" cy="649288"/>
            </a:xfrm>
            <a:custGeom>
              <a:avLst/>
              <a:gdLst>
                <a:gd name="T0" fmla="*/ 61 w 63"/>
                <a:gd name="T1" fmla="*/ 0 h 57"/>
                <a:gd name="T2" fmla="*/ 4 w 63"/>
                <a:gd name="T3" fmla="*/ 0 h 57"/>
                <a:gd name="T4" fmla="*/ 2 w 63"/>
                <a:gd name="T5" fmla="*/ 2 h 57"/>
                <a:gd name="T6" fmla="*/ 0 w 63"/>
                <a:gd name="T7" fmla="*/ 8 h 57"/>
                <a:gd name="T8" fmla="*/ 1 w 63"/>
                <a:gd name="T9" fmla="*/ 10 h 57"/>
                <a:gd name="T10" fmla="*/ 2 w 63"/>
                <a:gd name="T11" fmla="*/ 11 h 57"/>
                <a:gd name="T12" fmla="*/ 23 w 63"/>
                <a:gd name="T13" fmla="*/ 11 h 57"/>
                <a:gd name="T14" fmla="*/ 12 w 63"/>
                <a:gd name="T15" fmla="*/ 55 h 57"/>
                <a:gd name="T16" fmla="*/ 12 w 63"/>
                <a:gd name="T17" fmla="*/ 56 h 57"/>
                <a:gd name="T18" fmla="*/ 14 w 63"/>
                <a:gd name="T19" fmla="*/ 57 h 57"/>
                <a:gd name="T20" fmla="*/ 24 w 63"/>
                <a:gd name="T21" fmla="*/ 57 h 57"/>
                <a:gd name="T22" fmla="*/ 26 w 63"/>
                <a:gd name="T23" fmla="*/ 56 h 57"/>
                <a:gd name="T24" fmla="*/ 37 w 63"/>
                <a:gd name="T25" fmla="*/ 11 h 57"/>
                <a:gd name="T26" fmla="*/ 59 w 63"/>
                <a:gd name="T27" fmla="*/ 11 h 57"/>
                <a:gd name="T28" fmla="*/ 61 w 63"/>
                <a:gd name="T29" fmla="*/ 9 h 57"/>
                <a:gd name="T30" fmla="*/ 63 w 63"/>
                <a:gd name="T31" fmla="*/ 3 h 57"/>
                <a:gd name="T32" fmla="*/ 63 w 63"/>
                <a:gd name="T33" fmla="*/ 1 h 57"/>
                <a:gd name="T34" fmla="*/ 61 w 63"/>
                <a:gd name="T3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57">
                  <a:moveTo>
                    <a:pt x="61" y="0"/>
                  </a:moveTo>
                  <a:cubicBezTo>
                    <a:pt x="4" y="0"/>
                    <a:pt x="4" y="0"/>
                    <a:pt x="4" y="0"/>
                  </a:cubicBezTo>
                  <a:cubicBezTo>
                    <a:pt x="3" y="0"/>
                    <a:pt x="2" y="1"/>
                    <a:pt x="2" y="2"/>
                  </a:cubicBezTo>
                  <a:cubicBezTo>
                    <a:pt x="0" y="8"/>
                    <a:pt x="0" y="8"/>
                    <a:pt x="0" y="8"/>
                  </a:cubicBezTo>
                  <a:cubicBezTo>
                    <a:pt x="0" y="9"/>
                    <a:pt x="0" y="9"/>
                    <a:pt x="1" y="10"/>
                  </a:cubicBezTo>
                  <a:cubicBezTo>
                    <a:pt x="1" y="10"/>
                    <a:pt x="2" y="11"/>
                    <a:pt x="2" y="11"/>
                  </a:cubicBezTo>
                  <a:cubicBezTo>
                    <a:pt x="23" y="11"/>
                    <a:pt x="23" y="11"/>
                    <a:pt x="23" y="11"/>
                  </a:cubicBezTo>
                  <a:cubicBezTo>
                    <a:pt x="12" y="55"/>
                    <a:pt x="12" y="55"/>
                    <a:pt x="12" y="55"/>
                  </a:cubicBezTo>
                  <a:cubicBezTo>
                    <a:pt x="12" y="55"/>
                    <a:pt x="12" y="56"/>
                    <a:pt x="12" y="56"/>
                  </a:cubicBezTo>
                  <a:cubicBezTo>
                    <a:pt x="13" y="57"/>
                    <a:pt x="13" y="57"/>
                    <a:pt x="14" y="57"/>
                  </a:cubicBezTo>
                  <a:cubicBezTo>
                    <a:pt x="24" y="57"/>
                    <a:pt x="24" y="57"/>
                    <a:pt x="24" y="57"/>
                  </a:cubicBezTo>
                  <a:cubicBezTo>
                    <a:pt x="25" y="57"/>
                    <a:pt x="25" y="57"/>
                    <a:pt x="26" y="56"/>
                  </a:cubicBezTo>
                  <a:cubicBezTo>
                    <a:pt x="37" y="11"/>
                    <a:pt x="37" y="11"/>
                    <a:pt x="37" y="11"/>
                  </a:cubicBezTo>
                  <a:cubicBezTo>
                    <a:pt x="59" y="11"/>
                    <a:pt x="59" y="11"/>
                    <a:pt x="59" y="11"/>
                  </a:cubicBezTo>
                  <a:cubicBezTo>
                    <a:pt x="60" y="11"/>
                    <a:pt x="61" y="10"/>
                    <a:pt x="61" y="9"/>
                  </a:cubicBezTo>
                  <a:cubicBezTo>
                    <a:pt x="63" y="3"/>
                    <a:pt x="63" y="3"/>
                    <a:pt x="63" y="3"/>
                  </a:cubicBezTo>
                  <a:cubicBezTo>
                    <a:pt x="63" y="2"/>
                    <a:pt x="63" y="2"/>
                    <a:pt x="63" y="1"/>
                  </a:cubicBezTo>
                  <a:cubicBezTo>
                    <a:pt x="62" y="1"/>
                    <a:pt x="62" y="0"/>
                    <a:pt x="61"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5" name="Freeform 17"/>
            <p:cNvSpPr>
              <a:spLocks/>
            </p:cNvSpPr>
            <p:nvPr/>
          </p:nvSpPr>
          <p:spPr bwMode="auto">
            <a:xfrm>
              <a:off x="6648450" y="2933700"/>
              <a:ext cx="709613" cy="649288"/>
            </a:xfrm>
            <a:custGeom>
              <a:avLst/>
              <a:gdLst>
                <a:gd name="T0" fmla="*/ 61 w 63"/>
                <a:gd name="T1" fmla="*/ 9 h 57"/>
                <a:gd name="T2" fmla="*/ 63 w 63"/>
                <a:gd name="T3" fmla="*/ 3 h 57"/>
                <a:gd name="T4" fmla="*/ 63 w 63"/>
                <a:gd name="T5" fmla="*/ 1 h 57"/>
                <a:gd name="T6" fmla="*/ 61 w 63"/>
                <a:gd name="T7" fmla="*/ 0 h 57"/>
                <a:gd name="T8" fmla="*/ 4 w 63"/>
                <a:gd name="T9" fmla="*/ 0 h 57"/>
                <a:gd name="T10" fmla="*/ 2 w 63"/>
                <a:gd name="T11" fmla="*/ 2 h 57"/>
                <a:gd name="T12" fmla="*/ 0 w 63"/>
                <a:gd name="T13" fmla="*/ 8 h 57"/>
                <a:gd name="T14" fmla="*/ 1 w 63"/>
                <a:gd name="T15" fmla="*/ 10 h 57"/>
                <a:gd name="T16" fmla="*/ 2 w 63"/>
                <a:gd name="T17" fmla="*/ 11 h 57"/>
                <a:gd name="T18" fmla="*/ 23 w 63"/>
                <a:gd name="T19" fmla="*/ 11 h 57"/>
                <a:gd name="T20" fmla="*/ 12 w 63"/>
                <a:gd name="T21" fmla="*/ 55 h 57"/>
                <a:gd name="T22" fmla="*/ 12 w 63"/>
                <a:gd name="T23" fmla="*/ 56 h 57"/>
                <a:gd name="T24" fmla="*/ 14 w 63"/>
                <a:gd name="T25" fmla="*/ 57 h 57"/>
                <a:gd name="T26" fmla="*/ 24 w 63"/>
                <a:gd name="T27" fmla="*/ 57 h 57"/>
                <a:gd name="T28" fmla="*/ 26 w 63"/>
                <a:gd name="T29" fmla="*/ 56 h 57"/>
                <a:gd name="T30" fmla="*/ 37 w 63"/>
                <a:gd name="T31" fmla="*/ 11 h 57"/>
                <a:gd name="T32" fmla="*/ 59 w 63"/>
                <a:gd name="T33" fmla="*/ 11 h 57"/>
                <a:gd name="T34" fmla="*/ 61 w 63"/>
                <a:gd name="T35" fmla="*/ 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57">
                  <a:moveTo>
                    <a:pt x="61" y="9"/>
                  </a:moveTo>
                  <a:cubicBezTo>
                    <a:pt x="63" y="3"/>
                    <a:pt x="63" y="3"/>
                    <a:pt x="63" y="3"/>
                  </a:cubicBezTo>
                  <a:cubicBezTo>
                    <a:pt x="63" y="2"/>
                    <a:pt x="63" y="2"/>
                    <a:pt x="63" y="1"/>
                  </a:cubicBezTo>
                  <a:cubicBezTo>
                    <a:pt x="62" y="1"/>
                    <a:pt x="62" y="0"/>
                    <a:pt x="61" y="0"/>
                  </a:cubicBezTo>
                  <a:cubicBezTo>
                    <a:pt x="4" y="0"/>
                    <a:pt x="4" y="0"/>
                    <a:pt x="4" y="0"/>
                  </a:cubicBezTo>
                  <a:cubicBezTo>
                    <a:pt x="3" y="0"/>
                    <a:pt x="2" y="1"/>
                    <a:pt x="2" y="2"/>
                  </a:cubicBezTo>
                  <a:cubicBezTo>
                    <a:pt x="0" y="8"/>
                    <a:pt x="0" y="8"/>
                    <a:pt x="0" y="8"/>
                  </a:cubicBezTo>
                  <a:cubicBezTo>
                    <a:pt x="0" y="9"/>
                    <a:pt x="0" y="9"/>
                    <a:pt x="1" y="10"/>
                  </a:cubicBezTo>
                  <a:cubicBezTo>
                    <a:pt x="1" y="10"/>
                    <a:pt x="2" y="11"/>
                    <a:pt x="2" y="11"/>
                  </a:cubicBezTo>
                  <a:cubicBezTo>
                    <a:pt x="23" y="11"/>
                    <a:pt x="23" y="11"/>
                    <a:pt x="23" y="11"/>
                  </a:cubicBezTo>
                  <a:cubicBezTo>
                    <a:pt x="12" y="55"/>
                    <a:pt x="12" y="55"/>
                    <a:pt x="12" y="55"/>
                  </a:cubicBezTo>
                  <a:cubicBezTo>
                    <a:pt x="12" y="55"/>
                    <a:pt x="12" y="56"/>
                    <a:pt x="12" y="56"/>
                  </a:cubicBezTo>
                  <a:cubicBezTo>
                    <a:pt x="13" y="57"/>
                    <a:pt x="13" y="57"/>
                    <a:pt x="14" y="57"/>
                  </a:cubicBezTo>
                  <a:cubicBezTo>
                    <a:pt x="24" y="57"/>
                    <a:pt x="24" y="57"/>
                    <a:pt x="24" y="57"/>
                  </a:cubicBezTo>
                  <a:cubicBezTo>
                    <a:pt x="25" y="57"/>
                    <a:pt x="25" y="57"/>
                    <a:pt x="26" y="56"/>
                  </a:cubicBezTo>
                  <a:cubicBezTo>
                    <a:pt x="37" y="11"/>
                    <a:pt x="37" y="11"/>
                    <a:pt x="37" y="11"/>
                  </a:cubicBezTo>
                  <a:cubicBezTo>
                    <a:pt x="59" y="11"/>
                    <a:pt x="59" y="11"/>
                    <a:pt x="59" y="11"/>
                  </a:cubicBezTo>
                  <a:cubicBezTo>
                    <a:pt x="60" y="11"/>
                    <a:pt x="61" y="10"/>
                    <a:pt x="61" y="9"/>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6" name="Freeform 18"/>
            <p:cNvSpPr>
              <a:spLocks/>
            </p:cNvSpPr>
            <p:nvPr/>
          </p:nvSpPr>
          <p:spPr bwMode="auto">
            <a:xfrm>
              <a:off x="7278688" y="2933700"/>
              <a:ext cx="327025" cy="649288"/>
            </a:xfrm>
            <a:custGeom>
              <a:avLst/>
              <a:gdLst>
                <a:gd name="T0" fmla="*/ 28 w 29"/>
                <a:gd name="T1" fmla="*/ 1 h 57"/>
                <a:gd name="T2" fmla="*/ 26 w 29"/>
                <a:gd name="T3" fmla="*/ 0 h 57"/>
                <a:gd name="T4" fmla="*/ 16 w 29"/>
                <a:gd name="T5" fmla="*/ 0 h 57"/>
                <a:gd name="T6" fmla="*/ 14 w 29"/>
                <a:gd name="T7" fmla="*/ 2 h 57"/>
                <a:gd name="T8" fmla="*/ 1 w 29"/>
                <a:gd name="T9" fmla="*/ 55 h 57"/>
                <a:gd name="T10" fmla="*/ 1 w 29"/>
                <a:gd name="T11" fmla="*/ 56 h 57"/>
                <a:gd name="T12" fmla="*/ 3 w 29"/>
                <a:gd name="T13" fmla="*/ 57 h 57"/>
                <a:gd name="T14" fmla="*/ 13 w 29"/>
                <a:gd name="T15" fmla="*/ 57 h 57"/>
                <a:gd name="T16" fmla="*/ 15 w 29"/>
                <a:gd name="T17" fmla="*/ 56 h 57"/>
                <a:gd name="T18" fmla="*/ 28 w 29"/>
                <a:gd name="T19" fmla="*/ 3 h 57"/>
                <a:gd name="T20" fmla="*/ 28 w 29"/>
                <a:gd name="T21"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57">
                  <a:moveTo>
                    <a:pt x="28" y="1"/>
                  </a:moveTo>
                  <a:cubicBezTo>
                    <a:pt x="28" y="1"/>
                    <a:pt x="27" y="0"/>
                    <a:pt x="26" y="0"/>
                  </a:cubicBezTo>
                  <a:cubicBezTo>
                    <a:pt x="16" y="0"/>
                    <a:pt x="16" y="0"/>
                    <a:pt x="16" y="0"/>
                  </a:cubicBezTo>
                  <a:cubicBezTo>
                    <a:pt x="15" y="0"/>
                    <a:pt x="15" y="1"/>
                    <a:pt x="14" y="2"/>
                  </a:cubicBezTo>
                  <a:cubicBezTo>
                    <a:pt x="1" y="55"/>
                    <a:pt x="1" y="55"/>
                    <a:pt x="1" y="55"/>
                  </a:cubicBezTo>
                  <a:cubicBezTo>
                    <a:pt x="0" y="55"/>
                    <a:pt x="1" y="56"/>
                    <a:pt x="1" y="56"/>
                  </a:cubicBezTo>
                  <a:cubicBezTo>
                    <a:pt x="1" y="57"/>
                    <a:pt x="2" y="57"/>
                    <a:pt x="3" y="57"/>
                  </a:cubicBezTo>
                  <a:cubicBezTo>
                    <a:pt x="13" y="57"/>
                    <a:pt x="13" y="57"/>
                    <a:pt x="13" y="57"/>
                  </a:cubicBezTo>
                  <a:cubicBezTo>
                    <a:pt x="14" y="57"/>
                    <a:pt x="14" y="57"/>
                    <a:pt x="15" y="56"/>
                  </a:cubicBezTo>
                  <a:cubicBezTo>
                    <a:pt x="28" y="3"/>
                    <a:pt x="28" y="3"/>
                    <a:pt x="28" y="3"/>
                  </a:cubicBezTo>
                  <a:cubicBezTo>
                    <a:pt x="29" y="2"/>
                    <a:pt x="28" y="2"/>
                    <a:pt x="28" y="1"/>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7" name="Freeform 19"/>
            <p:cNvSpPr>
              <a:spLocks/>
            </p:cNvSpPr>
            <p:nvPr/>
          </p:nvSpPr>
          <p:spPr bwMode="auto">
            <a:xfrm>
              <a:off x="7583488" y="2933700"/>
              <a:ext cx="755650" cy="649288"/>
            </a:xfrm>
            <a:custGeom>
              <a:avLst/>
              <a:gdLst>
                <a:gd name="T0" fmla="*/ 53 w 67"/>
                <a:gd name="T1" fmla="*/ 47 h 57"/>
                <a:gd name="T2" fmla="*/ 31 w 67"/>
                <a:gd name="T3" fmla="*/ 47 h 57"/>
                <a:gd name="T4" fmla="*/ 17 w 67"/>
                <a:gd name="T5" fmla="*/ 42 h 57"/>
                <a:gd name="T6" fmla="*/ 16 w 67"/>
                <a:gd name="T7" fmla="*/ 29 h 57"/>
                <a:gd name="T8" fmla="*/ 42 w 67"/>
                <a:gd name="T9" fmla="*/ 11 h 57"/>
                <a:gd name="T10" fmla="*/ 64 w 67"/>
                <a:gd name="T11" fmla="*/ 11 h 57"/>
                <a:gd name="T12" fmla="*/ 66 w 67"/>
                <a:gd name="T13" fmla="*/ 9 h 57"/>
                <a:gd name="T14" fmla="*/ 67 w 67"/>
                <a:gd name="T15" fmla="*/ 3 h 57"/>
                <a:gd name="T16" fmla="*/ 67 w 67"/>
                <a:gd name="T17" fmla="*/ 1 h 57"/>
                <a:gd name="T18" fmla="*/ 65 w 67"/>
                <a:gd name="T19" fmla="*/ 0 h 57"/>
                <a:gd name="T20" fmla="*/ 43 w 67"/>
                <a:gd name="T21" fmla="*/ 0 h 57"/>
                <a:gd name="T22" fmla="*/ 2 w 67"/>
                <a:gd name="T23" fmla="*/ 28 h 57"/>
                <a:gd name="T24" fmla="*/ 5 w 67"/>
                <a:gd name="T25" fmla="*/ 48 h 57"/>
                <a:gd name="T26" fmla="*/ 29 w 67"/>
                <a:gd name="T27" fmla="*/ 57 h 57"/>
                <a:gd name="T28" fmla="*/ 51 w 67"/>
                <a:gd name="T29" fmla="*/ 57 h 57"/>
                <a:gd name="T30" fmla="*/ 53 w 67"/>
                <a:gd name="T31" fmla="*/ 56 h 57"/>
                <a:gd name="T32" fmla="*/ 55 w 67"/>
                <a:gd name="T33" fmla="*/ 49 h 57"/>
                <a:gd name="T34" fmla="*/ 55 w 67"/>
                <a:gd name="T35" fmla="*/ 48 h 57"/>
                <a:gd name="T36" fmla="*/ 53 w 67"/>
                <a:gd name="T37" fmla="*/ 4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57">
                  <a:moveTo>
                    <a:pt x="53" y="47"/>
                  </a:moveTo>
                  <a:cubicBezTo>
                    <a:pt x="31" y="47"/>
                    <a:pt x="31" y="47"/>
                    <a:pt x="31" y="47"/>
                  </a:cubicBezTo>
                  <a:cubicBezTo>
                    <a:pt x="24" y="47"/>
                    <a:pt x="19" y="45"/>
                    <a:pt x="17" y="42"/>
                  </a:cubicBezTo>
                  <a:cubicBezTo>
                    <a:pt x="15" y="40"/>
                    <a:pt x="15" y="35"/>
                    <a:pt x="16" y="29"/>
                  </a:cubicBezTo>
                  <a:cubicBezTo>
                    <a:pt x="19" y="17"/>
                    <a:pt x="28" y="11"/>
                    <a:pt x="42" y="11"/>
                  </a:cubicBezTo>
                  <a:cubicBezTo>
                    <a:pt x="64" y="11"/>
                    <a:pt x="64" y="11"/>
                    <a:pt x="64" y="11"/>
                  </a:cubicBezTo>
                  <a:cubicBezTo>
                    <a:pt x="64" y="11"/>
                    <a:pt x="65" y="10"/>
                    <a:pt x="66" y="9"/>
                  </a:cubicBezTo>
                  <a:cubicBezTo>
                    <a:pt x="67" y="3"/>
                    <a:pt x="67" y="3"/>
                    <a:pt x="67" y="3"/>
                  </a:cubicBezTo>
                  <a:cubicBezTo>
                    <a:pt x="67" y="2"/>
                    <a:pt x="67" y="2"/>
                    <a:pt x="67" y="1"/>
                  </a:cubicBezTo>
                  <a:cubicBezTo>
                    <a:pt x="66" y="1"/>
                    <a:pt x="66" y="0"/>
                    <a:pt x="65" y="0"/>
                  </a:cubicBezTo>
                  <a:cubicBezTo>
                    <a:pt x="43" y="0"/>
                    <a:pt x="43" y="0"/>
                    <a:pt x="43" y="0"/>
                  </a:cubicBezTo>
                  <a:cubicBezTo>
                    <a:pt x="22" y="0"/>
                    <a:pt x="7" y="11"/>
                    <a:pt x="2" y="28"/>
                  </a:cubicBezTo>
                  <a:cubicBezTo>
                    <a:pt x="0" y="36"/>
                    <a:pt x="1" y="43"/>
                    <a:pt x="5" y="48"/>
                  </a:cubicBezTo>
                  <a:cubicBezTo>
                    <a:pt x="9" y="54"/>
                    <a:pt x="18" y="57"/>
                    <a:pt x="29" y="57"/>
                  </a:cubicBezTo>
                  <a:cubicBezTo>
                    <a:pt x="51" y="57"/>
                    <a:pt x="51" y="57"/>
                    <a:pt x="51" y="57"/>
                  </a:cubicBezTo>
                  <a:cubicBezTo>
                    <a:pt x="52" y="57"/>
                    <a:pt x="53" y="57"/>
                    <a:pt x="53" y="56"/>
                  </a:cubicBezTo>
                  <a:cubicBezTo>
                    <a:pt x="55" y="49"/>
                    <a:pt x="55" y="49"/>
                    <a:pt x="55" y="49"/>
                  </a:cubicBezTo>
                  <a:cubicBezTo>
                    <a:pt x="55" y="49"/>
                    <a:pt x="55" y="48"/>
                    <a:pt x="55" y="48"/>
                  </a:cubicBezTo>
                  <a:cubicBezTo>
                    <a:pt x="54" y="47"/>
                    <a:pt x="54" y="47"/>
                    <a:pt x="53" y="47"/>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8" name="Freeform 20"/>
            <p:cNvSpPr>
              <a:spLocks/>
            </p:cNvSpPr>
            <p:nvPr/>
          </p:nvSpPr>
          <p:spPr bwMode="auto">
            <a:xfrm>
              <a:off x="8281988" y="2933700"/>
              <a:ext cx="788988" cy="649288"/>
            </a:xfrm>
            <a:custGeom>
              <a:avLst/>
              <a:gdLst>
                <a:gd name="T0" fmla="*/ 70 w 70"/>
                <a:gd name="T1" fmla="*/ 1 h 57"/>
                <a:gd name="T2" fmla="*/ 68 w 70"/>
                <a:gd name="T3" fmla="*/ 0 h 57"/>
                <a:gd name="T4" fmla="*/ 16 w 70"/>
                <a:gd name="T5" fmla="*/ 0 h 57"/>
                <a:gd name="T6" fmla="*/ 14 w 70"/>
                <a:gd name="T7" fmla="*/ 2 h 57"/>
                <a:gd name="T8" fmla="*/ 0 w 70"/>
                <a:gd name="T9" fmla="*/ 55 h 57"/>
                <a:gd name="T10" fmla="*/ 1 w 70"/>
                <a:gd name="T11" fmla="*/ 56 h 57"/>
                <a:gd name="T12" fmla="*/ 2 w 70"/>
                <a:gd name="T13" fmla="*/ 57 h 57"/>
                <a:gd name="T14" fmla="*/ 55 w 70"/>
                <a:gd name="T15" fmla="*/ 57 h 57"/>
                <a:gd name="T16" fmla="*/ 57 w 70"/>
                <a:gd name="T17" fmla="*/ 56 h 57"/>
                <a:gd name="T18" fmla="*/ 59 w 70"/>
                <a:gd name="T19" fmla="*/ 49 h 57"/>
                <a:gd name="T20" fmla="*/ 59 w 70"/>
                <a:gd name="T21" fmla="*/ 48 h 57"/>
                <a:gd name="T22" fmla="*/ 57 w 70"/>
                <a:gd name="T23" fmla="*/ 47 h 57"/>
                <a:gd name="T24" fmla="*/ 17 w 70"/>
                <a:gd name="T25" fmla="*/ 47 h 57"/>
                <a:gd name="T26" fmla="*/ 20 w 70"/>
                <a:gd name="T27" fmla="*/ 33 h 57"/>
                <a:gd name="T28" fmla="*/ 57 w 70"/>
                <a:gd name="T29" fmla="*/ 33 h 57"/>
                <a:gd name="T30" fmla="*/ 59 w 70"/>
                <a:gd name="T31" fmla="*/ 31 h 57"/>
                <a:gd name="T32" fmla="*/ 61 w 70"/>
                <a:gd name="T33" fmla="*/ 26 h 57"/>
                <a:gd name="T34" fmla="*/ 60 w 70"/>
                <a:gd name="T35" fmla="*/ 24 h 57"/>
                <a:gd name="T36" fmla="*/ 59 w 70"/>
                <a:gd name="T37" fmla="*/ 23 h 57"/>
                <a:gd name="T38" fmla="*/ 23 w 70"/>
                <a:gd name="T39" fmla="*/ 23 h 57"/>
                <a:gd name="T40" fmla="*/ 26 w 70"/>
                <a:gd name="T41" fmla="*/ 11 h 57"/>
                <a:gd name="T42" fmla="*/ 67 w 70"/>
                <a:gd name="T43" fmla="*/ 11 h 57"/>
                <a:gd name="T44" fmla="*/ 69 w 70"/>
                <a:gd name="T45" fmla="*/ 9 h 57"/>
                <a:gd name="T46" fmla="*/ 70 w 70"/>
                <a:gd name="T47" fmla="*/ 3 h 57"/>
                <a:gd name="T48" fmla="*/ 70 w 70"/>
                <a:gd name="T49"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0" h="57">
                  <a:moveTo>
                    <a:pt x="70" y="1"/>
                  </a:moveTo>
                  <a:cubicBezTo>
                    <a:pt x="69" y="1"/>
                    <a:pt x="69" y="0"/>
                    <a:pt x="68" y="0"/>
                  </a:cubicBezTo>
                  <a:cubicBezTo>
                    <a:pt x="16" y="0"/>
                    <a:pt x="16" y="0"/>
                    <a:pt x="16" y="0"/>
                  </a:cubicBezTo>
                  <a:cubicBezTo>
                    <a:pt x="15" y="0"/>
                    <a:pt x="14" y="1"/>
                    <a:pt x="14" y="2"/>
                  </a:cubicBezTo>
                  <a:cubicBezTo>
                    <a:pt x="0" y="55"/>
                    <a:pt x="0" y="55"/>
                    <a:pt x="0" y="55"/>
                  </a:cubicBezTo>
                  <a:cubicBezTo>
                    <a:pt x="0" y="55"/>
                    <a:pt x="0" y="56"/>
                    <a:pt x="1" y="56"/>
                  </a:cubicBezTo>
                  <a:cubicBezTo>
                    <a:pt x="1" y="57"/>
                    <a:pt x="2" y="57"/>
                    <a:pt x="2" y="57"/>
                  </a:cubicBezTo>
                  <a:cubicBezTo>
                    <a:pt x="55" y="57"/>
                    <a:pt x="55" y="57"/>
                    <a:pt x="55" y="57"/>
                  </a:cubicBezTo>
                  <a:cubicBezTo>
                    <a:pt x="56" y="57"/>
                    <a:pt x="57" y="57"/>
                    <a:pt x="57" y="56"/>
                  </a:cubicBezTo>
                  <a:cubicBezTo>
                    <a:pt x="59" y="49"/>
                    <a:pt x="59" y="49"/>
                    <a:pt x="59" y="49"/>
                  </a:cubicBezTo>
                  <a:cubicBezTo>
                    <a:pt x="59" y="49"/>
                    <a:pt x="59" y="48"/>
                    <a:pt x="59" y="48"/>
                  </a:cubicBezTo>
                  <a:cubicBezTo>
                    <a:pt x="58" y="47"/>
                    <a:pt x="58" y="47"/>
                    <a:pt x="57" y="47"/>
                  </a:cubicBezTo>
                  <a:cubicBezTo>
                    <a:pt x="17" y="47"/>
                    <a:pt x="17" y="47"/>
                    <a:pt x="17" y="47"/>
                  </a:cubicBezTo>
                  <a:cubicBezTo>
                    <a:pt x="20" y="33"/>
                    <a:pt x="20" y="33"/>
                    <a:pt x="20" y="33"/>
                  </a:cubicBezTo>
                  <a:cubicBezTo>
                    <a:pt x="57" y="33"/>
                    <a:pt x="57" y="33"/>
                    <a:pt x="57" y="33"/>
                  </a:cubicBezTo>
                  <a:cubicBezTo>
                    <a:pt x="58" y="33"/>
                    <a:pt x="59" y="32"/>
                    <a:pt x="59" y="31"/>
                  </a:cubicBezTo>
                  <a:cubicBezTo>
                    <a:pt x="61" y="26"/>
                    <a:pt x="61" y="26"/>
                    <a:pt x="61" y="26"/>
                  </a:cubicBezTo>
                  <a:cubicBezTo>
                    <a:pt x="61" y="25"/>
                    <a:pt x="61" y="24"/>
                    <a:pt x="60" y="24"/>
                  </a:cubicBezTo>
                  <a:cubicBezTo>
                    <a:pt x="60" y="23"/>
                    <a:pt x="59" y="23"/>
                    <a:pt x="59" y="23"/>
                  </a:cubicBezTo>
                  <a:cubicBezTo>
                    <a:pt x="23" y="23"/>
                    <a:pt x="23" y="23"/>
                    <a:pt x="23" y="23"/>
                  </a:cubicBezTo>
                  <a:cubicBezTo>
                    <a:pt x="26" y="11"/>
                    <a:pt x="26" y="11"/>
                    <a:pt x="26" y="11"/>
                  </a:cubicBezTo>
                  <a:cubicBezTo>
                    <a:pt x="67" y="11"/>
                    <a:pt x="67" y="11"/>
                    <a:pt x="67" y="11"/>
                  </a:cubicBezTo>
                  <a:cubicBezTo>
                    <a:pt x="68" y="11"/>
                    <a:pt x="68" y="10"/>
                    <a:pt x="69" y="9"/>
                  </a:cubicBezTo>
                  <a:cubicBezTo>
                    <a:pt x="70" y="3"/>
                    <a:pt x="70" y="3"/>
                    <a:pt x="70" y="3"/>
                  </a:cubicBezTo>
                  <a:cubicBezTo>
                    <a:pt x="70" y="2"/>
                    <a:pt x="70" y="2"/>
                    <a:pt x="70" y="1"/>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9" name="Freeform 21"/>
            <p:cNvSpPr>
              <a:spLocks/>
            </p:cNvSpPr>
            <p:nvPr/>
          </p:nvSpPr>
          <p:spPr bwMode="auto">
            <a:xfrm>
              <a:off x="4394200" y="3708400"/>
              <a:ext cx="236538" cy="193675"/>
            </a:xfrm>
            <a:custGeom>
              <a:avLst/>
              <a:gdLst>
                <a:gd name="T0" fmla="*/ 21 w 21"/>
                <a:gd name="T1" fmla="*/ 0 h 17"/>
                <a:gd name="T2" fmla="*/ 12 w 21"/>
                <a:gd name="T3" fmla="*/ 0 h 17"/>
                <a:gd name="T4" fmla="*/ 3 w 21"/>
                <a:gd name="T5" fmla="*/ 5 h 17"/>
                <a:gd name="T6" fmla="*/ 3 w 21"/>
                <a:gd name="T7" fmla="*/ 8 h 17"/>
                <a:gd name="T8" fmla="*/ 9 w 21"/>
                <a:gd name="T9" fmla="*/ 10 h 17"/>
                <a:gd name="T10" fmla="*/ 13 w 21"/>
                <a:gd name="T11" fmla="*/ 10 h 17"/>
                <a:gd name="T12" fmla="*/ 16 w 21"/>
                <a:gd name="T13" fmla="*/ 11 h 17"/>
                <a:gd name="T14" fmla="*/ 16 w 21"/>
                <a:gd name="T15" fmla="*/ 12 h 17"/>
                <a:gd name="T16" fmla="*/ 11 w 21"/>
                <a:gd name="T17" fmla="*/ 15 h 17"/>
                <a:gd name="T18" fmla="*/ 1 w 21"/>
                <a:gd name="T19" fmla="*/ 15 h 17"/>
                <a:gd name="T20" fmla="*/ 1 w 21"/>
                <a:gd name="T21" fmla="*/ 15 h 17"/>
                <a:gd name="T22" fmla="*/ 0 w 21"/>
                <a:gd name="T23" fmla="*/ 17 h 17"/>
                <a:gd name="T24" fmla="*/ 0 w 21"/>
                <a:gd name="T25" fmla="*/ 17 h 17"/>
                <a:gd name="T26" fmla="*/ 1 w 21"/>
                <a:gd name="T27" fmla="*/ 17 h 17"/>
                <a:gd name="T28" fmla="*/ 11 w 21"/>
                <a:gd name="T29" fmla="*/ 17 h 17"/>
                <a:gd name="T30" fmla="*/ 20 w 21"/>
                <a:gd name="T31" fmla="*/ 12 h 17"/>
                <a:gd name="T32" fmla="*/ 19 w 21"/>
                <a:gd name="T33" fmla="*/ 9 h 17"/>
                <a:gd name="T34" fmla="*/ 14 w 21"/>
                <a:gd name="T35" fmla="*/ 7 h 17"/>
                <a:gd name="T36" fmla="*/ 9 w 21"/>
                <a:gd name="T37" fmla="*/ 7 h 17"/>
                <a:gd name="T38" fmla="*/ 7 w 21"/>
                <a:gd name="T39" fmla="*/ 7 h 17"/>
                <a:gd name="T40" fmla="*/ 7 w 21"/>
                <a:gd name="T41" fmla="*/ 5 h 17"/>
                <a:gd name="T42" fmla="*/ 11 w 21"/>
                <a:gd name="T43" fmla="*/ 3 h 17"/>
                <a:gd name="T44" fmla="*/ 20 w 21"/>
                <a:gd name="T45" fmla="*/ 3 h 17"/>
                <a:gd name="T46" fmla="*/ 21 w 21"/>
                <a:gd name="T47" fmla="*/ 3 h 17"/>
                <a:gd name="T48" fmla="*/ 21 w 21"/>
                <a:gd name="T49" fmla="*/ 1 h 17"/>
                <a:gd name="T50" fmla="*/ 21 w 21"/>
                <a:gd name="T51" fmla="*/ 1 h 17"/>
                <a:gd name="T52" fmla="*/ 21 w 21"/>
                <a:gd name="T5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17">
                  <a:moveTo>
                    <a:pt x="21" y="0"/>
                  </a:moveTo>
                  <a:cubicBezTo>
                    <a:pt x="12" y="0"/>
                    <a:pt x="12" y="0"/>
                    <a:pt x="12" y="0"/>
                  </a:cubicBezTo>
                  <a:cubicBezTo>
                    <a:pt x="7" y="0"/>
                    <a:pt x="4" y="2"/>
                    <a:pt x="3" y="5"/>
                  </a:cubicBezTo>
                  <a:cubicBezTo>
                    <a:pt x="2" y="7"/>
                    <a:pt x="3" y="8"/>
                    <a:pt x="3" y="8"/>
                  </a:cubicBezTo>
                  <a:cubicBezTo>
                    <a:pt x="4" y="10"/>
                    <a:pt x="6" y="10"/>
                    <a:pt x="9" y="10"/>
                  </a:cubicBezTo>
                  <a:cubicBezTo>
                    <a:pt x="13" y="10"/>
                    <a:pt x="13" y="10"/>
                    <a:pt x="13" y="10"/>
                  </a:cubicBezTo>
                  <a:cubicBezTo>
                    <a:pt x="14" y="10"/>
                    <a:pt x="15" y="10"/>
                    <a:pt x="16" y="11"/>
                  </a:cubicBezTo>
                  <a:cubicBezTo>
                    <a:pt x="16" y="11"/>
                    <a:pt x="16" y="12"/>
                    <a:pt x="16" y="12"/>
                  </a:cubicBezTo>
                  <a:cubicBezTo>
                    <a:pt x="15" y="14"/>
                    <a:pt x="13" y="15"/>
                    <a:pt x="11" y="15"/>
                  </a:cubicBezTo>
                  <a:cubicBezTo>
                    <a:pt x="1" y="15"/>
                    <a:pt x="1" y="15"/>
                    <a:pt x="1" y="15"/>
                  </a:cubicBezTo>
                  <a:cubicBezTo>
                    <a:pt x="1" y="15"/>
                    <a:pt x="1" y="15"/>
                    <a:pt x="1" y="15"/>
                  </a:cubicBezTo>
                  <a:cubicBezTo>
                    <a:pt x="0" y="17"/>
                    <a:pt x="0" y="17"/>
                    <a:pt x="0" y="17"/>
                  </a:cubicBezTo>
                  <a:cubicBezTo>
                    <a:pt x="0" y="17"/>
                    <a:pt x="0" y="17"/>
                    <a:pt x="0" y="17"/>
                  </a:cubicBezTo>
                  <a:cubicBezTo>
                    <a:pt x="0" y="17"/>
                    <a:pt x="1" y="17"/>
                    <a:pt x="1" y="17"/>
                  </a:cubicBezTo>
                  <a:cubicBezTo>
                    <a:pt x="11" y="17"/>
                    <a:pt x="11" y="17"/>
                    <a:pt x="11" y="17"/>
                  </a:cubicBezTo>
                  <a:cubicBezTo>
                    <a:pt x="16" y="17"/>
                    <a:pt x="19" y="16"/>
                    <a:pt x="20" y="12"/>
                  </a:cubicBezTo>
                  <a:cubicBezTo>
                    <a:pt x="20" y="11"/>
                    <a:pt x="20" y="10"/>
                    <a:pt x="19" y="9"/>
                  </a:cubicBezTo>
                  <a:cubicBezTo>
                    <a:pt x="18" y="8"/>
                    <a:pt x="16" y="7"/>
                    <a:pt x="14" y="7"/>
                  </a:cubicBezTo>
                  <a:cubicBezTo>
                    <a:pt x="9" y="7"/>
                    <a:pt x="9" y="7"/>
                    <a:pt x="9" y="7"/>
                  </a:cubicBezTo>
                  <a:cubicBezTo>
                    <a:pt x="8" y="7"/>
                    <a:pt x="7" y="7"/>
                    <a:pt x="7" y="7"/>
                  </a:cubicBezTo>
                  <a:cubicBezTo>
                    <a:pt x="7" y="6"/>
                    <a:pt x="7" y="6"/>
                    <a:pt x="7" y="5"/>
                  </a:cubicBezTo>
                  <a:cubicBezTo>
                    <a:pt x="7" y="4"/>
                    <a:pt x="8" y="3"/>
                    <a:pt x="11" y="3"/>
                  </a:cubicBezTo>
                  <a:cubicBezTo>
                    <a:pt x="20" y="3"/>
                    <a:pt x="20" y="3"/>
                    <a:pt x="20" y="3"/>
                  </a:cubicBezTo>
                  <a:cubicBezTo>
                    <a:pt x="21" y="3"/>
                    <a:pt x="21" y="3"/>
                    <a:pt x="21" y="3"/>
                  </a:cubicBezTo>
                  <a:cubicBezTo>
                    <a:pt x="21" y="1"/>
                    <a:pt x="21" y="1"/>
                    <a:pt x="21" y="1"/>
                  </a:cubicBezTo>
                  <a:cubicBezTo>
                    <a:pt x="21" y="1"/>
                    <a:pt x="21" y="1"/>
                    <a:pt x="21" y="1"/>
                  </a:cubicBezTo>
                  <a:cubicBezTo>
                    <a:pt x="21" y="0"/>
                    <a:pt x="21" y="0"/>
                    <a:pt x="21"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90" name="Freeform 22"/>
            <p:cNvSpPr>
              <a:spLocks/>
            </p:cNvSpPr>
            <p:nvPr/>
          </p:nvSpPr>
          <p:spPr bwMode="auto">
            <a:xfrm>
              <a:off x="4754563" y="3708400"/>
              <a:ext cx="236538" cy="193675"/>
            </a:xfrm>
            <a:custGeom>
              <a:avLst/>
              <a:gdLst>
                <a:gd name="T0" fmla="*/ 20 w 21"/>
                <a:gd name="T1" fmla="*/ 0 h 17"/>
                <a:gd name="T2" fmla="*/ 5 w 21"/>
                <a:gd name="T3" fmla="*/ 0 h 17"/>
                <a:gd name="T4" fmla="*/ 4 w 21"/>
                <a:gd name="T5" fmla="*/ 1 h 17"/>
                <a:gd name="T6" fmla="*/ 0 w 21"/>
                <a:gd name="T7" fmla="*/ 17 h 17"/>
                <a:gd name="T8" fmla="*/ 0 w 21"/>
                <a:gd name="T9" fmla="*/ 17 h 17"/>
                <a:gd name="T10" fmla="*/ 0 w 21"/>
                <a:gd name="T11" fmla="*/ 17 h 17"/>
                <a:gd name="T12" fmla="*/ 17 w 21"/>
                <a:gd name="T13" fmla="*/ 17 h 17"/>
                <a:gd name="T14" fmla="*/ 17 w 21"/>
                <a:gd name="T15" fmla="*/ 17 h 17"/>
                <a:gd name="T16" fmla="*/ 17 w 21"/>
                <a:gd name="T17" fmla="*/ 15 h 17"/>
                <a:gd name="T18" fmla="*/ 17 w 21"/>
                <a:gd name="T19" fmla="*/ 15 h 17"/>
                <a:gd name="T20" fmla="*/ 17 w 21"/>
                <a:gd name="T21" fmla="*/ 15 h 17"/>
                <a:gd name="T22" fmla="*/ 4 w 21"/>
                <a:gd name="T23" fmla="*/ 15 h 17"/>
                <a:gd name="T24" fmla="*/ 6 w 21"/>
                <a:gd name="T25" fmla="*/ 10 h 17"/>
                <a:gd name="T26" fmla="*/ 17 w 21"/>
                <a:gd name="T27" fmla="*/ 10 h 17"/>
                <a:gd name="T28" fmla="*/ 18 w 21"/>
                <a:gd name="T29" fmla="*/ 10 h 17"/>
                <a:gd name="T30" fmla="*/ 18 w 21"/>
                <a:gd name="T31" fmla="*/ 8 h 17"/>
                <a:gd name="T32" fmla="*/ 18 w 21"/>
                <a:gd name="T33" fmla="*/ 7 h 17"/>
                <a:gd name="T34" fmla="*/ 18 w 21"/>
                <a:gd name="T35" fmla="*/ 7 h 17"/>
                <a:gd name="T36" fmla="*/ 6 w 21"/>
                <a:gd name="T37" fmla="*/ 7 h 17"/>
                <a:gd name="T38" fmla="*/ 7 w 21"/>
                <a:gd name="T39" fmla="*/ 3 h 17"/>
                <a:gd name="T40" fmla="*/ 20 w 21"/>
                <a:gd name="T41" fmla="*/ 3 h 17"/>
                <a:gd name="T42" fmla="*/ 20 w 21"/>
                <a:gd name="T43" fmla="*/ 3 h 17"/>
                <a:gd name="T44" fmla="*/ 21 w 21"/>
                <a:gd name="T45" fmla="*/ 1 h 17"/>
                <a:gd name="T46" fmla="*/ 21 w 21"/>
                <a:gd name="T47" fmla="*/ 1 h 17"/>
                <a:gd name="T48" fmla="*/ 20 w 21"/>
                <a:gd name="T4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 h="17">
                  <a:moveTo>
                    <a:pt x="20" y="0"/>
                  </a:moveTo>
                  <a:cubicBezTo>
                    <a:pt x="5" y="0"/>
                    <a:pt x="5" y="0"/>
                    <a:pt x="5" y="0"/>
                  </a:cubicBezTo>
                  <a:cubicBezTo>
                    <a:pt x="4" y="0"/>
                    <a:pt x="4" y="0"/>
                    <a:pt x="4" y="1"/>
                  </a:cubicBezTo>
                  <a:cubicBezTo>
                    <a:pt x="0" y="17"/>
                    <a:pt x="0" y="17"/>
                    <a:pt x="0" y="17"/>
                  </a:cubicBezTo>
                  <a:cubicBezTo>
                    <a:pt x="0" y="17"/>
                    <a:pt x="0" y="17"/>
                    <a:pt x="0" y="17"/>
                  </a:cubicBezTo>
                  <a:cubicBezTo>
                    <a:pt x="0" y="17"/>
                    <a:pt x="0" y="17"/>
                    <a:pt x="0" y="17"/>
                  </a:cubicBezTo>
                  <a:cubicBezTo>
                    <a:pt x="17" y="17"/>
                    <a:pt x="17" y="17"/>
                    <a:pt x="17" y="17"/>
                  </a:cubicBezTo>
                  <a:cubicBezTo>
                    <a:pt x="17" y="17"/>
                    <a:pt x="17" y="17"/>
                    <a:pt x="17" y="17"/>
                  </a:cubicBezTo>
                  <a:cubicBezTo>
                    <a:pt x="17" y="15"/>
                    <a:pt x="17" y="15"/>
                    <a:pt x="17" y="15"/>
                  </a:cubicBezTo>
                  <a:cubicBezTo>
                    <a:pt x="18" y="15"/>
                    <a:pt x="17" y="15"/>
                    <a:pt x="17" y="15"/>
                  </a:cubicBezTo>
                  <a:cubicBezTo>
                    <a:pt x="17" y="15"/>
                    <a:pt x="17" y="15"/>
                    <a:pt x="17" y="15"/>
                  </a:cubicBezTo>
                  <a:cubicBezTo>
                    <a:pt x="4" y="15"/>
                    <a:pt x="4" y="15"/>
                    <a:pt x="4" y="15"/>
                  </a:cubicBezTo>
                  <a:cubicBezTo>
                    <a:pt x="6" y="10"/>
                    <a:pt x="6" y="10"/>
                    <a:pt x="6" y="10"/>
                  </a:cubicBezTo>
                  <a:cubicBezTo>
                    <a:pt x="17" y="10"/>
                    <a:pt x="17" y="10"/>
                    <a:pt x="17" y="10"/>
                  </a:cubicBezTo>
                  <a:cubicBezTo>
                    <a:pt x="17" y="10"/>
                    <a:pt x="18" y="10"/>
                    <a:pt x="18" y="10"/>
                  </a:cubicBezTo>
                  <a:cubicBezTo>
                    <a:pt x="18" y="8"/>
                    <a:pt x="18" y="8"/>
                    <a:pt x="18" y="8"/>
                  </a:cubicBezTo>
                  <a:cubicBezTo>
                    <a:pt x="18" y="8"/>
                    <a:pt x="18" y="8"/>
                    <a:pt x="18" y="7"/>
                  </a:cubicBezTo>
                  <a:cubicBezTo>
                    <a:pt x="18" y="7"/>
                    <a:pt x="18" y="7"/>
                    <a:pt x="18" y="7"/>
                  </a:cubicBezTo>
                  <a:cubicBezTo>
                    <a:pt x="6" y="7"/>
                    <a:pt x="6" y="7"/>
                    <a:pt x="6" y="7"/>
                  </a:cubicBezTo>
                  <a:cubicBezTo>
                    <a:pt x="7" y="3"/>
                    <a:pt x="7" y="3"/>
                    <a:pt x="7" y="3"/>
                  </a:cubicBezTo>
                  <a:cubicBezTo>
                    <a:pt x="20" y="3"/>
                    <a:pt x="20" y="3"/>
                    <a:pt x="20" y="3"/>
                  </a:cubicBezTo>
                  <a:cubicBezTo>
                    <a:pt x="20" y="3"/>
                    <a:pt x="20" y="3"/>
                    <a:pt x="20" y="3"/>
                  </a:cubicBezTo>
                  <a:cubicBezTo>
                    <a:pt x="21" y="1"/>
                    <a:pt x="21" y="1"/>
                    <a:pt x="21" y="1"/>
                  </a:cubicBezTo>
                  <a:cubicBezTo>
                    <a:pt x="21" y="1"/>
                    <a:pt x="21" y="1"/>
                    <a:pt x="21" y="1"/>
                  </a:cubicBezTo>
                  <a:cubicBezTo>
                    <a:pt x="21" y="0"/>
                    <a:pt x="21" y="0"/>
                    <a:pt x="2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91" name="Freeform 23"/>
            <p:cNvSpPr>
              <a:spLocks/>
            </p:cNvSpPr>
            <p:nvPr/>
          </p:nvSpPr>
          <p:spPr bwMode="auto">
            <a:xfrm>
              <a:off x="5103813" y="3708400"/>
              <a:ext cx="293688" cy="193675"/>
            </a:xfrm>
            <a:custGeom>
              <a:avLst/>
              <a:gdLst>
                <a:gd name="T0" fmla="*/ 26 w 26"/>
                <a:gd name="T1" fmla="*/ 0 h 17"/>
                <a:gd name="T2" fmla="*/ 22 w 26"/>
                <a:gd name="T3" fmla="*/ 0 h 17"/>
                <a:gd name="T4" fmla="*/ 21 w 26"/>
                <a:gd name="T5" fmla="*/ 1 h 17"/>
                <a:gd name="T6" fmla="*/ 14 w 26"/>
                <a:gd name="T7" fmla="*/ 11 h 17"/>
                <a:gd name="T8" fmla="*/ 12 w 26"/>
                <a:gd name="T9" fmla="*/ 14 h 17"/>
                <a:gd name="T10" fmla="*/ 12 w 26"/>
                <a:gd name="T11" fmla="*/ 11 h 17"/>
                <a:gd name="T12" fmla="*/ 9 w 26"/>
                <a:gd name="T13" fmla="*/ 1 h 17"/>
                <a:gd name="T14" fmla="*/ 8 w 26"/>
                <a:gd name="T15" fmla="*/ 0 h 17"/>
                <a:gd name="T16" fmla="*/ 4 w 26"/>
                <a:gd name="T17" fmla="*/ 0 h 17"/>
                <a:gd name="T18" fmla="*/ 4 w 26"/>
                <a:gd name="T19" fmla="*/ 1 h 17"/>
                <a:gd name="T20" fmla="*/ 0 w 26"/>
                <a:gd name="T21" fmla="*/ 17 h 17"/>
                <a:gd name="T22" fmla="*/ 0 w 26"/>
                <a:gd name="T23" fmla="*/ 17 h 17"/>
                <a:gd name="T24" fmla="*/ 0 w 26"/>
                <a:gd name="T25" fmla="*/ 17 h 17"/>
                <a:gd name="T26" fmla="*/ 3 w 26"/>
                <a:gd name="T27" fmla="*/ 17 h 17"/>
                <a:gd name="T28" fmla="*/ 4 w 26"/>
                <a:gd name="T29" fmla="*/ 17 h 17"/>
                <a:gd name="T30" fmla="*/ 6 w 26"/>
                <a:gd name="T31" fmla="*/ 8 h 17"/>
                <a:gd name="T32" fmla="*/ 6 w 26"/>
                <a:gd name="T33" fmla="*/ 6 h 17"/>
                <a:gd name="T34" fmla="*/ 7 w 26"/>
                <a:gd name="T35" fmla="*/ 8 h 17"/>
                <a:gd name="T36" fmla="*/ 9 w 26"/>
                <a:gd name="T37" fmla="*/ 17 h 17"/>
                <a:gd name="T38" fmla="*/ 9 w 26"/>
                <a:gd name="T39" fmla="*/ 17 h 17"/>
                <a:gd name="T40" fmla="*/ 12 w 26"/>
                <a:gd name="T41" fmla="*/ 17 h 17"/>
                <a:gd name="T42" fmla="*/ 13 w 26"/>
                <a:gd name="T43" fmla="*/ 17 h 17"/>
                <a:gd name="T44" fmla="*/ 20 w 26"/>
                <a:gd name="T45" fmla="*/ 8 h 17"/>
                <a:gd name="T46" fmla="*/ 21 w 26"/>
                <a:gd name="T47" fmla="*/ 6 h 17"/>
                <a:gd name="T48" fmla="*/ 21 w 26"/>
                <a:gd name="T49" fmla="*/ 7 h 17"/>
                <a:gd name="T50" fmla="*/ 18 w 26"/>
                <a:gd name="T51" fmla="*/ 17 h 17"/>
                <a:gd name="T52" fmla="*/ 18 w 26"/>
                <a:gd name="T53" fmla="*/ 17 h 17"/>
                <a:gd name="T54" fmla="*/ 19 w 26"/>
                <a:gd name="T55" fmla="*/ 17 h 17"/>
                <a:gd name="T56" fmla="*/ 22 w 26"/>
                <a:gd name="T57" fmla="*/ 17 h 17"/>
                <a:gd name="T58" fmla="*/ 22 w 26"/>
                <a:gd name="T59" fmla="*/ 17 h 17"/>
                <a:gd name="T60" fmla="*/ 26 w 26"/>
                <a:gd name="T61" fmla="*/ 1 h 17"/>
                <a:gd name="T62" fmla="*/ 26 w 26"/>
                <a:gd name="T63" fmla="*/ 1 h 17"/>
                <a:gd name="T64" fmla="*/ 26 w 26"/>
                <a:gd name="T6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17">
                  <a:moveTo>
                    <a:pt x="26" y="0"/>
                  </a:moveTo>
                  <a:cubicBezTo>
                    <a:pt x="22" y="0"/>
                    <a:pt x="22" y="0"/>
                    <a:pt x="22" y="0"/>
                  </a:cubicBezTo>
                  <a:cubicBezTo>
                    <a:pt x="22" y="0"/>
                    <a:pt x="22" y="0"/>
                    <a:pt x="21" y="1"/>
                  </a:cubicBezTo>
                  <a:cubicBezTo>
                    <a:pt x="14" y="11"/>
                    <a:pt x="14" y="11"/>
                    <a:pt x="14" y="11"/>
                  </a:cubicBezTo>
                  <a:cubicBezTo>
                    <a:pt x="13" y="12"/>
                    <a:pt x="12" y="13"/>
                    <a:pt x="12" y="14"/>
                  </a:cubicBezTo>
                  <a:cubicBezTo>
                    <a:pt x="12" y="13"/>
                    <a:pt x="12" y="12"/>
                    <a:pt x="12" y="11"/>
                  </a:cubicBezTo>
                  <a:cubicBezTo>
                    <a:pt x="9" y="1"/>
                    <a:pt x="9" y="1"/>
                    <a:pt x="9" y="1"/>
                  </a:cubicBezTo>
                  <a:cubicBezTo>
                    <a:pt x="9" y="0"/>
                    <a:pt x="9" y="0"/>
                    <a:pt x="8" y="0"/>
                  </a:cubicBezTo>
                  <a:cubicBezTo>
                    <a:pt x="4" y="0"/>
                    <a:pt x="4" y="0"/>
                    <a:pt x="4" y="0"/>
                  </a:cubicBezTo>
                  <a:cubicBezTo>
                    <a:pt x="4" y="0"/>
                    <a:pt x="4" y="0"/>
                    <a:pt x="4" y="1"/>
                  </a:cubicBezTo>
                  <a:cubicBezTo>
                    <a:pt x="0" y="17"/>
                    <a:pt x="0" y="17"/>
                    <a:pt x="0" y="17"/>
                  </a:cubicBezTo>
                  <a:cubicBezTo>
                    <a:pt x="0" y="17"/>
                    <a:pt x="0" y="17"/>
                    <a:pt x="0" y="17"/>
                  </a:cubicBezTo>
                  <a:cubicBezTo>
                    <a:pt x="0" y="17"/>
                    <a:pt x="0" y="17"/>
                    <a:pt x="0" y="17"/>
                  </a:cubicBezTo>
                  <a:cubicBezTo>
                    <a:pt x="3" y="17"/>
                    <a:pt x="3" y="17"/>
                    <a:pt x="3" y="17"/>
                  </a:cubicBezTo>
                  <a:cubicBezTo>
                    <a:pt x="3" y="17"/>
                    <a:pt x="3" y="17"/>
                    <a:pt x="4" y="17"/>
                  </a:cubicBezTo>
                  <a:cubicBezTo>
                    <a:pt x="6" y="8"/>
                    <a:pt x="6" y="8"/>
                    <a:pt x="6" y="8"/>
                  </a:cubicBezTo>
                  <a:cubicBezTo>
                    <a:pt x="6" y="7"/>
                    <a:pt x="6" y="7"/>
                    <a:pt x="6" y="6"/>
                  </a:cubicBezTo>
                  <a:cubicBezTo>
                    <a:pt x="6" y="7"/>
                    <a:pt x="7" y="7"/>
                    <a:pt x="7" y="8"/>
                  </a:cubicBezTo>
                  <a:cubicBezTo>
                    <a:pt x="9" y="17"/>
                    <a:pt x="9" y="17"/>
                    <a:pt x="9" y="17"/>
                  </a:cubicBezTo>
                  <a:cubicBezTo>
                    <a:pt x="9" y="17"/>
                    <a:pt x="9" y="17"/>
                    <a:pt x="9" y="17"/>
                  </a:cubicBezTo>
                  <a:cubicBezTo>
                    <a:pt x="12" y="17"/>
                    <a:pt x="12" y="17"/>
                    <a:pt x="12" y="17"/>
                  </a:cubicBezTo>
                  <a:cubicBezTo>
                    <a:pt x="13" y="17"/>
                    <a:pt x="13" y="17"/>
                    <a:pt x="13" y="17"/>
                  </a:cubicBezTo>
                  <a:cubicBezTo>
                    <a:pt x="20" y="8"/>
                    <a:pt x="20" y="8"/>
                    <a:pt x="20" y="8"/>
                  </a:cubicBezTo>
                  <a:cubicBezTo>
                    <a:pt x="20" y="7"/>
                    <a:pt x="21" y="7"/>
                    <a:pt x="21" y="6"/>
                  </a:cubicBezTo>
                  <a:cubicBezTo>
                    <a:pt x="21" y="7"/>
                    <a:pt x="21" y="7"/>
                    <a:pt x="21" y="7"/>
                  </a:cubicBezTo>
                  <a:cubicBezTo>
                    <a:pt x="18" y="17"/>
                    <a:pt x="18" y="17"/>
                    <a:pt x="18" y="17"/>
                  </a:cubicBezTo>
                  <a:cubicBezTo>
                    <a:pt x="18" y="17"/>
                    <a:pt x="18" y="17"/>
                    <a:pt x="18" y="17"/>
                  </a:cubicBezTo>
                  <a:cubicBezTo>
                    <a:pt x="18" y="17"/>
                    <a:pt x="19" y="17"/>
                    <a:pt x="19" y="17"/>
                  </a:cubicBezTo>
                  <a:cubicBezTo>
                    <a:pt x="22" y="17"/>
                    <a:pt x="22" y="17"/>
                    <a:pt x="22" y="17"/>
                  </a:cubicBezTo>
                  <a:cubicBezTo>
                    <a:pt x="22" y="17"/>
                    <a:pt x="22" y="17"/>
                    <a:pt x="22" y="17"/>
                  </a:cubicBezTo>
                  <a:cubicBezTo>
                    <a:pt x="26" y="1"/>
                    <a:pt x="26" y="1"/>
                    <a:pt x="26" y="1"/>
                  </a:cubicBezTo>
                  <a:cubicBezTo>
                    <a:pt x="26" y="1"/>
                    <a:pt x="26" y="1"/>
                    <a:pt x="26" y="1"/>
                  </a:cubicBezTo>
                  <a:cubicBezTo>
                    <a:pt x="26" y="0"/>
                    <a:pt x="26" y="0"/>
                    <a:pt x="26"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92" name="Freeform 24"/>
            <p:cNvSpPr>
              <a:spLocks/>
            </p:cNvSpPr>
            <p:nvPr/>
          </p:nvSpPr>
          <p:spPr bwMode="auto">
            <a:xfrm>
              <a:off x="5521325" y="3708400"/>
              <a:ext cx="101600" cy="193675"/>
            </a:xfrm>
            <a:custGeom>
              <a:avLst/>
              <a:gdLst>
                <a:gd name="T0" fmla="*/ 8 w 9"/>
                <a:gd name="T1" fmla="*/ 0 h 17"/>
                <a:gd name="T2" fmla="*/ 5 w 9"/>
                <a:gd name="T3" fmla="*/ 0 h 17"/>
                <a:gd name="T4" fmla="*/ 5 w 9"/>
                <a:gd name="T5" fmla="*/ 1 h 17"/>
                <a:gd name="T6" fmla="*/ 0 w 9"/>
                <a:gd name="T7" fmla="*/ 17 h 17"/>
                <a:gd name="T8" fmla="*/ 0 w 9"/>
                <a:gd name="T9" fmla="*/ 17 h 17"/>
                <a:gd name="T10" fmla="*/ 1 w 9"/>
                <a:gd name="T11" fmla="*/ 17 h 17"/>
                <a:gd name="T12" fmla="*/ 4 w 9"/>
                <a:gd name="T13" fmla="*/ 17 h 17"/>
                <a:gd name="T14" fmla="*/ 4 w 9"/>
                <a:gd name="T15" fmla="*/ 17 h 17"/>
                <a:gd name="T16" fmla="*/ 9 w 9"/>
                <a:gd name="T17" fmla="*/ 1 h 17"/>
                <a:gd name="T18" fmla="*/ 8 w 9"/>
                <a:gd name="T19" fmla="*/ 1 h 17"/>
                <a:gd name="T20" fmla="*/ 8 w 9"/>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7">
                  <a:moveTo>
                    <a:pt x="8" y="0"/>
                  </a:moveTo>
                  <a:cubicBezTo>
                    <a:pt x="5" y="0"/>
                    <a:pt x="5" y="0"/>
                    <a:pt x="5" y="0"/>
                  </a:cubicBezTo>
                  <a:cubicBezTo>
                    <a:pt x="5" y="0"/>
                    <a:pt x="5" y="0"/>
                    <a:pt x="5" y="1"/>
                  </a:cubicBezTo>
                  <a:cubicBezTo>
                    <a:pt x="0" y="17"/>
                    <a:pt x="0" y="17"/>
                    <a:pt x="0" y="17"/>
                  </a:cubicBezTo>
                  <a:cubicBezTo>
                    <a:pt x="0" y="17"/>
                    <a:pt x="0" y="17"/>
                    <a:pt x="0" y="17"/>
                  </a:cubicBezTo>
                  <a:cubicBezTo>
                    <a:pt x="0" y="17"/>
                    <a:pt x="1" y="17"/>
                    <a:pt x="1" y="17"/>
                  </a:cubicBezTo>
                  <a:cubicBezTo>
                    <a:pt x="4" y="17"/>
                    <a:pt x="4" y="17"/>
                    <a:pt x="4" y="17"/>
                  </a:cubicBezTo>
                  <a:cubicBezTo>
                    <a:pt x="4" y="17"/>
                    <a:pt x="4" y="17"/>
                    <a:pt x="4" y="17"/>
                  </a:cubicBezTo>
                  <a:cubicBezTo>
                    <a:pt x="9" y="1"/>
                    <a:pt x="9" y="1"/>
                    <a:pt x="9" y="1"/>
                  </a:cubicBezTo>
                  <a:cubicBezTo>
                    <a:pt x="9" y="1"/>
                    <a:pt x="9" y="1"/>
                    <a:pt x="8" y="1"/>
                  </a:cubicBezTo>
                  <a:cubicBezTo>
                    <a:pt x="8" y="0"/>
                    <a:pt x="8" y="0"/>
                    <a:pt x="8"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93" name="Freeform 25"/>
            <p:cNvSpPr>
              <a:spLocks/>
            </p:cNvSpPr>
            <p:nvPr/>
          </p:nvSpPr>
          <p:spPr bwMode="auto">
            <a:xfrm>
              <a:off x="5746750" y="3708400"/>
              <a:ext cx="225425" cy="193675"/>
            </a:xfrm>
            <a:custGeom>
              <a:avLst/>
              <a:gdLst>
                <a:gd name="T0" fmla="*/ 20 w 20"/>
                <a:gd name="T1" fmla="*/ 0 h 17"/>
                <a:gd name="T2" fmla="*/ 13 w 20"/>
                <a:gd name="T3" fmla="*/ 0 h 17"/>
                <a:gd name="T4" fmla="*/ 0 w 20"/>
                <a:gd name="T5" fmla="*/ 9 h 17"/>
                <a:gd name="T6" fmla="*/ 1 w 20"/>
                <a:gd name="T7" fmla="*/ 15 h 17"/>
                <a:gd name="T8" fmla="*/ 8 w 20"/>
                <a:gd name="T9" fmla="*/ 17 h 17"/>
                <a:gd name="T10" fmla="*/ 15 w 20"/>
                <a:gd name="T11" fmla="*/ 17 h 17"/>
                <a:gd name="T12" fmla="*/ 16 w 20"/>
                <a:gd name="T13" fmla="*/ 17 h 17"/>
                <a:gd name="T14" fmla="*/ 16 w 20"/>
                <a:gd name="T15" fmla="*/ 15 h 17"/>
                <a:gd name="T16" fmla="*/ 16 w 20"/>
                <a:gd name="T17" fmla="*/ 15 h 17"/>
                <a:gd name="T18" fmla="*/ 16 w 20"/>
                <a:gd name="T19" fmla="*/ 15 h 17"/>
                <a:gd name="T20" fmla="*/ 9 w 20"/>
                <a:gd name="T21" fmla="*/ 15 h 17"/>
                <a:gd name="T22" fmla="*/ 5 w 20"/>
                <a:gd name="T23" fmla="*/ 13 h 17"/>
                <a:gd name="T24" fmla="*/ 4 w 20"/>
                <a:gd name="T25" fmla="*/ 9 h 17"/>
                <a:gd name="T26" fmla="*/ 12 w 20"/>
                <a:gd name="T27" fmla="*/ 3 h 17"/>
                <a:gd name="T28" fmla="*/ 19 w 20"/>
                <a:gd name="T29" fmla="*/ 3 h 17"/>
                <a:gd name="T30" fmla="*/ 20 w 20"/>
                <a:gd name="T31" fmla="*/ 3 h 17"/>
                <a:gd name="T32" fmla="*/ 20 w 20"/>
                <a:gd name="T33" fmla="*/ 1 h 17"/>
                <a:gd name="T34" fmla="*/ 20 w 20"/>
                <a:gd name="T35" fmla="*/ 1 h 17"/>
                <a:gd name="T36" fmla="*/ 20 w 20"/>
                <a:gd name="T3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17">
                  <a:moveTo>
                    <a:pt x="20" y="0"/>
                  </a:moveTo>
                  <a:cubicBezTo>
                    <a:pt x="13" y="0"/>
                    <a:pt x="13" y="0"/>
                    <a:pt x="13" y="0"/>
                  </a:cubicBezTo>
                  <a:cubicBezTo>
                    <a:pt x="6" y="0"/>
                    <a:pt x="2" y="3"/>
                    <a:pt x="0" y="9"/>
                  </a:cubicBezTo>
                  <a:cubicBezTo>
                    <a:pt x="0" y="11"/>
                    <a:pt x="0" y="13"/>
                    <a:pt x="1" y="15"/>
                  </a:cubicBezTo>
                  <a:cubicBezTo>
                    <a:pt x="3" y="17"/>
                    <a:pt x="5" y="17"/>
                    <a:pt x="8" y="17"/>
                  </a:cubicBezTo>
                  <a:cubicBezTo>
                    <a:pt x="15" y="17"/>
                    <a:pt x="15" y="17"/>
                    <a:pt x="15" y="17"/>
                  </a:cubicBezTo>
                  <a:cubicBezTo>
                    <a:pt x="16" y="17"/>
                    <a:pt x="16" y="17"/>
                    <a:pt x="16" y="17"/>
                  </a:cubicBezTo>
                  <a:cubicBezTo>
                    <a:pt x="16" y="15"/>
                    <a:pt x="16" y="15"/>
                    <a:pt x="16" y="15"/>
                  </a:cubicBezTo>
                  <a:cubicBezTo>
                    <a:pt x="16" y="15"/>
                    <a:pt x="16" y="15"/>
                    <a:pt x="16" y="15"/>
                  </a:cubicBezTo>
                  <a:cubicBezTo>
                    <a:pt x="16" y="15"/>
                    <a:pt x="16" y="15"/>
                    <a:pt x="16" y="15"/>
                  </a:cubicBezTo>
                  <a:cubicBezTo>
                    <a:pt x="9" y="15"/>
                    <a:pt x="9" y="15"/>
                    <a:pt x="9" y="15"/>
                  </a:cubicBezTo>
                  <a:cubicBezTo>
                    <a:pt x="7" y="15"/>
                    <a:pt x="5" y="14"/>
                    <a:pt x="5" y="13"/>
                  </a:cubicBezTo>
                  <a:cubicBezTo>
                    <a:pt x="4" y="12"/>
                    <a:pt x="4" y="11"/>
                    <a:pt x="4" y="9"/>
                  </a:cubicBezTo>
                  <a:cubicBezTo>
                    <a:pt x="5" y="5"/>
                    <a:pt x="8" y="3"/>
                    <a:pt x="12" y="3"/>
                  </a:cubicBezTo>
                  <a:cubicBezTo>
                    <a:pt x="19" y="3"/>
                    <a:pt x="19" y="3"/>
                    <a:pt x="19" y="3"/>
                  </a:cubicBezTo>
                  <a:cubicBezTo>
                    <a:pt x="19" y="3"/>
                    <a:pt x="20" y="3"/>
                    <a:pt x="20" y="3"/>
                  </a:cubicBezTo>
                  <a:cubicBezTo>
                    <a:pt x="20" y="1"/>
                    <a:pt x="20" y="1"/>
                    <a:pt x="20" y="1"/>
                  </a:cubicBezTo>
                  <a:cubicBezTo>
                    <a:pt x="20" y="1"/>
                    <a:pt x="20" y="1"/>
                    <a:pt x="20" y="1"/>
                  </a:cubicBezTo>
                  <a:cubicBezTo>
                    <a:pt x="20" y="0"/>
                    <a:pt x="20" y="0"/>
                    <a:pt x="2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94" name="Freeform 26"/>
            <p:cNvSpPr>
              <a:spLocks noEditPoints="1"/>
            </p:cNvSpPr>
            <p:nvPr/>
          </p:nvSpPr>
          <p:spPr bwMode="auto">
            <a:xfrm>
              <a:off x="6073775" y="3708400"/>
              <a:ext cx="269875" cy="204788"/>
            </a:xfrm>
            <a:custGeom>
              <a:avLst/>
              <a:gdLst>
                <a:gd name="T0" fmla="*/ 14 w 24"/>
                <a:gd name="T1" fmla="*/ 0 h 18"/>
                <a:gd name="T2" fmla="*/ 1 w 24"/>
                <a:gd name="T3" fmla="*/ 9 h 18"/>
                <a:gd name="T4" fmla="*/ 2 w 24"/>
                <a:gd name="T5" fmla="*/ 15 h 18"/>
                <a:gd name="T6" fmla="*/ 10 w 24"/>
                <a:gd name="T7" fmla="*/ 18 h 18"/>
                <a:gd name="T8" fmla="*/ 23 w 24"/>
                <a:gd name="T9" fmla="*/ 9 h 18"/>
                <a:gd name="T10" fmla="*/ 22 w 24"/>
                <a:gd name="T11" fmla="*/ 3 h 18"/>
                <a:gd name="T12" fmla="*/ 14 w 24"/>
                <a:gd name="T13" fmla="*/ 0 h 18"/>
                <a:gd name="T14" fmla="*/ 10 w 24"/>
                <a:gd name="T15" fmla="*/ 15 h 18"/>
                <a:gd name="T16" fmla="*/ 5 w 24"/>
                <a:gd name="T17" fmla="*/ 13 h 18"/>
                <a:gd name="T18" fmla="*/ 5 w 24"/>
                <a:gd name="T19" fmla="*/ 9 h 18"/>
                <a:gd name="T20" fmla="*/ 14 w 24"/>
                <a:gd name="T21" fmla="*/ 3 h 18"/>
                <a:gd name="T22" fmla="*/ 19 w 24"/>
                <a:gd name="T23" fmla="*/ 4 h 18"/>
                <a:gd name="T24" fmla="*/ 19 w 24"/>
                <a:gd name="T25" fmla="*/ 9 h 18"/>
                <a:gd name="T26" fmla="*/ 10 w 24"/>
                <a:gd name="T27"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8">
                  <a:moveTo>
                    <a:pt x="14" y="0"/>
                  </a:moveTo>
                  <a:cubicBezTo>
                    <a:pt x="7" y="0"/>
                    <a:pt x="3" y="3"/>
                    <a:pt x="1" y="9"/>
                  </a:cubicBezTo>
                  <a:cubicBezTo>
                    <a:pt x="0" y="11"/>
                    <a:pt x="1" y="13"/>
                    <a:pt x="2" y="15"/>
                  </a:cubicBezTo>
                  <a:cubicBezTo>
                    <a:pt x="3" y="17"/>
                    <a:pt x="6" y="18"/>
                    <a:pt x="10" y="18"/>
                  </a:cubicBezTo>
                  <a:cubicBezTo>
                    <a:pt x="17" y="18"/>
                    <a:pt x="22" y="15"/>
                    <a:pt x="23" y="9"/>
                  </a:cubicBezTo>
                  <a:cubicBezTo>
                    <a:pt x="24" y="6"/>
                    <a:pt x="24" y="4"/>
                    <a:pt x="22" y="3"/>
                  </a:cubicBezTo>
                  <a:cubicBezTo>
                    <a:pt x="21" y="1"/>
                    <a:pt x="18" y="0"/>
                    <a:pt x="14" y="0"/>
                  </a:cubicBezTo>
                  <a:moveTo>
                    <a:pt x="10" y="15"/>
                  </a:moveTo>
                  <a:cubicBezTo>
                    <a:pt x="8" y="15"/>
                    <a:pt x="6" y="14"/>
                    <a:pt x="5" y="13"/>
                  </a:cubicBezTo>
                  <a:cubicBezTo>
                    <a:pt x="5" y="12"/>
                    <a:pt x="5" y="11"/>
                    <a:pt x="5" y="9"/>
                  </a:cubicBezTo>
                  <a:cubicBezTo>
                    <a:pt x="6" y="4"/>
                    <a:pt x="10" y="3"/>
                    <a:pt x="14" y="3"/>
                  </a:cubicBezTo>
                  <a:cubicBezTo>
                    <a:pt x="16" y="3"/>
                    <a:pt x="18" y="3"/>
                    <a:pt x="19" y="4"/>
                  </a:cubicBezTo>
                  <a:cubicBezTo>
                    <a:pt x="20" y="5"/>
                    <a:pt x="20" y="7"/>
                    <a:pt x="19" y="9"/>
                  </a:cubicBezTo>
                  <a:cubicBezTo>
                    <a:pt x="18" y="13"/>
                    <a:pt x="15" y="15"/>
                    <a:pt x="10" y="15"/>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95" name="Freeform 27"/>
            <p:cNvSpPr>
              <a:spLocks/>
            </p:cNvSpPr>
            <p:nvPr/>
          </p:nvSpPr>
          <p:spPr bwMode="auto">
            <a:xfrm>
              <a:off x="6467475" y="3708400"/>
              <a:ext cx="247650" cy="193675"/>
            </a:xfrm>
            <a:custGeom>
              <a:avLst/>
              <a:gdLst>
                <a:gd name="T0" fmla="*/ 22 w 22"/>
                <a:gd name="T1" fmla="*/ 0 h 17"/>
                <a:gd name="T2" fmla="*/ 19 w 22"/>
                <a:gd name="T3" fmla="*/ 0 h 17"/>
                <a:gd name="T4" fmla="*/ 18 w 22"/>
                <a:gd name="T5" fmla="*/ 1 h 17"/>
                <a:gd name="T6" fmla="*/ 15 w 22"/>
                <a:gd name="T7" fmla="*/ 13 h 17"/>
                <a:gd name="T8" fmla="*/ 15 w 22"/>
                <a:gd name="T9" fmla="*/ 11 h 17"/>
                <a:gd name="T10" fmla="*/ 8 w 22"/>
                <a:gd name="T11" fmla="*/ 1 h 17"/>
                <a:gd name="T12" fmla="*/ 8 w 22"/>
                <a:gd name="T13" fmla="*/ 0 h 17"/>
                <a:gd name="T14" fmla="*/ 4 w 22"/>
                <a:gd name="T15" fmla="*/ 0 h 17"/>
                <a:gd name="T16" fmla="*/ 4 w 22"/>
                <a:gd name="T17" fmla="*/ 1 h 17"/>
                <a:gd name="T18" fmla="*/ 0 w 22"/>
                <a:gd name="T19" fmla="*/ 17 h 17"/>
                <a:gd name="T20" fmla="*/ 0 w 22"/>
                <a:gd name="T21" fmla="*/ 17 h 17"/>
                <a:gd name="T22" fmla="*/ 0 w 22"/>
                <a:gd name="T23" fmla="*/ 17 h 17"/>
                <a:gd name="T24" fmla="*/ 3 w 22"/>
                <a:gd name="T25" fmla="*/ 17 h 17"/>
                <a:gd name="T26" fmla="*/ 3 w 22"/>
                <a:gd name="T27" fmla="*/ 17 h 17"/>
                <a:gd name="T28" fmla="*/ 7 w 22"/>
                <a:gd name="T29" fmla="*/ 5 h 17"/>
                <a:gd name="T30" fmla="*/ 7 w 22"/>
                <a:gd name="T31" fmla="*/ 6 h 17"/>
                <a:gd name="T32" fmla="*/ 14 w 22"/>
                <a:gd name="T33" fmla="*/ 17 h 17"/>
                <a:gd name="T34" fmla="*/ 14 w 22"/>
                <a:gd name="T35" fmla="*/ 17 h 17"/>
                <a:gd name="T36" fmla="*/ 17 w 22"/>
                <a:gd name="T37" fmla="*/ 17 h 17"/>
                <a:gd name="T38" fmla="*/ 18 w 22"/>
                <a:gd name="T39" fmla="*/ 17 h 17"/>
                <a:gd name="T40" fmla="*/ 22 w 22"/>
                <a:gd name="T41" fmla="*/ 1 h 17"/>
                <a:gd name="T42" fmla="*/ 22 w 22"/>
                <a:gd name="T43" fmla="*/ 1 h 17"/>
                <a:gd name="T44" fmla="*/ 22 w 22"/>
                <a:gd name="T4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17">
                  <a:moveTo>
                    <a:pt x="22" y="0"/>
                  </a:moveTo>
                  <a:cubicBezTo>
                    <a:pt x="19" y="0"/>
                    <a:pt x="19" y="0"/>
                    <a:pt x="19" y="0"/>
                  </a:cubicBezTo>
                  <a:cubicBezTo>
                    <a:pt x="19" y="0"/>
                    <a:pt x="18" y="0"/>
                    <a:pt x="18" y="1"/>
                  </a:cubicBezTo>
                  <a:cubicBezTo>
                    <a:pt x="15" y="13"/>
                    <a:pt x="15" y="13"/>
                    <a:pt x="15" y="13"/>
                  </a:cubicBezTo>
                  <a:cubicBezTo>
                    <a:pt x="15" y="12"/>
                    <a:pt x="15" y="12"/>
                    <a:pt x="15" y="11"/>
                  </a:cubicBezTo>
                  <a:cubicBezTo>
                    <a:pt x="8" y="1"/>
                    <a:pt x="8" y="1"/>
                    <a:pt x="8" y="1"/>
                  </a:cubicBezTo>
                  <a:cubicBezTo>
                    <a:pt x="8" y="0"/>
                    <a:pt x="8" y="0"/>
                    <a:pt x="8" y="0"/>
                  </a:cubicBezTo>
                  <a:cubicBezTo>
                    <a:pt x="4" y="0"/>
                    <a:pt x="4" y="0"/>
                    <a:pt x="4" y="0"/>
                  </a:cubicBezTo>
                  <a:cubicBezTo>
                    <a:pt x="4" y="0"/>
                    <a:pt x="4" y="0"/>
                    <a:pt x="4" y="1"/>
                  </a:cubicBezTo>
                  <a:cubicBezTo>
                    <a:pt x="0" y="17"/>
                    <a:pt x="0" y="17"/>
                    <a:pt x="0" y="17"/>
                  </a:cubicBezTo>
                  <a:cubicBezTo>
                    <a:pt x="0" y="17"/>
                    <a:pt x="0" y="17"/>
                    <a:pt x="0" y="17"/>
                  </a:cubicBezTo>
                  <a:cubicBezTo>
                    <a:pt x="0" y="17"/>
                    <a:pt x="0" y="17"/>
                    <a:pt x="0" y="17"/>
                  </a:cubicBezTo>
                  <a:cubicBezTo>
                    <a:pt x="3" y="17"/>
                    <a:pt x="3" y="17"/>
                    <a:pt x="3" y="17"/>
                  </a:cubicBezTo>
                  <a:cubicBezTo>
                    <a:pt x="3" y="17"/>
                    <a:pt x="3" y="17"/>
                    <a:pt x="3" y="17"/>
                  </a:cubicBezTo>
                  <a:cubicBezTo>
                    <a:pt x="7" y="5"/>
                    <a:pt x="7" y="5"/>
                    <a:pt x="7" y="5"/>
                  </a:cubicBezTo>
                  <a:cubicBezTo>
                    <a:pt x="7" y="5"/>
                    <a:pt x="7" y="6"/>
                    <a:pt x="7" y="6"/>
                  </a:cubicBezTo>
                  <a:cubicBezTo>
                    <a:pt x="14" y="17"/>
                    <a:pt x="14" y="17"/>
                    <a:pt x="14" y="17"/>
                  </a:cubicBezTo>
                  <a:cubicBezTo>
                    <a:pt x="14" y="17"/>
                    <a:pt x="14" y="17"/>
                    <a:pt x="14" y="17"/>
                  </a:cubicBezTo>
                  <a:cubicBezTo>
                    <a:pt x="17" y="17"/>
                    <a:pt x="17" y="17"/>
                    <a:pt x="17" y="17"/>
                  </a:cubicBezTo>
                  <a:cubicBezTo>
                    <a:pt x="18" y="17"/>
                    <a:pt x="18" y="17"/>
                    <a:pt x="18" y="17"/>
                  </a:cubicBezTo>
                  <a:cubicBezTo>
                    <a:pt x="22" y="1"/>
                    <a:pt x="22" y="1"/>
                    <a:pt x="22" y="1"/>
                  </a:cubicBezTo>
                  <a:cubicBezTo>
                    <a:pt x="22" y="1"/>
                    <a:pt x="22" y="1"/>
                    <a:pt x="22" y="1"/>
                  </a:cubicBezTo>
                  <a:cubicBezTo>
                    <a:pt x="22" y="0"/>
                    <a:pt x="22" y="0"/>
                    <a:pt x="22"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96" name="Freeform 28"/>
            <p:cNvSpPr>
              <a:spLocks noEditPoints="1"/>
            </p:cNvSpPr>
            <p:nvPr/>
          </p:nvSpPr>
          <p:spPr bwMode="auto">
            <a:xfrm>
              <a:off x="6838950" y="3708400"/>
              <a:ext cx="249238" cy="193675"/>
            </a:xfrm>
            <a:custGeom>
              <a:avLst/>
              <a:gdLst>
                <a:gd name="T0" fmla="*/ 13 w 22"/>
                <a:gd name="T1" fmla="*/ 0 h 17"/>
                <a:gd name="T2" fmla="*/ 5 w 22"/>
                <a:gd name="T3" fmla="*/ 0 h 17"/>
                <a:gd name="T4" fmla="*/ 4 w 22"/>
                <a:gd name="T5" fmla="*/ 1 h 17"/>
                <a:gd name="T6" fmla="*/ 0 w 22"/>
                <a:gd name="T7" fmla="*/ 17 h 17"/>
                <a:gd name="T8" fmla="*/ 0 w 22"/>
                <a:gd name="T9" fmla="*/ 17 h 17"/>
                <a:gd name="T10" fmla="*/ 0 w 22"/>
                <a:gd name="T11" fmla="*/ 17 h 17"/>
                <a:gd name="T12" fmla="*/ 9 w 22"/>
                <a:gd name="T13" fmla="*/ 17 h 17"/>
                <a:gd name="T14" fmla="*/ 21 w 22"/>
                <a:gd name="T15" fmla="*/ 9 h 17"/>
                <a:gd name="T16" fmla="*/ 21 w 22"/>
                <a:gd name="T17" fmla="*/ 3 h 17"/>
                <a:gd name="T18" fmla="*/ 13 w 22"/>
                <a:gd name="T19" fmla="*/ 0 h 17"/>
                <a:gd name="T20" fmla="*/ 9 w 22"/>
                <a:gd name="T21" fmla="*/ 15 h 17"/>
                <a:gd name="T22" fmla="*/ 4 w 22"/>
                <a:gd name="T23" fmla="*/ 15 h 17"/>
                <a:gd name="T24" fmla="*/ 7 w 22"/>
                <a:gd name="T25" fmla="*/ 3 h 17"/>
                <a:gd name="T26" fmla="*/ 12 w 22"/>
                <a:gd name="T27" fmla="*/ 3 h 17"/>
                <a:gd name="T28" fmla="*/ 17 w 22"/>
                <a:gd name="T29" fmla="*/ 5 h 17"/>
                <a:gd name="T30" fmla="*/ 17 w 22"/>
                <a:gd name="T31" fmla="*/ 9 h 17"/>
                <a:gd name="T32" fmla="*/ 9 w 22"/>
                <a:gd name="T33"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17">
                  <a:moveTo>
                    <a:pt x="13" y="0"/>
                  </a:moveTo>
                  <a:cubicBezTo>
                    <a:pt x="5" y="0"/>
                    <a:pt x="5" y="0"/>
                    <a:pt x="5" y="0"/>
                  </a:cubicBezTo>
                  <a:cubicBezTo>
                    <a:pt x="4" y="0"/>
                    <a:pt x="4" y="0"/>
                    <a:pt x="4" y="1"/>
                  </a:cubicBezTo>
                  <a:cubicBezTo>
                    <a:pt x="0" y="17"/>
                    <a:pt x="0" y="17"/>
                    <a:pt x="0" y="17"/>
                  </a:cubicBezTo>
                  <a:cubicBezTo>
                    <a:pt x="0" y="17"/>
                    <a:pt x="0" y="17"/>
                    <a:pt x="0" y="17"/>
                  </a:cubicBezTo>
                  <a:cubicBezTo>
                    <a:pt x="0" y="17"/>
                    <a:pt x="0" y="17"/>
                    <a:pt x="0" y="17"/>
                  </a:cubicBezTo>
                  <a:cubicBezTo>
                    <a:pt x="9" y="17"/>
                    <a:pt x="9" y="17"/>
                    <a:pt x="9" y="17"/>
                  </a:cubicBezTo>
                  <a:cubicBezTo>
                    <a:pt x="16" y="17"/>
                    <a:pt x="20" y="15"/>
                    <a:pt x="21" y="9"/>
                  </a:cubicBezTo>
                  <a:cubicBezTo>
                    <a:pt x="22" y="6"/>
                    <a:pt x="22" y="4"/>
                    <a:pt x="21" y="3"/>
                  </a:cubicBezTo>
                  <a:cubicBezTo>
                    <a:pt x="19" y="1"/>
                    <a:pt x="17" y="0"/>
                    <a:pt x="13" y="0"/>
                  </a:cubicBezTo>
                  <a:moveTo>
                    <a:pt x="9" y="15"/>
                  </a:moveTo>
                  <a:cubicBezTo>
                    <a:pt x="4" y="15"/>
                    <a:pt x="4" y="15"/>
                    <a:pt x="4" y="15"/>
                  </a:cubicBezTo>
                  <a:cubicBezTo>
                    <a:pt x="7" y="3"/>
                    <a:pt x="7" y="3"/>
                    <a:pt x="7" y="3"/>
                  </a:cubicBezTo>
                  <a:cubicBezTo>
                    <a:pt x="12" y="3"/>
                    <a:pt x="12" y="3"/>
                    <a:pt x="12" y="3"/>
                  </a:cubicBezTo>
                  <a:cubicBezTo>
                    <a:pt x="15" y="3"/>
                    <a:pt x="16" y="4"/>
                    <a:pt x="17" y="5"/>
                  </a:cubicBezTo>
                  <a:cubicBezTo>
                    <a:pt x="18" y="5"/>
                    <a:pt x="18" y="7"/>
                    <a:pt x="17" y="9"/>
                  </a:cubicBezTo>
                  <a:cubicBezTo>
                    <a:pt x="16" y="13"/>
                    <a:pt x="14" y="15"/>
                    <a:pt x="9" y="15"/>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97" name="Freeform 29"/>
            <p:cNvSpPr>
              <a:spLocks/>
            </p:cNvSpPr>
            <p:nvPr/>
          </p:nvSpPr>
          <p:spPr bwMode="auto">
            <a:xfrm>
              <a:off x="7212013" y="3708400"/>
              <a:ext cx="258763" cy="204788"/>
            </a:xfrm>
            <a:custGeom>
              <a:avLst/>
              <a:gdLst>
                <a:gd name="T0" fmla="*/ 22 w 23"/>
                <a:gd name="T1" fmla="*/ 0 h 18"/>
                <a:gd name="T2" fmla="*/ 19 w 23"/>
                <a:gd name="T3" fmla="*/ 0 h 18"/>
                <a:gd name="T4" fmla="*/ 19 w 23"/>
                <a:gd name="T5" fmla="*/ 1 h 18"/>
                <a:gd name="T6" fmla="*/ 16 w 23"/>
                <a:gd name="T7" fmla="*/ 10 h 18"/>
                <a:gd name="T8" fmla="*/ 9 w 23"/>
                <a:gd name="T9" fmla="*/ 15 h 18"/>
                <a:gd name="T10" fmla="*/ 5 w 23"/>
                <a:gd name="T11" fmla="*/ 14 h 18"/>
                <a:gd name="T12" fmla="*/ 5 w 23"/>
                <a:gd name="T13" fmla="*/ 11 h 18"/>
                <a:gd name="T14" fmla="*/ 7 w 23"/>
                <a:gd name="T15" fmla="*/ 1 h 18"/>
                <a:gd name="T16" fmla="*/ 7 w 23"/>
                <a:gd name="T17" fmla="*/ 1 h 18"/>
                <a:gd name="T18" fmla="*/ 7 w 23"/>
                <a:gd name="T19" fmla="*/ 0 h 18"/>
                <a:gd name="T20" fmla="*/ 4 w 23"/>
                <a:gd name="T21" fmla="*/ 0 h 18"/>
                <a:gd name="T22" fmla="*/ 4 w 23"/>
                <a:gd name="T23" fmla="*/ 1 h 18"/>
                <a:gd name="T24" fmla="*/ 1 w 23"/>
                <a:gd name="T25" fmla="*/ 11 h 18"/>
                <a:gd name="T26" fmla="*/ 1 w 23"/>
                <a:gd name="T27" fmla="*/ 15 h 18"/>
                <a:gd name="T28" fmla="*/ 9 w 23"/>
                <a:gd name="T29" fmla="*/ 18 h 18"/>
                <a:gd name="T30" fmla="*/ 20 w 23"/>
                <a:gd name="T31" fmla="*/ 11 h 18"/>
                <a:gd name="T32" fmla="*/ 22 w 23"/>
                <a:gd name="T33" fmla="*/ 1 h 18"/>
                <a:gd name="T34" fmla="*/ 22 w 23"/>
                <a:gd name="T35" fmla="*/ 1 h 18"/>
                <a:gd name="T36" fmla="*/ 22 w 23"/>
                <a:gd name="T3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18">
                  <a:moveTo>
                    <a:pt x="22" y="0"/>
                  </a:moveTo>
                  <a:cubicBezTo>
                    <a:pt x="19" y="0"/>
                    <a:pt x="19" y="0"/>
                    <a:pt x="19" y="0"/>
                  </a:cubicBezTo>
                  <a:cubicBezTo>
                    <a:pt x="19" y="0"/>
                    <a:pt x="19" y="0"/>
                    <a:pt x="19" y="1"/>
                  </a:cubicBezTo>
                  <a:cubicBezTo>
                    <a:pt x="16" y="10"/>
                    <a:pt x="16" y="10"/>
                    <a:pt x="16" y="10"/>
                  </a:cubicBezTo>
                  <a:cubicBezTo>
                    <a:pt x="15" y="14"/>
                    <a:pt x="14" y="15"/>
                    <a:pt x="9" y="15"/>
                  </a:cubicBezTo>
                  <a:cubicBezTo>
                    <a:pt x="7" y="15"/>
                    <a:pt x="5" y="15"/>
                    <a:pt x="5" y="14"/>
                  </a:cubicBezTo>
                  <a:cubicBezTo>
                    <a:pt x="4" y="13"/>
                    <a:pt x="4" y="12"/>
                    <a:pt x="5" y="11"/>
                  </a:cubicBezTo>
                  <a:cubicBezTo>
                    <a:pt x="7" y="1"/>
                    <a:pt x="7" y="1"/>
                    <a:pt x="7" y="1"/>
                  </a:cubicBezTo>
                  <a:cubicBezTo>
                    <a:pt x="7" y="1"/>
                    <a:pt x="7" y="1"/>
                    <a:pt x="7" y="1"/>
                  </a:cubicBezTo>
                  <a:cubicBezTo>
                    <a:pt x="7" y="0"/>
                    <a:pt x="7" y="0"/>
                    <a:pt x="7" y="0"/>
                  </a:cubicBezTo>
                  <a:cubicBezTo>
                    <a:pt x="4" y="0"/>
                    <a:pt x="4" y="0"/>
                    <a:pt x="4" y="0"/>
                  </a:cubicBezTo>
                  <a:cubicBezTo>
                    <a:pt x="4" y="0"/>
                    <a:pt x="4" y="0"/>
                    <a:pt x="4" y="1"/>
                  </a:cubicBezTo>
                  <a:cubicBezTo>
                    <a:pt x="1" y="11"/>
                    <a:pt x="1" y="11"/>
                    <a:pt x="1" y="11"/>
                  </a:cubicBezTo>
                  <a:cubicBezTo>
                    <a:pt x="0" y="13"/>
                    <a:pt x="1" y="14"/>
                    <a:pt x="1" y="15"/>
                  </a:cubicBezTo>
                  <a:cubicBezTo>
                    <a:pt x="3" y="17"/>
                    <a:pt x="5" y="18"/>
                    <a:pt x="9" y="18"/>
                  </a:cubicBezTo>
                  <a:cubicBezTo>
                    <a:pt x="15" y="18"/>
                    <a:pt x="19" y="15"/>
                    <a:pt x="20" y="11"/>
                  </a:cubicBezTo>
                  <a:cubicBezTo>
                    <a:pt x="22" y="1"/>
                    <a:pt x="22" y="1"/>
                    <a:pt x="22" y="1"/>
                  </a:cubicBezTo>
                  <a:cubicBezTo>
                    <a:pt x="23" y="1"/>
                    <a:pt x="22" y="1"/>
                    <a:pt x="22" y="1"/>
                  </a:cubicBezTo>
                  <a:cubicBezTo>
                    <a:pt x="22" y="0"/>
                    <a:pt x="22" y="0"/>
                    <a:pt x="22"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98" name="Freeform 30"/>
            <p:cNvSpPr>
              <a:spLocks/>
            </p:cNvSpPr>
            <p:nvPr/>
          </p:nvSpPr>
          <p:spPr bwMode="auto">
            <a:xfrm>
              <a:off x="7583488" y="3708400"/>
              <a:ext cx="225425" cy="193675"/>
            </a:xfrm>
            <a:custGeom>
              <a:avLst/>
              <a:gdLst>
                <a:gd name="T0" fmla="*/ 20 w 20"/>
                <a:gd name="T1" fmla="*/ 0 h 17"/>
                <a:gd name="T2" fmla="*/ 13 w 20"/>
                <a:gd name="T3" fmla="*/ 0 h 17"/>
                <a:gd name="T4" fmla="*/ 1 w 20"/>
                <a:gd name="T5" fmla="*/ 9 h 17"/>
                <a:gd name="T6" fmla="*/ 1 w 20"/>
                <a:gd name="T7" fmla="*/ 15 h 17"/>
                <a:gd name="T8" fmla="*/ 9 w 20"/>
                <a:gd name="T9" fmla="*/ 17 h 17"/>
                <a:gd name="T10" fmla="*/ 16 w 20"/>
                <a:gd name="T11" fmla="*/ 17 h 17"/>
                <a:gd name="T12" fmla="*/ 16 w 20"/>
                <a:gd name="T13" fmla="*/ 17 h 17"/>
                <a:gd name="T14" fmla="*/ 16 w 20"/>
                <a:gd name="T15" fmla="*/ 15 h 17"/>
                <a:gd name="T16" fmla="*/ 16 w 20"/>
                <a:gd name="T17" fmla="*/ 15 h 17"/>
                <a:gd name="T18" fmla="*/ 16 w 20"/>
                <a:gd name="T19" fmla="*/ 15 h 17"/>
                <a:gd name="T20" fmla="*/ 9 w 20"/>
                <a:gd name="T21" fmla="*/ 15 h 17"/>
                <a:gd name="T22" fmla="*/ 5 w 20"/>
                <a:gd name="T23" fmla="*/ 13 h 17"/>
                <a:gd name="T24" fmla="*/ 5 w 20"/>
                <a:gd name="T25" fmla="*/ 9 h 17"/>
                <a:gd name="T26" fmla="*/ 13 w 20"/>
                <a:gd name="T27" fmla="*/ 3 h 17"/>
                <a:gd name="T28" fmla="*/ 19 w 20"/>
                <a:gd name="T29" fmla="*/ 3 h 17"/>
                <a:gd name="T30" fmla="*/ 20 w 20"/>
                <a:gd name="T31" fmla="*/ 3 h 17"/>
                <a:gd name="T32" fmla="*/ 20 w 20"/>
                <a:gd name="T33" fmla="*/ 1 h 17"/>
                <a:gd name="T34" fmla="*/ 20 w 20"/>
                <a:gd name="T35" fmla="*/ 1 h 17"/>
                <a:gd name="T36" fmla="*/ 20 w 20"/>
                <a:gd name="T3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17">
                  <a:moveTo>
                    <a:pt x="20" y="0"/>
                  </a:moveTo>
                  <a:cubicBezTo>
                    <a:pt x="13" y="0"/>
                    <a:pt x="13" y="0"/>
                    <a:pt x="13" y="0"/>
                  </a:cubicBezTo>
                  <a:cubicBezTo>
                    <a:pt x="7" y="0"/>
                    <a:pt x="2" y="3"/>
                    <a:pt x="1" y="9"/>
                  </a:cubicBezTo>
                  <a:cubicBezTo>
                    <a:pt x="0" y="11"/>
                    <a:pt x="0" y="13"/>
                    <a:pt x="1" y="15"/>
                  </a:cubicBezTo>
                  <a:cubicBezTo>
                    <a:pt x="3" y="17"/>
                    <a:pt x="5" y="17"/>
                    <a:pt x="9" y="17"/>
                  </a:cubicBezTo>
                  <a:cubicBezTo>
                    <a:pt x="16" y="17"/>
                    <a:pt x="16" y="17"/>
                    <a:pt x="16" y="17"/>
                  </a:cubicBezTo>
                  <a:cubicBezTo>
                    <a:pt x="16" y="17"/>
                    <a:pt x="16" y="17"/>
                    <a:pt x="16" y="17"/>
                  </a:cubicBezTo>
                  <a:cubicBezTo>
                    <a:pt x="16" y="15"/>
                    <a:pt x="16" y="15"/>
                    <a:pt x="16" y="15"/>
                  </a:cubicBezTo>
                  <a:cubicBezTo>
                    <a:pt x="17" y="15"/>
                    <a:pt x="16" y="15"/>
                    <a:pt x="16" y="15"/>
                  </a:cubicBezTo>
                  <a:cubicBezTo>
                    <a:pt x="16" y="15"/>
                    <a:pt x="16" y="15"/>
                    <a:pt x="16" y="15"/>
                  </a:cubicBezTo>
                  <a:cubicBezTo>
                    <a:pt x="9" y="15"/>
                    <a:pt x="9" y="15"/>
                    <a:pt x="9" y="15"/>
                  </a:cubicBezTo>
                  <a:cubicBezTo>
                    <a:pt x="7" y="15"/>
                    <a:pt x="6" y="14"/>
                    <a:pt x="5" y="13"/>
                  </a:cubicBezTo>
                  <a:cubicBezTo>
                    <a:pt x="4" y="12"/>
                    <a:pt x="4" y="11"/>
                    <a:pt x="5" y="9"/>
                  </a:cubicBezTo>
                  <a:cubicBezTo>
                    <a:pt x="6" y="5"/>
                    <a:pt x="8" y="3"/>
                    <a:pt x="13" y="3"/>
                  </a:cubicBezTo>
                  <a:cubicBezTo>
                    <a:pt x="19" y="3"/>
                    <a:pt x="19" y="3"/>
                    <a:pt x="19" y="3"/>
                  </a:cubicBezTo>
                  <a:cubicBezTo>
                    <a:pt x="19" y="3"/>
                    <a:pt x="20" y="3"/>
                    <a:pt x="20" y="3"/>
                  </a:cubicBezTo>
                  <a:cubicBezTo>
                    <a:pt x="20" y="1"/>
                    <a:pt x="20" y="1"/>
                    <a:pt x="20" y="1"/>
                  </a:cubicBezTo>
                  <a:cubicBezTo>
                    <a:pt x="20" y="1"/>
                    <a:pt x="20" y="1"/>
                    <a:pt x="20" y="1"/>
                  </a:cubicBezTo>
                  <a:cubicBezTo>
                    <a:pt x="20" y="0"/>
                    <a:pt x="20" y="0"/>
                    <a:pt x="2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99" name="Freeform 31"/>
            <p:cNvSpPr>
              <a:spLocks/>
            </p:cNvSpPr>
            <p:nvPr/>
          </p:nvSpPr>
          <p:spPr bwMode="auto">
            <a:xfrm>
              <a:off x="7932738" y="3708400"/>
              <a:ext cx="214313" cy="193675"/>
            </a:xfrm>
            <a:custGeom>
              <a:avLst/>
              <a:gdLst>
                <a:gd name="T0" fmla="*/ 19 w 19"/>
                <a:gd name="T1" fmla="*/ 0 h 17"/>
                <a:gd name="T2" fmla="*/ 1 w 19"/>
                <a:gd name="T3" fmla="*/ 0 h 17"/>
                <a:gd name="T4" fmla="*/ 1 w 19"/>
                <a:gd name="T5" fmla="*/ 1 h 17"/>
                <a:gd name="T6" fmla="*/ 0 w 19"/>
                <a:gd name="T7" fmla="*/ 3 h 17"/>
                <a:gd name="T8" fmla="*/ 0 w 19"/>
                <a:gd name="T9" fmla="*/ 3 h 17"/>
                <a:gd name="T10" fmla="*/ 1 w 19"/>
                <a:gd name="T11" fmla="*/ 3 h 17"/>
                <a:gd name="T12" fmla="*/ 7 w 19"/>
                <a:gd name="T13" fmla="*/ 3 h 17"/>
                <a:gd name="T14" fmla="*/ 4 w 19"/>
                <a:gd name="T15" fmla="*/ 17 h 17"/>
                <a:gd name="T16" fmla="*/ 4 w 19"/>
                <a:gd name="T17" fmla="*/ 17 h 17"/>
                <a:gd name="T18" fmla="*/ 4 w 19"/>
                <a:gd name="T19" fmla="*/ 17 h 17"/>
                <a:gd name="T20" fmla="*/ 7 w 19"/>
                <a:gd name="T21" fmla="*/ 17 h 17"/>
                <a:gd name="T22" fmla="*/ 8 w 19"/>
                <a:gd name="T23" fmla="*/ 17 h 17"/>
                <a:gd name="T24" fmla="*/ 11 w 19"/>
                <a:gd name="T25" fmla="*/ 3 h 17"/>
                <a:gd name="T26" fmla="*/ 18 w 19"/>
                <a:gd name="T27" fmla="*/ 3 h 17"/>
                <a:gd name="T28" fmla="*/ 19 w 19"/>
                <a:gd name="T29" fmla="*/ 3 h 17"/>
                <a:gd name="T30" fmla="*/ 19 w 19"/>
                <a:gd name="T31" fmla="*/ 1 h 17"/>
                <a:gd name="T32" fmla="*/ 19 w 19"/>
                <a:gd name="T33" fmla="*/ 1 h 17"/>
                <a:gd name="T34" fmla="*/ 19 w 19"/>
                <a:gd name="T3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17">
                  <a:moveTo>
                    <a:pt x="19" y="0"/>
                  </a:moveTo>
                  <a:cubicBezTo>
                    <a:pt x="1" y="0"/>
                    <a:pt x="1" y="0"/>
                    <a:pt x="1" y="0"/>
                  </a:cubicBezTo>
                  <a:cubicBezTo>
                    <a:pt x="1" y="0"/>
                    <a:pt x="1" y="0"/>
                    <a:pt x="1" y="1"/>
                  </a:cubicBezTo>
                  <a:cubicBezTo>
                    <a:pt x="0" y="3"/>
                    <a:pt x="0" y="3"/>
                    <a:pt x="0" y="3"/>
                  </a:cubicBezTo>
                  <a:cubicBezTo>
                    <a:pt x="0" y="3"/>
                    <a:pt x="0" y="3"/>
                    <a:pt x="0" y="3"/>
                  </a:cubicBezTo>
                  <a:cubicBezTo>
                    <a:pt x="0" y="3"/>
                    <a:pt x="0" y="3"/>
                    <a:pt x="1" y="3"/>
                  </a:cubicBezTo>
                  <a:cubicBezTo>
                    <a:pt x="7" y="3"/>
                    <a:pt x="7" y="3"/>
                    <a:pt x="7" y="3"/>
                  </a:cubicBezTo>
                  <a:cubicBezTo>
                    <a:pt x="4" y="17"/>
                    <a:pt x="4" y="17"/>
                    <a:pt x="4" y="17"/>
                  </a:cubicBezTo>
                  <a:cubicBezTo>
                    <a:pt x="4" y="17"/>
                    <a:pt x="4" y="17"/>
                    <a:pt x="4" y="17"/>
                  </a:cubicBezTo>
                  <a:cubicBezTo>
                    <a:pt x="4" y="17"/>
                    <a:pt x="4" y="17"/>
                    <a:pt x="4" y="17"/>
                  </a:cubicBezTo>
                  <a:cubicBezTo>
                    <a:pt x="7" y="17"/>
                    <a:pt x="7" y="17"/>
                    <a:pt x="7" y="17"/>
                  </a:cubicBezTo>
                  <a:cubicBezTo>
                    <a:pt x="7" y="17"/>
                    <a:pt x="8" y="17"/>
                    <a:pt x="8" y="17"/>
                  </a:cubicBezTo>
                  <a:cubicBezTo>
                    <a:pt x="11" y="3"/>
                    <a:pt x="11" y="3"/>
                    <a:pt x="11" y="3"/>
                  </a:cubicBezTo>
                  <a:cubicBezTo>
                    <a:pt x="18" y="3"/>
                    <a:pt x="18" y="3"/>
                    <a:pt x="18" y="3"/>
                  </a:cubicBezTo>
                  <a:cubicBezTo>
                    <a:pt x="18" y="3"/>
                    <a:pt x="19" y="3"/>
                    <a:pt x="19" y="3"/>
                  </a:cubicBezTo>
                  <a:cubicBezTo>
                    <a:pt x="19" y="1"/>
                    <a:pt x="19" y="1"/>
                    <a:pt x="19" y="1"/>
                  </a:cubicBezTo>
                  <a:cubicBezTo>
                    <a:pt x="19" y="1"/>
                    <a:pt x="19" y="1"/>
                    <a:pt x="19" y="1"/>
                  </a:cubicBezTo>
                  <a:cubicBezTo>
                    <a:pt x="19" y="0"/>
                    <a:pt x="19" y="0"/>
                    <a:pt x="19"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00" name="Freeform 32"/>
            <p:cNvSpPr>
              <a:spLocks noEditPoints="1"/>
            </p:cNvSpPr>
            <p:nvPr/>
          </p:nvSpPr>
          <p:spPr bwMode="auto">
            <a:xfrm>
              <a:off x="8248650" y="3708400"/>
              <a:ext cx="258763" cy="204788"/>
            </a:xfrm>
            <a:custGeom>
              <a:avLst/>
              <a:gdLst>
                <a:gd name="T0" fmla="*/ 14 w 23"/>
                <a:gd name="T1" fmla="*/ 0 h 18"/>
                <a:gd name="T2" fmla="*/ 1 w 23"/>
                <a:gd name="T3" fmla="*/ 9 h 18"/>
                <a:gd name="T4" fmla="*/ 1 w 23"/>
                <a:gd name="T5" fmla="*/ 15 h 18"/>
                <a:gd name="T6" fmla="*/ 10 w 23"/>
                <a:gd name="T7" fmla="*/ 18 h 18"/>
                <a:gd name="T8" fmla="*/ 23 w 23"/>
                <a:gd name="T9" fmla="*/ 9 h 18"/>
                <a:gd name="T10" fmla="*/ 22 w 23"/>
                <a:gd name="T11" fmla="*/ 3 h 18"/>
                <a:gd name="T12" fmla="*/ 14 w 23"/>
                <a:gd name="T13" fmla="*/ 0 h 18"/>
                <a:gd name="T14" fmla="*/ 10 w 23"/>
                <a:gd name="T15" fmla="*/ 15 h 18"/>
                <a:gd name="T16" fmla="*/ 5 w 23"/>
                <a:gd name="T17" fmla="*/ 13 h 18"/>
                <a:gd name="T18" fmla="*/ 5 w 23"/>
                <a:gd name="T19" fmla="*/ 9 h 18"/>
                <a:gd name="T20" fmla="*/ 13 w 23"/>
                <a:gd name="T21" fmla="*/ 3 h 18"/>
                <a:gd name="T22" fmla="*/ 18 w 23"/>
                <a:gd name="T23" fmla="*/ 4 h 18"/>
                <a:gd name="T24" fmla="*/ 19 w 23"/>
                <a:gd name="T25" fmla="*/ 9 h 18"/>
                <a:gd name="T26" fmla="*/ 10 w 23"/>
                <a:gd name="T27"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18">
                  <a:moveTo>
                    <a:pt x="14" y="0"/>
                  </a:moveTo>
                  <a:cubicBezTo>
                    <a:pt x="7" y="0"/>
                    <a:pt x="2" y="3"/>
                    <a:pt x="1" y="9"/>
                  </a:cubicBezTo>
                  <a:cubicBezTo>
                    <a:pt x="0" y="11"/>
                    <a:pt x="0" y="13"/>
                    <a:pt x="1" y="15"/>
                  </a:cubicBezTo>
                  <a:cubicBezTo>
                    <a:pt x="3" y="17"/>
                    <a:pt x="6" y="18"/>
                    <a:pt x="10" y="18"/>
                  </a:cubicBezTo>
                  <a:cubicBezTo>
                    <a:pt x="17" y="18"/>
                    <a:pt x="21" y="15"/>
                    <a:pt x="23" y="9"/>
                  </a:cubicBezTo>
                  <a:cubicBezTo>
                    <a:pt x="23" y="6"/>
                    <a:pt x="23" y="4"/>
                    <a:pt x="22" y="3"/>
                  </a:cubicBezTo>
                  <a:cubicBezTo>
                    <a:pt x="21" y="1"/>
                    <a:pt x="18" y="0"/>
                    <a:pt x="14" y="0"/>
                  </a:cubicBezTo>
                  <a:moveTo>
                    <a:pt x="10" y="15"/>
                  </a:moveTo>
                  <a:cubicBezTo>
                    <a:pt x="7" y="15"/>
                    <a:pt x="6" y="14"/>
                    <a:pt x="5" y="13"/>
                  </a:cubicBezTo>
                  <a:cubicBezTo>
                    <a:pt x="4" y="12"/>
                    <a:pt x="4" y="11"/>
                    <a:pt x="5" y="9"/>
                  </a:cubicBezTo>
                  <a:cubicBezTo>
                    <a:pt x="6" y="4"/>
                    <a:pt x="9" y="3"/>
                    <a:pt x="13" y="3"/>
                  </a:cubicBezTo>
                  <a:cubicBezTo>
                    <a:pt x="16" y="3"/>
                    <a:pt x="18" y="3"/>
                    <a:pt x="18" y="4"/>
                  </a:cubicBezTo>
                  <a:cubicBezTo>
                    <a:pt x="19" y="5"/>
                    <a:pt x="19" y="7"/>
                    <a:pt x="19" y="9"/>
                  </a:cubicBezTo>
                  <a:cubicBezTo>
                    <a:pt x="18" y="13"/>
                    <a:pt x="15" y="15"/>
                    <a:pt x="10" y="15"/>
                  </a:cubicBezTo>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000000"/>
                </a:solidFill>
                <a:latin typeface="+mj-lt"/>
              </a:endParaRPr>
            </a:p>
          </p:txBody>
        </p:sp>
        <p:sp>
          <p:nvSpPr>
            <p:cNvPr id="101" name="Freeform 33"/>
            <p:cNvSpPr>
              <a:spLocks noEditPoints="1"/>
            </p:cNvSpPr>
            <p:nvPr/>
          </p:nvSpPr>
          <p:spPr bwMode="auto">
            <a:xfrm>
              <a:off x="8631238" y="3708400"/>
              <a:ext cx="247650" cy="193675"/>
            </a:xfrm>
            <a:custGeom>
              <a:avLst/>
              <a:gdLst>
                <a:gd name="T0" fmla="*/ 21 w 22"/>
                <a:gd name="T1" fmla="*/ 2 h 17"/>
                <a:gd name="T2" fmla="*/ 15 w 22"/>
                <a:gd name="T3" fmla="*/ 0 h 17"/>
                <a:gd name="T4" fmla="*/ 5 w 22"/>
                <a:gd name="T5" fmla="*/ 0 h 17"/>
                <a:gd name="T6" fmla="*/ 5 w 22"/>
                <a:gd name="T7" fmla="*/ 1 h 17"/>
                <a:gd name="T8" fmla="*/ 0 w 22"/>
                <a:gd name="T9" fmla="*/ 17 h 17"/>
                <a:gd name="T10" fmla="*/ 0 w 22"/>
                <a:gd name="T11" fmla="*/ 17 h 17"/>
                <a:gd name="T12" fmla="*/ 1 w 22"/>
                <a:gd name="T13" fmla="*/ 17 h 17"/>
                <a:gd name="T14" fmla="*/ 4 w 22"/>
                <a:gd name="T15" fmla="*/ 17 h 17"/>
                <a:gd name="T16" fmla="*/ 4 w 22"/>
                <a:gd name="T17" fmla="*/ 17 h 17"/>
                <a:gd name="T18" fmla="*/ 6 w 22"/>
                <a:gd name="T19" fmla="*/ 11 h 17"/>
                <a:gd name="T20" fmla="*/ 10 w 22"/>
                <a:gd name="T21" fmla="*/ 11 h 17"/>
                <a:gd name="T22" fmla="*/ 13 w 22"/>
                <a:gd name="T23" fmla="*/ 13 h 17"/>
                <a:gd name="T24" fmla="*/ 15 w 22"/>
                <a:gd name="T25" fmla="*/ 17 h 17"/>
                <a:gd name="T26" fmla="*/ 16 w 22"/>
                <a:gd name="T27" fmla="*/ 17 h 17"/>
                <a:gd name="T28" fmla="*/ 19 w 22"/>
                <a:gd name="T29" fmla="*/ 17 h 17"/>
                <a:gd name="T30" fmla="*/ 19 w 22"/>
                <a:gd name="T31" fmla="*/ 17 h 17"/>
                <a:gd name="T32" fmla="*/ 19 w 22"/>
                <a:gd name="T33" fmla="*/ 17 h 17"/>
                <a:gd name="T34" fmla="*/ 19 w 22"/>
                <a:gd name="T35" fmla="*/ 17 h 17"/>
                <a:gd name="T36" fmla="*/ 17 w 22"/>
                <a:gd name="T37" fmla="*/ 12 h 17"/>
                <a:gd name="T38" fmla="*/ 16 w 22"/>
                <a:gd name="T39" fmla="*/ 11 h 17"/>
                <a:gd name="T40" fmla="*/ 22 w 22"/>
                <a:gd name="T41" fmla="*/ 6 h 17"/>
                <a:gd name="T42" fmla="*/ 21 w 22"/>
                <a:gd name="T43" fmla="*/ 2 h 17"/>
                <a:gd name="T44" fmla="*/ 8 w 22"/>
                <a:gd name="T45" fmla="*/ 3 h 17"/>
                <a:gd name="T46" fmla="*/ 14 w 22"/>
                <a:gd name="T47" fmla="*/ 3 h 17"/>
                <a:gd name="T48" fmla="*/ 18 w 22"/>
                <a:gd name="T49" fmla="*/ 4 h 17"/>
                <a:gd name="T50" fmla="*/ 18 w 22"/>
                <a:gd name="T51" fmla="*/ 6 h 17"/>
                <a:gd name="T52" fmla="*/ 12 w 22"/>
                <a:gd name="T53" fmla="*/ 8 h 17"/>
                <a:gd name="T54" fmla="*/ 7 w 22"/>
                <a:gd name="T55" fmla="*/ 8 h 17"/>
                <a:gd name="T56" fmla="*/ 8 w 22"/>
                <a:gd name="T5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 h="17">
                  <a:moveTo>
                    <a:pt x="21" y="2"/>
                  </a:moveTo>
                  <a:cubicBezTo>
                    <a:pt x="20" y="1"/>
                    <a:pt x="18" y="0"/>
                    <a:pt x="15" y="0"/>
                  </a:cubicBezTo>
                  <a:cubicBezTo>
                    <a:pt x="5" y="0"/>
                    <a:pt x="5" y="0"/>
                    <a:pt x="5" y="0"/>
                  </a:cubicBezTo>
                  <a:cubicBezTo>
                    <a:pt x="5" y="0"/>
                    <a:pt x="5" y="0"/>
                    <a:pt x="5" y="1"/>
                  </a:cubicBezTo>
                  <a:cubicBezTo>
                    <a:pt x="0" y="17"/>
                    <a:pt x="0" y="17"/>
                    <a:pt x="0" y="17"/>
                  </a:cubicBezTo>
                  <a:cubicBezTo>
                    <a:pt x="0" y="17"/>
                    <a:pt x="0" y="17"/>
                    <a:pt x="0" y="17"/>
                  </a:cubicBezTo>
                  <a:cubicBezTo>
                    <a:pt x="1" y="17"/>
                    <a:pt x="1" y="17"/>
                    <a:pt x="1" y="17"/>
                  </a:cubicBezTo>
                  <a:cubicBezTo>
                    <a:pt x="4" y="17"/>
                    <a:pt x="4" y="17"/>
                    <a:pt x="4" y="17"/>
                  </a:cubicBezTo>
                  <a:cubicBezTo>
                    <a:pt x="4" y="17"/>
                    <a:pt x="4" y="17"/>
                    <a:pt x="4" y="17"/>
                  </a:cubicBezTo>
                  <a:cubicBezTo>
                    <a:pt x="6" y="11"/>
                    <a:pt x="6" y="11"/>
                    <a:pt x="6" y="11"/>
                  </a:cubicBezTo>
                  <a:cubicBezTo>
                    <a:pt x="10" y="11"/>
                    <a:pt x="10" y="11"/>
                    <a:pt x="10" y="11"/>
                  </a:cubicBezTo>
                  <a:cubicBezTo>
                    <a:pt x="12" y="11"/>
                    <a:pt x="12" y="12"/>
                    <a:pt x="13" y="13"/>
                  </a:cubicBezTo>
                  <a:cubicBezTo>
                    <a:pt x="15" y="17"/>
                    <a:pt x="15" y="17"/>
                    <a:pt x="15" y="17"/>
                  </a:cubicBezTo>
                  <a:cubicBezTo>
                    <a:pt x="15" y="17"/>
                    <a:pt x="15" y="17"/>
                    <a:pt x="16" y="17"/>
                  </a:cubicBezTo>
                  <a:cubicBezTo>
                    <a:pt x="19" y="17"/>
                    <a:pt x="19" y="17"/>
                    <a:pt x="19" y="17"/>
                  </a:cubicBezTo>
                  <a:cubicBezTo>
                    <a:pt x="19" y="17"/>
                    <a:pt x="19" y="17"/>
                    <a:pt x="19" y="17"/>
                  </a:cubicBezTo>
                  <a:cubicBezTo>
                    <a:pt x="19" y="17"/>
                    <a:pt x="19" y="17"/>
                    <a:pt x="19" y="17"/>
                  </a:cubicBezTo>
                  <a:cubicBezTo>
                    <a:pt x="19" y="17"/>
                    <a:pt x="19" y="17"/>
                    <a:pt x="19" y="17"/>
                  </a:cubicBezTo>
                  <a:cubicBezTo>
                    <a:pt x="17" y="12"/>
                    <a:pt x="17" y="12"/>
                    <a:pt x="17" y="12"/>
                  </a:cubicBezTo>
                  <a:cubicBezTo>
                    <a:pt x="16" y="12"/>
                    <a:pt x="16" y="11"/>
                    <a:pt x="16" y="11"/>
                  </a:cubicBezTo>
                  <a:cubicBezTo>
                    <a:pt x="19" y="10"/>
                    <a:pt x="21" y="9"/>
                    <a:pt x="22" y="6"/>
                  </a:cubicBezTo>
                  <a:cubicBezTo>
                    <a:pt x="22" y="4"/>
                    <a:pt x="22" y="3"/>
                    <a:pt x="21" y="2"/>
                  </a:cubicBezTo>
                  <a:moveTo>
                    <a:pt x="8" y="3"/>
                  </a:moveTo>
                  <a:cubicBezTo>
                    <a:pt x="14" y="3"/>
                    <a:pt x="14" y="3"/>
                    <a:pt x="14" y="3"/>
                  </a:cubicBezTo>
                  <a:cubicBezTo>
                    <a:pt x="16" y="3"/>
                    <a:pt x="17" y="3"/>
                    <a:pt x="18" y="4"/>
                  </a:cubicBezTo>
                  <a:cubicBezTo>
                    <a:pt x="18" y="4"/>
                    <a:pt x="18" y="5"/>
                    <a:pt x="18" y="6"/>
                  </a:cubicBezTo>
                  <a:cubicBezTo>
                    <a:pt x="17" y="8"/>
                    <a:pt x="16" y="8"/>
                    <a:pt x="12" y="8"/>
                  </a:cubicBezTo>
                  <a:cubicBezTo>
                    <a:pt x="7" y="8"/>
                    <a:pt x="7" y="8"/>
                    <a:pt x="7" y="8"/>
                  </a:cubicBezTo>
                  <a:lnTo>
                    <a:pt x="8" y="3"/>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000000"/>
                </a:solidFill>
                <a:latin typeface="+mj-lt"/>
              </a:endParaRPr>
            </a:p>
          </p:txBody>
        </p:sp>
        <p:sp>
          <p:nvSpPr>
            <p:cNvPr id="102" name="Freeform 34"/>
            <p:cNvSpPr>
              <a:spLocks/>
            </p:cNvSpPr>
            <p:nvPr/>
          </p:nvSpPr>
          <p:spPr bwMode="auto">
            <a:xfrm>
              <a:off x="8890000" y="3856038"/>
              <a:ext cx="34925" cy="46038"/>
            </a:xfrm>
            <a:custGeom>
              <a:avLst/>
              <a:gdLst>
                <a:gd name="T0" fmla="*/ 7 w 22"/>
                <a:gd name="T1" fmla="*/ 29 h 29"/>
                <a:gd name="T2" fmla="*/ 15 w 22"/>
                <a:gd name="T3" fmla="*/ 29 h 29"/>
                <a:gd name="T4" fmla="*/ 15 w 22"/>
                <a:gd name="T5" fmla="*/ 7 h 29"/>
                <a:gd name="T6" fmla="*/ 22 w 22"/>
                <a:gd name="T7" fmla="*/ 7 h 29"/>
                <a:gd name="T8" fmla="*/ 22 w 22"/>
                <a:gd name="T9" fmla="*/ 0 h 29"/>
                <a:gd name="T10" fmla="*/ 0 w 22"/>
                <a:gd name="T11" fmla="*/ 0 h 29"/>
                <a:gd name="T12" fmla="*/ 0 w 22"/>
                <a:gd name="T13" fmla="*/ 7 h 29"/>
                <a:gd name="T14" fmla="*/ 7 w 22"/>
                <a:gd name="T15" fmla="*/ 7 h 29"/>
                <a:gd name="T16" fmla="*/ 7 w 22"/>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9">
                  <a:moveTo>
                    <a:pt x="7" y="29"/>
                  </a:moveTo>
                  <a:lnTo>
                    <a:pt x="15" y="29"/>
                  </a:lnTo>
                  <a:lnTo>
                    <a:pt x="15" y="7"/>
                  </a:lnTo>
                  <a:lnTo>
                    <a:pt x="22" y="7"/>
                  </a:lnTo>
                  <a:lnTo>
                    <a:pt x="22" y="0"/>
                  </a:lnTo>
                  <a:lnTo>
                    <a:pt x="0" y="0"/>
                  </a:lnTo>
                  <a:lnTo>
                    <a:pt x="0" y="7"/>
                  </a:lnTo>
                  <a:lnTo>
                    <a:pt x="7" y="7"/>
                  </a:lnTo>
                  <a:lnTo>
                    <a:pt x="7" y="29"/>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03" name="Freeform 35"/>
            <p:cNvSpPr>
              <a:spLocks/>
            </p:cNvSpPr>
            <p:nvPr/>
          </p:nvSpPr>
          <p:spPr bwMode="auto">
            <a:xfrm>
              <a:off x="8947150" y="3856038"/>
              <a:ext cx="44450" cy="46038"/>
            </a:xfrm>
            <a:custGeom>
              <a:avLst/>
              <a:gdLst>
                <a:gd name="T0" fmla="*/ 0 w 4"/>
                <a:gd name="T1" fmla="*/ 4 h 4"/>
                <a:gd name="T2" fmla="*/ 0 w 4"/>
                <a:gd name="T3" fmla="*/ 4 h 4"/>
                <a:gd name="T4" fmla="*/ 0 w 4"/>
                <a:gd name="T5" fmla="*/ 2 h 4"/>
                <a:gd name="T6" fmla="*/ 0 w 4"/>
                <a:gd name="T7" fmla="*/ 1 h 4"/>
                <a:gd name="T8" fmla="*/ 1 w 4"/>
                <a:gd name="T9" fmla="*/ 2 h 4"/>
                <a:gd name="T10" fmla="*/ 2 w 4"/>
                <a:gd name="T11" fmla="*/ 4 h 4"/>
                <a:gd name="T12" fmla="*/ 2 w 4"/>
                <a:gd name="T13" fmla="*/ 4 h 4"/>
                <a:gd name="T14" fmla="*/ 3 w 4"/>
                <a:gd name="T15" fmla="*/ 2 h 4"/>
                <a:gd name="T16" fmla="*/ 3 w 4"/>
                <a:gd name="T17" fmla="*/ 1 h 4"/>
                <a:gd name="T18" fmla="*/ 3 w 4"/>
                <a:gd name="T19" fmla="*/ 2 h 4"/>
                <a:gd name="T20" fmla="*/ 3 w 4"/>
                <a:gd name="T21" fmla="*/ 4 h 4"/>
                <a:gd name="T22" fmla="*/ 4 w 4"/>
                <a:gd name="T23" fmla="*/ 4 h 4"/>
                <a:gd name="T24" fmla="*/ 4 w 4"/>
                <a:gd name="T25" fmla="*/ 0 h 4"/>
                <a:gd name="T26" fmla="*/ 3 w 4"/>
                <a:gd name="T27" fmla="*/ 0 h 4"/>
                <a:gd name="T28" fmla="*/ 2 w 4"/>
                <a:gd name="T29" fmla="*/ 3 h 4"/>
                <a:gd name="T30" fmla="*/ 2 w 4"/>
                <a:gd name="T31" fmla="*/ 4 h 4"/>
                <a:gd name="T32" fmla="*/ 2 w 4"/>
                <a:gd name="T33" fmla="*/ 3 h 4"/>
                <a:gd name="T34" fmla="*/ 1 w 4"/>
                <a:gd name="T35" fmla="*/ 0 h 4"/>
                <a:gd name="T36" fmla="*/ 0 w 4"/>
                <a:gd name="T37" fmla="*/ 0 h 4"/>
                <a:gd name="T38" fmla="*/ 0 w 4"/>
                <a:gd name="T3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4">
                  <a:moveTo>
                    <a:pt x="0" y="4"/>
                  </a:moveTo>
                  <a:cubicBezTo>
                    <a:pt x="0" y="4"/>
                    <a:pt x="0" y="4"/>
                    <a:pt x="0" y="4"/>
                  </a:cubicBezTo>
                  <a:cubicBezTo>
                    <a:pt x="0" y="2"/>
                    <a:pt x="0" y="2"/>
                    <a:pt x="0" y="2"/>
                  </a:cubicBezTo>
                  <a:cubicBezTo>
                    <a:pt x="0" y="2"/>
                    <a:pt x="0" y="1"/>
                    <a:pt x="0" y="1"/>
                  </a:cubicBezTo>
                  <a:cubicBezTo>
                    <a:pt x="0" y="1"/>
                    <a:pt x="0" y="2"/>
                    <a:pt x="1" y="2"/>
                  </a:cubicBezTo>
                  <a:cubicBezTo>
                    <a:pt x="2" y="4"/>
                    <a:pt x="2" y="4"/>
                    <a:pt x="2" y="4"/>
                  </a:cubicBezTo>
                  <a:cubicBezTo>
                    <a:pt x="2" y="4"/>
                    <a:pt x="2" y="4"/>
                    <a:pt x="2" y="4"/>
                  </a:cubicBezTo>
                  <a:cubicBezTo>
                    <a:pt x="3" y="2"/>
                    <a:pt x="3" y="2"/>
                    <a:pt x="3" y="2"/>
                  </a:cubicBezTo>
                  <a:cubicBezTo>
                    <a:pt x="3" y="2"/>
                    <a:pt x="3" y="1"/>
                    <a:pt x="3" y="1"/>
                  </a:cubicBezTo>
                  <a:cubicBezTo>
                    <a:pt x="3" y="1"/>
                    <a:pt x="3" y="2"/>
                    <a:pt x="3" y="2"/>
                  </a:cubicBezTo>
                  <a:cubicBezTo>
                    <a:pt x="3" y="4"/>
                    <a:pt x="3" y="4"/>
                    <a:pt x="3" y="4"/>
                  </a:cubicBezTo>
                  <a:cubicBezTo>
                    <a:pt x="4" y="4"/>
                    <a:pt x="4" y="4"/>
                    <a:pt x="4" y="4"/>
                  </a:cubicBezTo>
                  <a:cubicBezTo>
                    <a:pt x="4" y="0"/>
                    <a:pt x="4" y="0"/>
                    <a:pt x="4" y="0"/>
                  </a:cubicBezTo>
                  <a:cubicBezTo>
                    <a:pt x="3" y="0"/>
                    <a:pt x="3" y="0"/>
                    <a:pt x="3" y="0"/>
                  </a:cubicBezTo>
                  <a:cubicBezTo>
                    <a:pt x="2" y="3"/>
                    <a:pt x="2" y="3"/>
                    <a:pt x="2" y="3"/>
                  </a:cubicBezTo>
                  <a:cubicBezTo>
                    <a:pt x="2" y="3"/>
                    <a:pt x="2" y="4"/>
                    <a:pt x="2" y="4"/>
                  </a:cubicBezTo>
                  <a:cubicBezTo>
                    <a:pt x="2" y="4"/>
                    <a:pt x="2" y="3"/>
                    <a:pt x="2" y="3"/>
                  </a:cubicBezTo>
                  <a:cubicBezTo>
                    <a:pt x="1" y="0"/>
                    <a:pt x="1" y="0"/>
                    <a:pt x="1" y="0"/>
                  </a:cubicBezTo>
                  <a:cubicBezTo>
                    <a:pt x="0" y="0"/>
                    <a:pt x="0" y="0"/>
                    <a:pt x="0" y="0"/>
                  </a:cubicBezTo>
                  <a:lnTo>
                    <a:pt x="0" y="4"/>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000000"/>
                </a:solidFill>
                <a:latin typeface="+mj-lt"/>
              </a:endParaRPr>
            </a:p>
          </p:txBody>
        </p:sp>
      </p:grpSp>
    </p:spTree>
    <p:extLst>
      <p:ext uri="{BB962C8B-B14F-4D97-AF65-F5344CB8AC3E}">
        <p14:creationId xmlns:p14="http://schemas.microsoft.com/office/powerpoint/2010/main" val="385688569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_page">
    <p:bg>
      <p:bgPr>
        <a:solidFill>
          <a:srgbClr val="4E5864"/>
        </a:solidFill>
        <a:effectLst/>
      </p:bgPr>
    </p:bg>
    <p:spTree>
      <p:nvGrpSpPr>
        <p:cNvPr id="1" name=""/>
        <p:cNvGrpSpPr/>
        <p:nvPr/>
      </p:nvGrpSpPr>
      <p:grpSpPr>
        <a:xfrm>
          <a:off x="0" y="0"/>
          <a:ext cx="0" cy="0"/>
          <a:chOff x="0" y="0"/>
          <a:chExt cx="0" cy="0"/>
        </a:xfrm>
      </p:grpSpPr>
      <p:sp>
        <p:nvSpPr>
          <p:cNvPr id="6" name="Line 5"/>
          <p:cNvSpPr>
            <a:spLocks noChangeShapeType="1"/>
          </p:cNvSpPr>
          <p:nvPr userDrawn="1"/>
        </p:nvSpPr>
        <p:spPr bwMode="auto">
          <a:xfrm>
            <a:off x="1003995" y="3084866"/>
            <a:ext cx="7164586" cy="0"/>
          </a:xfrm>
          <a:prstGeom prst="line">
            <a:avLst/>
          </a:prstGeom>
          <a:noFill/>
          <a:ln w="6350" cap="flat">
            <a:solidFill>
              <a:schemeClr val="bg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1600">
              <a:latin typeface="Arial"/>
              <a:cs typeface="Arial"/>
            </a:endParaRPr>
          </a:p>
        </p:txBody>
      </p:sp>
      <p:sp>
        <p:nvSpPr>
          <p:cNvPr id="8" name="Title 1"/>
          <p:cNvSpPr>
            <a:spLocks noGrp="1"/>
          </p:cNvSpPr>
          <p:nvPr>
            <p:ph type="title" hasCustomPrompt="1"/>
          </p:nvPr>
        </p:nvSpPr>
        <p:spPr>
          <a:xfrm>
            <a:off x="1523536" y="2337010"/>
            <a:ext cx="6125504" cy="736600"/>
          </a:xfrm>
          <a:prstGeom prst="rect">
            <a:avLst/>
          </a:prstGeom>
          <a:effectLst/>
        </p:spPr>
        <p:txBody>
          <a:bodyPr lIns="64291" tIns="32146" rIns="64291" bIns="32146" anchor="ctr"/>
          <a:lstStyle>
            <a:lvl1pPr algn="ctr">
              <a:lnSpc>
                <a:spcPct val="80000"/>
              </a:lnSpc>
              <a:defRPr sz="2400" b="1" i="0" cap="none">
                <a:solidFill>
                  <a:schemeClr val="bg1"/>
                </a:solidFill>
                <a:latin typeface="Arial"/>
                <a:cs typeface="Arial"/>
              </a:defRPr>
            </a:lvl1pPr>
          </a:lstStyle>
          <a:p>
            <a:r>
              <a:rPr lang="en-US" dirty="0"/>
              <a:t>CLICK TO EDIT MASTER TITLE STYLE</a:t>
            </a:r>
          </a:p>
        </p:txBody>
      </p:sp>
      <p:sp>
        <p:nvSpPr>
          <p:cNvPr id="11" name="Text Placeholder 5"/>
          <p:cNvSpPr>
            <a:spLocks noGrp="1"/>
          </p:cNvSpPr>
          <p:nvPr>
            <p:ph type="body" sz="quarter" idx="10" hasCustomPrompt="1"/>
          </p:nvPr>
        </p:nvSpPr>
        <p:spPr>
          <a:xfrm>
            <a:off x="471399" y="3097801"/>
            <a:ext cx="8243888" cy="513881"/>
          </a:xfrm>
        </p:spPr>
        <p:txBody>
          <a:bodyPr>
            <a:noAutofit/>
          </a:bodyPr>
          <a:lstStyle>
            <a:lvl1pPr marL="0" indent="0" algn="ctr">
              <a:buNone/>
              <a:defRPr sz="1600" baseline="0">
                <a:solidFill>
                  <a:srgbClr val="FFFFFF"/>
                </a:solidFill>
                <a:latin typeface="Arial"/>
                <a:cs typeface="Arial"/>
              </a:defRPr>
            </a:lvl1pPr>
            <a:lvl5pPr>
              <a:defRPr/>
            </a:lvl5pPr>
          </a:lstStyle>
          <a:p>
            <a:pPr lvl="0"/>
            <a:r>
              <a:rPr lang="en-US" dirty="0"/>
              <a:t>Enter your subtitle here</a:t>
            </a:r>
          </a:p>
        </p:txBody>
      </p:sp>
      <p:sp>
        <p:nvSpPr>
          <p:cNvPr id="3" name="Rectangle 2"/>
          <p:cNvSpPr/>
          <p:nvPr userDrawn="1"/>
        </p:nvSpPr>
        <p:spPr bwMode="auto">
          <a:xfrm>
            <a:off x="7307540" y="4741464"/>
            <a:ext cx="1512566" cy="402036"/>
          </a:xfrm>
          <a:prstGeom prst="rect">
            <a:avLst/>
          </a:prstGeom>
          <a:solidFill>
            <a:srgbClr val="4E586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400" b="0" i="0" u="none" strike="noStrike" cap="none" normalizeH="0" baseline="0" dirty="0">
              <a:ln>
                <a:noFill/>
              </a:ln>
              <a:solidFill>
                <a:srgbClr val="000000"/>
              </a:solidFill>
              <a:effectLst/>
              <a:latin typeface="Arial"/>
              <a:ea typeface="ヒラギノ角ゴ ProN W3" charset="0"/>
              <a:cs typeface="Arial"/>
              <a:sym typeface="Gill Sans" charset="0"/>
            </a:endParaRPr>
          </a:p>
        </p:txBody>
      </p:sp>
      <p:sp>
        <p:nvSpPr>
          <p:cNvPr id="4" name="Rectangle 3"/>
          <p:cNvSpPr/>
          <p:nvPr userDrawn="1"/>
        </p:nvSpPr>
        <p:spPr bwMode="auto">
          <a:xfrm>
            <a:off x="457200" y="4838700"/>
            <a:ext cx="1371600" cy="304800"/>
          </a:xfrm>
          <a:prstGeom prst="rect">
            <a:avLst/>
          </a:prstGeom>
          <a:solidFill>
            <a:srgbClr val="4E5864"/>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grpSp>
        <p:nvGrpSpPr>
          <p:cNvPr id="20" name="Group 19"/>
          <p:cNvGrpSpPr/>
          <p:nvPr userDrawn="1"/>
        </p:nvGrpSpPr>
        <p:grpSpPr>
          <a:xfrm>
            <a:off x="7802378" y="4931038"/>
            <a:ext cx="884422" cy="132359"/>
            <a:chOff x="3121025" y="2933700"/>
            <a:chExt cx="5949951" cy="979488"/>
          </a:xfrm>
          <a:solidFill>
            <a:schemeClr val="bg1"/>
          </a:solidFill>
        </p:grpSpPr>
        <p:sp>
          <p:nvSpPr>
            <p:cNvPr id="21" name="Freeform 5"/>
            <p:cNvSpPr>
              <a:spLocks/>
            </p:cNvSpPr>
            <p:nvPr/>
          </p:nvSpPr>
          <p:spPr bwMode="auto">
            <a:xfrm>
              <a:off x="3289300" y="2933700"/>
              <a:ext cx="361950" cy="273050"/>
            </a:xfrm>
            <a:custGeom>
              <a:avLst/>
              <a:gdLst>
                <a:gd name="T0" fmla="*/ 2 w 32"/>
                <a:gd name="T1" fmla="*/ 24 h 24"/>
                <a:gd name="T2" fmla="*/ 25 w 32"/>
                <a:gd name="T3" fmla="*/ 24 h 24"/>
                <a:gd name="T4" fmla="*/ 26 w 32"/>
                <a:gd name="T5" fmla="*/ 23 h 24"/>
                <a:gd name="T6" fmla="*/ 31 w 32"/>
                <a:gd name="T7" fmla="*/ 3 h 24"/>
                <a:gd name="T8" fmla="*/ 31 w 32"/>
                <a:gd name="T9" fmla="*/ 1 h 24"/>
                <a:gd name="T10" fmla="*/ 30 w 32"/>
                <a:gd name="T11" fmla="*/ 0 h 24"/>
                <a:gd name="T12" fmla="*/ 7 w 32"/>
                <a:gd name="T13" fmla="*/ 0 h 24"/>
                <a:gd name="T14" fmla="*/ 5 w 32"/>
                <a:gd name="T15" fmla="*/ 2 h 24"/>
                <a:gd name="T16" fmla="*/ 0 w 32"/>
                <a:gd name="T17" fmla="*/ 22 h 24"/>
                <a:gd name="T18" fmla="*/ 1 w 32"/>
                <a:gd name="T19" fmla="*/ 24 h 24"/>
                <a:gd name="T20" fmla="*/ 2 w 32"/>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2" y="24"/>
                  </a:moveTo>
                  <a:cubicBezTo>
                    <a:pt x="25" y="24"/>
                    <a:pt x="25" y="24"/>
                    <a:pt x="25" y="24"/>
                  </a:cubicBezTo>
                  <a:cubicBezTo>
                    <a:pt x="25" y="24"/>
                    <a:pt x="26" y="24"/>
                    <a:pt x="26" y="23"/>
                  </a:cubicBezTo>
                  <a:cubicBezTo>
                    <a:pt x="31" y="3"/>
                    <a:pt x="31" y="3"/>
                    <a:pt x="31" y="3"/>
                  </a:cubicBezTo>
                  <a:cubicBezTo>
                    <a:pt x="32" y="2"/>
                    <a:pt x="32" y="2"/>
                    <a:pt x="31" y="1"/>
                  </a:cubicBezTo>
                  <a:cubicBezTo>
                    <a:pt x="31" y="1"/>
                    <a:pt x="30" y="0"/>
                    <a:pt x="30" y="0"/>
                  </a:cubicBezTo>
                  <a:cubicBezTo>
                    <a:pt x="7" y="0"/>
                    <a:pt x="7" y="0"/>
                    <a:pt x="7" y="0"/>
                  </a:cubicBezTo>
                  <a:cubicBezTo>
                    <a:pt x="6" y="0"/>
                    <a:pt x="5" y="1"/>
                    <a:pt x="5" y="2"/>
                  </a:cubicBezTo>
                  <a:cubicBezTo>
                    <a:pt x="0" y="22"/>
                    <a:pt x="0" y="22"/>
                    <a:pt x="0" y="22"/>
                  </a:cubicBezTo>
                  <a:cubicBezTo>
                    <a:pt x="0" y="23"/>
                    <a:pt x="0" y="23"/>
                    <a:pt x="1" y="24"/>
                  </a:cubicBezTo>
                  <a:cubicBezTo>
                    <a:pt x="1" y="24"/>
                    <a:pt x="1" y="24"/>
                    <a:pt x="2" y="24"/>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2" name="Freeform 6"/>
            <p:cNvSpPr>
              <a:spLocks/>
            </p:cNvSpPr>
            <p:nvPr/>
          </p:nvSpPr>
          <p:spPr bwMode="auto">
            <a:xfrm>
              <a:off x="3211513" y="3286125"/>
              <a:ext cx="349250" cy="273050"/>
            </a:xfrm>
            <a:custGeom>
              <a:avLst/>
              <a:gdLst>
                <a:gd name="T0" fmla="*/ 26 w 31"/>
                <a:gd name="T1" fmla="*/ 22 h 24"/>
                <a:gd name="T2" fmla="*/ 31 w 31"/>
                <a:gd name="T3" fmla="*/ 2 h 24"/>
                <a:gd name="T4" fmla="*/ 31 w 31"/>
                <a:gd name="T5" fmla="*/ 0 h 24"/>
                <a:gd name="T6" fmla="*/ 29 w 31"/>
                <a:gd name="T7" fmla="*/ 0 h 24"/>
                <a:gd name="T8" fmla="*/ 7 w 31"/>
                <a:gd name="T9" fmla="*/ 0 h 24"/>
                <a:gd name="T10" fmla="*/ 5 w 31"/>
                <a:gd name="T11" fmla="*/ 1 h 24"/>
                <a:gd name="T12" fmla="*/ 0 w 31"/>
                <a:gd name="T13" fmla="*/ 21 h 24"/>
                <a:gd name="T14" fmla="*/ 0 w 31"/>
                <a:gd name="T15" fmla="*/ 23 h 24"/>
                <a:gd name="T16" fmla="*/ 2 w 31"/>
                <a:gd name="T17" fmla="*/ 24 h 24"/>
                <a:gd name="T18" fmla="*/ 24 w 31"/>
                <a:gd name="T19" fmla="*/ 24 h 24"/>
                <a:gd name="T20" fmla="*/ 26 w 31"/>
                <a:gd name="T21"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6" y="22"/>
                  </a:moveTo>
                  <a:cubicBezTo>
                    <a:pt x="31" y="2"/>
                    <a:pt x="31" y="2"/>
                    <a:pt x="31" y="2"/>
                  </a:cubicBezTo>
                  <a:cubicBezTo>
                    <a:pt x="31" y="1"/>
                    <a:pt x="31" y="1"/>
                    <a:pt x="31" y="0"/>
                  </a:cubicBezTo>
                  <a:cubicBezTo>
                    <a:pt x="30" y="0"/>
                    <a:pt x="30" y="0"/>
                    <a:pt x="29" y="0"/>
                  </a:cubicBezTo>
                  <a:cubicBezTo>
                    <a:pt x="7" y="0"/>
                    <a:pt x="7" y="0"/>
                    <a:pt x="7" y="0"/>
                  </a:cubicBezTo>
                  <a:cubicBezTo>
                    <a:pt x="6" y="0"/>
                    <a:pt x="5" y="0"/>
                    <a:pt x="5" y="1"/>
                  </a:cubicBezTo>
                  <a:cubicBezTo>
                    <a:pt x="0" y="21"/>
                    <a:pt x="0" y="21"/>
                    <a:pt x="0" y="21"/>
                  </a:cubicBezTo>
                  <a:cubicBezTo>
                    <a:pt x="0" y="22"/>
                    <a:pt x="0" y="23"/>
                    <a:pt x="0" y="23"/>
                  </a:cubicBezTo>
                  <a:cubicBezTo>
                    <a:pt x="0" y="23"/>
                    <a:pt x="1" y="24"/>
                    <a:pt x="2" y="24"/>
                  </a:cubicBezTo>
                  <a:cubicBezTo>
                    <a:pt x="24" y="24"/>
                    <a:pt x="24" y="24"/>
                    <a:pt x="24" y="24"/>
                  </a:cubicBezTo>
                  <a:cubicBezTo>
                    <a:pt x="25" y="24"/>
                    <a:pt x="26" y="23"/>
                    <a:pt x="26" y="22"/>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3" name="Freeform 7"/>
            <p:cNvSpPr>
              <a:spLocks/>
            </p:cNvSpPr>
            <p:nvPr/>
          </p:nvSpPr>
          <p:spPr bwMode="auto">
            <a:xfrm>
              <a:off x="3121025" y="3627438"/>
              <a:ext cx="360363" cy="274638"/>
            </a:xfrm>
            <a:custGeom>
              <a:avLst/>
              <a:gdLst>
                <a:gd name="T0" fmla="*/ 30 w 32"/>
                <a:gd name="T1" fmla="*/ 0 h 24"/>
                <a:gd name="T2" fmla="*/ 7 w 32"/>
                <a:gd name="T3" fmla="*/ 0 h 24"/>
                <a:gd name="T4" fmla="*/ 5 w 32"/>
                <a:gd name="T5" fmla="*/ 1 h 24"/>
                <a:gd name="T6" fmla="*/ 0 w 32"/>
                <a:gd name="T7" fmla="*/ 22 h 24"/>
                <a:gd name="T8" fmla="*/ 1 w 32"/>
                <a:gd name="T9" fmla="*/ 23 h 24"/>
                <a:gd name="T10" fmla="*/ 2 w 32"/>
                <a:gd name="T11" fmla="*/ 24 h 24"/>
                <a:gd name="T12" fmla="*/ 25 w 32"/>
                <a:gd name="T13" fmla="*/ 24 h 24"/>
                <a:gd name="T14" fmla="*/ 26 w 32"/>
                <a:gd name="T15" fmla="*/ 23 h 24"/>
                <a:gd name="T16" fmla="*/ 31 w 32"/>
                <a:gd name="T17" fmla="*/ 2 h 24"/>
                <a:gd name="T18" fmla="*/ 31 w 32"/>
                <a:gd name="T19" fmla="*/ 1 h 24"/>
                <a:gd name="T20" fmla="*/ 30 w 32"/>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30" y="0"/>
                  </a:moveTo>
                  <a:cubicBezTo>
                    <a:pt x="7" y="0"/>
                    <a:pt x="7" y="0"/>
                    <a:pt x="7" y="0"/>
                  </a:cubicBezTo>
                  <a:cubicBezTo>
                    <a:pt x="6" y="0"/>
                    <a:pt x="5" y="1"/>
                    <a:pt x="5" y="1"/>
                  </a:cubicBezTo>
                  <a:cubicBezTo>
                    <a:pt x="0" y="22"/>
                    <a:pt x="0" y="22"/>
                    <a:pt x="0" y="22"/>
                  </a:cubicBezTo>
                  <a:cubicBezTo>
                    <a:pt x="0" y="22"/>
                    <a:pt x="0" y="23"/>
                    <a:pt x="1" y="23"/>
                  </a:cubicBezTo>
                  <a:cubicBezTo>
                    <a:pt x="1" y="24"/>
                    <a:pt x="1" y="24"/>
                    <a:pt x="2" y="24"/>
                  </a:cubicBezTo>
                  <a:cubicBezTo>
                    <a:pt x="25" y="24"/>
                    <a:pt x="25" y="24"/>
                    <a:pt x="25" y="24"/>
                  </a:cubicBezTo>
                  <a:cubicBezTo>
                    <a:pt x="25" y="24"/>
                    <a:pt x="26" y="23"/>
                    <a:pt x="26" y="23"/>
                  </a:cubicBezTo>
                  <a:cubicBezTo>
                    <a:pt x="31" y="2"/>
                    <a:pt x="31" y="2"/>
                    <a:pt x="31" y="2"/>
                  </a:cubicBezTo>
                  <a:cubicBezTo>
                    <a:pt x="32" y="2"/>
                    <a:pt x="31" y="1"/>
                    <a:pt x="31" y="1"/>
                  </a:cubicBezTo>
                  <a:cubicBezTo>
                    <a:pt x="31" y="0"/>
                    <a:pt x="30" y="0"/>
                    <a:pt x="3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4" name="Freeform 8"/>
            <p:cNvSpPr>
              <a:spLocks/>
            </p:cNvSpPr>
            <p:nvPr/>
          </p:nvSpPr>
          <p:spPr bwMode="auto">
            <a:xfrm>
              <a:off x="3662363" y="2933700"/>
              <a:ext cx="349250" cy="273050"/>
            </a:xfrm>
            <a:custGeom>
              <a:avLst/>
              <a:gdLst>
                <a:gd name="T0" fmla="*/ 2 w 31"/>
                <a:gd name="T1" fmla="*/ 24 h 24"/>
                <a:gd name="T2" fmla="*/ 24 w 31"/>
                <a:gd name="T3" fmla="*/ 24 h 24"/>
                <a:gd name="T4" fmla="*/ 26 w 31"/>
                <a:gd name="T5" fmla="*/ 23 h 24"/>
                <a:gd name="T6" fmla="*/ 31 w 31"/>
                <a:gd name="T7" fmla="*/ 3 h 24"/>
                <a:gd name="T8" fmla="*/ 31 w 31"/>
                <a:gd name="T9" fmla="*/ 1 h 24"/>
                <a:gd name="T10" fmla="*/ 29 w 31"/>
                <a:gd name="T11" fmla="*/ 0 h 24"/>
                <a:gd name="T12" fmla="*/ 7 w 31"/>
                <a:gd name="T13" fmla="*/ 0 h 24"/>
                <a:gd name="T14" fmla="*/ 5 w 31"/>
                <a:gd name="T15" fmla="*/ 2 h 24"/>
                <a:gd name="T16" fmla="*/ 0 w 31"/>
                <a:gd name="T17" fmla="*/ 22 h 24"/>
                <a:gd name="T18" fmla="*/ 0 w 31"/>
                <a:gd name="T19" fmla="*/ 24 h 24"/>
                <a:gd name="T20" fmla="*/ 2 w 31"/>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 y="24"/>
                  </a:moveTo>
                  <a:cubicBezTo>
                    <a:pt x="24" y="24"/>
                    <a:pt x="24" y="24"/>
                    <a:pt x="24" y="24"/>
                  </a:cubicBezTo>
                  <a:cubicBezTo>
                    <a:pt x="25" y="24"/>
                    <a:pt x="26" y="24"/>
                    <a:pt x="26" y="23"/>
                  </a:cubicBezTo>
                  <a:cubicBezTo>
                    <a:pt x="31" y="3"/>
                    <a:pt x="31" y="3"/>
                    <a:pt x="31" y="3"/>
                  </a:cubicBezTo>
                  <a:cubicBezTo>
                    <a:pt x="31" y="2"/>
                    <a:pt x="31" y="2"/>
                    <a:pt x="31" y="1"/>
                  </a:cubicBezTo>
                  <a:cubicBezTo>
                    <a:pt x="31" y="1"/>
                    <a:pt x="30" y="0"/>
                    <a:pt x="29" y="0"/>
                  </a:cubicBezTo>
                  <a:cubicBezTo>
                    <a:pt x="7" y="0"/>
                    <a:pt x="7" y="0"/>
                    <a:pt x="7" y="0"/>
                  </a:cubicBezTo>
                  <a:cubicBezTo>
                    <a:pt x="6" y="0"/>
                    <a:pt x="5" y="1"/>
                    <a:pt x="5" y="2"/>
                  </a:cubicBezTo>
                  <a:cubicBezTo>
                    <a:pt x="0" y="22"/>
                    <a:pt x="0" y="22"/>
                    <a:pt x="0" y="22"/>
                  </a:cubicBezTo>
                  <a:cubicBezTo>
                    <a:pt x="0" y="23"/>
                    <a:pt x="0" y="23"/>
                    <a:pt x="0" y="24"/>
                  </a:cubicBezTo>
                  <a:cubicBezTo>
                    <a:pt x="1" y="24"/>
                    <a:pt x="1" y="24"/>
                    <a:pt x="2" y="24"/>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5" name="Freeform 9"/>
            <p:cNvSpPr>
              <a:spLocks/>
            </p:cNvSpPr>
            <p:nvPr/>
          </p:nvSpPr>
          <p:spPr bwMode="auto">
            <a:xfrm>
              <a:off x="3571875" y="3286125"/>
              <a:ext cx="360363" cy="273050"/>
            </a:xfrm>
            <a:custGeom>
              <a:avLst/>
              <a:gdLst>
                <a:gd name="T0" fmla="*/ 27 w 32"/>
                <a:gd name="T1" fmla="*/ 22 h 24"/>
                <a:gd name="T2" fmla="*/ 32 w 32"/>
                <a:gd name="T3" fmla="*/ 2 h 24"/>
                <a:gd name="T4" fmla="*/ 31 w 32"/>
                <a:gd name="T5" fmla="*/ 0 h 24"/>
                <a:gd name="T6" fmla="*/ 30 w 32"/>
                <a:gd name="T7" fmla="*/ 0 h 24"/>
                <a:gd name="T8" fmla="*/ 7 w 32"/>
                <a:gd name="T9" fmla="*/ 0 h 24"/>
                <a:gd name="T10" fmla="*/ 6 w 32"/>
                <a:gd name="T11" fmla="*/ 1 h 24"/>
                <a:gd name="T12" fmla="*/ 0 w 32"/>
                <a:gd name="T13" fmla="*/ 21 h 24"/>
                <a:gd name="T14" fmla="*/ 1 w 32"/>
                <a:gd name="T15" fmla="*/ 23 h 24"/>
                <a:gd name="T16" fmla="*/ 2 w 32"/>
                <a:gd name="T17" fmla="*/ 24 h 24"/>
                <a:gd name="T18" fmla="*/ 25 w 32"/>
                <a:gd name="T19" fmla="*/ 24 h 24"/>
                <a:gd name="T20" fmla="*/ 27 w 32"/>
                <a:gd name="T21"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27" y="22"/>
                  </a:moveTo>
                  <a:cubicBezTo>
                    <a:pt x="32" y="2"/>
                    <a:pt x="32" y="2"/>
                    <a:pt x="32" y="2"/>
                  </a:cubicBezTo>
                  <a:cubicBezTo>
                    <a:pt x="32" y="1"/>
                    <a:pt x="32" y="1"/>
                    <a:pt x="31" y="0"/>
                  </a:cubicBezTo>
                  <a:cubicBezTo>
                    <a:pt x="31" y="0"/>
                    <a:pt x="30" y="0"/>
                    <a:pt x="30" y="0"/>
                  </a:cubicBezTo>
                  <a:cubicBezTo>
                    <a:pt x="7" y="0"/>
                    <a:pt x="7" y="0"/>
                    <a:pt x="7" y="0"/>
                  </a:cubicBezTo>
                  <a:cubicBezTo>
                    <a:pt x="6" y="0"/>
                    <a:pt x="6" y="0"/>
                    <a:pt x="6" y="1"/>
                  </a:cubicBezTo>
                  <a:cubicBezTo>
                    <a:pt x="0" y="21"/>
                    <a:pt x="0" y="21"/>
                    <a:pt x="0" y="21"/>
                  </a:cubicBezTo>
                  <a:cubicBezTo>
                    <a:pt x="0" y="22"/>
                    <a:pt x="0" y="23"/>
                    <a:pt x="1" y="23"/>
                  </a:cubicBezTo>
                  <a:cubicBezTo>
                    <a:pt x="1" y="23"/>
                    <a:pt x="2" y="24"/>
                    <a:pt x="2" y="24"/>
                  </a:cubicBezTo>
                  <a:cubicBezTo>
                    <a:pt x="25" y="24"/>
                    <a:pt x="25" y="24"/>
                    <a:pt x="25" y="24"/>
                  </a:cubicBezTo>
                  <a:cubicBezTo>
                    <a:pt x="26" y="24"/>
                    <a:pt x="26" y="23"/>
                    <a:pt x="27" y="22"/>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6" name="Freeform 10"/>
            <p:cNvSpPr>
              <a:spLocks/>
            </p:cNvSpPr>
            <p:nvPr/>
          </p:nvSpPr>
          <p:spPr bwMode="auto">
            <a:xfrm>
              <a:off x="3492500" y="3627438"/>
              <a:ext cx="349250" cy="274638"/>
            </a:xfrm>
            <a:custGeom>
              <a:avLst/>
              <a:gdLst>
                <a:gd name="T0" fmla="*/ 29 w 31"/>
                <a:gd name="T1" fmla="*/ 0 h 24"/>
                <a:gd name="T2" fmla="*/ 7 w 31"/>
                <a:gd name="T3" fmla="*/ 0 h 24"/>
                <a:gd name="T4" fmla="*/ 5 w 31"/>
                <a:gd name="T5" fmla="*/ 1 h 24"/>
                <a:gd name="T6" fmla="*/ 0 w 31"/>
                <a:gd name="T7" fmla="*/ 22 h 24"/>
                <a:gd name="T8" fmla="*/ 0 w 31"/>
                <a:gd name="T9" fmla="*/ 23 h 24"/>
                <a:gd name="T10" fmla="*/ 2 w 31"/>
                <a:gd name="T11" fmla="*/ 24 h 24"/>
                <a:gd name="T12" fmla="*/ 24 w 31"/>
                <a:gd name="T13" fmla="*/ 24 h 24"/>
                <a:gd name="T14" fmla="*/ 26 w 31"/>
                <a:gd name="T15" fmla="*/ 23 h 24"/>
                <a:gd name="T16" fmla="*/ 31 w 31"/>
                <a:gd name="T17" fmla="*/ 2 h 24"/>
                <a:gd name="T18" fmla="*/ 31 w 31"/>
                <a:gd name="T19" fmla="*/ 1 h 24"/>
                <a:gd name="T20" fmla="*/ 29 w 31"/>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9" y="0"/>
                  </a:moveTo>
                  <a:cubicBezTo>
                    <a:pt x="7" y="0"/>
                    <a:pt x="7" y="0"/>
                    <a:pt x="7" y="0"/>
                  </a:cubicBezTo>
                  <a:cubicBezTo>
                    <a:pt x="6" y="0"/>
                    <a:pt x="5" y="1"/>
                    <a:pt x="5" y="1"/>
                  </a:cubicBezTo>
                  <a:cubicBezTo>
                    <a:pt x="0" y="22"/>
                    <a:pt x="0" y="22"/>
                    <a:pt x="0" y="22"/>
                  </a:cubicBezTo>
                  <a:cubicBezTo>
                    <a:pt x="0" y="22"/>
                    <a:pt x="0" y="23"/>
                    <a:pt x="0" y="23"/>
                  </a:cubicBezTo>
                  <a:cubicBezTo>
                    <a:pt x="1" y="24"/>
                    <a:pt x="1" y="24"/>
                    <a:pt x="2" y="24"/>
                  </a:cubicBezTo>
                  <a:cubicBezTo>
                    <a:pt x="24" y="24"/>
                    <a:pt x="24" y="24"/>
                    <a:pt x="24" y="24"/>
                  </a:cubicBezTo>
                  <a:cubicBezTo>
                    <a:pt x="25" y="24"/>
                    <a:pt x="26" y="23"/>
                    <a:pt x="26" y="23"/>
                  </a:cubicBezTo>
                  <a:cubicBezTo>
                    <a:pt x="31" y="2"/>
                    <a:pt x="31" y="2"/>
                    <a:pt x="31" y="2"/>
                  </a:cubicBezTo>
                  <a:cubicBezTo>
                    <a:pt x="31" y="2"/>
                    <a:pt x="31" y="1"/>
                    <a:pt x="31" y="1"/>
                  </a:cubicBezTo>
                  <a:cubicBezTo>
                    <a:pt x="31" y="0"/>
                    <a:pt x="30" y="0"/>
                    <a:pt x="29"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7" name="Freeform 11"/>
            <p:cNvSpPr>
              <a:spLocks/>
            </p:cNvSpPr>
            <p:nvPr/>
          </p:nvSpPr>
          <p:spPr bwMode="auto">
            <a:xfrm>
              <a:off x="4033838" y="2933700"/>
              <a:ext cx="349250" cy="273050"/>
            </a:xfrm>
            <a:custGeom>
              <a:avLst/>
              <a:gdLst>
                <a:gd name="T0" fmla="*/ 31 w 31"/>
                <a:gd name="T1" fmla="*/ 1 h 24"/>
                <a:gd name="T2" fmla="*/ 29 w 31"/>
                <a:gd name="T3" fmla="*/ 0 h 24"/>
                <a:gd name="T4" fmla="*/ 7 w 31"/>
                <a:gd name="T5" fmla="*/ 0 h 24"/>
                <a:gd name="T6" fmla="*/ 5 w 31"/>
                <a:gd name="T7" fmla="*/ 2 h 24"/>
                <a:gd name="T8" fmla="*/ 0 w 31"/>
                <a:gd name="T9" fmla="*/ 22 h 24"/>
                <a:gd name="T10" fmla="*/ 0 w 31"/>
                <a:gd name="T11" fmla="*/ 24 h 24"/>
                <a:gd name="T12" fmla="*/ 2 w 31"/>
                <a:gd name="T13" fmla="*/ 24 h 24"/>
                <a:gd name="T14" fmla="*/ 24 w 31"/>
                <a:gd name="T15" fmla="*/ 24 h 24"/>
                <a:gd name="T16" fmla="*/ 26 w 31"/>
                <a:gd name="T17" fmla="*/ 23 h 24"/>
                <a:gd name="T18" fmla="*/ 31 w 31"/>
                <a:gd name="T19" fmla="*/ 3 h 24"/>
                <a:gd name="T20" fmla="*/ 31 w 31"/>
                <a:gd name="T21"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31" y="1"/>
                  </a:moveTo>
                  <a:cubicBezTo>
                    <a:pt x="30" y="1"/>
                    <a:pt x="30" y="0"/>
                    <a:pt x="29" y="0"/>
                  </a:cubicBezTo>
                  <a:cubicBezTo>
                    <a:pt x="7" y="0"/>
                    <a:pt x="7" y="0"/>
                    <a:pt x="7" y="0"/>
                  </a:cubicBezTo>
                  <a:cubicBezTo>
                    <a:pt x="6" y="0"/>
                    <a:pt x="5" y="1"/>
                    <a:pt x="5" y="2"/>
                  </a:cubicBezTo>
                  <a:cubicBezTo>
                    <a:pt x="0" y="22"/>
                    <a:pt x="0" y="22"/>
                    <a:pt x="0" y="22"/>
                  </a:cubicBezTo>
                  <a:cubicBezTo>
                    <a:pt x="0" y="23"/>
                    <a:pt x="0" y="23"/>
                    <a:pt x="0" y="24"/>
                  </a:cubicBezTo>
                  <a:cubicBezTo>
                    <a:pt x="0" y="24"/>
                    <a:pt x="1" y="24"/>
                    <a:pt x="2" y="24"/>
                  </a:cubicBezTo>
                  <a:cubicBezTo>
                    <a:pt x="24" y="24"/>
                    <a:pt x="24" y="24"/>
                    <a:pt x="24" y="24"/>
                  </a:cubicBezTo>
                  <a:cubicBezTo>
                    <a:pt x="25" y="24"/>
                    <a:pt x="26" y="24"/>
                    <a:pt x="26" y="23"/>
                  </a:cubicBezTo>
                  <a:cubicBezTo>
                    <a:pt x="31" y="3"/>
                    <a:pt x="31" y="3"/>
                    <a:pt x="31" y="3"/>
                  </a:cubicBezTo>
                  <a:cubicBezTo>
                    <a:pt x="31" y="2"/>
                    <a:pt x="31" y="2"/>
                    <a:pt x="31" y="1"/>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8" name="Freeform 12"/>
            <p:cNvSpPr>
              <a:spLocks/>
            </p:cNvSpPr>
            <p:nvPr/>
          </p:nvSpPr>
          <p:spPr bwMode="auto">
            <a:xfrm>
              <a:off x="3943350" y="3286125"/>
              <a:ext cx="360363" cy="273050"/>
            </a:xfrm>
            <a:custGeom>
              <a:avLst/>
              <a:gdLst>
                <a:gd name="T0" fmla="*/ 30 w 32"/>
                <a:gd name="T1" fmla="*/ 0 h 24"/>
                <a:gd name="T2" fmla="*/ 7 w 32"/>
                <a:gd name="T3" fmla="*/ 0 h 24"/>
                <a:gd name="T4" fmla="*/ 5 w 32"/>
                <a:gd name="T5" fmla="*/ 1 h 24"/>
                <a:gd name="T6" fmla="*/ 0 w 32"/>
                <a:gd name="T7" fmla="*/ 21 h 24"/>
                <a:gd name="T8" fmla="*/ 1 w 32"/>
                <a:gd name="T9" fmla="*/ 23 h 24"/>
                <a:gd name="T10" fmla="*/ 2 w 32"/>
                <a:gd name="T11" fmla="*/ 24 h 24"/>
                <a:gd name="T12" fmla="*/ 25 w 32"/>
                <a:gd name="T13" fmla="*/ 24 h 24"/>
                <a:gd name="T14" fmla="*/ 26 w 32"/>
                <a:gd name="T15" fmla="*/ 22 h 24"/>
                <a:gd name="T16" fmla="*/ 31 w 32"/>
                <a:gd name="T17" fmla="*/ 2 h 24"/>
                <a:gd name="T18" fmla="*/ 31 w 32"/>
                <a:gd name="T19" fmla="*/ 0 h 24"/>
                <a:gd name="T20" fmla="*/ 30 w 32"/>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30" y="0"/>
                  </a:moveTo>
                  <a:cubicBezTo>
                    <a:pt x="7" y="0"/>
                    <a:pt x="7" y="0"/>
                    <a:pt x="7" y="0"/>
                  </a:cubicBezTo>
                  <a:cubicBezTo>
                    <a:pt x="6" y="0"/>
                    <a:pt x="5" y="0"/>
                    <a:pt x="5" y="1"/>
                  </a:cubicBezTo>
                  <a:cubicBezTo>
                    <a:pt x="0" y="21"/>
                    <a:pt x="0" y="21"/>
                    <a:pt x="0" y="21"/>
                  </a:cubicBezTo>
                  <a:cubicBezTo>
                    <a:pt x="0" y="22"/>
                    <a:pt x="0" y="23"/>
                    <a:pt x="1" y="23"/>
                  </a:cubicBezTo>
                  <a:cubicBezTo>
                    <a:pt x="1" y="23"/>
                    <a:pt x="1" y="24"/>
                    <a:pt x="2" y="24"/>
                  </a:cubicBezTo>
                  <a:cubicBezTo>
                    <a:pt x="25" y="24"/>
                    <a:pt x="25" y="24"/>
                    <a:pt x="25" y="24"/>
                  </a:cubicBezTo>
                  <a:cubicBezTo>
                    <a:pt x="25" y="24"/>
                    <a:pt x="26" y="23"/>
                    <a:pt x="26" y="22"/>
                  </a:cubicBezTo>
                  <a:cubicBezTo>
                    <a:pt x="31" y="2"/>
                    <a:pt x="31" y="2"/>
                    <a:pt x="31" y="2"/>
                  </a:cubicBezTo>
                  <a:cubicBezTo>
                    <a:pt x="32" y="1"/>
                    <a:pt x="31" y="1"/>
                    <a:pt x="31" y="0"/>
                  </a:cubicBezTo>
                  <a:cubicBezTo>
                    <a:pt x="31" y="0"/>
                    <a:pt x="30" y="0"/>
                    <a:pt x="3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9" name="Freeform 13"/>
            <p:cNvSpPr>
              <a:spLocks/>
            </p:cNvSpPr>
            <p:nvPr/>
          </p:nvSpPr>
          <p:spPr bwMode="auto">
            <a:xfrm>
              <a:off x="3863975" y="3627438"/>
              <a:ext cx="350838" cy="274638"/>
            </a:xfrm>
            <a:custGeom>
              <a:avLst/>
              <a:gdLst>
                <a:gd name="T0" fmla="*/ 29 w 31"/>
                <a:gd name="T1" fmla="*/ 0 h 24"/>
                <a:gd name="T2" fmla="*/ 7 w 31"/>
                <a:gd name="T3" fmla="*/ 0 h 24"/>
                <a:gd name="T4" fmla="*/ 5 w 31"/>
                <a:gd name="T5" fmla="*/ 1 h 24"/>
                <a:gd name="T6" fmla="*/ 0 w 31"/>
                <a:gd name="T7" fmla="*/ 22 h 24"/>
                <a:gd name="T8" fmla="*/ 0 w 31"/>
                <a:gd name="T9" fmla="*/ 23 h 24"/>
                <a:gd name="T10" fmla="*/ 2 w 31"/>
                <a:gd name="T11" fmla="*/ 24 h 24"/>
                <a:gd name="T12" fmla="*/ 24 w 31"/>
                <a:gd name="T13" fmla="*/ 24 h 24"/>
                <a:gd name="T14" fmla="*/ 26 w 31"/>
                <a:gd name="T15" fmla="*/ 23 h 24"/>
                <a:gd name="T16" fmla="*/ 31 w 31"/>
                <a:gd name="T17" fmla="*/ 2 h 24"/>
                <a:gd name="T18" fmla="*/ 31 w 31"/>
                <a:gd name="T19" fmla="*/ 1 h 24"/>
                <a:gd name="T20" fmla="*/ 29 w 31"/>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9" y="0"/>
                  </a:moveTo>
                  <a:cubicBezTo>
                    <a:pt x="7" y="0"/>
                    <a:pt x="7" y="0"/>
                    <a:pt x="7" y="0"/>
                  </a:cubicBezTo>
                  <a:cubicBezTo>
                    <a:pt x="6" y="0"/>
                    <a:pt x="5" y="1"/>
                    <a:pt x="5" y="1"/>
                  </a:cubicBezTo>
                  <a:cubicBezTo>
                    <a:pt x="0" y="22"/>
                    <a:pt x="0" y="22"/>
                    <a:pt x="0" y="22"/>
                  </a:cubicBezTo>
                  <a:cubicBezTo>
                    <a:pt x="0" y="22"/>
                    <a:pt x="0" y="23"/>
                    <a:pt x="0" y="23"/>
                  </a:cubicBezTo>
                  <a:cubicBezTo>
                    <a:pt x="0" y="24"/>
                    <a:pt x="1" y="24"/>
                    <a:pt x="2" y="24"/>
                  </a:cubicBezTo>
                  <a:cubicBezTo>
                    <a:pt x="24" y="24"/>
                    <a:pt x="24" y="24"/>
                    <a:pt x="24" y="24"/>
                  </a:cubicBezTo>
                  <a:cubicBezTo>
                    <a:pt x="25" y="24"/>
                    <a:pt x="26" y="23"/>
                    <a:pt x="26" y="23"/>
                  </a:cubicBezTo>
                  <a:cubicBezTo>
                    <a:pt x="31" y="2"/>
                    <a:pt x="31" y="2"/>
                    <a:pt x="31" y="2"/>
                  </a:cubicBezTo>
                  <a:cubicBezTo>
                    <a:pt x="31" y="2"/>
                    <a:pt x="31" y="1"/>
                    <a:pt x="31" y="1"/>
                  </a:cubicBezTo>
                  <a:cubicBezTo>
                    <a:pt x="30" y="0"/>
                    <a:pt x="30" y="0"/>
                    <a:pt x="29"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0" name="Freeform 14"/>
            <p:cNvSpPr>
              <a:spLocks/>
            </p:cNvSpPr>
            <p:nvPr/>
          </p:nvSpPr>
          <p:spPr bwMode="auto">
            <a:xfrm>
              <a:off x="4462463" y="2933700"/>
              <a:ext cx="608013" cy="649288"/>
            </a:xfrm>
            <a:custGeom>
              <a:avLst/>
              <a:gdLst>
                <a:gd name="T0" fmla="*/ 52 w 54"/>
                <a:gd name="T1" fmla="*/ 47 h 57"/>
                <a:gd name="T2" fmla="*/ 16 w 54"/>
                <a:gd name="T3" fmla="*/ 47 h 57"/>
                <a:gd name="T4" fmla="*/ 27 w 54"/>
                <a:gd name="T5" fmla="*/ 3 h 57"/>
                <a:gd name="T6" fmla="*/ 27 w 54"/>
                <a:gd name="T7" fmla="*/ 1 h 57"/>
                <a:gd name="T8" fmla="*/ 25 w 54"/>
                <a:gd name="T9" fmla="*/ 0 h 57"/>
                <a:gd name="T10" fmla="*/ 16 w 54"/>
                <a:gd name="T11" fmla="*/ 0 h 57"/>
                <a:gd name="T12" fmla="*/ 14 w 54"/>
                <a:gd name="T13" fmla="*/ 2 h 57"/>
                <a:gd name="T14" fmla="*/ 0 w 54"/>
                <a:gd name="T15" fmla="*/ 55 h 57"/>
                <a:gd name="T16" fmla="*/ 0 w 54"/>
                <a:gd name="T17" fmla="*/ 56 h 57"/>
                <a:gd name="T18" fmla="*/ 2 w 54"/>
                <a:gd name="T19" fmla="*/ 57 h 57"/>
                <a:gd name="T20" fmla="*/ 51 w 54"/>
                <a:gd name="T21" fmla="*/ 57 h 57"/>
                <a:gd name="T22" fmla="*/ 53 w 54"/>
                <a:gd name="T23" fmla="*/ 56 h 57"/>
                <a:gd name="T24" fmla="*/ 54 w 54"/>
                <a:gd name="T25" fmla="*/ 49 h 57"/>
                <a:gd name="T26" fmla="*/ 54 w 54"/>
                <a:gd name="T27" fmla="*/ 48 h 57"/>
                <a:gd name="T28" fmla="*/ 52 w 54"/>
                <a:gd name="T29" fmla="*/ 4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57">
                  <a:moveTo>
                    <a:pt x="52" y="47"/>
                  </a:moveTo>
                  <a:cubicBezTo>
                    <a:pt x="16" y="47"/>
                    <a:pt x="16" y="47"/>
                    <a:pt x="16" y="47"/>
                  </a:cubicBezTo>
                  <a:cubicBezTo>
                    <a:pt x="27" y="3"/>
                    <a:pt x="27" y="3"/>
                    <a:pt x="27" y="3"/>
                  </a:cubicBezTo>
                  <a:cubicBezTo>
                    <a:pt x="28" y="2"/>
                    <a:pt x="27" y="2"/>
                    <a:pt x="27" y="1"/>
                  </a:cubicBezTo>
                  <a:cubicBezTo>
                    <a:pt x="27" y="1"/>
                    <a:pt x="26" y="0"/>
                    <a:pt x="25" y="0"/>
                  </a:cubicBezTo>
                  <a:cubicBezTo>
                    <a:pt x="16" y="0"/>
                    <a:pt x="16" y="0"/>
                    <a:pt x="16" y="0"/>
                  </a:cubicBezTo>
                  <a:cubicBezTo>
                    <a:pt x="15" y="0"/>
                    <a:pt x="14" y="1"/>
                    <a:pt x="14" y="2"/>
                  </a:cubicBezTo>
                  <a:cubicBezTo>
                    <a:pt x="0" y="55"/>
                    <a:pt x="0" y="55"/>
                    <a:pt x="0" y="55"/>
                  </a:cubicBezTo>
                  <a:cubicBezTo>
                    <a:pt x="0" y="55"/>
                    <a:pt x="0" y="56"/>
                    <a:pt x="0" y="56"/>
                  </a:cubicBezTo>
                  <a:cubicBezTo>
                    <a:pt x="1" y="57"/>
                    <a:pt x="1" y="57"/>
                    <a:pt x="2" y="57"/>
                  </a:cubicBezTo>
                  <a:cubicBezTo>
                    <a:pt x="51" y="57"/>
                    <a:pt x="51" y="57"/>
                    <a:pt x="51" y="57"/>
                  </a:cubicBezTo>
                  <a:cubicBezTo>
                    <a:pt x="52" y="57"/>
                    <a:pt x="52" y="57"/>
                    <a:pt x="53" y="56"/>
                  </a:cubicBezTo>
                  <a:cubicBezTo>
                    <a:pt x="54" y="49"/>
                    <a:pt x="54" y="49"/>
                    <a:pt x="54" y="49"/>
                  </a:cubicBezTo>
                  <a:cubicBezTo>
                    <a:pt x="54" y="49"/>
                    <a:pt x="54" y="48"/>
                    <a:pt x="54" y="48"/>
                  </a:cubicBezTo>
                  <a:cubicBezTo>
                    <a:pt x="54" y="47"/>
                    <a:pt x="53" y="47"/>
                    <a:pt x="52" y="47"/>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1" name="Freeform 15"/>
            <p:cNvSpPr>
              <a:spLocks noEditPoints="1"/>
            </p:cNvSpPr>
            <p:nvPr/>
          </p:nvSpPr>
          <p:spPr bwMode="auto">
            <a:xfrm>
              <a:off x="5103813" y="2933700"/>
              <a:ext cx="800100" cy="649288"/>
            </a:xfrm>
            <a:custGeom>
              <a:avLst/>
              <a:gdLst>
                <a:gd name="T0" fmla="*/ 57 w 71"/>
                <a:gd name="T1" fmla="*/ 2 h 57"/>
                <a:gd name="T2" fmla="*/ 55 w 71"/>
                <a:gd name="T3" fmla="*/ 0 h 57"/>
                <a:gd name="T4" fmla="*/ 45 w 71"/>
                <a:gd name="T5" fmla="*/ 0 h 57"/>
                <a:gd name="T6" fmla="*/ 44 w 71"/>
                <a:gd name="T7" fmla="*/ 1 h 57"/>
                <a:gd name="T8" fmla="*/ 1 w 71"/>
                <a:gd name="T9" fmla="*/ 54 h 57"/>
                <a:gd name="T10" fmla="*/ 1 w 71"/>
                <a:gd name="T11" fmla="*/ 56 h 57"/>
                <a:gd name="T12" fmla="*/ 3 w 71"/>
                <a:gd name="T13" fmla="*/ 57 h 57"/>
                <a:gd name="T14" fmla="*/ 13 w 71"/>
                <a:gd name="T15" fmla="*/ 57 h 57"/>
                <a:gd name="T16" fmla="*/ 14 w 71"/>
                <a:gd name="T17" fmla="*/ 56 h 57"/>
                <a:gd name="T18" fmla="*/ 25 w 71"/>
                <a:gd name="T19" fmla="*/ 43 h 57"/>
                <a:gd name="T20" fmla="*/ 53 w 71"/>
                <a:gd name="T21" fmla="*/ 43 h 57"/>
                <a:gd name="T22" fmla="*/ 57 w 71"/>
                <a:gd name="T23" fmla="*/ 56 h 57"/>
                <a:gd name="T24" fmla="*/ 58 w 71"/>
                <a:gd name="T25" fmla="*/ 57 h 57"/>
                <a:gd name="T26" fmla="*/ 69 w 71"/>
                <a:gd name="T27" fmla="*/ 57 h 57"/>
                <a:gd name="T28" fmla="*/ 70 w 71"/>
                <a:gd name="T29" fmla="*/ 56 h 57"/>
                <a:gd name="T30" fmla="*/ 71 w 71"/>
                <a:gd name="T31" fmla="*/ 55 h 57"/>
                <a:gd name="T32" fmla="*/ 57 w 71"/>
                <a:gd name="T33" fmla="*/ 2 h 57"/>
                <a:gd name="T34" fmla="*/ 51 w 71"/>
                <a:gd name="T35" fmla="*/ 33 h 57"/>
                <a:gd name="T36" fmla="*/ 33 w 71"/>
                <a:gd name="T37" fmla="*/ 33 h 57"/>
                <a:gd name="T38" fmla="*/ 41 w 71"/>
                <a:gd name="T39" fmla="*/ 23 h 57"/>
                <a:gd name="T40" fmla="*/ 47 w 71"/>
                <a:gd name="T41" fmla="*/ 15 h 57"/>
                <a:gd name="T42" fmla="*/ 48 w 71"/>
                <a:gd name="T43" fmla="*/ 23 h 57"/>
                <a:gd name="T44" fmla="*/ 51 w 71"/>
                <a:gd name="T45" fmla="*/ 3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57">
                  <a:moveTo>
                    <a:pt x="57" y="2"/>
                  </a:moveTo>
                  <a:cubicBezTo>
                    <a:pt x="57" y="1"/>
                    <a:pt x="56" y="0"/>
                    <a:pt x="55" y="0"/>
                  </a:cubicBezTo>
                  <a:cubicBezTo>
                    <a:pt x="45" y="0"/>
                    <a:pt x="45" y="0"/>
                    <a:pt x="45" y="0"/>
                  </a:cubicBezTo>
                  <a:cubicBezTo>
                    <a:pt x="45" y="0"/>
                    <a:pt x="44" y="1"/>
                    <a:pt x="44" y="1"/>
                  </a:cubicBezTo>
                  <a:cubicBezTo>
                    <a:pt x="1" y="54"/>
                    <a:pt x="1" y="54"/>
                    <a:pt x="1" y="54"/>
                  </a:cubicBezTo>
                  <a:cubicBezTo>
                    <a:pt x="1" y="55"/>
                    <a:pt x="0" y="55"/>
                    <a:pt x="1" y="56"/>
                  </a:cubicBezTo>
                  <a:cubicBezTo>
                    <a:pt x="1" y="57"/>
                    <a:pt x="2" y="57"/>
                    <a:pt x="3" y="57"/>
                  </a:cubicBezTo>
                  <a:cubicBezTo>
                    <a:pt x="13" y="57"/>
                    <a:pt x="13" y="57"/>
                    <a:pt x="13" y="57"/>
                  </a:cubicBezTo>
                  <a:cubicBezTo>
                    <a:pt x="13" y="57"/>
                    <a:pt x="14" y="57"/>
                    <a:pt x="14" y="56"/>
                  </a:cubicBezTo>
                  <a:cubicBezTo>
                    <a:pt x="25" y="43"/>
                    <a:pt x="25" y="43"/>
                    <a:pt x="25" y="43"/>
                  </a:cubicBezTo>
                  <a:cubicBezTo>
                    <a:pt x="53" y="43"/>
                    <a:pt x="53" y="43"/>
                    <a:pt x="53" y="43"/>
                  </a:cubicBezTo>
                  <a:cubicBezTo>
                    <a:pt x="57" y="56"/>
                    <a:pt x="57" y="56"/>
                    <a:pt x="57" y="56"/>
                  </a:cubicBezTo>
                  <a:cubicBezTo>
                    <a:pt x="57" y="57"/>
                    <a:pt x="58" y="57"/>
                    <a:pt x="58" y="57"/>
                  </a:cubicBezTo>
                  <a:cubicBezTo>
                    <a:pt x="69" y="57"/>
                    <a:pt x="69" y="57"/>
                    <a:pt x="69" y="57"/>
                  </a:cubicBezTo>
                  <a:cubicBezTo>
                    <a:pt x="69" y="57"/>
                    <a:pt x="70" y="57"/>
                    <a:pt x="70" y="56"/>
                  </a:cubicBezTo>
                  <a:cubicBezTo>
                    <a:pt x="71" y="56"/>
                    <a:pt x="71" y="55"/>
                    <a:pt x="71" y="55"/>
                  </a:cubicBezTo>
                  <a:lnTo>
                    <a:pt x="57" y="2"/>
                  </a:lnTo>
                  <a:close/>
                  <a:moveTo>
                    <a:pt x="51" y="33"/>
                  </a:moveTo>
                  <a:cubicBezTo>
                    <a:pt x="33" y="33"/>
                    <a:pt x="33" y="33"/>
                    <a:pt x="33" y="33"/>
                  </a:cubicBezTo>
                  <a:cubicBezTo>
                    <a:pt x="41" y="23"/>
                    <a:pt x="41" y="23"/>
                    <a:pt x="41" y="23"/>
                  </a:cubicBezTo>
                  <a:cubicBezTo>
                    <a:pt x="43" y="21"/>
                    <a:pt x="45" y="18"/>
                    <a:pt x="47" y="15"/>
                  </a:cubicBezTo>
                  <a:cubicBezTo>
                    <a:pt x="47" y="18"/>
                    <a:pt x="47" y="20"/>
                    <a:pt x="48" y="23"/>
                  </a:cubicBezTo>
                  <a:lnTo>
                    <a:pt x="51" y="33"/>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2" name="Freeform 16"/>
            <p:cNvSpPr>
              <a:spLocks/>
            </p:cNvSpPr>
            <p:nvPr/>
          </p:nvSpPr>
          <p:spPr bwMode="auto">
            <a:xfrm>
              <a:off x="5926138" y="2933700"/>
              <a:ext cx="711200" cy="649288"/>
            </a:xfrm>
            <a:custGeom>
              <a:avLst/>
              <a:gdLst>
                <a:gd name="T0" fmla="*/ 61 w 63"/>
                <a:gd name="T1" fmla="*/ 0 h 57"/>
                <a:gd name="T2" fmla="*/ 4 w 63"/>
                <a:gd name="T3" fmla="*/ 0 h 57"/>
                <a:gd name="T4" fmla="*/ 2 w 63"/>
                <a:gd name="T5" fmla="*/ 2 h 57"/>
                <a:gd name="T6" fmla="*/ 0 w 63"/>
                <a:gd name="T7" fmla="*/ 8 h 57"/>
                <a:gd name="T8" fmla="*/ 1 w 63"/>
                <a:gd name="T9" fmla="*/ 10 h 57"/>
                <a:gd name="T10" fmla="*/ 2 w 63"/>
                <a:gd name="T11" fmla="*/ 11 h 57"/>
                <a:gd name="T12" fmla="*/ 23 w 63"/>
                <a:gd name="T13" fmla="*/ 11 h 57"/>
                <a:gd name="T14" fmla="*/ 12 w 63"/>
                <a:gd name="T15" fmla="*/ 55 h 57"/>
                <a:gd name="T16" fmla="*/ 12 w 63"/>
                <a:gd name="T17" fmla="*/ 56 h 57"/>
                <a:gd name="T18" fmla="*/ 14 w 63"/>
                <a:gd name="T19" fmla="*/ 57 h 57"/>
                <a:gd name="T20" fmla="*/ 24 w 63"/>
                <a:gd name="T21" fmla="*/ 57 h 57"/>
                <a:gd name="T22" fmla="*/ 26 w 63"/>
                <a:gd name="T23" fmla="*/ 56 h 57"/>
                <a:gd name="T24" fmla="*/ 37 w 63"/>
                <a:gd name="T25" fmla="*/ 11 h 57"/>
                <a:gd name="T26" fmla="*/ 59 w 63"/>
                <a:gd name="T27" fmla="*/ 11 h 57"/>
                <a:gd name="T28" fmla="*/ 61 w 63"/>
                <a:gd name="T29" fmla="*/ 9 h 57"/>
                <a:gd name="T30" fmla="*/ 63 w 63"/>
                <a:gd name="T31" fmla="*/ 3 h 57"/>
                <a:gd name="T32" fmla="*/ 63 w 63"/>
                <a:gd name="T33" fmla="*/ 1 h 57"/>
                <a:gd name="T34" fmla="*/ 61 w 63"/>
                <a:gd name="T3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57">
                  <a:moveTo>
                    <a:pt x="61" y="0"/>
                  </a:moveTo>
                  <a:cubicBezTo>
                    <a:pt x="4" y="0"/>
                    <a:pt x="4" y="0"/>
                    <a:pt x="4" y="0"/>
                  </a:cubicBezTo>
                  <a:cubicBezTo>
                    <a:pt x="3" y="0"/>
                    <a:pt x="2" y="1"/>
                    <a:pt x="2" y="2"/>
                  </a:cubicBezTo>
                  <a:cubicBezTo>
                    <a:pt x="0" y="8"/>
                    <a:pt x="0" y="8"/>
                    <a:pt x="0" y="8"/>
                  </a:cubicBezTo>
                  <a:cubicBezTo>
                    <a:pt x="0" y="9"/>
                    <a:pt x="0" y="9"/>
                    <a:pt x="1" y="10"/>
                  </a:cubicBezTo>
                  <a:cubicBezTo>
                    <a:pt x="1" y="10"/>
                    <a:pt x="2" y="11"/>
                    <a:pt x="2" y="11"/>
                  </a:cubicBezTo>
                  <a:cubicBezTo>
                    <a:pt x="23" y="11"/>
                    <a:pt x="23" y="11"/>
                    <a:pt x="23" y="11"/>
                  </a:cubicBezTo>
                  <a:cubicBezTo>
                    <a:pt x="12" y="55"/>
                    <a:pt x="12" y="55"/>
                    <a:pt x="12" y="55"/>
                  </a:cubicBezTo>
                  <a:cubicBezTo>
                    <a:pt x="12" y="55"/>
                    <a:pt x="12" y="56"/>
                    <a:pt x="12" y="56"/>
                  </a:cubicBezTo>
                  <a:cubicBezTo>
                    <a:pt x="13" y="57"/>
                    <a:pt x="13" y="57"/>
                    <a:pt x="14" y="57"/>
                  </a:cubicBezTo>
                  <a:cubicBezTo>
                    <a:pt x="24" y="57"/>
                    <a:pt x="24" y="57"/>
                    <a:pt x="24" y="57"/>
                  </a:cubicBezTo>
                  <a:cubicBezTo>
                    <a:pt x="25" y="57"/>
                    <a:pt x="25" y="57"/>
                    <a:pt x="26" y="56"/>
                  </a:cubicBezTo>
                  <a:cubicBezTo>
                    <a:pt x="37" y="11"/>
                    <a:pt x="37" y="11"/>
                    <a:pt x="37" y="11"/>
                  </a:cubicBezTo>
                  <a:cubicBezTo>
                    <a:pt x="59" y="11"/>
                    <a:pt x="59" y="11"/>
                    <a:pt x="59" y="11"/>
                  </a:cubicBezTo>
                  <a:cubicBezTo>
                    <a:pt x="60" y="11"/>
                    <a:pt x="61" y="10"/>
                    <a:pt x="61" y="9"/>
                  </a:cubicBezTo>
                  <a:cubicBezTo>
                    <a:pt x="63" y="3"/>
                    <a:pt x="63" y="3"/>
                    <a:pt x="63" y="3"/>
                  </a:cubicBezTo>
                  <a:cubicBezTo>
                    <a:pt x="63" y="2"/>
                    <a:pt x="63" y="2"/>
                    <a:pt x="63" y="1"/>
                  </a:cubicBezTo>
                  <a:cubicBezTo>
                    <a:pt x="62" y="1"/>
                    <a:pt x="62" y="0"/>
                    <a:pt x="61"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3" name="Freeform 17"/>
            <p:cNvSpPr>
              <a:spLocks/>
            </p:cNvSpPr>
            <p:nvPr/>
          </p:nvSpPr>
          <p:spPr bwMode="auto">
            <a:xfrm>
              <a:off x="6648450" y="2933700"/>
              <a:ext cx="709613" cy="649288"/>
            </a:xfrm>
            <a:custGeom>
              <a:avLst/>
              <a:gdLst>
                <a:gd name="T0" fmla="*/ 61 w 63"/>
                <a:gd name="T1" fmla="*/ 9 h 57"/>
                <a:gd name="T2" fmla="*/ 63 w 63"/>
                <a:gd name="T3" fmla="*/ 3 h 57"/>
                <a:gd name="T4" fmla="*/ 63 w 63"/>
                <a:gd name="T5" fmla="*/ 1 h 57"/>
                <a:gd name="T6" fmla="*/ 61 w 63"/>
                <a:gd name="T7" fmla="*/ 0 h 57"/>
                <a:gd name="T8" fmla="*/ 4 w 63"/>
                <a:gd name="T9" fmla="*/ 0 h 57"/>
                <a:gd name="T10" fmla="*/ 2 w 63"/>
                <a:gd name="T11" fmla="*/ 2 h 57"/>
                <a:gd name="T12" fmla="*/ 0 w 63"/>
                <a:gd name="T13" fmla="*/ 8 h 57"/>
                <a:gd name="T14" fmla="*/ 1 w 63"/>
                <a:gd name="T15" fmla="*/ 10 h 57"/>
                <a:gd name="T16" fmla="*/ 2 w 63"/>
                <a:gd name="T17" fmla="*/ 11 h 57"/>
                <a:gd name="T18" fmla="*/ 23 w 63"/>
                <a:gd name="T19" fmla="*/ 11 h 57"/>
                <a:gd name="T20" fmla="*/ 12 w 63"/>
                <a:gd name="T21" fmla="*/ 55 h 57"/>
                <a:gd name="T22" fmla="*/ 12 w 63"/>
                <a:gd name="T23" fmla="*/ 56 h 57"/>
                <a:gd name="T24" fmla="*/ 14 w 63"/>
                <a:gd name="T25" fmla="*/ 57 h 57"/>
                <a:gd name="T26" fmla="*/ 24 w 63"/>
                <a:gd name="T27" fmla="*/ 57 h 57"/>
                <a:gd name="T28" fmla="*/ 26 w 63"/>
                <a:gd name="T29" fmla="*/ 56 h 57"/>
                <a:gd name="T30" fmla="*/ 37 w 63"/>
                <a:gd name="T31" fmla="*/ 11 h 57"/>
                <a:gd name="T32" fmla="*/ 59 w 63"/>
                <a:gd name="T33" fmla="*/ 11 h 57"/>
                <a:gd name="T34" fmla="*/ 61 w 63"/>
                <a:gd name="T35" fmla="*/ 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57">
                  <a:moveTo>
                    <a:pt x="61" y="9"/>
                  </a:moveTo>
                  <a:cubicBezTo>
                    <a:pt x="63" y="3"/>
                    <a:pt x="63" y="3"/>
                    <a:pt x="63" y="3"/>
                  </a:cubicBezTo>
                  <a:cubicBezTo>
                    <a:pt x="63" y="2"/>
                    <a:pt x="63" y="2"/>
                    <a:pt x="63" y="1"/>
                  </a:cubicBezTo>
                  <a:cubicBezTo>
                    <a:pt x="62" y="1"/>
                    <a:pt x="62" y="0"/>
                    <a:pt x="61" y="0"/>
                  </a:cubicBezTo>
                  <a:cubicBezTo>
                    <a:pt x="4" y="0"/>
                    <a:pt x="4" y="0"/>
                    <a:pt x="4" y="0"/>
                  </a:cubicBezTo>
                  <a:cubicBezTo>
                    <a:pt x="3" y="0"/>
                    <a:pt x="2" y="1"/>
                    <a:pt x="2" y="2"/>
                  </a:cubicBezTo>
                  <a:cubicBezTo>
                    <a:pt x="0" y="8"/>
                    <a:pt x="0" y="8"/>
                    <a:pt x="0" y="8"/>
                  </a:cubicBezTo>
                  <a:cubicBezTo>
                    <a:pt x="0" y="9"/>
                    <a:pt x="0" y="9"/>
                    <a:pt x="1" y="10"/>
                  </a:cubicBezTo>
                  <a:cubicBezTo>
                    <a:pt x="1" y="10"/>
                    <a:pt x="2" y="11"/>
                    <a:pt x="2" y="11"/>
                  </a:cubicBezTo>
                  <a:cubicBezTo>
                    <a:pt x="23" y="11"/>
                    <a:pt x="23" y="11"/>
                    <a:pt x="23" y="11"/>
                  </a:cubicBezTo>
                  <a:cubicBezTo>
                    <a:pt x="12" y="55"/>
                    <a:pt x="12" y="55"/>
                    <a:pt x="12" y="55"/>
                  </a:cubicBezTo>
                  <a:cubicBezTo>
                    <a:pt x="12" y="55"/>
                    <a:pt x="12" y="56"/>
                    <a:pt x="12" y="56"/>
                  </a:cubicBezTo>
                  <a:cubicBezTo>
                    <a:pt x="13" y="57"/>
                    <a:pt x="13" y="57"/>
                    <a:pt x="14" y="57"/>
                  </a:cubicBezTo>
                  <a:cubicBezTo>
                    <a:pt x="24" y="57"/>
                    <a:pt x="24" y="57"/>
                    <a:pt x="24" y="57"/>
                  </a:cubicBezTo>
                  <a:cubicBezTo>
                    <a:pt x="25" y="57"/>
                    <a:pt x="25" y="57"/>
                    <a:pt x="26" y="56"/>
                  </a:cubicBezTo>
                  <a:cubicBezTo>
                    <a:pt x="37" y="11"/>
                    <a:pt x="37" y="11"/>
                    <a:pt x="37" y="11"/>
                  </a:cubicBezTo>
                  <a:cubicBezTo>
                    <a:pt x="59" y="11"/>
                    <a:pt x="59" y="11"/>
                    <a:pt x="59" y="11"/>
                  </a:cubicBezTo>
                  <a:cubicBezTo>
                    <a:pt x="60" y="11"/>
                    <a:pt x="61" y="10"/>
                    <a:pt x="61" y="9"/>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 name="Freeform 18"/>
            <p:cNvSpPr>
              <a:spLocks/>
            </p:cNvSpPr>
            <p:nvPr/>
          </p:nvSpPr>
          <p:spPr bwMode="auto">
            <a:xfrm>
              <a:off x="7278688" y="2933700"/>
              <a:ext cx="327025" cy="649288"/>
            </a:xfrm>
            <a:custGeom>
              <a:avLst/>
              <a:gdLst>
                <a:gd name="T0" fmla="*/ 28 w 29"/>
                <a:gd name="T1" fmla="*/ 1 h 57"/>
                <a:gd name="T2" fmla="*/ 26 w 29"/>
                <a:gd name="T3" fmla="*/ 0 h 57"/>
                <a:gd name="T4" fmla="*/ 16 w 29"/>
                <a:gd name="T5" fmla="*/ 0 h 57"/>
                <a:gd name="T6" fmla="*/ 14 w 29"/>
                <a:gd name="T7" fmla="*/ 2 h 57"/>
                <a:gd name="T8" fmla="*/ 1 w 29"/>
                <a:gd name="T9" fmla="*/ 55 h 57"/>
                <a:gd name="T10" fmla="*/ 1 w 29"/>
                <a:gd name="T11" fmla="*/ 56 h 57"/>
                <a:gd name="T12" fmla="*/ 3 w 29"/>
                <a:gd name="T13" fmla="*/ 57 h 57"/>
                <a:gd name="T14" fmla="*/ 13 w 29"/>
                <a:gd name="T15" fmla="*/ 57 h 57"/>
                <a:gd name="T16" fmla="*/ 15 w 29"/>
                <a:gd name="T17" fmla="*/ 56 h 57"/>
                <a:gd name="T18" fmla="*/ 28 w 29"/>
                <a:gd name="T19" fmla="*/ 3 h 57"/>
                <a:gd name="T20" fmla="*/ 28 w 29"/>
                <a:gd name="T21"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57">
                  <a:moveTo>
                    <a:pt x="28" y="1"/>
                  </a:moveTo>
                  <a:cubicBezTo>
                    <a:pt x="28" y="1"/>
                    <a:pt x="27" y="0"/>
                    <a:pt x="26" y="0"/>
                  </a:cubicBezTo>
                  <a:cubicBezTo>
                    <a:pt x="16" y="0"/>
                    <a:pt x="16" y="0"/>
                    <a:pt x="16" y="0"/>
                  </a:cubicBezTo>
                  <a:cubicBezTo>
                    <a:pt x="15" y="0"/>
                    <a:pt x="15" y="1"/>
                    <a:pt x="14" y="2"/>
                  </a:cubicBezTo>
                  <a:cubicBezTo>
                    <a:pt x="1" y="55"/>
                    <a:pt x="1" y="55"/>
                    <a:pt x="1" y="55"/>
                  </a:cubicBezTo>
                  <a:cubicBezTo>
                    <a:pt x="0" y="55"/>
                    <a:pt x="1" y="56"/>
                    <a:pt x="1" y="56"/>
                  </a:cubicBezTo>
                  <a:cubicBezTo>
                    <a:pt x="1" y="57"/>
                    <a:pt x="2" y="57"/>
                    <a:pt x="3" y="57"/>
                  </a:cubicBezTo>
                  <a:cubicBezTo>
                    <a:pt x="13" y="57"/>
                    <a:pt x="13" y="57"/>
                    <a:pt x="13" y="57"/>
                  </a:cubicBezTo>
                  <a:cubicBezTo>
                    <a:pt x="14" y="57"/>
                    <a:pt x="14" y="57"/>
                    <a:pt x="15" y="56"/>
                  </a:cubicBezTo>
                  <a:cubicBezTo>
                    <a:pt x="28" y="3"/>
                    <a:pt x="28" y="3"/>
                    <a:pt x="28" y="3"/>
                  </a:cubicBezTo>
                  <a:cubicBezTo>
                    <a:pt x="29" y="2"/>
                    <a:pt x="28" y="2"/>
                    <a:pt x="28" y="1"/>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5" name="Freeform 19"/>
            <p:cNvSpPr>
              <a:spLocks/>
            </p:cNvSpPr>
            <p:nvPr/>
          </p:nvSpPr>
          <p:spPr bwMode="auto">
            <a:xfrm>
              <a:off x="7583488" y="2933700"/>
              <a:ext cx="755650" cy="649288"/>
            </a:xfrm>
            <a:custGeom>
              <a:avLst/>
              <a:gdLst>
                <a:gd name="T0" fmla="*/ 53 w 67"/>
                <a:gd name="T1" fmla="*/ 47 h 57"/>
                <a:gd name="T2" fmla="*/ 31 w 67"/>
                <a:gd name="T3" fmla="*/ 47 h 57"/>
                <a:gd name="T4" fmla="*/ 17 w 67"/>
                <a:gd name="T5" fmla="*/ 42 h 57"/>
                <a:gd name="T6" fmla="*/ 16 w 67"/>
                <a:gd name="T7" fmla="*/ 29 h 57"/>
                <a:gd name="T8" fmla="*/ 42 w 67"/>
                <a:gd name="T9" fmla="*/ 11 h 57"/>
                <a:gd name="T10" fmla="*/ 64 w 67"/>
                <a:gd name="T11" fmla="*/ 11 h 57"/>
                <a:gd name="T12" fmla="*/ 66 w 67"/>
                <a:gd name="T13" fmla="*/ 9 h 57"/>
                <a:gd name="T14" fmla="*/ 67 w 67"/>
                <a:gd name="T15" fmla="*/ 3 h 57"/>
                <a:gd name="T16" fmla="*/ 67 w 67"/>
                <a:gd name="T17" fmla="*/ 1 h 57"/>
                <a:gd name="T18" fmla="*/ 65 w 67"/>
                <a:gd name="T19" fmla="*/ 0 h 57"/>
                <a:gd name="T20" fmla="*/ 43 w 67"/>
                <a:gd name="T21" fmla="*/ 0 h 57"/>
                <a:gd name="T22" fmla="*/ 2 w 67"/>
                <a:gd name="T23" fmla="*/ 28 h 57"/>
                <a:gd name="T24" fmla="*/ 5 w 67"/>
                <a:gd name="T25" fmla="*/ 48 h 57"/>
                <a:gd name="T26" fmla="*/ 29 w 67"/>
                <a:gd name="T27" fmla="*/ 57 h 57"/>
                <a:gd name="T28" fmla="*/ 51 w 67"/>
                <a:gd name="T29" fmla="*/ 57 h 57"/>
                <a:gd name="T30" fmla="*/ 53 w 67"/>
                <a:gd name="T31" fmla="*/ 56 h 57"/>
                <a:gd name="T32" fmla="*/ 55 w 67"/>
                <a:gd name="T33" fmla="*/ 49 h 57"/>
                <a:gd name="T34" fmla="*/ 55 w 67"/>
                <a:gd name="T35" fmla="*/ 48 h 57"/>
                <a:gd name="T36" fmla="*/ 53 w 67"/>
                <a:gd name="T37" fmla="*/ 4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57">
                  <a:moveTo>
                    <a:pt x="53" y="47"/>
                  </a:moveTo>
                  <a:cubicBezTo>
                    <a:pt x="31" y="47"/>
                    <a:pt x="31" y="47"/>
                    <a:pt x="31" y="47"/>
                  </a:cubicBezTo>
                  <a:cubicBezTo>
                    <a:pt x="24" y="47"/>
                    <a:pt x="19" y="45"/>
                    <a:pt x="17" y="42"/>
                  </a:cubicBezTo>
                  <a:cubicBezTo>
                    <a:pt x="15" y="40"/>
                    <a:pt x="15" y="35"/>
                    <a:pt x="16" y="29"/>
                  </a:cubicBezTo>
                  <a:cubicBezTo>
                    <a:pt x="19" y="17"/>
                    <a:pt x="28" y="11"/>
                    <a:pt x="42" y="11"/>
                  </a:cubicBezTo>
                  <a:cubicBezTo>
                    <a:pt x="64" y="11"/>
                    <a:pt x="64" y="11"/>
                    <a:pt x="64" y="11"/>
                  </a:cubicBezTo>
                  <a:cubicBezTo>
                    <a:pt x="64" y="11"/>
                    <a:pt x="65" y="10"/>
                    <a:pt x="66" y="9"/>
                  </a:cubicBezTo>
                  <a:cubicBezTo>
                    <a:pt x="67" y="3"/>
                    <a:pt x="67" y="3"/>
                    <a:pt x="67" y="3"/>
                  </a:cubicBezTo>
                  <a:cubicBezTo>
                    <a:pt x="67" y="2"/>
                    <a:pt x="67" y="2"/>
                    <a:pt x="67" y="1"/>
                  </a:cubicBezTo>
                  <a:cubicBezTo>
                    <a:pt x="66" y="1"/>
                    <a:pt x="66" y="0"/>
                    <a:pt x="65" y="0"/>
                  </a:cubicBezTo>
                  <a:cubicBezTo>
                    <a:pt x="43" y="0"/>
                    <a:pt x="43" y="0"/>
                    <a:pt x="43" y="0"/>
                  </a:cubicBezTo>
                  <a:cubicBezTo>
                    <a:pt x="22" y="0"/>
                    <a:pt x="7" y="11"/>
                    <a:pt x="2" y="28"/>
                  </a:cubicBezTo>
                  <a:cubicBezTo>
                    <a:pt x="0" y="36"/>
                    <a:pt x="1" y="43"/>
                    <a:pt x="5" y="48"/>
                  </a:cubicBezTo>
                  <a:cubicBezTo>
                    <a:pt x="9" y="54"/>
                    <a:pt x="18" y="57"/>
                    <a:pt x="29" y="57"/>
                  </a:cubicBezTo>
                  <a:cubicBezTo>
                    <a:pt x="51" y="57"/>
                    <a:pt x="51" y="57"/>
                    <a:pt x="51" y="57"/>
                  </a:cubicBezTo>
                  <a:cubicBezTo>
                    <a:pt x="52" y="57"/>
                    <a:pt x="53" y="57"/>
                    <a:pt x="53" y="56"/>
                  </a:cubicBezTo>
                  <a:cubicBezTo>
                    <a:pt x="55" y="49"/>
                    <a:pt x="55" y="49"/>
                    <a:pt x="55" y="49"/>
                  </a:cubicBezTo>
                  <a:cubicBezTo>
                    <a:pt x="55" y="49"/>
                    <a:pt x="55" y="48"/>
                    <a:pt x="55" y="48"/>
                  </a:cubicBezTo>
                  <a:cubicBezTo>
                    <a:pt x="54" y="47"/>
                    <a:pt x="54" y="47"/>
                    <a:pt x="53" y="47"/>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6" name="Freeform 20"/>
            <p:cNvSpPr>
              <a:spLocks/>
            </p:cNvSpPr>
            <p:nvPr/>
          </p:nvSpPr>
          <p:spPr bwMode="auto">
            <a:xfrm>
              <a:off x="8281988" y="2933700"/>
              <a:ext cx="788988" cy="649288"/>
            </a:xfrm>
            <a:custGeom>
              <a:avLst/>
              <a:gdLst>
                <a:gd name="T0" fmla="*/ 70 w 70"/>
                <a:gd name="T1" fmla="*/ 1 h 57"/>
                <a:gd name="T2" fmla="*/ 68 w 70"/>
                <a:gd name="T3" fmla="*/ 0 h 57"/>
                <a:gd name="T4" fmla="*/ 16 w 70"/>
                <a:gd name="T5" fmla="*/ 0 h 57"/>
                <a:gd name="T6" fmla="*/ 14 w 70"/>
                <a:gd name="T7" fmla="*/ 2 h 57"/>
                <a:gd name="T8" fmla="*/ 0 w 70"/>
                <a:gd name="T9" fmla="*/ 55 h 57"/>
                <a:gd name="T10" fmla="*/ 1 w 70"/>
                <a:gd name="T11" fmla="*/ 56 h 57"/>
                <a:gd name="T12" fmla="*/ 2 w 70"/>
                <a:gd name="T13" fmla="*/ 57 h 57"/>
                <a:gd name="T14" fmla="*/ 55 w 70"/>
                <a:gd name="T15" fmla="*/ 57 h 57"/>
                <a:gd name="T16" fmla="*/ 57 w 70"/>
                <a:gd name="T17" fmla="*/ 56 h 57"/>
                <a:gd name="T18" fmla="*/ 59 w 70"/>
                <a:gd name="T19" fmla="*/ 49 h 57"/>
                <a:gd name="T20" fmla="*/ 59 w 70"/>
                <a:gd name="T21" fmla="*/ 48 h 57"/>
                <a:gd name="T22" fmla="*/ 57 w 70"/>
                <a:gd name="T23" fmla="*/ 47 h 57"/>
                <a:gd name="T24" fmla="*/ 17 w 70"/>
                <a:gd name="T25" fmla="*/ 47 h 57"/>
                <a:gd name="T26" fmla="*/ 20 w 70"/>
                <a:gd name="T27" fmla="*/ 33 h 57"/>
                <a:gd name="T28" fmla="*/ 57 w 70"/>
                <a:gd name="T29" fmla="*/ 33 h 57"/>
                <a:gd name="T30" fmla="*/ 59 w 70"/>
                <a:gd name="T31" fmla="*/ 31 h 57"/>
                <a:gd name="T32" fmla="*/ 61 w 70"/>
                <a:gd name="T33" fmla="*/ 26 h 57"/>
                <a:gd name="T34" fmla="*/ 60 w 70"/>
                <a:gd name="T35" fmla="*/ 24 h 57"/>
                <a:gd name="T36" fmla="*/ 59 w 70"/>
                <a:gd name="T37" fmla="*/ 23 h 57"/>
                <a:gd name="T38" fmla="*/ 23 w 70"/>
                <a:gd name="T39" fmla="*/ 23 h 57"/>
                <a:gd name="T40" fmla="*/ 26 w 70"/>
                <a:gd name="T41" fmla="*/ 11 h 57"/>
                <a:gd name="T42" fmla="*/ 67 w 70"/>
                <a:gd name="T43" fmla="*/ 11 h 57"/>
                <a:gd name="T44" fmla="*/ 69 w 70"/>
                <a:gd name="T45" fmla="*/ 9 h 57"/>
                <a:gd name="T46" fmla="*/ 70 w 70"/>
                <a:gd name="T47" fmla="*/ 3 h 57"/>
                <a:gd name="T48" fmla="*/ 70 w 70"/>
                <a:gd name="T49"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0" h="57">
                  <a:moveTo>
                    <a:pt x="70" y="1"/>
                  </a:moveTo>
                  <a:cubicBezTo>
                    <a:pt x="69" y="1"/>
                    <a:pt x="69" y="0"/>
                    <a:pt x="68" y="0"/>
                  </a:cubicBezTo>
                  <a:cubicBezTo>
                    <a:pt x="16" y="0"/>
                    <a:pt x="16" y="0"/>
                    <a:pt x="16" y="0"/>
                  </a:cubicBezTo>
                  <a:cubicBezTo>
                    <a:pt x="15" y="0"/>
                    <a:pt x="14" y="1"/>
                    <a:pt x="14" y="2"/>
                  </a:cubicBezTo>
                  <a:cubicBezTo>
                    <a:pt x="0" y="55"/>
                    <a:pt x="0" y="55"/>
                    <a:pt x="0" y="55"/>
                  </a:cubicBezTo>
                  <a:cubicBezTo>
                    <a:pt x="0" y="55"/>
                    <a:pt x="0" y="56"/>
                    <a:pt x="1" y="56"/>
                  </a:cubicBezTo>
                  <a:cubicBezTo>
                    <a:pt x="1" y="57"/>
                    <a:pt x="2" y="57"/>
                    <a:pt x="2" y="57"/>
                  </a:cubicBezTo>
                  <a:cubicBezTo>
                    <a:pt x="55" y="57"/>
                    <a:pt x="55" y="57"/>
                    <a:pt x="55" y="57"/>
                  </a:cubicBezTo>
                  <a:cubicBezTo>
                    <a:pt x="56" y="57"/>
                    <a:pt x="57" y="57"/>
                    <a:pt x="57" y="56"/>
                  </a:cubicBezTo>
                  <a:cubicBezTo>
                    <a:pt x="59" y="49"/>
                    <a:pt x="59" y="49"/>
                    <a:pt x="59" y="49"/>
                  </a:cubicBezTo>
                  <a:cubicBezTo>
                    <a:pt x="59" y="49"/>
                    <a:pt x="59" y="48"/>
                    <a:pt x="59" y="48"/>
                  </a:cubicBezTo>
                  <a:cubicBezTo>
                    <a:pt x="58" y="47"/>
                    <a:pt x="58" y="47"/>
                    <a:pt x="57" y="47"/>
                  </a:cubicBezTo>
                  <a:cubicBezTo>
                    <a:pt x="17" y="47"/>
                    <a:pt x="17" y="47"/>
                    <a:pt x="17" y="47"/>
                  </a:cubicBezTo>
                  <a:cubicBezTo>
                    <a:pt x="20" y="33"/>
                    <a:pt x="20" y="33"/>
                    <a:pt x="20" y="33"/>
                  </a:cubicBezTo>
                  <a:cubicBezTo>
                    <a:pt x="57" y="33"/>
                    <a:pt x="57" y="33"/>
                    <a:pt x="57" y="33"/>
                  </a:cubicBezTo>
                  <a:cubicBezTo>
                    <a:pt x="58" y="33"/>
                    <a:pt x="59" y="32"/>
                    <a:pt x="59" y="31"/>
                  </a:cubicBezTo>
                  <a:cubicBezTo>
                    <a:pt x="61" y="26"/>
                    <a:pt x="61" y="26"/>
                    <a:pt x="61" y="26"/>
                  </a:cubicBezTo>
                  <a:cubicBezTo>
                    <a:pt x="61" y="25"/>
                    <a:pt x="61" y="24"/>
                    <a:pt x="60" y="24"/>
                  </a:cubicBezTo>
                  <a:cubicBezTo>
                    <a:pt x="60" y="23"/>
                    <a:pt x="59" y="23"/>
                    <a:pt x="59" y="23"/>
                  </a:cubicBezTo>
                  <a:cubicBezTo>
                    <a:pt x="23" y="23"/>
                    <a:pt x="23" y="23"/>
                    <a:pt x="23" y="23"/>
                  </a:cubicBezTo>
                  <a:cubicBezTo>
                    <a:pt x="26" y="11"/>
                    <a:pt x="26" y="11"/>
                    <a:pt x="26" y="11"/>
                  </a:cubicBezTo>
                  <a:cubicBezTo>
                    <a:pt x="67" y="11"/>
                    <a:pt x="67" y="11"/>
                    <a:pt x="67" y="11"/>
                  </a:cubicBezTo>
                  <a:cubicBezTo>
                    <a:pt x="68" y="11"/>
                    <a:pt x="68" y="10"/>
                    <a:pt x="69" y="9"/>
                  </a:cubicBezTo>
                  <a:cubicBezTo>
                    <a:pt x="70" y="3"/>
                    <a:pt x="70" y="3"/>
                    <a:pt x="70" y="3"/>
                  </a:cubicBezTo>
                  <a:cubicBezTo>
                    <a:pt x="70" y="2"/>
                    <a:pt x="70" y="2"/>
                    <a:pt x="70" y="1"/>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7" name="Freeform 21"/>
            <p:cNvSpPr>
              <a:spLocks/>
            </p:cNvSpPr>
            <p:nvPr/>
          </p:nvSpPr>
          <p:spPr bwMode="auto">
            <a:xfrm>
              <a:off x="4394200" y="3708400"/>
              <a:ext cx="236538" cy="193675"/>
            </a:xfrm>
            <a:custGeom>
              <a:avLst/>
              <a:gdLst>
                <a:gd name="T0" fmla="*/ 21 w 21"/>
                <a:gd name="T1" fmla="*/ 0 h 17"/>
                <a:gd name="T2" fmla="*/ 12 w 21"/>
                <a:gd name="T3" fmla="*/ 0 h 17"/>
                <a:gd name="T4" fmla="*/ 3 w 21"/>
                <a:gd name="T5" fmla="*/ 5 h 17"/>
                <a:gd name="T6" fmla="*/ 3 w 21"/>
                <a:gd name="T7" fmla="*/ 8 h 17"/>
                <a:gd name="T8" fmla="*/ 9 w 21"/>
                <a:gd name="T9" fmla="*/ 10 h 17"/>
                <a:gd name="T10" fmla="*/ 13 w 21"/>
                <a:gd name="T11" fmla="*/ 10 h 17"/>
                <a:gd name="T12" fmla="*/ 16 w 21"/>
                <a:gd name="T13" fmla="*/ 11 h 17"/>
                <a:gd name="T14" fmla="*/ 16 w 21"/>
                <a:gd name="T15" fmla="*/ 12 h 17"/>
                <a:gd name="T16" fmla="*/ 11 w 21"/>
                <a:gd name="T17" fmla="*/ 15 h 17"/>
                <a:gd name="T18" fmla="*/ 1 w 21"/>
                <a:gd name="T19" fmla="*/ 15 h 17"/>
                <a:gd name="T20" fmla="*/ 1 w 21"/>
                <a:gd name="T21" fmla="*/ 15 h 17"/>
                <a:gd name="T22" fmla="*/ 0 w 21"/>
                <a:gd name="T23" fmla="*/ 17 h 17"/>
                <a:gd name="T24" fmla="*/ 0 w 21"/>
                <a:gd name="T25" fmla="*/ 17 h 17"/>
                <a:gd name="T26" fmla="*/ 1 w 21"/>
                <a:gd name="T27" fmla="*/ 17 h 17"/>
                <a:gd name="T28" fmla="*/ 11 w 21"/>
                <a:gd name="T29" fmla="*/ 17 h 17"/>
                <a:gd name="T30" fmla="*/ 20 w 21"/>
                <a:gd name="T31" fmla="*/ 12 h 17"/>
                <a:gd name="T32" fmla="*/ 19 w 21"/>
                <a:gd name="T33" fmla="*/ 9 h 17"/>
                <a:gd name="T34" fmla="*/ 14 w 21"/>
                <a:gd name="T35" fmla="*/ 7 h 17"/>
                <a:gd name="T36" fmla="*/ 9 w 21"/>
                <a:gd name="T37" fmla="*/ 7 h 17"/>
                <a:gd name="T38" fmla="*/ 7 w 21"/>
                <a:gd name="T39" fmla="*/ 7 h 17"/>
                <a:gd name="T40" fmla="*/ 7 w 21"/>
                <a:gd name="T41" fmla="*/ 5 h 17"/>
                <a:gd name="T42" fmla="*/ 11 w 21"/>
                <a:gd name="T43" fmla="*/ 3 h 17"/>
                <a:gd name="T44" fmla="*/ 20 w 21"/>
                <a:gd name="T45" fmla="*/ 3 h 17"/>
                <a:gd name="T46" fmla="*/ 21 w 21"/>
                <a:gd name="T47" fmla="*/ 3 h 17"/>
                <a:gd name="T48" fmla="*/ 21 w 21"/>
                <a:gd name="T49" fmla="*/ 1 h 17"/>
                <a:gd name="T50" fmla="*/ 21 w 21"/>
                <a:gd name="T51" fmla="*/ 1 h 17"/>
                <a:gd name="T52" fmla="*/ 21 w 21"/>
                <a:gd name="T5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17">
                  <a:moveTo>
                    <a:pt x="21" y="0"/>
                  </a:moveTo>
                  <a:cubicBezTo>
                    <a:pt x="12" y="0"/>
                    <a:pt x="12" y="0"/>
                    <a:pt x="12" y="0"/>
                  </a:cubicBezTo>
                  <a:cubicBezTo>
                    <a:pt x="7" y="0"/>
                    <a:pt x="4" y="2"/>
                    <a:pt x="3" y="5"/>
                  </a:cubicBezTo>
                  <a:cubicBezTo>
                    <a:pt x="2" y="7"/>
                    <a:pt x="3" y="8"/>
                    <a:pt x="3" y="8"/>
                  </a:cubicBezTo>
                  <a:cubicBezTo>
                    <a:pt x="4" y="10"/>
                    <a:pt x="6" y="10"/>
                    <a:pt x="9" y="10"/>
                  </a:cubicBezTo>
                  <a:cubicBezTo>
                    <a:pt x="13" y="10"/>
                    <a:pt x="13" y="10"/>
                    <a:pt x="13" y="10"/>
                  </a:cubicBezTo>
                  <a:cubicBezTo>
                    <a:pt x="14" y="10"/>
                    <a:pt x="15" y="10"/>
                    <a:pt x="16" y="11"/>
                  </a:cubicBezTo>
                  <a:cubicBezTo>
                    <a:pt x="16" y="11"/>
                    <a:pt x="16" y="12"/>
                    <a:pt x="16" y="12"/>
                  </a:cubicBezTo>
                  <a:cubicBezTo>
                    <a:pt x="15" y="14"/>
                    <a:pt x="13" y="15"/>
                    <a:pt x="11" y="15"/>
                  </a:cubicBezTo>
                  <a:cubicBezTo>
                    <a:pt x="1" y="15"/>
                    <a:pt x="1" y="15"/>
                    <a:pt x="1" y="15"/>
                  </a:cubicBezTo>
                  <a:cubicBezTo>
                    <a:pt x="1" y="15"/>
                    <a:pt x="1" y="15"/>
                    <a:pt x="1" y="15"/>
                  </a:cubicBezTo>
                  <a:cubicBezTo>
                    <a:pt x="0" y="17"/>
                    <a:pt x="0" y="17"/>
                    <a:pt x="0" y="17"/>
                  </a:cubicBezTo>
                  <a:cubicBezTo>
                    <a:pt x="0" y="17"/>
                    <a:pt x="0" y="17"/>
                    <a:pt x="0" y="17"/>
                  </a:cubicBezTo>
                  <a:cubicBezTo>
                    <a:pt x="0" y="17"/>
                    <a:pt x="1" y="17"/>
                    <a:pt x="1" y="17"/>
                  </a:cubicBezTo>
                  <a:cubicBezTo>
                    <a:pt x="11" y="17"/>
                    <a:pt x="11" y="17"/>
                    <a:pt x="11" y="17"/>
                  </a:cubicBezTo>
                  <a:cubicBezTo>
                    <a:pt x="16" y="17"/>
                    <a:pt x="19" y="16"/>
                    <a:pt x="20" y="12"/>
                  </a:cubicBezTo>
                  <a:cubicBezTo>
                    <a:pt x="20" y="11"/>
                    <a:pt x="20" y="10"/>
                    <a:pt x="19" y="9"/>
                  </a:cubicBezTo>
                  <a:cubicBezTo>
                    <a:pt x="18" y="8"/>
                    <a:pt x="16" y="7"/>
                    <a:pt x="14" y="7"/>
                  </a:cubicBezTo>
                  <a:cubicBezTo>
                    <a:pt x="9" y="7"/>
                    <a:pt x="9" y="7"/>
                    <a:pt x="9" y="7"/>
                  </a:cubicBezTo>
                  <a:cubicBezTo>
                    <a:pt x="8" y="7"/>
                    <a:pt x="7" y="7"/>
                    <a:pt x="7" y="7"/>
                  </a:cubicBezTo>
                  <a:cubicBezTo>
                    <a:pt x="7" y="6"/>
                    <a:pt x="7" y="6"/>
                    <a:pt x="7" y="5"/>
                  </a:cubicBezTo>
                  <a:cubicBezTo>
                    <a:pt x="7" y="4"/>
                    <a:pt x="8" y="3"/>
                    <a:pt x="11" y="3"/>
                  </a:cubicBezTo>
                  <a:cubicBezTo>
                    <a:pt x="20" y="3"/>
                    <a:pt x="20" y="3"/>
                    <a:pt x="20" y="3"/>
                  </a:cubicBezTo>
                  <a:cubicBezTo>
                    <a:pt x="21" y="3"/>
                    <a:pt x="21" y="3"/>
                    <a:pt x="21" y="3"/>
                  </a:cubicBezTo>
                  <a:cubicBezTo>
                    <a:pt x="21" y="1"/>
                    <a:pt x="21" y="1"/>
                    <a:pt x="21" y="1"/>
                  </a:cubicBezTo>
                  <a:cubicBezTo>
                    <a:pt x="21" y="1"/>
                    <a:pt x="21" y="1"/>
                    <a:pt x="21" y="1"/>
                  </a:cubicBezTo>
                  <a:cubicBezTo>
                    <a:pt x="21" y="0"/>
                    <a:pt x="21" y="0"/>
                    <a:pt x="21"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8" name="Freeform 22"/>
            <p:cNvSpPr>
              <a:spLocks/>
            </p:cNvSpPr>
            <p:nvPr/>
          </p:nvSpPr>
          <p:spPr bwMode="auto">
            <a:xfrm>
              <a:off x="4754563" y="3708400"/>
              <a:ext cx="236538" cy="193675"/>
            </a:xfrm>
            <a:custGeom>
              <a:avLst/>
              <a:gdLst>
                <a:gd name="T0" fmla="*/ 20 w 21"/>
                <a:gd name="T1" fmla="*/ 0 h 17"/>
                <a:gd name="T2" fmla="*/ 5 w 21"/>
                <a:gd name="T3" fmla="*/ 0 h 17"/>
                <a:gd name="T4" fmla="*/ 4 w 21"/>
                <a:gd name="T5" fmla="*/ 1 h 17"/>
                <a:gd name="T6" fmla="*/ 0 w 21"/>
                <a:gd name="T7" fmla="*/ 17 h 17"/>
                <a:gd name="T8" fmla="*/ 0 w 21"/>
                <a:gd name="T9" fmla="*/ 17 h 17"/>
                <a:gd name="T10" fmla="*/ 0 w 21"/>
                <a:gd name="T11" fmla="*/ 17 h 17"/>
                <a:gd name="T12" fmla="*/ 17 w 21"/>
                <a:gd name="T13" fmla="*/ 17 h 17"/>
                <a:gd name="T14" fmla="*/ 17 w 21"/>
                <a:gd name="T15" fmla="*/ 17 h 17"/>
                <a:gd name="T16" fmla="*/ 17 w 21"/>
                <a:gd name="T17" fmla="*/ 15 h 17"/>
                <a:gd name="T18" fmla="*/ 17 w 21"/>
                <a:gd name="T19" fmla="*/ 15 h 17"/>
                <a:gd name="T20" fmla="*/ 17 w 21"/>
                <a:gd name="T21" fmla="*/ 15 h 17"/>
                <a:gd name="T22" fmla="*/ 4 w 21"/>
                <a:gd name="T23" fmla="*/ 15 h 17"/>
                <a:gd name="T24" fmla="*/ 6 w 21"/>
                <a:gd name="T25" fmla="*/ 10 h 17"/>
                <a:gd name="T26" fmla="*/ 17 w 21"/>
                <a:gd name="T27" fmla="*/ 10 h 17"/>
                <a:gd name="T28" fmla="*/ 18 w 21"/>
                <a:gd name="T29" fmla="*/ 10 h 17"/>
                <a:gd name="T30" fmla="*/ 18 w 21"/>
                <a:gd name="T31" fmla="*/ 8 h 17"/>
                <a:gd name="T32" fmla="*/ 18 w 21"/>
                <a:gd name="T33" fmla="*/ 7 h 17"/>
                <a:gd name="T34" fmla="*/ 18 w 21"/>
                <a:gd name="T35" fmla="*/ 7 h 17"/>
                <a:gd name="T36" fmla="*/ 6 w 21"/>
                <a:gd name="T37" fmla="*/ 7 h 17"/>
                <a:gd name="T38" fmla="*/ 7 w 21"/>
                <a:gd name="T39" fmla="*/ 3 h 17"/>
                <a:gd name="T40" fmla="*/ 20 w 21"/>
                <a:gd name="T41" fmla="*/ 3 h 17"/>
                <a:gd name="T42" fmla="*/ 20 w 21"/>
                <a:gd name="T43" fmla="*/ 3 h 17"/>
                <a:gd name="T44" fmla="*/ 21 w 21"/>
                <a:gd name="T45" fmla="*/ 1 h 17"/>
                <a:gd name="T46" fmla="*/ 21 w 21"/>
                <a:gd name="T47" fmla="*/ 1 h 17"/>
                <a:gd name="T48" fmla="*/ 20 w 21"/>
                <a:gd name="T4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 h="17">
                  <a:moveTo>
                    <a:pt x="20" y="0"/>
                  </a:moveTo>
                  <a:cubicBezTo>
                    <a:pt x="5" y="0"/>
                    <a:pt x="5" y="0"/>
                    <a:pt x="5" y="0"/>
                  </a:cubicBezTo>
                  <a:cubicBezTo>
                    <a:pt x="4" y="0"/>
                    <a:pt x="4" y="0"/>
                    <a:pt x="4" y="1"/>
                  </a:cubicBezTo>
                  <a:cubicBezTo>
                    <a:pt x="0" y="17"/>
                    <a:pt x="0" y="17"/>
                    <a:pt x="0" y="17"/>
                  </a:cubicBezTo>
                  <a:cubicBezTo>
                    <a:pt x="0" y="17"/>
                    <a:pt x="0" y="17"/>
                    <a:pt x="0" y="17"/>
                  </a:cubicBezTo>
                  <a:cubicBezTo>
                    <a:pt x="0" y="17"/>
                    <a:pt x="0" y="17"/>
                    <a:pt x="0" y="17"/>
                  </a:cubicBezTo>
                  <a:cubicBezTo>
                    <a:pt x="17" y="17"/>
                    <a:pt x="17" y="17"/>
                    <a:pt x="17" y="17"/>
                  </a:cubicBezTo>
                  <a:cubicBezTo>
                    <a:pt x="17" y="17"/>
                    <a:pt x="17" y="17"/>
                    <a:pt x="17" y="17"/>
                  </a:cubicBezTo>
                  <a:cubicBezTo>
                    <a:pt x="17" y="15"/>
                    <a:pt x="17" y="15"/>
                    <a:pt x="17" y="15"/>
                  </a:cubicBezTo>
                  <a:cubicBezTo>
                    <a:pt x="18" y="15"/>
                    <a:pt x="17" y="15"/>
                    <a:pt x="17" y="15"/>
                  </a:cubicBezTo>
                  <a:cubicBezTo>
                    <a:pt x="17" y="15"/>
                    <a:pt x="17" y="15"/>
                    <a:pt x="17" y="15"/>
                  </a:cubicBezTo>
                  <a:cubicBezTo>
                    <a:pt x="4" y="15"/>
                    <a:pt x="4" y="15"/>
                    <a:pt x="4" y="15"/>
                  </a:cubicBezTo>
                  <a:cubicBezTo>
                    <a:pt x="6" y="10"/>
                    <a:pt x="6" y="10"/>
                    <a:pt x="6" y="10"/>
                  </a:cubicBezTo>
                  <a:cubicBezTo>
                    <a:pt x="17" y="10"/>
                    <a:pt x="17" y="10"/>
                    <a:pt x="17" y="10"/>
                  </a:cubicBezTo>
                  <a:cubicBezTo>
                    <a:pt x="17" y="10"/>
                    <a:pt x="18" y="10"/>
                    <a:pt x="18" y="10"/>
                  </a:cubicBezTo>
                  <a:cubicBezTo>
                    <a:pt x="18" y="8"/>
                    <a:pt x="18" y="8"/>
                    <a:pt x="18" y="8"/>
                  </a:cubicBezTo>
                  <a:cubicBezTo>
                    <a:pt x="18" y="8"/>
                    <a:pt x="18" y="8"/>
                    <a:pt x="18" y="7"/>
                  </a:cubicBezTo>
                  <a:cubicBezTo>
                    <a:pt x="18" y="7"/>
                    <a:pt x="18" y="7"/>
                    <a:pt x="18" y="7"/>
                  </a:cubicBezTo>
                  <a:cubicBezTo>
                    <a:pt x="6" y="7"/>
                    <a:pt x="6" y="7"/>
                    <a:pt x="6" y="7"/>
                  </a:cubicBezTo>
                  <a:cubicBezTo>
                    <a:pt x="7" y="3"/>
                    <a:pt x="7" y="3"/>
                    <a:pt x="7" y="3"/>
                  </a:cubicBezTo>
                  <a:cubicBezTo>
                    <a:pt x="20" y="3"/>
                    <a:pt x="20" y="3"/>
                    <a:pt x="20" y="3"/>
                  </a:cubicBezTo>
                  <a:cubicBezTo>
                    <a:pt x="20" y="3"/>
                    <a:pt x="20" y="3"/>
                    <a:pt x="20" y="3"/>
                  </a:cubicBezTo>
                  <a:cubicBezTo>
                    <a:pt x="21" y="1"/>
                    <a:pt x="21" y="1"/>
                    <a:pt x="21" y="1"/>
                  </a:cubicBezTo>
                  <a:cubicBezTo>
                    <a:pt x="21" y="1"/>
                    <a:pt x="21" y="1"/>
                    <a:pt x="21" y="1"/>
                  </a:cubicBezTo>
                  <a:cubicBezTo>
                    <a:pt x="21" y="0"/>
                    <a:pt x="21" y="0"/>
                    <a:pt x="2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9" name="Freeform 23"/>
            <p:cNvSpPr>
              <a:spLocks/>
            </p:cNvSpPr>
            <p:nvPr/>
          </p:nvSpPr>
          <p:spPr bwMode="auto">
            <a:xfrm>
              <a:off x="5103813" y="3708400"/>
              <a:ext cx="293688" cy="193675"/>
            </a:xfrm>
            <a:custGeom>
              <a:avLst/>
              <a:gdLst>
                <a:gd name="T0" fmla="*/ 26 w 26"/>
                <a:gd name="T1" fmla="*/ 0 h 17"/>
                <a:gd name="T2" fmla="*/ 22 w 26"/>
                <a:gd name="T3" fmla="*/ 0 h 17"/>
                <a:gd name="T4" fmla="*/ 21 w 26"/>
                <a:gd name="T5" fmla="*/ 1 h 17"/>
                <a:gd name="T6" fmla="*/ 14 w 26"/>
                <a:gd name="T7" fmla="*/ 11 h 17"/>
                <a:gd name="T8" fmla="*/ 12 w 26"/>
                <a:gd name="T9" fmla="*/ 14 h 17"/>
                <a:gd name="T10" fmla="*/ 12 w 26"/>
                <a:gd name="T11" fmla="*/ 11 h 17"/>
                <a:gd name="T12" fmla="*/ 9 w 26"/>
                <a:gd name="T13" fmla="*/ 1 h 17"/>
                <a:gd name="T14" fmla="*/ 8 w 26"/>
                <a:gd name="T15" fmla="*/ 0 h 17"/>
                <a:gd name="T16" fmla="*/ 4 w 26"/>
                <a:gd name="T17" fmla="*/ 0 h 17"/>
                <a:gd name="T18" fmla="*/ 4 w 26"/>
                <a:gd name="T19" fmla="*/ 1 h 17"/>
                <a:gd name="T20" fmla="*/ 0 w 26"/>
                <a:gd name="T21" fmla="*/ 17 h 17"/>
                <a:gd name="T22" fmla="*/ 0 w 26"/>
                <a:gd name="T23" fmla="*/ 17 h 17"/>
                <a:gd name="T24" fmla="*/ 0 w 26"/>
                <a:gd name="T25" fmla="*/ 17 h 17"/>
                <a:gd name="T26" fmla="*/ 3 w 26"/>
                <a:gd name="T27" fmla="*/ 17 h 17"/>
                <a:gd name="T28" fmla="*/ 4 w 26"/>
                <a:gd name="T29" fmla="*/ 17 h 17"/>
                <a:gd name="T30" fmla="*/ 6 w 26"/>
                <a:gd name="T31" fmla="*/ 8 h 17"/>
                <a:gd name="T32" fmla="*/ 6 w 26"/>
                <a:gd name="T33" fmla="*/ 6 h 17"/>
                <a:gd name="T34" fmla="*/ 7 w 26"/>
                <a:gd name="T35" fmla="*/ 8 h 17"/>
                <a:gd name="T36" fmla="*/ 9 w 26"/>
                <a:gd name="T37" fmla="*/ 17 h 17"/>
                <a:gd name="T38" fmla="*/ 9 w 26"/>
                <a:gd name="T39" fmla="*/ 17 h 17"/>
                <a:gd name="T40" fmla="*/ 12 w 26"/>
                <a:gd name="T41" fmla="*/ 17 h 17"/>
                <a:gd name="T42" fmla="*/ 13 w 26"/>
                <a:gd name="T43" fmla="*/ 17 h 17"/>
                <a:gd name="T44" fmla="*/ 20 w 26"/>
                <a:gd name="T45" fmla="*/ 8 h 17"/>
                <a:gd name="T46" fmla="*/ 21 w 26"/>
                <a:gd name="T47" fmla="*/ 6 h 17"/>
                <a:gd name="T48" fmla="*/ 21 w 26"/>
                <a:gd name="T49" fmla="*/ 7 h 17"/>
                <a:gd name="T50" fmla="*/ 18 w 26"/>
                <a:gd name="T51" fmla="*/ 17 h 17"/>
                <a:gd name="T52" fmla="*/ 18 w 26"/>
                <a:gd name="T53" fmla="*/ 17 h 17"/>
                <a:gd name="T54" fmla="*/ 19 w 26"/>
                <a:gd name="T55" fmla="*/ 17 h 17"/>
                <a:gd name="T56" fmla="*/ 22 w 26"/>
                <a:gd name="T57" fmla="*/ 17 h 17"/>
                <a:gd name="T58" fmla="*/ 22 w 26"/>
                <a:gd name="T59" fmla="*/ 17 h 17"/>
                <a:gd name="T60" fmla="*/ 26 w 26"/>
                <a:gd name="T61" fmla="*/ 1 h 17"/>
                <a:gd name="T62" fmla="*/ 26 w 26"/>
                <a:gd name="T63" fmla="*/ 1 h 17"/>
                <a:gd name="T64" fmla="*/ 26 w 26"/>
                <a:gd name="T6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17">
                  <a:moveTo>
                    <a:pt x="26" y="0"/>
                  </a:moveTo>
                  <a:cubicBezTo>
                    <a:pt x="22" y="0"/>
                    <a:pt x="22" y="0"/>
                    <a:pt x="22" y="0"/>
                  </a:cubicBezTo>
                  <a:cubicBezTo>
                    <a:pt x="22" y="0"/>
                    <a:pt x="22" y="0"/>
                    <a:pt x="21" y="1"/>
                  </a:cubicBezTo>
                  <a:cubicBezTo>
                    <a:pt x="14" y="11"/>
                    <a:pt x="14" y="11"/>
                    <a:pt x="14" y="11"/>
                  </a:cubicBezTo>
                  <a:cubicBezTo>
                    <a:pt x="13" y="12"/>
                    <a:pt x="12" y="13"/>
                    <a:pt x="12" y="14"/>
                  </a:cubicBezTo>
                  <a:cubicBezTo>
                    <a:pt x="12" y="13"/>
                    <a:pt x="12" y="12"/>
                    <a:pt x="12" y="11"/>
                  </a:cubicBezTo>
                  <a:cubicBezTo>
                    <a:pt x="9" y="1"/>
                    <a:pt x="9" y="1"/>
                    <a:pt x="9" y="1"/>
                  </a:cubicBezTo>
                  <a:cubicBezTo>
                    <a:pt x="9" y="0"/>
                    <a:pt x="9" y="0"/>
                    <a:pt x="8" y="0"/>
                  </a:cubicBezTo>
                  <a:cubicBezTo>
                    <a:pt x="4" y="0"/>
                    <a:pt x="4" y="0"/>
                    <a:pt x="4" y="0"/>
                  </a:cubicBezTo>
                  <a:cubicBezTo>
                    <a:pt x="4" y="0"/>
                    <a:pt x="4" y="0"/>
                    <a:pt x="4" y="1"/>
                  </a:cubicBezTo>
                  <a:cubicBezTo>
                    <a:pt x="0" y="17"/>
                    <a:pt x="0" y="17"/>
                    <a:pt x="0" y="17"/>
                  </a:cubicBezTo>
                  <a:cubicBezTo>
                    <a:pt x="0" y="17"/>
                    <a:pt x="0" y="17"/>
                    <a:pt x="0" y="17"/>
                  </a:cubicBezTo>
                  <a:cubicBezTo>
                    <a:pt x="0" y="17"/>
                    <a:pt x="0" y="17"/>
                    <a:pt x="0" y="17"/>
                  </a:cubicBezTo>
                  <a:cubicBezTo>
                    <a:pt x="3" y="17"/>
                    <a:pt x="3" y="17"/>
                    <a:pt x="3" y="17"/>
                  </a:cubicBezTo>
                  <a:cubicBezTo>
                    <a:pt x="3" y="17"/>
                    <a:pt x="3" y="17"/>
                    <a:pt x="4" y="17"/>
                  </a:cubicBezTo>
                  <a:cubicBezTo>
                    <a:pt x="6" y="8"/>
                    <a:pt x="6" y="8"/>
                    <a:pt x="6" y="8"/>
                  </a:cubicBezTo>
                  <a:cubicBezTo>
                    <a:pt x="6" y="7"/>
                    <a:pt x="6" y="7"/>
                    <a:pt x="6" y="6"/>
                  </a:cubicBezTo>
                  <a:cubicBezTo>
                    <a:pt x="6" y="7"/>
                    <a:pt x="7" y="7"/>
                    <a:pt x="7" y="8"/>
                  </a:cubicBezTo>
                  <a:cubicBezTo>
                    <a:pt x="9" y="17"/>
                    <a:pt x="9" y="17"/>
                    <a:pt x="9" y="17"/>
                  </a:cubicBezTo>
                  <a:cubicBezTo>
                    <a:pt x="9" y="17"/>
                    <a:pt x="9" y="17"/>
                    <a:pt x="9" y="17"/>
                  </a:cubicBezTo>
                  <a:cubicBezTo>
                    <a:pt x="12" y="17"/>
                    <a:pt x="12" y="17"/>
                    <a:pt x="12" y="17"/>
                  </a:cubicBezTo>
                  <a:cubicBezTo>
                    <a:pt x="13" y="17"/>
                    <a:pt x="13" y="17"/>
                    <a:pt x="13" y="17"/>
                  </a:cubicBezTo>
                  <a:cubicBezTo>
                    <a:pt x="20" y="8"/>
                    <a:pt x="20" y="8"/>
                    <a:pt x="20" y="8"/>
                  </a:cubicBezTo>
                  <a:cubicBezTo>
                    <a:pt x="20" y="7"/>
                    <a:pt x="21" y="7"/>
                    <a:pt x="21" y="6"/>
                  </a:cubicBezTo>
                  <a:cubicBezTo>
                    <a:pt x="21" y="7"/>
                    <a:pt x="21" y="7"/>
                    <a:pt x="21" y="7"/>
                  </a:cubicBezTo>
                  <a:cubicBezTo>
                    <a:pt x="18" y="17"/>
                    <a:pt x="18" y="17"/>
                    <a:pt x="18" y="17"/>
                  </a:cubicBezTo>
                  <a:cubicBezTo>
                    <a:pt x="18" y="17"/>
                    <a:pt x="18" y="17"/>
                    <a:pt x="18" y="17"/>
                  </a:cubicBezTo>
                  <a:cubicBezTo>
                    <a:pt x="18" y="17"/>
                    <a:pt x="19" y="17"/>
                    <a:pt x="19" y="17"/>
                  </a:cubicBezTo>
                  <a:cubicBezTo>
                    <a:pt x="22" y="17"/>
                    <a:pt x="22" y="17"/>
                    <a:pt x="22" y="17"/>
                  </a:cubicBezTo>
                  <a:cubicBezTo>
                    <a:pt x="22" y="17"/>
                    <a:pt x="22" y="17"/>
                    <a:pt x="22" y="17"/>
                  </a:cubicBezTo>
                  <a:cubicBezTo>
                    <a:pt x="26" y="1"/>
                    <a:pt x="26" y="1"/>
                    <a:pt x="26" y="1"/>
                  </a:cubicBezTo>
                  <a:cubicBezTo>
                    <a:pt x="26" y="1"/>
                    <a:pt x="26" y="1"/>
                    <a:pt x="26" y="1"/>
                  </a:cubicBezTo>
                  <a:cubicBezTo>
                    <a:pt x="26" y="0"/>
                    <a:pt x="26" y="0"/>
                    <a:pt x="26"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0" name="Freeform 24"/>
            <p:cNvSpPr>
              <a:spLocks/>
            </p:cNvSpPr>
            <p:nvPr/>
          </p:nvSpPr>
          <p:spPr bwMode="auto">
            <a:xfrm>
              <a:off x="5521325" y="3708400"/>
              <a:ext cx="101600" cy="193675"/>
            </a:xfrm>
            <a:custGeom>
              <a:avLst/>
              <a:gdLst>
                <a:gd name="T0" fmla="*/ 8 w 9"/>
                <a:gd name="T1" fmla="*/ 0 h 17"/>
                <a:gd name="T2" fmla="*/ 5 w 9"/>
                <a:gd name="T3" fmla="*/ 0 h 17"/>
                <a:gd name="T4" fmla="*/ 5 w 9"/>
                <a:gd name="T5" fmla="*/ 1 h 17"/>
                <a:gd name="T6" fmla="*/ 0 w 9"/>
                <a:gd name="T7" fmla="*/ 17 h 17"/>
                <a:gd name="T8" fmla="*/ 0 w 9"/>
                <a:gd name="T9" fmla="*/ 17 h 17"/>
                <a:gd name="T10" fmla="*/ 1 w 9"/>
                <a:gd name="T11" fmla="*/ 17 h 17"/>
                <a:gd name="T12" fmla="*/ 4 w 9"/>
                <a:gd name="T13" fmla="*/ 17 h 17"/>
                <a:gd name="T14" fmla="*/ 4 w 9"/>
                <a:gd name="T15" fmla="*/ 17 h 17"/>
                <a:gd name="T16" fmla="*/ 9 w 9"/>
                <a:gd name="T17" fmla="*/ 1 h 17"/>
                <a:gd name="T18" fmla="*/ 8 w 9"/>
                <a:gd name="T19" fmla="*/ 1 h 17"/>
                <a:gd name="T20" fmla="*/ 8 w 9"/>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7">
                  <a:moveTo>
                    <a:pt x="8" y="0"/>
                  </a:moveTo>
                  <a:cubicBezTo>
                    <a:pt x="5" y="0"/>
                    <a:pt x="5" y="0"/>
                    <a:pt x="5" y="0"/>
                  </a:cubicBezTo>
                  <a:cubicBezTo>
                    <a:pt x="5" y="0"/>
                    <a:pt x="5" y="0"/>
                    <a:pt x="5" y="1"/>
                  </a:cubicBezTo>
                  <a:cubicBezTo>
                    <a:pt x="0" y="17"/>
                    <a:pt x="0" y="17"/>
                    <a:pt x="0" y="17"/>
                  </a:cubicBezTo>
                  <a:cubicBezTo>
                    <a:pt x="0" y="17"/>
                    <a:pt x="0" y="17"/>
                    <a:pt x="0" y="17"/>
                  </a:cubicBezTo>
                  <a:cubicBezTo>
                    <a:pt x="0" y="17"/>
                    <a:pt x="1" y="17"/>
                    <a:pt x="1" y="17"/>
                  </a:cubicBezTo>
                  <a:cubicBezTo>
                    <a:pt x="4" y="17"/>
                    <a:pt x="4" y="17"/>
                    <a:pt x="4" y="17"/>
                  </a:cubicBezTo>
                  <a:cubicBezTo>
                    <a:pt x="4" y="17"/>
                    <a:pt x="4" y="17"/>
                    <a:pt x="4" y="17"/>
                  </a:cubicBezTo>
                  <a:cubicBezTo>
                    <a:pt x="9" y="1"/>
                    <a:pt x="9" y="1"/>
                    <a:pt x="9" y="1"/>
                  </a:cubicBezTo>
                  <a:cubicBezTo>
                    <a:pt x="9" y="1"/>
                    <a:pt x="9" y="1"/>
                    <a:pt x="8" y="1"/>
                  </a:cubicBezTo>
                  <a:cubicBezTo>
                    <a:pt x="8" y="0"/>
                    <a:pt x="8" y="0"/>
                    <a:pt x="8"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2" name="Freeform 25"/>
            <p:cNvSpPr>
              <a:spLocks/>
            </p:cNvSpPr>
            <p:nvPr/>
          </p:nvSpPr>
          <p:spPr bwMode="auto">
            <a:xfrm>
              <a:off x="5746750" y="3708400"/>
              <a:ext cx="225425" cy="193675"/>
            </a:xfrm>
            <a:custGeom>
              <a:avLst/>
              <a:gdLst>
                <a:gd name="T0" fmla="*/ 20 w 20"/>
                <a:gd name="T1" fmla="*/ 0 h 17"/>
                <a:gd name="T2" fmla="*/ 13 w 20"/>
                <a:gd name="T3" fmla="*/ 0 h 17"/>
                <a:gd name="T4" fmla="*/ 0 w 20"/>
                <a:gd name="T5" fmla="*/ 9 h 17"/>
                <a:gd name="T6" fmla="*/ 1 w 20"/>
                <a:gd name="T7" fmla="*/ 15 h 17"/>
                <a:gd name="T8" fmla="*/ 8 w 20"/>
                <a:gd name="T9" fmla="*/ 17 h 17"/>
                <a:gd name="T10" fmla="*/ 15 w 20"/>
                <a:gd name="T11" fmla="*/ 17 h 17"/>
                <a:gd name="T12" fmla="*/ 16 w 20"/>
                <a:gd name="T13" fmla="*/ 17 h 17"/>
                <a:gd name="T14" fmla="*/ 16 w 20"/>
                <a:gd name="T15" fmla="*/ 15 h 17"/>
                <a:gd name="T16" fmla="*/ 16 w 20"/>
                <a:gd name="T17" fmla="*/ 15 h 17"/>
                <a:gd name="T18" fmla="*/ 16 w 20"/>
                <a:gd name="T19" fmla="*/ 15 h 17"/>
                <a:gd name="T20" fmla="*/ 9 w 20"/>
                <a:gd name="T21" fmla="*/ 15 h 17"/>
                <a:gd name="T22" fmla="*/ 5 w 20"/>
                <a:gd name="T23" fmla="*/ 13 h 17"/>
                <a:gd name="T24" fmla="*/ 4 w 20"/>
                <a:gd name="T25" fmla="*/ 9 h 17"/>
                <a:gd name="T26" fmla="*/ 12 w 20"/>
                <a:gd name="T27" fmla="*/ 3 h 17"/>
                <a:gd name="T28" fmla="*/ 19 w 20"/>
                <a:gd name="T29" fmla="*/ 3 h 17"/>
                <a:gd name="T30" fmla="*/ 20 w 20"/>
                <a:gd name="T31" fmla="*/ 3 h 17"/>
                <a:gd name="T32" fmla="*/ 20 w 20"/>
                <a:gd name="T33" fmla="*/ 1 h 17"/>
                <a:gd name="T34" fmla="*/ 20 w 20"/>
                <a:gd name="T35" fmla="*/ 1 h 17"/>
                <a:gd name="T36" fmla="*/ 20 w 20"/>
                <a:gd name="T3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17">
                  <a:moveTo>
                    <a:pt x="20" y="0"/>
                  </a:moveTo>
                  <a:cubicBezTo>
                    <a:pt x="13" y="0"/>
                    <a:pt x="13" y="0"/>
                    <a:pt x="13" y="0"/>
                  </a:cubicBezTo>
                  <a:cubicBezTo>
                    <a:pt x="6" y="0"/>
                    <a:pt x="2" y="3"/>
                    <a:pt x="0" y="9"/>
                  </a:cubicBezTo>
                  <a:cubicBezTo>
                    <a:pt x="0" y="11"/>
                    <a:pt x="0" y="13"/>
                    <a:pt x="1" y="15"/>
                  </a:cubicBezTo>
                  <a:cubicBezTo>
                    <a:pt x="3" y="17"/>
                    <a:pt x="5" y="17"/>
                    <a:pt x="8" y="17"/>
                  </a:cubicBezTo>
                  <a:cubicBezTo>
                    <a:pt x="15" y="17"/>
                    <a:pt x="15" y="17"/>
                    <a:pt x="15" y="17"/>
                  </a:cubicBezTo>
                  <a:cubicBezTo>
                    <a:pt x="16" y="17"/>
                    <a:pt x="16" y="17"/>
                    <a:pt x="16" y="17"/>
                  </a:cubicBezTo>
                  <a:cubicBezTo>
                    <a:pt x="16" y="15"/>
                    <a:pt x="16" y="15"/>
                    <a:pt x="16" y="15"/>
                  </a:cubicBezTo>
                  <a:cubicBezTo>
                    <a:pt x="16" y="15"/>
                    <a:pt x="16" y="15"/>
                    <a:pt x="16" y="15"/>
                  </a:cubicBezTo>
                  <a:cubicBezTo>
                    <a:pt x="16" y="15"/>
                    <a:pt x="16" y="15"/>
                    <a:pt x="16" y="15"/>
                  </a:cubicBezTo>
                  <a:cubicBezTo>
                    <a:pt x="9" y="15"/>
                    <a:pt x="9" y="15"/>
                    <a:pt x="9" y="15"/>
                  </a:cubicBezTo>
                  <a:cubicBezTo>
                    <a:pt x="7" y="15"/>
                    <a:pt x="5" y="14"/>
                    <a:pt x="5" y="13"/>
                  </a:cubicBezTo>
                  <a:cubicBezTo>
                    <a:pt x="4" y="12"/>
                    <a:pt x="4" y="11"/>
                    <a:pt x="4" y="9"/>
                  </a:cubicBezTo>
                  <a:cubicBezTo>
                    <a:pt x="5" y="5"/>
                    <a:pt x="8" y="3"/>
                    <a:pt x="12" y="3"/>
                  </a:cubicBezTo>
                  <a:cubicBezTo>
                    <a:pt x="19" y="3"/>
                    <a:pt x="19" y="3"/>
                    <a:pt x="19" y="3"/>
                  </a:cubicBezTo>
                  <a:cubicBezTo>
                    <a:pt x="19" y="3"/>
                    <a:pt x="20" y="3"/>
                    <a:pt x="20" y="3"/>
                  </a:cubicBezTo>
                  <a:cubicBezTo>
                    <a:pt x="20" y="1"/>
                    <a:pt x="20" y="1"/>
                    <a:pt x="20" y="1"/>
                  </a:cubicBezTo>
                  <a:cubicBezTo>
                    <a:pt x="20" y="1"/>
                    <a:pt x="20" y="1"/>
                    <a:pt x="20" y="1"/>
                  </a:cubicBezTo>
                  <a:cubicBezTo>
                    <a:pt x="20" y="0"/>
                    <a:pt x="20" y="0"/>
                    <a:pt x="2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3" name="Freeform 26"/>
            <p:cNvSpPr>
              <a:spLocks noEditPoints="1"/>
            </p:cNvSpPr>
            <p:nvPr/>
          </p:nvSpPr>
          <p:spPr bwMode="auto">
            <a:xfrm>
              <a:off x="6073775" y="3708400"/>
              <a:ext cx="269875" cy="204788"/>
            </a:xfrm>
            <a:custGeom>
              <a:avLst/>
              <a:gdLst>
                <a:gd name="T0" fmla="*/ 14 w 24"/>
                <a:gd name="T1" fmla="*/ 0 h 18"/>
                <a:gd name="T2" fmla="*/ 1 w 24"/>
                <a:gd name="T3" fmla="*/ 9 h 18"/>
                <a:gd name="T4" fmla="*/ 2 w 24"/>
                <a:gd name="T5" fmla="*/ 15 h 18"/>
                <a:gd name="T6" fmla="*/ 10 w 24"/>
                <a:gd name="T7" fmla="*/ 18 h 18"/>
                <a:gd name="T8" fmla="*/ 23 w 24"/>
                <a:gd name="T9" fmla="*/ 9 h 18"/>
                <a:gd name="T10" fmla="*/ 22 w 24"/>
                <a:gd name="T11" fmla="*/ 3 h 18"/>
                <a:gd name="T12" fmla="*/ 14 w 24"/>
                <a:gd name="T13" fmla="*/ 0 h 18"/>
                <a:gd name="T14" fmla="*/ 10 w 24"/>
                <a:gd name="T15" fmla="*/ 15 h 18"/>
                <a:gd name="T16" fmla="*/ 5 w 24"/>
                <a:gd name="T17" fmla="*/ 13 h 18"/>
                <a:gd name="T18" fmla="*/ 5 w 24"/>
                <a:gd name="T19" fmla="*/ 9 h 18"/>
                <a:gd name="T20" fmla="*/ 14 w 24"/>
                <a:gd name="T21" fmla="*/ 3 h 18"/>
                <a:gd name="T22" fmla="*/ 19 w 24"/>
                <a:gd name="T23" fmla="*/ 4 h 18"/>
                <a:gd name="T24" fmla="*/ 19 w 24"/>
                <a:gd name="T25" fmla="*/ 9 h 18"/>
                <a:gd name="T26" fmla="*/ 10 w 24"/>
                <a:gd name="T27"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8">
                  <a:moveTo>
                    <a:pt x="14" y="0"/>
                  </a:moveTo>
                  <a:cubicBezTo>
                    <a:pt x="7" y="0"/>
                    <a:pt x="3" y="3"/>
                    <a:pt x="1" y="9"/>
                  </a:cubicBezTo>
                  <a:cubicBezTo>
                    <a:pt x="0" y="11"/>
                    <a:pt x="1" y="13"/>
                    <a:pt x="2" y="15"/>
                  </a:cubicBezTo>
                  <a:cubicBezTo>
                    <a:pt x="3" y="17"/>
                    <a:pt x="6" y="18"/>
                    <a:pt x="10" y="18"/>
                  </a:cubicBezTo>
                  <a:cubicBezTo>
                    <a:pt x="17" y="18"/>
                    <a:pt x="22" y="15"/>
                    <a:pt x="23" y="9"/>
                  </a:cubicBezTo>
                  <a:cubicBezTo>
                    <a:pt x="24" y="6"/>
                    <a:pt x="24" y="4"/>
                    <a:pt x="22" y="3"/>
                  </a:cubicBezTo>
                  <a:cubicBezTo>
                    <a:pt x="21" y="1"/>
                    <a:pt x="18" y="0"/>
                    <a:pt x="14" y="0"/>
                  </a:cubicBezTo>
                  <a:moveTo>
                    <a:pt x="10" y="15"/>
                  </a:moveTo>
                  <a:cubicBezTo>
                    <a:pt x="8" y="15"/>
                    <a:pt x="6" y="14"/>
                    <a:pt x="5" y="13"/>
                  </a:cubicBezTo>
                  <a:cubicBezTo>
                    <a:pt x="5" y="12"/>
                    <a:pt x="5" y="11"/>
                    <a:pt x="5" y="9"/>
                  </a:cubicBezTo>
                  <a:cubicBezTo>
                    <a:pt x="6" y="4"/>
                    <a:pt x="10" y="3"/>
                    <a:pt x="14" y="3"/>
                  </a:cubicBezTo>
                  <a:cubicBezTo>
                    <a:pt x="16" y="3"/>
                    <a:pt x="18" y="3"/>
                    <a:pt x="19" y="4"/>
                  </a:cubicBezTo>
                  <a:cubicBezTo>
                    <a:pt x="20" y="5"/>
                    <a:pt x="20" y="7"/>
                    <a:pt x="19" y="9"/>
                  </a:cubicBezTo>
                  <a:cubicBezTo>
                    <a:pt x="18" y="13"/>
                    <a:pt x="15" y="15"/>
                    <a:pt x="10" y="15"/>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4" name="Freeform 27"/>
            <p:cNvSpPr>
              <a:spLocks/>
            </p:cNvSpPr>
            <p:nvPr/>
          </p:nvSpPr>
          <p:spPr bwMode="auto">
            <a:xfrm>
              <a:off x="6467475" y="3708400"/>
              <a:ext cx="247650" cy="193675"/>
            </a:xfrm>
            <a:custGeom>
              <a:avLst/>
              <a:gdLst>
                <a:gd name="T0" fmla="*/ 22 w 22"/>
                <a:gd name="T1" fmla="*/ 0 h 17"/>
                <a:gd name="T2" fmla="*/ 19 w 22"/>
                <a:gd name="T3" fmla="*/ 0 h 17"/>
                <a:gd name="T4" fmla="*/ 18 w 22"/>
                <a:gd name="T5" fmla="*/ 1 h 17"/>
                <a:gd name="T6" fmla="*/ 15 w 22"/>
                <a:gd name="T7" fmla="*/ 13 h 17"/>
                <a:gd name="T8" fmla="*/ 15 w 22"/>
                <a:gd name="T9" fmla="*/ 11 h 17"/>
                <a:gd name="T10" fmla="*/ 8 w 22"/>
                <a:gd name="T11" fmla="*/ 1 h 17"/>
                <a:gd name="T12" fmla="*/ 8 w 22"/>
                <a:gd name="T13" fmla="*/ 0 h 17"/>
                <a:gd name="T14" fmla="*/ 4 w 22"/>
                <a:gd name="T15" fmla="*/ 0 h 17"/>
                <a:gd name="T16" fmla="*/ 4 w 22"/>
                <a:gd name="T17" fmla="*/ 1 h 17"/>
                <a:gd name="T18" fmla="*/ 0 w 22"/>
                <a:gd name="T19" fmla="*/ 17 h 17"/>
                <a:gd name="T20" fmla="*/ 0 w 22"/>
                <a:gd name="T21" fmla="*/ 17 h 17"/>
                <a:gd name="T22" fmla="*/ 0 w 22"/>
                <a:gd name="T23" fmla="*/ 17 h 17"/>
                <a:gd name="T24" fmla="*/ 3 w 22"/>
                <a:gd name="T25" fmla="*/ 17 h 17"/>
                <a:gd name="T26" fmla="*/ 3 w 22"/>
                <a:gd name="T27" fmla="*/ 17 h 17"/>
                <a:gd name="T28" fmla="*/ 7 w 22"/>
                <a:gd name="T29" fmla="*/ 5 h 17"/>
                <a:gd name="T30" fmla="*/ 7 w 22"/>
                <a:gd name="T31" fmla="*/ 6 h 17"/>
                <a:gd name="T32" fmla="*/ 14 w 22"/>
                <a:gd name="T33" fmla="*/ 17 h 17"/>
                <a:gd name="T34" fmla="*/ 14 w 22"/>
                <a:gd name="T35" fmla="*/ 17 h 17"/>
                <a:gd name="T36" fmla="*/ 17 w 22"/>
                <a:gd name="T37" fmla="*/ 17 h 17"/>
                <a:gd name="T38" fmla="*/ 18 w 22"/>
                <a:gd name="T39" fmla="*/ 17 h 17"/>
                <a:gd name="T40" fmla="*/ 22 w 22"/>
                <a:gd name="T41" fmla="*/ 1 h 17"/>
                <a:gd name="T42" fmla="*/ 22 w 22"/>
                <a:gd name="T43" fmla="*/ 1 h 17"/>
                <a:gd name="T44" fmla="*/ 22 w 22"/>
                <a:gd name="T4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17">
                  <a:moveTo>
                    <a:pt x="22" y="0"/>
                  </a:moveTo>
                  <a:cubicBezTo>
                    <a:pt x="19" y="0"/>
                    <a:pt x="19" y="0"/>
                    <a:pt x="19" y="0"/>
                  </a:cubicBezTo>
                  <a:cubicBezTo>
                    <a:pt x="19" y="0"/>
                    <a:pt x="18" y="0"/>
                    <a:pt x="18" y="1"/>
                  </a:cubicBezTo>
                  <a:cubicBezTo>
                    <a:pt x="15" y="13"/>
                    <a:pt x="15" y="13"/>
                    <a:pt x="15" y="13"/>
                  </a:cubicBezTo>
                  <a:cubicBezTo>
                    <a:pt x="15" y="12"/>
                    <a:pt x="15" y="12"/>
                    <a:pt x="15" y="11"/>
                  </a:cubicBezTo>
                  <a:cubicBezTo>
                    <a:pt x="8" y="1"/>
                    <a:pt x="8" y="1"/>
                    <a:pt x="8" y="1"/>
                  </a:cubicBezTo>
                  <a:cubicBezTo>
                    <a:pt x="8" y="0"/>
                    <a:pt x="8" y="0"/>
                    <a:pt x="8" y="0"/>
                  </a:cubicBezTo>
                  <a:cubicBezTo>
                    <a:pt x="4" y="0"/>
                    <a:pt x="4" y="0"/>
                    <a:pt x="4" y="0"/>
                  </a:cubicBezTo>
                  <a:cubicBezTo>
                    <a:pt x="4" y="0"/>
                    <a:pt x="4" y="0"/>
                    <a:pt x="4" y="1"/>
                  </a:cubicBezTo>
                  <a:cubicBezTo>
                    <a:pt x="0" y="17"/>
                    <a:pt x="0" y="17"/>
                    <a:pt x="0" y="17"/>
                  </a:cubicBezTo>
                  <a:cubicBezTo>
                    <a:pt x="0" y="17"/>
                    <a:pt x="0" y="17"/>
                    <a:pt x="0" y="17"/>
                  </a:cubicBezTo>
                  <a:cubicBezTo>
                    <a:pt x="0" y="17"/>
                    <a:pt x="0" y="17"/>
                    <a:pt x="0" y="17"/>
                  </a:cubicBezTo>
                  <a:cubicBezTo>
                    <a:pt x="3" y="17"/>
                    <a:pt x="3" y="17"/>
                    <a:pt x="3" y="17"/>
                  </a:cubicBezTo>
                  <a:cubicBezTo>
                    <a:pt x="3" y="17"/>
                    <a:pt x="3" y="17"/>
                    <a:pt x="3" y="17"/>
                  </a:cubicBezTo>
                  <a:cubicBezTo>
                    <a:pt x="7" y="5"/>
                    <a:pt x="7" y="5"/>
                    <a:pt x="7" y="5"/>
                  </a:cubicBezTo>
                  <a:cubicBezTo>
                    <a:pt x="7" y="5"/>
                    <a:pt x="7" y="6"/>
                    <a:pt x="7" y="6"/>
                  </a:cubicBezTo>
                  <a:cubicBezTo>
                    <a:pt x="14" y="17"/>
                    <a:pt x="14" y="17"/>
                    <a:pt x="14" y="17"/>
                  </a:cubicBezTo>
                  <a:cubicBezTo>
                    <a:pt x="14" y="17"/>
                    <a:pt x="14" y="17"/>
                    <a:pt x="14" y="17"/>
                  </a:cubicBezTo>
                  <a:cubicBezTo>
                    <a:pt x="17" y="17"/>
                    <a:pt x="17" y="17"/>
                    <a:pt x="17" y="17"/>
                  </a:cubicBezTo>
                  <a:cubicBezTo>
                    <a:pt x="18" y="17"/>
                    <a:pt x="18" y="17"/>
                    <a:pt x="18" y="17"/>
                  </a:cubicBezTo>
                  <a:cubicBezTo>
                    <a:pt x="22" y="1"/>
                    <a:pt x="22" y="1"/>
                    <a:pt x="22" y="1"/>
                  </a:cubicBezTo>
                  <a:cubicBezTo>
                    <a:pt x="22" y="1"/>
                    <a:pt x="22" y="1"/>
                    <a:pt x="22" y="1"/>
                  </a:cubicBezTo>
                  <a:cubicBezTo>
                    <a:pt x="22" y="0"/>
                    <a:pt x="22" y="0"/>
                    <a:pt x="22"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5" name="Freeform 28"/>
            <p:cNvSpPr>
              <a:spLocks noEditPoints="1"/>
            </p:cNvSpPr>
            <p:nvPr/>
          </p:nvSpPr>
          <p:spPr bwMode="auto">
            <a:xfrm>
              <a:off x="6838950" y="3708400"/>
              <a:ext cx="249238" cy="193675"/>
            </a:xfrm>
            <a:custGeom>
              <a:avLst/>
              <a:gdLst>
                <a:gd name="T0" fmla="*/ 13 w 22"/>
                <a:gd name="T1" fmla="*/ 0 h 17"/>
                <a:gd name="T2" fmla="*/ 5 w 22"/>
                <a:gd name="T3" fmla="*/ 0 h 17"/>
                <a:gd name="T4" fmla="*/ 4 w 22"/>
                <a:gd name="T5" fmla="*/ 1 h 17"/>
                <a:gd name="T6" fmla="*/ 0 w 22"/>
                <a:gd name="T7" fmla="*/ 17 h 17"/>
                <a:gd name="T8" fmla="*/ 0 w 22"/>
                <a:gd name="T9" fmla="*/ 17 h 17"/>
                <a:gd name="T10" fmla="*/ 0 w 22"/>
                <a:gd name="T11" fmla="*/ 17 h 17"/>
                <a:gd name="T12" fmla="*/ 9 w 22"/>
                <a:gd name="T13" fmla="*/ 17 h 17"/>
                <a:gd name="T14" fmla="*/ 21 w 22"/>
                <a:gd name="T15" fmla="*/ 9 h 17"/>
                <a:gd name="T16" fmla="*/ 21 w 22"/>
                <a:gd name="T17" fmla="*/ 3 h 17"/>
                <a:gd name="T18" fmla="*/ 13 w 22"/>
                <a:gd name="T19" fmla="*/ 0 h 17"/>
                <a:gd name="T20" fmla="*/ 9 w 22"/>
                <a:gd name="T21" fmla="*/ 15 h 17"/>
                <a:gd name="T22" fmla="*/ 4 w 22"/>
                <a:gd name="T23" fmla="*/ 15 h 17"/>
                <a:gd name="T24" fmla="*/ 7 w 22"/>
                <a:gd name="T25" fmla="*/ 3 h 17"/>
                <a:gd name="T26" fmla="*/ 12 w 22"/>
                <a:gd name="T27" fmla="*/ 3 h 17"/>
                <a:gd name="T28" fmla="*/ 17 w 22"/>
                <a:gd name="T29" fmla="*/ 5 h 17"/>
                <a:gd name="T30" fmla="*/ 17 w 22"/>
                <a:gd name="T31" fmla="*/ 9 h 17"/>
                <a:gd name="T32" fmla="*/ 9 w 22"/>
                <a:gd name="T33"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17">
                  <a:moveTo>
                    <a:pt x="13" y="0"/>
                  </a:moveTo>
                  <a:cubicBezTo>
                    <a:pt x="5" y="0"/>
                    <a:pt x="5" y="0"/>
                    <a:pt x="5" y="0"/>
                  </a:cubicBezTo>
                  <a:cubicBezTo>
                    <a:pt x="4" y="0"/>
                    <a:pt x="4" y="0"/>
                    <a:pt x="4" y="1"/>
                  </a:cubicBezTo>
                  <a:cubicBezTo>
                    <a:pt x="0" y="17"/>
                    <a:pt x="0" y="17"/>
                    <a:pt x="0" y="17"/>
                  </a:cubicBezTo>
                  <a:cubicBezTo>
                    <a:pt x="0" y="17"/>
                    <a:pt x="0" y="17"/>
                    <a:pt x="0" y="17"/>
                  </a:cubicBezTo>
                  <a:cubicBezTo>
                    <a:pt x="0" y="17"/>
                    <a:pt x="0" y="17"/>
                    <a:pt x="0" y="17"/>
                  </a:cubicBezTo>
                  <a:cubicBezTo>
                    <a:pt x="9" y="17"/>
                    <a:pt x="9" y="17"/>
                    <a:pt x="9" y="17"/>
                  </a:cubicBezTo>
                  <a:cubicBezTo>
                    <a:pt x="16" y="17"/>
                    <a:pt x="20" y="15"/>
                    <a:pt x="21" y="9"/>
                  </a:cubicBezTo>
                  <a:cubicBezTo>
                    <a:pt x="22" y="6"/>
                    <a:pt x="22" y="4"/>
                    <a:pt x="21" y="3"/>
                  </a:cubicBezTo>
                  <a:cubicBezTo>
                    <a:pt x="19" y="1"/>
                    <a:pt x="17" y="0"/>
                    <a:pt x="13" y="0"/>
                  </a:cubicBezTo>
                  <a:moveTo>
                    <a:pt x="9" y="15"/>
                  </a:moveTo>
                  <a:cubicBezTo>
                    <a:pt x="4" y="15"/>
                    <a:pt x="4" y="15"/>
                    <a:pt x="4" y="15"/>
                  </a:cubicBezTo>
                  <a:cubicBezTo>
                    <a:pt x="7" y="3"/>
                    <a:pt x="7" y="3"/>
                    <a:pt x="7" y="3"/>
                  </a:cubicBezTo>
                  <a:cubicBezTo>
                    <a:pt x="12" y="3"/>
                    <a:pt x="12" y="3"/>
                    <a:pt x="12" y="3"/>
                  </a:cubicBezTo>
                  <a:cubicBezTo>
                    <a:pt x="15" y="3"/>
                    <a:pt x="16" y="4"/>
                    <a:pt x="17" y="5"/>
                  </a:cubicBezTo>
                  <a:cubicBezTo>
                    <a:pt x="18" y="5"/>
                    <a:pt x="18" y="7"/>
                    <a:pt x="17" y="9"/>
                  </a:cubicBezTo>
                  <a:cubicBezTo>
                    <a:pt x="16" y="13"/>
                    <a:pt x="14" y="15"/>
                    <a:pt x="9" y="15"/>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6" name="Freeform 29"/>
            <p:cNvSpPr>
              <a:spLocks/>
            </p:cNvSpPr>
            <p:nvPr/>
          </p:nvSpPr>
          <p:spPr bwMode="auto">
            <a:xfrm>
              <a:off x="7212013" y="3708400"/>
              <a:ext cx="258763" cy="204788"/>
            </a:xfrm>
            <a:custGeom>
              <a:avLst/>
              <a:gdLst>
                <a:gd name="T0" fmla="*/ 22 w 23"/>
                <a:gd name="T1" fmla="*/ 0 h 18"/>
                <a:gd name="T2" fmla="*/ 19 w 23"/>
                <a:gd name="T3" fmla="*/ 0 h 18"/>
                <a:gd name="T4" fmla="*/ 19 w 23"/>
                <a:gd name="T5" fmla="*/ 1 h 18"/>
                <a:gd name="T6" fmla="*/ 16 w 23"/>
                <a:gd name="T7" fmla="*/ 10 h 18"/>
                <a:gd name="T8" fmla="*/ 9 w 23"/>
                <a:gd name="T9" fmla="*/ 15 h 18"/>
                <a:gd name="T10" fmla="*/ 5 w 23"/>
                <a:gd name="T11" fmla="*/ 14 h 18"/>
                <a:gd name="T12" fmla="*/ 5 w 23"/>
                <a:gd name="T13" fmla="*/ 11 h 18"/>
                <a:gd name="T14" fmla="*/ 7 w 23"/>
                <a:gd name="T15" fmla="*/ 1 h 18"/>
                <a:gd name="T16" fmla="*/ 7 w 23"/>
                <a:gd name="T17" fmla="*/ 1 h 18"/>
                <a:gd name="T18" fmla="*/ 7 w 23"/>
                <a:gd name="T19" fmla="*/ 0 h 18"/>
                <a:gd name="T20" fmla="*/ 4 w 23"/>
                <a:gd name="T21" fmla="*/ 0 h 18"/>
                <a:gd name="T22" fmla="*/ 4 w 23"/>
                <a:gd name="T23" fmla="*/ 1 h 18"/>
                <a:gd name="T24" fmla="*/ 1 w 23"/>
                <a:gd name="T25" fmla="*/ 11 h 18"/>
                <a:gd name="T26" fmla="*/ 1 w 23"/>
                <a:gd name="T27" fmla="*/ 15 h 18"/>
                <a:gd name="T28" fmla="*/ 9 w 23"/>
                <a:gd name="T29" fmla="*/ 18 h 18"/>
                <a:gd name="T30" fmla="*/ 20 w 23"/>
                <a:gd name="T31" fmla="*/ 11 h 18"/>
                <a:gd name="T32" fmla="*/ 22 w 23"/>
                <a:gd name="T33" fmla="*/ 1 h 18"/>
                <a:gd name="T34" fmla="*/ 22 w 23"/>
                <a:gd name="T35" fmla="*/ 1 h 18"/>
                <a:gd name="T36" fmla="*/ 22 w 23"/>
                <a:gd name="T3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18">
                  <a:moveTo>
                    <a:pt x="22" y="0"/>
                  </a:moveTo>
                  <a:cubicBezTo>
                    <a:pt x="19" y="0"/>
                    <a:pt x="19" y="0"/>
                    <a:pt x="19" y="0"/>
                  </a:cubicBezTo>
                  <a:cubicBezTo>
                    <a:pt x="19" y="0"/>
                    <a:pt x="19" y="0"/>
                    <a:pt x="19" y="1"/>
                  </a:cubicBezTo>
                  <a:cubicBezTo>
                    <a:pt x="16" y="10"/>
                    <a:pt x="16" y="10"/>
                    <a:pt x="16" y="10"/>
                  </a:cubicBezTo>
                  <a:cubicBezTo>
                    <a:pt x="15" y="14"/>
                    <a:pt x="14" y="15"/>
                    <a:pt x="9" y="15"/>
                  </a:cubicBezTo>
                  <a:cubicBezTo>
                    <a:pt x="7" y="15"/>
                    <a:pt x="5" y="15"/>
                    <a:pt x="5" y="14"/>
                  </a:cubicBezTo>
                  <a:cubicBezTo>
                    <a:pt x="4" y="13"/>
                    <a:pt x="4" y="12"/>
                    <a:pt x="5" y="11"/>
                  </a:cubicBezTo>
                  <a:cubicBezTo>
                    <a:pt x="7" y="1"/>
                    <a:pt x="7" y="1"/>
                    <a:pt x="7" y="1"/>
                  </a:cubicBezTo>
                  <a:cubicBezTo>
                    <a:pt x="7" y="1"/>
                    <a:pt x="7" y="1"/>
                    <a:pt x="7" y="1"/>
                  </a:cubicBezTo>
                  <a:cubicBezTo>
                    <a:pt x="7" y="0"/>
                    <a:pt x="7" y="0"/>
                    <a:pt x="7" y="0"/>
                  </a:cubicBezTo>
                  <a:cubicBezTo>
                    <a:pt x="4" y="0"/>
                    <a:pt x="4" y="0"/>
                    <a:pt x="4" y="0"/>
                  </a:cubicBezTo>
                  <a:cubicBezTo>
                    <a:pt x="4" y="0"/>
                    <a:pt x="4" y="0"/>
                    <a:pt x="4" y="1"/>
                  </a:cubicBezTo>
                  <a:cubicBezTo>
                    <a:pt x="1" y="11"/>
                    <a:pt x="1" y="11"/>
                    <a:pt x="1" y="11"/>
                  </a:cubicBezTo>
                  <a:cubicBezTo>
                    <a:pt x="0" y="13"/>
                    <a:pt x="1" y="14"/>
                    <a:pt x="1" y="15"/>
                  </a:cubicBezTo>
                  <a:cubicBezTo>
                    <a:pt x="3" y="17"/>
                    <a:pt x="5" y="18"/>
                    <a:pt x="9" y="18"/>
                  </a:cubicBezTo>
                  <a:cubicBezTo>
                    <a:pt x="15" y="18"/>
                    <a:pt x="19" y="15"/>
                    <a:pt x="20" y="11"/>
                  </a:cubicBezTo>
                  <a:cubicBezTo>
                    <a:pt x="22" y="1"/>
                    <a:pt x="22" y="1"/>
                    <a:pt x="22" y="1"/>
                  </a:cubicBezTo>
                  <a:cubicBezTo>
                    <a:pt x="23" y="1"/>
                    <a:pt x="22" y="1"/>
                    <a:pt x="22" y="1"/>
                  </a:cubicBezTo>
                  <a:cubicBezTo>
                    <a:pt x="22" y="0"/>
                    <a:pt x="22" y="0"/>
                    <a:pt x="22"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7" name="Freeform 30"/>
            <p:cNvSpPr>
              <a:spLocks/>
            </p:cNvSpPr>
            <p:nvPr/>
          </p:nvSpPr>
          <p:spPr bwMode="auto">
            <a:xfrm>
              <a:off x="7583488" y="3708400"/>
              <a:ext cx="225425" cy="193675"/>
            </a:xfrm>
            <a:custGeom>
              <a:avLst/>
              <a:gdLst>
                <a:gd name="T0" fmla="*/ 20 w 20"/>
                <a:gd name="T1" fmla="*/ 0 h 17"/>
                <a:gd name="T2" fmla="*/ 13 w 20"/>
                <a:gd name="T3" fmla="*/ 0 h 17"/>
                <a:gd name="T4" fmla="*/ 1 w 20"/>
                <a:gd name="T5" fmla="*/ 9 h 17"/>
                <a:gd name="T6" fmla="*/ 1 w 20"/>
                <a:gd name="T7" fmla="*/ 15 h 17"/>
                <a:gd name="T8" fmla="*/ 9 w 20"/>
                <a:gd name="T9" fmla="*/ 17 h 17"/>
                <a:gd name="T10" fmla="*/ 16 w 20"/>
                <a:gd name="T11" fmla="*/ 17 h 17"/>
                <a:gd name="T12" fmla="*/ 16 w 20"/>
                <a:gd name="T13" fmla="*/ 17 h 17"/>
                <a:gd name="T14" fmla="*/ 16 w 20"/>
                <a:gd name="T15" fmla="*/ 15 h 17"/>
                <a:gd name="T16" fmla="*/ 16 w 20"/>
                <a:gd name="T17" fmla="*/ 15 h 17"/>
                <a:gd name="T18" fmla="*/ 16 w 20"/>
                <a:gd name="T19" fmla="*/ 15 h 17"/>
                <a:gd name="T20" fmla="*/ 9 w 20"/>
                <a:gd name="T21" fmla="*/ 15 h 17"/>
                <a:gd name="T22" fmla="*/ 5 w 20"/>
                <a:gd name="T23" fmla="*/ 13 h 17"/>
                <a:gd name="T24" fmla="*/ 5 w 20"/>
                <a:gd name="T25" fmla="*/ 9 h 17"/>
                <a:gd name="T26" fmla="*/ 13 w 20"/>
                <a:gd name="T27" fmla="*/ 3 h 17"/>
                <a:gd name="T28" fmla="*/ 19 w 20"/>
                <a:gd name="T29" fmla="*/ 3 h 17"/>
                <a:gd name="T30" fmla="*/ 20 w 20"/>
                <a:gd name="T31" fmla="*/ 3 h 17"/>
                <a:gd name="T32" fmla="*/ 20 w 20"/>
                <a:gd name="T33" fmla="*/ 1 h 17"/>
                <a:gd name="T34" fmla="*/ 20 w 20"/>
                <a:gd name="T35" fmla="*/ 1 h 17"/>
                <a:gd name="T36" fmla="*/ 20 w 20"/>
                <a:gd name="T3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17">
                  <a:moveTo>
                    <a:pt x="20" y="0"/>
                  </a:moveTo>
                  <a:cubicBezTo>
                    <a:pt x="13" y="0"/>
                    <a:pt x="13" y="0"/>
                    <a:pt x="13" y="0"/>
                  </a:cubicBezTo>
                  <a:cubicBezTo>
                    <a:pt x="7" y="0"/>
                    <a:pt x="2" y="3"/>
                    <a:pt x="1" y="9"/>
                  </a:cubicBezTo>
                  <a:cubicBezTo>
                    <a:pt x="0" y="11"/>
                    <a:pt x="0" y="13"/>
                    <a:pt x="1" y="15"/>
                  </a:cubicBezTo>
                  <a:cubicBezTo>
                    <a:pt x="3" y="17"/>
                    <a:pt x="5" y="17"/>
                    <a:pt x="9" y="17"/>
                  </a:cubicBezTo>
                  <a:cubicBezTo>
                    <a:pt x="16" y="17"/>
                    <a:pt x="16" y="17"/>
                    <a:pt x="16" y="17"/>
                  </a:cubicBezTo>
                  <a:cubicBezTo>
                    <a:pt x="16" y="17"/>
                    <a:pt x="16" y="17"/>
                    <a:pt x="16" y="17"/>
                  </a:cubicBezTo>
                  <a:cubicBezTo>
                    <a:pt x="16" y="15"/>
                    <a:pt x="16" y="15"/>
                    <a:pt x="16" y="15"/>
                  </a:cubicBezTo>
                  <a:cubicBezTo>
                    <a:pt x="17" y="15"/>
                    <a:pt x="16" y="15"/>
                    <a:pt x="16" y="15"/>
                  </a:cubicBezTo>
                  <a:cubicBezTo>
                    <a:pt x="16" y="15"/>
                    <a:pt x="16" y="15"/>
                    <a:pt x="16" y="15"/>
                  </a:cubicBezTo>
                  <a:cubicBezTo>
                    <a:pt x="9" y="15"/>
                    <a:pt x="9" y="15"/>
                    <a:pt x="9" y="15"/>
                  </a:cubicBezTo>
                  <a:cubicBezTo>
                    <a:pt x="7" y="15"/>
                    <a:pt x="6" y="14"/>
                    <a:pt x="5" y="13"/>
                  </a:cubicBezTo>
                  <a:cubicBezTo>
                    <a:pt x="4" y="12"/>
                    <a:pt x="4" y="11"/>
                    <a:pt x="5" y="9"/>
                  </a:cubicBezTo>
                  <a:cubicBezTo>
                    <a:pt x="6" y="5"/>
                    <a:pt x="8" y="3"/>
                    <a:pt x="13" y="3"/>
                  </a:cubicBezTo>
                  <a:cubicBezTo>
                    <a:pt x="19" y="3"/>
                    <a:pt x="19" y="3"/>
                    <a:pt x="19" y="3"/>
                  </a:cubicBezTo>
                  <a:cubicBezTo>
                    <a:pt x="19" y="3"/>
                    <a:pt x="20" y="3"/>
                    <a:pt x="20" y="3"/>
                  </a:cubicBezTo>
                  <a:cubicBezTo>
                    <a:pt x="20" y="1"/>
                    <a:pt x="20" y="1"/>
                    <a:pt x="20" y="1"/>
                  </a:cubicBezTo>
                  <a:cubicBezTo>
                    <a:pt x="20" y="1"/>
                    <a:pt x="20" y="1"/>
                    <a:pt x="20" y="1"/>
                  </a:cubicBezTo>
                  <a:cubicBezTo>
                    <a:pt x="20" y="0"/>
                    <a:pt x="20" y="0"/>
                    <a:pt x="2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8" name="Freeform 31"/>
            <p:cNvSpPr>
              <a:spLocks/>
            </p:cNvSpPr>
            <p:nvPr/>
          </p:nvSpPr>
          <p:spPr bwMode="auto">
            <a:xfrm>
              <a:off x="7932738" y="3708400"/>
              <a:ext cx="214313" cy="193675"/>
            </a:xfrm>
            <a:custGeom>
              <a:avLst/>
              <a:gdLst>
                <a:gd name="T0" fmla="*/ 19 w 19"/>
                <a:gd name="T1" fmla="*/ 0 h 17"/>
                <a:gd name="T2" fmla="*/ 1 w 19"/>
                <a:gd name="T3" fmla="*/ 0 h 17"/>
                <a:gd name="T4" fmla="*/ 1 w 19"/>
                <a:gd name="T5" fmla="*/ 1 h 17"/>
                <a:gd name="T6" fmla="*/ 0 w 19"/>
                <a:gd name="T7" fmla="*/ 3 h 17"/>
                <a:gd name="T8" fmla="*/ 0 w 19"/>
                <a:gd name="T9" fmla="*/ 3 h 17"/>
                <a:gd name="T10" fmla="*/ 1 w 19"/>
                <a:gd name="T11" fmla="*/ 3 h 17"/>
                <a:gd name="T12" fmla="*/ 7 w 19"/>
                <a:gd name="T13" fmla="*/ 3 h 17"/>
                <a:gd name="T14" fmla="*/ 4 w 19"/>
                <a:gd name="T15" fmla="*/ 17 h 17"/>
                <a:gd name="T16" fmla="*/ 4 w 19"/>
                <a:gd name="T17" fmla="*/ 17 h 17"/>
                <a:gd name="T18" fmla="*/ 4 w 19"/>
                <a:gd name="T19" fmla="*/ 17 h 17"/>
                <a:gd name="T20" fmla="*/ 7 w 19"/>
                <a:gd name="T21" fmla="*/ 17 h 17"/>
                <a:gd name="T22" fmla="*/ 8 w 19"/>
                <a:gd name="T23" fmla="*/ 17 h 17"/>
                <a:gd name="T24" fmla="*/ 11 w 19"/>
                <a:gd name="T25" fmla="*/ 3 h 17"/>
                <a:gd name="T26" fmla="*/ 18 w 19"/>
                <a:gd name="T27" fmla="*/ 3 h 17"/>
                <a:gd name="T28" fmla="*/ 19 w 19"/>
                <a:gd name="T29" fmla="*/ 3 h 17"/>
                <a:gd name="T30" fmla="*/ 19 w 19"/>
                <a:gd name="T31" fmla="*/ 1 h 17"/>
                <a:gd name="T32" fmla="*/ 19 w 19"/>
                <a:gd name="T33" fmla="*/ 1 h 17"/>
                <a:gd name="T34" fmla="*/ 19 w 19"/>
                <a:gd name="T3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17">
                  <a:moveTo>
                    <a:pt x="19" y="0"/>
                  </a:moveTo>
                  <a:cubicBezTo>
                    <a:pt x="1" y="0"/>
                    <a:pt x="1" y="0"/>
                    <a:pt x="1" y="0"/>
                  </a:cubicBezTo>
                  <a:cubicBezTo>
                    <a:pt x="1" y="0"/>
                    <a:pt x="1" y="0"/>
                    <a:pt x="1" y="1"/>
                  </a:cubicBezTo>
                  <a:cubicBezTo>
                    <a:pt x="0" y="3"/>
                    <a:pt x="0" y="3"/>
                    <a:pt x="0" y="3"/>
                  </a:cubicBezTo>
                  <a:cubicBezTo>
                    <a:pt x="0" y="3"/>
                    <a:pt x="0" y="3"/>
                    <a:pt x="0" y="3"/>
                  </a:cubicBezTo>
                  <a:cubicBezTo>
                    <a:pt x="0" y="3"/>
                    <a:pt x="0" y="3"/>
                    <a:pt x="1" y="3"/>
                  </a:cubicBezTo>
                  <a:cubicBezTo>
                    <a:pt x="7" y="3"/>
                    <a:pt x="7" y="3"/>
                    <a:pt x="7" y="3"/>
                  </a:cubicBezTo>
                  <a:cubicBezTo>
                    <a:pt x="4" y="17"/>
                    <a:pt x="4" y="17"/>
                    <a:pt x="4" y="17"/>
                  </a:cubicBezTo>
                  <a:cubicBezTo>
                    <a:pt x="4" y="17"/>
                    <a:pt x="4" y="17"/>
                    <a:pt x="4" y="17"/>
                  </a:cubicBezTo>
                  <a:cubicBezTo>
                    <a:pt x="4" y="17"/>
                    <a:pt x="4" y="17"/>
                    <a:pt x="4" y="17"/>
                  </a:cubicBezTo>
                  <a:cubicBezTo>
                    <a:pt x="7" y="17"/>
                    <a:pt x="7" y="17"/>
                    <a:pt x="7" y="17"/>
                  </a:cubicBezTo>
                  <a:cubicBezTo>
                    <a:pt x="7" y="17"/>
                    <a:pt x="8" y="17"/>
                    <a:pt x="8" y="17"/>
                  </a:cubicBezTo>
                  <a:cubicBezTo>
                    <a:pt x="11" y="3"/>
                    <a:pt x="11" y="3"/>
                    <a:pt x="11" y="3"/>
                  </a:cubicBezTo>
                  <a:cubicBezTo>
                    <a:pt x="18" y="3"/>
                    <a:pt x="18" y="3"/>
                    <a:pt x="18" y="3"/>
                  </a:cubicBezTo>
                  <a:cubicBezTo>
                    <a:pt x="18" y="3"/>
                    <a:pt x="19" y="3"/>
                    <a:pt x="19" y="3"/>
                  </a:cubicBezTo>
                  <a:cubicBezTo>
                    <a:pt x="19" y="1"/>
                    <a:pt x="19" y="1"/>
                    <a:pt x="19" y="1"/>
                  </a:cubicBezTo>
                  <a:cubicBezTo>
                    <a:pt x="19" y="1"/>
                    <a:pt x="19" y="1"/>
                    <a:pt x="19" y="1"/>
                  </a:cubicBezTo>
                  <a:cubicBezTo>
                    <a:pt x="19" y="0"/>
                    <a:pt x="19" y="0"/>
                    <a:pt x="19"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9" name="Freeform 32"/>
            <p:cNvSpPr>
              <a:spLocks noEditPoints="1"/>
            </p:cNvSpPr>
            <p:nvPr/>
          </p:nvSpPr>
          <p:spPr bwMode="auto">
            <a:xfrm>
              <a:off x="8248650" y="3708400"/>
              <a:ext cx="258763" cy="204788"/>
            </a:xfrm>
            <a:custGeom>
              <a:avLst/>
              <a:gdLst>
                <a:gd name="T0" fmla="*/ 14 w 23"/>
                <a:gd name="T1" fmla="*/ 0 h 18"/>
                <a:gd name="T2" fmla="*/ 1 w 23"/>
                <a:gd name="T3" fmla="*/ 9 h 18"/>
                <a:gd name="T4" fmla="*/ 1 w 23"/>
                <a:gd name="T5" fmla="*/ 15 h 18"/>
                <a:gd name="T6" fmla="*/ 10 w 23"/>
                <a:gd name="T7" fmla="*/ 18 h 18"/>
                <a:gd name="T8" fmla="*/ 23 w 23"/>
                <a:gd name="T9" fmla="*/ 9 h 18"/>
                <a:gd name="T10" fmla="*/ 22 w 23"/>
                <a:gd name="T11" fmla="*/ 3 h 18"/>
                <a:gd name="T12" fmla="*/ 14 w 23"/>
                <a:gd name="T13" fmla="*/ 0 h 18"/>
                <a:gd name="T14" fmla="*/ 10 w 23"/>
                <a:gd name="T15" fmla="*/ 15 h 18"/>
                <a:gd name="T16" fmla="*/ 5 w 23"/>
                <a:gd name="T17" fmla="*/ 13 h 18"/>
                <a:gd name="T18" fmla="*/ 5 w 23"/>
                <a:gd name="T19" fmla="*/ 9 h 18"/>
                <a:gd name="T20" fmla="*/ 13 w 23"/>
                <a:gd name="T21" fmla="*/ 3 h 18"/>
                <a:gd name="T22" fmla="*/ 18 w 23"/>
                <a:gd name="T23" fmla="*/ 4 h 18"/>
                <a:gd name="T24" fmla="*/ 19 w 23"/>
                <a:gd name="T25" fmla="*/ 9 h 18"/>
                <a:gd name="T26" fmla="*/ 10 w 23"/>
                <a:gd name="T27"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18">
                  <a:moveTo>
                    <a:pt x="14" y="0"/>
                  </a:moveTo>
                  <a:cubicBezTo>
                    <a:pt x="7" y="0"/>
                    <a:pt x="2" y="3"/>
                    <a:pt x="1" y="9"/>
                  </a:cubicBezTo>
                  <a:cubicBezTo>
                    <a:pt x="0" y="11"/>
                    <a:pt x="0" y="13"/>
                    <a:pt x="1" y="15"/>
                  </a:cubicBezTo>
                  <a:cubicBezTo>
                    <a:pt x="3" y="17"/>
                    <a:pt x="6" y="18"/>
                    <a:pt x="10" y="18"/>
                  </a:cubicBezTo>
                  <a:cubicBezTo>
                    <a:pt x="17" y="18"/>
                    <a:pt x="21" y="15"/>
                    <a:pt x="23" y="9"/>
                  </a:cubicBezTo>
                  <a:cubicBezTo>
                    <a:pt x="23" y="6"/>
                    <a:pt x="23" y="4"/>
                    <a:pt x="22" y="3"/>
                  </a:cubicBezTo>
                  <a:cubicBezTo>
                    <a:pt x="21" y="1"/>
                    <a:pt x="18" y="0"/>
                    <a:pt x="14" y="0"/>
                  </a:cubicBezTo>
                  <a:moveTo>
                    <a:pt x="10" y="15"/>
                  </a:moveTo>
                  <a:cubicBezTo>
                    <a:pt x="7" y="15"/>
                    <a:pt x="6" y="14"/>
                    <a:pt x="5" y="13"/>
                  </a:cubicBezTo>
                  <a:cubicBezTo>
                    <a:pt x="4" y="12"/>
                    <a:pt x="4" y="11"/>
                    <a:pt x="5" y="9"/>
                  </a:cubicBezTo>
                  <a:cubicBezTo>
                    <a:pt x="6" y="4"/>
                    <a:pt x="9" y="3"/>
                    <a:pt x="13" y="3"/>
                  </a:cubicBezTo>
                  <a:cubicBezTo>
                    <a:pt x="16" y="3"/>
                    <a:pt x="18" y="3"/>
                    <a:pt x="18" y="4"/>
                  </a:cubicBezTo>
                  <a:cubicBezTo>
                    <a:pt x="19" y="5"/>
                    <a:pt x="19" y="7"/>
                    <a:pt x="19" y="9"/>
                  </a:cubicBezTo>
                  <a:cubicBezTo>
                    <a:pt x="18" y="13"/>
                    <a:pt x="15" y="15"/>
                    <a:pt x="10" y="15"/>
                  </a:cubicBezTo>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000000"/>
                </a:solidFill>
                <a:latin typeface="+mj-lt"/>
              </a:endParaRPr>
            </a:p>
          </p:txBody>
        </p:sp>
        <p:sp>
          <p:nvSpPr>
            <p:cNvPr id="50" name="Freeform 33"/>
            <p:cNvSpPr>
              <a:spLocks noEditPoints="1"/>
            </p:cNvSpPr>
            <p:nvPr/>
          </p:nvSpPr>
          <p:spPr bwMode="auto">
            <a:xfrm>
              <a:off x="8631238" y="3708400"/>
              <a:ext cx="247650" cy="193675"/>
            </a:xfrm>
            <a:custGeom>
              <a:avLst/>
              <a:gdLst>
                <a:gd name="T0" fmla="*/ 21 w 22"/>
                <a:gd name="T1" fmla="*/ 2 h 17"/>
                <a:gd name="T2" fmla="*/ 15 w 22"/>
                <a:gd name="T3" fmla="*/ 0 h 17"/>
                <a:gd name="T4" fmla="*/ 5 w 22"/>
                <a:gd name="T5" fmla="*/ 0 h 17"/>
                <a:gd name="T6" fmla="*/ 5 w 22"/>
                <a:gd name="T7" fmla="*/ 1 h 17"/>
                <a:gd name="T8" fmla="*/ 0 w 22"/>
                <a:gd name="T9" fmla="*/ 17 h 17"/>
                <a:gd name="T10" fmla="*/ 0 w 22"/>
                <a:gd name="T11" fmla="*/ 17 h 17"/>
                <a:gd name="T12" fmla="*/ 1 w 22"/>
                <a:gd name="T13" fmla="*/ 17 h 17"/>
                <a:gd name="T14" fmla="*/ 4 w 22"/>
                <a:gd name="T15" fmla="*/ 17 h 17"/>
                <a:gd name="T16" fmla="*/ 4 w 22"/>
                <a:gd name="T17" fmla="*/ 17 h 17"/>
                <a:gd name="T18" fmla="*/ 6 w 22"/>
                <a:gd name="T19" fmla="*/ 11 h 17"/>
                <a:gd name="T20" fmla="*/ 10 w 22"/>
                <a:gd name="T21" fmla="*/ 11 h 17"/>
                <a:gd name="T22" fmla="*/ 13 w 22"/>
                <a:gd name="T23" fmla="*/ 13 h 17"/>
                <a:gd name="T24" fmla="*/ 15 w 22"/>
                <a:gd name="T25" fmla="*/ 17 h 17"/>
                <a:gd name="T26" fmla="*/ 16 w 22"/>
                <a:gd name="T27" fmla="*/ 17 h 17"/>
                <a:gd name="T28" fmla="*/ 19 w 22"/>
                <a:gd name="T29" fmla="*/ 17 h 17"/>
                <a:gd name="T30" fmla="*/ 19 w 22"/>
                <a:gd name="T31" fmla="*/ 17 h 17"/>
                <a:gd name="T32" fmla="*/ 19 w 22"/>
                <a:gd name="T33" fmla="*/ 17 h 17"/>
                <a:gd name="T34" fmla="*/ 19 w 22"/>
                <a:gd name="T35" fmla="*/ 17 h 17"/>
                <a:gd name="T36" fmla="*/ 17 w 22"/>
                <a:gd name="T37" fmla="*/ 12 h 17"/>
                <a:gd name="T38" fmla="*/ 16 w 22"/>
                <a:gd name="T39" fmla="*/ 11 h 17"/>
                <a:gd name="T40" fmla="*/ 22 w 22"/>
                <a:gd name="T41" fmla="*/ 6 h 17"/>
                <a:gd name="T42" fmla="*/ 21 w 22"/>
                <a:gd name="T43" fmla="*/ 2 h 17"/>
                <a:gd name="T44" fmla="*/ 8 w 22"/>
                <a:gd name="T45" fmla="*/ 3 h 17"/>
                <a:gd name="T46" fmla="*/ 14 w 22"/>
                <a:gd name="T47" fmla="*/ 3 h 17"/>
                <a:gd name="T48" fmla="*/ 18 w 22"/>
                <a:gd name="T49" fmla="*/ 4 h 17"/>
                <a:gd name="T50" fmla="*/ 18 w 22"/>
                <a:gd name="T51" fmla="*/ 6 h 17"/>
                <a:gd name="T52" fmla="*/ 12 w 22"/>
                <a:gd name="T53" fmla="*/ 8 h 17"/>
                <a:gd name="T54" fmla="*/ 7 w 22"/>
                <a:gd name="T55" fmla="*/ 8 h 17"/>
                <a:gd name="T56" fmla="*/ 8 w 22"/>
                <a:gd name="T5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 h="17">
                  <a:moveTo>
                    <a:pt x="21" y="2"/>
                  </a:moveTo>
                  <a:cubicBezTo>
                    <a:pt x="20" y="1"/>
                    <a:pt x="18" y="0"/>
                    <a:pt x="15" y="0"/>
                  </a:cubicBezTo>
                  <a:cubicBezTo>
                    <a:pt x="5" y="0"/>
                    <a:pt x="5" y="0"/>
                    <a:pt x="5" y="0"/>
                  </a:cubicBezTo>
                  <a:cubicBezTo>
                    <a:pt x="5" y="0"/>
                    <a:pt x="5" y="0"/>
                    <a:pt x="5" y="1"/>
                  </a:cubicBezTo>
                  <a:cubicBezTo>
                    <a:pt x="0" y="17"/>
                    <a:pt x="0" y="17"/>
                    <a:pt x="0" y="17"/>
                  </a:cubicBezTo>
                  <a:cubicBezTo>
                    <a:pt x="0" y="17"/>
                    <a:pt x="0" y="17"/>
                    <a:pt x="0" y="17"/>
                  </a:cubicBezTo>
                  <a:cubicBezTo>
                    <a:pt x="1" y="17"/>
                    <a:pt x="1" y="17"/>
                    <a:pt x="1" y="17"/>
                  </a:cubicBezTo>
                  <a:cubicBezTo>
                    <a:pt x="4" y="17"/>
                    <a:pt x="4" y="17"/>
                    <a:pt x="4" y="17"/>
                  </a:cubicBezTo>
                  <a:cubicBezTo>
                    <a:pt x="4" y="17"/>
                    <a:pt x="4" y="17"/>
                    <a:pt x="4" y="17"/>
                  </a:cubicBezTo>
                  <a:cubicBezTo>
                    <a:pt x="6" y="11"/>
                    <a:pt x="6" y="11"/>
                    <a:pt x="6" y="11"/>
                  </a:cubicBezTo>
                  <a:cubicBezTo>
                    <a:pt x="10" y="11"/>
                    <a:pt x="10" y="11"/>
                    <a:pt x="10" y="11"/>
                  </a:cubicBezTo>
                  <a:cubicBezTo>
                    <a:pt x="12" y="11"/>
                    <a:pt x="12" y="12"/>
                    <a:pt x="13" y="13"/>
                  </a:cubicBezTo>
                  <a:cubicBezTo>
                    <a:pt x="15" y="17"/>
                    <a:pt x="15" y="17"/>
                    <a:pt x="15" y="17"/>
                  </a:cubicBezTo>
                  <a:cubicBezTo>
                    <a:pt x="15" y="17"/>
                    <a:pt x="15" y="17"/>
                    <a:pt x="16" y="17"/>
                  </a:cubicBezTo>
                  <a:cubicBezTo>
                    <a:pt x="19" y="17"/>
                    <a:pt x="19" y="17"/>
                    <a:pt x="19" y="17"/>
                  </a:cubicBezTo>
                  <a:cubicBezTo>
                    <a:pt x="19" y="17"/>
                    <a:pt x="19" y="17"/>
                    <a:pt x="19" y="17"/>
                  </a:cubicBezTo>
                  <a:cubicBezTo>
                    <a:pt x="19" y="17"/>
                    <a:pt x="19" y="17"/>
                    <a:pt x="19" y="17"/>
                  </a:cubicBezTo>
                  <a:cubicBezTo>
                    <a:pt x="19" y="17"/>
                    <a:pt x="19" y="17"/>
                    <a:pt x="19" y="17"/>
                  </a:cubicBezTo>
                  <a:cubicBezTo>
                    <a:pt x="17" y="12"/>
                    <a:pt x="17" y="12"/>
                    <a:pt x="17" y="12"/>
                  </a:cubicBezTo>
                  <a:cubicBezTo>
                    <a:pt x="16" y="12"/>
                    <a:pt x="16" y="11"/>
                    <a:pt x="16" y="11"/>
                  </a:cubicBezTo>
                  <a:cubicBezTo>
                    <a:pt x="19" y="10"/>
                    <a:pt x="21" y="9"/>
                    <a:pt x="22" y="6"/>
                  </a:cubicBezTo>
                  <a:cubicBezTo>
                    <a:pt x="22" y="4"/>
                    <a:pt x="22" y="3"/>
                    <a:pt x="21" y="2"/>
                  </a:cubicBezTo>
                  <a:moveTo>
                    <a:pt x="8" y="3"/>
                  </a:moveTo>
                  <a:cubicBezTo>
                    <a:pt x="14" y="3"/>
                    <a:pt x="14" y="3"/>
                    <a:pt x="14" y="3"/>
                  </a:cubicBezTo>
                  <a:cubicBezTo>
                    <a:pt x="16" y="3"/>
                    <a:pt x="17" y="3"/>
                    <a:pt x="18" y="4"/>
                  </a:cubicBezTo>
                  <a:cubicBezTo>
                    <a:pt x="18" y="4"/>
                    <a:pt x="18" y="5"/>
                    <a:pt x="18" y="6"/>
                  </a:cubicBezTo>
                  <a:cubicBezTo>
                    <a:pt x="17" y="8"/>
                    <a:pt x="16" y="8"/>
                    <a:pt x="12" y="8"/>
                  </a:cubicBezTo>
                  <a:cubicBezTo>
                    <a:pt x="7" y="8"/>
                    <a:pt x="7" y="8"/>
                    <a:pt x="7" y="8"/>
                  </a:cubicBezTo>
                  <a:lnTo>
                    <a:pt x="8" y="3"/>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000000"/>
                </a:solidFill>
                <a:latin typeface="+mj-lt"/>
              </a:endParaRPr>
            </a:p>
          </p:txBody>
        </p:sp>
        <p:sp>
          <p:nvSpPr>
            <p:cNvPr id="51" name="Freeform 34"/>
            <p:cNvSpPr>
              <a:spLocks/>
            </p:cNvSpPr>
            <p:nvPr/>
          </p:nvSpPr>
          <p:spPr bwMode="auto">
            <a:xfrm>
              <a:off x="8890000" y="3856038"/>
              <a:ext cx="34925" cy="46038"/>
            </a:xfrm>
            <a:custGeom>
              <a:avLst/>
              <a:gdLst>
                <a:gd name="T0" fmla="*/ 7 w 22"/>
                <a:gd name="T1" fmla="*/ 29 h 29"/>
                <a:gd name="T2" fmla="*/ 15 w 22"/>
                <a:gd name="T3" fmla="*/ 29 h 29"/>
                <a:gd name="T4" fmla="*/ 15 w 22"/>
                <a:gd name="T5" fmla="*/ 7 h 29"/>
                <a:gd name="T6" fmla="*/ 22 w 22"/>
                <a:gd name="T7" fmla="*/ 7 h 29"/>
                <a:gd name="T8" fmla="*/ 22 w 22"/>
                <a:gd name="T9" fmla="*/ 0 h 29"/>
                <a:gd name="T10" fmla="*/ 0 w 22"/>
                <a:gd name="T11" fmla="*/ 0 h 29"/>
                <a:gd name="T12" fmla="*/ 0 w 22"/>
                <a:gd name="T13" fmla="*/ 7 h 29"/>
                <a:gd name="T14" fmla="*/ 7 w 22"/>
                <a:gd name="T15" fmla="*/ 7 h 29"/>
                <a:gd name="T16" fmla="*/ 7 w 22"/>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9">
                  <a:moveTo>
                    <a:pt x="7" y="29"/>
                  </a:moveTo>
                  <a:lnTo>
                    <a:pt x="15" y="29"/>
                  </a:lnTo>
                  <a:lnTo>
                    <a:pt x="15" y="7"/>
                  </a:lnTo>
                  <a:lnTo>
                    <a:pt x="22" y="7"/>
                  </a:lnTo>
                  <a:lnTo>
                    <a:pt x="22" y="0"/>
                  </a:lnTo>
                  <a:lnTo>
                    <a:pt x="0" y="0"/>
                  </a:lnTo>
                  <a:lnTo>
                    <a:pt x="0" y="7"/>
                  </a:lnTo>
                  <a:lnTo>
                    <a:pt x="7" y="7"/>
                  </a:lnTo>
                  <a:lnTo>
                    <a:pt x="7" y="29"/>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2" name="Freeform 35"/>
            <p:cNvSpPr>
              <a:spLocks/>
            </p:cNvSpPr>
            <p:nvPr/>
          </p:nvSpPr>
          <p:spPr bwMode="auto">
            <a:xfrm>
              <a:off x="8947150" y="3856038"/>
              <a:ext cx="44450" cy="46038"/>
            </a:xfrm>
            <a:custGeom>
              <a:avLst/>
              <a:gdLst>
                <a:gd name="T0" fmla="*/ 0 w 4"/>
                <a:gd name="T1" fmla="*/ 4 h 4"/>
                <a:gd name="T2" fmla="*/ 0 w 4"/>
                <a:gd name="T3" fmla="*/ 4 h 4"/>
                <a:gd name="T4" fmla="*/ 0 w 4"/>
                <a:gd name="T5" fmla="*/ 2 h 4"/>
                <a:gd name="T6" fmla="*/ 0 w 4"/>
                <a:gd name="T7" fmla="*/ 1 h 4"/>
                <a:gd name="T8" fmla="*/ 1 w 4"/>
                <a:gd name="T9" fmla="*/ 2 h 4"/>
                <a:gd name="T10" fmla="*/ 2 w 4"/>
                <a:gd name="T11" fmla="*/ 4 h 4"/>
                <a:gd name="T12" fmla="*/ 2 w 4"/>
                <a:gd name="T13" fmla="*/ 4 h 4"/>
                <a:gd name="T14" fmla="*/ 3 w 4"/>
                <a:gd name="T15" fmla="*/ 2 h 4"/>
                <a:gd name="T16" fmla="*/ 3 w 4"/>
                <a:gd name="T17" fmla="*/ 1 h 4"/>
                <a:gd name="T18" fmla="*/ 3 w 4"/>
                <a:gd name="T19" fmla="*/ 2 h 4"/>
                <a:gd name="T20" fmla="*/ 3 w 4"/>
                <a:gd name="T21" fmla="*/ 4 h 4"/>
                <a:gd name="T22" fmla="*/ 4 w 4"/>
                <a:gd name="T23" fmla="*/ 4 h 4"/>
                <a:gd name="T24" fmla="*/ 4 w 4"/>
                <a:gd name="T25" fmla="*/ 0 h 4"/>
                <a:gd name="T26" fmla="*/ 3 w 4"/>
                <a:gd name="T27" fmla="*/ 0 h 4"/>
                <a:gd name="T28" fmla="*/ 2 w 4"/>
                <a:gd name="T29" fmla="*/ 3 h 4"/>
                <a:gd name="T30" fmla="*/ 2 w 4"/>
                <a:gd name="T31" fmla="*/ 4 h 4"/>
                <a:gd name="T32" fmla="*/ 2 w 4"/>
                <a:gd name="T33" fmla="*/ 3 h 4"/>
                <a:gd name="T34" fmla="*/ 1 w 4"/>
                <a:gd name="T35" fmla="*/ 0 h 4"/>
                <a:gd name="T36" fmla="*/ 0 w 4"/>
                <a:gd name="T37" fmla="*/ 0 h 4"/>
                <a:gd name="T38" fmla="*/ 0 w 4"/>
                <a:gd name="T3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4">
                  <a:moveTo>
                    <a:pt x="0" y="4"/>
                  </a:moveTo>
                  <a:cubicBezTo>
                    <a:pt x="0" y="4"/>
                    <a:pt x="0" y="4"/>
                    <a:pt x="0" y="4"/>
                  </a:cubicBezTo>
                  <a:cubicBezTo>
                    <a:pt x="0" y="2"/>
                    <a:pt x="0" y="2"/>
                    <a:pt x="0" y="2"/>
                  </a:cubicBezTo>
                  <a:cubicBezTo>
                    <a:pt x="0" y="2"/>
                    <a:pt x="0" y="1"/>
                    <a:pt x="0" y="1"/>
                  </a:cubicBezTo>
                  <a:cubicBezTo>
                    <a:pt x="0" y="1"/>
                    <a:pt x="0" y="2"/>
                    <a:pt x="1" y="2"/>
                  </a:cubicBezTo>
                  <a:cubicBezTo>
                    <a:pt x="2" y="4"/>
                    <a:pt x="2" y="4"/>
                    <a:pt x="2" y="4"/>
                  </a:cubicBezTo>
                  <a:cubicBezTo>
                    <a:pt x="2" y="4"/>
                    <a:pt x="2" y="4"/>
                    <a:pt x="2" y="4"/>
                  </a:cubicBezTo>
                  <a:cubicBezTo>
                    <a:pt x="3" y="2"/>
                    <a:pt x="3" y="2"/>
                    <a:pt x="3" y="2"/>
                  </a:cubicBezTo>
                  <a:cubicBezTo>
                    <a:pt x="3" y="2"/>
                    <a:pt x="3" y="1"/>
                    <a:pt x="3" y="1"/>
                  </a:cubicBezTo>
                  <a:cubicBezTo>
                    <a:pt x="3" y="1"/>
                    <a:pt x="3" y="2"/>
                    <a:pt x="3" y="2"/>
                  </a:cubicBezTo>
                  <a:cubicBezTo>
                    <a:pt x="3" y="4"/>
                    <a:pt x="3" y="4"/>
                    <a:pt x="3" y="4"/>
                  </a:cubicBezTo>
                  <a:cubicBezTo>
                    <a:pt x="4" y="4"/>
                    <a:pt x="4" y="4"/>
                    <a:pt x="4" y="4"/>
                  </a:cubicBezTo>
                  <a:cubicBezTo>
                    <a:pt x="4" y="0"/>
                    <a:pt x="4" y="0"/>
                    <a:pt x="4" y="0"/>
                  </a:cubicBezTo>
                  <a:cubicBezTo>
                    <a:pt x="3" y="0"/>
                    <a:pt x="3" y="0"/>
                    <a:pt x="3" y="0"/>
                  </a:cubicBezTo>
                  <a:cubicBezTo>
                    <a:pt x="2" y="3"/>
                    <a:pt x="2" y="3"/>
                    <a:pt x="2" y="3"/>
                  </a:cubicBezTo>
                  <a:cubicBezTo>
                    <a:pt x="2" y="3"/>
                    <a:pt x="2" y="4"/>
                    <a:pt x="2" y="4"/>
                  </a:cubicBezTo>
                  <a:cubicBezTo>
                    <a:pt x="2" y="4"/>
                    <a:pt x="2" y="3"/>
                    <a:pt x="2" y="3"/>
                  </a:cubicBezTo>
                  <a:cubicBezTo>
                    <a:pt x="1" y="0"/>
                    <a:pt x="1" y="0"/>
                    <a:pt x="1" y="0"/>
                  </a:cubicBezTo>
                  <a:cubicBezTo>
                    <a:pt x="0" y="0"/>
                    <a:pt x="0" y="0"/>
                    <a:pt x="0" y="0"/>
                  </a:cubicBezTo>
                  <a:lnTo>
                    <a:pt x="0" y="4"/>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000000"/>
                </a:solidFill>
                <a:latin typeface="+mj-lt"/>
              </a:endParaRPr>
            </a:p>
          </p:txBody>
        </p:sp>
      </p:grpSp>
      <p:sp>
        <p:nvSpPr>
          <p:cNvPr id="41" name="Rectangle 11"/>
          <p:cNvSpPr>
            <a:spLocks/>
          </p:cNvSpPr>
          <p:nvPr userDrawn="1"/>
        </p:nvSpPr>
        <p:spPr bwMode="auto">
          <a:xfrm>
            <a:off x="519247" y="4892584"/>
            <a:ext cx="1385753" cy="226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defRPr/>
            </a:pPr>
            <a:r>
              <a:rPr lang="en-US" sz="600" b="0" i="0" dirty="0">
                <a:solidFill>
                  <a:srgbClr val="FFFFFF"/>
                </a:solidFill>
                <a:latin typeface="+mj-lt"/>
                <a:cs typeface="Arial"/>
              </a:rPr>
              <a:t> Lattice Semiconductor Confidential</a:t>
            </a:r>
          </a:p>
        </p:txBody>
      </p:sp>
    </p:spTree>
    <p:extLst>
      <p:ext uri="{BB962C8B-B14F-4D97-AF65-F5344CB8AC3E}">
        <p14:creationId xmlns:p14="http://schemas.microsoft.com/office/powerpoint/2010/main" val="87847724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31574"/>
            <a:ext cx="8239126" cy="478259"/>
          </a:xfrm>
          <a:prstGeom prst="rect">
            <a:avLst/>
          </a:prstGeom>
        </p:spPr>
        <p:txBody>
          <a:bodyPr>
            <a:noAutofit/>
          </a:bodyPr>
          <a:lstStyle>
            <a:lvl1pPr>
              <a:defRPr sz="2800" b="1" i="0">
                <a:latin typeface="+mj-lt"/>
                <a:cs typeface="Arial Black" panose="020B0A04020102020204" pitchFamily="34" charset="0"/>
              </a:defRPr>
            </a:lvl1pPr>
          </a:lstStyle>
          <a:p>
            <a:r>
              <a:rPr lang="en-US"/>
              <a:t>Click to edit Master title style</a:t>
            </a:r>
            <a:endParaRPr lang="en-US" dirty="0"/>
          </a:p>
        </p:txBody>
      </p:sp>
      <p:sp>
        <p:nvSpPr>
          <p:cNvPr id="5" name="Content Placeholder 2"/>
          <p:cNvSpPr>
            <a:spLocks noGrp="1"/>
          </p:cNvSpPr>
          <p:nvPr>
            <p:ph idx="1"/>
          </p:nvPr>
        </p:nvSpPr>
        <p:spPr>
          <a:xfrm>
            <a:off x="457200" y="832339"/>
            <a:ext cx="8229600" cy="3762284"/>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0" hasCustomPrompt="1"/>
          </p:nvPr>
        </p:nvSpPr>
        <p:spPr>
          <a:xfrm>
            <a:off x="457199" y="482006"/>
            <a:ext cx="8239126" cy="254000"/>
          </a:xfrm>
        </p:spPr>
        <p:txBody>
          <a:bodyPr>
            <a:noAutofit/>
          </a:bodyPr>
          <a:lstStyle>
            <a:lvl1pPr marL="0" indent="0" algn="l">
              <a:buNone/>
              <a:defRPr sz="1800" b="0" i="0" baseline="0">
                <a:solidFill>
                  <a:schemeClr val="tx1"/>
                </a:solidFill>
                <a:latin typeface="+mj-lt"/>
                <a:cs typeface="Arial"/>
              </a:defRPr>
            </a:lvl1pPr>
            <a:lvl5pPr>
              <a:defRPr/>
            </a:lvl5pPr>
          </a:lstStyle>
          <a:p>
            <a:pPr lvl="0"/>
            <a:r>
              <a:rPr lang="en-US" dirty="0"/>
              <a:t>Enter your subtitle here</a:t>
            </a:r>
          </a:p>
        </p:txBody>
      </p:sp>
    </p:spTree>
    <p:extLst>
      <p:ext uri="{BB962C8B-B14F-4D97-AF65-F5344CB8AC3E}">
        <p14:creationId xmlns:p14="http://schemas.microsoft.com/office/powerpoint/2010/main" val="1632068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1"/>
          <p:cNvSpPr>
            <a:spLocks noGrp="1"/>
          </p:cNvSpPr>
          <p:nvPr>
            <p:ph type="title"/>
          </p:nvPr>
        </p:nvSpPr>
        <p:spPr>
          <a:xfrm>
            <a:off x="457199" y="131574"/>
            <a:ext cx="8239126" cy="478259"/>
          </a:xfrm>
          <a:prstGeom prst="rect">
            <a:avLst/>
          </a:prstGeom>
        </p:spPr>
        <p:txBody>
          <a:bodyPr>
            <a:noAutofit/>
          </a:bodyPr>
          <a:lstStyle>
            <a:lvl1pPr>
              <a:defRPr sz="2800">
                <a:latin typeface="+mj-lt"/>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a:xfrm>
            <a:off x="457199" y="482006"/>
            <a:ext cx="8239126" cy="254000"/>
          </a:xfrm>
        </p:spPr>
        <p:txBody>
          <a:bodyPr>
            <a:noAutofit/>
          </a:bodyPr>
          <a:lstStyle>
            <a:lvl1pPr marL="0" indent="0" algn="l">
              <a:buNone/>
              <a:defRPr sz="1800" b="0" i="0" baseline="0">
                <a:solidFill>
                  <a:srgbClr val="2E2E2E"/>
                </a:solidFill>
                <a:latin typeface="+mj-lt"/>
                <a:cs typeface="Arial"/>
              </a:defRPr>
            </a:lvl1pPr>
            <a:lvl5pPr>
              <a:defRPr/>
            </a:lvl5pPr>
          </a:lstStyle>
          <a:p>
            <a:pPr lvl="0"/>
            <a:r>
              <a:rPr lang="en-US" dirty="0"/>
              <a:t>Enter your subtitle here</a:t>
            </a:r>
          </a:p>
        </p:txBody>
      </p:sp>
    </p:spTree>
    <p:extLst>
      <p:ext uri="{BB962C8B-B14F-4D97-AF65-F5344CB8AC3E}">
        <p14:creationId xmlns:p14="http://schemas.microsoft.com/office/powerpoint/2010/main" val="1606702811"/>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826137"/>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ey-colored">
    <p:spTree>
      <p:nvGrpSpPr>
        <p:cNvPr id="1" name=""/>
        <p:cNvGrpSpPr/>
        <p:nvPr/>
      </p:nvGrpSpPr>
      <p:grpSpPr>
        <a:xfrm>
          <a:off x="0" y="0"/>
          <a:ext cx="0" cy="0"/>
          <a:chOff x="0" y="0"/>
          <a:chExt cx="0" cy="0"/>
        </a:xfrm>
      </p:grpSpPr>
      <p:sp>
        <p:nvSpPr>
          <p:cNvPr id="4" name="Rectangle 3"/>
          <p:cNvSpPr/>
          <p:nvPr userDrawn="1"/>
        </p:nvSpPr>
        <p:spPr>
          <a:xfrm>
            <a:off x="0" y="0"/>
            <a:ext cx="9144000" cy="3994827"/>
          </a:xfrm>
          <a:prstGeom prst="rect">
            <a:avLst/>
          </a:prstGeom>
          <a:solidFill>
            <a:srgbClr val="444F5B">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 tIns="17145" rIns="34290" bIns="17145" rtlCol="0" anchor="ctr"/>
          <a:lstStyle/>
          <a:p>
            <a:pPr algn="ctr"/>
            <a:endParaRPr lang="id-ID" dirty="0">
              <a:solidFill>
                <a:prstClr val="white"/>
              </a:solidFill>
              <a:latin typeface="+mj-lt"/>
              <a:cs typeface="Arial"/>
            </a:endParaRPr>
          </a:p>
        </p:txBody>
      </p:sp>
      <p:sp>
        <p:nvSpPr>
          <p:cNvPr id="8" name="Text Placeholder 5"/>
          <p:cNvSpPr>
            <a:spLocks noGrp="1"/>
          </p:cNvSpPr>
          <p:nvPr>
            <p:ph type="body" sz="quarter" idx="10" hasCustomPrompt="1"/>
          </p:nvPr>
        </p:nvSpPr>
        <p:spPr>
          <a:xfrm>
            <a:off x="457199" y="482006"/>
            <a:ext cx="8239125" cy="254000"/>
          </a:xfrm>
        </p:spPr>
        <p:txBody>
          <a:bodyPr>
            <a:noAutofit/>
          </a:bodyPr>
          <a:lstStyle>
            <a:lvl1pPr marL="0" indent="0" algn="l">
              <a:buNone/>
              <a:defRPr sz="1800" b="0" i="0" baseline="0">
                <a:solidFill>
                  <a:schemeClr val="bg1"/>
                </a:solidFill>
                <a:latin typeface="+mj-lt"/>
                <a:cs typeface="Arial"/>
              </a:defRPr>
            </a:lvl1pPr>
            <a:lvl5pPr>
              <a:defRPr/>
            </a:lvl5pPr>
          </a:lstStyle>
          <a:p>
            <a:pPr lvl="0"/>
            <a:r>
              <a:rPr lang="en-US" dirty="0"/>
              <a:t>Enter your subtitle here</a:t>
            </a:r>
          </a:p>
        </p:txBody>
      </p:sp>
      <p:sp>
        <p:nvSpPr>
          <p:cNvPr id="5" name="Title 1"/>
          <p:cNvSpPr>
            <a:spLocks noGrp="1"/>
          </p:cNvSpPr>
          <p:nvPr>
            <p:ph type="title"/>
          </p:nvPr>
        </p:nvSpPr>
        <p:spPr>
          <a:xfrm>
            <a:off x="457199" y="131574"/>
            <a:ext cx="8239126" cy="478259"/>
          </a:xfrm>
          <a:prstGeom prst="rect">
            <a:avLst/>
          </a:prstGeom>
        </p:spPr>
        <p:txBody>
          <a:bodyPr>
            <a:noAutofit/>
          </a:bodyPr>
          <a:lstStyle>
            <a:lvl1pPr>
              <a:defRPr sz="2800">
                <a:solidFill>
                  <a:srgbClr val="FFFFFF"/>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856220475"/>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Yellow-colored">
    <p:spTree>
      <p:nvGrpSpPr>
        <p:cNvPr id="1" name=""/>
        <p:cNvGrpSpPr/>
        <p:nvPr/>
      </p:nvGrpSpPr>
      <p:grpSpPr>
        <a:xfrm>
          <a:off x="0" y="0"/>
          <a:ext cx="0" cy="0"/>
          <a:chOff x="0" y="0"/>
          <a:chExt cx="0" cy="0"/>
        </a:xfrm>
      </p:grpSpPr>
      <p:sp>
        <p:nvSpPr>
          <p:cNvPr id="4" name="Rectangle 3"/>
          <p:cNvSpPr/>
          <p:nvPr userDrawn="1"/>
        </p:nvSpPr>
        <p:spPr>
          <a:xfrm>
            <a:off x="0" y="1"/>
            <a:ext cx="9144000" cy="3809866"/>
          </a:xfrm>
          <a:prstGeom prst="rect">
            <a:avLst/>
          </a:prstGeom>
          <a:solidFill>
            <a:schemeClr val="accent1">
              <a:alpha val="9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 tIns="17145" rIns="34290" bIns="17145" rtlCol="0" anchor="ctr"/>
          <a:lstStyle/>
          <a:p>
            <a:pPr algn="ctr"/>
            <a:endParaRPr lang="id-ID" dirty="0">
              <a:solidFill>
                <a:prstClr val="white"/>
              </a:solidFill>
              <a:latin typeface="+mn-lt"/>
              <a:cs typeface="Arial"/>
            </a:endParaRPr>
          </a:p>
        </p:txBody>
      </p:sp>
      <p:sp>
        <p:nvSpPr>
          <p:cNvPr id="7" name="Title 1"/>
          <p:cNvSpPr>
            <a:spLocks noGrp="1"/>
          </p:cNvSpPr>
          <p:nvPr>
            <p:ph type="title"/>
          </p:nvPr>
        </p:nvSpPr>
        <p:spPr>
          <a:xfrm>
            <a:off x="457199" y="131574"/>
            <a:ext cx="8239126" cy="478259"/>
          </a:xfrm>
          <a:prstGeom prst="rect">
            <a:avLst/>
          </a:prstGeom>
        </p:spPr>
        <p:txBody>
          <a:bodyPr>
            <a:noAutofit/>
          </a:bodyPr>
          <a:lstStyle>
            <a:lvl1pPr>
              <a:defRPr sz="2800">
                <a:solidFill>
                  <a:schemeClr val="tx1"/>
                </a:solidFill>
                <a:latin typeface="+mn-lt"/>
              </a:defRPr>
            </a:lvl1pPr>
          </a:lstStyle>
          <a:p>
            <a:r>
              <a:rPr lang="en-US"/>
              <a:t>Click to edit Master title style</a:t>
            </a:r>
            <a:endParaRPr lang="en-US" dirty="0"/>
          </a:p>
        </p:txBody>
      </p:sp>
      <p:sp>
        <p:nvSpPr>
          <p:cNvPr id="8" name="Text Placeholder 5"/>
          <p:cNvSpPr>
            <a:spLocks noGrp="1"/>
          </p:cNvSpPr>
          <p:nvPr>
            <p:ph type="body" sz="quarter" idx="10" hasCustomPrompt="1"/>
          </p:nvPr>
        </p:nvSpPr>
        <p:spPr>
          <a:xfrm>
            <a:off x="457199" y="482006"/>
            <a:ext cx="8239126" cy="254000"/>
          </a:xfrm>
        </p:spPr>
        <p:txBody>
          <a:bodyPr>
            <a:noAutofit/>
          </a:bodyPr>
          <a:lstStyle>
            <a:lvl1pPr marL="0" indent="0" algn="l">
              <a:buNone/>
              <a:defRPr sz="1800" b="0" i="0" baseline="0">
                <a:solidFill>
                  <a:schemeClr val="tx1"/>
                </a:solidFill>
                <a:latin typeface="+mn-lt"/>
                <a:cs typeface="Arial"/>
              </a:defRPr>
            </a:lvl1pPr>
            <a:lvl5pPr>
              <a:defRPr/>
            </a:lvl5pPr>
          </a:lstStyle>
          <a:p>
            <a:pPr lvl="0"/>
            <a:r>
              <a:rPr lang="en-US" dirty="0"/>
              <a:t>Enter your subtitle here</a:t>
            </a:r>
          </a:p>
        </p:txBody>
      </p:sp>
    </p:spTree>
    <p:extLst>
      <p:ext uri="{BB962C8B-B14F-4D97-AF65-F5344CB8AC3E}">
        <p14:creationId xmlns:p14="http://schemas.microsoft.com/office/powerpoint/2010/main" val="2453014579"/>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Placeholder 1"/>
          <p:cNvSpPr>
            <a:spLocks noGrp="1"/>
          </p:cNvSpPr>
          <p:nvPr>
            <p:ph type="title"/>
          </p:nvPr>
        </p:nvSpPr>
        <p:spPr>
          <a:xfrm>
            <a:off x="457200" y="115539"/>
            <a:ext cx="8239125" cy="4916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8" name="Rectangle 11"/>
          <p:cNvSpPr>
            <a:spLocks/>
          </p:cNvSpPr>
          <p:nvPr/>
        </p:nvSpPr>
        <p:spPr bwMode="auto">
          <a:xfrm>
            <a:off x="519247" y="4892584"/>
            <a:ext cx="1385753" cy="226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defRPr/>
            </a:pPr>
            <a:r>
              <a:rPr lang="en-US" sz="600" b="0" i="0" dirty="0">
                <a:solidFill>
                  <a:srgbClr val="7F7F7F"/>
                </a:solidFill>
                <a:latin typeface="+mj-lt"/>
                <a:cs typeface="Arial"/>
              </a:rPr>
              <a:t> Lattice Semiconductor Confidential</a:t>
            </a:r>
          </a:p>
        </p:txBody>
      </p:sp>
      <p:sp>
        <p:nvSpPr>
          <p:cNvPr id="39" name="TextBox 6"/>
          <p:cNvSpPr txBox="1">
            <a:spLocks noChangeArrowheads="1"/>
          </p:cNvSpPr>
          <p:nvPr/>
        </p:nvSpPr>
        <p:spPr bwMode="auto">
          <a:xfrm>
            <a:off x="4114006" y="4882724"/>
            <a:ext cx="906463" cy="24606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algn="ctr">
              <a:defRPr sz="700">
                <a:solidFill>
                  <a:schemeClr val="tx1">
                    <a:tint val="75000"/>
                  </a:schemeClr>
                </a:solidFill>
                <a:latin typeface="Lato Regular"/>
                <a:cs typeface="Lato Regular"/>
              </a:defRPr>
            </a:lvl1pPr>
          </a:lstStyle>
          <a:p>
            <a:pPr lvl="0"/>
            <a:r>
              <a:rPr lang="en-US" dirty="0">
                <a:latin typeface="+mj-lt"/>
                <a:cs typeface="Arial" panose="020B0604020202020204" pitchFamily="34" charset="0"/>
              </a:rPr>
              <a:t> [</a:t>
            </a:r>
            <a:fld id="{B47D6B3F-46F2-0F48-98B5-BD85166C0D7E}" type="slidenum">
              <a:rPr lang="en-US" smtClean="0">
                <a:latin typeface="+mj-lt"/>
                <a:cs typeface="Arial" panose="020B0604020202020204" pitchFamily="34" charset="0"/>
              </a:rPr>
              <a:pPr lvl="0"/>
              <a:t>‹#›</a:t>
            </a:fld>
            <a:r>
              <a:rPr lang="en-US" dirty="0">
                <a:latin typeface="+mj-lt"/>
                <a:cs typeface="Arial" panose="020B0604020202020204" pitchFamily="34" charset="0"/>
              </a:rPr>
              <a:t>]</a:t>
            </a:r>
          </a:p>
        </p:txBody>
      </p:sp>
      <p:grpSp>
        <p:nvGrpSpPr>
          <p:cNvPr id="52" name="Group 51"/>
          <p:cNvGrpSpPr/>
          <p:nvPr/>
        </p:nvGrpSpPr>
        <p:grpSpPr>
          <a:xfrm>
            <a:off x="7802378" y="4940755"/>
            <a:ext cx="884422" cy="145595"/>
            <a:chOff x="3121025" y="2933700"/>
            <a:chExt cx="5949951" cy="979488"/>
          </a:xfrm>
          <a:solidFill>
            <a:schemeClr val="tx1"/>
          </a:solidFill>
        </p:grpSpPr>
        <p:sp>
          <p:nvSpPr>
            <p:cNvPr id="53" name="Freeform 5"/>
            <p:cNvSpPr>
              <a:spLocks/>
            </p:cNvSpPr>
            <p:nvPr/>
          </p:nvSpPr>
          <p:spPr bwMode="auto">
            <a:xfrm>
              <a:off x="3289300" y="2933700"/>
              <a:ext cx="361950" cy="273050"/>
            </a:xfrm>
            <a:custGeom>
              <a:avLst/>
              <a:gdLst>
                <a:gd name="T0" fmla="*/ 2 w 32"/>
                <a:gd name="T1" fmla="*/ 24 h 24"/>
                <a:gd name="T2" fmla="*/ 25 w 32"/>
                <a:gd name="T3" fmla="*/ 24 h 24"/>
                <a:gd name="T4" fmla="*/ 26 w 32"/>
                <a:gd name="T5" fmla="*/ 23 h 24"/>
                <a:gd name="T6" fmla="*/ 31 w 32"/>
                <a:gd name="T7" fmla="*/ 3 h 24"/>
                <a:gd name="T8" fmla="*/ 31 w 32"/>
                <a:gd name="T9" fmla="*/ 1 h 24"/>
                <a:gd name="T10" fmla="*/ 30 w 32"/>
                <a:gd name="T11" fmla="*/ 0 h 24"/>
                <a:gd name="T12" fmla="*/ 7 w 32"/>
                <a:gd name="T13" fmla="*/ 0 h 24"/>
                <a:gd name="T14" fmla="*/ 5 w 32"/>
                <a:gd name="T15" fmla="*/ 2 h 24"/>
                <a:gd name="T16" fmla="*/ 0 w 32"/>
                <a:gd name="T17" fmla="*/ 22 h 24"/>
                <a:gd name="T18" fmla="*/ 1 w 32"/>
                <a:gd name="T19" fmla="*/ 24 h 24"/>
                <a:gd name="T20" fmla="*/ 2 w 32"/>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2" y="24"/>
                  </a:moveTo>
                  <a:cubicBezTo>
                    <a:pt x="25" y="24"/>
                    <a:pt x="25" y="24"/>
                    <a:pt x="25" y="24"/>
                  </a:cubicBezTo>
                  <a:cubicBezTo>
                    <a:pt x="25" y="24"/>
                    <a:pt x="26" y="24"/>
                    <a:pt x="26" y="23"/>
                  </a:cubicBezTo>
                  <a:cubicBezTo>
                    <a:pt x="31" y="3"/>
                    <a:pt x="31" y="3"/>
                    <a:pt x="31" y="3"/>
                  </a:cubicBezTo>
                  <a:cubicBezTo>
                    <a:pt x="32" y="2"/>
                    <a:pt x="32" y="2"/>
                    <a:pt x="31" y="1"/>
                  </a:cubicBezTo>
                  <a:cubicBezTo>
                    <a:pt x="31" y="1"/>
                    <a:pt x="30" y="0"/>
                    <a:pt x="30" y="0"/>
                  </a:cubicBezTo>
                  <a:cubicBezTo>
                    <a:pt x="7" y="0"/>
                    <a:pt x="7" y="0"/>
                    <a:pt x="7" y="0"/>
                  </a:cubicBezTo>
                  <a:cubicBezTo>
                    <a:pt x="6" y="0"/>
                    <a:pt x="5" y="1"/>
                    <a:pt x="5" y="2"/>
                  </a:cubicBezTo>
                  <a:cubicBezTo>
                    <a:pt x="0" y="22"/>
                    <a:pt x="0" y="22"/>
                    <a:pt x="0" y="22"/>
                  </a:cubicBezTo>
                  <a:cubicBezTo>
                    <a:pt x="0" y="23"/>
                    <a:pt x="0" y="23"/>
                    <a:pt x="1" y="24"/>
                  </a:cubicBezTo>
                  <a:cubicBezTo>
                    <a:pt x="1" y="24"/>
                    <a:pt x="1" y="24"/>
                    <a:pt x="2" y="24"/>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4" name="Freeform 6"/>
            <p:cNvSpPr>
              <a:spLocks/>
            </p:cNvSpPr>
            <p:nvPr/>
          </p:nvSpPr>
          <p:spPr bwMode="auto">
            <a:xfrm>
              <a:off x="3211513" y="3286125"/>
              <a:ext cx="349250" cy="273050"/>
            </a:xfrm>
            <a:custGeom>
              <a:avLst/>
              <a:gdLst>
                <a:gd name="T0" fmla="*/ 26 w 31"/>
                <a:gd name="T1" fmla="*/ 22 h 24"/>
                <a:gd name="T2" fmla="*/ 31 w 31"/>
                <a:gd name="T3" fmla="*/ 2 h 24"/>
                <a:gd name="T4" fmla="*/ 31 w 31"/>
                <a:gd name="T5" fmla="*/ 0 h 24"/>
                <a:gd name="T6" fmla="*/ 29 w 31"/>
                <a:gd name="T7" fmla="*/ 0 h 24"/>
                <a:gd name="T8" fmla="*/ 7 w 31"/>
                <a:gd name="T9" fmla="*/ 0 h 24"/>
                <a:gd name="T10" fmla="*/ 5 w 31"/>
                <a:gd name="T11" fmla="*/ 1 h 24"/>
                <a:gd name="T12" fmla="*/ 0 w 31"/>
                <a:gd name="T13" fmla="*/ 21 h 24"/>
                <a:gd name="T14" fmla="*/ 0 w 31"/>
                <a:gd name="T15" fmla="*/ 23 h 24"/>
                <a:gd name="T16" fmla="*/ 2 w 31"/>
                <a:gd name="T17" fmla="*/ 24 h 24"/>
                <a:gd name="T18" fmla="*/ 24 w 31"/>
                <a:gd name="T19" fmla="*/ 24 h 24"/>
                <a:gd name="T20" fmla="*/ 26 w 31"/>
                <a:gd name="T21"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6" y="22"/>
                  </a:moveTo>
                  <a:cubicBezTo>
                    <a:pt x="31" y="2"/>
                    <a:pt x="31" y="2"/>
                    <a:pt x="31" y="2"/>
                  </a:cubicBezTo>
                  <a:cubicBezTo>
                    <a:pt x="31" y="1"/>
                    <a:pt x="31" y="1"/>
                    <a:pt x="31" y="0"/>
                  </a:cubicBezTo>
                  <a:cubicBezTo>
                    <a:pt x="30" y="0"/>
                    <a:pt x="30" y="0"/>
                    <a:pt x="29" y="0"/>
                  </a:cubicBezTo>
                  <a:cubicBezTo>
                    <a:pt x="7" y="0"/>
                    <a:pt x="7" y="0"/>
                    <a:pt x="7" y="0"/>
                  </a:cubicBezTo>
                  <a:cubicBezTo>
                    <a:pt x="6" y="0"/>
                    <a:pt x="5" y="0"/>
                    <a:pt x="5" y="1"/>
                  </a:cubicBezTo>
                  <a:cubicBezTo>
                    <a:pt x="0" y="21"/>
                    <a:pt x="0" y="21"/>
                    <a:pt x="0" y="21"/>
                  </a:cubicBezTo>
                  <a:cubicBezTo>
                    <a:pt x="0" y="22"/>
                    <a:pt x="0" y="23"/>
                    <a:pt x="0" y="23"/>
                  </a:cubicBezTo>
                  <a:cubicBezTo>
                    <a:pt x="0" y="23"/>
                    <a:pt x="1" y="24"/>
                    <a:pt x="2" y="24"/>
                  </a:cubicBezTo>
                  <a:cubicBezTo>
                    <a:pt x="24" y="24"/>
                    <a:pt x="24" y="24"/>
                    <a:pt x="24" y="24"/>
                  </a:cubicBezTo>
                  <a:cubicBezTo>
                    <a:pt x="25" y="24"/>
                    <a:pt x="26" y="23"/>
                    <a:pt x="26" y="22"/>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5" name="Freeform 7"/>
            <p:cNvSpPr>
              <a:spLocks/>
            </p:cNvSpPr>
            <p:nvPr/>
          </p:nvSpPr>
          <p:spPr bwMode="auto">
            <a:xfrm>
              <a:off x="3121025" y="3627438"/>
              <a:ext cx="360363" cy="274638"/>
            </a:xfrm>
            <a:custGeom>
              <a:avLst/>
              <a:gdLst>
                <a:gd name="T0" fmla="*/ 30 w 32"/>
                <a:gd name="T1" fmla="*/ 0 h 24"/>
                <a:gd name="T2" fmla="*/ 7 w 32"/>
                <a:gd name="T3" fmla="*/ 0 h 24"/>
                <a:gd name="T4" fmla="*/ 5 w 32"/>
                <a:gd name="T5" fmla="*/ 1 h 24"/>
                <a:gd name="T6" fmla="*/ 0 w 32"/>
                <a:gd name="T7" fmla="*/ 22 h 24"/>
                <a:gd name="T8" fmla="*/ 1 w 32"/>
                <a:gd name="T9" fmla="*/ 23 h 24"/>
                <a:gd name="T10" fmla="*/ 2 w 32"/>
                <a:gd name="T11" fmla="*/ 24 h 24"/>
                <a:gd name="T12" fmla="*/ 25 w 32"/>
                <a:gd name="T13" fmla="*/ 24 h 24"/>
                <a:gd name="T14" fmla="*/ 26 w 32"/>
                <a:gd name="T15" fmla="*/ 23 h 24"/>
                <a:gd name="T16" fmla="*/ 31 w 32"/>
                <a:gd name="T17" fmla="*/ 2 h 24"/>
                <a:gd name="T18" fmla="*/ 31 w 32"/>
                <a:gd name="T19" fmla="*/ 1 h 24"/>
                <a:gd name="T20" fmla="*/ 30 w 32"/>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30" y="0"/>
                  </a:moveTo>
                  <a:cubicBezTo>
                    <a:pt x="7" y="0"/>
                    <a:pt x="7" y="0"/>
                    <a:pt x="7" y="0"/>
                  </a:cubicBezTo>
                  <a:cubicBezTo>
                    <a:pt x="6" y="0"/>
                    <a:pt x="5" y="1"/>
                    <a:pt x="5" y="1"/>
                  </a:cubicBezTo>
                  <a:cubicBezTo>
                    <a:pt x="0" y="22"/>
                    <a:pt x="0" y="22"/>
                    <a:pt x="0" y="22"/>
                  </a:cubicBezTo>
                  <a:cubicBezTo>
                    <a:pt x="0" y="22"/>
                    <a:pt x="0" y="23"/>
                    <a:pt x="1" y="23"/>
                  </a:cubicBezTo>
                  <a:cubicBezTo>
                    <a:pt x="1" y="24"/>
                    <a:pt x="1" y="24"/>
                    <a:pt x="2" y="24"/>
                  </a:cubicBezTo>
                  <a:cubicBezTo>
                    <a:pt x="25" y="24"/>
                    <a:pt x="25" y="24"/>
                    <a:pt x="25" y="24"/>
                  </a:cubicBezTo>
                  <a:cubicBezTo>
                    <a:pt x="25" y="24"/>
                    <a:pt x="26" y="23"/>
                    <a:pt x="26" y="23"/>
                  </a:cubicBezTo>
                  <a:cubicBezTo>
                    <a:pt x="31" y="2"/>
                    <a:pt x="31" y="2"/>
                    <a:pt x="31" y="2"/>
                  </a:cubicBezTo>
                  <a:cubicBezTo>
                    <a:pt x="32" y="2"/>
                    <a:pt x="31" y="1"/>
                    <a:pt x="31" y="1"/>
                  </a:cubicBezTo>
                  <a:cubicBezTo>
                    <a:pt x="31" y="0"/>
                    <a:pt x="30" y="0"/>
                    <a:pt x="30" y="0"/>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6" name="Freeform 8"/>
            <p:cNvSpPr>
              <a:spLocks/>
            </p:cNvSpPr>
            <p:nvPr/>
          </p:nvSpPr>
          <p:spPr bwMode="auto">
            <a:xfrm>
              <a:off x="3662363" y="2933700"/>
              <a:ext cx="349250" cy="273050"/>
            </a:xfrm>
            <a:custGeom>
              <a:avLst/>
              <a:gdLst>
                <a:gd name="T0" fmla="*/ 2 w 31"/>
                <a:gd name="T1" fmla="*/ 24 h 24"/>
                <a:gd name="T2" fmla="*/ 24 w 31"/>
                <a:gd name="T3" fmla="*/ 24 h 24"/>
                <a:gd name="T4" fmla="*/ 26 w 31"/>
                <a:gd name="T5" fmla="*/ 23 h 24"/>
                <a:gd name="T6" fmla="*/ 31 w 31"/>
                <a:gd name="T7" fmla="*/ 3 h 24"/>
                <a:gd name="T8" fmla="*/ 31 w 31"/>
                <a:gd name="T9" fmla="*/ 1 h 24"/>
                <a:gd name="T10" fmla="*/ 29 w 31"/>
                <a:gd name="T11" fmla="*/ 0 h 24"/>
                <a:gd name="T12" fmla="*/ 7 w 31"/>
                <a:gd name="T13" fmla="*/ 0 h 24"/>
                <a:gd name="T14" fmla="*/ 5 w 31"/>
                <a:gd name="T15" fmla="*/ 2 h 24"/>
                <a:gd name="T16" fmla="*/ 0 w 31"/>
                <a:gd name="T17" fmla="*/ 22 h 24"/>
                <a:gd name="T18" fmla="*/ 0 w 31"/>
                <a:gd name="T19" fmla="*/ 24 h 24"/>
                <a:gd name="T20" fmla="*/ 2 w 31"/>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 y="24"/>
                  </a:moveTo>
                  <a:cubicBezTo>
                    <a:pt x="24" y="24"/>
                    <a:pt x="24" y="24"/>
                    <a:pt x="24" y="24"/>
                  </a:cubicBezTo>
                  <a:cubicBezTo>
                    <a:pt x="25" y="24"/>
                    <a:pt x="26" y="24"/>
                    <a:pt x="26" y="23"/>
                  </a:cubicBezTo>
                  <a:cubicBezTo>
                    <a:pt x="31" y="3"/>
                    <a:pt x="31" y="3"/>
                    <a:pt x="31" y="3"/>
                  </a:cubicBezTo>
                  <a:cubicBezTo>
                    <a:pt x="31" y="2"/>
                    <a:pt x="31" y="2"/>
                    <a:pt x="31" y="1"/>
                  </a:cubicBezTo>
                  <a:cubicBezTo>
                    <a:pt x="31" y="1"/>
                    <a:pt x="30" y="0"/>
                    <a:pt x="29" y="0"/>
                  </a:cubicBezTo>
                  <a:cubicBezTo>
                    <a:pt x="7" y="0"/>
                    <a:pt x="7" y="0"/>
                    <a:pt x="7" y="0"/>
                  </a:cubicBezTo>
                  <a:cubicBezTo>
                    <a:pt x="6" y="0"/>
                    <a:pt x="5" y="1"/>
                    <a:pt x="5" y="2"/>
                  </a:cubicBezTo>
                  <a:cubicBezTo>
                    <a:pt x="0" y="22"/>
                    <a:pt x="0" y="22"/>
                    <a:pt x="0" y="22"/>
                  </a:cubicBezTo>
                  <a:cubicBezTo>
                    <a:pt x="0" y="23"/>
                    <a:pt x="0" y="23"/>
                    <a:pt x="0" y="24"/>
                  </a:cubicBezTo>
                  <a:cubicBezTo>
                    <a:pt x="1" y="24"/>
                    <a:pt x="1" y="24"/>
                    <a:pt x="2" y="24"/>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7" name="Freeform 9"/>
            <p:cNvSpPr>
              <a:spLocks/>
            </p:cNvSpPr>
            <p:nvPr/>
          </p:nvSpPr>
          <p:spPr bwMode="auto">
            <a:xfrm>
              <a:off x="3571875" y="3286125"/>
              <a:ext cx="360363" cy="273050"/>
            </a:xfrm>
            <a:custGeom>
              <a:avLst/>
              <a:gdLst>
                <a:gd name="T0" fmla="*/ 27 w 32"/>
                <a:gd name="T1" fmla="*/ 22 h 24"/>
                <a:gd name="T2" fmla="*/ 32 w 32"/>
                <a:gd name="T3" fmla="*/ 2 h 24"/>
                <a:gd name="T4" fmla="*/ 31 w 32"/>
                <a:gd name="T5" fmla="*/ 0 h 24"/>
                <a:gd name="T6" fmla="*/ 30 w 32"/>
                <a:gd name="T7" fmla="*/ 0 h 24"/>
                <a:gd name="T8" fmla="*/ 7 w 32"/>
                <a:gd name="T9" fmla="*/ 0 h 24"/>
                <a:gd name="T10" fmla="*/ 6 w 32"/>
                <a:gd name="T11" fmla="*/ 1 h 24"/>
                <a:gd name="T12" fmla="*/ 0 w 32"/>
                <a:gd name="T13" fmla="*/ 21 h 24"/>
                <a:gd name="T14" fmla="*/ 1 w 32"/>
                <a:gd name="T15" fmla="*/ 23 h 24"/>
                <a:gd name="T16" fmla="*/ 2 w 32"/>
                <a:gd name="T17" fmla="*/ 24 h 24"/>
                <a:gd name="T18" fmla="*/ 25 w 32"/>
                <a:gd name="T19" fmla="*/ 24 h 24"/>
                <a:gd name="T20" fmla="*/ 27 w 32"/>
                <a:gd name="T21"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27" y="22"/>
                  </a:moveTo>
                  <a:cubicBezTo>
                    <a:pt x="32" y="2"/>
                    <a:pt x="32" y="2"/>
                    <a:pt x="32" y="2"/>
                  </a:cubicBezTo>
                  <a:cubicBezTo>
                    <a:pt x="32" y="1"/>
                    <a:pt x="32" y="1"/>
                    <a:pt x="31" y="0"/>
                  </a:cubicBezTo>
                  <a:cubicBezTo>
                    <a:pt x="31" y="0"/>
                    <a:pt x="30" y="0"/>
                    <a:pt x="30" y="0"/>
                  </a:cubicBezTo>
                  <a:cubicBezTo>
                    <a:pt x="7" y="0"/>
                    <a:pt x="7" y="0"/>
                    <a:pt x="7" y="0"/>
                  </a:cubicBezTo>
                  <a:cubicBezTo>
                    <a:pt x="6" y="0"/>
                    <a:pt x="6" y="0"/>
                    <a:pt x="6" y="1"/>
                  </a:cubicBezTo>
                  <a:cubicBezTo>
                    <a:pt x="0" y="21"/>
                    <a:pt x="0" y="21"/>
                    <a:pt x="0" y="21"/>
                  </a:cubicBezTo>
                  <a:cubicBezTo>
                    <a:pt x="0" y="22"/>
                    <a:pt x="0" y="23"/>
                    <a:pt x="1" y="23"/>
                  </a:cubicBezTo>
                  <a:cubicBezTo>
                    <a:pt x="1" y="23"/>
                    <a:pt x="2" y="24"/>
                    <a:pt x="2" y="24"/>
                  </a:cubicBezTo>
                  <a:cubicBezTo>
                    <a:pt x="25" y="24"/>
                    <a:pt x="25" y="24"/>
                    <a:pt x="25" y="24"/>
                  </a:cubicBezTo>
                  <a:cubicBezTo>
                    <a:pt x="26" y="24"/>
                    <a:pt x="26" y="23"/>
                    <a:pt x="27" y="22"/>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8" name="Freeform 10"/>
            <p:cNvSpPr>
              <a:spLocks/>
            </p:cNvSpPr>
            <p:nvPr/>
          </p:nvSpPr>
          <p:spPr bwMode="auto">
            <a:xfrm>
              <a:off x="3492500" y="3627438"/>
              <a:ext cx="349250" cy="274638"/>
            </a:xfrm>
            <a:custGeom>
              <a:avLst/>
              <a:gdLst>
                <a:gd name="T0" fmla="*/ 29 w 31"/>
                <a:gd name="T1" fmla="*/ 0 h 24"/>
                <a:gd name="T2" fmla="*/ 7 w 31"/>
                <a:gd name="T3" fmla="*/ 0 h 24"/>
                <a:gd name="T4" fmla="*/ 5 w 31"/>
                <a:gd name="T5" fmla="*/ 1 h 24"/>
                <a:gd name="T6" fmla="*/ 0 w 31"/>
                <a:gd name="T7" fmla="*/ 22 h 24"/>
                <a:gd name="T8" fmla="*/ 0 w 31"/>
                <a:gd name="T9" fmla="*/ 23 h 24"/>
                <a:gd name="T10" fmla="*/ 2 w 31"/>
                <a:gd name="T11" fmla="*/ 24 h 24"/>
                <a:gd name="T12" fmla="*/ 24 w 31"/>
                <a:gd name="T13" fmla="*/ 24 h 24"/>
                <a:gd name="T14" fmla="*/ 26 w 31"/>
                <a:gd name="T15" fmla="*/ 23 h 24"/>
                <a:gd name="T16" fmla="*/ 31 w 31"/>
                <a:gd name="T17" fmla="*/ 2 h 24"/>
                <a:gd name="T18" fmla="*/ 31 w 31"/>
                <a:gd name="T19" fmla="*/ 1 h 24"/>
                <a:gd name="T20" fmla="*/ 29 w 31"/>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9" y="0"/>
                  </a:moveTo>
                  <a:cubicBezTo>
                    <a:pt x="7" y="0"/>
                    <a:pt x="7" y="0"/>
                    <a:pt x="7" y="0"/>
                  </a:cubicBezTo>
                  <a:cubicBezTo>
                    <a:pt x="6" y="0"/>
                    <a:pt x="5" y="1"/>
                    <a:pt x="5" y="1"/>
                  </a:cubicBezTo>
                  <a:cubicBezTo>
                    <a:pt x="0" y="22"/>
                    <a:pt x="0" y="22"/>
                    <a:pt x="0" y="22"/>
                  </a:cubicBezTo>
                  <a:cubicBezTo>
                    <a:pt x="0" y="22"/>
                    <a:pt x="0" y="23"/>
                    <a:pt x="0" y="23"/>
                  </a:cubicBezTo>
                  <a:cubicBezTo>
                    <a:pt x="1" y="24"/>
                    <a:pt x="1" y="24"/>
                    <a:pt x="2" y="24"/>
                  </a:cubicBezTo>
                  <a:cubicBezTo>
                    <a:pt x="24" y="24"/>
                    <a:pt x="24" y="24"/>
                    <a:pt x="24" y="24"/>
                  </a:cubicBezTo>
                  <a:cubicBezTo>
                    <a:pt x="25" y="24"/>
                    <a:pt x="26" y="23"/>
                    <a:pt x="26" y="23"/>
                  </a:cubicBezTo>
                  <a:cubicBezTo>
                    <a:pt x="31" y="2"/>
                    <a:pt x="31" y="2"/>
                    <a:pt x="31" y="2"/>
                  </a:cubicBezTo>
                  <a:cubicBezTo>
                    <a:pt x="31" y="2"/>
                    <a:pt x="31" y="1"/>
                    <a:pt x="31" y="1"/>
                  </a:cubicBezTo>
                  <a:cubicBezTo>
                    <a:pt x="31" y="0"/>
                    <a:pt x="30" y="0"/>
                    <a:pt x="29" y="0"/>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9" name="Freeform 11"/>
            <p:cNvSpPr>
              <a:spLocks/>
            </p:cNvSpPr>
            <p:nvPr/>
          </p:nvSpPr>
          <p:spPr bwMode="auto">
            <a:xfrm>
              <a:off x="4033838" y="2933700"/>
              <a:ext cx="349250" cy="273050"/>
            </a:xfrm>
            <a:custGeom>
              <a:avLst/>
              <a:gdLst>
                <a:gd name="T0" fmla="*/ 31 w 31"/>
                <a:gd name="T1" fmla="*/ 1 h 24"/>
                <a:gd name="T2" fmla="*/ 29 w 31"/>
                <a:gd name="T3" fmla="*/ 0 h 24"/>
                <a:gd name="T4" fmla="*/ 7 w 31"/>
                <a:gd name="T5" fmla="*/ 0 h 24"/>
                <a:gd name="T6" fmla="*/ 5 w 31"/>
                <a:gd name="T7" fmla="*/ 2 h 24"/>
                <a:gd name="T8" fmla="*/ 0 w 31"/>
                <a:gd name="T9" fmla="*/ 22 h 24"/>
                <a:gd name="T10" fmla="*/ 0 w 31"/>
                <a:gd name="T11" fmla="*/ 24 h 24"/>
                <a:gd name="T12" fmla="*/ 2 w 31"/>
                <a:gd name="T13" fmla="*/ 24 h 24"/>
                <a:gd name="T14" fmla="*/ 24 w 31"/>
                <a:gd name="T15" fmla="*/ 24 h 24"/>
                <a:gd name="T16" fmla="*/ 26 w 31"/>
                <a:gd name="T17" fmla="*/ 23 h 24"/>
                <a:gd name="T18" fmla="*/ 31 w 31"/>
                <a:gd name="T19" fmla="*/ 3 h 24"/>
                <a:gd name="T20" fmla="*/ 31 w 31"/>
                <a:gd name="T21"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31" y="1"/>
                  </a:moveTo>
                  <a:cubicBezTo>
                    <a:pt x="30" y="1"/>
                    <a:pt x="30" y="0"/>
                    <a:pt x="29" y="0"/>
                  </a:cubicBezTo>
                  <a:cubicBezTo>
                    <a:pt x="7" y="0"/>
                    <a:pt x="7" y="0"/>
                    <a:pt x="7" y="0"/>
                  </a:cubicBezTo>
                  <a:cubicBezTo>
                    <a:pt x="6" y="0"/>
                    <a:pt x="5" y="1"/>
                    <a:pt x="5" y="2"/>
                  </a:cubicBezTo>
                  <a:cubicBezTo>
                    <a:pt x="0" y="22"/>
                    <a:pt x="0" y="22"/>
                    <a:pt x="0" y="22"/>
                  </a:cubicBezTo>
                  <a:cubicBezTo>
                    <a:pt x="0" y="23"/>
                    <a:pt x="0" y="23"/>
                    <a:pt x="0" y="24"/>
                  </a:cubicBezTo>
                  <a:cubicBezTo>
                    <a:pt x="0" y="24"/>
                    <a:pt x="1" y="24"/>
                    <a:pt x="2" y="24"/>
                  </a:cubicBezTo>
                  <a:cubicBezTo>
                    <a:pt x="24" y="24"/>
                    <a:pt x="24" y="24"/>
                    <a:pt x="24" y="24"/>
                  </a:cubicBezTo>
                  <a:cubicBezTo>
                    <a:pt x="25" y="24"/>
                    <a:pt x="26" y="24"/>
                    <a:pt x="26" y="23"/>
                  </a:cubicBezTo>
                  <a:cubicBezTo>
                    <a:pt x="31" y="3"/>
                    <a:pt x="31" y="3"/>
                    <a:pt x="31" y="3"/>
                  </a:cubicBezTo>
                  <a:cubicBezTo>
                    <a:pt x="31" y="2"/>
                    <a:pt x="31" y="2"/>
                    <a:pt x="31" y="1"/>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0" name="Freeform 12"/>
            <p:cNvSpPr>
              <a:spLocks/>
            </p:cNvSpPr>
            <p:nvPr/>
          </p:nvSpPr>
          <p:spPr bwMode="auto">
            <a:xfrm>
              <a:off x="3943350" y="3286125"/>
              <a:ext cx="360363" cy="273050"/>
            </a:xfrm>
            <a:custGeom>
              <a:avLst/>
              <a:gdLst>
                <a:gd name="T0" fmla="*/ 30 w 32"/>
                <a:gd name="T1" fmla="*/ 0 h 24"/>
                <a:gd name="T2" fmla="*/ 7 w 32"/>
                <a:gd name="T3" fmla="*/ 0 h 24"/>
                <a:gd name="T4" fmla="*/ 5 w 32"/>
                <a:gd name="T5" fmla="*/ 1 h 24"/>
                <a:gd name="T6" fmla="*/ 0 w 32"/>
                <a:gd name="T7" fmla="*/ 21 h 24"/>
                <a:gd name="T8" fmla="*/ 1 w 32"/>
                <a:gd name="T9" fmla="*/ 23 h 24"/>
                <a:gd name="T10" fmla="*/ 2 w 32"/>
                <a:gd name="T11" fmla="*/ 24 h 24"/>
                <a:gd name="T12" fmla="*/ 25 w 32"/>
                <a:gd name="T13" fmla="*/ 24 h 24"/>
                <a:gd name="T14" fmla="*/ 26 w 32"/>
                <a:gd name="T15" fmla="*/ 22 h 24"/>
                <a:gd name="T16" fmla="*/ 31 w 32"/>
                <a:gd name="T17" fmla="*/ 2 h 24"/>
                <a:gd name="T18" fmla="*/ 31 w 32"/>
                <a:gd name="T19" fmla="*/ 0 h 24"/>
                <a:gd name="T20" fmla="*/ 30 w 32"/>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30" y="0"/>
                  </a:moveTo>
                  <a:cubicBezTo>
                    <a:pt x="7" y="0"/>
                    <a:pt x="7" y="0"/>
                    <a:pt x="7" y="0"/>
                  </a:cubicBezTo>
                  <a:cubicBezTo>
                    <a:pt x="6" y="0"/>
                    <a:pt x="5" y="0"/>
                    <a:pt x="5" y="1"/>
                  </a:cubicBezTo>
                  <a:cubicBezTo>
                    <a:pt x="0" y="21"/>
                    <a:pt x="0" y="21"/>
                    <a:pt x="0" y="21"/>
                  </a:cubicBezTo>
                  <a:cubicBezTo>
                    <a:pt x="0" y="22"/>
                    <a:pt x="0" y="23"/>
                    <a:pt x="1" y="23"/>
                  </a:cubicBezTo>
                  <a:cubicBezTo>
                    <a:pt x="1" y="23"/>
                    <a:pt x="1" y="24"/>
                    <a:pt x="2" y="24"/>
                  </a:cubicBezTo>
                  <a:cubicBezTo>
                    <a:pt x="25" y="24"/>
                    <a:pt x="25" y="24"/>
                    <a:pt x="25" y="24"/>
                  </a:cubicBezTo>
                  <a:cubicBezTo>
                    <a:pt x="25" y="24"/>
                    <a:pt x="26" y="23"/>
                    <a:pt x="26" y="22"/>
                  </a:cubicBezTo>
                  <a:cubicBezTo>
                    <a:pt x="31" y="2"/>
                    <a:pt x="31" y="2"/>
                    <a:pt x="31" y="2"/>
                  </a:cubicBezTo>
                  <a:cubicBezTo>
                    <a:pt x="32" y="1"/>
                    <a:pt x="31" y="1"/>
                    <a:pt x="31" y="0"/>
                  </a:cubicBezTo>
                  <a:cubicBezTo>
                    <a:pt x="31" y="0"/>
                    <a:pt x="30" y="0"/>
                    <a:pt x="3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1" name="Freeform 13"/>
            <p:cNvSpPr>
              <a:spLocks/>
            </p:cNvSpPr>
            <p:nvPr/>
          </p:nvSpPr>
          <p:spPr bwMode="auto">
            <a:xfrm>
              <a:off x="3863975" y="3627438"/>
              <a:ext cx="350838" cy="274638"/>
            </a:xfrm>
            <a:custGeom>
              <a:avLst/>
              <a:gdLst>
                <a:gd name="T0" fmla="*/ 29 w 31"/>
                <a:gd name="T1" fmla="*/ 0 h 24"/>
                <a:gd name="T2" fmla="*/ 7 w 31"/>
                <a:gd name="T3" fmla="*/ 0 h 24"/>
                <a:gd name="T4" fmla="*/ 5 w 31"/>
                <a:gd name="T5" fmla="*/ 1 h 24"/>
                <a:gd name="T6" fmla="*/ 0 w 31"/>
                <a:gd name="T7" fmla="*/ 22 h 24"/>
                <a:gd name="T8" fmla="*/ 0 w 31"/>
                <a:gd name="T9" fmla="*/ 23 h 24"/>
                <a:gd name="T10" fmla="*/ 2 w 31"/>
                <a:gd name="T11" fmla="*/ 24 h 24"/>
                <a:gd name="T12" fmla="*/ 24 w 31"/>
                <a:gd name="T13" fmla="*/ 24 h 24"/>
                <a:gd name="T14" fmla="*/ 26 w 31"/>
                <a:gd name="T15" fmla="*/ 23 h 24"/>
                <a:gd name="T16" fmla="*/ 31 w 31"/>
                <a:gd name="T17" fmla="*/ 2 h 24"/>
                <a:gd name="T18" fmla="*/ 31 w 31"/>
                <a:gd name="T19" fmla="*/ 1 h 24"/>
                <a:gd name="T20" fmla="*/ 29 w 31"/>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9" y="0"/>
                  </a:moveTo>
                  <a:cubicBezTo>
                    <a:pt x="7" y="0"/>
                    <a:pt x="7" y="0"/>
                    <a:pt x="7" y="0"/>
                  </a:cubicBezTo>
                  <a:cubicBezTo>
                    <a:pt x="6" y="0"/>
                    <a:pt x="5" y="1"/>
                    <a:pt x="5" y="1"/>
                  </a:cubicBezTo>
                  <a:cubicBezTo>
                    <a:pt x="0" y="22"/>
                    <a:pt x="0" y="22"/>
                    <a:pt x="0" y="22"/>
                  </a:cubicBezTo>
                  <a:cubicBezTo>
                    <a:pt x="0" y="22"/>
                    <a:pt x="0" y="23"/>
                    <a:pt x="0" y="23"/>
                  </a:cubicBezTo>
                  <a:cubicBezTo>
                    <a:pt x="0" y="24"/>
                    <a:pt x="1" y="24"/>
                    <a:pt x="2" y="24"/>
                  </a:cubicBezTo>
                  <a:cubicBezTo>
                    <a:pt x="24" y="24"/>
                    <a:pt x="24" y="24"/>
                    <a:pt x="24" y="24"/>
                  </a:cubicBezTo>
                  <a:cubicBezTo>
                    <a:pt x="25" y="24"/>
                    <a:pt x="26" y="23"/>
                    <a:pt x="26" y="23"/>
                  </a:cubicBezTo>
                  <a:cubicBezTo>
                    <a:pt x="31" y="2"/>
                    <a:pt x="31" y="2"/>
                    <a:pt x="31" y="2"/>
                  </a:cubicBezTo>
                  <a:cubicBezTo>
                    <a:pt x="31" y="2"/>
                    <a:pt x="31" y="1"/>
                    <a:pt x="31" y="1"/>
                  </a:cubicBezTo>
                  <a:cubicBezTo>
                    <a:pt x="30" y="0"/>
                    <a:pt x="30" y="0"/>
                    <a:pt x="29" y="0"/>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2" name="Freeform 14"/>
            <p:cNvSpPr>
              <a:spLocks/>
            </p:cNvSpPr>
            <p:nvPr/>
          </p:nvSpPr>
          <p:spPr bwMode="auto">
            <a:xfrm>
              <a:off x="4462463" y="2933700"/>
              <a:ext cx="608013" cy="649288"/>
            </a:xfrm>
            <a:custGeom>
              <a:avLst/>
              <a:gdLst>
                <a:gd name="T0" fmla="*/ 52 w 54"/>
                <a:gd name="T1" fmla="*/ 47 h 57"/>
                <a:gd name="T2" fmla="*/ 16 w 54"/>
                <a:gd name="T3" fmla="*/ 47 h 57"/>
                <a:gd name="T4" fmla="*/ 27 w 54"/>
                <a:gd name="T5" fmla="*/ 3 h 57"/>
                <a:gd name="T6" fmla="*/ 27 w 54"/>
                <a:gd name="T7" fmla="*/ 1 h 57"/>
                <a:gd name="T8" fmla="*/ 25 w 54"/>
                <a:gd name="T9" fmla="*/ 0 h 57"/>
                <a:gd name="T10" fmla="*/ 16 w 54"/>
                <a:gd name="T11" fmla="*/ 0 h 57"/>
                <a:gd name="T12" fmla="*/ 14 w 54"/>
                <a:gd name="T13" fmla="*/ 2 h 57"/>
                <a:gd name="T14" fmla="*/ 0 w 54"/>
                <a:gd name="T15" fmla="*/ 55 h 57"/>
                <a:gd name="T16" fmla="*/ 0 w 54"/>
                <a:gd name="T17" fmla="*/ 56 h 57"/>
                <a:gd name="T18" fmla="*/ 2 w 54"/>
                <a:gd name="T19" fmla="*/ 57 h 57"/>
                <a:gd name="T20" fmla="*/ 51 w 54"/>
                <a:gd name="T21" fmla="*/ 57 h 57"/>
                <a:gd name="T22" fmla="*/ 53 w 54"/>
                <a:gd name="T23" fmla="*/ 56 h 57"/>
                <a:gd name="T24" fmla="*/ 54 w 54"/>
                <a:gd name="T25" fmla="*/ 49 h 57"/>
                <a:gd name="T26" fmla="*/ 54 w 54"/>
                <a:gd name="T27" fmla="*/ 48 h 57"/>
                <a:gd name="T28" fmla="*/ 52 w 54"/>
                <a:gd name="T29" fmla="*/ 4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57">
                  <a:moveTo>
                    <a:pt x="52" y="47"/>
                  </a:moveTo>
                  <a:cubicBezTo>
                    <a:pt x="16" y="47"/>
                    <a:pt x="16" y="47"/>
                    <a:pt x="16" y="47"/>
                  </a:cubicBezTo>
                  <a:cubicBezTo>
                    <a:pt x="27" y="3"/>
                    <a:pt x="27" y="3"/>
                    <a:pt x="27" y="3"/>
                  </a:cubicBezTo>
                  <a:cubicBezTo>
                    <a:pt x="28" y="2"/>
                    <a:pt x="27" y="2"/>
                    <a:pt x="27" y="1"/>
                  </a:cubicBezTo>
                  <a:cubicBezTo>
                    <a:pt x="27" y="1"/>
                    <a:pt x="26" y="0"/>
                    <a:pt x="25" y="0"/>
                  </a:cubicBezTo>
                  <a:cubicBezTo>
                    <a:pt x="16" y="0"/>
                    <a:pt x="16" y="0"/>
                    <a:pt x="16" y="0"/>
                  </a:cubicBezTo>
                  <a:cubicBezTo>
                    <a:pt x="15" y="0"/>
                    <a:pt x="14" y="1"/>
                    <a:pt x="14" y="2"/>
                  </a:cubicBezTo>
                  <a:cubicBezTo>
                    <a:pt x="0" y="55"/>
                    <a:pt x="0" y="55"/>
                    <a:pt x="0" y="55"/>
                  </a:cubicBezTo>
                  <a:cubicBezTo>
                    <a:pt x="0" y="55"/>
                    <a:pt x="0" y="56"/>
                    <a:pt x="0" y="56"/>
                  </a:cubicBezTo>
                  <a:cubicBezTo>
                    <a:pt x="1" y="57"/>
                    <a:pt x="1" y="57"/>
                    <a:pt x="2" y="57"/>
                  </a:cubicBezTo>
                  <a:cubicBezTo>
                    <a:pt x="51" y="57"/>
                    <a:pt x="51" y="57"/>
                    <a:pt x="51" y="57"/>
                  </a:cubicBezTo>
                  <a:cubicBezTo>
                    <a:pt x="52" y="57"/>
                    <a:pt x="52" y="57"/>
                    <a:pt x="53" y="56"/>
                  </a:cubicBezTo>
                  <a:cubicBezTo>
                    <a:pt x="54" y="49"/>
                    <a:pt x="54" y="49"/>
                    <a:pt x="54" y="49"/>
                  </a:cubicBezTo>
                  <a:cubicBezTo>
                    <a:pt x="54" y="49"/>
                    <a:pt x="54" y="48"/>
                    <a:pt x="54" y="48"/>
                  </a:cubicBezTo>
                  <a:cubicBezTo>
                    <a:pt x="54" y="47"/>
                    <a:pt x="53" y="47"/>
                    <a:pt x="52" y="47"/>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3" name="Freeform 15"/>
            <p:cNvSpPr>
              <a:spLocks noEditPoints="1"/>
            </p:cNvSpPr>
            <p:nvPr/>
          </p:nvSpPr>
          <p:spPr bwMode="auto">
            <a:xfrm>
              <a:off x="5103813" y="2933700"/>
              <a:ext cx="800100" cy="649288"/>
            </a:xfrm>
            <a:custGeom>
              <a:avLst/>
              <a:gdLst>
                <a:gd name="T0" fmla="*/ 57 w 71"/>
                <a:gd name="T1" fmla="*/ 2 h 57"/>
                <a:gd name="T2" fmla="*/ 55 w 71"/>
                <a:gd name="T3" fmla="*/ 0 h 57"/>
                <a:gd name="T4" fmla="*/ 45 w 71"/>
                <a:gd name="T5" fmla="*/ 0 h 57"/>
                <a:gd name="T6" fmla="*/ 44 w 71"/>
                <a:gd name="T7" fmla="*/ 1 h 57"/>
                <a:gd name="T8" fmla="*/ 1 w 71"/>
                <a:gd name="T9" fmla="*/ 54 h 57"/>
                <a:gd name="T10" fmla="*/ 1 w 71"/>
                <a:gd name="T11" fmla="*/ 56 h 57"/>
                <a:gd name="T12" fmla="*/ 3 w 71"/>
                <a:gd name="T13" fmla="*/ 57 h 57"/>
                <a:gd name="T14" fmla="*/ 13 w 71"/>
                <a:gd name="T15" fmla="*/ 57 h 57"/>
                <a:gd name="T16" fmla="*/ 14 w 71"/>
                <a:gd name="T17" fmla="*/ 56 h 57"/>
                <a:gd name="T18" fmla="*/ 25 w 71"/>
                <a:gd name="T19" fmla="*/ 43 h 57"/>
                <a:gd name="T20" fmla="*/ 53 w 71"/>
                <a:gd name="T21" fmla="*/ 43 h 57"/>
                <a:gd name="T22" fmla="*/ 57 w 71"/>
                <a:gd name="T23" fmla="*/ 56 h 57"/>
                <a:gd name="T24" fmla="*/ 58 w 71"/>
                <a:gd name="T25" fmla="*/ 57 h 57"/>
                <a:gd name="T26" fmla="*/ 69 w 71"/>
                <a:gd name="T27" fmla="*/ 57 h 57"/>
                <a:gd name="T28" fmla="*/ 70 w 71"/>
                <a:gd name="T29" fmla="*/ 56 h 57"/>
                <a:gd name="T30" fmla="*/ 71 w 71"/>
                <a:gd name="T31" fmla="*/ 55 h 57"/>
                <a:gd name="T32" fmla="*/ 57 w 71"/>
                <a:gd name="T33" fmla="*/ 2 h 57"/>
                <a:gd name="T34" fmla="*/ 51 w 71"/>
                <a:gd name="T35" fmla="*/ 33 h 57"/>
                <a:gd name="T36" fmla="*/ 33 w 71"/>
                <a:gd name="T37" fmla="*/ 33 h 57"/>
                <a:gd name="T38" fmla="*/ 41 w 71"/>
                <a:gd name="T39" fmla="*/ 23 h 57"/>
                <a:gd name="T40" fmla="*/ 47 w 71"/>
                <a:gd name="T41" fmla="*/ 15 h 57"/>
                <a:gd name="T42" fmla="*/ 48 w 71"/>
                <a:gd name="T43" fmla="*/ 23 h 57"/>
                <a:gd name="T44" fmla="*/ 51 w 71"/>
                <a:gd name="T45" fmla="*/ 3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57">
                  <a:moveTo>
                    <a:pt x="57" y="2"/>
                  </a:moveTo>
                  <a:cubicBezTo>
                    <a:pt x="57" y="1"/>
                    <a:pt x="56" y="0"/>
                    <a:pt x="55" y="0"/>
                  </a:cubicBezTo>
                  <a:cubicBezTo>
                    <a:pt x="45" y="0"/>
                    <a:pt x="45" y="0"/>
                    <a:pt x="45" y="0"/>
                  </a:cubicBezTo>
                  <a:cubicBezTo>
                    <a:pt x="45" y="0"/>
                    <a:pt x="44" y="1"/>
                    <a:pt x="44" y="1"/>
                  </a:cubicBezTo>
                  <a:cubicBezTo>
                    <a:pt x="1" y="54"/>
                    <a:pt x="1" y="54"/>
                    <a:pt x="1" y="54"/>
                  </a:cubicBezTo>
                  <a:cubicBezTo>
                    <a:pt x="1" y="55"/>
                    <a:pt x="0" y="55"/>
                    <a:pt x="1" y="56"/>
                  </a:cubicBezTo>
                  <a:cubicBezTo>
                    <a:pt x="1" y="57"/>
                    <a:pt x="2" y="57"/>
                    <a:pt x="3" y="57"/>
                  </a:cubicBezTo>
                  <a:cubicBezTo>
                    <a:pt x="13" y="57"/>
                    <a:pt x="13" y="57"/>
                    <a:pt x="13" y="57"/>
                  </a:cubicBezTo>
                  <a:cubicBezTo>
                    <a:pt x="13" y="57"/>
                    <a:pt x="14" y="57"/>
                    <a:pt x="14" y="56"/>
                  </a:cubicBezTo>
                  <a:cubicBezTo>
                    <a:pt x="25" y="43"/>
                    <a:pt x="25" y="43"/>
                    <a:pt x="25" y="43"/>
                  </a:cubicBezTo>
                  <a:cubicBezTo>
                    <a:pt x="53" y="43"/>
                    <a:pt x="53" y="43"/>
                    <a:pt x="53" y="43"/>
                  </a:cubicBezTo>
                  <a:cubicBezTo>
                    <a:pt x="57" y="56"/>
                    <a:pt x="57" y="56"/>
                    <a:pt x="57" y="56"/>
                  </a:cubicBezTo>
                  <a:cubicBezTo>
                    <a:pt x="57" y="57"/>
                    <a:pt x="58" y="57"/>
                    <a:pt x="58" y="57"/>
                  </a:cubicBezTo>
                  <a:cubicBezTo>
                    <a:pt x="69" y="57"/>
                    <a:pt x="69" y="57"/>
                    <a:pt x="69" y="57"/>
                  </a:cubicBezTo>
                  <a:cubicBezTo>
                    <a:pt x="69" y="57"/>
                    <a:pt x="70" y="57"/>
                    <a:pt x="70" y="56"/>
                  </a:cubicBezTo>
                  <a:cubicBezTo>
                    <a:pt x="71" y="56"/>
                    <a:pt x="71" y="55"/>
                    <a:pt x="71" y="55"/>
                  </a:cubicBezTo>
                  <a:lnTo>
                    <a:pt x="57" y="2"/>
                  </a:lnTo>
                  <a:close/>
                  <a:moveTo>
                    <a:pt x="51" y="33"/>
                  </a:moveTo>
                  <a:cubicBezTo>
                    <a:pt x="33" y="33"/>
                    <a:pt x="33" y="33"/>
                    <a:pt x="33" y="33"/>
                  </a:cubicBezTo>
                  <a:cubicBezTo>
                    <a:pt x="41" y="23"/>
                    <a:pt x="41" y="23"/>
                    <a:pt x="41" y="23"/>
                  </a:cubicBezTo>
                  <a:cubicBezTo>
                    <a:pt x="43" y="21"/>
                    <a:pt x="45" y="18"/>
                    <a:pt x="47" y="15"/>
                  </a:cubicBezTo>
                  <a:cubicBezTo>
                    <a:pt x="47" y="18"/>
                    <a:pt x="47" y="20"/>
                    <a:pt x="48" y="23"/>
                  </a:cubicBezTo>
                  <a:lnTo>
                    <a:pt x="51" y="33"/>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4" name="Freeform 16"/>
            <p:cNvSpPr>
              <a:spLocks/>
            </p:cNvSpPr>
            <p:nvPr/>
          </p:nvSpPr>
          <p:spPr bwMode="auto">
            <a:xfrm>
              <a:off x="5926138" y="2933700"/>
              <a:ext cx="711200" cy="649288"/>
            </a:xfrm>
            <a:custGeom>
              <a:avLst/>
              <a:gdLst>
                <a:gd name="T0" fmla="*/ 61 w 63"/>
                <a:gd name="T1" fmla="*/ 0 h 57"/>
                <a:gd name="T2" fmla="*/ 4 w 63"/>
                <a:gd name="T3" fmla="*/ 0 h 57"/>
                <a:gd name="T4" fmla="*/ 2 w 63"/>
                <a:gd name="T5" fmla="*/ 2 h 57"/>
                <a:gd name="T6" fmla="*/ 0 w 63"/>
                <a:gd name="T7" fmla="*/ 8 h 57"/>
                <a:gd name="T8" fmla="*/ 1 w 63"/>
                <a:gd name="T9" fmla="*/ 10 h 57"/>
                <a:gd name="T10" fmla="*/ 2 w 63"/>
                <a:gd name="T11" fmla="*/ 11 h 57"/>
                <a:gd name="T12" fmla="*/ 23 w 63"/>
                <a:gd name="T13" fmla="*/ 11 h 57"/>
                <a:gd name="T14" fmla="*/ 12 w 63"/>
                <a:gd name="T15" fmla="*/ 55 h 57"/>
                <a:gd name="T16" fmla="*/ 12 w 63"/>
                <a:gd name="T17" fmla="*/ 56 h 57"/>
                <a:gd name="T18" fmla="*/ 14 w 63"/>
                <a:gd name="T19" fmla="*/ 57 h 57"/>
                <a:gd name="T20" fmla="*/ 24 w 63"/>
                <a:gd name="T21" fmla="*/ 57 h 57"/>
                <a:gd name="T22" fmla="*/ 26 w 63"/>
                <a:gd name="T23" fmla="*/ 56 h 57"/>
                <a:gd name="T24" fmla="*/ 37 w 63"/>
                <a:gd name="T25" fmla="*/ 11 h 57"/>
                <a:gd name="T26" fmla="*/ 59 w 63"/>
                <a:gd name="T27" fmla="*/ 11 h 57"/>
                <a:gd name="T28" fmla="*/ 61 w 63"/>
                <a:gd name="T29" fmla="*/ 9 h 57"/>
                <a:gd name="T30" fmla="*/ 63 w 63"/>
                <a:gd name="T31" fmla="*/ 3 h 57"/>
                <a:gd name="T32" fmla="*/ 63 w 63"/>
                <a:gd name="T33" fmla="*/ 1 h 57"/>
                <a:gd name="T34" fmla="*/ 61 w 63"/>
                <a:gd name="T3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57">
                  <a:moveTo>
                    <a:pt x="61" y="0"/>
                  </a:moveTo>
                  <a:cubicBezTo>
                    <a:pt x="4" y="0"/>
                    <a:pt x="4" y="0"/>
                    <a:pt x="4" y="0"/>
                  </a:cubicBezTo>
                  <a:cubicBezTo>
                    <a:pt x="3" y="0"/>
                    <a:pt x="2" y="1"/>
                    <a:pt x="2" y="2"/>
                  </a:cubicBezTo>
                  <a:cubicBezTo>
                    <a:pt x="0" y="8"/>
                    <a:pt x="0" y="8"/>
                    <a:pt x="0" y="8"/>
                  </a:cubicBezTo>
                  <a:cubicBezTo>
                    <a:pt x="0" y="9"/>
                    <a:pt x="0" y="9"/>
                    <a:pt x="1" y="10"/>
                  </a:cubicBezTo>
                  <a:cubicBezTo>
                    <a:pt x="1" y="10"/>
                    <a:pt x="2" y="11"/>
                    <a:pt x="2" y="11"/>
                  </a:cubicBezTo>
                  <a:cubicBezTo>
                    <a:pt x="23" y="11"/>
                    <a:pt x="23" y="11"/>
                    <a:pt x="23" y="11"/>
                  </a:cubicBezTo>
                  <a:cubicBezTo>
                    <a:pt x="12" y="55"/>
                    <a:pt x="12" y="55"/>
                    <a:pt x="12" y="55"/>
                  </a:cubicBezTo>
                  <a:cubicBezTo>
                    <a:pt x="12" y="55"/>
                    <a:pt x="12" y="56"/>
                    <a:pt x="12" y="56"/>
                  </a:cubicBezTo>
                  <a:cubicBezTo>
                    <a:pt x="13" y="57"/>
                    <a:pt x="13" y="57"/>
                    <a:pt x="14" y="57"/>
                  </a:cubicBezTo>
                  <a:cubicBezTo>
                    <a:pt x="24" y="57"/>
                    <a:pt x="24" y="57"/>
                    <a:pt x="24" y="57"/>
                  </a:cubicBezTo>
                  <a:cubicBezTo>
                    <a:pt x="25" y="57"/>
                    <a:pt x="25" y="57"/>
                    <a:pt x="26" y="56"/>
                  </a:cubicBezTo>
                  <a:cubicBezTo>
                    <a:pt x="37" y="11"/>
                    <a:pt x="37" y="11"/>
                    <a:pt x="37" y="11"/>
                  </a:cubicBezTo>
                  <a:cubicBezTo>
                    <a:pt x="59" y="11"/>
                    <a:pt x="59" y="11"/>
                    <a:pt x="59" y="11"/>
                  </a:cubicBezTo>
                  <a:cubicBezTo>
                    <a:pt x="60" y="11"/>
                    <a:pt x="61" y="10"/>
                    <a:pt x="61" y="9"/>
                  </a:cubicBezTo>
                  <a:cubicBezTo>
                    <a:pt x="63" y="3"/>
                    <a:pt x="63" y="3"/>
                    <a:pt x="63" y="3"/>
                  </a:cubicBezTo>
                  <a:cubicBezTo>
                    <a:pt x="63" y="2"/>
                    <a:pt x="63" y="2"/>
                    <a:pt x="63" y="1"/>
                  </a:cubicBezTo>
                  <a:cubicBezTo>
                    <a:pt x="62" y="1"/>
                    <a:pt x="62" y="0"/>
                    <a:pt x="61"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5" name="Freeform 17"/>
            <p:cNvSpPr>
              <a:spLocks/>
            </p:cNvSpPr>
            <p:nvPr/>
          </p:nvSpPr>
          <p:spPr bwMode="auto">
            <a:xfrm>
              <a:off x="6648450" y="2933700"/>
              <a:ext cx="709613" cy="649288"/>
            </a:xfrm>
            <a:custGeom>
              <a:avLst/>
              <a:gdLst>
                <a:gd name="T0" fmla="*/ 61 w 63"/>
                <a:gd name="T1" fmla="*/ 9 h 57"/>
                <a:gd name="T2" fmla="*/ 63 w 63"/>
                <a:gd name="T3" fmla="*/ 3 h 57"/>
                <a:gd name="T4" fmla="*/ 63 w 63"/>
                <a:gd name="T5" fmla="*/ 1 h 57"/>
                <a:gd name="T6" fmla="*/ 61 w 63"/>
                <a:gd name="T7" fmla="*/ 0 h 57"/>
                <a:gd name="T8" fmla="*/ 4 w 63"/>
                <a:gd name="T9" fmla="*/ 0 h 57"/>
                <a:gd name="T10" fmla="*/ 2 w 63"/>
                <a:gd name="T11" fmla="*/ 2 h 57"/>
                <a:gd name="T12" fmla="*/ 0 w 63"/>
                <a:gd name="T13" fmla="*/ 8 h 57"/>
                <a:gd name="T14" fmla="*/ 1 w 63"/>
                <a:gd name="T15" fmla="*/ 10 h 57"/>
                <a:gd name="T16" fmla="*/ 2 w 63"/>
                <a:gd name="T17" fmla="*/ 11 h 57"/>
                <a:gd name="T18" fmla="*/ 23 w 63"/>
                <a:gd name="T19" fmla="*/ 11 h 57"/>
                <a:gd name="T20" fmla="*/ 12 w 63"/>
                <a:gd name="T21" fmla="*/ 55 h 57"/>
                <a:gd name="T22" fmla="*/ 12 w 63"/>
                <a:gd name="T23" fmla="*/ 56 h 57"/>
                <a:gd name="T24" fmla="*/ 14 w 63"/>
                <a:gd name="T25" fmla="*/ 57 h 57"/>
                <a:gd name="T26" fmla="*/ 24 w 63"/>
                <a:gd name="T27" fmla="*/ 57 h 57"/>
                <a:gd name="T28" fmla="*/ 26 w 63"/>
                <a:gd name="T29" fmla="*/ 56 h 57"/>
                <a:gd name="T30" fmla="*/ 37 w 63"/>
                <a:gd name="T31" fmla="*/ 11 h 57"/>
                <a:gd name="T32" fmla="*/ 59 w 63"/>
                <a:gd name="T33" fmla="*/ 11 h 57"/>
                <a:gd name="T34" fmla="*/ 61 w 63"/>
                <a:gd name="T35" fmla="*/ 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57">
                  <a:moveTo>
                    <a:pt x="61" y="9"/>
                  </a:moveTo>
                  <a:cubicBezTo>
                    <a:pt x="63" y="3"/>
                    <a:pt x="63" y="3"/>
                    <a:pt x="63" y="3"/>
                  </a:cubicBezTo>
                  <a:cubicBezTo>
                    <a:pt x="63" y="2"/>
                    <a:pt x="63" y="2"/>
                    <a:pt x="63" y="1"/>
                  </a:cubicBezTo>
                  <a:cubicBezTo>
                    <a:pt x="62" y="1"/>
                    <a:pt x="62" y="0"/>
                    <a:pt x="61" y="0"/>
                  </a:cubicBezTo>
                  <a:cubicBezTo>
                    <a:pt x="4" y="0"/>
                    <a:pt x="4" y="0"/>
                    <a:pt x="4" y="0"/>
                  </a:cubicBezTo>
                  <a:cubicBezTo>
                    <a:pt x="3" y="0"/>
                    <a:pt x="2" y="1"/>
                    <a:pt x="2" y="2"/>
                  </a:cubicBezTo>
                  <a:cubicBezTo>
                    <a:pt x="0" y="8"/>
                    <a:pt x="0" y="8"/>
                    <a:pt x="0" y="8"/>
                  </a:cubicBezTo>
                  <a:cubicBezTo>
                    <a:pt x="0" y="9"/>
                    <a:pt x="0" y="9"/>
                    <a:pt x="1" y="10"/>
                  </a:cubicBezTo>
                  <a:cubicBezTo>
                    <a:pt x="1" y="10"/>
                    <a:pt x="2" y="11"/>
                    <a:pt x="2" y="11"/>
                  </a:cubicBezTo>
                  <a:cubicBezTo>
                    <a:pt x="23" y="11"/>
                    <a:pt x="23" y="11"/>
                    <a:pt x="23" y="11"/>
                  </a:cubicBezTo>
                  <a:cubicBezTo>
                    <a:pt x="12" y="55"/>
                    <a:pt x="12" y="55"/>
                    <a:pt x="12" y="55"/>
                  </a:cubicBezTo>
                  <a:cubicBezTo>
                    <a:pt x="12" y="55"/>
                    <a:pt x="12" y="56"/>
                    <a:pt x="12" y="56"/>
                  </a:cubicBezTo>
                  <a:cubicBezTo>
                    <a:pt x="13" y="57"/>
                    <a:pt x="13" y="57"/>
                    <a:pt x="14" y="57"/>
                  </a:cubicBezTo>
                  <a:cubicBezTo>
                    <a:pt x="24" y="57"/>
                    <a:pt x="24" y="57"/>
                    <a:pt x="24" y="57"/>
                  </a:cubicBezTo>
                  <a:cubicBezTo>
                    <a:pt x="25" y="57"/>
                    <a:pt x="25" y="57"/>
                    <a:pt x="26" y="56"/>
                  </a:cubicBezTo>
                  <a:cubicBezTo>
                    <a:pt x="37" y="11"/>
                    <a:pt x="37" y="11"/>
                    <a:pt x="37" y="11"/>
                  </a:cubicBezTo>
                  <a:cubicBezTo>
                    <a:pt x="59" y="11"/>
                    <a:pt x="59" y="11"/>
                    <a:pt x="59" y="11"/>
                  </a:cubicBezTo>
                  <a:cubicBezTo>
                    <a:pt x="60" y="11"/>
                    <a:pt x="61" y="10"/>
                    <a:pt x="61" y="9"/>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6" name="Freeform 18"/>
            <p:cNvSpPr>
              <a:spLocks/>
            </p:cNvSpPr>
            <p:nvPr/>
          </p:nvSpPr>
          <p:spPr bwMode="auto">
            <a:xfrm>
              <a:off x="7278688" y="2933700"/>
              <a:ext cx="327025" cy="649288"/>
            </a:xfrm>
            <a:custGeom>
              <a:avLst/>
              <a:gdLst>
                <a:gd name="T0" fmla="*/ 28 w 29"/>
                <a:gd name="T1" fmla="*/ 1 h 57"/>
                <a:gd name="T2" fmla="*/ 26 w 29"/>
                <a:gd name="T3" fmla="*/ 0 h 57"/>
                <a:gd name="T4" fmla="*/ 16 w 29"/>
                <a:gd name="T5" fmla="*/ 0 h 57"/>
                <a:gd name="T6" fmla="*/ 14 w 29"/>
                <a:gd name="T7" fmla="*/ 2 h 57"/>
                <a:gd name="T8" fmla="*/ 1 w 29"/>
                <a:gd name="T9" fmla="*/ 55 h 57"/>
                <a:gd name="T10" fmla="*/ 1 w 29"/>
                <a:gd name="T11" fmla="*/ 56 h 57"/>
                <a:gd name="T12" fmla="*/ 3 w 29"/>
                <a:gd name="T13" fmla="*/ 57 h 57"/>
                <a:gd name="T14" fmla="*/ 13 w 29"/>
                <a:gd name="T15" fmla="*/ 57 h 57"/>
                <a:gd name="T16" fmla="*/ 15 w 29"/>
                <a:gd name="T17" fmla="*/ 56 h 57"/>
                <a:gd name="T18" fmla="*/ 28 w 29"/>
                <a:gd name="T19" fmla="*/ 3 h 57"/>
                <a:gd name="T20" fmla="*/ 28 w 29"/>
                <a:gd name="T21"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57">
                  <a:moveTo>
                    <a:pt x="28" y="1"/>
                  </a:moveTo>
                  <a:cubicBezTo>
                    <a:pt x="28" y="1"/>
                    <a:pt x="27" y="0"/>
                    <a:pt x="26" y="0"/>
                  </a:cubicBezTo>
                  <a:cubicBezTo>
                    <a:pt x="16" y="0"/>
                    <a:pt x="16" y="0"/>
                    <a:pt x="16" y="0"/>
                  </a:cubicBezTo>
                  <a:cubicBezTo>
                    <a:pt x="15" y="0"/>
                    <a:pt x="15" y="1"/>
                    <a:pt x="14" y="2"/>
                  </a:cubicBezTo>
                  <a:cubicBezTo>
                    <a:pt x="1" y="55"/>
                    <a:pt x="1" y="55"/>
                    <a:pt x="1" y="55"/>
                  </a:cubicBezTo>
                  <a:cubicBezTo>
                    <a:pt x="0" y="55"/>
                    <a:pt x="1" y="56"/>
                    <a:pt x="1" y="56"/>
                  </a:cubicBezTo>
                  <a:cubicBezTo>
                    <a:pt x="1" y="57"/>
                    <a:pt x="2" y="57"/>
                    <a:pt x="3" y="57"/>
                  </a:cubicBezTo>
                  <a:cubicBezTo>
                    <a:pt x="13" y="57"/>
                    <a:pt x="13" y="57"/>
                    <a:pt x="13" y="57"/>
                  </a:cubicBezTo>
                  <a:cubicBezTo>
                    <a:pt x="14" y="57"/>
                    <a:pt x="14" y="57"/>
                    <a:pt x="15" y="56"/>
                  </a:cubicBezTo>
                  <a:cubicBezTo>
                    <a:pt x="28" y="3"/>
                    <a:pt x="28" y="3"/>
                    <a:pt x="28" y="3"/>
                  </a:cubicBezTo>
                  <a:cubicBezTo>
                    <a:pt x="29" y="2"/>
                    <a:pt x="28" y="2"/>
                    <a:pt x="28" y="1"/>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7" name="Freeform 19"/>
            <p:cNvSpPr>
              <a:spLocks/>
            </p:cNvSpPr>
            <p:nvPr/>
          </p:nvSpPr>
          <p:spPr bwMode="auto">
            <a:xfrm>
              <a:off x="7583488" y="2933700"/>
              <a:ext cx="755650" cy="649288"/>
            </a:xfrm>
            <a:custGeom>
              <a:avLst/>
              <a:gdLst>
                <a:gd name="T0" fmla="*/ 53 w 67"/>
                <a:gd name="T1" fmla="*/ 47 h 57"/>
                <a:gd name="T2" fmla="*/ 31 w 67"/>
                <a:gd name="T3" fmla="*/ 47 h 57"/>
                <a:gd name="T4" fmla="*/ 17 w 67"/>
                <a:gd name="T5" fmla="*/ 42 h 57"/>
                <a:gd name="T6" fmla="*/ 16 w 67"/>
                <a:gd name="T7" fmla="*/ 29 h 57"/>
                <a:gd name="T8" fmla="*/ 42 w 67"/>
                <a:gd name="T9" fmla="*/ 11 h 57"/>
                <a:gd name="T10" fmla="*/ 64 w 67"/>
                <a:gd name="T11" fmla="*/ 11 h 57"/>
                <a:gd name="T12" fmla="*/ 66 w 67"/>
                <a:gd name="T13" fmla="*/ 9 h 57"/>
                <a:gd name="T14" fmla="*/ 67 w 67"/>
                <a:gd name="T15" fmla="*/ 3 h 57"/>
                <a:gd name="T16" fmla="*/ 67 w 67"/>
                <a:gd name="T17" fmla="*/ 1 h 57"/>
                <a:gd name="T18" fmla="*/ 65 w 67"/>
                <a:gd name="T19" fmla="*/ 0 h 57"/>
                <a:gd name="T20" fmla="*/ 43 w 67"/>
                <a:gd name="T21" fmla="*/ 0 h 57"/>
                <a:gd name="T22" fmla="*/ 2 w 67"/>
                <a:gd name="T23" fmla="*/ 28 h 57"/>
                <a:gd name="T24" fmla="*/ 5 w 67"/>
                <a:gd name="T25" fmla="*/ 48 h 57"/>
                <a:gd name="T26" fmla="*/ 29 w 67"/>
                <a:gd name="T27" fmla="*/ 57 h 57"/>
                <a:gd name="T28" fmla="*/ 51 w 67"/>
                <a:gd name="T29" fmla="*/ 57 h 57"/>
                <a:gd name="T30" fmla="*/ 53 w 67"/>
                <a:gd name="T31" fmla="*/ 56 h 57"/>
                <a:gd name="T32" fmla="*/ 55 w 67"/>
                <a:gd name="T33" fmla="*/ 49 h 57"/>
                <a:gd name="T34" fmla="*/ 55 w 67"/>
                <a:gd name="T35" fmla="*/ 48 h 57"/>
                <a:gd name="T36" fmla="*/ 53 w 67"/>
                <a:gd name="T37" fmla="*/ 4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57">
                  <a:moveTo>
                    <a:pt x="53" y="47"/>
                  </a:moveTo>
                  <a:cubicBezTo>
                    <a:pt x="31" y="47"/>
                    <a:pt x="31" y="47"/>
                    <a:pt x="31" y="47"/>
                  </a:cubicBezTo>
                  <a:cubicBezTo>
                    <a:pt x="24" y="47"/>
                    <a:pt x="19" y="45"/>
                    <a:pt x="17" y="42"/>
                  </a:cubicBezTo>
                  <a:cubicBezTo>
                    <a:pt x="15" y="40"/>
                    <a:pt x="15" y="35"/>
                    <a:pt x="16" y="29"/>
                  </a:cubicBezTo>
                  <a:cubicBezTo>
                    <a:pt x="19" y="17"/>
                    <a:pt x="28" y="11"/>
                    <a:pt x="42" y="11"/>
                  </a:cubicBezTo>
                  <a:cubicBezTo>
                    <a:pt x="64" y="11"/>
                    <a:pt x="64" y="11"/>
                    <a:pt x="64" y="11"/>
                  </a:cubicBezTo>
                  <a:cubicBezTo>
                    <a:pt x="64" y="11"/>
                    <a:pt x="65" y="10"/>
                    <a:pt x="66" y="9"/>
                  </a:cubicBezTo>
                  <a:cubicBezTo>
                    <a:pt x="67" y="3"/>
                    <a:pt x="67" y="3"/>
                    <a:pt x="67" y="3"/>
                  </a:cubicBezTo>
                  <a:cubicBezTo>
                    <a:pt x="67" y="2"/>
                    <a:pt x="67" y="2"/>
                    <a:pt x="67" y="1"/>
                  </a:cubicBezTo>
                  <a:cubicBezTo>
                    <a:pt x="66" y="1"/>
                    <a:pt x="66" y="0"/>
                    <a:pt x="65" y="0"/>
                  </a:cubicBezTo>
                  <a:cubicBezTo>
                    <a:pt x="43" y="0"/>
                    <a:pt x="43" y="0"/>
                    <a:pt x="43" y="0"/>
                  </a:cubicBezTo>
                  <a:cubicBezTo>
                    <a:pt x="22" y="0"/>
                    <a:pt x="7" y="11"/>
                    <a:pt x="2" y="28"/>
                  </a:cubicBezTo>
                  <a:cubicBezTo>
                    <a:pt x="0" y="36"/>
                    <a:pt x="1" y="43"/>
                    <a:pt x="5" y="48"/>
                  </a:cubicBezTo>
                  <a:cubicBezTo>
                    <a:pt x="9" y="54"/>
                    <a:pt x="18" y="57"/>
                    <a:pt x="29" y="57"/>
                  </a:cubicBezTo>
                  <a:cubicBezTo>
                    <a:pt x="51" y="57"/>
                    <a:pt x="51" y="57"/>
                    <a:pt x="51" y="57"/>
                  </a:cubicBezTo>
                  <a:cubicBezTo>
                    <a:pt x="52" y="57"/>
                    <a:pt x="53" y="57"/>
                    <a:pt x="53" y="56"/>
                  </a:cubicBezTo>
                  <a:cubicBezTo>
                    <a:pt x="55" y="49"/>
                    <a:pt x="55" y="49"/>
                    <a:pt x="55" y="49"/>
                  </a:cubicBezTo>
                  <a:cubicBezTo>
                    <a:pt x="55" y="49"/>
                    <a:pt x="55" y="48"/>
                    <a:pt x="55" y="48"/>
                  </a:cubicBezTo>
                  <a:cubicBezTo>
                    <a:pt x="54" y="47"/>
                    <a:pt x="54" y="47"/>
                    <a:pt x="53" y="47"/>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8" name="Freeform 20"/>
            <p:cNvSpPr>
              <a:spLocks/>
            </p:cNvSpPr>
            <p:nvPr/>
          </p:nvSpPr>
          <p:spPr bwMode="auto">
            <a:xfrm>
              <a:off x="8281988" y="2933700"/>
              <a:ext cx="788988" cy="649288"/>
            </a:xfrm>
            <a:custGeom>
              <a:avLst/>
              <a:gdLst>
                <a:gd name="T0" fmla="*/ 70 w 70"/>
                <a:gd name="T1" fmla="*/ 1 h 57"/>
                <a:gd name="T2" fmla="*/ 68 w 70"/>
                <a:gd name="T3" fmla="*/ 0 h 57"/>
                <a:gd name="T4" fmla="*/ 16 w 70"/>
                <a:gd name="T5" fmla="*/ 0 h 57"/>
                <a:gd name="T6" fmla="*/ 14 w 70"/>
                <a:gd name="T7" fmla="*/ 2 h 57"/>
                <a:gd name="T8" fmla="*/ 0 w 70"/>
                <a:gd name="T9" fmla="*/ 55 h 57"/>
                <a:gd name="T10" fmla="*/ 1 w 70"/>
                <a:gd name="T11" fmla="*/ 56 h 57"/>
                <a:gd name="T12" fmla="*/ 2 w 70"/>
                <a:gd name="T13" fmla="*/ 57 h 57"/>
                <a:gd name="T14" fmla="*/ 55 w 70"/>
                <a:gd name="T15" fmla="*/ 57 h 57"/>
                <a:gd name="T16" fmla="*/ 57 w 70"/>
                <a:gd name="T17" fmla="*/ 56 h 57"/>
                <a:gd name="T18" fmla="*/ 59 w 70"/>
                <a:gd name="T19" fmla="*/ 49 h 57"/>
                <a:gd name="T20" fmla="*/ 59 w 70"/>
                <a:gd name="T21" fmla="*/ 48 h 57"/>
                <a:gd name="T22" fmla="*/ 57 w 70"/>
                <a:gd name="T23" fmla="*/ 47 h 57"/>
                <a:gd name="T24" fmla="*/ 17 w 70"/>
                <a:gd name="T25" fmla="*/ 47 h 57"/>
                <a:gd name="T26" fmla="*/ 20 w 70"/>
                <a:gd name="T27" fmla="*/ 33 h 57"/>
                <a:gd name="T28" fmla="*/ 57 w 70"/>
                <a:gd name="T29" fmla="*/ 33 h 57"/>
                <a:gd name="T30" fmla="*/ 59 w 70"/>
                <a:gd name="T31" fmla="*/ 31 h 57"/>
                <a:gd name="T32" fmla="*/ 61 w 70"/>
                <a:gd name="T33" fmla="*/ 26 h 57"/>
                <a:gd name="T34" fmla="*/ 60 w 70"/>
                <a:gd name="T35" fmla="*/ 24 h 57"/>
                <a:gd name="T36" fmla="*/ 59 w 70"/>
                <a:gd name="T37" fmla="*/ 23 h 57"/>
                <a:gd name="T38" fmla="*/ 23 w 70"/>
                <a:gd name="T39" fmla="*/ 23 h 57"/>
                <a:gd name="T40" fmla="*/ 26 w 70"/>
                <a:gd name="T41" fmla="*/ 11 h 57"/>
                <a:gd name="T42" fmla="*/ 67 w 70"/>
                <a:gd name="T43" fmla="*/ 11 h 57"/>
                <a:gd name="T44" fmla="*/ 69 w 70"/>
                <a:gd name="T45" fmla="*/ 9 h 57"/>
                <a:gd name="T46" fmla="*/ 70 w 70"/>
                <a:gd name="T47" fmla="*/ 3 h 57"/>
                <a:gd name="T48" fmla="*/ 70 w 70"/>
                <a:gd name="T49"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0" h="57">
                  <a:moveTo>
                    <a:pt x="70" y="1"/>
                  </a:moveTo>
                  <a:cubicBezTo>
                    <a:pt x="69" y="1"/>
                    <a:pt x="69" y="0"/>
                    <a:pt x="68" y="0"/>
                  </a:cubicBezTo>
                  <a:cubicBezTo>
                    <a:pt x="16" y="0"/>
                    <a:pt x="16" y="0"/>
                    <a:pt x="16" y="0"/>
                  </a:cubicBezTo>
                  <a:cubicBezTo>
                    <a:pt x="15" y="0"/>
                    <a:pt x="14" y="1"/>
                    <a:pt x="14" y="2"/>
                  </a:cubicBezTo>
                  <a:cubicBezTo>
                    <a:pt x="0" y="55"/>
                    <a:pt x="0" y="55"/>
                    <a:pt x="0" y="55"/>
                  </a:cubicBezTo>
                  <a:cubicBezTo>
                    <a:pt x="0" y="55"/>
                    <a:pt x="0" y="56"/>
                    <a:pt x="1" y="56"/>
                  </a:cubicBezTo>
                  <a:cubicBezTo>
                    <a:pt x="1" y="57"/>
                    <a:pt x="2" y="57"/>
                    <a:pt x="2" y="57"/>
                  </a:cubicBezTo>
                  <a:cubicBezTo>
                    <a:pt x="55" y="57"/>
                    <a:pt x="55" y="57"/>
                    <a:pt x="55" y="57"/>
                  </a:cubicBezTo>
                  <a:cubicBezTo>
                    <a:pt x="56" y="57"/>
                    <a:pt x="57" y="57"/>
                    <a:pt x="57" y="56"/>
                  </a:cubicBezTo>
                  <a:cubicBezTo>
                    <a:pt x="59" y="49"/>
                    <a:pt x="59" y="49"/>
                    <a:pt x="59" y="49"/>
                  </a:cubicBezTo>
                  <a:cubicBezTo>
                    <a:pt x="59" y="49"/>
                    <a:pt x="59" y="48"/>
                    <a:pt x="59" y="48"/>
                  </a:cubicBezTo>
                  <a:cubicBezTo>
                    <a:pt x="58" y="47"/>
                    <a:pt x="58" y="47"/>
                    <a:pt x="57" y="47"/>
                  </a:cubicBezTo>
                  <a:cubicBezTo>
                    <a:pt x="17" y="47"/>
                    <a:pt x="17" y="47"/>
                    <a:pt x="17" y="47"/>
                  </a:cubicBezTo>
                  <a:cubicBezTo>
                    <a:pt x="20" y="33"/>
                    <a:pt x="20" y="33"/>
                    <a:pt x="20" y="33"/>
                  </a:cubicBezTo>
                  <a:cubicBezTo>
                    <a:pt x="57" y="33"/>
                    <a:pt x="57" y="33"/>
                    <a:pt x="57" y="33"/>
                  </a:cubicBezTo>
                  <a:cubicBezTo>
                    <a:pt x="58" y="33"/>
                    <a:pt x="59" y="32"/>
                    <a:pt x="59" y="31"/>
                  </a:cubicBezTo>
                  <a:cubicBezTo>
                    <a:pt x="61" y="26"/>
                    <a:pt x="61" y="26"/>
                    <a:pt x="61" y="26"/>
                  </a:cubicBezTo>
                  <a:cubicBezTo>
                    <a:pt x="61" y="25"/>
                    <a:pt x="61" y="24"/>
                    <a:pt x="60" y="24"/>
                  </a:cubicBezTo>
                  <a:cubicBezTo>
                    <a:pt x="60" y="23"/>
                    <a:pt x="59" y="23"/>
                    <a:pt x="59" y="23"/>
                  </a:cubicBezTo>
                  <a:cubicBezTo>
                    <a:pt x="23" y="23"/>
                    <a:pt x="23" y="23"/>
                    <a:pt x="23" y="23"/>
                  </a:cubicBezTo>
                  <a:cubicBezTo>
                    <a:pt x="26" y="11"/>
                    <a:pt x="26" y="11"/>
                    <a:pt x="26" y="11"/>
                  </a:cubicBezTo>
                  <a:cubicBezTo>
                    <a:pt x="67" y="11"/>
                    <a:pt x="67" y="11"/>
                    <a:pt x="67" y="11"/>
                  </a:cubicBezTo>
                  <a:cubicBezTo>
                    <a:pt x="68" y="11"/>
                    <a:pt x="68" y="10"/>
                    <a:pt x="69" y="9"/>
                  </a:cubicBezTo>
                  <a:cubicBezTo>
                    <a:pt x="70" y="3"/>
                    <a:pt x="70" y="3"/>
                    <a:pt x="70" y="3"/>
                  </a:cubicBezTo>
                  <a:cubicBezTo>
                    <a:pt x="70" y="2"/>
                    <a:pt x="70" y="2"/>
                    <a:pt x="70" y="1"/>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9" name="Freeform 21"/>
            <p:cNvSpPr>
              <a:spLocks/>
            </p:cNvSpPr>
            <p:nvPr/>
          </p:nvSpPr>
          <p:spPr bwMode="auto">
            <a:xfrm>
              <a:off x="4394200" y="3708400"/>
              <a:ext cx="236538" cy="193675"/>
            </a:xfrm>
            <a:custGeom>
              <a:avLst/>
              <a:gdLst>
                <a:gd name="T0" fmla="*/ 21 w 21"/>
                <a:gd name="T1" fmla="*/ 0 h 17"/>
                <a:gd name="T2" fmla="*/ 12 w 21"/>
                <a:gd name="T3" fmla="*/ 0 h 17"/>
                <a:gd name="T4" fmla="*/ 3 w 21"/>
                <a:gd name="T5" fmla="*/ 5 h 17"/>
                <a:gd name="T6" fmla="*/ 3 w 21"/>
                <a:gd name="T7" fmla="*/ 8 h 17"/>
                <a:gd name="T8" fmla="*/ 9 w 21"/>
                <a:gd name="T9" fmla="*/ 10 h 17"/>
                <a:gd name="T10" fmla="*/ 13 w 21"/>
                <a:gd name="T11" fmla="*/ 10 h 17"/>
                <a:gd name="T12" fmla="*/ 16 w 21"/>
                <a:gd name="T13" fmla="*/ 11 h 17"/>
                <a:gd name="T14" fmla="*/ 16 w 21"/>
                <a:gd name="T15" fmla="*/ 12 h 17"/>
                <a:gd name="T16" fmla="*/ 11 w 21"/>
                <a:gd name="T17" fmla="*/ 15 h 17"/>
                <a:gd name="T18" fmla="*/ 1 w 21"/>
                <a:gd name="T19" fmla="*/ 15 h 17"/>
                <a:gd name="T20" fmla="*/ 1 w 21"/>
                <a:gd name="T21" fmla="*/ 15 h 17"/>
                <a:gd name="T22" fmla="*/ 0 w 21"/>
                <a:gd name="T23" fmla="*/ 17 h 17"/>
                <a:gd name="T24" fmla="*/ 0 w 21"/>
                <a:gd name="T25" fmla="*/ 17 h 17"/>
                <a:gd name="T26" fmla="*/ 1 w 21"/>
                <a:gd name="T27" fmla="*/ 17 h 17"/>
                <a:gd name="T28" fmla="*/ 11 w 21"/>
                <a:gd name="T29" fmla="*/ 17 h 17"/>
                <a:gd name="T30" fmla="*/ 20 w 21"/>
                <a:gd name="T31" fmla="*/ 12 h 17"/>
                <a:gd name="T32" fmla="*/ 19 w 21"/>
                <a:gd name="T33" fmla="*/ 9 h 17"/>
                <a:gd name="T34" fmla="*/ 14 w 21"/>
                <a:gd name="T35" fmla="*/ 7 h 17"/>
                <a:gd name="T36" fmla="*/ 9 w 21"/>
                <a:gd name="T37" fmla="*/ 7 h 17"/>
                <a:gd name="T38" fmla="*/ 7 w 21"/>
                <a:gd name="T39" fmla="*/ 7 h 17"/>
                <a:gd name="T40" fmla="*/ 7 w 21"/>
                <a:gd name="T41" fmla="*/ 5 h 17"/>
                <a:gd name="T42" fmla="*/ 11 w 21"/>
                <a:gd name="T43" fmla="*/ 3 h 17"/>
                <a:gd name="T44" fmla="*/ 20 w 21"/>
                <a:gd name="T45" fmla="*/ 3 h 17"/>
                <a:gd name="T46" fmla="*/ 21 w 21"/>
                <a:gd name="T47" fmla="*/ 3 h 17"/>
                <a:gd name="T48" fmla="*/ 21 w 21"/>
                <a:gd name="T49" fmla="*/ 1 h 17"/>
                <a:gd name="T50" fmla="*/ 21 w 21"/>
                <a:gd name="T51" fmla="*/ 1 h 17"/>
                <a:gd name="T52" fmla="*/ 21 w 21"/>
                <a:gd name="T5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17">
                  <a:moveTo>
                    <a:pt x="21" y="0"/>
                  </a:moveTo>
                  <a:cubicBezTo>
                    <a:pt x="12" y="0"/>
                    <a:pt x="12" y="0"/>
                    <a:pt x="12" y="0"/>
                  </a:cubicBezTo>
                  <a:cubicBezTo>
                    <a:pt x="7" y="0"/>
                    <a:pt x="4" y="2"/>
                    <a:pt x="3" y="5"/>
                  </a:cubicBezTo>
                  <a:cubicBezTo>
                    <a:pt x="2" y="7"/>
                    <a:pt x="3" y="8"/>
                    <a:pt x="3" y="8"/>
                  </a:cubicBezTo>
                  <a:cubicBezTo>
                    <a:pt x="4" y="10"/>
                    <a:pt x="6" y="10"/>
                    <a:pt x="9" y="10"/>
                  </a:cubicBezTo>
                  <a:cubicBezTo>
                    <a:pt x="13" y="10"/>
                    <a:pt x="13" y="10"/>
                    <a:pt x="13" y="10"/>
                  </a:cubicBezTo>
                  <a:cubicBezTo>
                    <a:pt x="14" y="10"/>
                    <a:pt x="15" y="10"/>
                    <a:pt x="16" y="11"/>
                  </a:cubicBezTo>
                  <a:cubicBezTo>
                    <a:pt x="16" y="11"/>
                    <a:pt x="16" y="12"/>
                    <a:pt x="16" y="12"/>
                  </a:cubicBezTo>
                  <a:cubicBezTo>
                    <a:pt x="15" y="14"/>
                    <a:pt x="13" y="15"/>
                    <a:pt x="11" y="15"/>
                  </a:cubicBezTo>
                  <a:cubicBezTo>
                    <a:pt x="1" y="15"/>
                    <a:pt x="1" y="15"/>
                    <a:pt x="1" y="15"/>
                  </a:cubicBezTo>
                  <a:cubicBezTo>
                    <a:pt x="1" y="15"/>
                    <a:pt x="1" y="15"/>
                    <a:pt x="1" y="15"/>
                  </a:cubicBezTo>
                  <a:cubicBezTo>
                    <a:pt x="0" y="17"/>
                    <a:pt x="0" y="17"/>
                    <a:pt x="0" y="17"/>
                  </a:cubicBezTo>
                  <a:cubicBezTo>
                    <a:pt x="0" y="17"/>
                    <a:pt x="0" y="17"/>
                    <a:pt x="0" y="17"/>
                  </a:cubicBezTo>
                  <a:cubicBezTo>
                    <a:pt x="0" y="17"/>
                    <a:pt x="1" y="17"/>
                    <a:pt x="1" y="17"/>
                  </a:cubicBezTo>
                  <a:cubicBezTo>
                    <a:pt x="11" y="17"/>
                    <a:pt x="11" y="17"/>
                    <a:pt x="11" y="17"/>
                  </a:cubicBezTo>
                  <a:cubicBezTo>
                    <a:pt x="16" y="17"/>
                    <a:pt x="19" y="16"/>
                    <a:pt x="20" y="12"/>
                  </a:cubicBezTo>
                  <a:cubicBezTo>
                    <a:pt x="20" y="11"/>
                    <a:pt x="20" y="10"/>
                    <a:pt x="19" y="9"/>
                  </a:cubicBezTo>
                  <a:cubicBezTo>
                    <a:pt x="18" y="8"/>
                    <a:pt x="16" y="7"/>
                    <a:pt x="14" y="7"/>
                  </a:cubicBezTo>
                  <a:cubicBezTo>
                    <a:pt x="9" y="7"/>
                    <a:pt x="9" y="7"/>
                    <a:pt x="9" y="7"/>
                  </a:cubicBezTo>
                  <a:cubicBezTo>
                    <a:pt x="8" y="7"/>
                    <a:pt x="7" y="7"/>
                    <a:pt x="7" y="7"/>
                  </a:cubicBezTo>
                  <a:cubicBezTo>
                    <a:pt x="7" y="6"/>
                    <a:pt x="7" y="6"/>
                    <a:pt x="7" y="5"/>
                  </a:cubicBezTo>
                  <a:cubicBezTo>
                    <a:pt x="7" y="4"/>
                    <a:pt x="8" y="3"/>
                    <a:pt x="11" y="3"/>
                  </a:cubicBezTo>
                  <a:cubicBezTo>
                    <a:pt x="20" y="3"/>
                    <a:pt x="20" y="3"/>
                    <a:pt x="20" y="3"/>
                  </a:cubicBezTo>
                  <a:cubicBezTo>
                    <a:pt x="21" y="3"/>
                    <a:pt x="21" y="3"/>
                    <a:pt x="21" y="3"/>
                  </a:cubicBezTo>
                  <a:cubicBezTo>
                    <a:pt x="21" y="1"/>
                    <a:pt x="21" y="1"/>
                    <a:pt x="21" y="1"/>
                  </a:cubicBezTo>
                  <a:cubicBezTo>
                    <a:pt x="21" y="1"/>
                    <a:pt x="21" y="1"/>
                    <a:pt x="21" y="1"/>
                  </a:cubicBezTo>
                  <a:cubicBezTo>
                    <a:pt x="21" y="0"/>
                    <a:pt x="21" y="0"/>
                    <a:pt x="21"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0" name="Freeform 22"/>
            <p:cNvSpPr>
              <a:spLocks/>
            </p:cNvSpPr>
            <p:nvPr/>
          </p:nvSpPr>
          <p:spPr bwMode="auto">
            <a:xfrm>
              <a:off x="4754563" y="3708400"/>
              <a:ext cx="236538" cy="193675"/>
            </a:xfrm>
            <a:custGeom>
              <a:avLst/>
              <a:gdLst>
                <a:gd name="T0" fmla="*/ 20 w 21"/>
                <a:gd name="T1" fmla="*/ 0 h 17"/>
                <a:gd name="T2" fmla="*/ 5 w 21"/>
                <a:gd name="T3" fmla="*/ 0 h 17"/>
                <a:gd name="T4" fmla="*/ 4 w 21"/>
                <a:gd name="T5" fmla="*/ 1 h 17"/>
                <a:gd name="T6" fmla="*/ 0 w 21"/>
                <a:gd name="T7" fmla="*/ 17 h 17"/>
                <a:gd name="T8" fmla="*/ 0 w 21"/>
                <a:gd name="T9" fmla="*/ 17 h 17"/>
                <a:gd name="T10" fmla="*/ 0 w 21"/>
                <a:gd name="T11" fmla="*/ 17 h 17"/>
                <a:gd name="T12" fmla="*/ 17 w 21"/>
                <a:gd name="T13" fmla="*/ 17 h 17"/>
                <a:gd name="T14" fmla="*/ 17 w 21"/>
                <a:gd name="T15" fmla="*/ 17 h 17"/>
                <a:gd name="T16" fmla="*/ 17 w 21"/>
                <a:gd name="T17" fmla="*/ 15 h 17"/>
                <a:gd name="T18" fmla="*/ 17 w 21"/>
                <a:gd name="T19" fmla="*/ 15 h 17"/>
                <a:gd name="T20" fmla="*/ 17 w 21"/>
                <a:gd name="T21" fmla="*/ 15 h 17"/>
                <a:gd name="T22" fmla="*/ 4 w 21"/>
                <a:gd name="T23" fmla="*/ 15 h 17"/>
                <a:gd name="T24" fmla="*/ 6 w 21"/>
                <a:gd name="T25" fmla="*/ 10 h 17"/>
                <a:gd name="T26" fmla="*/ 17 w 21"/>
                <a:gd name="T27" fmla="*/ 10 h 17"/>
                <a:gd name="T28" fmla="*/ 18 w 21"/>
                <a:gd name="T29" fmla="*/ 10 h 17"/>
                <a:gd name="T30" fmla="*/ 18 w 21"/>
                <a:gd name="T31" fmla="*/ 8 h 17"/>
                <a:gd name="T32" fmla="*/ 18 w 21"/>
                <a:gd name="T33" fmla="*/ 7 h 17"/>
                <a:gd name="T34" fmla="*/ 18 w 21"/>
                <a:gd name="T35" fmla="*/ 7 h 17"/>
                <a:gd name="T36" fmla="*/ 6 w 21"/>
                <a:gd name="T37" fmla="*/ 7 h 17"/>
                <a:gd name="T38" fmla="*/ 7 w 21"/>
                <a:gd name="T39" fmla="*/ 3 h 17"/>
                <a:gd name="T40" fmla="*/ 20 w 21"/>
                <a:gd name="T41" fmla="*/ 3 h 17"/>
                <a:gd name="T42" fmla="*/ 20 w 21"/>
                <a:gd name="T43" fmla="*/ 3 h 17"/>
                <a:gd name="T44" fmla="*/ 21 w 21"/>
                <a:gd name="T45" fmla="*/ 1 h 17"/>
                <a:gd name="T46" fmla="*/ 21 w 21"/>
                <a:gd name="T47" fmla="*/ 1 h 17"/>
                <a:gd name="T48" fmla="*/ 20 w 21"/>
                <a:gd name="T4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 h="17">
                  <a:moveTo>
                    <a:pt x="20" y="0"/>
                  </a:moveTo>
                  <a:cubicBezTo>
                    <a:pt x="5" y="0"/>
                    <a:pt x="5" y="0"/>
                    <a:pt x="5" y="0"/>
                  </a:cubicBezTo>
                  <a:cubicBezTo>
                    <a:pt x="4" y="0"/>
                    <a:pt x="4" y="0"/>
                    <a:pt x="4" y="1"/>
                  </a:cubicBezTo>
                  <a:cubicBezTo>
                    <a:pt x="0" y="17"/>
                    <a:pt x="0" y="17"/>
                    <a:pt x="0" y="17"/>
                  </a:cubicBezTo>
                  <a:cubicBezTo>
                    <a:pt x="0" y="17"/>
                    <a:pt x="0" y="17"/>
                    <a:pt x="0" y="17"/>
                  </a:cubicBezTo>
                  <a:cubicBezTo>
                    <a:pt x="0" y="17"/>
                    <a:pt x="0" y="17"/>
                    <a:pt x="0" y="17"/>
                  </a:cubicBezTo>
                  <a:cubicBezTo>
                    <a:pt x="17" y="17"/>
                    <a:pt x="17" y="17"/>
                    <a:pt x="17" y="17"/>
                  </a:cubicBezTo>
                  <a:cubicBezTo>
                    <a:pt x="17" y="17"/>
                    <a:pt x="17" y="17"/>
                    <a:pt x="17" y="17"/>
                  </a:cubicBezTo>
                  <a:cubicBezTo>
                    <a:pt x="17" y="15"/>
                    <a:pt x="17" y="15"/>
                    <a:pt x="17" y="15"/>
                  </a:cubicBezTo>
                  <a:cubicBezTo>
                    <a:pt x="18" y="15"/>
                    <a:pt x="17" y="15"/>
                    <a:pt x="17" y="15"/>
                  </a:cubicBezTo>
                  <a:cubicBezTo>
                    <a:pt x="17" y="15"/>
                    <a:pt x="17" y="15"/>
                    <a:pt x="17" y="15"/>
                  </a:cubicBezTo>
                  <a:cubicBezTo>
                    <a:pt x="4" y="15"/>
                    <a:pt x="4" y="15"/>
                    <a:pt x="4" y="15"/>
                  </a:cubicBezTo>
                  <a:cubicBezTo>
                    <a:pt x="6" y="10"/>
                    <a:pt x="6" y="10"/>
                    <a:pt x="6" y="10"/>
                  </a:cubicBezTo>
                  <a:cubicBezTo>
                    <a:pt x="17" y="10"/>
                    <a:pt x="17" y="10"/>
                    <a:pt x="17" y="10"/>
                  </a:cubicBezTo>
                  <a:cubicBezTo>
                    <a:pt x="17" y="10"/>
                    <a:pt x="18" y="10"/>
                    <a:pt x="18" y="10"/>
                  </a:cubicBezTo>
                  <a:cubicBezTo>
                    <a:pt x="18" y="8"/>
                    <a:pt x="18" y="8"/>
                    <a:pt x="18" y="8"/>
                  </a:cubicBezTo>
                  <a:cubicBezTo>
                    <a:pt x="18" y="8"/>
                    <a:pt x="18" y="8"/>
                    <a:pt x="18" y="7"/>
                  </a:cubicBezTo>
                  <a:cubicBezTo>
                    <a:pt x="18" y="7"/>
                    <a:pt x="18" y="7"/>
                    <a:pt x="18" y="7"/>
                  </a:cubicBezTo>
                  <a:cubicBezTo>
                    <a:pt x="6" y="7"/>
                    <a:pt x="6" y="7"/>
                    <a:pt x="6" y="7"/>
                  </a:cubicBezTo>
                  <a:cubicBezTo>
                    <a:pt x="7" y="3"/>
                    <a:pt x="7" y="3"/>
                    <a:pt x="7" y="3"/>
                  </a:cubicBezTo>
                  <a:cubicBezTo>
                    <a:pt x="20" y="3"/>
                    <a:pt x="20" y="3"/>
                    <a:pt x="20" y="3"/>
                  </a:cubicBezTo>
                  <a:cubicBezTo>
                    <a:pt x="20" y="3"/>
                    <a:pt x="20" y="3"/>
                    <a:pt x="20" y="3"/>
                  </a:cubicBezTo>
                  <a:cubicBezTo>
                    <a:pt x="21" y="1"/>
                    <a:pt x="21" y="1"/>
                    <a:pt x="21" y="1"/>
                  </a:cubicBezTo>
                  <a:cubicBezTo>
                    <a:pt x="21" y="1"/>
                    <a:pt x="21" y="1"/>
                    <a:pt x="21" y="1"/>
                  </a:cubicBezTo>
                  <a:cubicBezTo>
                    <a:pt x="21" y="0"/>
                    <a:pt x="21" y="0"/>
                    <a:pt x="2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1" name="Freeform 23"/>
            <p:cNvSpPr>
              <a:spLocks/>
            </p:cNvSpPr>
            <p:nvPr/>
          </p:nvSpPr>
          <p:spPr bwMode="auto">
            <a:xfrm>
              <a:off x="5103813" y="3708400"/>
              <a:ext cx="293688" cy="193675"/>
            </a:xfrm>
            <a:custGeom>
              <a:avLst/>
              <a:gdLst>
                <a:gd name="T0" fmla="*/ 26 w 26"/>
                <a:gd name="T1" fmla="*/ 0 h 17"/>
                <a:gd name="T2" fmla="*/ 22 w 26"/>
                <a:gd name="T3" fmla="*/ 0 h 17"/>
                <a:gd name="T4" fmla="*/ 21 w 26"/>
                <a:gd name="T5" fmla="*/ 1 h 17"/>
                <a:gd name="T6" fmla="*/ 14 w 26"/>
                <a:gd name="T7" fmla="*/ 11 h 17"/>
                <a:gd name="T8" fmla="*/ 12 w 26"/>
                <a:gd name="T9" fmla="*/ 14 h 17"/>
                <a:gd name="T10" fmla="*/ 12 w 26"/>
                <a:gd name="T11" fmla="*/ 11 h 17"/>
                <a:gd name="T12" fmla="*/ 9 w 26"/>
                <a:gd name="T13" fmla="*/ 1 h 17"/>
                <a:gd name="T14" fmla="*/ 8 w 26"/>
                <a:gd name="T15" fmla="*/ 0 h 17"/>
                <a:gd name="T16" fmla="*/ 4 w 26"/>
                <a:gd name="T17" fmla="*/ 0 h 17"/>
                <a:gd name="T18" fmla="*/ 4 w 26"/>
                <a:gd name="T19" fmla="*/ 1 h 17"/>
                <a:gd name="T20" fmla="*/ 0 w 26"/>
                <a:gd name="T21" fmla="*/ 17 h 17"/>
                <a:gd name="T22" fmla="*/ 0 w 26"/>
                <a:gd name="T23" fmla="*/ 17 h 17"/>
                <a:gd name="T24" fmla="*/ 0 w 26"/>
                <a:gd name="T25" fmla="*/ 17 h 17"/>
                <a:gd name="T26" fmla="*/ 3 w 26"/>
                <a:gd name="T27" fmla="*/ 17 h 17"/>
                <a:gd name="T28" fmla="*/ 4 w 26"/>
                <a:gd name="T29" fmla="*/ 17 h 17"/>
                <a:gd name="T30" fmla="*/ 6 w 26"/>
                <a:gd name="T31" fmla="*/ 8 h 17"/>
                <a:gd name="T32" fmla="*/ 6 w 26"/>
                <a:gd name="T33" fmla="*/ 6 h 17"/>
                <a:gd name="T34" fmla="*/ 7 w 26"/>
                <a:gd name="T35" fmla="*/ 8 h 17"/>
                <a:gd name="T36" fmla="*/ 9 w 26"/>
                <a:gd name="T37" fmla="*/ 17 h 17"/>
                <a:gd name="T38" fmla="*/ 9 w 26"/>
                <a:gd name="T39" fmla="*/ 17 h 17"/>
                <a:gd name="T40" fmla="*/ 12 w 26"/>
                <a:gd name="T41" fmla="*/ 17 h 17"/>
                <a:gd name="T42" fmla="*/ 13 w 26"/>
                <a:gd name="T43" fmla="*/ 17 h 17"/>
                <a:gd name="T44" fmla="*/ 20 w 26"/>
                <a:gd name="T45" fmla="*/ 8 h 17"/>
                <a:gd name="T46" fmla="*/ 21 w 26"/>
                <a:gd name="T47" fmla="*/ 6 h 17"/>
                <a:gd name="T48" fmla="*/ 21 w 26"/>
                <a:gd name="T49" fmla="*/ 7 h 17"/>
                <a:gd name="T50" fmla="*/ 18 w 26"/>
                <a:gd name="T51" fmla="*/ 17 h 17"/>
                <a:gd name="T52" fmla="*/ 18 w 26"/>
                <a:gd name="T53" fmla="*/ 17 h 17"/>
                <a:gd name="T54" fmla="*/ 19 w 26"/>
                <a:gd name="T55" fmla="*/ 17 h 17"/>
                <a:gd name="T56" fmla="*/ 22 w 26"/>
                <a:gd name="T57" fmla="*/ 17 h 17"/>
                <a:gd name="T58" fmla="*/ 22 w 26"/>
                <a:gd name="T59" fmla="*/ 17 h 17"/>
                <a:gd name="T60" fmla="*/ 26 w 26"/>
                <a:gd name="T61" fmla="*/ 1 h 17"/>
                <a:gd name="T62" fmla="*/ 26 w 26"/>
                <a:gd name="T63" fmla="*/ 1 h 17"/>
                <a:gd name="T64" fmla="*/ 26 w 26"/>
                <a:gd name="T6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17">
                  <a:moveTo>
                    <a:pt x="26" y="0"/>
                  </a:moveTo>
                  <a:cubicBezTo>
                    <a:pt x="22" y="0"/>
                    <a:pt x="22" y="0"/>
                    <a:pt x="22" y="0"/>
                  </a:cubicBezTo>
                  <a:cubicBezTo>
                    <a:pt x="22" y="0"/>
                    <a:pt x="22" y="0"/>
                    <a:pt x="21" y="1"/>
                  </a:cubicBezTo>
                  <a:cubicBezTo>
                    <a:pt x="14" y="11"/>
                    <a:pt x="14" y="11"/>
                    <a:pt x="14" y="11"/>
                  </a:cubicBezTo>
                  <a:cubicBezTo>
                    <a:pt x="13" y="12"/>
                    <a:pt x="12" y="13"/>
                    <a:pt x="12" y="14"/>
                  </a:cubicBezTo>
                  <a:cubicBezTo>
                    <a:pt x="12" y="13"/>
                    <a:pt x="12" y="12"/>
                    <a:pt x="12" y="11"/>
                  </a:cubicBezTo>
                  <a:cubicBezTo>
                    <a:pt x="9" y="1"/>
                    <a:pt x="9" y="1"/>
                    <a:pt x="9" y="1"/>
                  </a:cubicBezTo>
                  <a:cubicBezTo>
                    <a:pt x="9" y="0"/>
                    <a:pt x="9" y="0"/>
                    <a:pt x="8" y="0"/>
                  </a:cubicBezTo>
                  <a:cubicBezTo>
                    <a:pt x="4" y="0"/>
                    <a:pt x="4" y="0"/>
                    <a:pt x="4" y="0"/>
                  </a:cubicBezTo>
                  <a:cubicBezTo>
                    <a:pt x="4" y="0"/>
                    <a:pt x="4" y="0"/>
                    <a:pt x="4" y="1"/>
                  </a:cubicBezTo>
                  <a:cubicBezTo>
                    <a:pt x="0" y="17"/>
                    <a:pt x="0" y="17"/>
                    <a:pt x="0" y="17"/>
                  </a:cubicBezTo>
                  <a:cubicBezTo>
                    <a:pt x="0" y="17"/>
                    <a:pt x="0" y="17"/>
                    <a:pt x="0" y="17"/>
                  </a:cubicBezTo>
                  <a:cubicBezTo>
                    <a:pt x="0" y="17"/>
                    <a:pt x="0" y="17"/>
                    <a:pt x="0" y="17"/>
                  </a:cubicBezTo>
                  <a:cubicBezTo>
                    <a:pt x="3" y="17"/>
                    <a:pt x="3" y="17"/>
                    <a:pt x="3" y="17"/>
                  </a:cubicBezTo>
                  <a:cubicBezTo>
                    <a:pt x="3" y="17"/>
                    <a:pt x="3" y="17"/>
                    <a:pt x="4" y="17"/>
                  </a:cubicBezTo>
                  <a:cubicBezTo>
                    <a:pt x="6" y="8"/>
                    <a:pt x="6" y="8"/>
                    <a:pt x="6" y="8"/>
                  </a:cubicBezTo>
                  <a:cubicBezTo>
                    <a:pt x="6" y="7"/>
                    <a:pt x="6" y="7"/>
                    <a:pt x="6" y="6"/>
                  </a:cubicBezTo>
                  <a:cubicBezTo>
                    <a:pt x="6" y="7"/>
                    <a:pt x="7" y="7"/>
                    <a:pt x="7" y="8"/>
                  </a:cubicBezTo>
                  <a:cubicBezTo>
                    <a:pt x="9" y="17"/>
                    <a:pt x="9" y="17"/>
                    <a:pt x="9" y="17"/>
                  </a:cubicBezTo>
                  <a:cubicBezTo>
                    <a:pt x="9" y="17"/>
                    <a:pt x="9" y="17"/>
                    <a:pt x="9" y="17"/>
                  </a:cubicBezTo>
                  <a:cubicBezTo>
                    <a:pt x="12" y="17"/>
                    <a:pt x="12" y="17"/>
                    <a:pt x="12" y="17"/>
                  </a:cubicBezTo>
                  <a:cubicBezTo>
                    <a:pt x="13" y="17"/>
                    <a:pt x="13" y="17"/>
                    <a:pt x="13" y="17"/>
                  </a:cubicBezTo>
                  <a:cubicBezTo>
                    <a:pt x="20" y="8"/>
                    <a:pt x="20" y="8"/>
                    <a:pt x="20" y="8"/>
                  </a:cubicBezTo>
                  <a:cubicBezTo>
                    <a:pt x="20" y="7"/>
                    <a:pt x="21" y="7"/>
                    <a:pt x="21" y="6"/>
                  </a:cubicBezTo>
                  <a:cubicBezTo>
                    <a:pt x="21" y="7"/>
                    <a:pt x="21" y="7"/>
                    <a:pt x="21" y="7"/>
                  </a:cubicBezTo>
                  <a:cubicBezTo>
                    <a:pt x="18" y="17"/>
                    <a:pt x="18" y="17"/>
                    <a:pt x="18" y="17"/>
                  </a:cubicBezTo>
                  <a:cubicBezTo>
                    <a:pt x="18" y="17"/>
                    <a:pt x="18" y="17"/>
                    <a:pt x="18" y="17"/>
                  </a:cubicBezTo>
                  <a:cubicBezTo>
                    <a:pt x="18" y="17"/>
                    <a:pt x="19" y="17"/>
                    <a:pt x="19" y="17"/>
                  </a:cubicBezTo>
                  <a:cubicBezTo>
                    <a:pt x="22" y="17"/>
                    <a:pt x="22" y="17"/>
                    <a:pt x="22" y="17"/>
                  </a:cubicBezTo>
                  <a:cubicBezTo>
                    <a:pt x="22" y="17"/>
                    <a:pt x="22" y="17"/>
                    <a:pt x="22" y="17"/>
                  </a:cubicBezTo>
                  <a:cubicBezTo>
                    <a:pt x="26" y="1"/>
                    <a:pt x="26" y="1"/>
                    <a:pt x="26" y="1"/>
                  </a:cubicBezTo>
                  <a:cubicBezTo>
                    <a:pt x="26" y="1"/>
                    <a:pt x="26" y="1"/>
                    <a:pt x="26" y="1"/>
                  </a:cubicBezTo>
                  <a:cubicBezTo>
                    <a:pt x="26" y="0"/>
                    <a:pt x="26" y="0"/>
                    <a:pt x="26"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2" name="Freeform 24"/>
            <p:cNvSpPr>
              <a:spLocks/>
            </p:cNvSpPr>
            <p:nvPr/>
          </p:nvSpPr>
          <p:spPr bwMode="auto">
            <a:xfrm>
              <a:off x="5521325" y="3708400"/>
              <a:ext cx="101600" cy="193675"/>
            </a:xfrm>
            <a:custGeom>
              <a:avLst/>
              <a:gdLst>
                <a:gd name="T0" fmla="*/ 8 w 9"/>
                <a:gd name="T1" fmla="*/ 0 h 17"/>
                <a:gd name="T2" fmla="*/ 5 w 9"/>
                <a:gd name="T3" fmla="*/ 0 h 17"/>
                <a:gd name="T4" fmla="*/ 5 w 9"/>
                <a:gd name="T5" fmla="*/ 1 h 17"/>
                <a:gd name="T6" fmla="*/ 0 w 9"/>
                <a:gd name="T7" fmla="*/ 17 h 17"/>
                <a:gd name="T8" fmla="*/ 0 w 9"/>
                <a:gd name="T9" fmla="*/ 17 h 17"/>
                <a:gd name="T10" fmla="*/ 1 w 9"/>
                <a:gd name="T11" fmla="*/ 17 h 17"/>
                <a:gd name="T12" fmla="*/ 4 w 9"/>
                <a:gd name="T13" fmla="*/ 17 h 17"/>
                <a:gd name="T14" fmla="*/ 4 w 9"/>
                <a:gd name="T15" fmla="*/ 17 h 17"/>
                <a:gd name="T16" fmla="*/ 9 w 9"/>
                <a:gd name="T17" fmla="*/ 1 h 17"/>
                <a:gd name="T18" fmla="*/ 8 w 9"/>
                <a:gd name="T19" fmla="*/ 1 h 17"/>
                <a:gd name="T20" fmla="*/ 8 w 9"/>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7">
                  <a:moveTo>
                    <a:pt x="8" y="0"/>
                  </a:moveTo>
                  <a:cubicBezTo>
                    <a:pt x="5" y="0"/>
                    <a:pt x="5" y="0"/>
                    <a:pt x="5" y="0"/>
                  </a:cubicBezTo>
                  <a:cubicBezTo>
                    <a:pt x="5" y="0"/>
                    <a:pt x="5" y="0"/>
                    <a:pt x="5" y="1"/>
                  </a:cubicBezTo>
                  <a:cubicBezTo>
                    <a:pt x="0" y="17"/>
                    <a:pt x="0" y="17"/>
                    <a:pt x="0" y="17"/>
                  </a:cubicBezTo>
                  <a:cubicBezTo>
                    <a:pt x="0" y="17"/>
                    <a:pt x="0" y="17"/>
                    <a:pt x="0" y="17"/>
                  </a:cubicBezTo>
                  <a:cubicBezTo>
                    <a:pt x="0" y="17"/>
                    <a:pt x="1" y="17"/>
                    <a:pt x="1" y="17"/>
                  </a:cubicBezTo>
                  <a:cubicBezTo>
                    <a:pt x="4" y="17"/>
                    <a:pt x="4" y="17"/>
                    <a:pt x="4" y="17"/>
                  </a:cubicBezTo>
                  <a:cubicBezTo>
                    <a:pt x="4" y="17"/>
                    <a:pt x="4" y="17"/>
                    <a:pt x="4" y="17"/>
                  </a:cubicBezTo>
                  <a:cubicBezTo>
                    <a:pt x="9" y="1"/>
                    <a:pt x="9" y="1"/>
                    <a:pt x="9" y="1"/>
                  </a:cubicBezTo>
                  <a:cubicBezTo>
                    <a:pt x="9" y="1"/>
                    <a:pt x="9" y="1"/>
                    <a:pt x="8" y="1"/>
                  </a:cubicBezTo>
                  <a:cubicBezTo>
                    <a:pt x="8" y="0"/>
                    <a:pt x="8" y="0"/>
                    <a:pt x="8"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3" name="Freeform 25"/>
            <p:cNvSpPr>
              <a:spLocks/>
            </p:cNvSpPr>
            <p:nvPr/>
          </p:nvSpPr>
          <p:spPr bwMode="auto">
            <a:xfrm>
              <a:off x="5746750" y="3708400"/>
              <a:ext cx="225425" cy="193675"/>
            </a:xfrm>
            <a:custGeom>
              <a:avLst/>
              <a:gdLst>
                <a:gd name="T0" fmla="*/ 20 w 20"/>
                <a:gd name="T1" fmla="*/ 0 h 17"/>
                <a:gd name="T2" fmla="*/ 13 w 20"/>
                <a:gd name="T3" fmla="*/ 0 h 17"/>
                <a:gd name="T4" fmla="*/ 0 w 20"/>
                <a:gd name="T5" fmla="*/ 9 h 17"/>
                <a:gd name="T6" fmla="*/ 1 w 20"/>
                <a:gd name="T7" fmla="*/ 15 h 17"/>
                <a:gd name="T8" fmla="*/ 8 w 20"/>
                <a:gd name="T9" fmla="*/ 17 h 17"/>
                <a:gd name="T10" fmla="*/ 15 w 20"/>
                <a:gd name="T11" fmla="*/ 17 h 17"/>
                <a:gd name="T12" fmla="*/ 16 w 20"/>
                <a:gd name="T13" fmla="*/ 17 h 17"/>
                <a:gd name="T14" fmla="*/ 16 w 20"/>
                <a:gd name="T15" fmla="*/ 15 h 17"/>
                <a:gd name="T16" fmla="*/ 16 w 20"/>
                <a:gd name="T17" fmla="*/ 15 h 17"/>
                <a:gd name="T18" fmla="*/ 16 w 20"/>
                <a:gd name="T19" fmla="*/ 15 h 17"/>
                <a:gd name="T20" fmla="*/ 9 w 20"/>
                <a:gd name="T21" fmla="*/ 15 h 17"/>
                <a:gd name="T22" fmla="*/ 5 w 20"/>
                <a:gd name="T23" fmla="*/ 13 h 17"/>
                <a:gd name="T24" fmla="*/ 4 w 20"/>
                <a:gd name="T25" fmla="*/ 9 h 17"/>
                <a:gd name="T26" fmla="*/ 12 w 20"/>
                <a:gd name="T27" fmla="*/ 3 h 17"/>
                <a:gd name="T28" fmla="*/ 19 w 20"/>
                <a:gd name="T29" fmla="*/ 3 h 17"/>
                <a:gd name="T30" fmla="*/ 20 w 20"/>
                <a:gd name="T31" fmla="*/ 3 h 17"/>
                <a:gd name="T32" fmla="*/ 20 w 20"/>
                <a:gd name="T33" fmla="*/ 1 h 17"/>
                <a:gd name="T34" fmla="*/ 20 w 20"/>
                <a:gd name="T35" fmla="*/ 1 h 17"/>
                <a:gd name="T36" fmla="*/ 20 w 20"/>
                <a:gd name="T3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17">
                  <a:moveTo>
                    <a:pt x="20" y="0"/>
                  </a:moveTo>
                  <a:cubicBezTo>
                    <a:pt x="13" y="0"/>
                    <a:pt x="13" y="0"/>
                    <a:pt x="13" y="0"/>
                  </a:cubicBezTo>
                  <a:cubicBezTo>
                    <a:pt x="6" y="0"/>
                    <a:pt x="2" y="3"/>
                    <a:pt x="0" y="9"/>
                  </a:cubicBezTo>
                  <a:cubicBezTo>
                    <a:pt x="0" y="11"/>
                    <a:pt x="0" y="13"/>
                    <a:pt x="1" y="15"/>
                  </a:cubicBezTo>
                  <a:cubicBezTo>
                    <a:pt x="3" y="17"/>
                    <a:pt x="5" y="17"/>
                    <a:pt x="8" y="17"/>
                  </a:cubicBezTo>
                  <a:cubicBezTo>
                    <a:pt x="15" y="17"/>
                    <a:pt x="15" y="17"/>
                    <a:pt x="15" y="17"/>
                  </a:cubicBezTo>
                  <a:cubicBezTo>
                    <a:pt x="16" y="17"/>
                    <a:pt x="16" y="17"/>
                    <a:pt x="16" y="17"/>
                  </a:cubicBezTo>
                  <a:cubicBezTo>
                    <a:pt x="16" y="15"/>
                    <a:pt x="16" y="15"/>
                    <a:pt x="16" y="15"/>
                  </a:cubicBezTo>
                  <a:cubicBezTo>
                    <a:pt x="16" y="15"/>
                    <a:pt x="16" y="15"/>
                    <a:pt x="16" y="15"/>
                  </a:cubicBezTo>
                  <a:cubicBezTo>
                    <a:pt x="16" y="15"/>
                    <a:pt x="16" y="15"/>
                    <a:pt x="16" y="15"/>
                  </a:cubicBezTo>
                  <a:cubicBezTo>
                    <a:pt x="9" y="15"/>
                    <a:pt x="9" y="15"/>
                    <a:pt x="9" y="15"/>
                  </a:cubicBezTo>
                  <a:cubicBezTo>
                    <a:pt x="7" y="15"/>
                    <a:pt x="5" y="14"/>
                    <a:pt x="5" y="13"/>
                  </a:cubicBezTo>
                  <a:cubicBezTo>
                    <a:pt x="4" y="12"/>
                    <a:pt x="4" y="11"/>
                    <a:pt x="4" y="9"/>
                  </a:cubicBezTo>
                  <a:cubicBezTo>
                    <a:pt x="5" y="5"/>
                    <a:pt x="8" y="3"/>
                    <a:pt x="12" y="3"/>
                  </a:cubicBezTo>
                  <a:cubicBezTo>
                    <a:pt x="19" y="3"/>
                    <a:pt x="19" y="3"/>
                    <a:pt x="19" y="3"/>
                  </a:cubicBezTo>
                  <a:cubicBezTo>
                    <a:pt x="19" y="3"/>
                    <a:pt x="20" y="3"/>
                    <a:pt x="20" y="3"/>
                  </a:cubicBezTo>
                  <a:cubicBezTo>
                    <a:pt x="20" y="1"/>
                    <a:pt x="20" y="1"/>
                    <a:pt x="20" y="1"/>
                  </a:cubicBezTo>
                  <a:cubicBezTo>
                    <a:pt x="20" y="1"/>
                    <a:pt x="20" y="1"/>
                    <a:pt x="20" y="1"/>
                  </a:cubicBezTo>
                  <a:cubicBezTo>
                    <a:pt x="20" y="0"/>
                    <a:pt x="20" y="0"/>
                    <a:pt x="2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4" name="Freeform 26"/>
            <p:cNvSpPr>
              <a:spLocks noEditPoints="1"/>
            </p:cNvSpPr>
            <p:nvPr/>
          </p:nvSpPr>
          <p:spPr bwMode="auto">
            <a:xfrm>
              <a:off x="6073775" y="3708400"/>
              <a:ext cx="269875" cy="204788"/>
            </a:xfrm>
            <a:custGeom>
              <a:avLst/>
              <a:gdLst>
                <a:gd name="T0" fmla="*/ 14 w 24"/>
                <a:gd name="T1" fmla="*/ 0 h 18"/>
                <a:gd name="T2" fmla="*/ 1 w 24"/>
                <a:gd name="T3" fmla="*/ 9 h 18"/>
                <a:gd name="T4" fmla="*/ 2 w 24"/>
                <a:gd name="T5" fmla="*/ 15 h 18"/>
                <a:gd name="T6" fmla="*/ 10 w 24"/>
                <a:gd name="T7" fmla="*/ 18 h 18"/>
                <a:gd name="T8" fmla="*/ 23 w 24"/>
                <a:gd name="T9" fmla="*/ 9 h 18"/>
                <a:gd name="T10" fmla="*/ 22 w 24"/>
                <a:gd name="T11" fmla="*/ 3 h 18"/>
                <a:gd name="T12" fmla="*/ 14 w 24"/>
                <a:gd name="T13" fmla="*/ 0 h 18"/>
                <a:gd name="T14" fmla="*/ 10 w 24"/>
                <a:gd name="T15" fmla="*/ 15 h 18"/>
                <a:gd name="T16" fmla="*/ 5 w 24"/>
                <a:gd name="T17" fmla="*/ 13 h 18"/>
                <a:gd name="T18" fmla="*/ 5 w 24"/>
                <a:gd name="T19" fmla="*/ 9 h 18"/>
                <a:gd name="T20" fmla="*/ 14 w 24"/>
                <a:gd name="T21" fmla="*/ 3 h 18"/>
                <a:gd name="T22" fmla="*/ 19 w 24"/>
                <a:gd name="T23" fmla="*/ 4 h 18"/>
                <a:gd name="T24" fmla="*/ 19 w 24"/>
                <a:gd name="T25" fmla="*/ 9 h 18"/>
                <a:gd name="T26" fmla="*/ 10 w 24"/>
                <a:gd name="T27"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8">
                  <a:moveTo>
                    <a:pt x="14" y="0"/>
                  </a:moveTo>
                  <a:cubicBezTo>
                    <a:pt x="7" y="0"/>
                    <a:pt x="3" y="3"/>
                    <a:pt x="1" y="9"/>
                  </a:cubicBezTo>
                  <a:cubicBezTo>
                    <a:pt x="0" y="11"/>
                    <a:pt x="1" y="13"/>
                    <a:pt x="2" y="15"/>
                  </a:cubicBezTo>
                  <a:cubicBezTo>
                    <a:pt x="3" y="17"/>
                    <a:pt x="6" y="18"/>
                    <a:pt x="10" y="18"/>
                  </a:cubicBezTo>
                  <a:cubicBezTo>
                    <a:pt x="17" y="18"/>
                    <a:pt x="22" y="15"/>
                    <a:pt x="23" y="9"/>
                  </a:cubicBezTo>
                  <a:cubicBezTo>
                    <a:pt x="24" y="6"/>
                    <a:pt x="24" y="4"/>
                    <a:pt x="22" y="3"/>
                  </a:cubicBezTo>
                  <a:cubicBezTo>
                    <a:pt x="21" y="1"/>
                    <a:pt x="18" y="0"/>
                    <a:pt x="14" y="0"/>
                  </a:cubicBezTo>
                  <a:moveTo>
                    <a:pt x="10" y="15"/>
                  </a:moveTo>
                  <a:cubicBezTo>
                    <a:pt x="8" y="15"/>
                    <a:pt x="6" y="14"/>
                    <a:pt x="5" y="13"/>
                  </a:cubicBezTo>
                  <a:cubicBezTo>
                    <a:pt x="5" y="12"/>
                    <a:pt x="5" y="11"/>
                    <a:pt x="5" y="9"/>
                  </a:cubicBezTo>
                  <a:cubicBezTo>
                    <a:pt x="6" y="4"/>
                    <a:pt x="10" y="3"/>
                    <a:pt x="14" y="3"/>
                  </a:cubicBezTo>
                  <a:cubicBezTo>
                    <a:pt x="16" y="3"/>
                    <a:pt x="18" y="3"/>
                    <a:pt x="19" y="4"/>
                  </a:cubicBezTo>
                  <a:cubicBezTo>
                    <a:pt x="20" y="5"/>
                    <a:pt x="20" y="7"/>
                    <a:pt x="19" y="9"/>
                  </a:cubicBezTo>
                  <a:cubicBezTo>
                    <a:pt x="18" y="13"/>
                    <a:pt x="15" y="15"/>
                    <a:pt x="10" y="15"/>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5" name="Freeform 27"/>
            <p:cNvSpPr>
              <a:spLocks/>
            </p:cNvSpPr>
            <p:nvPr/>
          </p:nvSpPr>
          <p:spPr bwMode="auto">
            <a:xfrm>
              <a:off x="6467475" y="3708400"/>
              <a:ext cx="247650" cy="193675"/>
            </a:xfrm>
            <a:custGeom>
              <a:avLst/>
              <a:gdLst>
                <a:gd name="T0" fmla="*/ 22 w 22"/>
                <a:gd name="T1" fmla="*/ 0 h 17"/>
                <a:gd name="T2" fmla="*/ 19 w 22"/>
                <a:gd name="T3" fmla="*/ 0 h 17"/>
                <a:gd name="T4" fmla="*/ 18 w 22"/>
                <a:gd name="T5" fmla="*/ 1 h 17"/>
                <a:gd name="T6" fmla="*/ 15 w 22"/>
                <a:gd name="T7" fmla="*/ 13 h 17"/>
                <a:gd name="T8" fmla="*/ 15 w 22"/>
                <a:gd name="T9" fmla="*/ 11 h 17"/>
                <a:gd name="T10" fmla="*/ 8 w 22"/>
                <a:gd name="T11" fmla="*/ 1 h 17"/>
                <a:gd name="T12" fmla="*/ 8 w 22"/>
                <a:gd name="T13" fmla="*/ 0 h 17"/>
                <a:gd name="T14" fmla="*/ 4 w 22"/>
                <a:gd name="T15" fmla="*/ 0 h 17"/>
                <a:gd name="T16" fmla="*/ 4 w 22"/>
                <a:gd name="T17" fmla="*/ 1 h 17"/>
                <a:gd name="T18" fmla="*/ 0 w 22"/>
                <a:gd name="T19" fmla="*/ 17 h 17"/>
                <a:gd name="T20" fmla="*/ 0 w 22"/>
                <a:gd name="T21" fmla="*/ 17 h 17"/>
                <a:gd name="T22" fmla="*/ 0 w 22"/>
                <a:gd name="T23" fmla="*/ 17 h 17"/>
                <a:gd name="T24" fmla="*/ 3 w 22"/>
                <a:gd name="T25" fmla="*/ 17 h 17"/>
                <a:gd name="T26" fmla="*/ 3 w 22"/>
                <a:gd name="T27" fmla="*/ 17 h 17"/>
                <a:gd name="T28" fmla="*/ 7 w 22"/>
                <a:gd name="T29" fmla="*/ 5 h 17"/>
                <a:gd name="T30" fmla="*/ 7 w 22"/>
                <a:gd name="T31" fmla="*/ 6 h 17"/>
                <a:gd name="T32" fmla="*/ 14 w 22"/>
                <a:gd name="T33" fmla="*/ 17 h 17"/>
                <a:gd name="T34" fmla="*/ 14 w 22"/>
                <a:gd name="T35" fmla="*/ 17 h 17"/>
                <a:gd name="T36" fmla="*/ 17 w 22"/>
                <a:gd name="T37" fmla="*/ 17 h 17"/>
                <a:gd name="T38" fmla="*/ 18 w 22"/>
                <a:gd name="T39" fmla="*/ 17 h 17"/>
                <a:gd name="T40" fmla="*/ 22 w 22"/>
                <a:gd name="T41" fmla="*/ 1 h 17"/>
                <a:gd name="T42" fmla="*/ 22 w 22"/>
                <a:gd name="T43" fmla="*/ 1 h 17"/>
                <a:gd name="T44" fmla="*/ 22 w 22"/>
                <a:gd name="T4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17">
                  <a:moveTo>
                    <a:pt x="22" y="0"/>
                  </a:moveTo>
                  <a:cubicBezTo>
                    <a:pt x="19" y="0"/>
                    <a:pt x="19" y="0"/>
                    <a:pt x="19" y="0"/>
                  </a:cubicBezTo>
                  <a:cubicBezTo>
                    <a:pt x="19" y="0"/>
                    <a:pt x="18" y="0"/>
                    <a:pt x="18" y="1"/>
                  </a:cubicBezTo>
                  <a:cubicBezTo>
                    <a:pt x="15" y="13"/>
                    <a:pt x="15" y="13"/>
                    <a:pt x="15" y="13"/>
                  </a:cubicBezTo>
                  <a:cubicBezTo>
                    <a:pt x="15" y="12"/>
                    <a:pt x="15" y="12"/>
                    <a:pt x="15" y="11"/>
                  </a:cubicBezTo>
                  <a:cubicBezTo>
                    <a:pt x="8" y="1"/>
                    <a:pt x="8" y="1"/>
                    <a:pt x="8" y="1"/>
                  </a:cubicBezTo>
                  <a:cubicBezTo>
                    <a:pt x="8" y="0"/>
                    <a:pt x="8" y="0"/>
                    <a:pt x="8" y="0"/>
                  </a:cubicBezTo>
                  <a:cubicBezTo>
                    <a:pt x="4" y="0"/>
                    <a:pt x="4" y="0"/>
                    <a:pt x="4" y="0"/>
                  </a:cubicBezTo>
                  <a:cubicBezTo>
                    <a:pt x="4" y="0"/>
                    <a:pt x="4" y="0"/>
                    <a:pt x="4" y="1"/>
                  </a:cubicBezTo>
                  <a:cubicBezTo>
                    <a:pt x="0" y="17"/>
                    <a:pt x="0" y="17"/>
                    <a:pt x="0" y="17"/>
                  </a:cubicBezTo>
                  <a:cubicBezTo>
                    <a:pt x="0" y="17"/>
                    <a:pt x="0" y="17"/>
                    <a:pt x="0" y="17"/>
                  </a:cubicBezTo>
                  <a:cubicBezTo>
                    <a:pt x="0" y="17"/>
                    <a:pt x="0" y="17"/>
                    <a:pt x="0" y="17"/>
                  </a:cubicBezTo>
                  <a:cubicBezTo>
                    <a:pt x="3" y="17"/>
                    <a:pt x="3" y="17"/>
                    <a:pt x="3" y="17"/>
                  </a:cubicBezTo>
                  <a:cubicBezTo>
                    <a:pt x="3" y="17"/>
                    <a:pt x="3" y="17"/>
                    <a:pt x="3" y="17"/>
                  </a:cubicBezTo>
                  <a:cubicBezTo>
                    <a:pt x="7" y="5"/>
                    <a:pt x="7" y="5"/>
                    <a:pt x="7" y="5"/>
                  </a:cubicBezTo>
                  <a:cubicBezTo>
                    <a:pt x="7" y="5"/>
                    <a:pt x="7" y="6"/>
                    <a:pt x="7" y="6"/>
                  </a:cubicBezTo>
                  <a:cubicBezTo>
                    <a:pt x="14" y="17"/>
                    <a:pt x="14" y="17"/>
                    <a:pt x="14" y="17"/>
                  </a:cubicBezTo>
                  <a:cubicBezTo>
                    <a:pt x="14" y="17"/>
                    <a:pt x="14" y="17"/>
                    <a:pt x="14" y="17"/>
                  </a:cubicBezTo>
                  <a:cubicBezTo>
                    <a:pt x="17" y="17"/>
                    <a:pt x="17" y="17"/>
                    <a:pt x="17" y="17"/>
                  </a:cubicBezTo>
                  <a:cubicBezTo>
                    <a:pt x="18" y="17"/>
                    <a:pt x="18" y="17"/>
                    <a:pt x="18" y="17"/>
                  </a:cubicBezTo>
                  <a:cubicBezTo>
                    <a:pt x="22" y="1"/>
                    <a:pt x="22" y="1"/>
                    <a:pt x="22" y="1"/>
                  </a:cubicBezTo>
                  <a:cubicBezTo>
                    <a:pt x="22" y="1"/>
                    <a:pt x="22" y="1"/>
                    <a:pt x="22" y="1"/>
                  </a:cubicBezTo>
                  <a:cubicBezTo>
                    <a:pt x="22" y="0"/>
                    <a:pt x="22" y="0"/>
                    <a:pt x="22"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6" name="Freeform 28"/>
            <p:cNvSpPr>
              <a:spLocks noEditPoints="1"/>
            </p:cNvSpPr>
            <p:nvPr/>
          </p:nvSpPr>
          <p:spPr bwMode="auto">
            <a:xfrm>
              <a:off x="6838950" y="3708400"/>
              <a:ext cx="249238" cy="193675"/>
            </a:xfrm>
            <a:custGeom>
              <a:avLst/>
              <a:gdLst>
                <a:gd name="T0" fmla="*/ 13 w 22"/>
                <a:gd name="T1" fmla="*/ 0 h 17"/>
                <a:gd name="T2" fmla="*/ 5 w 22"/>
                <a:gd name="T3" fmla="*/ 0 h 17"/>
                <a:gd name="T4" fmla="*/ 4 w 22"/>
                <a:gd name="T5" fmla="*/ 1 h 17"/>
                <a:gd name="T6" fmla="*/ 0 w 22"/>
                <a:gd name="T7" fmla="*/ 17 h 17"/>
                <a:gd name="T8" fmla="*/ 0 w 22"/>
                <a:gd name="T9" fmla="*/ 17 h 17"/>
                <a:gd name="T10" fmla="*/ 0 w 22"/>
                <a:gd name="T11" fmla="*/ 17 h 17"/>
                <a:gd name="T12" fmla="*/ 9 w 22"/>
                <a:gd name="T13" fmla="*/ 17 h 17"/>
                <a:gd name="T14" fmla="*/ 21 w 22"/>
                <a:gd name="T15" fmla="*/ 9 h 17"/>
                <a:gd name="T16" fmla="*/ 21 w 22"/>
                <a:gd name="T17" fmla="*/ 3 h 17"/>
                <a:gd name="T18" fmla="*/ 13 w 22"/>
                <a:gd name="T19" fmla="*/ 0 h 17"/>
                <a:gd name="T20" fmla="*/ 9 w 22"/>
                <a:gd name="T21" fmla="*/ 15 h 17"/>
                <a:gd name="T22" fmla="*/ 4 w 22"/>
                <a:gd name="T23" fmla="*/ 15 h 17"/>
                <a:gd name="T24" fmla="*/ 7 w 22"/>
                <a:gd name="T25" fmla="*/ 3 h 17"/>
                <a:gd name="T26" fmla="*/ 12 w 22"/>
                <a:gd name="T27" fmla="*/ 3 h 17"/>
                <a:gd name="T28" fmla="*/ 17 w 22"/>
                <a:gd name="T29" fmla="*/ 5 h 17"/>
                <a:gd name="T30" fmla="*/ 17 w 22"/>
                <a:gd name="T31" fmla="*/ 9 h 17"/>
                <a:gd name="T32" fmla="*/ 9 w 22"/>
                <a:gd name="T33"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17">
                  <a:moveTo>
                    <a:pt x="13" y="0"/>
                  </a:moveTo>
                  <a:cubicBezTo>
                    <a:pt x="5" y="0"/>
                    <a:pt x="5" y="0"/>
                    <a:pt x="5" y="0"/>
                  </a:cubicBezTo>
                  <a:cubicBezTo>
                    <a:pt x="4" y="0"/>
                    <a:pt x="4" y="0"/>
                    <a:pt x="4" y="1"/>
                  </a:cubicBezTo>
                  <a:cubicBezTo>
                    <a:pt x="0" y="17"/>
                    <a:pt x="0" y="17"/>
                    <a:pt x="0" y="17"/>
                  </a:cubicBezTo>
                  <a:cubicBezTo>
                    <a:pt x="0" y="17"/>
                    <a:pt x="0" y="17"/>
                    <a:pt x="0" y="17"/>
                  </a:cubicBezTo>
                  <a:cubicBezTo>
                    <a:pt x="0" y="17"/>
                    <a:pt x="0" y="17"/>
                    <a:pt x="0" y="17"/>
                  </a:cubicBezTo>
                  <a:cubicBezTo>
                    <a:pt x="9" y="17"/>
                    <a:pt x="9" y="17"/>
                    <a:pt x="9" y="17"/>
                  </a:cubicBezTo>
                  <a:cubicBezTo>
                    <a:pt x="16" y="17"/>
                    <a:pt x="20" y="15"/>
                    <a:pt x="21" y="9"/>
                  </a:cubicBezTo>
                  <a:cubicBezTo>
                    <a:pt x="22" y="6"/>
                    <a:pt x="22" y="4"/>
                    <a:pt x="21" y="3"/>
                  </a:cubicBezTo>
                  <a:cubicBezTo>
                    <a:pt x="19" y="1"/>
                    <a:pt x="17" y="0"/>
                    <a:pt x="13" y="0"/>
                  </a:cubicBezTo>
                  <a:moveTo>
                    <a:pt x="9" y="15"/>
                  </a:moveTo>
                  <a:cubicBezTo>
                    <a:pt x="4" y="15"/>
                    <a:pt x="4" y="15"/>
                    <a:pt x="4" y="15"/>
                  </a:cubicBezTo>
                  <a:cubicBezTo>
                    <a:pt x="7" y="3"/>
                    <a:pt x="7" y="3"/>
                    <a:pt x="7" y="3"/>
                  </a:cubicBezTo>
                  <a:cubicBezTo>
                    <a:pt x="12" y="3"/>
                    <a:pt x="12" y="3"/>
                    <a:pt x="12" y="3"/>
                  </a:cubicBezTo>
                  <a:cubicBezTo>
                    <a:pt x="15" y="3"/>
                    <a:pt x="16" y="4"/>
                    <a:pt x="17" y="5"/>
                  </a:cubicBezTo>
                  <a:cubicBezTo>
                    <a:pt x="18" y="5"/>
                    <a:pt x="18" y="7"/>
                    <a:pt x="17" y="9"/>
                  </a:cubicBezTo>
                  <a:cubicBezTo>
                    <a:pt x="16" y="13"/>
                    <a:pt x="14" y="15"/>
                    <a:pt x="9" y="15"/>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7" name="Freeform 29"/>
            <p:cNvSpPr>
              <a:spLocks/>
            </p:cNvSpPr>
            <p:nvPr/>
          </p:nvSpPr>
          <p:spPr bwMode="auto">
            <a:xfrm>
              <a:off x="7212013" y="3708400"/>
              <a:ext cx="258763" cy="204788"/>
            </a:xfrm>
            <a:custGeom>
              <a:avLst/>
              <a:gdLst>
                <a:gd name="T0" fmla="*/ 22 w 23"/>
                <a:gd name="T1" fmla="*/ 0 h 18"/>
                <a:gd name="T2" fmla="*/ 19 w 23"/>
                <a:gd name="T3" fmla="*/ 0 h 18"/>
                <a:gd name="T4" fmla="*/ 19 w 23"/>
                <a:gd name="T5" fmla="*/ 1 h 18"/>
                <a:gd name="T6" fmla="*/ 16 w 23"/>
                <a:gd name="T7" fmla="*/ 10 h 18"/>
                <a:gd name="T8" fmla="*/ 9 w 23"/>
                <a:gd name="T9" fmla="*/ 15 h 18"/>
                <a:gd name="T10" fmla="*/ 5 w 23"/>
                <a:gd name="T11" fmla="*/ 14 h 18"/>
                <a:gd name="T12" fmla="*/ 5 w 23"/>
                <a:gd name="T13" fmla="*/ 11 h 18"/>
                <a:gd name="T14" fmla="*/ 7 w 23"/>
                <a:gd name="T15" fmla="*/ 1 h 18"/>
                <a:gd name="T16" fmla="*/ 7 w 23"/>
                <a:gd name="T17" fmla="*/ 1 h 18"/>
                <a:gd name="T18" fmla="*/ 7 w 23"/>
                <a:gd name="T19" fmla="*/ 0 h 18"/>
                <a:gd name="T20" fmla="*/ 4 w 23"/>
                <a:gd name="T21" fmla="*/ 0 h 18"/>
                <a:gd name="T22" fmla="*/ 4 w 23"/>
                <a:gd name="T23" fmla="*/ 1 h 18"/>
                <a:gd name="T24" fmla="*/ 1 w 23"/>
                <a:gd name="T25" fmla="*/ 11 h 18"/>
                <a:gd name="T26" fmla="*/ 1 w 23"/>
                <a:gd name="T27" fmla="*/ 15 h 18"/>
                <a:gd name="T28" fmla="*/ 9 w 23"/>
                <a:gd name="T29" fmla="*/ 18 h 18"/>
                <a:gd name="T30" fmla="*/ 20 w 23"/>
                <a:gd name="T31" fmla="*/ 11 h 18"/>
                <a:gd name="T32" fmla="*/ 22 w 23"/>
                <a:gd name="T33" fmla="*/ 1 h 18"/>
                <a:gd name="T34" fmla="*/ 22 w 23"/>
                <a:gd name="T35" fmla="*/ 1 h 18"/>
                <a:gd name="T36" fmla="*/ 22 w 23"/>
                <a:gd name="T3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18">
                  <a:moveTo>
                    <a:pt x="22" y="0"/>
                  </a:moveTo>
                  <a:cubicBezTo>
                    <a:pt x="19" y="0"/>
                    <a:pt x="19" y="0"/>
                    <a:pt x="19" y="0"/>
                  </a:cubicBezTo>
                  <a:cubicBezTo>
                    <a:pt x="19" y="0"/>
                    <a:pt x="19" y="0"/>
                    <a:pt x="19" y="1"/>
                  </a:cubicBezTo>
                  <a:cubicBezTo>
                    <a:pt x="16" y="10"/>
                    <a:pt x="16" y="10"/>
                    <a:pt x="16" y="10"/>
                  </a:cubicBezTo>
                  <a:cubicBezTo>
                    <a:pt x="15" y="14"/>
                    <a:pt x="14" y="15"/>
                    <a:pt x="9" y="15"/>
                  </a:cubicBezTo>
                  <a:cubicBezTo>
                    <a:pt x="7" y="15"/>
                    <a:pt x="5" y="15"/>
                    <a:pt x="5" y="14"/>
                  </a:cubicBezTo>
                  <a:cubicBezTo>
                    <a:pt x="4" y="13"/>
                    <a:pt x="4" y="12"/>
                    <a:pt x="5" y="11"/>
                  </a:cubicBezTo>
                  <a:cubicBezTo>
                    <a:pt x="7" y="1"/>
                    <a:pt x="7" y="1"/>
                    <a:pt x="7" y="1"/>
                  </a:cubicBezTo>
                  <a:cubicBezTo>
                    <a:pt x="7" y="1"/>
                    <a:pt x="7" y="1"/>
                    <a:pt x="7" y="1"/>
                  </a:cubicBezTo>
                  <a:cubicBezTo>
                    <a:pt x="7" y="0"/>
                    <a:pt x="7" y="0"/>
                    <a:pt x="7" y="0"/>
                  </a:cubicBezTo>
                  <a:cubicBezTo>
                    <a:pt x="4" y="0"/>
                    <a:pt x="4" y="0"/>
                    <a:pt x="4" y="0"/>
                  </a:cubicBezTo>
                  <a:cubicBezTo>
                    <a:pt x="4" y="0"/>
                    <a:pt x="4" y="0"/>
                    <a:pt x="4" y="1"/>
                  </a:cubicBezTo>
                  <a:cubicBezTo>
                    <a:pt x="1" y="11"/>
                    <a:pt x="1" y="11"/>
                    <a:pt x="1" y="11"/>
                  </a:cubicBezTo>
                  <a:cubicBezTo>
                    <a:pt x="0" y="13"/>
                    <a:pt x="1" y="14"/>
                    <a:pt x="1" y="15"/>
                  </a:cubicBezTo>
                  <a:cubicBezTo>
                    <a:pt x="3" y="17"/>
                    <a:pt x="5" y="18"/>
                    <a:pt x="9" y="18"/>
                  </a:cubicBezTo>
                  <a:cubicBezTo>
                    <a:pt x="15" y="18"/>
                    <a:pt x="19" y="15"/>
                    <a:pt x="20" y="11"/>
                  </a:cubicBezTo>
                  <a:cubicBezTo>
                    <a:pt x="22" y="1"/>
                    <a:pt x="22" y="1"/>
                    <a:pt x="22" y="1"/>
                  </a:cubicBezTo>
                  <a:cubicBezTo>
                    <a:pt x="23" y="1"/>
                    <a:pt x="22" y="1"/>
                    <a:pt x="22" y="1"/>
                  </a:cubicBezTo>
                  <a:cubicBezTo>
                    <a:pt x="22" y="0"/>
                    <a:pt x="22" y="0"/>
                    <a:pt x="22"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8" name="Freeform 30"/>
            <p:cNvSpPr>
              <a:spLocks/>
            </p:cNvSpPr>
            <p:nvPr/>
          </p:nvSpPr>
          <p:spPr bwMode="auto">
            <a:xfrm>
              <a:off x="7583488" y="3708400"/>
              <a:ext cx="225425" cy="193675"/>
            </a:xfrm>
            <a:custGeom>
              <a:avLst/>
              <a:gdLst>
                <a:gd name="T0" fmla="*/ 20 w 20"/>
                <a:gd name="T1" fmla="*/ 0 h 17"/>
                <a:gd name="T2" fmla="*/ 13 w 20"/>
                <a:gd name="T3" fmla="*/ 0 h 17"/>
                <a:gd name="T4" fmla="*/ 1 w 20"/>
                <a:gd name="T5" fmla="*/ 9 h 17"/>
                <a:gd name="T6" fmla="*/ 1 w 20"/>
                <a:gd name="T7" fmla="*/ 15 h 17"/>
                <a:gd name="T8" fmla="*/ 9 w 20"/>
                <a:gd name="T9" fmla="*/ 17 h 17"/>
                <a:gd name="T10" fmla="*/ 16 w 20"/>
                <a:gd name="T11" fmla="*/ 17 h 17"/>
                <a:gd name="T12" fmla="*/ 16 w 20"/>
                <a:gd name="T13" fmla="*/ 17 h 17"/>
                <a:gd name="T14" fmla="*/ 16 w 20"/>
                <a:gd name="T15" fmla="*/ 15 h 17"/>
                <a:gd name="T16" fmla="*/ 16 w 20"/>
                <a:gd name="T17" fmla="*/ 15 h 17"/>
                <a:gd name="T18" fmla="*/ 16 w 20"/>
                <a:gd name="T19" fmla="*/ 15 h 17"/>
                <a:gd name="T20" fmla="*/ 9 w 20"/>
                <a:gd name="T21" fmla="*/ 15 h 17"/>
                <a:gd name="T22" fmla="*/ 5 w 20"/>
                <a:gd name="T23" fmla="*/ 13 h 17"/>
                <a:gd name="T24" fmla="*/ 5 w 20"/>
                <a:gd name="T25" fmla="*/ 9 h 17"/>
                <a:gd name="T26" fmla="*/ 13 w 20"/>
                <a:gd name="T27" fmla="*/ 3 h 17"/>
                <a:gd name="T28" fmla="*/ 19 w 20"/>
                <a:gd name="T29" fmla="*/ 3 h 17"/>
                <a:gd name="T30" fmla="*/ 20 w 20"/>
                <a:gd name="T31" fmla="*/ 3 h 17"/>
                <a:gd name="T32" fmla="*/ 20 w 20"/>
                <a:gd name="T33" fmla="*/ 1 h 17"/>
                <a:gd name="T34" fmla="*/ 20 w 20"/>
                <a:gd name="T35" fmla="*/ 1 h 17"/>
                <a:gd name="T36" fmla="*/ 20 w 20"/>
                <a:gd name="T3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17">
                  <a:moveTo>
                    <a:pt x="20" y="0"/>
                  </a:moveTo>
                  <a:cubicBezTo>
                    <a:pt x="13" y="0"/>
                    <a:pt x="13" y="0"/>
                    <a:pt x="13" y="0"/>
                  </a:cubicBezTo>
                  <a:cubicBezTo>
                    <a:pt x="7" y="0"/>
                    <a:pt x="2" y="3"/>
                    <a:pt x="1" y="9"/>
                  </a:cubicBezTo>
                  <a:cubicBezTo>
                    <a:pt x="0" y="11"/>
                    <a:pt x="0" y="13"/>
                    <a:pt x="1" y="15"/>
                  </a:cubicBezTo>
                  <a:cubicBezTo>
                    <a:pt x="3" y="17"/>
                    <a:pt x="5" y="17"/>
                    <a:pt x="9" y="17"/>
                  </a:cubicBezTo>
                  <a:cubicBezTo>
                    <a:pt x="16" y="17"/>
                    <a:pt x="16" y="17"/>
                    <a:pt x="16" y="17"/>
                  </a:cubicBezTo>
                  <a:cubicBezTo>
                    <a:pt x="16" y="17"/>
                    <a:pt x="16" y="17"/>
                    <a:pt x="16" y="17"/>
                  </a:cubicBezTo>
                  <a:cubicBezTo>
                    <a:pt x="16" y="15"/>
                    <a:pt x="16" y="15"/>
                    <a:pt x="16" y="15"/>
                  </a:cubicBezTo>
                  <a:cubicBezTo>
                    <a:pt x="17" y="15"/>
                    <a:pt x="16" y="15"/>
                    <a:pt x="16" y="15"/>
                  </a:cubicBezTo>
                  <a:cubicBezTo>
                    <a:pt x="16" y="15"/>
                    <a:pt x="16" y="15"/>
                    <a:pt x="16" y="15"/>
                  </a:cubicBezTo>
                  <a:cubicBezTo>
                    <a:pt x="9" y="15"/>
                    <a:pt x="9" y="15"/>
                    <a:pt x="9" y="15"/>
                  </a:cubicBezTo>
                  <a:cubicBezTo>
                    <a:pt x="7" y="15"/>
                    <a:pt x="6" y="14"/>
                    <a:pt x="5" y="13"/>
                  </a:cubicBezTo>
                  <a:cubicBezTo>
                    <a:pt x="4" y="12"/>
                    <a:pt x="4" y="11"/>
                    <a:pt x="5" y="9"/>
                  </a:cubicBezTo>
                  <a:cubicBezTo>
                    <a:pt x="6" y="5"/>
                    <a:pt x="8" y="3"/>
                    <a:pt x="13" y="3"/>
                  </a:cubicBezTo>
                  <a:cubicBezTo>
                    <a:pt x="19" y="3"/>
                    <a:pt x="19" y="3"/>
                    <a:pt x="19" y="3"/>
                  </a:cubicBezTo>
                  <a:cubicBezTo>
                    <a:pt x="19" y="3"/>
                    <a:pt x="20" y="3"/>
                    <a:pt x="20" y="3"/>
                  </a:cubicBezTo>
                  <a:cubicBezTo>
                    <a:pt x="20" y="1"/>
                    <a:pt x="20" y="1"/>
                    <a:pt x="20" y="1"/>
                  </a:cubicBezTo>
                  <a:cubicBezTo>
                    <a:pt x="20" y="1"/>
                    <a:pt x="20" y="1"/>
                    <a:pt x="20" y="1"/>
                  </a:cubicBezTo>
                  <a:cubicBezTo>
                    <a:pt x="20" y="0"/>
                    <a:pt x="20" y="0"/>
                    <a:pt x="2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9" name="Freeform 31"/>
            <p:cNvSpPr>
              <a:spLocks/>
            </p:cNvSpPr>
            <p:nvPr/>
          </p:nvSpPr>
          <p:spPr bwMode="auto">
            <a:xfrm>
              <a:off x="7932738" y="3708400"/>
              <a:ext cx="214313" cy="193675"/>
            </a:xfrm>
            <a:custGeom>
              <a:avLst/>
              <a:gdLst>
                <a:gd name="T0" fmla="*/ 19 w 19"/>
                <a:gd name="T1" fmla="*/ 0 h 17"/>
                <a:gd name="T2" fmla="*/ 1 w 19"/>
                <a:gd name="T3" fmla="*/ 0 h 17"/>
                <a:gd name="T4" fmla="*/ 1 w 19"/>
                <a:gd name="T5" fmla="*/ 1 h 17"/>
                <a:gd name="T6" fmla="*/ 0 w 19"/>
                <a:gd name="T7" fmla="*/ 3 h 17"/>
                <a:gd name="T8" fmla="*/ 0 w 19"/>
                <a:gd name="T9" fmla="*/ 3 h 17"/>
                <a:gd name="T10" fmla="*/ 1 w 19"/>
                <a:gd name="T11" fmla="*/ 3 h 17"/>
                <a:gd name="T12" fmla="*/ 7 w 19"/>
                <a:gd name="T13" fmla="*/ 3 h 17"/>
                <a:gd name="T14" fmla="*/ 4 w 19"/>
                <a:gd name="T15" fmla="*/ 17 h 17"/>
                <a:gd name="T16" fmla="*/ 4 w 19"/>
                <a:gd name="T17" fmla="*/ 17 h 17"/>
                <a:gd name="T18" fmla="*/ 4 w 19"/>
                <a:gd name="T19" fmla="*/ 17 h 17"/>
                <a:gd name="T20" fmla="*/ 7 w 19"/>
                <a:gd name="T21" fmla="*/ 17 h 17"/>
                <a:gd name="T22" fmla="*/ 8 w 19"/>
                <a:gd name="T23" fmla="*/ 17 h 17"/>
                <a:gd name="T24" fmla="*/ 11 w 19"/>
                <a:gd name="T25" fmla="*/ 3 h 17"/>
                <a:gd name="T26" fmla="*/ 18 w 19"/>
                <a:gd name="T27" fmla="*/ 3 h 17"/>
                <a:gd name="T28" fmla="*/ 19 w 19"/>
                <a:gd name="T29" fmla="*/ 3 h 17"/>
                <a:gd name="T30" fmla="*/ 19 w 19"/>
                <a:gd name="T31" fmla="*/ 1 h 17"/>
                <a:gd name="T32" fmla="*/ 19 w 19"/>
                <a:gd name="T33" fmla="*/ 1 h 17"/>
                <a:gd name="T34" fmla="*/ 19 w 19"/>
                <a:gd name="T3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17">
                  <a:moveTo>
                    <a:pt x="19" y="0"/>
                  </a:moveTo>
                  <a:cubicBezTo>
                    <a:pt x="1" y="0"/>
                    <a:pt x="1" y="0"/>
                    <a:pt x="1" y="0"/>
                  </a:cubicBezTo>
                  <a:cubicBezTo>
                    <a:pt x="1" y="0"/>
                    <a:pt x="1" y="0"/>
                    <a:pt x="1" y="1"/>
                  </a:cubicBezTo>
                  <a:cubicBezTo>
                    <a:pt x="0" y="3"/>
                    <a:pt x="0" y="3"/>
                    <a:pt x="0" y="3"/>
                  </a:cubicBezTo>
                  <a:cubicBezTo>
                    <a:pt x="0" y="3"/>
                    <a:pt x="0" y="3"/>
                    <a:pt x="0" y="3"/>
                  </a:cubicBezTo>
                  <a:cubicBezTo>
                    <a:pt x="0" y="3"/>
                    <a:pt x="0" y="3"/>
                    <a:pt x="1" y="3"/>
                  </a:cubicBezTo>
                  <a:cubicBezTo>
                    <a:pt x="7" y="3"/>
                    <a:pt x="7" y="3"/>
                    <a:pt x="7" y="3"/>
                  </a:cubicBezTo>
                  <a:cubicBezTo>
                    <a:pt x="4" y="17"/>
                    <a:pt x="4" y="17"/>
                    <a:pt x="4" y="17"/>
                  </a:cubicBezTo>
                  <a:cubicBezTo>
                    <a:pt x="4" y="17"/>
                    <a:pt x="4" y="17"/>
                    <a:pt x="4" y="17"/>
                  </a:cubicBezTo>
                  <a:cubicBezTo>
                    <a:pt x="4" y="17"/>
                    <a:pt x="4" y="17"/>
                    <a:pt x="4" y="17"/>
                  </a:cubicBezTo>
                  <a:cubicBezTo>
                    <a:pt x="7" y="17"/>
                    <a:pt x="7" y="17"/>
                    <a:pt x="7" y="17"/>
                  </a:cubicBezTo>
                  <a:cubicBezTo>
                    <a:pt x="7" y="17"/>
                    <a:pt x="8" y="17"/>
                    <a:pt x="8" y="17"/>
                  </a:cubicBezTo>
                  <a:cubicBezTo>
                    <a:pt x="11" y="3"/>
                    <a:pt x="11" y="3"/>
                    <a:pt x="11" y="3"/>
                  </a:cubicBezTo>
                  <a:cubicBezTo>
                    <a:pt x="18" y="3"/>
                    <a:pt x="18" y="3"/>
                    <a:pt x="18" y="3"/>
                  </a:cubicBezTo>
                  <a:cubicBezTo>
                    <a:pt x="18" y="3"/>
                    <a:pt x="19" y="3"/>
                    <a:pt x="19" y="3"/>
                  </a:cubicBezTo>
                  <a:cubicBezTo>
                    <a:pt x="19" y="1"/>
                    <a:pt x="19" y="1"/>
                    <a:pt x="19" y="1"/>
                  </a:cubicBezTo>
                  <a:cubicBezTo>
                    <a:pt x="19" y="1"/>
                    <a:pt x="19" y="1"/>
                    <a:pt x="19" y="1"/>
                  </a:cubicBezTo>
                  <a:cubicBezTo>
                    <a:pt x="19" y="0"/>
                    <a:pt x="19" y="0"/>
                    <a:pt x="19"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0" name="Freeform 32"/>
            <p:cNvSpPr>
              <a:spLocks noEditPoints="1"/>
            </p:cNvSpPr>
            <p:nvPr/>
          </p:nvSpPr>
          <p:spPr bwMode="auto">
            <a:xfrm>
              <a:off x="8248650" y="3708400"/>
              <a:ext cx="258763" cy="204788"/>
            </a:xfrm>
            <a:custGeom>
              <a:avLst/>
              <a:gdLst>
                <a:gd name="T0" fmla="*/ 14 w 23"/>
                <a:gd name="T1" fmla="*/ 0 h 18"/>
                <a:gd name="T2" fmla="*/ 1 w 23"/>
                <a:gd name="T3" fmla="*/ 9 h 18"/>
                <a:gd name="T4" fmla="*/ 1 w 23"/>
                <a:gd name="T5" fmla="*/ 15 h 18"/>
                <a:gd name="T6" fmla="*/ 10 w 23"/>
                <a:gd name="T7" fmla="*/ 18 h 18"/>
                <a:gd name="T8" fmla="*/ 23 w 23"/>
                <a:gd name="T9" fmla="*/ 9 h 18"/>
                <a:gd name="T10" fmla="*/ 22 w 23"/>
                <a:gd name="T11" fmla="*/ 3 h 18"/>
                <a:gd name="T12" fmla="*/ 14 w 23"/>
                <a:gd name="T13" fmla="*/ 0 h 18"/>
                <a:gd name="T14" fmla="*/ 10 w 23"/>
                <a:gd name="T15" fmla="*/ 15 h 18"/>
                <a:gd name="T16" fmla="*/ 5 w 23"/>
                <a:gd name="T17" fmla="*/ 13 h 18"/>
                <a:gd name="T18" fmla="*/ 5 w 23"/>
                <a:gd name="T19" fmla="*/ 9 h 18"/>
                <a:gd name="T20" fmla="*/ 13 w 23"/>
                <a:gd name="T21" fmla="*/ 3 h 18"/>
                <a:gd name="T22" fmla="*/ 18 w 23"/>
                <a:gd name="T23" fmla="*/ 4 h 18"/>
                <a:gd name="T24" fmla="*/ 19 w 23"/>
                <a:gd name="T25" fmla="*/ 9 h 18"/>
                <a:gd name="T26" fmla="*/ 10 w 23"/>
                <a:gd name="T27"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18">
                  <a:moveTo>
                    <a:pt x="14" y="0"/>
                  </a:moveTo>
                  <a:cubicBezTo>
                    <a:pt x="7" y="0"/>
                    <a:pt x="2" y="3"/>
                    <a:pt x="1" y="9"/>
                  </a:cubicBezTo>
                  <a:cubicBezTo>
                    <a:pt x="0" y="11"/>
                    <a:pt x="0" y="13"/>
                    <a:pt x="1" y="15"/>
                  </a:cubicBezTo>
                  <a:cubicBezTo>
                    <a:pt x="3" y="17"/>
                    <a:pt x="6" y="18"/>
                    <a:pt x="10" y="18"/>
                  </a:cubicBezTo>
                  <a:cubicBezTo>
                    <a:pt x="17" y="18"/>
                    <a:pt x="21" y="15"/>
                    <a:pt x="23" y="9"/>
                  </a:cubicBezTo>
                  <a:cubicBezTo>
                    <a:pt x="23" y="6"/>
                    <a:pt x="23" y="4"/>
                    <a:pt x="22" y="3"/>
                  </a:cubicBezTo>
                  <a:cubicBezTo>
                    <a:pt x="21" y="1"/>
                    <a:pt x="18" y="0"/>
                    <a:pt x="14" y="0"/>
                  </a:cubicBezTo>
                  <a:moveTo>
                    <a:pt x="10" y="15"/>
                  </a:moveTo>
                  <a:cubicBezTo>
                    <a:pt x="7" y="15"/>
                    <a:pt x="6" y="14"/>
                    <a:pt x="5" y="13"/>
                  </a:cubicBezTo>
                  <a:cubicBezTo>
                    <a:pt x="4" y="12"/>
                    <a:pt x="4" y="11"/>
                    <a:pt x="5" y="9"/>
                  </a:cubicBezTo>
                  <a:cubicBezTo>
                    <a:pt x="6" y="4"/>
                    <a:pt x="9" y="3"/>
                    <a:pt x="13" y="3"/>
                  </a:cubicBezTo>
                  <a:cubicBezTo>
                    <a:pt x="16" y="3"/>
                    <a:pt x="18" y="3"/>
                    <a:pt x="18" y="4"/>
                  </a:cubicBezTo>
                  <a:cubicBezTo>
                    <a:pt x="19" y="5"/>
                    <a:pt x="19" y="7"/>
                    <a:pt x="19" y="9"/>
                  </a:cubicBezTo>
                  <a:cubicBezTo>
                    <a:pt x="18" y="13"/>
                    <a:pt x="15" y="15"/>
                    <a:pt x="10" y="15"/>
                  </a:cubicBezTo>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000000"/>
                </a:solidFill>
                <a:latin typeface="+mj-lt"/>
              </a:endParaRPr>
            </a:p>
          </p:txBody>
        </p:sp>
        <p:sp>
          <p:nvSpPr>
            <p:cNvPr id="81" name="Freeform 33"/>
            <p:cNvSpPr>
              <a:spLocks noEditPoints="1"/>
            </p:cNvSpPr>
            <p:nvPr/>
          </p:nvSpPr>
          <p:spPr bwMode="auto">
            <a:xfrm>
              <a:off x="8631238" y="3708400"/>
              <a:ext cx="247650" cy="193675"/>
            </a:xfrm>
            <a:custGeom>
              <a:avLst/>
              <a:gdLst>
                <a:gd name="T0" fmla="*/ 21 w 22"/>
                <a:gd name="T1" fmla="*/ 2 h 17"/>
                <a:gd name="T2" fmla="*/ 15 w 22"/>
                <a:gd name="T3" fmla="*/ 0 h 17"/>
                <a:gd name="T4" fmla="*/ 5 w 22"/>
                <a:gd name="T5" fmla="*/ 0 h 17"/>
                <a:gd name="T6" fmla="*/ 5 w 22"/>
                <a:gd name="T7" fmla="*/ 1 h 17"/>
                <a:gd name="T8" fmla="*/ 0 w 22"/>
                <a:gd name="T9" fmla="*/ 17 h 17"/>
                <a:gd name="T10" fmla="*/ 0 w 22"/>
                <a:gd name="T11" fmla="*/ 17 h 17"/>
                <a:gd name="T12" fmla="*/ 1 w 22"/>
                <a:gd name="T13" fmla="*/ 17 h 17"/>
                <a:gd name="T14" fmla="*/ 4 w 22"/>
                <a:gd name="T15" fmla="*/ 17 h 17"/>
                <a:gd name="T16" fmla="*/ 4 w 22"/>
                <a:gd name="T17" fmla="*/ 17 h 17"/>
                <a:gd name="T18" fmla="*/ 6 w 22"/>
                <a:gd name="T19" fmla="*/ 11 h 17"/>
                <a:gd name="T20" fmla="*/ 10 w 22"/>
                <a:gd name="T21" fmla="*/ 11 h 17"/>
                <a:gd name="T22" fmla="*/ 13 w 22"/>
                <a:gd name="T23" fmla="*/ 13 h 17"/>
                <a:gd name="T24" fmla="*/ 15 w 22"/>
                <a:gd name="T25" fmla="*/ 17 h 17"/>
                <a:gd name="T26" fmla="*/ 16 w 22"/>
                <a:gd name="T27" fmla="*/ 17 h 17"/>
                <a:gd name="T28" fmla="*/ 19 w 22"/>
                <a:gd name="T29" fmla="*/ 17 h 17"/>
                <a:gd name="T30" fmla="*/ 19 w 22"/>
                <a:gd name="T31" fmla="*/ 17 h 17"/>
                <a:gd name="T32" fmla="*/ 19 w 22"/>
                <a:gd name="T33" fmla="*/ 17 h 17"/>
                <a:gd name="T34" fmla="*/ 19 w 22"/>
                <a:gd name="T35" fmla="*/ 17 h 17"/>
                <a:gd name="T36" fmla="*/ 17 w 22"/>
                <a:gd name="T37" fmla="*/ 12 h 17"/>
                <a:gd name="T38" fmla="*/ 16 w 22"/>
                <a:gd name="T39" fmla="*/ 11 h 17"/>
                <a:gd name="T40" fmla="*/ 22 w 22"/>
                <a:gd name="T41" fmla="*/ 6 h 17"/>
                <a:gd name="T42" fmla="*/ 21 w 22"/>
                <a:gd name="T43" fmla="*/ 2 h 17"/>
                <a:gd name="T44" fmla="*/ 8 w 22"/>
                <a:gd name="T45" fmla="*/ 3 h 17"/>
                <a:gd name="T46" fmla="*/ 14 w 22"/>
                <a:gd name="T47" fmla="*/ 3 h 17"/>
                <a:gd name="T48" fmla="*/ 18 w 22"/>
                <a:gd name="T49" fmla="*/ 4 h 17"/>
                <a:gd name="T50" fmla="*/ 18 w 22"/>
                <a:gd name="T51" fmla="*/ 6 h 17"/>
                <a:gd name="T52" fmla="*/ 12 w 22"/>
                <a:gd name="T53" fmla="*/ 8 h 17"/>
                <a:gd name="T54" fmla="*/ 7 w 22"/>
                <a:gd name="T55" fmla="*/ 8 h 17"/>
                <a:gd name="T56" fmla="*/ 8 w 22"/>
                <a:gd name="T5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 h="17">
                  <a:moveTo>
                    <a:pt x="21" y="2"/>
                  </a:moveTo>
                  <a:cubicBezTo>
                    <a:pt x="20" y="1"/>
                    <a:pt x="18" y="0"/>
                    <a:pt x="15" y="0"/>
                  </a:cubicBezTo>
                  <a:cubicBezTo>
                    <a:pt x="5" y="0"/>
                    <a:pt x="5" y="0"/>
                    <a:pt x="5" y="0"/>
                  </a:cubicBezTo>
                  <a:cubicBezTo>
                    <a:pt x="5" y="0"/>
                    <a:pt x="5" y="0"/>
                    <a:pt x="5" y="1"/>
                  </a:cubicBezTo>
                  <a:cubicBezTo>
                    <a:pt x="0" y="17"/>
                    <a:pt x="0" y="17"/>
                    <a:pt x="0" y="17"/>
                  </a:cubicBezTo>
                  <a:cubicBezTo>
                    <a:pt x="0" y="17"/>
                    <a:pt x="0" y="17"/>
                    <a:pt x="0" y="17"/>
                  </a:cubicBezTo>
                  <a:cubicBezTo>
                    <a:pt x="1" y="17"/>
                    <a:pt x="1" y="17"/>
                    <a:pt x="1" y="17"/>
                  </a:cubicBezTo>
                  <a:cubicBezTo>
                    <a:pt x="4" y="17"/>
                    <a:pt x="4" y="17"/>
                    <a:pt x="4" y="17"/>
                  </a:cubicBezTo>
                  <a:cubicBezTo>
                    <a:pt x="4" y="17"/>
                    <a:pt x="4" y="17"/>
                    <a:pt x="4" y="17"/>
                  </a:cubicBezTo>
                  <a:cubicBezTo>
                    <a:pt x="6" y="11"/>
                    <a:pt x="6" y="11"/>
                    <a:pt x="6" y="11"/>
                  </a:cubicBezTo>
                  <a:cubicBezTo>
                    <a:pt x="10" y="11"/>
                    <a:pt x="10" y="11"/>
                    <a:pt x="10" y="11"/>
                  </a:cubicBezTo>
                  <a:cubicBezTo>
                    <a:pt x="12" y="11"/>
                    <a:pt x="12" y="12"/>
                    <a:pt x="13" y="13"/>
                  </a:cubicBezTo>
                  <a:cubicBezTo>
                    <a:pt x="15" y="17"/>
                    <a:pt x="15" y="17"/>
                    <a:pt x="15" y="17"/>
                  </a:cubicBezTo>
                  <a:cubicBezTo>
                    <a:pt x="15" y="17"/>
                    <a:pt x="15" y="17"/>
                    <a:pt x="16" y="17"/>
                  </a:cubicBezTo>
                  <a:cubicBezTo>
                    <a:pt x="19" y="17"/>
                    <a:pt x="19" y="17"/>
                    <a:pt x="19" y="17"/>
                  </a:cubicBezTo>
                  <a:cubicBezTo>
                    <a:pt x="19" y="17"/>
                    <a:pt x="19" y="17"/>
                    <a:pt x="19" y="17"/>
                  </a:cubicBezTo>
                  <a:cubicBezTo>
                    <a:pt x="19" y="17"/>
                    <a:pt x="19" y="17"/>
                    <a:pt x="19" y="17"/>
                  </a:cubicBezTo>
                  <a:cubicBezTo>
                    <a:pt x="19" y="17"/>
                    <a:pt x="19" y="17"/>
                    <a:pt x="19" y="17"/>
                  </a:cubicBezTo>
                  <a:cubicBezTo>
                    <a:pt x="17" y="12"/>
                    <a:pt x="17" y="12"/>
                    <a:pt x="17" y="12"/>
                  </a:cubicBezTo>
                  <a:cubicBezTo>
                    <a:pt x="16" y="12"/>
                    <a:pt x="16" y="11"/>
                    <a:pt x="16" y="11"/>
                  </a:cubicBezTo>
                  <a:cubicBezTo>
                    <a:pt x="19" y="10"/>
                    <a:pt x="21" y="9"/>
                    <a:pt x="22" y="6"/>
                  </a:cubicBezTo>
                  <a:cubicBezTo>
                    <a:pt x="22" y="4"/>
                    <a:pt x="22" y="3"/>
                    <a:pt x="21" y="2"/>
                  </a:cubicBezTo>
                  <a:moveTo>
                    <a:pt x="8" y="3"/>
                  </a:moveTo>
                  <a:cubicBezTo>
                    <a:pt x="14" y="3"/>
                    <a:pt x="14" y="3"/>
                    <a:pt x="14" y="3"/>
                  </a:cubicBezTo>
                  <a:cubicBezTo>
                    <a:pt x="16" y="3"/>
                    <a:pt x="17" y="3"/>
                    <a:pt x="18" y="4"/>
                  </a:cubicBezTo>
                  <a:cubicBezTo>
                    <a:pt x="18" y="4"/>
                    <a:pt x="18" y="5"/>
                    <a:pt x="18" y="6"/>
                  </a:cubicBezTo>
                  <a:cubicBezTo>
                    <a:pt x="17" y="8"/>
                    <a:pt x="16" y="8"/>
                    <a:pt x="12" y="8"/>
                  </a:cubicBezTo>
                  <a:cubicBezTo>
                    <a:pt x="7" y="8"/>
                    <a:pt x="7" y="8"/>
                    <a:pt x="7" y="8"/>
                  </a:cubicBezTo>
                  <a:lnTo>
                    <a:pt x="8" y="3"/>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000000"/>
                </a:solidFill>
                <a:latin typeface="+mj-lt"/>
              </a:endParaRPr>
            </a:p>
          </p:txBody>
        </p:sp>
        <p:sp>
          <p:nvSpPr>
            <p:cNvPr id="82" name="Freeform 34"/>
            <p:cNvSpPr>
              <a:spLocks/>
            </p:cNvSpPr>
            <p:nvPr/>
          </p:nvSpPr>
          <p:spPr bwMode="auto">
            <a:xfrm>
              <a:off x="8890000" y="3856038"/>
              <a:ext cx="34925" cy="46038"/>
            </a:xfrm>
            <a:custGeom>
              <a:avLst/>
              <a:gdLst>
                <a:gd name="T0" fmla="*/ 7 w 22"/>
                <a:gd name="T1" fmla="*/ 29 h 29"/>
                <a:gd name="T2" fmla="*/ 15 w 22"/>
                <a:gd name="T3" fmla="*/ 29 h 29"/>
                <a:gd name="T4" fmla="*/ 15 w 22"/>
                <a:gd name="T5" fmla="*/ 7 h 29"/>
                <a:gd name="T6" fmla="*/ 22 w 22"/>
                <a:gd name="T7" fmla="*/ 7 h 29"/>
                <a:gd name="T8" fmla="*/ 22 w 22"/>
                <a:gd name="T9" fmla="*/ 0 h 29"/>
                <a:gd name="T10" fmla="*/ 0 w 22"/>
                <a:gd name="T11" fmla="*/ 0 h 29"/>
                <a:gd name="T12" fmla="*/ 0 w 22"/>
                <a:gd name="T13" fmla="*/ 7 h 29"/>
                <a:gd name="T14" fmla="*/ 7 w 22"/>
                <a:gd name="T15" fmla="*/ 7 h 29"/>
                <a:gd name="T16" fmla="*/ 7 w 22"/>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9">
                  <a:moveTo>
                    <a:pt x="7" y="29"/>
                  </a:moveTo>
                  <a:lnTo>
                    <a:pt x="15" y="29"/>
                  </a:lnTo>
                  <a:lnTo>
                    <a:pt x="15" y="7"/>
                  </a:lnTo>
                  <a:lnTo>
                    <a:pt x="22" y="7"/>
                  </a:lnTo>
                  <a:lnTo>
                    <a:pt x="22" y="0"/>
                  </a:lnTo>
                  <a:lnTo>
                    <a:pt x="0" y="0"/>
                  </a:lnTo>
                  <a:lnTo>
                    <a:pt x="0" y="7"/>
                  </a:lnTo>
                  <a:lnTo>
                    <a:pt x="7" y="7"/>
                  </a:lnTo>
                  <a:lnTo>
                    <a:pt x="7" y="29"/>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3" name="Freeform 35"/>
            <p:cNvSpPr>
              <a:spLocks/>
            </p:cNvSpPr>
            <p:nvPr/>
          </p:nvSpPr>
          <p:spPr bwMode="auto">
            <a:xfrm>
              <a:off x="8947150" y="3856038"/>
              <a:ext cx="44450" cy="46038"/>
            </a:xfrm>
            <a:custGeom>
              <a:avLst/>
              <a:gdLst>
                <a:gd name="T0" fmla="*/ 0 w 4"/>
                <a:gd name="T1" fmla="*/ 4 h 4"/>
                <a:gd name="T2" fmla="*/ 0 w 4"/>
                <a:gd name="T3" fmla="*/ 4 h 4"/>
                <a:gd name="T4" fmla="*/ 0 w 4"/>
                <a:gd name="T5" fmla="*/ 2 h 4"/>
                <a:gd name="T6" fmla="*/ 0 w 4"/>
                <a:gd name="T7" fmla="*/ 1 h 4"/>
                <a:gd name="T8" fmla="*/ 1 w 4"/>
                <a:gd name="T9" fmla="*/ 2 h 4"/>
                <a:gd name="T10" fmla="*/ 2 w 4"/>
                <a:gd name="T11" fmla="*/ 4 h 4"/>
                <a:gd name="T12" fmla="*/ 2 w 4"/>
                <a:gd name="T13" fmla="*/ 4 h 4"/>
                <a:gd name="T14" fmla="*/ 3 w 4"/>
                <a:gd name="T15" fmla="*/ 2 h 4"/>
                <a:gd name="T16" fmla="*/ 3 w 4"/>
                <a:gd name="T17" fmla="*/ 1 h 4"/>
                <a:gd name="T18" fmla="*/ 3 w 4"/>
                <a:gd name="T19" fmla="*/ 2 h 4"/>
                <a:gd name="T20" fmla="*/ 3 w 4"/>
                <a:gd name="T21" fmla="*/ 4 h 4"/>
                <a:gd name="T22" fmla="*/ 4 w 4"/>
                <a:gd name="T23" fmla="*/ 4 h 4"/>
                <a:gd name="T24" fmla="*/ 4 w 4"/>
                <a:gd name="T25" fmla="*/ 0 h 4"/>
                <a:gd name="T26" fmla="*/ 3 w 4"/>
                <a:gd name="T27" fmla="*/ 0 h 4"/>
                <a:gd name="T28" fmla="*/ 2 w 4"/>
                <a:gd name="T29" fmla="*/ 3 h 4"/>
                <a:gd name="T30" fmla="*/ 2 w 4"/>
                <a:gd name="T31" fmla="*/ 4 h 4"/>
                <a:gd name="T32" fmla="*/ 2 w 4"/>
                <a:gd name="T33" fmla="*/ 3 h 4"/>
                <a:gd name="T34" fmla="*/ 1 w 4"/>
                <a:gd name="T35" fmla="*/ 0 h 4"/>
                <a:gd name="T36" fmla="*/ 0 w 4"/>
                <a:gd name="T37" fmla="*/ 0 h 4"/>
                <a:gd name="T38" fmla="*/ 0 w 4"/>
                <a:gd name="T3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4">
                  <a:moveTo>
                    <a:pt x="0" y="4"/>
                  </a:moveTo>
                  <a:cubicBezTo>
                    <a:pt x="0" y="4"/>
                    <a:pt x="0" y="4"/>
                    <a:pt x="0" y="4"/>
                  </a:cubicBezTo>
                  <a:cubicBezTo>
                    <a:pt x="0" y="2"/>
                    <a:pt x="0" y="2"/>
                    <a:pt x="0" y="2"/>
                  </a:cubicBezTo>
                  <a:cubicBezTo>
                    <a:pt x="0" y="2"/>
                    <a:pt x="0" y="1"/>
                    <a:pt x="0" y="1"/>
                  </a:cubicBezTo>
                  <a:cubicBezTo>
                    <a:pt x="0" y="1"/>
                    <a:pt x="0" y="2"/>
                    <a:pt x="1" y="2"/>
                  </a:cubicBezTo>
                  <a:cubicBezTo>
                    <a:pt x="2" y="4"/>
                    <a:pt x="2" y="4"/>
                    <a:pt x="2" y="4"/>
                  </a:cubicBezTo>
                  <a:cubicBezTo>
                    <a:pt x="2" y="4"/>
                    <a:pt x="2" y="4"/>
                    <a:pt x="2" y="4"/>
                  </a:cubicBezTo>
                  <a:cubicBezTo>
                    <a:pt x="3" y="2"/>
                    <a:pt x="3" y="2"/>
                    <a:pt x="3" y="2"/>
                  </a:cubicBezTo>
                  <a:cubicBezTo>
                    <a:pt x="3" y="2"/>
                    <a:pt x="3" y="1"/>
                    <a:pt x="3" y="1"/>
                  </a:cubicBezTo>
                  <a:cubicBezTo>
                    <a:pt x="3" y="1"/>
                    <a:pt x="3" y="2"/>
                    <a:pt x="3" y="2"/>
                  </a:cubicBezTo>
                  <a:cubicBezTo>
                    <a:pt x="3" y="4"/>
                    <a:pt x="3" y="4"/>
                    <a:pt x="3" y="4"/>
                  </a:cubicBezTo>
                  <a:cubicBezTo>
                    <a:pt x="4" y="4"/>
                    <a:pt x="4" y="4"/>
                    <a:pt x="4" y="4"/>
                  </a:cubicBezTo>
                  <a:cubicBezTo>
                    <a:pt x="4" y="0"/>
                    <a:pt x="4" y="0"/>
                    <a:pt x="4" y="0"/>
                  </a:cubicBezTo>
                  <a:cubicBezTo>
                    <a:pt x="3" y="0"/>
                    <a:pt x="3" y="0"/>
                    <a:pt x="3" y="0"/>
                  </a:cubicBezTo>
                  <a:cubicBezTo>
                    <a:pt x="2" y="3"/>
                    <a:pt x="2" y="3"/>
                    <a:pt x="2" y="3"/>
                  </a:cubicBezTo>
                  <a:cubicBezTo>
                    <a:pt x="2" y="3"/>
                    <a:pt x="2" y="4"/>
                    <a:pt x="2" y="4"/>
                  </a:cubicBezTo>
                  <a:cubicBezTo>
                    <a:pt x="2" y="4"/>
                    <a:pt x="2" y="3"/>
                    <a:pt x="2" y="3"/>
                  </a:cubicBezTo>
                  <a:cubicBezTo>
                    <a:pt x="1" y="0"/>
                    <a:pt x="1" y="0"/>
                    <a:pt x="1" y="0"/>
                  </a:cubicBezTo>
                  <a:cubicBezTo>
                    <a:pt x="0" y="0"/>
                    <a:pt x="0" y="0"/>
                    <a:pt x="0" y="0"/>
                  </a:cubicBezTo>
                  <a:lnTo>
                    <a:pt x="0" y="4"/>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000000"/>
                </a:solidFill>
                <a:latin typeface="+mj-lt"/>
              </a:endParaRPr>
            </a:p>
          </p:txBody>
        </p:sp>
      </p:grpSp>
    </p:spTree>
    <p:extLst>
      <p:ext uri="{BB962C8B-B14F-4D97-AF65-F5344CB8AC3E}">
        <p14:creationId xmlns:p14="http://schemas.microsoft.com/office/powerpoint/2010/main" val="2559726270"/>
      </p:ext>
    </p:extLst>
  </p:cSld>
  <p:clrMap bg1="lt1" tx1="dk1" bg2="lt2" tx2="dk2" accent1="accent1" accent2="accent2" accent3="accent3" accent4="accent4" accent5="accent5" accent6="accent6" hlink="hlink" folHlink="folHlink"/>
  <p:sldLayoutIdLst>
    <p:sldLayoutId id="2147483800" r:id="rId1"/>
    <p:sldLayoutId id="2147483797" r:id="rId2"/>
    <p:sldLayoutId id="2147483806" r:id="rId3"/>
    <p:sldLayoutId id="2147483807" r:id="rId4"/>
    <p:sldLayoutId id="2147483788" r:id="rId5"/>
    <p:sldLayoutId id="2147483790" r:id="rId6"/>
    <p:sldLayoutId id="2147483791" r:id="rId7"/>
    <p:sldLayoutId id="2147483792" r:id="rId8"/>
    <p:sldLayoutId id="2147483793" r:id="rId9"/>
    <p:sldLayoutId id="2147483808" r:id="rId10"/>
    <p:sldLayoutId id="2147483809" r:id="rId11"/>
  </p:sldLayoutIdLst>
  <p:hf hdr="0" dt="0"/>
  <p:txStyles>
    <p:titleStyle>
      <a:lvl1pPr algn="l" rtl="0" eaLnBrk="1" fontAlgn="base" hangingPunct="1">
        <a:spcBef>
          <a:spcPct val="0"/>
        </a:spcBef>
        <a:spcAft>
          <a:spcPct val="0"/>
        </a:spcAft>
        <a:defRPr sz="2800" b="1" i="0">
          <a:solidFill>
            <a:schemeClr val="tx1"/>
          </a:solidFill>
          <a:latin typeface="+mj-lt"/>
          <a:ea typeface="+mj-ea"/>
          <a:cs typeface="Arial Black" panose="020B0A04020102020204" pitchFamily="34" charset="0"/>
          <a:sym typeface="Gill Sans" charset="0"/>
        </a:defRPr>
      </a:lvl1pPr>
      <a:lvl2pPr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2pPr>
      <a:lvl3pPr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3pPr>
      <a:lvl4pPr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4pPr>
      <a:lvl5pPr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5pPr>
      <a:lvl6pPr marL="321457"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6pPr>
      <a:lvl7pPr marL="642915"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7pPr>
      <a:lvl8pPr marL="964372"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8pPr>
      <a:lvl9pPr marL="1285829"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9pPr>
    </p:titleStyle>
    <p:bodyStyle>
      <a:lvl1pPr marL="182880" indent="-182880" algn="l" rtl="0" eaLnBrk="1" fontAlgn="base" hangingPunct="1">
        <a:lnSpc>
          <a:spcPct val="100000"/>
        </a:lnSpc>
        <a:spcBef>
          <a:spcPts val="0"/>
        </a:spcBef>
        <a:spcAft>
          <a:spcPts val="600"/>
        </a:spcAft>
        <a:buClr>
          <a:schemeClr val="accent1"/>
        </a:buClr>
        <a:buSzPct val="100000"/>
        <a:buFont typeface="Wingdings" panose="05000000000000000000" pitchFamily="2" charset="2"/>
        <a:buChar char="§"/>
        <a:defRPr sz="2400">
          <a:solidFill>
            <a:schemeClr val="tx1"/>
          </a:solidFill>
          <a:latin typeface="+mj-lt"/>
          <a:ea typeface="+mn-ea"/>
          <a:cs typeface="Arial" panose="020B0604020202020204" pitchFamily="34" charset="0"/>
          <a:sym typeface="Gill Sans" charset="0"/>
        </a:defRPr>
      </a:lvl1pPr>
      <a:lvl2pPr marL="365760" indent="-182880" algn="l" rtl="0" eaLnBrk="1" fontAlgn="base" hangingPunct="1">
        <a:lnSpc>
          <a:spcPct val="120000"/>
        </a:lnSpc>
        <a:spcBef>
          <a:spcPts val="0"/>
        </a:spcBef>
        <a:spcAft>
          <a:spcPts val="600"/>
        </a:spcAft>
        <a:buClrTx/>
        <a:buSzPct val="100000"/>
        <a:buFont typeface="Arial" panose="020B0604020202020204" pitchFamily="34" charset="0"/>
        <a:buChar char="•"/>
        <a:defRPr sz="2000">
          <a:solidFill>
            <a:schemeClr val="tx1"/>
          </a:solidFill>
          <a:latin typeface="+mj-lt"/>
          <a:ea typeface="+mn-ea"/>
          <a:cs typeface="Arial" panose="020B0604020202020204" pitchFamily="34" charset="0"/>
          <a:sym typeface="Gill Sans" charset="0"/>
        </a:defRPr>
      </a:lvl2pPr>
      <a:lvl3pPr marL="731520" indent="-237744" algn="l" rtl="0" eaLnBrk="1" fontAlgn="base" hangingPunct="1">
        <a:lnSpc>
          <a:spcPct val="100000"/>
        </a:lnSpc>
        <a:spcBef>
          <a:spcPts val="0"/>
        </a:spcBef>
        <a:spcAft>
          <a:spcPts val="600"/>
        </a:spcAft>
        <a:buClrTx/>
        <a:buSzPct val="60000"/>
        <a:buFont typeface="Lato Regular" panose="020F0502020204030203" pitchFamily="34" charset="0"/>
        <a:buChar char="−"/>
        <a:defRPr lang="en-US" sz="1800" dirty="0" smtClean="0">
          <a:solidFill>
            <a:schemeClr val="tx1"/>
          </a:solidFill>
          <a:latin typeface="+mj-lt"/>
          <a:ea typeface="+mn-ea"/>
          <a:cs typeface="Arial" panose="020B0604020202020204" pitchFamily="34" charset="0"/>
          <a:sym typeface="Gill Sans" charset="0"/>
        </a:defRPr>
      </a:lvl3pPr>
      <a:lvl4pPr marL="914400" indent="-237744" algn="l" rtl="0" eaLnBrk="1" fontAlgn="base" hangingPunct="1">
        <a:lnSpc>
          <a:spcPct val="100000"/>
        </a:lnSpc>
        <a:spcBef>
          <a:spcPts val="0"/>
        </a:spcBef>
        <a:spcAft>
          <a:spcPts val="600"/>
        </a:spcAft>
        <a:buClrTx/>
        <a:buSzPct val="60000"/>
        <a:buFont typeface="Lato Regular" panose="020F0502020204030203" pitchFamily="34" charset="0"/>
        <a:buChar char="−"/>
        <a:defRPr sz="1400">
          <a:solidFill>
            <a:schemeClr val="tx1"/>
          </a:solidFill>
          <a:latin typeface="+mj-lt"/>
          <a:ea typeface="+mn-ea"/>
          <a:cs typeface="Arial" panose="020B0604020202020204" pitchFamily="34" charset="0"/>
          <a:sym typeface="Gill Sans" charset="0"/>
        </a:defRPr>
      </a:lvl4pPr>
      <a:lvl5pPr marL="1462420" indent="-342900" algn="l" rtl="0" eaLnBrk="1" fontAlgn="base" hangingPunct="1">
        <a:spcBef>
          <a:spcPts val="0"/>
        </a:spcBef>
        <a:spcAft>
          <a:spcPts val="600"/>
        </a:spcAft>
        <a:buClrTx/>
        <a:buSzPct val="60000"/>
        <a:buFont typeface="Lato Regular" panose="020F0502020204030203" pitchFamily="34" charset="0"/>
        <a:buChar char="−"/>
        <a:defRPr sz="1200">
          <a:solidFill>
            <a:schemeClr val="tx1"/>
          </a:solidFill>
          <a:latin typeface="+mj-lt"/>
          <a:ea typeface="+mn-ea"/>
          <a:cs typeface="Arial" panose="020B0604020202020204" pitchFamily="34" charset="0"/>
          <a:sym typeface="Gill Sans" charset="0"/>
        </a:defRPr>
      </a:lvl5pPr>
      <a:lvl6pPr marL="1678722" indent="-375034" algn="l" rtl="0" eaLnBrk="1" fontAlgn="base" hangingPunct="1">
        <a:spcBef>
          <a:spcPts val="2601"/>
        </a:spcBef>
        <a:spcAft>
          <a:spcPct val="0"/>
        </a:spcAft>
        <a:buSzPct val="171000"/>
        <a:buFont typeface="Gill Sans" charset="0"/>
        <a:buChar char="•"/>
        <a:defRPr sz="2400">
          <a:solidFill>
            <a:schemeClr val="tx1"/>
          </a:solidFill>
          <a:latin typeface="+mn-lt"/>
          <a:ea typeface="+mn-ea"/>
          <a:cs typeface="+mn-cs"/>
          <a:sym typeface="Gill Sans" charset="0"/>
        </a:defRPr>
      </a:lvl6pPr>
      <a:lvl7pPr marL="2000179" indent="-375034" algn="l" rtl="0" eaLnBrk="1" fontAlgn="base" hangingPunct="1">
        <a:spcBef>
          <a:spcPts val="2601"/>
        </a:spcBef>
        <a:spcAft>
          <a:spcPct val="0"/>
        </a:spcAft>
        <a:buSzPct val="171000"/>
        <a:buFont typeface="Gill Sans" charset="0"/>
        <a:buChar char="•"/>
        <a:defRPr sz="2400">
          <a:solidFill>
            <a:schemeClr val="tx1"/>
          </a:solidFill>
          <a:latin typeface="+mn-lt"/>
          <a:ea typeface="+mn-ea"/>
          <a:cs typeface="+mn-cs"/>
          <a:sym typeface="Gill Sans" charset="0"/>
        </a:defRPr>
      </a:lvl7pPr>
      <a:lvl8pPr marL="2321636" indent="-375034" algn="l" rtl="0" eaLnBrk="1" fontAlgn="base" hangingPunct="1">
        <a:spcBef>
          <a:spcPts val="2601"/>
        </a:spcBef>
        <a:spcAft>
          <a:spcPct val="0"/>
        </a:spcAft>
        <a:buSzPct val="171000"/>
        <a:buFont typeface="Gill Sans" charset="0"/>
        <a:buChar char="•"/>
        <a:defRPr sz="2400">
          <a:solidFill>
            <a:schemeClr val="tx1"/>
          </a:solidFill>
          <a:latin typeface="+mn-lt"/>
          <a:ea typeface="+mn-ea"/>
          <a:cs typeface="+mn-cs"/>
          <a:sym typeface="Gill Sans" charset="0"/>
        </a:defRPr>
      </a:lvl8pPr>
      <a:lvl9pPr marL="2643094" indent="-375034" algn="l" rtl="0" eaLnBrk="1" fontAlgn="base" hangingPunct="1">
        <a:spcBef>
          <a:spcPts val="2601"/>
        </a:spcBef>
        <a:spcAft>
          <a:spcPct val="0"/>
        </a:spcAft>
        <a:buSzPct val="171000"/>
        <a:buFont typeface="Gill Sans" charset="0"/>
        <a:buChar char="•"/>
        <a:defRPr sz="2400">
          <a:solidFill>
            <a:schemeClr val="tx1"/>
          </a:solidFill>
          <a:latin typeface="+mn-lt"/>
          <a:ea typeface="+mn-ea"/>
          <a:cs typeface="+mn-cs"/>
          <a:sym typeface="Gill Sans" charset="0"/>
        </a:defRPr>
      </a:lvl9pPr>
    </p:bodyStyle>
    <p:otherStyle>
      <a:defPPr>
        <a:defRPr lang="en-US"/>
      </a:defPPr>
      <a:lvl1pPr marL="0" algn="l" defTabSz="642915" rtl="0" eaLnBrk="1" latinLnBrk="0" hangingPunct="1">
        <a:defRPr sz="1300" kern="1200">
          <a:solidFill>
            <a:schemeClr val="tx1"/>
          </a:solidFill>
          <a:latin typeface="+mn-lt"/>
          <a:ea typeface="+mn-ea"/>
          <a:cs typeface="+mn-cs"/>
        </a:defRPr>
      </a:lvl1pPr>
      <a:lvl2pPr marL="321457" algn="l" defTabSz="642915" rtl="0" eaLnBrk="1" latinLnBrk="0" hangingPunct="1">
        <a:defRPr sz="1300" kern="1200">
          <a:solidFill>
            <a:schemeClr val="tx1"/>
          </a:solidFill>
          <a:latin typeface="+mn-lt"/>
          <a:ea typeface="+mn-ea"/>
          <a:cs typeface="+mn-cs"/>
        </a:defRPr>
      </a:lvl2pPr>
      <a:lvl3pPr marL="642915" algn="l" defTabSz="642915" rtl="0" eaLnBrk="1" latinLnBrk="0" hangingPunct="1">
        <a:defRPr sz="1300" kern="1200">
          <a:solidFill>
            <a:schemeClr val="tx1"/>
          </a:solidFill>
          <a:latin typeface="+mn-lt"/>
          <a:ea typeface="+mn-ea"/>
          <a:cs typeface="+mn-cs"/>
        </a:defRPr>
      </a:lvl3pPr>
      <a:lvl4pPr marL="964372" algn="l" defTabSz="642915" rtl="0" eaLnBrk="1" latinLnBrk="0" hangingPunct="1">
        <a:defRPr sz="1300" kern="1200">
          <a:solidFill>
            <a:schemeClr val="tx1"/>
          </a:solidFill>
          <a:latin typeface="+mn-lt"/>
          <a:ea typeface="+mn-ea"/>
          <a:cs typeface="+mn-cs"/>
        </a:defRPr>
      </a:lvl4pPr>
      <a:lvl5pPr marL="1285829" algn="l" defTabSz="642915" rtl="0" eaLnBrk="1" latinLnBrk="0" hangingPunct="1">
        <a:defRPr sz="1300" kern="1200">
          <a:solidFill>
            <a:schemeClr val="tx1"/>
          </a:solidFill>
          <a:latin typeface="+mn-lt"/>
          <a:ea typeface="+mn-ea"/>
          <a:cs typeface="+mn-cs"/>
        </a:defRPr>
      </a:lvl5pPr>
      <a:lvl6pPr marL="1607287" algn="l" defTabSz="642915" rtl="0" eaLnBrk="1" latinLnBrk="0" hangingPunct="1">
        <a:defRPr sz="1300" kern="1200">
          <a:solidFill>
            <a:schemeClr val="tx1"/>
          </a:solidFill>
          <a:latin typeface="+mn-lt"/>
          <a:ea typeface="+mn-ea"/>
          <a:cs typeface="+mn-cs"/>
        </a:defRPr>
      </a:lvl6pPr>
      <a:lvl7pPr marL="1928744" algn="l" defTabSz="642915" rtl="0" eaLnBrk="1" latinLnBrk="0" hangingPunct="1">
        <a:defRPr sz="1300" kern="1200">
          <a:solidFill>
            <a:schemeClr val="tx1"/>
          </a:solidFill>
          <a:latin typeface="+mn-lt"/>
          <a:ea typeface="+mn-ea"/>
          <a:cs typeface="+mn-cs"/>
        </a:defRPr>
      </a:lvl7pPr>
      <a:lvl8pPr marL="2250201" algn="l" defTabSz="642915" rtl="0" eaLnBrk="1" latinLnBrk="0" hangingPunct="1">
        <a:defRPr sz="1300" kern="1200">
          <a:solidFill>
            <a:schemeClr val="tx1"/>
          </a:solidFill>
          <a:latin typeface="+mn-lt"/>
          <a:ea typeface="+mn-ea"/>
          <a:cs typeface="+mn-cs"/>
        </a:defRPr>
      </a:lvl8pPr>
      <a:lvl9pPr marL="2571659" algn="l" defTabSz="642915"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slide" Target="slide3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hyperlink" Target="User%20Platform%20Core%20script%20usage.docx" TargetMode="External"/><Relationship Id="rId4" Type="http://schemas.openxmlformats.org/officeDocument/2006/relationships/hyperlink" Target="User%20Standard%20Case%20Build%20Usage.docx"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hyperlink" Target="Training%20Squish%20usage.pptx" TargetMode="External"/><Relationship Id="rId4" Type="http://schemas.openxmlformats.org/officeDocument/2006/relationships/image" Target="../media/image11.tmp"/></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hyperlink" Target="../TMP_example/standard_case/case1/run_info.ini"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1.xml"/><Relationship Id="rId5" Type="http://schemas.openxmlformats.org/officeDocument/2006/relationships/slide" Target="slide37.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hyperlink" Target="../TMP_example/standard_suite2"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hyperlink" Target="../TMP_example/standard_suite2/radiant_regression.xlsx"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1.xml"/><Relationship Id="rId5" Type="http://schemas.openxmlformats.org/officeDocument/2006/relationships/hyperlink" Target="../TMP_example/standard_suite2/radiant_regression.xlsx" TargetMode="External"/><Relationship Id="rId4" Type="http://schemas.openxmlformats.org/officeDocument/2006/relationships/image" Target="../media/image15.emf"/></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1.xml"/><Relationship Id="rId5" Type="http://schemas.openxmlformats.org/officeDocument/2006/relationships/slide" Target="slide37.xml"/><Relationship Id="rId4" Type="http://schemas.openxmlformats.org/officeDocument/2006/relationships/image" Target="../media/image16.tmp"/></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1.xml"/><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http://lsh-tmp/testrail/index.php?/dashboard"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1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hyperlink" Target="http://lsh-tmp/testrail/index.php?/plans/view/279937"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hyperlink" Target="http://lsh-tmp/testrail/index.php?/dashboard" TargetMode="External"/><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1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11.xml"/><Relationship Id="rId5" Type="http://schemas.openxmlformats.org/officeDocument/2006/relationships/image" Target="../media/image31.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1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hyperlink" Target="http://lsh-tmp/testrail/index.php?/tests/view/52011512"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1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hyperlink" Target="http://lsh-tmp/testrail/index.php?/tests/view/52011512"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11.xml"/><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3" Type="http://schemas.openxmlformats.org/officeDocument/2006/relationships/hyperlink" Target="file:///\\lsh-smb04\sw\qa\qa_store\TMP_tools\depend_software\python_and_packages(LSH" TargetMode="External"/><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hyperlink" Target="file:///\\lsh-smb04\sw\qa\qa_store\TMP_tools\client_software" TargetMode="External"/><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jpeg"/><Relationship Id="rId1" Type="http://schemas.openxmlformats.org/officeDocument/2006/relationships/slideLayout" Target="../slideLayouts/slideLayout1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slide" Target="slide48.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jpeg"/><Relationship Id="rId1" Type="http://schemas.openxmlformats.org/officeDocument/2006/relationships/slideLayout" Target="../slideLayouts/slideLayout11.xml"/><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jpeg"/><Relationship Id="rId1" Type="http://schemas.openxmlformats.org/officeDocument/2006/relationships/slideLayout" Target="../slideLayouts/slideLayout11.xml"/><Relationship Id="rId4" Type="http://schemas.openxmlformats.org/officeDocument/2006/relationships/image" Target="../media/image45.png"/></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jpeg"/><Relationship Id="rId1" Type="http://schemas.openxmlformats.org/officeDocument/2006/relationships/slideLayout" Target="../slideLayouts/slideLayout11.xml"/><Relationship Id="rId4" Type="http://schemas.openxmlformats.org/officeDocument/2006/relationships/image" Target="../media/image47.png"/></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jpeg"/><Relationship Id="rId1" Type="http://schemas.openxmlformats.org/officeDocument/2006/relationships/slideLayout" Target="../slideLayouts/slideLayout11.xml"/><Relationship Id="rId4" Type="http://schemas.openxmlformats.org/officeDocument/2006/relationships/image" Target="../media/image49.png"/></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11.xml"/><Relationship Id="rId4" Type="http://schemas.openxmlformats.org/officeDocument/2006/relationships/image" Target="../media/image50.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7.jp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hyperlink" Target="../TMP_example/standard_case/case1"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hyperlink" Target="User%20Standard%20Case%20Build%20Usage.docx"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10.png"/><Relationship Id="rId5" Type="http://schemas.openxmlformats.org/officeDocument/2006/relationships/hyperlink" Target="User%20Platform%20Core%20script%20Check%20Script%20usage.docx" TargetMode="External"/><Relationship Id="rId4" Type="http://schemas.openxmlformats.org/officeDocument/2006/relationships/hyperlink" Target="User%20Standard%20Case%20Build%20Usage.doc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39240" y="1962150"/>
            <a:ext cx="6537960" cy="314175"/>
          </a:xfrm>
        </p:spPr>
        <p:txBody>
          <a:bodyPr>
            <a:noAutofit/>
          </a:bodyPr>
          <a:lstStyle/>
          <a:p>
            <a:r>
              <a:rPr lang="en-US" sz="2800" i="1" dirty="0">
                <a:solidFill>
                  <a:schemeClr val="accent1"/>
                </a:solidFill>
                <a:cs typeface="Arial"/>
              </a:rPr>
              <a:t>QA TEST MANAGEMENT PLATFORM</a:t>
            </a:r>
          </a:p>
          <a:p>
            <a:r>
              <a:rPr lang="en-US" sz="2800" i="1" dirty="0">
                <a:solidFill>
                  <a:schemeClr val="accent1"/>
                </a:solidFill>
                <a:cs typeface="Arial"/>
              </a:rPr>
              <a:t>overview</a:t>
            </a:r>
          </a:p>
        </p:txBody>
      </p:sp>
      <p:sp>
        <p:nvSpPr>
          <p:cNvPr id="6" name="Title 1"/>
          <p:cNvSpPr>
            <a:spLocks noGrp="1"/>
          </p:cNvSpPr>
          <p:nvPr>
            <p:ph type="title"/>
          </p:nvPr>
        </p:nvSpPr>
        <p:spPr>
          <a:xfrm>
            <a:off x="1594761" y="1726616"/>
            <a:ext cx="5792998" cy="471068"/>
          </a:xfrm>
        </p:spPr>
        <p:txBody>
          <a:bodyPr>
            <a:noAutofit/>
          </a:bodyPr>
          <a:lstStyle/>
          <a:p>
            <a:pPr algn="ctr"/>
            <a:br>
              <a:rPr lang="en-US" sz="4000" dirty="0"/>
            </a:br>
            <a:endParaRPr lang="en-US" sz="4000" dirty="0"/>
          </a:p>
        </p:txBody>
      </p:sp>
      <p:sp>
        <p:nvSpPr>
          <p:cNvPr id="4" name="TextBox 3"/>
          <p:cNvSpPr txBox="1"/>
          <p:nvPr/>
        </p:nvSpPr>
        <p:spPr>
          <a:xfrm>
            <a:off x="2667000" y="3269218"/>
            <a:ext cx="4114800" cy="369332"/>
          </a:xfrm>
          <a:prstGeom prst="rect">
            <a:avLst/>
          </a:prstGeom>
          <a:noFill/>
        </p:spPr>
        <p:txBody>
          <a:bodyPr wrap="square" rtlCol="0">
            <a:spAutoFit/>
          </a:bodyPr>
          <a:lstStyle/>
          <a:p>
            <a:r>
              <a:rPr lang="en-US" altLang="zh-CN" dirty="0">
                <a:solidFill>
                  <a:schemeClr val="bg1"/>
                </a:solidFill>
              </a:rPr>
              <a:t>Jason Wang           SW QA</a:t>
            </a:r>
            <a:endParaRPr lang="zh-CN" altLang="en-US" dirty="0">
              <a:solidFill>
                <a:schemeClr val="bg1"/>
              </a:solidFill>
            </a:endParaRPr>
          </a:p>
        </p:txBody>
      </p:sp>
      <p:sp>
        <p:nvSpPr>
          <p:cNvPr id="5" name="TextBox 4"/>
          <p:cNvSpPr txBox="1"/>
          <p:nvPr/>
        </p:nvSpPr>
        <p:spPr>
          <a:xfrm>
            <a:off x="685800" y="4705350"/>
            <a:ext cx="1676400" cy="307777"/>
          </a:xfrm>
          <a:prstGeom prst="rect">
            <a:avLst/>
          </a:prstGeom>
          <a:noFill/>
        </p:spPr>
        <p:txBody>
          <a:bodyPr wrap="square" rtlCol="0">
            <a:spAutoFit/>
          </a:bodyPr>
          <a:lstStyle/>
          <a:p>
            <a:r>
              <a:rPr lang="en-US" altLang="zh-CN" sz="1400" i="1" dirty="0">
                <a:solidFill>
                  <a:schemeClr val="bg1"/>
                </a:solidFill>
              </a:rPr>
              <a:t>Aug 2024</a:t>
            </a:r>
            <a:endParaRPr lang="zh-CN" altLang="en-US" sz="1400" i="1" dirty="0">
              <a:solidFill>
                <a:schemeClr val="bg1"/>
              </a:solidFill>
            </a:endParaRPr>
          </a:p>
        </p:txBody>
      </p:sp>
    </p:spTree>
    <p:extLst>
      <p:ext uri="{BB962C8B-B14F-4D97-AF65-F5344CB8AC3E}">
        <p14:creationId xmlns:p14="http://schemas.microsoft.com/office/powerpoint/2010/main" val="22287661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0" y="742950"/>
            <a:ext cx="9144000" cy="0"/>
          </a:xfrm>
          <a:prstGeom prst="line">
            <a:avLst/>
          </a:prstGeom>
          <a:blipFill dpi="0" rotWithShape="0">
            <a:blip r:embed="rId3"/>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p:cNvSpPr>
            <a:spLocks noGrp="1"/>
          </p:cNvSpPr>
          <p:nvPr>
            <p:ph type="title"/>
          </p:nvPr>
        </p:nvSpPr>
        <p:spPr>
          <a:xfrm>
            <a:off x="105309" y="112292"/>
            <a:ext cx="8505291" cy="478259"/>
          </a:xfrm>
        </p:spPr>
        <p:txBody>
          <a:bodyPr>
            <a:noAutofit/>
          </a:bodyPr>
          <a:lstStyle/>
          <a:p>
            <a:r>
              <a:rPr lang="en-US" dirty="0"/>
              <a:t>Overview	-- TMP Tool-Chain User Interface</a:t>
            </a:r>
          </a:p>
        </p:txBody>
      </p:sp>
      <p:sp>
        <p:nvSpPr>
          <p:cNvPr id="6" name="Hexagon 5"/>
          <p:cNvSpPr/>
          <p:nvPr/>
        </p:nvSpPr>
        <p:spPr>
          <a:xfrm>
            <a:off x="1599985" y="1276350"/>
            <a:ext cx="1371385" cy="1205824"/>
          </a:xfrm>
          <a:prstGeom prst="hexagon">
            <a:avLst>
              <a:gd name="adj" fmla="val 25000"/>
              <a:gd name="vf" fmla="val 115470"/>
            </a:avLst>
          </a:prstGeom>
        </p:spPr>
        <p:style>
          <a:lnRef idx="2">
            <a:schemeClr val="accent6"/>
          </a:lnRef>
          <a:fillRef idx="1">
            <a:schemeClr val="lt1"/>
          </a:fillRef>
          <a:effectRef idx="0">
            <a:schemeClr val="accent6"/>
          </a:effectRef>
          <a:fontRef idx="minor">
            <a:schemeClr val="dk1"/>
          </a:fontRef>
        </p:style>
        <p:txBody>
          <a:bodyPr/>
          <a:lstStyle/>
          <a:p>
            <a:r>
              <a:rPr lang="en-US" altLang="zh-CN" dirty="0"/>
              <a:t>Test Case</a:t>
            </a:r>
            <a:endParaRPr lang="zh-CN" altLang="en-US" dirty="0"/>
          </a:p>
        </p:txBody>
      </p:sp>
      <p:sp>
        <p:nvSpPr>
          <p:cNvPr id="8" name="Hexagon 7"/>
          <p:cNvSpPr/>
          <p:nvPr/>
        </p:nvSpPr>
        <p:spPr>
          <a:xfrm>
            <a:off x="1599985" y="3105150"/>
            <a:ext cx="1371385" cy="1205824"/>
          </a:xfrm>
          <a:prstGeom prst="hexagon">
            <a:avLst>
              <a:gd name="adj" fmla="val 25000"/>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a:lstStyle/>
          <a:p>
            <a:r>
              <a:rPr lang="en-US" altLang="zh-CN" dirty="0"/>
              <a:t>Core Script</a:t>
            </a:r>
            <a:endParaRPr lang="zh-CN" altLang="en-US" dirty="0"/>
          </a:p>
        </p:txBody>
      </p:sp>
      <p:sp>
        <p:nvSpPr>
          <p:cNvPr id="10" name="Hexagon 9"/>
          <p:cNvSpPr/>
          <p:nvPr/>
        </p:nvSpPr>
        <p:spPr>
          <a:xfrm>
            <a:off x="4038600" y="1276350"/>
            <a:ext cx="1371385" cy="1205824"/>
          </a:xfrm>
          <a:prstGeom prst="hexagon">
            <a:avLst>
              <a:gd name="adj" fmla="val 25000"/>
              <a:gd name="vf" fmla="val 115470"/>
            </a:avLst>
          </a:prstGeom>
        </p:spPr>
        <p:style>
          <a:lnRef idx="2">
            <a:schemeClr val="accent6"/>
          </a:lnRef>
          <a:fillRef idx="1">
            <a:schemeClr val="lt1"/>
          </a:fillRef>
          <a:effectRef idx="0">
            <a:schemeClr val="accent6"/>
          </a:effectRef>
          <a:fontRef idx="minor">
            <a:schemeClr val="dk1"/>
          </a:fontRef>
        </p:style>
        <p:txBody>
          <a:bodyPr/>
          <a:lstStyle/>
          <a:p>
            <a:r>
              <a:rPr lang="en-US" altLang="zh-CN" dirty="0"/>
              <a:t>Test Suite</a:t>
            </a:r>
            <a:endParaRPr lang="zh-CN" altLang="en-US" dirty="0"/>
          </a:p>
        </p:txBody>
      </p:sp>
      <p:sp>
        <p:nvSpPr>
          <p:cNvPr id="11" name="Hexagon 10"/>
          <p:cNvSpPr/>
          <p:nvPr/>
        </p:nvSpPr>
        <p:spPr>
          <a:xfrm>
            <a:off x="6477215" y="1267364"/>
            <a:ext cx="1371385" cy="1205824"/>
          </a:xfrm>
          <a:prstGeom prst="hexagon">
            <a:avLst>
              <a:gd name="adj" fmla="val 25000"/>
              <a:gd name="vf" fmla="val 115470"/>
            </a:avLst>
          </a:prstGeom>
        </p:spPr>
        <p:style>
          <a:lnRef idx="2">
            <a:schemeClr val="accent6"/>
          </a:lnRef>
          <a:fillRef idx="1">
            <a:schemeClr val="lt1"/>
          </a:fillRef>
          <a:effectRef idx="0">
            <a:schemeClr val="accent6"/>
          </a:effectRef>
          <a:fontRef idx="minor">
            <a:schemeClr val="dk1"/>
          </a:fontRef>
        </p:style>
        <p:txBody>
          <a:bodyPr/>
          <a:lstStyle/>
          <a:p>
            <a:r>
              <a:rPr lang="en-US" altLang="zh-CN" dirty="0"/>
              <a:t>Test Project</a:t>
            </a:r>
            <a:endParaRPr lang="zh-CN" altLang="en-US" dirty="0"/>
          </a:p>
        </p:txBody>
      </p:sp>
      <p:sp>
        <p:nvSpPr>
          <p:cNvPr id="12" name="Hexagon 11"/>
          <p:cNvSpPr/>
          <p:nvPr/>
        </p:nvSpPr>
        <p:spPr>
          <a:xfrm>
            <a:off x="4038599" y="3105150"/>
            <a:ext cx="1371385" cy="1205824"/>
          </a:xfrm>
          <a:prstGeom prst="hexagon">
            <a:avLst>
              <a:gd name="adj" fmla="val 25000"/>
              <a:gd name="vf" fmla="val 115470"/>
            </a:avLst>
          </a:prstGeom>
        </p:spPr>
        <p:style>
          <a:lnRef idx="2">
            <a:schemeClr val="accent6"/>
          </a:lnRef>
          <a:fillRef idx="1">
            <a:schemeClr val="lt1"/>
          </a:fillRef>
          <a:effectRef idx="0">
            <a:schemeClr val="accent6"/>
          </a:effectRef>
          <a:fontRef idx="minor">
            <a:schemeClr val="dk1"/>
          </a:fontRef>
        </p:style>
        <p:txBody>
          <a:bodyPr/>
          <a:lstStyle/>
          <a:p>
            <a:r>
              <a:rPr lang="en-US" altLang="zh-CN" dirty="0"/>
              <a:t>TMP Client</a:t>
            </a:r>
            <a:endParaRPr lang="zh-CN" altLang="en-US" dirty="0"/>
          </a:p>
        </p:txBody>
      </p:sp>
      <p:sp>
        <p:nvSpPr>
          <p:cNvPr id="13" name="Hexagon 12"/>
          <p:cNvSpPr/>
          <p:nvPr/>
        </p:nvSpPr>
        <p:spPr>
          <a:xfrm>
            <a:off x="6477213" y="3073160"/>
            <a:ext cx="1371385" cy="1205824"/>
          </a:xfrm>
          <a:prstGeom prst="hexagon">
            <a:avLst>
              <a:gd name="adj" fmla="val 25000"/>
              <a:gd name="vf" fmla="val 115470"/>
            </a:avLst>
          </a:prstGeom>
        </p:spPr>
        <p:style>
          <a:lnRef idx="2">
            <a:schemeClr val="accent6"/>
          </a:lnRef>
          <a:fillRef idx="1">
            <a:schemeClr val="lt1"/>
          </a:fillRef>
          <a:effectRef idx="0">
            <a:schemeClr val="accent6"/>
          </a:effectRef>
          <a:fontRef idx="minor">
            <a:schemeClr val="dk1"/>
          </a:fontRef>
        </p:style>
        <p:txBody>
          <a:bodyPr/>
          <a:lstStyle/>
          <a:p>
            <a:r>
              <a:rPr lang="en-US" altLang="zh-CN" dirty="0"/>
              <a:t>TMP Server</a:t>
            </a:r>
            <a:endParaRPr lang="zh-CN" altLang="en-US" dirty="0"/>
          </a:p>
        </p:txBody>
      </p:sp>
      <p:cxnSp>
        <p:nvCxnSpPr>
          <p:cNvPr id="14" name="Straight Connector 13"/>
          <p:cNvCxnSpPr/>
          <p:nvPr/>
        </p:nvCxnSpPr>
        <p:spPr bwMode="auto">
          <a:xfrm>
            <a:off x="381000" y="2800350"/>
            <a:ext cx="7848600" cy="0"/>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a:off x="1143000" y="1276350"/>
            <a:ext cx="0" cy="3200400"/>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105309" y="1700307"/>
            <a:ext cx="1095172" cy="646331"/>
          </a:xfrm>
          <a:prstGeom prst="rect">
            <a:avLst/>
          </a:prstGeom>
          <a:noFill/>
        </p:spPr>
        <p:txBody>
          <a:bodyPr wrap="none" rtlCol="0">
            <a:spAutoFit/>
          </a:bodyPr>
          <a:lstStyle/>
          <a:p>
            <a:r>
              <a:rPr lang="en-US" dirty="0"/>
              <a:t>User </a:t>
            </a:r>
          </a:p>
          <a:p>
            <a:r>
              <a:rPr lang="en-US" dirty="0"/>
              <a:t>objective</a:t>
            </a:r>
          </a:p>
        </p:txBody>
      </p:sp>
      <p:sp>
        <p:nvSpPr>
          <p:cNvPr id="18" name="TextBox 17"/>
          <p:cNvSpPr txBox="1"/>
          <p:nvPr/>
        </p:nvSpPr>
        <p:spPr>
          <a:xfrm>
            <a:off x="99124" y="3384896"/>
            <a:ext cx="1043876" cy="646331"/>
          </a:xfrm>
          <a:prstGeom prst="rect">
            <a:avLst/>
          </a:prstGeom>
          <a:noFill/>
        </p:spPr>
        <p:txBody>
          <a:bodyPr wrap="none" rtlCol="0">
            <a:spAutoFit/>
          </a:bodyPr>
          <a:lstStyle/>
          <a:p>
            <a:r>
              <a:rPr lang="en-US" dirty="0"/>
              <a:t>Platform</a:t>
            </a:r>
          </a:p>
          <a:p>
            <a:r>
              <a:rPr lang="en-US" dirty="0"/>
              <a:t>support</a:t>
            </a:r>
          </a:p>
        </p:txBody>
      </p:sp>
      <p:sp>
        <p:nvSpPr>
          <p:cNvPr id="19" name="Right Arrow 18"/>
          <p:cNvSpPr/>
          <p:nvPr/>
        </p:nvSpPr>
        <p:spPr bwMode="auto">
          <a:xfrm>
            <a:off x="3200400" y="1700307"/>
            <a:ext cx="609600" cy="323165"/>
          </a:xfrm>
          <a:prstGeom prst="righ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0" name="Right Arrow 19"/>
          <p:cNvSpPr/>
          <p:nvPr/>
        </p:nvSpPr>
        <p:spPr bwMode="auto">
          <a:xfrm>
            <a:off x="5638585" y="1717679"/>
            <a:ext cx="609600" cy="323165"/>
          </a:xfrm>
          <a:prstGeom prst="righ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1" name="Right Arrow 20"/>
          <p:cNvSpPr/>
          <p:nvPr/>
        </p:nvSpPr>
        <p:spPr bwMode="auto">
          <a:xfrm>
            <a:off x="3196699" y="3542485"/>
            <a:ext cx="609600" cy="323165"/>
          </a:xfrm>
          <a:prstGeom prst="righ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2" name="Right Arrow 21"/>
          <p:cNvSpPr/>
          <p:nvPr/>
        </p:nvSpPr>
        <p:spPr bwMode="auto">
          <a:xfrm>
            <a:off x="5634884" y="3559857"/>
            <a:ext cx="609600" cy="323165"/>
          </a:xfrm>
          <a:prstGeom prst="righ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3" name="Up-Down Arrow 22"/>
          <p:cNvSpPr/>
          <p:nvPr/>
        </p:nvSpPr>
        <p:spPr bwMode="auto">
          <a:xfrm>
            <a:off x="2133600" y="2571750"/>
            <a:ext cx="228600" cy="457200"/>
          </a:xfrm>
          <a:prstGeom prst="upDown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4" name="Up-Down Arrow 23"/>
          <p:cNvSpPr/>
          <p:nvPr/>
        </p:nvSpPr>
        <p:spPr bwMode="auto">
          <a:xfrm>
            <a:off x="4609991" y="2571750"/>
            <a:ext cx="228600" cy="457200"/>
          </a:xfrm>
          <a:prstGeom prst="upDown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5" name="Up-Down Arrow 24"/>
          <p:cNvSpPr/>
          <p:nvPr/>
        </p:nvSpPr>
        <p:spPr bwMode="auto">
          <a:xfrm>
            <a:off x="7048605" y="2571750"/>
            <a:ext cx="228600" cy="457200"/>
          </a:xfrm>
          <a:prstGeom prst="upDown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 name="Up-Down Arrow 22">
            <a:extLst>
              <a:ext uri="{FF2B5EF4-FFF2-40B4-BE49-F238E27FC236}">
                <a16:creationId xmlns:a16="http://schemas.microsoft.com/office/drawing/2014/main" id="{D7723E8C-CB60-6991-1831-87F1FA10A847}"/>
              </a:ext>
            </a:extLst>
          </p:cNvPr>
          <p:cNvSpPr/>
          <p:nvPr/>
        </p:nvSpPr>
        <p:spPr bwMode="auto">
          <a:xfrm rot="18721650">
            <a:off x="3341948" y="2103575"/>
            <a:ext cx="228600" cy="1487995"/>
          </a:xfrm>
          <a:prstGeom prst="upDown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172110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0" y="742950"/>
            <a:ext cx="9144000" cy="0"/>
          </a:xfrm>
          <a:prstGeom prst="line">
            <a:avLst/>
          </a:prstGeom>
          <a:blipFill dpi="0" rotWithShape="0">
            <a:blip r:embed="rId3"/>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p:cNvSpPr>
            <a:spLocks noGrp="1"/>
          </p:cNvSpPr>
          <p:nvPr>
            <p:ph type="title"/>
          </p:nvPr>
        </p:nvSpPr>
        <p:spPr>
          <a:xfrm>
            <a:off x="105309" y="112292"/>
            <a:ext cx="7438491" cy="478259"/>
          </a:xfrm>
        </p:spPr>
        <p:txBody>
          <a:bodyPr>
            <a:noAutofit/>
          </a:bodyPr>
          <a:lstStyle/>
          <a:p>
            <a:r>
              <a:rPr lang="en-US" dirty="0"/>
              <a:t>User Interface -- Case Run with </a:t>
            </a:r>
            <a:r>
              <a:rPr lang="en-US" dirty="0" err="1"/>
              <a:t>CoreScript</a:t>
            </a:r>
            <a:endParaRPr lang="en-US" dirty="0"/>
          </a:p>
        </p:txBody>
      </p:sp>
      <p:sp>
        <p:nvSpPr>
          <p:cNvPr id="2" name="TextBox 1">
            <a:extLst>
              <a:ext uri="{FF2B5EF4-FFF2-40B4-BE49-F238E27FC236}">
                <a16:creationId xmlns:a16="http://schemas.microsoft.com/office/drawing/2014/main" id="{D0F7131A-557B-82DE-CB78-7697D549E4F9}"/>
              </a:ext>
            </a:extLst>
          </p:cNvPr>
          <p:cNvSpPr txBox="1"/>
          <p:nvPr/>
        </p:nvSpPr>
        <p:spPr>
          <a:xfrm>
            <a:off x="105309" y="819150"/>
            <a:ext cx="8708491" cy="4124206"/>
          </a:xfrm>
          <a:prstGeom prst="rect">
            <a:avLst/>
          </a:prstGeom>
          <a:noFill/>
        </p:spPr>
        <p:txBody>
          <a:bodyPr wrap="square" rtlCol="0">
            <a:spAutoFit/>
          </a:bodyPr>
          <a:lstStyle/>
          <a:p>
            <a:r>
              <a:rPr lang="en-US" altLang="zh-CN" sz="1600" b="1" dirty="0" err="1"/>
              <a:t>CoreScript</a:t>
            </a:r>
            <a:r>
              <a:rPr lang="en-US" altLang="zh-CN" sz="1600" dirty="0"/>
              <a:t> is a bunch of Python script files used to run Radiant/Diamond implementation, simulation flow in </a:t>
            </a:r>
            <a:r>
              <a:rPr lang="en-US" altLang="zh-CN" sz="1600" b="1" dirty="0"/>
              <a:t>console</a:t>
            </a:r>
            <a:r>
              <a:rPr lang="en-US" altLang="zh-CN" sz="1600" dirty="0"/>
              <a:t> mode.</a:t>
            </a:r>
          </a:p>
          <a:p>
            <a:endParaRPr lang="en-US" altLang="zh-CN" sz="1000" dirty="0"/>
          </a:p>
          <a:p>
            <a:r>
              <a:rPr lang="en-US" altLang="zh-CN" sz="1600" dirty="0"/>
              <a:t>Supported flow/run:</a:t>
            </a:r>
          </a:p>
          <a:p>
            <a:pPr marL="742950" lvl="1" indent="-285750">
              <a:buFont typeface="Arial" panose="020B0604020202020204" pitchFamily="34" charset="0"/>
              <a:buChar char="•"/>
            </a:pPr>
            <a:r>
              <a:rPr lang="en-US" altLang="zh-CN" sz="1600" dirty="0"/>
              <a:t>Design implementation flow, i.e. run Map, PAR flow</a:t>
            </a:r>
          </a:p>
          <a:p>
            <a:pPr marL="742950" lvl="1" indent="-285750">
              <a:buFont typeface="Arial" panose="020B0604020202020204" pitchFamily="34" charset="0"/>
              <a:buChar char="•"/>
            </a:pPr>
            <a:r>
              <a:rPr lang="en-US" altLang="zh-CN" sz="1600" dirty="0"/>
              <a:t>Design simulation flow, i.e. run RTL, Post-syn, Post-PAR simulation</a:t>
            </a:r>
          </a:p>
          <a:p>
            <a:pPr marL="742950" lvl="1" indent="-285750">
              <a:buFont typeface="Arial" panose="020B0604020202020204" pitchFamily="34" charset="0"/>
              <a:buChar char="•"/>
            </a:pPr>
            <a:r>
              <a:rPr lang="en-US" altLang="zh-CN" sz="1600" dirty="0"/>
              <a:t>Design TCL flow, run Radiant TCL commands</a:t>
            </a:r>
          </a:p>
          <a:p>
            <a:pPr marL="742950" lvl="1" indent="-285750">
              <a:buFont typeface="Arial" panose="020B0604020202020204" pitchFamily="34" charset="0"/>
              <a:buChar char="•"/>
            </a:pPr>
            <a:r>
              <a:rPr lang="en-US" altLang="zh-CN" sz="1600" dirty="0"/>
              <a:t>Design command flow, run Radiant engine commands directly, i.e. map, par…</a:t>
            </a:r>
          </a:p>
          <a:p>
            <a:pPr marL="742950" lvl="1" indent="-285750">
              <a:buFont typeface="Arial" panose="020B0604020202020204" pitchFamily="34" charset="0"/>
              <a:buChar char="•"/>
            </a:pPr>
            <a:r>
              <a:rPr lang="en-US" altLang="zh-CN" sz="1600" dirty="0"/>
              <a:t>Design GUI flow(work with Squish and Squish Perl scripts) </a:t>
            </a:r>
          </a:p>
          <a:p>
            <a:pPr marL="742950" lvl="1" indent="-285750">
              <a:buFont typeface="Arial" panose="020B0604020202020204" pitchFamily="34" charset="0"/>
              <a:buChar char="•"/>
            </a:pPr>
            <a:r>
              <a:rPr lang="en-US" altLang="zh-CN" sz="1600" dirty="0"/>
              <a:t>QoR flow(Pushbutton, Sweeping, Iteration and Repeat)</a:t>
            </a:r>
          </a:p>
          <a:p>
            <a:pPr marL="742950" lvl="1" indent="-285750">
              <a:buFont typeface="Arial" panose="020B0604020202020204" pitchFamily="34" charset="0"/>
              <a:buChar char="•"/>
            </a:pPr>
            <a:endParaRPr lang="en-US" altLang="zh-CN" sz="1600" dirty="0"/>
          </a:p>
          <a:p>
            <a:pPr marL="0" lvl="1"/>
            <a:r>
              <a:rPr lang="en-US" altLang="zh-CN" sz="1600" dirty="0"/>
              <a:t>Export </a:t>
            </a:r>
            <a:r>
              <a:rPr lang="en-US" altLang="zh-CN" sz="1600" b="1" dirty="0" err="1"/>
              <a:t>CoreScript</a:t>
            </a:r>
            <a:r>
              <a:rPr lang="en-US" altLang="zh-CN" sz="1600" dirty="0"/>
              <a:t>:</a:t>
            </a:r>
          </a:p>
          <a:p>
            <a:pPr marL="742950" lvl="2" indent="-285750">
              <a:buFont typeface="Arial" panose="020B0604020202020204" pitchFamily="34" charset="0"/>
              <a:buChar char="•"/>
            </a:pPr>
            <a:r>
              <a:rPr lang="en-US" altLang="zh-CN" sz="1600" dirty="0"/>
              <a:t>Install </a:t>
            </a:r>
            <a:r>
              <a:rPr lang="en-US" altLang="zh-CN" sz="1600" b="1" dirty="0"/>
              <a:t>Client</a:t>
            </a:r>
            <a:endParaRPr lang="en-US" altLang="zh-CN" sz="1200" dirty="0"/>
          </a:p>
          <a:p>
            <a:pPr marL="742950" lvl="2" indent="-285750">
              <a:buFont typeface="Arial" panose="020B0604020202020204" pitchFamily="34" charset="0"/>
              <a:buChar char="•"/>
            </a:pPr>
            <a:r>
              <a:rPr lang="en-US" altLang="zh-CN" sz="1600" dirty="0"/>
              <a:t>Launch </a:t>
            </a:r>
            <a:r>
              <a:rPr lang="en-US" altLang="zh-CN" sz="1600" b="1" dirty="0"/>
              <a:t>Client</a:t>
            </a:r>
          </a:p>
          <a:p>
            <a:pPr marL="742950" lvl="2" indent="-285750">
              <a:buFont typeface="Arial" panose="020B0604020202020204" pitchFamily="34" charset="0"/>
              <a:buChar char="•"/>
            </a:pPr>
            <a:r>
              <a:rPr lang="en-US" altLang="zh-CN" sz="1600" b="1" dirty="0"/>
              <a:t>Client </a:t>
            </a:r>
            <a:r>
              <a:rPr lang="en-US" altLang="zh-CN" sz="1600" dirty="0"/>
              <a:t>will export latest </a:t>
            </a:r>
            <a:r>
              <a:rPr lang="en-US" altLang="zh-CN" sz="1600" b="1" dirty="0" err="1"/>
              <a:t>CoreScript</a:t>
            </a:r>
            <a:r>
              <a:rPr lang="en-US" altLang="zh-CN" sz="1600" b="1" dirty="0"/>
              <a:t>(</a:t>
            </a:r>
            <a:r>
              <a:rPr lang="en-US" altLang="zh-CN" sz="1600" dirty="0"/>
              <a:t>DEV</a:t>
            </a:r>
            <a:r>
              <a:rPr lang="en-US" altLang="zh-CN" sz="1600" b="1" dirty="0"/>
              <a:t>)</a:t>
            </a:r>
            <a:r>
              <a:rPr lang="en-US" altLang="zh-CN" sz="1600" dirty="0"/>
              <a:t> in </a:t>
            </a:r>
            <a:r>
              <a:rPr lang="en-US" altLang="zh-CN" sz="1600" dirty="0" err="1"/>
              <a:t>work_space</a:t>
            </a:r>
            <a:endParaRPr lang="en-US" altLang="zh-CN" sz="1600" dirty="0"/>
          </a:p>
          <a:p>
            <a:pPr marL="457200" lvl="2"/>
            <a:endParaRPr lang="en-US" altLang="zh-CN" sz="1600" dirty="0"/>
          </a:p>
          <a:p>
            <a:pPr marL="0" lvl="1"/>
            <a:r>
              <a:rPr lang="en-US" altLang="zh-CN" sz="1200" dirty="0"/>
              <a:t>Note: </a:t>
            </a:r>
            <a:r>
              <a:rPr lang="en-US" altLang="zh-CN" sz="1200" i="1" dirty="0"/>
              <a:t>See  ‘</a:t>
            </a:r>
            <a:r>
              <a:rPr lang="en-US" altLang="zh-CN" sz="1200" i="1" dirty="0">
                <a:hlinkClick r:id="rId4" action="ppaction://hlinksldjump"/>
              </a:rPr>
              <a:t>Appendix 1</a:t>
            </a:r>
            <a:r>
              <a:rPr lang="en-US" altLang="zh-CN" sz="1200" i="1" dirty="0"/>
              <a:t>’  for </a:t>
            </a:r>
            <a:r>
              <a:rPr lang="en-US" altLang="zh-CN" sz="1200" dirty="0"/>
              <a:t>Client installation</a:t>
            </a:r>
          </a:p>
        </p:txBody>
      </p:sp>
    </p:spTree>
    <p:extLst>
      <p:ext uri="{BB962C8B-B14F-4D97-AF65-F5344CB8AC3E}">
        <p14:creationId xmlns:p14="http://schemas.microsoft.com/office/powerpoint/2010/main" val="20754077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0" y="742950"/>
            <a:ext cx="9144000" cy="0"/>
          </a:xfrm>
          <a:prstGeom prst="line">
            <a:avLst/>
          </a:prstGeom>
          <a:blipFill dpi="0" rotWithShape="0">
            <a:blip r:embed="rId3"/>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ounded Rectangle 16"/>
          <p:cNvSpPr/>
          <p:nvPr/>
        </p:nvSpPr>
        <p:spPr bwMode="auto">
          <a:xfrm>
            <a:off x="0" y="819150"/>
            <a:ext cx="2286000" cy="304800"/>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altLang="zh-CN" sz="2000" dirty="0">
                <a:solidFill>
                  <a:srgbClr val="000000"/>
                </a:solidFill>
                <a:ea typeface="ヒラギノ角ゴ ProN W3" charset="0"/>
                <a:cs typeface="ヒラギノ角ゴ ProN W3" charset="0"/>
                <a:sym typeface="Gill Sans" charset="0"/>
              </a:rPr>
              <a:t>Typical Command</a:t>
            </a:r>
            <a:endParaRPr kumimoji="0" lang="zh-CN" alt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9" name="TextBox 8"/>
          <p:cNvSpPr txBox="1"/>
          <p:nvPr/>
        </p:nvSpPr>
        <p:spPr>
          <a:xfrm>
            <a:off x="0" y="1200149"/>
            <a:ext cx="9067800" cy="3662541"/>
          </a:xfrm>
          <a:prstGeom prst="rect">
            <a:avLst/>
          </a:prstGeom>
          <a:noFill/>
        </p:spPr>
        <p:txBody>
          <a:bodyPr wrap="square" rtlCol="0">
            <a:spAutoFit/>
          </a:bodyPr>
          <a:lstStyle/>
          <a:p>
            <a:r>
              <a:rPr lang="en-US" altLang="zh-CN" sz="1600" b="1" dirty="0">
                <a:highlight>
                  <a:srgbClr val="00FFFF"/>
                </a:highlight>
              </a:rPr>
              <a:t>python DEV/bin/run_radiant.py [project options] [</a:t>
            </a:r>
            <a:r>
              <a:rPr lang="en-US" altLang="zh-CN" sz="1600" b="1" dirty="0" err="1">
                <a:highlight>
                  <a:srgbClr val="00FFFF"/>
                </a:highlight>
              </a:rPr>
              <a:t>impl</a:t>
            </a:r>
            <a:r>
              <a:rPr lang="en-US" altLang="zh-CN" sz="1600" b="1" dirty="0">
                <a:highlight>
                  <a:srgbClr val="00FFFF"/>
                </a:highlight>
              </a:rPr>
              <a:t> options] [sim options] –design=xxx</a:t>
            </a:r>
          </a:p>
          <a:p>
            <a:endParaRPr lang="en-US" altLang="zh-CN" sz="1200" dirty="0"/>
          </a:p>
          <a:p>
            <a:r>
              <a:rPr lang="en-US" altLang="zh-CN" sz="1200" b="1" dirty="0"/>
              <a:t>[project options]:</a:t>
            </a:r>
          </a:p>
          <a:p>
            <a:r>
              <a:rPr lang="en-US" altLang="zh-CN" sz="1200" dirty="0"/>
              <a:t>	--devkit &lt;DEVKIT&gt;	--update project device</a:t>
            </a:r>
          </a:p>
          <a:p>
            <a:r>
              <a:rPr lang="en-US" altLang="zh-CN" sz="1200" dirty="0"/>
              <a:t>	--synthesis {</a:t>
            </a:r>
            <a:r>
              <a:rPr lang="en-US" altLang="zh-CN" sz="1200" dirty="0" err="1"/>
              <a:t>synplify,lse</a:t>
            </a:r>
            <a:r>
              <a:rPr lang="en-US" altLang="zh-CN" sz="1200" dirty="0"/>
              <a:t>} 	--update project synthesis tool</a:t>
            </a:r>
          </a:p>
          <a:p>
            <a:r>
              <a:rPr lang="en-US" altLang="zh-CN" sz="1200" dirty="0"/>
              <a:t>	--run-</a:t>
            </a:r>
            <a:r>
              <a:rPr lang="en-US" altLang="zh-CN" sz="1200" dirty="0" err="1"/>
              <a:t>ipgen</a:t>
            </a:r>
            <a:r>
              <a:rPr lang="en-US" altLang="zh-CN" sz="1200" dirty="0"/>
              <a:t>		--update project IP files</a:t>
            </a:r>
          </a:p>
          <a:p>
            <a:r>
              <a:rPr lang="en-US" altLang="zh-CN" sz="1200" b="1" dirty="0"/>
              <a:t>[</a:t>
            </a:r>
            <a:r>
              <a:rPr lang="en-US" altLang="zh-CN" sz="1200" b="1" dirty="0" err="1"/>
              <a:t>impl</a:t>
            </a:r>
            <a:r>
              <a:rPr lang="en-US" altLang="zh-CN" sz="1200" b="1" dirty="0"/>
              <a:t> options]:</a:t>
            </a:r>
          </a:p>
          <a:p>
            <a:r>
              <a:rPr lang="en-US" altLang="zh-CN" sz="1200" dirty="0"/>
              <a:t>	--run-synthesis	--run design synthesis flow</a:t>
            </a:r>
          </a:p>
          <a:p>
            <a:r>
              <a:rPr lang="en-US" altLang="zh-CN" sz="1200" dirty="0"/>
              <a:t>	--run-par-trace	--run design PAR and Trace flow</a:t>
            </a:r>
          </a:p>
          <a:p>
            <a:r>
              <a:rPr lang="en-US" altLang="zh-CN" sz="1200" dirty="0"/>
              <a:t>	--run-export-bitstream	--run design </a:t>
            </a:r>
            <a:r>
              <a:rPr lang="en-US" altLang="zh-CN" sz="1200" dirty="0" err="1"/>
              <a:t>bitgen</a:t>
            </a:r>
            <a:r>
              <a:rPr lang="en-US" altLang="zh-CN" sz="1200" dirty="0"/>
              <a:t> flow</a:t>
            </a:r>
          </a:p>
          <a:p>
            <a:r>
              <a:rPr lang="en-US" altLang="zh-CN" sz="1200" b="1" dirty="0"/>
              <a:t>[sim options]:</a:t>
            </a:r>
          </a:p>
          <a:p>
            <a:r>
              <a:rPr lang="en-US" altLang="zh-CN" sz="1200" dirty="0"/>
              <a:t>	--sim-</a:t>
            </a:r>
            <a:r>
              <a:rPr lang="en-US" altLang="zh-CN" sz="1200" dirty="0" err="1"/>
              <a:t>rtl</a:t>
            </a:r>
            <a:r>
              <a:rPr lang="en-US" altLang="zh-CN" sz="1200" dirty="0"/>
              <a:t>		--run RTL simulation flow</a:t>
            </a:r>
          </a:p>
          <a:p>
            <a:r>
              <a:rPr lang="en-US" altLang="zh-CN" sz="1200" dirty="0"/>
              <a:t>	--sim-par-</a:t>
            </a:r>
            <a:r>
              <a:rPr lang="en-US" altLang="zh-CN" sz="1200" dirty="0" err="1"/>
              <a:t>vlg</a:t>
            </a:r>
            <a:r>
              <a:rPr lang="en-US" altLang="zh-CN" sz="1200" dirty="0"/>
              <a:t>		--run Post-PAR simulation flow</a:t>
            </a:r>
          </a:p>
          <a:p>
            <a:r>
              <a:rPr lang="en-US" altLang="zh-CN" sz="1200" dirty="0"/>
              <a:t>	--run-</a:t>
            </a:r>
            <a:r>
              <a:rPr lang="en-US" altLang="zh-CN" sz="1200" dirty="0" err="1"/>
              <a:t>simrel</a:t>
            </a:r>
            <a:r>
              <a:rPr lang="en-US" altLang="zh-CN" sz="1200" dirty="0"/>
              <a:t>		--run </a:t>
            </a:r>
            <a:r>
              <a:rPr lang="en-US" altLang="zh-CN" sz="1200" dirty="0" err="1"/>
              <a:t>simrel</a:t>
            </a:r>
            <a:r>
              <a:rPr lang="en-US" altLang="zh-CN" sz="1200" dirty="0"/>
              <a:t> flow</a:t>
            </a:r>
            <a:endParaRPr lang="en-US" altLang="zh-CN" sz="1200" b="1" dirty="0"/>
          </a:p>
          <a:p>
            <a:endParaRPr lang="en-US" altLang="zh-CN" sz="1200" b="1" dirty="0"/>
          </a:p>
          <a:p>
            <a:r>
              <a:rPr lang="en-US" altLang="zh-CN" sz="1200" dirty="0"/>
              <a:t>Note:</a:t>
            </a:r>
          </a:p>
          <a:p>
            <a:pPr marL="228600" indent="-228600">
              <a:buFont typeface="Arial" panose="020B0604020202020204" pitchFamily="34" charset="0"/>
              <a:buChar char="•"/>
            </a:pPr>
            <a:r>
              <a:rPr lang="en-US" altLang="zh-CN" sz="1200" dirty="0"/>
              <a:t>Please run ‘python DEV/bin/run_radiant.py --help’ for complete options</a:t>
            </a:r>
          </a:p>
          <a:p>
            <a:pPr marL="228600" indent="-228600">
              <a:buFont typeface="Arial" panose="020B0604020202020204" pitchFamily="34" charset="0"/>
              <a:buChar char="•"/>
            </a:pPr>
            <a:r>
              <a:rPr lang="en-US" altLang="zh-CN" sz="1200" dirty="0"/>
              <a:t>Please set environment </a:t>
            </a:r>
            <a:r>
              <a:rPr lang="en-US" altLang="zh-CN" sz="1200" b="1" dirty="0"/>
              <a:t>‘EXTERNAL_RADIANT_PATH’ </a:t>
            </a:r>
            <a:r>
              <a:rPr lang="en-US" altLang="zh-CN" sz="1200" dirty="0"/>
              <a:t>before run!!! </a:t>
            </a:r>
          </a:p>
          <a:p>
            <a:pPr marL="228600" indent="-228600">
              <a:buFont typeface="Arial" panose="020B0604020202020204" pitchFamily="34" charset="0"/>
              <a:buChar char="•"/>
            </a:pPr>
            <a:r>
              <a:rPr lang="en-US" altLang="zh-CN" sz="1200" dirty="0"/>
              <a:t>For details, refer to:</a:t>
            </a:r>
            <a:r>
              <a:rPr lang="en-US" altLang="zh-CN" sz="1200" i="1" dirty="0">
                <a:solidFill>
                  <a:srgbClr val="00B050"/>
                </a:solidFill>
                <a:hlinkClick r:id="rId4" action="ppaction://hlinkfile"/>
              </a:rPr>
              <a:t> </a:t>
            </a:r>
            <a:r>
              <a:rPr lang="en-US" altLang="zh-CN" sz="1200" i="1" dirty="0">
                <a:solidFill>
                  <a:srgbClr val="00B050"/>
                </a:solidFill>
                <a:hlinkClick r:id="rId5" action="ppaction://hlinkfile"/>
              </a:rPr>
              <a:t>&lt;</a:t>
            </a:r>
            <a:r>
              <a:rPr lang="en-US" altLang="zh-CN" sz="1200" i="1" dirty="0" err="1">
                <a:solidFill>
                  <a:srgbClr val="00B050"/>
                </a:solidFill>
                <a:hlinkClick r:id="rId5" action="ppaction://hlinkfile"/>
              </a:rPr>
              <a:t>Client_install_path</a:t>
            </a:r>
            <a:r>
              <a:rPr lang="en-US" altLang="zh-CN" sz="1200" i="1" dirty="0">
                <a:solidFill>
                  <a:srgbClr val="00B050"/>
                </a:solidFill>
                <a:hlinkClick r:id="rId5" action="ppaction://hlinkfile"/>
              </a:rPr>
              <a:t>&gt;/doc/</a:t>
            </a:r>
            <a:r>
              <a:rPr lang="en-US" altLang="zh-CN" sz="1200" i="1" dirty="0" err="1">
                <a:solidFill>
                  <a:srgbClr val="00B050"/>
                </a:solidFill>
                <a:hlinkClick r:id="rId5" action="ppaction://hlinkfile"/>
              </a:rPr>
              <a:t>TMP_doc</a:t>
            </a:r>
            <a:r>
              <a:rPr lang="en-US" altLang="zh-CN" sz="1200" i="1" dirty="0">
                <a:solidFill>
                  <a:srgbClr val="00B050"/>
                </a:solidFill>
                <a:hlinkClick r:id="rId5" action="ppaction://hlinkfile"/>
              </a:rPr>
              <a:t>/</a:t>
            </a:r>
            <a:r>
              <a:rPr lang="fr-FR" altLang="zh-CN" sz="1200" i="1" dirty="0">
                <a:solidFill>
                  <a:srgbClr val="00B050"/>
                </a:solidFill>
                <a:hlinkClick r:id="rId5" action="ppaction://hlinkfile"/>
              </a:rPr>
              <a:t>User Platform </a:t>
            </a:r>
            <a:r>
              <a:rPr lang="fr-FR" altLang="zh-CN" sz="1200" i="1" dirty="0" err="1">
                <a:solidFill>
                  <a:srgbClr val="00B050"/>
                </a:solidFill>
                <a:hlinkClick r:id="rId5" action="ppaction://hlinkfile"/>
              </a:rPr>
              <a:t>Core</a:t>
            </a:r>
            <a:r>
              <a:rPr lang="fr-FR" altLang="zh-CN" sz="1200" i="1" dirty="0">
                <a:solidFill>
                  <a:srgbClr val="00B050"/>
                </a:solidFill>
                <a:hlinkClick r:id="rId5" action="ppaction://hlinkfile"/>
              </a:rPr>
              <a:t> script usage.docx</a:t>
            </a:r>
            <a:endParaRPr lang="zh-CN" altLang="en-US" sz="1200" dirty="0"/>
          </a:p>
        </p:txBody>
      </p:sp>
      <p:sp>
        <p:nvSpPr>
          <p:cNvPr id="6" name="Title 1">
            <a:extLst>
              <a:ext uri="{FF2B5EF4-FFF2-40B4-BE49-F238E27FC236}">
                <a16:creationId xmlns:a16="http://schemas.microsoft.com/office/drawing/2014/main" id="{CA99BAAE-6BA4-4BC2-176E-686C237F04EC}"/>
              </a:ext>
            </a:extLst>
          </p:cNvPr>
          <p:cNvSpPr txBox="1">
            <a:spLocks/>
          </p:cNvSpPr>
          <p:nvPr/>
        </p:nvSpPr>
        <p:spPr>
          <a:xfrm>
            <a:off x="105309" y="112292"/>
            <a:ext cx="7438491" cy="478259"/>
          </a:xfrm>
          <a:prstGeom prst="rect">
            <a:avLst/>
          </a:prstGeom>
        </p:spPr>
        <p:txBody>
          <a:bodyPr vert="horz" lIns="91440" tIns="45720" rIns="91440" bIns="45720" rtlCol="0" anchor="b">
            <a:noAutofit/>
          </a:bodyPr>
          <a:lstStyle>
            <a:lvl1pPr algn="l" rtl="0" eaLnBrk="1" fontAlgn="base" hangingPunct="1">
              <a:spcBef>
                <a:spcPct val="0"/>
              </a:spcBef>
              <a:spcAft>
                <a:spcPct val="0"/>
              </a:spcAft>
              <a:defRPr sz="2800" b="1" i="0">
                <a:solidFill>
                  <a:schemeClr val="tx1"/>
                </a:solidFill>
                <a:latin typeface="+mj-lt"/>
                <a:ea typeface="+mj-ea"/>
                <a:cs typeface="Arial Black" panose="020B0A04020102020204" pitchFamily="34" charset="0"/>
                <a:sym typeface="Gill Sans" charset="0"/>
              </a:defRPr>
            </a:lvl1pPr>
            <a:lvl2pPr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2pPr>
            <a:lvl3pPr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3pPr>
            <a:lvl4pPr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4pPr>
            <a:lvl5pPr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5pPr>
            <a:lvl6pPr marL="321457"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6pPr>
            <a:lvl7pPr marL="642915"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7pPr>
            <a:lvl8pPr marL="964372"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8pPr>
            <a:lvl9pPr marL="1285829"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9pPr>
          </a:lstStyle>
          <a:p>
            <a:r>
              <a:rPr lang="en-US" kern="0"/>
              <a:t>User Interface -- Case Run with CoreScript</a:t>
            </a:r>
            <a:endParaRPr lang="en-US" kern="0" dirty="0"/>
          </a:p>
        </p:txBody>
      </p:sp>
    </p:spTree>
    <p:extLst>
      <p:ext uri="{BB962C8B-B14F-4D97-AF65-F5344CB8AC3E}">
        <p14:creationId xmlns:p14="http://schemas.microsoft.com/office/powerpoint/2010/main" val="39801861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0" y="742950"/>
            <a:ext cx="9144000" cy="0"/>
          </a:xfrm>
          <a:prstGeom prst="line">
            <a:avLst/>
          </a:prstGeom>
          <a:blipFill dpi="0" rotWithShape="0">
            <a:blip r:embed="rId3"/>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ounded Rectangle 16"/>
          <p:cNvSpPr/>
          <p:nvPr/>
        </p:nvSpPr>
        <p:spPr bwMode="auto">
          <a:xfrm>
            <a:off x="0" y="819150"/>
            <a:ext cx="2286000" cy="304800"/>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altLang="zh-CN" sz="2000" dirty="0">
                <a:solidFill>
                  <a:srgbClr val="000000"/>
                </a:solidFill>
                <a:ea typeface="ヒラギノ角ゴ ProN W3" charset="0"/>
                <a:cs typeface="ヒラギノ角ゴ ProN W3" charset="0"/>
                <a:sym typeface="Gill Sans" charset="0"/>
              </a:rPr>
              <a:t>Run Demo</a:t>
            </a:r>
            <a:endParaRPr kumimoji="0" lang="zh-CN" alt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9" name="TextBox 8"/>
          <p:cNvSpPr txBox="1"/>
          <p:nvPr/>
        </p:nvSpPr>
        <p:spPr>
          <a:xfrm>
            <a:off x="0" y="1200149"/>
            <a:ext cx="9067800" cy="3877985"/>
          </a:xfrm>
          <a:prstGeom prst="rect">
            <a:avLst/>
          </a:prstGeom>
          <a:noFill/>
        </p:spPr>
        <p:txBody>
          <a:bodyPr wrap="square" rtlCol="0">
            <a:spAutoFit/>
          </a:bodyPr>
          <a:lstStyle/>
          <a:p>
            <a:r>
              <a:rPr lang="en-US" altLang="zh-CN" sz="1600" b="1" dirty="0"/>
              <a:t>Environment Setting:</a:t>
            </a:r>
          </a:p>
          <a:p>
            <a:r>
              <a:rPr lang="en-US" altLang="zh-CN" sz="1200" dirty="0"/>
              <a:t>Win: set EXTERNAL_RADIANT_PATH= D:\lscc\radiant\2024.2.121</a:t>
            </a:r>
          </a:p>
          <a:p>
            <a:r>
              <a:rPr lang="en-US" altLang="zh-CN" sz="1200" dirty="0"/>
              <a:t>Lin: </a:t>
            </a:r>
            <a:r>
              <a:rPr lang="en-US" altLang="zh-CN" sz="1200" dirty="0" err="1"/>
              <a:t>setenv</a:t>
            </a:r>
            <a:r>
              <a:rPr lang="en-US" altLang="zh-CN" sz="1200" dirty="0"/>
              <a:t> EXTERNAL_RADIANT_PATH </a:t>
            </a:r>
            <a:r>
              <a:rPr lang="sv-SE" altLang="zh-CN" sz="1200" dirty="0"/>
              <a:t>/lsh/sw/qa/qadata/radiant/lin/ng2024_2.155</a:t>
            </a:r>
          </a:p>
          <a:p>
            <a:endParaRPr lang="en-US" altLang="zh-CN" sz="1200" dirty="0"/>
          </a:p>
          <a:p>
            <a:r>
              <a:rPr lang="en-US" altLang="zh-CN" sz="1600" b="1" dirty="0"/>
              <a:t>Run Commands:</a:t>
            </a:r>
          </a:p>
          <a:p>
            <a:r>
              <a:rPr lang="en-US" altLang="zh-CN" sz="1200" b="1" dirty="0"/>
              <a:t>Case1</a:t>
            </a:r>
            <a:r>
              <a:rPr lang="en-US" altLang="zh-CN" sz="1200" dirty="0"/>
              <a:t>: A design need to update IP first then run design to PAR and check PAR result</a:t>
            </a:r>
          </a:p>
          <a:p>
            <a:r>
              <a:rPr lang="en-US" altLang="zh-CN" sz="1200" dirty="0"/>
              <a:t> 	</a:t>
            </a:r>
            <a:r>
              <a:rPr lang="en-US" altLang="zh-CN" sz="1200" b="1" i="1" dirty="0">
                <a:highlight>
                  <a:srgbClr val="00FFFF"/>
                </a:highlight>
              </a:rPr>
              <a:t>python DEV/bin/run_radiant.py --run-</a:t>
            </a:r>
            <a:r>
              <a:rPr lang="en-US" altLang="zh-CN" sz="1200" b="1" i="1" dirty="0" err="1">
                <a:highlight>
                  <a:srgbClr val="00FFFF"/>
                </a:highlight>
              </a:rPr>
              <a:t>ipgen</a:t>
            </a:r>
            <a:r>
              <a:rPr lang="en-US" altLang="zh-CN" sz="1200" b="1" i="1" dirty="0">
                <a:highlight>
                  <a:srgbClr val="00FFFF"/>
                </a:highlight>
              </a:rPr>
              <a:t> --run-par --check-conf=</a:t>
            </a:r>
            <a:r>
              <a:rPr lang="en-US" altLang="zh-CN" sz="1200" b="1" i="1" dirty="0" err="1">
                <a:highlight>
                  <a:srgbClr val="00FFFF"/>
                </a:highlight>
              </a:rPr>
              <a:t>bqs.conf</a:t>
            </a:r>
            <a:r>
              <a:rPr lang="en-US" altLang="zh-CN" sz="1200" b="1" i="1" dirty="0">
                <a:highlight>
                  <a:srgbClr val="00FFFF"/>
                </a:highlight>
              </a:rPr>
              <a:t> --design=&lt;design name&gt;</a:t>
            </a:r>
          </a:p>
          <a:p>
            <a:pPr lvl="1"/>
            <a:r>
              <a:rPr lang="en-US" altLang="zh-CN" sz="1000" dirty="0"/>
              <a:t>--check-conf: use ‘</a:t>
            </a:r>
            <a:r>
              <a:rPr lang="en-US" altLang="zh-CN" sz="1000" dirty="0" err="1"/>
              <a:t>bqs.conf</a:t>
            </a:r>
            <a:r>
              <a:rPr lang="en-US" altLang="zh-CN" sz="1000" dirty="0"/>
              <a:t>’ file to check design, without this option script will find a file end with ‘.conf’ and check run results by default</a:t>
            </a:r>
          </a:p>
          <a:p>
            <a:endParaRPr lang="en-US" altLang="zh-CN" sz="1200" dirty="0"/>
          </a:p>
          <a:p>
            <a:r>
              <a:rPr lang="en-US" altLang="zh-CN" sz="1200" b="1" dirty="0"/>
              <a:t>Case2</a:t>
            </a:r>
            <a:r>
              <a:rPr lang="en-US" altLang="zh-CN" sz="1200" dirty="0"/>
              <a:t>: A design need to update device first then run design to Post-PAR simulation and check simulation result</a:t>
            </a:r>
          </a:p>
          <a:p>
            <a:r>
              <a:rPr lang="en-US" altLang="zh-CN" sz="1200" dirty="0"/>
              <a:t> 	</a:t>
            </a:r>
            <a:r>
              <a:rPr lang="en-US" altLang="zh-CN" sz="1200" b="1" i="1" dirty="0">
                <a:highlight>
                  <a:srgbClr val="00FFFF"/>
                </a:highlight>
              </a:rPr>
              <a:t>python DEV/bin/run_radiant.py --devkit=LFCPNX-100-7LFG672I [--run-par] –sim-par-</a:t>
            </a:r>
            <a:r>
              <a:rPr lang="en-US" altLang="zh-CN" sz="1200" b="1" i="1" dirty="0" err="1">
                <a:highlight>
                  <a:srgbClr val="00FFFF"/>
                </a:highlight>
              </a:rPr>
              <a:t>vlg</a:t>
            </a:r>
            <a:r>
              <a:rPr lang="en-US" altLang="zh-CN" sz="1200" b="1" i="1" dirty="0">
                <a:highlight>
                  <a:srgbClr val="00FFFF"/>
                </a:highlight>
              </a:rPr>
              <a:t> --design=&lt;design name&gt;</a:t>
            </a:r>
          </a:p>
          <a:p>
            <a:pPr lvl="1"/>
            <a:r>
              <a:rPr lang="en-US" altLang="zh-CN" sz="1000" dirty="0"/>
              <a:t>--run-par: optional, ‘--sim-par-</a:t>
            </a:r>
            <a:r>
              <a:rPr lang="en-US" altLang="zh-CN" sz="1000" dirty="0" err="1"/>
              <a:t>vlg</a:t>
            </a:r>
            <a:r>
              <a:rPr lang="en-US" altLang="zh-CN" sz="1000" dirty="0"/>
              <a:t>’ will run PAR flow automatically</a:t>
            </a:r>
          </a:p>
          <a:p>
            <a:pPr lvl="1"/>
            <a:r>
              <a:rPr lang="en-US" altLang="zh-CN" sz="1000" dirty="0"/>
              <a:t>--check-conf: didn’t present, script will find a file end with ‘.conf’ and check sim results by default</a:t>
            </a:r>
          </a:p>
          <a:p>
            <a:pPr lvl="1"/>
            <a:endParaRPr lang="en-US" altLang="zh-CN" sz="1000" dirty="0"/>
          </a:p>
          <a:p>
            <a:r>
              <a:rPr lang="en-US" altLang="zh-CN" sz="1200" b="1" dirty="0"/>
              <a:t>Case3</a:t>
            </a:r>
            <a:r>
              <a:rPr lang="en-US" altLang="zh-CN" sz="1200" dirty="0"/>
              <a:t>: A design need to update strategy, run design PAR trace and Post-PAR simulation then check flow and simulation result</a:t>
            </a:r>
          </a:p>
          <a:p>
            <a:r>
              <a:rPr lang="en-US" altLang="zh-CN" sz="1200" dirty="0"/>
              <a:t> 	</a:t>
            </a:r>
            <a:r>
              <a:rPr lang="en-US" altLang="zh-CN" sz="1200" b="1" i="1" dirty="0">
                <a:highlight>
                  <a:srgbClr val="00FFFF"/>
                </a:highlight>
              </a:rPr>
              <a:t>python DEV/bin/run_radiant.py </a:t>
            </a:r>
            <a:r>
              <a:rPr lang="da-DK" altLang="zh-CN" sz="1200" b="1" i="1" dirty="0">
                <a:highlight>
                  <a:srgbClr val="00FFFF"/>
                </a:highlight>
              </a:rPr>
              <a:t>--set-strategy="syn_res_sharing=False” </a:t>
            </a:r>
            <a:r>
              <a:rPr lang="en-US" altLang="zh-CN" sz="1200" b="1" i="1" dirty="0">
                <a:highlight>
                  <a:srgbClr val="00FFFF"/>
                </a:highlight>
              </a:rPr>
              <a:t>--run-par-trace –sim-par-</a:t>
            </a:r>
            <a:r>
              <a:rPr lang="en-US" altLang="zh-CN" sz="1200" b="1" i="1" dirty="0" err="1">
                <a:highlight>
                  <a:srgbClr val="00FFFF"/>
                </a:highlight>
              </a:rPr>
              <a:t>vlg</a:t>
            </a:r>
            <a:r>
              <a:rPr lang="en-US" altLang="zh-CN" sz="1200" b="1" i="1" dirty="0">
                <a:highlight>
                  <a:srgbClr val="00FFFF"/>
                </a:highlight>
              </a:rPr>
              <a:t> --check-conf=</a:t>
            </a:r>
            <a:r>
              <a:rPr lang="en-US" altLang="zh-CN" sz="1200" b="1" i="1" dirty="0" err="1">
                <a:highlight>
                  <a:srgbClr val="00FFFF"/>
                </a:highlight>
              </a:rPr>
              <a:t>impl.conf,sim.conf</a:t>
            </a:r>
            <a:r>
              <a:rPr lang="en-US" altLang="zh-CN" sz="1200" b="1" i="1" dirty="0">
                <a:highlight>
                  <a:srgbClr val="00FFFF"/>
                </a:highlight>
              </a:rPr>
              <a:t> --design=&lt;design name&gt;</a:t>
            </a:r>
          </a:p>
          <a:p>
            <a:pPr lvl="1"/>
            <a:r>
              <a:rPr lang="en-US" altLang="zh-CN" sz="1000" dirty="0"/>
              <a:t>--set-strategy: Try on Radiant TCL console first to get real TCL strategy setting and put it here</a:t>
            </a:r>
          </a:p>
          <a:p>
            <a:pPr lvl="1"/>
            <a:r>
              <a:rPr lang="en-US" altLang="zh-CN" sz="1000" dirty="0"/>
              <a:t>--check-conf: Support multiple config files</a:t>
            </a:r>
          </a:p>
          <a:p>
            <a:pPr lvl="1"/>
            <a:endParaRPr lang="en-US" altLang="zh-CN" sz="1000" dirty="0"/>
          </a:p>
        </p:txBody>
      </p:sp>
      <p:sp>
        <p:nvSpPr>
          <p:cNvPr id="5" name="Title 1">
            <a:extLst>
              <a:ext uri="{FF2B5EF4-FFF2-40B4-BE49-F238E27FC236}">
                <a16:creationId xmlns:a16="http://schemas.microsoft.com/office/drawing/2014/main" id="{2348566D-A304-7A4C-BAAC-9C19240A71A3}"/>
              </a:ext>
            </a:extLst>
          </p:cNvPr>
          <p:cNvSpPr txBox="1">
            <a:spLocks/>
          </p:cNvSpPr>
          <p:nvPr/>
        </p:nvSpPr>
        <p:spPr>
          <a:xfrm>
            <a:off x="105309" y="112292"/>
            <a:ext cx="7438491" cy="478259"/>
          </a:xfrm>
          <a:prstGeom prst="rect">
            <a:avLst/>
          </a:prstGeom>
        </p:spPr>
        <p:txBody>
          <a:bodyPr vert="horz" lIns="91440" tIns="45720" rIns="91440" bIns="45720" rtlCol="0" anchor="b">
            <a:noAutofit/>
          </a:bodyPr>
          <a:lstStyle>
            <a:lvl1pPr algn="l" rtl="0" eaLnBrk="1" fontAlgn="base" hangingPunct="1">
              <a:spcBef>
                <a:spcPct val="0"/>
              </a:spcBef>
              <a:spcAft>
                <a:spcPct val="0"/>
              </a:spcAft>
              <a:defRPr sz="2800" b="1" i="0">
                <a:solidFill>
                  <a:schemeClr val="tx1"/>
                </a:solidFill>
                <a:latin typeface="+mj-lt"/>
                <a:ea typeface="+mj-ea"/>
                <a:cs typeface="Arial Black" panose="020B0A04020102020204" pitchFamily="34" charset="0"/>
                <a:sym typeface="Gill Sans" charset="0"/>
              </a:defRPr>
            </a:lvl1pPr>
            <a:lvl2pPr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2pPr>
            <a:lvl3pPr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3pPr>
            <a:lvl4pPr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4pPr>
            <a:lvl5pPr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5pPr>
            <a:lvl6pPr marL="321457"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6pPr>
            <a:lvl7pPr marL="642915"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7pPr>
            <a:lvl8pPr marL="964372"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8pPr>
            <a:lvl9pPr marL="1285829"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9pPr>
          </a:lstStyle>
          <a:p>
            <a:r>
              <a:rPr lang="en-US" kern="0"/>
              <a:t>User Interface -- Case Run with CoreScript</a:t>
            </a:r>
            <a:endParaRPr lang="en-US" kern="0" dirty="0"/>
          </a:p>
        </p:txBody>
      </p:sp>
    </p:spTree>
    <p:extLst>
      <p:ext uri="{BB962C8B-B14F-4D97-AF65-F5344CB8AC3E}">
        <p14:creationId xmlns:p14="http://schemas.microsoft.com/office/powerpoint/2010/main" val="6983419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0" y="742950"/>
            <a:ext cx="9144000" cy="0"/>
          </a:xfrm>
          <a:prstGeom prst="line">
            <a:avLst/>
          </a:prstGeom>
          <a:blipFill dpi="0" rotWithShape="0">
            <a:blip r:embed="rId3"/>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p:cNvSpPr>
            <a:spLocks noGrp="1"/>
          </p:cNvSpPr>
          <p:nvPr>
            <p:ph type="title"/>
          </p:nvPr>
        </p:nvSpPr>
        <p:spPr>
          <a:xfrm>
            <a:off x="105309" y="112292"/>
            <a:ext cx="7590891" cy="478259"/>
          </a:xfrm>
        </p:spPr>
        <p:txBody>
          <a:bodyPr>
            <a:noAutofit/>
          </a:bodyPr>
          <a:lstStyle/>
          <a:p>
            <a:r>
              <a:rPr lang="en-US" dirty="0"/>
              <a:t>User Interface -- </a:t>
            </a:r>
            <a:r>
              <a:rPr lang="en-US" altLang="zh-CN" dirty="0"/>
              <a:t>Case</a:t>
            </a:r>
            <a:r>
              <a:rPr lang="en-US" dirty="0"/>
              <a:t> Run with Squish</a:t>
            </a:r>
          </a:p>
        </p:txBody>
      </p:sp>
      <p:sp>
        <p:nvSpPr>
          <p:cNvPr id="17" name="Rounded Rectangle 16"/>
          <p:cNvSpPr/>
          <p:nvPr/>
        </p:nvSpPr>
        <p:spPr bwMode="auto">
          <a:xfrm>
            <a:off x="0" y="819150"/>
            <a:ext cx="2057400" cy="304800"/>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altLang="zh-CN" sz="2000" dirty="0">
                <a:solidFill>
                  <a:srgbClr val="000000"/>
                </a:solidFill>
                <a:ea typeface="ヒラギノ角ゴ ProN W3" charset="0"/>
                <a:cs typeface="ヒラギノ角ゴ ProN W3" charset="0"/>
                <a:sym typeface="Gill Sans" charset="0"/>
              </a:rPr>
              <a:t>GUI</a:t>
            </a:r>
            <a:r>
              <a:rPr kumimoji="0" lang="en-US" altLang="zh-CN" sz="2000" b="0" i="0" u="none" strike="noStrike" cap="none" normalizeH="0" baseline="0" dirty="0">
                <a:ln>
                  <a:noFill/>
                </a:ln>
                <a:solidFill>
                  <a:srgbClr val="000000"/>
                </a:solidFill>
                <a:effectLst/>
                <a:ea typeface="ヒラギノ角ゴ ProN W3" charset="0"/>
                <a:cs typeface="ヒラギノ角ゴ ProN W3" charset="0"/>
                <a:sym typeface="Gill Sans" charset="0"/>
              </a:rPr>
              <a:t> Case</a:t>
            </a:r>
            <a:endParaRPr kumimoji="0" lang="zh-CN" alt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9" name="TextBox 8"/>
          <p:cNvSpPr txBox="1"/>
          <p:nvPr/>
        </p:nvSpPr>
        <p:spPr>
          <a:xfrm>
            <a:off x="105308" y="1276350"/>
            <a:ext cx="8200491" cy="1323439"/>
          </a:xfrm>
          <a:prstGeom prst="rect">
            <a:avLst/>
          </a:prstGeom>
          <a:noFill/>
        </p:spPr>
        <p:txBody>
          <a:bodyPr wrap="square" rtlCol="0">
            <a:spAutoFit/>
          </a:bodyPr>
          <a:lstStyle/>
          <a:p>
            <a:pPr marL="342900" indent="-342900">
              <a:buFont typeface="+mj-lt"/>
              <a:buAutoNum type="arabicPeriod"/>
            </a:pPr>
            <a:r>
              <a:rPr lang="en-US" altLang="zh-CN" sz="1600" dirty="0"/>
              <a:t>Install Squish GUI</a:t>
            </a:r>
          </a:p>
          <a:p>
            <a:pPr marL="342900" indent="-342900">
              <a:buFont typeface="+mj-lt"/>
              <a:buAutoNum type="arabicPeriod"/>
            </a:pPr>
            <a:r>
              <a:rPr lang="en-US" altLang="zh-CN" sz="1600" dirty="0"/>
              <a:t>Open Test Suite</a:t>
            </a:r>
          </a:p>
          <a:p>
            <a:pPr marL="342900" indent="-342900">
              <a:buFont typeface="+mj-lt"/>
              <a:buAutoNum type="arabicPeriod"/>
            </a:pPr>
            <a:r>
              <a:rPr lang="en-US" altLang="zh-CN" sz="1600" dirty="0"/>
              <a:t>Setup run environment</a:t>
            </a:r>
          </a:p>
          <a:p>
            <a:pPr marL="342900" indent="-342900">
              <a:buFont typeface="+mj-lt"/>
              <a:buAutoNum type="arabicPeriod"/>
            </a:pPr>
            <a:r>
              <a:rPr lang="en-US" altLang="zh-CN" sz="1600" dirty="0"/>
              <a:t>Launch squish test by GUI</a:t>
            </a:r>
          </a:p>
          <a:p>
            <a:endParaRPr lang="zh-CN" altLang="en-US" sz="1600" dirty="0"/>
          </a:p>
        </p:txBody>
      </p:sp>
      <p:pic>
        <p:nvPicPr>
          <p:cNvPr id="2" name="Picture 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6600" y="1123950"/>
            <a:ext cx="5229053" cy="3418658"/>
          </a:xfrm>
          <a:prstGeom prst="rect">
            <a:avLst/>
          </a:prstGeom>
        </p:spPr>
      </p:pic>
      <p:sp>
        <p:nvSpPr>
          <p:cNvPr id="8" name="TextBox 7"/>
          <p:cNvSpPr txBox="1"/>
          <p:nvPr/>
        </p:nvSpPr>
        <p:spPr>
          <a:xfrm>
            <a:off x="105308" y="4652958"/>
            <a:ext cx="7590892" cy="276999"/>
          </a:xfrm>
          <a:prstGeom prst="rect">
            <a:avLst/>
          </a:prstGeom>
          <a:noFill/>
          <a:ln>
            <a:solidFill>
              <a:schemeClr val="tx1"/>
            </a:solidFill>
          </a:ln>
        </p:spPr>
        <p:txBody>
          <a:bodyPr wrap="square" rtlCol="0">
            <a:spAutoFit/>
          </a:bodyPr>
          <a:lstStyle/>
          <a:p>
            <a:r>
              <a:rPr lang="en-US" altLang="zh-CN" sz="1200" dirty="0"/>
              <a:t>Note: Squish owner will give you details for this section, </a:t>
            </a:r>
            <a:r>
              <a:rPr lang="en-US" altLang="zh-CN" sz="1200" dirty="0">
                <a:hlinkClick r:id="rId5" action="ppaction://hlinkpres?slideindex=1&amp;slidetitle="/>
              </a:rPr>
              <a:t>Training Squish usage.pptx</a:t>
            </a:r>
            <a:endParaRPr lang="zh-CN" altLang="en-US" sz="1200" dirty="0"/>
          </a:p>
        </p:txBody>
      </p:sp>
    </p:spTree>
    <p:extLst>
      <p:ext uri="{BB962C8B-B14F-4D97-AF65-F5344CB8AC3E}">
        <p14:creationId xmlns:p14="http://schemas.microsoft.com/office/powerpoint/2010/main" val="19667104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A7C64C9C-DB15-6BDA-9627-0B19AD7AFA6C}"/>
              </a:ext>
            </a:extLst>
          </p:cNvPr>
          <p:cNvSpPr/>
          <p:nvPr/>
        </p:nvSpPr>
        <p:spPr bwMode="auto">
          <a:xfrm>
            <a:off x="37407" y="1428753"/>
            <a:ext cx="5791200" cy="3523714"/>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cxnSp>
        <p:nvCxnSpPr>
          <p:cNvPr id="4" name="Straight Connector 3"/>
          <p:cNvCxnSpPr/>
          <p:nvPr/>
        </p:nvCxnSpPr>
        <p:spPr bwMode="auto">
          <a:xfrm>
            <a:off x="0" y="742950"/>
            <a:ext cx="9144000" cy="0"/>
          </a:xfrm>
          <a:prstGeom prst="line">
            <a:avLst/>
          </a:prstGeom>
          <a:blipFill dpi="0" rotWithShape="0">
            <a:blip r:embed="rId3"/>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p:cNvSpPr>
            <a:spLocks noGrp="1"/>
          </p:cNvSpPr>
          <p:nvPr>
            <p:ph type="title"/>
          </p:nvPr>
        </p:nvSpPr>
        <p:spPr>
          <a:xfrm>
            <a:off x="76200" y="137044"/>
            <a:ext cx="6647379" cy="478259"/>
          </a:xfrm>
        </p:spPr>
        <p:txBody>
          <a:bodyPr>
            <a:noAutofit/>
          </a:bodyPr>
          <a:lstStyle/>
          <a:p>
            <a:r>
              <a:rPr lang="en-US" dirty="0"/>
              <a:t>User Interface -- </a:t>
            </a:r>
            <a:r>
              <a:rPr lang="en-US" altLang="zh-CN" dirty="0"/>
              <a:t>Case</a:t>
            </a:r>
            <a:r>
              <a:rPr lang="en-US" dirty="0"/>
              <a:t> Run with Client</a:t>
            </a:r>
          </a:p>
        </p:txBody>
      </p:sp>
      <p:sp>
        <p:nvSpPr>
          <p:cNvPr id="2" name="Rectangle 1"/>
          <p:cNvSpPr/>
          <p:nvPr/>
        </p:nvSpPr>
        <p:spPr>
          <a:xfrm>
            <a:off x="76200" y="767775"/>
            <a:ext cx="9067800" cy="584775"/>
          </a:xfrm>
          <a:prstGeom prst="rect">
            <a:avLst/>
          </a:prstGeom>
        </p:spPr>
        <p:txBody>
          <a:bodyPr wrap="square">
            <a:spAutoFit/>
          </a:bodyPr>
          <a:lstStyle/>
          <a:p>
            <a:r>
              <a:rPr lang="en-US" altLang="zh-CN" sz="1600" dirty="0"/>
              <a:t>‘</a:t>
            </a:r>
            <a:r>
              <a:rPr lang="en-US" altLang="zh-CN" sz="1600" b="1" dirty="0"/>
              <a:t>run_info.ini</a:t>
            </a:r>
            <a:r>
              <a:rPr lang="en-US" altLang="zh-CN" sz="1600" dirty="0"/>
              <a:t>’ is a </a:t>
            </a:r>
            <a:r>
              <a:rPr lang="en-US" altLang="zh-CN" sz="1600" b="1" dirty="0"/>
              <a:t>must</a:t>
            </a:r>
            <a:r>
              <a:rPr lang="en-US" altLang="zh-CN" sz="1600" dirty="0"/>
              <a:t> file when you run test case(s) with Client. This file contains all </a:t>
            </a:r>
            <a:r>
              <a:rPr lang="en-US" altLang="zh-CN" sz="1600" b="1" dirty="0">
                <a:highlight>
                  <a:srgbClr val="FFFF00"/>
                </a:highlight>
              </a:rPr>
              <a:t>6 elements </a:t>
            </a:r>
            <a:r>
              <a:rPr lang="en-US" altLang="zh-CN" sz="1600" dirty="0"/>
              <a:t>Client need to know before run.</a:t>
            </a:r>
          </a:p>
        </p:txBody>
      </p:sp>
      <p:sp>
        <p:nvSpPr>
          <p:cNvPr id="10" name="TextBox 9">
            <a:extLst>
              <a:ext uri="{FF2B5EF4-FFF2-40B4-BE49-F238E27FC236}">
                <a16:creationId xmlns:a16="http://schemas.microsoft.com/office/drawing/2014/main" id="{3CD2DF8E-D969-9CF2-B80F-BBB7D61AFCC5}"/>
              </a:ext>
            </a:extLst>
          </p:cNvPr>
          <p:cNvSpPr txBox="1"/>
          <p:nvPr/>
        </p:nvSpPr>
        <p:spPr>
          <a:xfrm>
            <a:off x="98367" y="1905479"/>
            <a:ext cx="2549929" cy="2308324"/>
          </a:xfrm>
          <a:prstGeom prst="rect">
            <a:avLst/>
          </a:prstGeom>
          <a:noFill/>
        </p:spPr>
        <p:txBody>
          <a:bodyPr wrap="square">
            <a:spAutoFit/>
          </a:bodyPr>
          <a:lstStyle/>
          <a:p>
            <a:r>
              <a:rPr lang="en-US" altLang="zh-CN" sz="1200" b="1" dirty="0"/>
              <a:t>[Base]</a:t>
            </a:r>
          </a:p>
          <a:p>
            <a:r>
              <a:rPr lang="en-US" altLang="zh-CN" sz="1200" dirty="0" err="1"/>
              <a:t>update_date</a:t>
            </a:r>
            <a:r>
              <a:rPr lang="en-US" altLang="zh-CN" sz="1200" dirty="0"/>
              <a:t>=2024-08-18</a:t>
            </a:r>
          </a:p>
          <a:p>
            <a:r>
              <a:rPr lang="en-US" altLang="zh-CN" sz="1200" dirty="0"/>
              <a:t>author=xxx</a:t>
            </a:r>
          </a:p>
          <a:p>
            <a:r>
              <a:rPr lang="en-US" altLang="zh-CN" sz="1200" b="1" dirty="0"/>
              <a:t>[General]</a:t>
            </a:r>
          </a:p>
          <a:p>
            <a:r>
              <a:rPr lang="en-US" altLang="zh-CN" sz="1200" dirty="0" err="1"/>
              <a:t>nouse</a:t>
            </a:r>
            <a:r>
              <a:rPr lang="en-US" altLang="zh-CN" sz="1200" dirty="0"/>
              <a:t>=</a:t>
            </a:r>
          </a:p>
          <a:p>
            <a:r>
              <a:rPr lang="en-US" altLang="zh-CN" sz="1200" dirty="0" err="1"/>
              <a:t>design_name</a:t>
            </a:r>
            <a:r>
              <a:rPr lang="en-US" altLang="zh-CN" sz="1200" dirty="0"/>
              <a:t>=xxx</a:t>
            </a:r>
          </a:p>
          <a:p>
            <a:r>
              <a:rPr lang="en-US" altLang="zh-CN" sz="1200" dirty="0" err="1"/>
              <a:t>testlevel</a:t>
            </a:r>
            <a:r>
              <a:rPr lang="en-US" altLang="zh-CN" sz="1200" dirty="0"/>
              <a:t>=1</a:t>
            </a:r>
          </a:p>
          <a:p>
            <a:r>
              <a:rPr lang="en-US" altLang="zh-CN" sz="1200" dirty="0" err="1"/>
              <a:t>testscenarios</a:t>
            </a:r>
            <a:r>
              <a:rPr lang="en-US" altLang="zh-CN" sz="1200" dirty="0"/>
              <a:t>=</a:t>
            </a:r>
          </a:p>
          <a:p>
            <a:r>
              <a:rPr lang="en-US" altLang="zh-CN" sz="1200" dirty="0"/>
              <a:t>description=xxx</a:t>
            </a:r>
          </a:p>
          <a:p>
            <a:r>
              <a:rPr lang="en-US" altLang="zh-CN" sz="1200" dirty="0"/>
              <a:t>…</a:t>
            </a:r>
          </a:p>
          <a:p>
            <a:endParaRPr lang="en-US" altLang="zh-CN" sz="1200" dirty="0"/>
          </a:p>
          <a:p>
            <a:r>
              <a:rPr lang="en-US" altLang="zh-CN" sz="1200" dirty="0"/>
              <a:t>*:For user</a:t>
            </a:r>
          </a:p>
        </p:txBody>
      </p:sp>
      <p:sp>
        <p:nvSpPr>
          <p:cNvPr id="11" name="TextBox 10">
            <a:extLst>
              <a:ext uri="{FF2B5EF4-FFF2-40B4-BE49-F238E27FC236}">
                <a16:creationId xmlns:a16="http://schemas.microsoft.com/office/drawing/2014/main" id="{4D169D87-957F-98E4-5032-8A5DE2AC702C}"/>
              </a:ext>
            </a:extLst>
          </p:cNvPr>
          <p:cNvSpPr txBox="1"/>
          <p:nvPr/>
        </p:nvSpPr>
        <p:spPr>
          <a:xfrm>
            <a:off x="2438400" y="1905479"/>
            <a:ext cx="3352801" cy="3046988"/>
          </a:xfrm>
          <a:prstGeom prst="rect">
            <a:avLst/>
          </a:prstGeom>
          <a:noFill/>
        </p:spPr>
        <p:txBody>
          <a:bodyPr wrap="square">
            <a:spAutoFit/>
          </a:bodyPr>
          <a:lstStyle/>
          <a:p>
            <a:r>
              <a:rPr lang="en-US" altLang="zh-CN" sz="1200" b="1" dirty="0"/>
              <a:t>[</a:t>
            </a:r>
            <a:r>
              <a:rPr lang="en-US" altLang="zh-CN" sz="1200" b="1" dirty="0" err="1"/>
              <a:t>CaseInfo</a:t>
            </a:r>
            <a:r>
              <a:rPr lang="en-US" altLang="zh-CN" sz="1200" b="1" dirty="0"/>
              <a:t>]</a:t>
            </a:r>
          </a:p>
          <a:p>
            <a:r>
              <a:rPr lang="en-US" altLang="zh-CN" sz="1200" dirty="0"/>
              <a:t>priority=</a:t>
            </a:r>
          </a:p>
          <a:p>
            <a:r>
              <a:rPr lang="en-US" altLang="zh-CN" sz="1200" dirty="0"/>
              <a:t>timeout=</a:t>
            </a:r>
          </a:p>
          <a:p>
            <a:r>
              <a:rPr lang="en-US" altLang="zh-CN" sz="1200" b="1" dirty="0"/>
              <a:t>[Environment]</a:t>
            </a:r>
          </a:p>
          <a:p>
            <a:r>
              <a:rPr lang="en-US" altLang="zh-CN" sz="1200" dirty="0"/>
              <a:t>A=1</a:t>
            </a:r>
          </a:p>
          <a:p>
            <a:r>
              <a:rPr lang="en-US" altLang="zh-CN" sz="1200" dirty="0"/>
              <a:t>B=2</a:t>
            </a:r>
          </a:p>
          <a:p>
            <a:r>
              <a:rPr lang="en-US" altLang="zh-CN" sz="1200" b="1" dirty="0"/>
              <a:t>[</a:t>
            </a:r>
            <a:r>
              <a:rPr lang="en-US" altLang="zh-CN" sz="1200" b="1" dirty="0" err="1"/>
              <a:t>LaunchCommand</a:t>
            </a:r>
            <a:r>
              <a:rPr lang="en-US" altLang="zh-CN" sz="1200" b="1" dirty="0"/>
              <a:t>]</a:t>
            </a:r>
          </a:p>
          <a:p>
            <a:r>
              <a:rPr lang="en-US" altLang="zh-CN" sz="1200" dirty="0" err="1"/>
              <a:t>cmd</a:t>
            </a:r>
            <a:r>
              <a:rPr lang="en-US" altLang="zh-CN" sz="1200" dirty="0"/>
              <a:t>=python DEV/bin/run_radiant.py --run-par</a:t>
            </a:r>
          </a:p>
          <a:p>
            <a:r>
              <a:rPr lang="en-US" altLang="zh-CN" sz="1200" dirty="0"/>
              <a:t>override=</a:t>
            </a:r>
          </a:p>
          <a:p>
            <a:r>
              <a:rPr lang="en-US" altLang="zh-CN" sz="1200" b="1" dirty="0"/>
              <a:t>[Software]</a:t>
            </a:r>
          </a:p>
          <a:p>
            <a:r>
              <a:rPr lang="en-US" altLang="zh-CN" sz="1200" dirty="0"/>
              <a:t>radiant=ng2024.2</a:t>
            </a:r>
          </a:p>
          <a:p>
            <a:r>
              <a:rPr lang="en-US" altLang="zh-CN" sz="1200" b="1" dirty="0"/>
              <a:t>[System]</a:t>
            </a:r>
          </a:p>
          <a:p>
            <a:r>
              <a:rPr lang="en-US" altLang="zh-CN" sz="1200" dirty="0" err="1"/>
              <a:t>os_type</a:t>
            </a:r>
            <a:r>
              <a:rPr lang="en-US" altLang="zh-CN" sz="1200" dirty="0"/>
              <a:t>=</a:t>
            </a:r>
          </a:p>
          <a:p>
            <a:r>
              <a:rPr lang="en-US" altLang="zh-CN" sz="1200" b="1" dirty="0"/>
              <a:t>[Machine]</a:t>
            </a:r>
          </a:p>
          <a:p>
            <a:r>
              <a:rPr lang="en-US" altLang="zh-CN" sz="1200" dirty="0"/>
              <a:t>terminal=</a:t>
            </a:r>
          </a:p>
          <a:p>
            <a:r>
              <a:rPr lang="en-US" altLang="zh-CN" sz="1200" dirty="0"/>
              <a:t>group=</a:t>
            </a:r>
            <a:r>
              <a:rPr lang="en-US" altLang="zh-CN" sz="1200" dirty="0" err="1"/>
              <a:t>regression_group</a:t>
            </a:r>
            <a:endParaRPr lang="en-US" altLang="zh-CN" sz="1200" dirty="0"/>
          </a:p>
        </p:txBody>
      </p:sp>
      <p:sp>
        <p:nvSpPr>
          <p:cNvPr id="14" name="TextBox 13">
            <a:extLst>
              <a:ext uri="{FF2B5EF4-FFF2-40B4-BE49-F238E27FC236}">
                <a16:creationId xmlns:a16="http://schemas.microsoft.com/office/drawing/2014/main" id="{6F859545-355A-F49D-FD4D-619CDA6967D8}"/>
              </a:ext>
            </a:extLst>
          </p:cNvPr>
          <p:cNvSpPr txBox="1"/>
          <p:nvPr/>
        </p:nvSpPr>
        <p:spPr>
          <a:xfrm>
            <a:off x="762000" y="1460965"/>
            <a:ext cx="4601094" cy="338554"/>
          </a:xfrm>
          <a:prstGeom prst="rect">
            <a:avLst/>
          </a:prstGeom>
          <a:noFill/>
        </p:spPr>
        <p:txBody>
          <a:bodyPr wrap="square">
            <a:spAutoFit/>
          </a:bodyPr>
          <a:lstStyle/>
          <a:p>
            <a:r>
              <a:rPr lang="en-US" altLang="zh-CN" sz="1600" dirty="0"/>
              <a:t>A run_info.ini file has following sections:</a:t>
            </a:r>
          </a:p>
        </p:txBody>
      </p:sp>
      <p:sp>
        <p:nvSpPr>
          <p:cNvPr id="15" name="TextBox 14">
            <a:extLst>
              <a:ext uri="{FF2B5EF4-FFF2-40B4-BE49-F238E27FC236}">
                <a16:creationId xmlns:a16="http://schemas.microsoft.com/office/drawing/2014/main" id="{44CBEAF9-C400-CEAB-AF91-15EF9EBE652E}"/>
              </a:ext>
            </a:extLst>
          </p:cNvPr>
          <p:cNvSpPr txBox="1"/>
          <p:nvPr/>
        </p:nvSpPr>
        <p:spPr>
          <a:xfrm>
            <a:off x="6010102" y="2821455"/>
            <a:ext cx="3010593" cy="1938992"/>
          </a:xfrm>
          <a:prstGeom prst="rect">
            <a:avLst/>
          </a:prstGeom>
          <a:noFill/>
        </p:spPr>
        <p:txBody>
          <a:bodyPr wrap="square">
            <a:spAutoFit/>
          </a:bodyPr>
          <a:lstStyle/>
          <a:p>
            <a:r>
              <a:rPr lang="en-US" altLang="zh-CN" sz="1200" dirty="0"/>
              <a:t>Note:</a:t>
            </a:r>
          </a:p>
          <a:p>
            <a:pPr marL="285750" indent="-285750">
              <a:buFont typeface="Arial" panose="020B0604020202020204" pitchFamily="34" charset="0"/>
              <a:buChar char="•"/>
            </a:pPr>
            <a:r>
              <a:rPr lang="en-US" altLang="zh-CN" sz="1200" dirty="0"/>
              <a:t>When Client launch a local test case, </a:t>
            </a:r>
            <a:r>
              <a:rPr lang="en-US" altLang="zh-CN" sz="1200" b="1" dirty="0"/>
              <a:t>[System] </a:t>
            </a:r>
            <a:r>
              <a:rPr lang="en-US" altLang="zh-CN" sz="1200" dirty="0"/>
              <a:t>and </a:t>
            </a:r>
            <a:r>
              <a:rPr lang="en-US" altLang="zh-CN" sz="1200" b="1" dirty="0"/>
              <a:t>[Machine] </a:t>
            </a:r>
            <a:r>
              <a:rPr lang="en-US" altLang="zh-CN" sz="1200" dirty="0"/>
              <a:t>requirements will be ignored</a:t>
            </a:r>
          </a:p>
          <a:p>
            <a:pPr marL="285750" indent="-285750">
              <a:buFont typeface="Arial" panose="020B0604020202020204" pitchFamily="34" charset="0"/>
              <a:buChar char="•"/>
            </a:pPr>
            <a:r>
              <a:rPr lang="en-US" altLang="zh-CN" sz="1200" dirty="0"/>
              <a:t>Client will check ‘ng2024.2’ available first, if not exists case will be rejected</a:t>
            </a:r>
          </a:p>
          <a:p>
            <a:pPr marL="285750" indent="-285750">
              <a:buFont typeface="Arial" panose="020B0604020202020204" pitchFamily="34" charset="0"/>
              <a:buChar char="•"/>
            </a:pPr>
            <a:r>
              <a:rPr lang="en-US" altLang="zh-CN" sz="1200" dirty="0"/>
              <a:t>Info file demo:</a:t>
            </a:r>
            <a:r>
              <a:rPr lang="en-US" altLang="zh-CN" sz="1200" i="1" dirty="0">
                <a:solidFill>
                  <a:srgbClr val="00B050"/>
                </a:solidFill>
              </a:rPr>
              <a:t> </a:t>
            </a:r>
            <a:r>
              <a:rPr lang="en-US" altLang="zh-CN" sz="1200" i="1" dirty="0">
                <a:solidFill>
                  <a:srgbClr val="00B050"/>
                </a:solidFill>
                <a:hlinkClick r:id="rId4" action="ppaction://hlinkfile"/>
              </a:rPr>
              <a:t>&lt;</a:t>
            </a:r>
            <a:r>
              <a:rPr lang="en-US" altLang="zh-CN" sz="1200" i="1" dirty="0" err="1">
                <a:solidFill>
                  <a:srgbClr val="00B050"/>
                </a:solidFill>
                <a:hlinkClick r:id="rId4" action="ppaction://hlinkfile"/>
              </a:rPr>
              <a:t>Client_install_path</a:t>
            </a:r>
            <a:r>
              <a:rPr lang="en-US" altLang="zh-CN" sz="1200" i="1" dirty="0">
                <a:solidFill>
                  <a:srgbClr val="00B050"/>
                </a:solidFill>
                <a:hlinkClick r:id="rId4" action="ppaction://hlinkfile"/>
              </a:rPr>
              <a:t>&gt;/doc/</a:t>
            </a:r>
            <a:r>
              <a:rPr lang="en-US" altLang="zh-CN" sz="1200" i="1" dirty="0" err="1">
                <a:solidFill>
                  <a:srgbClr val="00B050"/>
                </a:solidFill>
                <a:hlinkClick r:id="rId4" action="ppaction://hlinkfile"/>
              </a:rPr>
              <a:t>TMP_doc</a:t>
            </a:r>
            <a:r>
              <a:rPr lang="en-US" altLang="zh-CN" sz="1200" i="1" dirty="0">
                <a:solidFill>
                  <a:srgbClr val="00B050"/>
                </a:solidFill>
                <a:hlinkClick r:id="rId4" action="ppaction://hlinkfile"/>
              </a:rPr>
              <a:t>/</a:t>
            </a:r>
            <a:r>
              <a:rPr lang="en-US" altLang="zh-CN" sz="1200" i="1" dirty="0" err="1">
                <a:solidFill>
                  <a:srgbClr val="00B050"/>
                </a:solidFill>
                <a:hlinkClick r:id="rId4" action="ppaction://hlinkfile"/>
              </a:rPr>
              <a:t>TMP_example</a:t>
            </a:r>
            <a:r>
              <a:rPr lang="en-US" altLang="zh-CN" sz="1200" i="1" dirty="0">
                <a:solidFill>
                  <a:srgbClr val="00B050"/>
                </a:solidFill>
                <a:hlinkClick r:id="rId4" action="ppaction://hlinkfile"/>
              </a:rPr>
              <a:t>/</a:t>
            </a:r>
            <a:r>
              <a:rPr lang="en-US" altLang="zh-CN" sz="1200" i="1" dirty="0" err="1">
                <a:solidFill>
                  <a:srgbClr val="00B050"/>
                </a:solidFill>
                <a:hlinkClick r:id="rId4" action="ppaction://hlinkfile"/>
              </a:rPr>
              <a:t>standard_case</a:t>
            </a:r>
            <a:r>
              <a:rPr lang="en-US" altLang="zh-CN" sz="1200" i="1" dirty="0">
                <a:solidFill>
                  <a:srgbClr val="00B050"/>
                </a:solidFill>
                <a:hlinkClick r:id="rId4" action="ppaction://hlinkfile"/>
              </a:rPr>
              <a:t>/case1/run_info.ini</a:t>
            </a:r>
            <a:endParaRPr lang="en-US" altLang="zh-CN" sz="1200" dirty="0"/>
          </a:p>
        </p:txBody>
      </p:sp>
    </p:spTree>
    <p:extLst>
      <p:ext uri="{BB962C8B-B14F-4D97-AF65-F5344CB8AC3E}">
        <p14:creationId xmlns:p14="http://schemas.microsoft.com/office/powerpoint/2010/main" val="3425622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0" y="742950"/>
            <a:ext cx="9144000" cy="0"/>
          </a:xfrm>
          <a:prstGeom prst="line">
            <a:avLst/>
          </a:prstGeom>
          <a:blipFill dpi="0" rotWithShape="0">
            <a:blip r:embed="rId2"/>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p:cNvSpPr>
            <a:spLocks noGrp="1"/>
          </p:cNvSpPr>
          <p:nvPr>
            <p:ph type="title"/>
          </p:nvPr>
        </p:nvSpPr>
        <p:spPr>
          <a:xfrm>
            <a:off x="76200" y="137044"/>
            <a:ext cx="6647379" cy="478259"/>
          </a:xfrm>
        </p:spPr>
        <p:txBody>
          <a:bodyPr>
            <a:noAutofit/>
          </a:bodyPr>
          <a:lstStyle/>
          <a:p>
            <a:r>
              <a:rPr lang="en-US" dirty="0"/>
              <a:t>User Interface -- </a:t>
            </a:r>
            <a:r>
              <a:rPr lang="en-US" altLang="zh-CN" dirty="0"/>
              <a:t>Case</a:t>
            </a:r>
            <a:r>
              <a:rPr lang="en-US" dirty="0"/>
              <a:t> Run with Client</a:t>
            </a:r>
          </a:p>
        </p:txBody>
      </p:sp>
      <p:sp>
        <p:nvSpPr>
          <p:cNvPr id="2" name="Rectangle 1"/>
          <p:cNvSpPr/>
          <p:nvPr/>
        </p:nvSpPr>
        <p:spPr>
          <a:xfrm>
            <a:off x="76200" y="1204724"/>
            <a:ext cx="5410200" cy="2862322"/>
          </a:xfrm>
          <a:prstGeom prst="rect">
            <a:avLst/>
          </a:prstGeom>
        </p:spPr>
        <p:txBody>
          <a:bodyPr wrap="square">
            <a:spAutoFit/>
          </a:bodyPr>
          <a:lstStyle/>
          <a:p>
            <a:r>
              <a:rPr lang="en-US" altLang="zh-CN" dirty="0"/>
              <a:t>1. Run client.exe on Windows or run client on Linux</a:t>
            </a:r>
          </a:p>
          <a:p>
            <a:endParaRPr lang="en-US" altLang="zh-CN" dirty="0"/>
          </a:p>
          <a:p>
            <a:r>
              <a:rPr lang="en-US" altLang="zh-CN" dirty="0"/>
              <a:t>2. Client “imports…” on top left</a:t>
            </a:r>
          </a:p>
          <a:p>
            <a:endParaRPr lang="en-US" altLang="zh-CN" dirty="0"/>
          </a:p>
          <a:p>
            <a:r>
              <a:rPr lang="en-US" altLang="zh-CN" dirty="0"/>
              <a:t>3. Select ‘Suite Path’ tab for suite path launch</a:t>
            </a:r>
          </a:p>
          <a:p>
            <a:endParaRPr lang="en-US" altLang="zh-CN" dirty="0"/>
          </a:p>
          <a:p>
            <a:r>
              <a:rPr lang="en-US" altLang="zh-CN" dirty="0"/>
              <a:t>4. Give the value of ‘Suite Path’</a:t>
            </a:r>
          </a:p>
          <a:p>
            <a:endParaRPr lang="en-US" altLang="zh-CN" dirty="0"/>
          </a:p>
          <a:p>
            <a:r>
              <a:rPr lang="en-US" altLang="zh-CN" dirty="0"/>
              <a:t>5. Click ‘Apply’</a:t>
            </a:r>
          </a:p>
          <a:p>
            <a:pPr marL="342900" indent="-342900">
              <a:buAutoNum type="arabicPeriod"/>
            </a:pPr>
            <a:endParaRPr lang="en-US" altLang="zh-CN" dirty="0"/>
          </a:p>
        </p:txBody>
      </p:sp>
      <p:pic>
        <p:nvPicPr>
          <p:cNvPr id="6" name="Picture 5"/>
          <p:cNvPicPr>
            <a:picLocks noChangeAspect="1"/>
          </p:cNvPicPr>
          <p:nvPr/>
        </p:nvPicPr>
        <p:blipFill>
          <a:blip r:embed="rId3"/>
          <a:stretch>
            <a:fillRect/>
          </a:stretch>
        </p:blipFill>
        <p:spPr>
          <a:xfrm>
            <a:off x="5906192" y="793173"/>
            <a:ext cx="2819400" cy="1608810"/>
          </a:xfrm>
          <a:prstGeom prst="rect">
            <a:avLst/>
          </a:prstGeom>
        </p:spPr>
      </p:pic>
      <p:sp>
        <p:nvSpPr>
          <p:cNvPr id="5" name="Rounded Rectangle 16">
            <a:extLst>
              <a:ext uri="{FF2B5EF4-FFF2-40B4-BE49-F238E27FC236}">
                <a16:creationId xmlns:a16="http://schemas.microsoft.com/office/drawing/2014/main" id="{850ABCA2-A65D-4622-229D-3905BC3E11C1}"/>
              </a:ext>
            </a:extLst>
          </p:cNvPr>
          <p:cNvSpPr/>
          <p:nvPr/>
        </p:nvSpPr>
        <p:spPr bwMode="auto">
          <a:xfrm>
            <a:off x="0" y="819150"/>
            <a:ext cx="2362200" cy="304800"/>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kumimoji="0" lang="en-US" altLang="zh-CN" sz="2000" b="0" i="0" u="none" strike="noStrike" cap="none" normalizeH="0" baseline="0" dirty="0">
                <a:ln>
                  <a:noFill/>
                </a:ln>
                <a:solidFill>
                  <a:srgbClr val="000000"/>
                </a:solidFill>
                <a:effectLst/>
                <a:ea typeface="ヒラギノ角ゴ ProN W3" charset="0"/>
                <a:cs typeface="ヒラギノ角ゴ ProN W3" charset="0"/>
                <a:sym typeface="Gill Sans" charset="0"/>
              </a:rPr>
              <a:t>Launch </a:t>
            </a:r>
            <a:r>
              <a:rPr lang="en-US" altLang="zh-CN" sz="2000" dirty="0">
                <a:solidFill>
                  <a:srgbClr val="000000"/>
                </a:solidFill>
                <a:ea typeface="ヒラギノ角ゴ ProN W3" charset="0"/>
                <a:cs typeface="ヒラギノ角ゴ ProN W3" charset="0"/>
                <a:sym typeface="Gill Sans" charset="0"/>
              </a:rPr>
              <a:t>Steps</a:t>
            </a:r>
            <a:endParaRPr kumimoji="0" lang="zh-CN" alt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pic>
        <p:nvPicPr>
          <p:cNvPr id="8" name="Picture 7">
            <a:extLst>
              <a:ext uri="{FF2B5EF4-FFF2-40B4-BE49-F238E27FC236}">
                <a16:creationId xmlns:a16="http://schemas.microsoft.com/office/drawing/2014/main" id="{9E6239B6-3EEA-67AE-3328-825A6173F9D0}"/>
              </a:ext>
            </a:extLst>
          </p:cNvPr>
          <p:cNvPicPr>
            <a:picLocks noChangeAspect="1"/>
          </p:cNvPicPr>
          <p:nvPr/>
        </p:nvPicPr>
        <p:blipFill>
          <a:blip r:embed="rId4"/>
          <a:stretch>
            <a:fillRect/>
          </a:stretch>
        </p:blipFill>
        <p:spPr>
          <a:xfrm>
            <a:off x="5298151" y="2511873"/>
            <a:ext cx="3743325" cy="2571750"/>
          </a:xfrm>
          <a:prstGeom prst="rect">
            <a:avLst/>
          </a:prstGeom>
        </p:spPr>
      </p:pic>
      <p:sp>
        <p:nvSpPr>
          <p:cNvPr id="9" name="Rounded Rectangular Callout 8">
            <a:extLst>
              <a:ext uri="{FF2B5EF4-FFF2-40B4-BE49-F238E27FC236}">
                <a16:creationId xmlns:a16="http://schemas.microsoft.com/office/drawing/2014/main" id="{A6AD8F62-88F4-F1D7-CB73-64F9D0006C4F}"/>
              </a:ext>
            </a:extLst>
          </p:cNvPr>
          <p:cNvSpPr/>
          <p:nvPr/>
        </p:nvSpPr>
        <p:spPr bwMode="auto">
          <a:xfrm>
            <a:off x="7543800" y="3333750"/>
            <a:ext cx="1066800" cy="609600"/>
          </a:xfrm>
          <a:prstGeom prst="wedgeRoundRectCallout">
            <a:avLst>
              <a:gd name="adj1" fmla="val -71173"/>
              <a:gd name="adj2" fmla="val 117601"/>
              <a:gd name="adj3" fmla="val 16667"/>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200" dirty="0">
                <a:solidFill>
                  <a:srgbClr val="000000"/>
                </a:solidFill>
                <a:ea typeface="ヒラギノ角ゴ ProN W3" charset="0"/>
                <a:cs typeface="ヒラギノ角ゴ ProN W3" charset="0"/>
                <a:sym typeface="Gill Sans" charset="0"/>
              </a:rPr>
              <a:t>A path with test case inside</a:t>
            </a:r>
            <a:endParaRPr kumimoji="0" lang="en-US" sz="12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12" name="TextBox 11">
            <a:extLst>
              <a:ext uri="{FF2B5EF4-FFF2-40B4-BE49-F238E27FC236}">
                <a16:creationId xmlns:a16="http://schemas.microsoft.com/office/drawing/2014/main" id="{CAFD604D-F48B-F1D1-EB4E-016C4211780D}"/>
              </a:ext>
            </a:extLst>
          </p:cNvPr>
          <p:cNvSpPr txBox="1"/>
          <p:nvPr/>
        </p:nvSpPr>
        <p:spPr>
          <a:xfrm>
            <a:off x="76200" y="4629150"/>
            <a:ext cx="4601094" cy="276999"/>
          </a:xfrm>
          <a:prstGeom prst="rect">
            <a:avLst/>
          </a:prstGeom>
          <a:noFill/>
        </p:spPr>
        <p:txBody>
          <a:bodyPr wrap="square">
            <a:spAutoFit/>
          </a:bodyPr>
          <a:lstStyle/>
          <a:p>
            <a:pPr marL="0" lvl="1"/>
            <a:r>
              <a:rPr lang="en-US" altLang="zh-CN" sz="1200" dirty="0"/>
              <a:t>Note: </a:t>
            </a:r>
            <a:r>
              <a:rPr lang="en-US" altLang="zh-CN" sz="1200" i="1" dirty="0"/>
              <a:t>See  ‘</a:t>
            </a:r>
            <a:r>
              <a:rPr lang="en-US" altLang="zh-CN" sz="1200" i="1" dirty="0">
                <a:hlinkClick r:id="rId5" action="ppaction://hlinksldjump"/>
              </a:rPr>
              <a:t>Appendix 1</a:t>
            </a:r>
            <a:r>
              <a:rPr lang="en-US" altLang="zh-CN" sz="1200" i="1" dirty="0"/>
              <a:t>’  for </a:t>
            </a:r>
            <a:r>
              <a:rPr lang="en-US" altLang="zh-CN" sz="1200" dirty="0"/>
              <a:t>Client installation</a:t>
            </a:r>
          </a:p>
        </p:txBody>
      </p:sp>
    </p:spTree>
    <p:extLst>
      <p:ext uri="{BB962C8B-B14F-4D97-AF65-F5344CB8AC3E}">
        <p14:creationId xmlns:p14="http://schemas.microsoft.com/office/powerpoint/2010/main" val="1561467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0" y="742950"/>
            <a:ext cx="9144000" cy="0"/>
          </a:xfrm>
          <a:prstGeom prst="line">
            <a:avLst/>
          </a:prstGeom>
          <a:blipFill dpi="0" rotWithShape="0">
            <a:blip r:embed="rId3"/>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p:cNvSpPr>
            <a:spLocks noGrp="1"/>
          </p:cNvSpPr>
          <p:nvPr>
            <p:ph type="title"/>
          </p:nvPr>
        </p:nvSpPr>
        <p:spPr>
          <a:xfrm>
            <a:off x="105309" y="112292"/>
            <a:ext cx="8505291" cy="478259"/>
          </a:xfrm>
        </p:spPr>
        <p:txBody>
          <a:bodyPr>
            <a:noAutofit/>
          </a:bodyPr>
          <a:lstStyle/>
          <a:p>
            <a:r>
              <a:rPr lang="en-US" dirty="0"/>
              <a:t>Overview	-- TMP Tool-Chain User Interface</a:t>
            </a:r>
          </a:p>
        </p:txBody>
      </p:sp>
      <p:sp>
        <p:nvSpPr>
          <p:cNvPr id="6" name="Hexagon 5"/>
          <p:cNvSpPr/>
          <p:nvPr/>
        </p:nvSpPr>
        <p:spPr>
          <a:xfrm>
            <a:off x="1599985" y="1276350"/>
            <a:ext cx="1371385" cy="1205824"/>
          </a:xfrm>
          <a:prstGeom prst="hexagon">
            <a:avLst>
              <a:gd name="adj" fmla="val 25000"/>
              <a:gd name="vf" fmla="val 115470"/>
            </a:avLst>
          </a:prstGeom>
        </p:spPr>
        <p:style>
          <a:lnRef idx="2">
            <a:schemeClr val="accent6"/>
          </a:lnRef>
          <a:fillRef idx="1">
            <a:schemeClr val="lt1"/>
          </a:fillRef>
          <a:effectRef idx="0">
            <a:schemeClr val="accent6"/>
          </a:effectRef>
          <a:fontRef idx="minor">
            <a:schemeClr val="dk1"/>
          </a:fontRef>
        </p:style>
        <p:txBody>
          <a:bodyPr/>
          <a:lstStyle/>
          <a:p>
            <a:r>
              <a:rPr lang="en-US" altLang="zh-CN" dirty="0"/>
              <a:t>Test Case</a:t>
            </a:r>
            <a:endParaRPr lang="zh-CN" altLang="en-US" dirty="0"/>
          </a:p>
        </p:txBody>
      </p:sp>
      <p:sp>
        <p:nvSpPr>
          <p:cNvPr id="8" name="Hexagon 7"/>
          <p:cNvSpPr/>
          <p:nvPr/>
        </p:nvSpPr>
        <p:spPr>
          <a:xfrm>
            <a:off x="1599985" y="3105150"/>
            <a:ext cx="1371385" cy="1205824"/>
          </a:xfrm>
          <a:prstGeom prst="hexagon">
            <a:avLst>
              <a:gd name="adj" fmla="val 25000"/>
              <a:gd name="vf" fmla="val 115470"/>
            </a:avLst>
          </a:prstGeom>
        </p:spPr>
        <p:style>
          <a:lnRef idx="2">
            <a:schemeClr val="accent6"/>
          </a:lnRef>
          <a:fillRef idx="1">
            <a:schemeClr val="lt1"/>
          </a:fillRef>
          <a:effectRef idx="0">
            <a:schemeClr val="accent6"/>
          </a:effectRef>
          <a:fontRef idx="minor">
            <a:schemeClr val="dk1"/>
          </a:fontRef>
        </p:style>
        <p:txBody>
          <a:bodyPr/>
          <a:lstStyle/>
          <a:p>
            <a:r>
              <a:rPr lang="en-US" altLang="zh-CN" dirty="0"/>
              <a:t>Core Script</a:t>
            </a:r>
            <a:endParaRPr lang="zh-CN" altLang="en-US" dirty="0"/>
          </a:p>
        </p:txBody>
      </p:sp>
      <p:sp>
        <p:nvSpPr>
          <p:cNvPr id="10" name="Hexagon 9"/>
          <p:cNvSpPr/>
          <p:nvPr/>
        </p:nvSpPr>
        <p:spPr>
          <a:xfrm>
            <a:off x="4038600" y="1276350"/>
            <a:ext cx="1371385" cy="1205824"/>
          </a:xfrm>
          <a:prstGeom prst="hexagon">
            <a:avLst>
              <a:gd name="adj" fmla="val 25000"/>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a:lstStyle/>
          <a:p>
            <a:r>
              <a:rPr lang="en-US" altLang="zh-CN"/>
              <a:t>Test Suite</a:t>
            </a:r>
            <a:endParaRPr lang="zh-CN" altLang="en-US" dirty="0"/>
          </a:p>
        </p:txBody>
      </p:sp>
      <p:sp>
        <p:nvSpPr>
          <p:cNvPr id="11" name="Hexagon 10"/>
          <p:cNvSpPr/>
          <p:nvPr/>
        </p:nvSpPr>
        <p:spPr>
          <a:xfrm>
            <a:off x="6477215" y="1267364"/>
            <a:ext cx="1371385" cy="1205824"/>
          </a:xfrm>
          <a:prstGeom prst="hexagon">
            <a:avLst>
              <a:gd name="adj" fmla="val 25000"/>
              <a:gd name="vf" fmla="val 115470"/>
            </a:avLst>
          </a:prstGeom>
        </p:spPr>
        <p:style>
          <a:lnRef idx="2">
            <a:schemeClr val="accent6"/>
          </a:lnRef>
          <a:fillRef idx="1">
            <a:schemeClr val="lt1"/>
          </a:fillRef>
          <a:effectRef idx="0">
            <a:schemeClr val="accent6"/>
          </a:effectRef>
          <a:fontRef idx="minor">
            <a:schemeClr val="dk1"/>
          </a:fontRef>
        </p:style>
        <p:txBody>
          <a:bodyPr/>
          <a:lstStyle/>
          <a:p>
            <a:r>
              <a:rPr lang="en-US" altLang="zh-CN" dirty="0"/>
              <a:t>Test Project</a:t>
            </a:r>
            <a:endParaRPr lang="zh-CN" altLang="en-US" dirty="0"/>
          </a:p>
        </p:txBody>
      </p:sp>
      <p:sp>
        <p:nvSpPr>
          <p:cNvPr id="12" name="Hexagon 11"/>
          <p:cNvSpPr/>
          <p:nvPr/>
        </p:nvSpPr>
        <p:spPr>
          <a:xfrm>
            <a:off x="4038599" y="3105150"/>
            <a:ext cx="1371385" cy="1205824"/>
          </a:xfrm>
          <a:prstGeom prst="hexagon">
            <a:avLst>
              <a:gd name="adj" fmla="val 25000"/>
              <a:gd name="vf" fmla="val 115470"/>
            </a:avLst>
          </a:prstGeom>
        </p:spPr>
        <p:style>
          <a:lnRef idx="2">
            <a:schemeClr val="accent6"/>
          </a:lnRef>
          <a:fillRef idx="1">
            <a:schemeClr val="lt1"/>
          </a:fillRef>
          <a:effectRef idx="0">
            <a:schemeClr val="accent6"/>
          </a:effectRef>
          <a:fontRef idx="minor">
            <a:schemeClr val="dk1"/>
          </a:fontRef>
        </p:style>
        <p:txBody>
          <a:bodyPr/>
          <a:lstStyle/>
          <a:p>
            <a:r>
              <a:rPr lang="en-US" altLang="zh-CN" dirty="0"/>
              <a:t>TMP Client</a:t>
            </a:r>
            <a:endParaRPr lang="zh-CN" altLang="en-US" dirty="0"/>
          </a:p>
        </p:txBody>
      </p:sp>
      <p:sp>
        <p:nvSpPr>
          <p:cNvPr id="13" name="Hexagon 12"/>
          <p:cNvSpPr/>
          <p:nvPr/>
        </p:nvSpPr>
        <p:spPr>
          <a:xfrm>
            <a:off x="6477213" y="3073160"/>
            <a:ext cx="1371385" cy="1205824"/>
          </a:xfrm>
          <a:prstGeom prst="hexagon">
            <a:avLst>
              <a:gd name="adj" fmla="val 25000"/>
              <a:gd name="vf" fmla="val 115470"/>
            </a:avLst>
          </a:prstGeom>
        </p:spPr>
        <p:style>
          <a:lnRef idx="2">
            <a:schemeClr val="accent6"/>
          </a:lnRef>
          <a:fillRef idx="1">
            <a:schemeClr val="lt1"/>
          </a:fillRef>
          <a:effectRef idx="0">
            <a:schemeClr val="accent6"/>
          </a:effectRef>
          <a:fontRef idx="minor">
            <a:schemeClr val="dk1"/>
          </a:fontRef>
        </p:style>
        <p:txBody>
          <a:bodyPr/>
          <a:lstStyle/>
          <a:p>
            <a:r>
              <a:rPr lang="en-US" altLang="zh-CN" dirty="0"/>
              <a:t>TMP Server</a:t>
            </a:r>
            <a:endParaRPr lang="zh-CN" altLang="en-US" dirty="0"/>
          </a:p>
        </p:txBody>
      </p:sp>
      <p:cxnSp>
        <p:nvCxnSpPr>
          <p:cNvPr id="14" name="Straight Connector 13"/>
          <p:cNvCxnSpPr/>
          <p:nvPr/>
        </p:nvCxnSpPr>
        <p:spPr bwMode="auto">
          <a:xfrm>
            <a:off x="381000" y="2800350"/>
            <a:ext cx="7848600" cy="0"/>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a:off x="1143000" y="1276350"/>
            <a:ext cx="0" cy="3200400"/>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105309" y="1700307"/>
            <a:ext cx="1095172" cy="646331"/>
          </a:xfrm>
          <a:prstGeom prst="rect">
            <a:avLst/>
          </a:prstGeom>
          <a:noFill/>
        </p:spPr>
        <p:txBody>
          <a:bodyPr wrap="none" rtlCol="0">
            <a:spAutoFit/>
          </a:bodyPr>
          <a:lstStyle/>
          <a:p>
            <a:r>
              <a:rPr lang="en-US" dirty="0"/>
              <a:t>User </a:t>
            </a:r>
          </a:p>
          <a:p>
            <a:r>
              <a:rPr lang="en-US" dirty="0"/>
              <a:t>objective</a:t>
            </a:r>
          </a:p>
        </p:txBody>
      </p:sp>
      <p:sp>
        <p:nvSpPr>
          <p:cNvPr id="18" name="TextBox 17"/>
          <p:cNvSpPr txBox="1"/>
          <p:nvPr/>
        </p:nvSpPr>
        <p:spPr>
          <a:xfrm>
            <a:off x="99124" y="3384896"/>
            <a:ext cx="1043876" cy="646331"/>
          </a:xfrm>
          <a:prstGeom prst="rect">
            <a:avLst/>
          </a:prstGeom>
          <a:noFill/>
        </p:spPr>
        <p:txBody>
          <a:bodyPr wrap="none" rtlCol="0">
            <a:spAutoFit/>
          </a:bodyPr>
          <a:lstStyle/>
          <a:p>
            <a:r>
              <a:rPr lang="en-US" dirty="0"/>
              <a:t>Platform</a:t>
            </a:r>
          </a:p>
          <a:p>
            <a:r>
              <a:rPr lang="en-US" dirty="0"/>
              <a:t>support</a:t>
            </a:r>
          </a:p>
        </p:txBody>
      </p:sp>
      <p:sp>
        <p:nvSpPr>
          <p:cNvPr id="19" name="Right Arrow 18"/>
          <p:cNvSpPr/>
          <p:nvPr/>
        </p:nvSpPr>
        <p:spPr bwMode="auto">
          <a:xfrm>
            <a:off x="3200400" y="1700307"/>
            <a:ext cx="609600" cy="323165"/>
          </a:xfrm>
          <a:prstGeom prst="righ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0" name="Right Arrow 19"/>
          <p:cNvSpPr/>
          <p:nvPr/>
        </p:nvSpPr>
        <p:spPr bwMode="auto">
          <a:xfrm>
            <a:off x="5638585" y="1717679"/>
            <a:ext cx="609600" cy="323165"/>
          </a:xfrm>
          <a:prstGeom prst="righ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1" name="Right Arrow 20"/>
          <p:cNvSpPr/>
          <p:nvPr/>
        </p:nvSpPr>
        <p:spPr bwMode="auto">
          <a:xfrm>
            <a:off x="3196699" y="3542485"/>
            <a:ext cx="609600" cy="323165"/>
          </a:xfrm>
          <a:prstGeom prst="righ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2" name="Right Arrow 21"/>
          <p:cNvSpPr/>
          <p:nvPr/>
        </p:nvSpPr>
        <p:spPr bwMode="auto">
          <a:xfrm>
            <a:off x="5634884" y="3559857"/>
            <a:ext cx="609600" cy="323165"/>
          </a:xfrm>
          <a:prstGeom prst="righ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3" name="Up-Down Arrow 22"/>
          <p:cNvSpPr/>
          <p:nvPr/>
        </p:nvSpPr>
        <p:spPr bwMode="auto">
          <a:xfrm>
            <a:off x="2133600" y="2571750"/>
            <a:ext cx="228600" cy="457200"/>
          </a:xfrm>
          <a:prstGeom prst="upDown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4" name="Up-Down Arrow 23"/>
          <p:cNvSpPr/>
          <p:nvPr/>
        </p:nvSpPr>
        <p:spPr bwMode="auto">
          <a:xfrm>
            <a:off x="4609991" y="2571750"/>
            <a:ext cx="228600" cy="457200"/>
          </a:xfrm>
          <a:prstGeom prst="upDown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5" name="Up-Down Arrow 24"/>
          <p:cNvSpPr/>
          <p:nvPr/>
        </p:nvSpPr>
        <p:spPr bwMode="auto">
          <a:xfrm>
            <a:off x="7048605" y="2571750"/>
            <a:ext cx="228600" cy="457200"/>
          </a:xfrm>
          <a:prstGeom prst="upDown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 name="Up-Down Arrow 22">
            <a:extLst>
              <a:ext uri="{FF2B5EF4-FFF2-40B4-BE49-F238E27FC236}">
                <a16:creationId xmlns:a16="http://schemas.microsoft.com/office/drawing/2014/main" id="{E2F3F9FC-C90E-CF4D-1E49-93CDACD6276F}"/>
              </a:ext>
            </a:extLst>
          </p:cNvPr>
          <p:cNvSpPr/>
          <p:nvPr/>
        </p:nvSpPr>
        <p:spPr bwMode="auto">
          <a:xfrm rot="18721650">
            <a:off x="3314054" y="2112531"/>
            <a:ext cx="228600" cy="1487995"/>
          </a:xfrm>
          <a:prstGeom prst="upDown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4291394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0" y="666750"/>
            <a:ext cx="9144000" cy="0"/>
          </a:xfrm>
          <a:prstGeom prst="line">
            <a:avLst/>
          </a:prstGeom>
          <a:blipFill dpi="0" rotWithShape="0">
            <a:blip r:embed="rId3"/>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p:cNvSpPr>
            <a:spLocks noGrp="1"/>
          </p:cNvSpPr>
          <p:nvPr>
            <p:ph type="title"/>
          </p:nvPr>
        </p:nvSpPr>
        <p:spPr>
          <a:xfrm>
            <a:off x="105309" y="112292"/>
            <a:ext cx="6647379" cy="478259"/>
          </a:xfrm>
        </p:spPr>
        <p:txBody>
          <a:bodyPr>
            <a:noAutofit/>
          </a:bodyPr>
          <a:lstStyle/>
          <a:p>
            <a:r>
              <a:rPr lang="en-US" altLang="zh-CN" dirty="0"/>
              <a:t>Suite build &amp; run  </a:t>
            </a:r>
            <a:r>
              <a:rPr lang="en-US" dirty="0"/>
              <a:t>-- </a:t>
            </a:r>
            <a:r>
              <a:rPr lang="en-US" altLang="zh-CN" dirty="0"/>
              <a:t>Suite</a:t>
            </a:r>
            <a:r>
              <a:rPr lang="en-US" dirty="0"/>
              <a:t> Build</a:t>
            </a:r>
          </a:p>
        </p:txBody>
      </p:sp>
      <p:sp>
        <p:nvSpPr>
          <p:cNvPr id="8" name="TextBox 7"/>
          <p:cNvSpPr txBox="1"/>
          <p:nvPr/>
        </p:nvSpPr>
        <p:spPr>
          <a:xfrm>
            <a:off x="105309" y="1013996"/>
            <a:ext cx="8286750" cy="338554"/>
          </a:xfrm>
          <a:prstGeom prst="rect">
            <a:avLst/>
          </a:prstGeom>
          <a:noFill/>
        </p:spPr>
        <p:txBody>
          <a:bodyPr wrap="square" rtlCol="0">
            <a:spAutoFit/>
          </a:bodyPr>
          <a:lstStyle/>
          <a:p>
            <a:r>
              <a:rPr lang="en-US" altLang="zh-CN" sz="1600" dirty="0"/>
              <a:t>Test suite is a collection of test cases and a suite description file(.xlsx) like following:</a:t>
            </a:r>
            <a:endParaRPr lang="zh-CN" altLang="en-US" sz="1600" dirty="0"/>
          </a:p>
        </p:txBody>
      </p:sp>
      <p:sp>
        <p:nvSpPr>
          <p:cNvPr id="2" name="Rounded Rectangle 16">
            <a:extLst>
              <a:ext uri="{FF2B5EF4-FFF2-40B4-BE49-F238E27FC236}">
                <a16:creationId xmlns:a16="http://schemas.microsoft.com/office/drawing/2014/main" id="{1A4AED29-D9D2-1AA1-2062-87517DCC5104}"/>
              </a:ext>
            </a:extLst>
          </p:cNvPr>
          <p:cNvSpPr/>
          <p:nvPr/>
        </p:nvSpPr>
        <p:spPr bwMode="auto">
          <a:xfrm>
            <a:off x="0" y="742950"/>
            <a:ext cx="2057400" cy="304800"/>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altLang="zh-CN" sz="2000" dirty="0"/>
              <a:t>Suite structure</a:t>
            </a:r>
            <a:endParaRPr kumimoji="0" lang="zh-CN" alt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3" name="TextBox 2">
            <a:extLst>
              <a:ext uri="{FF2B5EF4-FFF2-40B4-BE49-F238E27FC236}">
                <a16:creationId xmlns:a16="http://schemas.microsoft.com/office/drawing/2014/main" id="{A965D4E0-75D7-7CD2-BD5C-D5BF9F9B19CF}"/>
              </a:ext>
            </a:extLst>
          </p:cNvPr>
          <p:cNvSpPr txBox="1"/>
          <p:nvPr/>
        </p:nvSpPr>
        <p:spPr>
          <a:xfrm>
            <a:off x="105309" y="1276350"/>
            <a:ext cx="8600400" cy="3046988"/>
          </a:xfrm>
          <a:prstGeom prst="rect">
            <a:avLst/>
          </a:prstGeom>
          <a:noFill/>
          <a:ln>
            <a:solidFill>
              <a:schemeClr val="tx1"/>
            </a:solidFill>
          </a:ln>
        </p:spPr>
        <p:txBody>
          <a:bodyPr wrap="square" rtlCol="0">
            <a:spAutoFit/>
          </a:bodyPr>
          <a:lstStyle/>
          <a:p>
            <a:r>
              <a:rPr lang="en-US" altLang="zh-CN" sz="1200" dirty="0"/>
              <a:t>suite1/</a:t>
            </a:r>
          </a:p>
          <a:p>
            <a:r>
              <a:rPr lang="en-US" altLang="zh-CN" sz="1200" dirty="0"/>
              <a:t>      /--case1/		-- Test case</a:t>
            </a:r>
            <a:endParaRPr lang="zh-CN" altLang="zh-CN" sz="1200" dirty="0"/>
          </a:p>
          <a:p>
            <a:r>
              <a:rPr lang="en-US" altLang="zh-CN" sz="1200" dirty="0"/>
              <a:t>      /--case2/		-- Test case</a:t>
            </a:r>
            <a:endParaRPr lang="zh-CN" altLang="zh-CN" sz="1200" dirty="0"/>
          </a:p>
          <a:p>
            <a:r>
              <a:rPr lang="en-US" altLang="zh-CN" sz="1200" dirty="0"/>
              <a:t>      /--case3/		-- Test case</a:t>
            </a:r>
            <a:endParaRPr lang="zh-CN" altLang="zh-CN" sz="1200" dirty="0"/>
          </a:p>
          <a:p>
            <a:r>
              <a:rPr lang="en-US" altLang="zh-CN" sz="1200" dirty="0"/>
              <a:t>      /--case…/	-- Test case</a:t>
            </a:r>
            <a:endParaRPr lang="zh-CN" altLang="zh-CN" sz="1200" dirty="0"/>
          </a:p>
          <a:p>
            <a:r>
              <a:rPr lang="en-US" altLang="zh-CN" sz="1200" dirty="0"/>
              <a:t>      /--suite_file.xlsx	-- Suite file, with </a:t>
            </a:r>
            <a:r>
              <a:rPr lang="en-US" altLang="zh-CN" sz="1200" b="1" dirty="0">
                <a:highlight>
                  <a:srgbClr val="FFFF00"/>
                </a:highlight>
              </a:rPr>
              <a:t>6 elements </a:t>
            </a:r>
            <a:r>
              <a:rPr lang="en-US" altLang="zh-CN" sz="1200" dirty="0"/>
              <a:t>description for all cases </a:t>
            </a:r>
          </a:p>
          <a:p>
            <a:r>
              <a:rPr lang="en-US" altLang="zh-CN" sz="1200" dirty="0"/>
              <a:t>      /--</a:t>
            </a:r>
            <a:r>
              <a:rPr lang="en-US" altLang="zh-CN" sz="1200" dirty="0" err="1"/>
              <a:t>objects.map</a:t>
            </a:r>
            <a:r>
              <a:rPr lang="en-US" altLang="zh-CN" sz="1200" dirty="0"/>
              <a:t>	-- (Optional) For Squish GUI run</a:t>
            </a:r>
          </a:p>
          <a:p>
            <a:r>
              <a:rPr lang="en-US" altLang="zh-CN" sz="1200" dirty="0"/>
              <a:t>      /--</a:t>
            </a:r>
            <a:r>
              <a:rPr lang="en-US" altLang="zh-CN" sz="1200" dirty="0" err="1"/>
              <a:t>suite.conf</a:t>
            </a:r>
            <a:r>
              <a:rPr lang="en-US" altLang="zh-CN" sz="1200" dirty="0"/>
              <a:t>	-- (Optional) For Squish GUI run</a:t>
            </a:r>
          </a:p>
          <a:p>
            <a:r>
              <a:rPr lang="en-US" altLang="zh-CN" sz="1200" b="1" dirty="0"/>
              <a:t>OR</a:t>
            </a:r>
          </a:p>
          <a:p>
            <a:r>
              <a:rPr lang="en-US" altLang="zh-CN" sz="1200" dirty="0"/>
              <a:t>suite2/</a:t>
            </a:r>
          </a:p>
          <a:p>
            <a:r>
              <a:rPr lang="en-US" altLang="zh-CN" sz="1200" dirty="0"/>
              <a:t>      /--section1/	-- section directory</a:t>
            </a:r>
            <a:endParaRPr lang="zh-CN" altLang="zh-CN" sz="1200" dirty="0"/>
          </a:p>
          <a:p>
            <a:r>
              <a:rPr lang="en-US" altLang="zh-CN" sz="1200" dirty="0"/>
              <a:t>      	/--case1/	-- Test case</a:t>
            </a:r>
            <a:endParaRPr lang="zh-CN" altLang="zh-CN" sz="1200" dirty="0"/>
          </a:p>
          <a:p>
            <a:r>
              <a:rPr lang="en-US" altLang="zh-CN" sz="1200" dirty="0"/>
              <a:t>     	/--case2/	-- Test case</a:t>
            </a:r>
          </a:p>
          <a:p>
            <a:r>
              <a:rPr lang="en-US" altLang="zh-CN" sz="1200" dirty="0"/>
              <a:t>      /--section2/	-- section directory</a:t>
            </a:r>
            <a:endParaRPr lang="zh-CN" altLang="zh-CN" sz="1200" dirty="0"/>
          </a:p>
          <a:p>
            <a:r>
              <a:rPr lang="en-US" altLang="zh-CN" sz="1200" dirty="0"/>
              <a:t>      	/--case1/	-- Test case</a:t>
            </a:r>
            <a:endParaRPr lang="zh-CN" altLang="zh-CN" sz="1200" dirty="0"/>
          </a:p>
          <a:p>
            <a:r>
              <a:rPr lang="en-US" altLang="zh-CN" sz="1200" dirty="0"/>
              <a:t>     	/--case2/	-- Test case</a:t>
            </a:r>
          </a:p>
        </p:txBody>
      </p:sp>
      <p:sp>
        <p:nvSpPr>
          <p:cNvPr id="5" name="TextBox 4">
            <a:extLst>
              <a:ext uri="{FF2B5EF4-FFF2-40B4-BE49-F238E27FC236}">
                <a16:creationId xmlns:a16="http://schemas.microsoft.com/office/drawing/2014/main" id="{EE398EEE-A1B8-18E5-4E5D-7665823D2B33}"/>
              </a:ext>
            </a:extLst>
          </p:cNvPr>
          <p:cNvSpPr txBox="1"/>
          <p:nvPr/>
        </p:nvSpPr>
        <p:spPr>
          <a:xfrm>
            <a:off x="105309" y="4354859"/>
            <a:ext cx="8286750" cy="646331"/>
          </a:xfrm>
          <a:prstGeom prst="rect">
            <a:avLst/>
          </a:prstGeom>
          <a:noFill/>
          <a:ln>
            <a:noFill/>
          </a:ln>
        </p:spPr>
        <p:txBody>
          <a:bodyPr wrap="square" rtlCol="0">
            <a:spAutoFit/>
          </a:bodyPr>
          <a:lstStyle/>
          <a:p>
            <a:r>
              <a:rPr lang="en-US" altLang="zh-CN" sz="1200" i="1" dirty="0"/>
              <a:t>Note: </a:t>
            </a:r>
          </a:p>
          <a:p>
            <a:pPr marL="342900" indent="-342900">
              <a:buFont typeface="Arial" panose="020B0604020202020204" pitchFamily="34" charset="0"/>
              <a:buChar char="•"/>
            </a:pPr>
            <a:r>
              <a:rPr lang="en-US" altLang="zh-CN" sz="1200" i="1" dirty="0"/>
              <a:t>Suite2 without a suite file then all test case </a:t>
            </a:r>
            <a:r>
              <a:rPr lang="en-US" altLang="zh-CN" sz="1200" b="1" i="1" dirty="0"/>
              <a:t>must</a:t>
            </a:r>
            <a:r>
              <a:rPr lang="en-US" altLang="zh-CN" sz="1200" i="1" dirty="0"/>
              <a:t> have a ‘</a:t>
            </a:r>
            <a:r>
              <a:rPr lang="en-US" altLang="zh-CN" sz="1200" b="1" i="1" dirty="0"/>
              <a:t>run_info.ini’ </a:t>
            </a:r>
            <a:r>
              <a:rPr lang="en-US" altLang="zh-CN" sz="1200" i="1" dirty="0"/>
              <a:t>file, suite2 cannot be upload to TMP server </a:t>
            </a:r>
          </a:p>
          <a:p>
            <a:pPr marL="342900" indent="-342900">
              <a:buFont typeface="Arial" panose="020B0604020202020204" pitchFamily="34" charset="0"/>
              <a:buChar char="•"/>
            </a:pPr>
            <a:r>
              <a:rPr lang="en-US" altLang="zh-CN" sz="1200" i="1" dirty="0">
                <a:solidFill>
                  <a:srgbClr val="00B050"/>
                </a:solidFill>
              </a:rPr>
              <a:t>Demo: </a:t>
            </a:r>
            <a:r>
              <a:rPr lang="en-US" altLang="zh-CN" sz="1200" i="1" dirty="0">
                <a:solidFill>
                  <a:srgbClr val="00B050"/>
                </a:solidFill>
                <a:hlinkClick r:id="rId4" action="ppaction://hlinkfile"/>
              </a:rPr>
              <a:t>&lt;</a:t>
            </a:r>
            <a:r>
              <a:rPr lang="en-US" altLang="zh-CN" sz="1200" i="1" dirty="0" err="1">
                <a:solidFill>
                  <a:srgbClr val="00B050"/>
                </a:solidFill>
                <a:hlinkClick r:id="rId4" action="ppaction://hlinkfile"/>
              </a:rPr>
              <a:t>Client_install_path</a:t>
            </a:r>
            <a:r>
              <a:rPr lang="en-US" altLang="zh-CN" sz="1200" i="1" dirty="0">
                <a:solidFill>
                  <a:srgbClr val="00B050"/>
                </a:solidFill>
                <a:hlinkClick r:id="rId4" action="ppaction://hlinkfile"/>
              </a:rPr>
              <a:t>&gt;/doc/</a:t>
            </a:r>
            <a:r>
              <a:rPr lang="en-US" altLang="zh-CN" sz="1200" i="1" dirty="0" err="1">
                <a:solidFill>
                  <a:srgbClr val="00B050"/>
                </a:solidFill>
                <a:hlinkClick r:id="rId4" action="ppaction://hlinkfile"/>
              </a:rPr>
              <a:t>TMP_example</a:t>
            </a:r>
            <a:r>
              <a:rPr lang="en-US" altLang="zh-CN" sz="1200" i="1" dirty="0">
                <a:solidFill>
                  <a:srgbClr val="00B050"/>
                </a:solidFill>
                <a:hlinkClick r:id="rId4" action="ppaction://hlinkfile"/>
              </a:rPr>
              <a:t>/standard_suite2</a:t>
            </a:r>
            <a:endParaRPr lang="zh-CN" altLang="en-US" sz="1200" i="1" dirty="0">
              <a:solidFill>
                <a:srgbClr val="00B050"/>
              </a:solidFill>
            </a:endParaRPr>
          </a:p>
        </p:txBody>
      </p:sp>
    </p:spTree>
    <p:extLst>
      <p:ext uri="{BB962C8B-B14F-4D97-AF65-F5344CB8AC3E}">
        <p14:creationId xmlns:p14="http://schemas.microsoft.com/office/powerpoint/2010/main" val="28805907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0" y="666750"/>
            <a:ext cx="9144000" cy="0"/>
          </a:xfrm>
          <a:prstGeom prst="line">
            <a:avLst/>
          </a:prstGeom>
          <a:blipFill dpi="0" rotWithShape="0">
            <a:blip r:embed="rId3"/>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p:cNvSpPr>
            <a:spLocks noGrp="1"/>
          </p:cNvSpPr>
          <p:nvPr>
            <p:ph type="title"/>
          </p:nvPr>
        </p:nvSpPr>
        <p:spPr>
          <a:xfrm>
            <a:off x="105309" y="112292"/>
            <a:ext cx="6647379" cy="478259"/>
          </a:xfrm>
        </p:spPr>
        <p:txBody>
          <a:bodyPr>
            <a:noAutofit/>
          </a:bodyPr>
          <a:lstStyle/>
          <a:p>
            <a:r>
              <a:rPr lang="en-US" altLang="zh-CN" dirty="0"/>
              <a:t>Suite build &amp; run  </a:t>
            </a:r>
            <a:r>
              <a:rPr lang="en-US" dirty="0"/>
              <a:t>-- </a:t>
            </a:r>
            <a:r>
              <a:rPr lang="en-US" altLang="zh-CN" dirty="0"/>
              <a:t>Suite</a:t>
            </a:r>
            <a:r>
              <a:rPr lang="en-US" dirty="0"/>
              <a:t> Build</a:t>
            </a:r>
          </a:p>
        </p:txBody>
      </p:sp>
      <p:sp>
        <p:nvSpPr>
          <p:cNvPr id="8" name="TextBox 7"/>
          <p:cNvSpPr txBox="1"/>
          <p:nvPr/>
        </p:nvSpPr>
        <p:spPr>
          <a:xfrm>
            <a:off x="105309" y="1428750"/>
            <a:ext cx="8195110" cy="1077218"/>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CN" sz="1600" dirty="0"/>
              <a:t>Suite file is a collection of run info for all test cases. It’s used for:</a:t>
            </a:r>
          </a:p>
          <a:p>
            <a:pPr marL="285750" indent="-285750">
              <a:buFont typeface="Arial" panose="020B0604020202020204" pitchFamily="34" charset="0"/>
              <a:buChar char="•"/>
            </a:pPr>
            <a:r>
              <a:rPr lang="en-US" altLang="zh-CN" sz="1200" dirty="0"/>
              <a:t>Keep all case run info(</a:t>
            </a:r>
            <a:r>
              <a:rPr lang="en-US" altLang="zh-CN" sz="1200" b="1" dirty="0">
                <a:highlight>
                  <a:srgbClr val="FFFF00"/>
                </a:highlight>
              </a:rPr>
              <a:t>6 elements</a:t>
            </a:r>
            <a:r>
              <a:rPr lang="en-US" altLang="zh-CN" sz="1200" dirty="0"/>
              <a:t>)</a:t>
            </a:r>
          </a:p>
          <a:p>
            <a:pPr marL="285750" indent="-285750">
              <a:buFont typeface="Arial" panose="020B0604020202020204" pitchFamily="34" charset="0"/>
              <a:buChar char="•"/>
            </a:pPr>
            <a:r>
              <a:rPr lang="en-US" altLang="zh-CN" sz="1200" dirty="0"/>
              <a:t>Construct a more complex run behavior</a:t>
            </a:r>
          </a:p>
          <a:p>
            <a:pPr marL="285750" indent="-285750">
              <a:buFont typeface="Arial" panose="020B0604020202020204" pitchFamily="34" charset="0"/>
              <a:buChar char="•"/>
            </a:pPr>
            <a:r>
              <a:rPr lang="en-US" altLang="zh-CN" sz="1200" dirty="0"/>
              <a:t>Upload suite info to TMP server</a:t>
            </a:r>
          </a:p>
          <a:p>
            <a:pPr marL="285750" indent="-285750">
              <a:buFont typeface="Arial" panose="020B0604020202020204" pitchFamily="34" charset="0"/>
              <a:buChar char="•"/>
            </a:pPr>
            <a:r>
              <a:rPr lang="en-US" altLang="zh-CN" sz="1200" dirty="0"/>
              <a:t>A suite without suite file cannot be upload to TMP(only local run support)</a:t>
            </a:r>
            <a:endParaRPr lang="zh-CN" altLang="en-US" sz="1200" dirty="0"/>
          </a:p>
        </p:txBody>
      </p:sp>
      <p:sp>
        <p:nvSpPr>
          <p:cNvPr id="2" name="Rounded Rectangle 16">
            <a:extLst>
              <a:ext uri="{FF2B5EF4-FFF2-40B4-BE49-F238E27FC236}">
                <a16:creationId xmlns:a16="http://schemas.microsoft.com/office/drawing/2014/main" id="{16378761-3759-025C-F28E-5634690E9EBF}"/>
              </a:ext>
            </a:extLst>
          </p:cNvPr>
          <p:cNvSpPr/>
          <p:nvPr/>
        </p:nvSpPr>
        <p:spPr bwMode="auto">
          <a:xfrm>
            <a:off x="0" y="742950"/>
            <a:ext cx="2057400" cy="304800"/>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kumimoji="0" lang="en-US" altLang="zh-CN" sz="2000" b="0" i="0" u="none" strike="noStrike" cap="none" normalizeH="0" baseline="0" dirty="0">
                <a:ln>
                  <a:noFill/>
                </a:ln>
                <a:solidFill>
                  <a:srgbClr val="000000"/>
                </a:solidFill>
                <a:effectLst/>
                <a:ea typeface="ヒラギノ角ゴ ProN W3" charset="0"/>
                <a:cs typeface="ヒラギノ角ゴ ProN W3" charset="0"/>
                <a:sym typeface="Gill Sans" charset="0"/>
              </a:rPr>
              <a:t>Suite file</a:t>
            </a:r>
            <a:endParaRPr kumimoji="0" lang="zh-CN" alt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5" name="TextBox 4">
            <a:extLst>
              <a:ext uri="{FF2B5EF4-FFF2-40B4-BE49-F238E27FC236}">
                <a16:creationId xmlns:a16="http://schemas.microsoft.com/office/drawing/2014/main" id="{92F7C7F7-7F73-F16D-1E5A-0B26272EEA18}"/>
              </a:ext>
            </a:extLst>
          </p:cNvPr>
          <p:cNvSpPr txBox="1"/>
          <p:nvPr/>
        </p:nvSpPr>
        <p:spPr>
          <a:xfrm>
            <a:off x="105310" y="3028950"/>
            <a:ext cx="8195110" cy="1077218"/>
          </a:xfrm>
          <a:prstGeom prst="rect">
            <a:avLst/>
          </a:prstGeom>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CN" sz="1600" dirty="0"/>
              <a:t>workbook/</a:t>
            </a:r>
          </a:p>
          <a:p>
            <a:r>
              <a:rPr lang="en-US" altLang="zh-CN" sz="1200" dirty="0"/>
              <a:t>      /--suite or </a:t>
            </a:r>
            <a:r>
              <a:rPr lang="en-US" altLang="zh-CN" sz="1200" dirty="0" err="1"/>
              <a:t>suite_xxx</a:t>
            </a:r>
            <a:r>
              <a:rPr lang="en-US" altLang="zh-CN" sz="1200" dirty="0"/>
              <a:t>	-- suite sheet(s), used to put suite common info</a:t>
            </a:r>
            <a:endParaRPr lang="zh-CN" altLang="zh-CN" sz="1200" dirty="0"/>
          </a:p>
          <a:p>
            <a:r>
              <a:rPr lang="en-US" altLang="zh-CN" sz="1200" dirty="0"/>
              <a:t>      /--case or </a:t>
            </a:r>
            <a:r>
              <a:rPr lang="en-US" altLang="zh-CN" sz="1200" dirty="0" err="1"/>
              <a:t>case_xxx</a:t>
            </a:r>
            <a:r>
              <a:rPr lang="en-US" altLang="zh-CN" sz="1200" dirty="0"/>
              <a:t>	-- case sheet(s), used to put every detail case info</a:t>
            </a:r>
            <a:endParaRPr lang="zh-CN" altLang="zh-CN" sz="1200" dirty="0"/>
          </a:p>
          <a:p>
            <a:r>
              <a:rPr lang="en-US" altLang="zh-CN" sz="1200" dirty="0"/>
              <a:t>      /--description 	-- Details about how to write and use this suite file . </a:t>
            </a:r>
            <a:r>
              <a:rPr lang="en-US" altLang="zh-CN" sz="1200" b="1" dirty="0"/>
              <a:t>Ignored</a:t>
            </a:r>
            <a:r>
              <a:rPr lang="en-US" altLang="zh-CN" sz="1200" dirty="0"/>
              <a:t> during Client run and upload</a:t>
            </a:r>
            <a:endParaRPr lang="zh-CN" altLang="zh-CN" sz="1200" dirty="0"/>
          </a:p>
          <a:p>
            <a:r>
              <a:rPr lang="en-US" altLang="zh-CN" sz="1200" dirty="0"/>
              <a:t>      /--comments	-- Additional comments for this test suite. </a:t>
            </a:r>
            <a:r>
              <a:rPr lang="en-US" altLang="zh-CN" sz="1200" b="1" dirty="0"/>
              <a:t>Ignored</a:t>
            </a:r>
            <a:r>
              <a:rPr lang="en-US" altLang="zh-CN" sz="1200" dirty="0"/>
              <a:t> during Client run and upload</a:t>
            </a:r>
            <a:endParaRPr lang="zh-CN" altLang="zh-CN" sz="1200" dirty="0"/>
          </a:p>
        </p:txBody>
      </p:sp>
      <p:sp>
        <p:nvSpPr>
          <p:cNvPr id="14" name="TextBox 13">
            <a:extLst>
              <a:ext uri="{FF2B5EF4-FFF2-40B4-BE49-F238E27FC236}">
                <a16:creationId xmlns:a16="http://schemas.microsoft.com/office/drawing/2014/main" id="{3C9556BD-92E4-7BF6-AB9B-C6A38A48E205}"/>
              </a:ext>
            </a:extLst>
          </p:cNvPr>
          <p:cNvSpPr txBox="1"/>
          <p:nvPr/>
        </p:nvSpPr>
        <p:spPr>
          <a:xfrm>
            <a:off x="0" y="2647950"/>
            <a:ext cx="4533770" cy="369332"/>
          </a:xfrm>
          <a:prstGeom prst="rect">
            <a:avLst/>
          </a:prstGeom>
          <a:noFill/>
        </p:spPr>
        <p:txBody>
          <a:bodyPr wrap="square">
            <a:spAutoFit/>
          </a:bodyPr>
          <a:lstStyle/>
          <a:p>
            <a:r>
              <a:rPr lang="en-US" altLang="zh-CN" sz="1800" dirty="0"/>
              <a:t>Layout:</a:t>
            </a:r>
            <a:endParaRPr lang="en-US" dirty="0"/>
          </a:p>
        </p:txBody>
      </p:sp>
      <p:sp>
        <p:nvSpPr>
          <p:cNvPr id="15" name="TextBox 14">
            <a:extLst>
              <a:ext uri="{FF2B5EF4-FFF2-40B4-BE49-F238E27FC236}">
                <a16:creationId xmlns:a16="http://schemas.microsoft.com/office/drawing/2014/main" id="{63BDF5E4-EDAB-031A-04B0-B0E2085A5912}"/>
              </a:ext>
            </a:extLst>
          </p:cNvPr>
          <p:cNvSpPr txBox="1"/>
          <p:nvPr/>
        </p:nvSpPr>
        <p:spPr>
          <a:xfrm>
            <a:off x="0" y="1056035"/>
            <a:ext cx="4533770" cy="369332"/>
          </a:xfrm>
          <a:prstGeom prst="rect">
            <a:avLst/>
          </a:prstGeom>
          <a:noFill/>
        </p:spPr>
        <p:txBody>
          <a:bodyPr wrap="square">
            <a:spAutoFit/>
          </a:bodyPr>
          <a:lstStyle/>
          <a:p>
            <a:r>
              <a:rPr lang="en-US" altLang="zh-CN" dirty="0"/>
              <a:t>Function</a:t>
            </a:r>
            <a:r>
              <a:rPr lang="en-US" altLang="zh-CN" sz="1800" dirty="0"/>
              <a:t>:</a:t>
            </a:r>
            <a:endParaRPr lang="en-US" dirty="0"/>
          </a:p>
        </p:txBody>
      </p:sp>
      <p:sp>
        <p:nvSpPr>
          <p:cNvPr id="16" name="TextBox 15">
            <a:extLst>
              <a:ext uri="{FF2B5EF4-FFF2-40B4-BE49-F238E27FC236}">
                <a16:creationId xmlns:a16="http://schemas.microsoft.com/office/drawing/2014/main" id="{DC05AD3E-61BC-BACA-FF1E-1A728C8326BE}"/>
              </a:ext>
            </a:extLst>
          </p:cNvPr>
          <p:cNvSpPr txBox="1"/>
          <p:nvPr/>
        </p:nvSpPr>
        <p:spPr>
          <a:xfrm>
            <a:off x="105309" y="4179153"/>
            <a:ext cx="8286750" cy="830997"/>
          </a:xfrm>
          <a:prstGeom prst="rect">
            <a:avLst/>
          </a:prstGeom>
          <a:noFill/>
          <a:ln>
            <a:noFill/>
          </a:ln>
        </p:spPr>
        <p:txBody>
          <a:bodyPr wrap="square" rtlCol="0">
            <a:spAutoFit/>
          </a:bodyPr>
          <a:lstStyle/>
          <a:p>
            <a:r>
              <a:rPr lang="en-US" altLang="zh-CN" sz="1200" i="1" dirty="0"/>
              <a:t>Note: </a:t>
            </a:r>
          </a:p>
          <a:p>
            <a:pPr marL="342900" indent="-342900">
              <a:buFont typeface="Arial" panose="020B0604020202020204" pitchFamily="34" charset="0"/>
              <a:buChar char="•"/>
            </a:pPr>
            <a:r>
              <a:rPr lang="en-US" altLang="zh-CN" sz="1200" i="1" dirty="0"/>
              <a:t>Copy an existing suite file instead start from a blank xlsx file</a:t>
            </a:r>
          </a:p>
          <a:p>
            <a:pPr marL="342900" indent="-342900">
              <a:buFont typeface="Arial" panose="020B0604020202020204" pitchFamily="34" charset="0"/>
              <a:buChar char="•"/>
            </a:pPr>
            <a:r>
              <a:rPr lang="en-US" altLang="zh-CN" sz="1200" i="1" dirty="0"/>
              <a:t>A suite file may have multiple suite and case sheets to construct a complex run suite</a:t>
            </a:r>
          </a:p>
          <a:p>
            <a:pPr marL="342900" indent="-342900">
              <a:buFont typeface="Arial" panose="020B0604020202020204" pitchFamily="34" charset="0"/>
              <a:buChar char="•"/>
            </a:pPr>
            <a:r>
              <a:rPr lang="en-US" altLang="zh-CN" sz="1200" i="1" dirty="0">
                <a:solidFill>
                  <a:srgbClr val="00B050"/>
                </a:solidFill>
              </a:rPr>
              <a:t>Demo: </a:t>
            </a:r>
            <a:r>
              <a:rPr lang="en-US" altLang="zh-CN" sz="1200" i="1" dirty="0">
                <a:solidFill>
                  <a:srgbClr val="00B050"/>
                </a:solidFill>
                <a:hlinkClick r:id="rId4" action="ppaction://hlinkfile"/>
              </a:rPr>
              <a:t>&lt;</a:t>
            </a:r>
            <a:r>
              <a:rPr lang="en-US" altLang="zh-CN" sz="1200" i="1" dirty="0" err="1">
                <a:solidFill>
                  <a:srgbClr val="00B050"/>
                </a:solidFill>
                <a:hlinkClick r:id="rId4" action="ppaction://hlinkfile"/>
              </a:rPr>
              <a:t>Client_install_path</a:t>
            </a:r>
            <a:r>
              <a:rPr lang="en-US" altLang="zh-CN" sz="1200" i="1" dirty="0">
                <a:solidFill>
                  <a:srgbClr val="00B050"/>
                </a:solidFill>
                <a:hlinkClick r:id="rId4" action="ppaction://hlinkfile"/>
              </a:rPr>
              <a:t>&gt;/doc/</a:t>
            </a:r>
            <a:r>
              <a:rPr lang="en-US" altLang="zh-CN" sz="1200" i="1" dirty="0" err="1">
                <a:solidFill>
                  <a:srgbClr val="00B050"/>
                </a:solidFill>
                <a:hlinkClick r:id="rId4" action="ppaction://hlinkfile"/>
              </a:rPr>
              <a:t>TMP_example</a:t>
            </a:r>
            <a:r>
              <a:rPr lang="en-US" altLang="zh-CN" sz="1200" i="1" dirty="0">
                <a:solidFill>
                  <a:srgbClr val="00B050"/>
                </a:solidFill>
                <a:hlinkClick r:id="rId4" action="ppaction://hlinkfile"/>
              </a:rPr>
              <a:t>/standard_suite2/radiant_regression.xlsx</a:t>
            </a:r>
            <a:endParaRPr lang="zh-CN" altLang="en-US" sz="1200" i="1" dirty="0">
              <a:solidFill>
                <a:srgbClr val="00B050"/>
              </a:solidFill>
            </a:endParaRPr>
          </a:p>
        </p:txBody>
      </p:sp>
    </p:spTree>
    <p:extLst>
      <p:ext uri="{BB962C8B-B14F-4D97-AF65-F5344CB8AC3E}">
        <p14:creationId xmlns:p14="http://schemas.microsoft.com/office/powerpoint/2010/main" val="29099884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Agenda</a:t>
            </a:r>
          </a:p>
        </p:txBody>
      </p:sp>
      <p:sp>
        <p:nvSpPr>
          <p:cNvPr id="4" name="Content Placeholder 3"/>
          <p:cNvSpPr>
            <a:spLocks noGrp="1"/>
          </p:cNvSpPr>
          <p:nvPr>
            <p:ph idx="1"/>
          </p:nvPr>
        </p:nvSpPr>
        <p:spPr>
          <a:xfrm>
            <a:off x="457199" y="1047750"/>
            <a:ext cx="6051550" cy="3394472"/>
          </a:xfrm>
        </p:spPr>
        <p:txBody>
          <a:bodyPr>
            <a:normAutofit fontScale="85000" lnSpcReduction="20000"/>
          </a:bodyPr>
          <a:lstStyle/>
          <a:p>
            <a:r>
              <a:rPr lang="en-US" sz="2000" dirty="0"/>
              <a:t>P</a:t>
            </a:r>
            <a:r>
              <a:rPr lang="en-US" altLang="zh-CN" sz="2000" dirty="0"/>
              <a:t>latform </a:t>
            </a:r>
            <a:r>
              <a:rPr lang="en-US" sz="2000" dirty="0"/>
              <a:t>Overview</a:t>
            </a:r>
          </a:p>
          <a:p>
            <a:endParaRPr lang="en-US" sz="2000" dirty="0"/>
          </a:p>
          <a:p>
            <a:r>
              <a:rPr lang="en-US" altLang="zh-CN" sz="2000" dirty="0"/>
              <a:t>Case build &amp; run</a:t>
            </a:r>
          </a:p>
          <a:p>
            <a:endParaRPr lang="en-US" altLang="zh-CN" sz="2000" dirty="0"/>
          </a:p>
          <a:p>
            <a:r>
              <a:rPr lang="en-US" altLang="zh-CN" sz="2000" dirty="0"/>
              <a:t>Suite build &amp; run</a:t>
            </a:r>
          </a:p>
          <a:p>
            <a:endParaRPr lang="en-US" altLang="zh-CN" sz="2000" dirty="0"/>
          </a:p>
          <a:p>
            <a:r>
              <a:rPr lang="en-US" altLang="zh-CN" sz="2000" dirty="0"/>
              <a:t>Project build &amp; run</a:t>
            </a:r>
          </a:p>
          <a:p>
            <a:endParaRPr lang="en-US" altLang="zh-CN" sz="2000" dirty="0"/>
          </a:p>
          <a:p>
            <a:r>
              <a:rPr lang="en-US" altLang="zh-CN" sz="2000" dirty="0"/>
              <a:t>Run Control</a:t>
            </a:r>
            <a:r>
              <a:rPr lang="en-US" altLang="zh-CN" sz="2000" b="1" dirty="0"/>
              <a:t> </a:t>
            </a:r>
            <a:r>
              <a:rPr lang="en-US" altLang="zh-CN" sz="2000" dirty="0"/>
              <a:t>and Results check</a:t>
            </a:r>
          </a:p>
          <a:p>
            <a:endParaRPr lang="en-US" altLang="zh-CN" sz="2000" dirty="0"/>
          </a:p>
          <a:p>
            <a:r>
              <a:rPr lang="en-US" sz="2100" dirty="0"/>
              <a:t>Q&amp;A</a:t>
            </a:r>
            <a:br>
              <a:rPr lang="en-US" dirty="0"/>
            </a:br>
            <a:endParaRPr lang="en-US" sz="1400" dirty="0"/>
          </a:p>
        </p:txBody>
      </p:sp>
    </p:spTree>
    <p:extLst>
      <p:ext uri="{BB962C8B-B14F-4D97-AF65-F5344CB8AC3E}">
        <p14:creationId xmlns:p14="http://schemas.microsoft.com/office/powerpoint/2010/main" val="36499457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0" y="666750"/>
            <a:ext cx="9144000" cy="0"/>
          </a:xfrm>
          <a:prstGeom prst="line">
            <a:avLst/>
          </a:prstGeom>
          <a:blipFill dpi="0" rotWithShape="0">
            <a:blip r:embed="rId3"/>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p:cNvSpPr>
            <a:spLocks noGrp="1"/>
          </p:cNvSpPr>
          <p:nvPr>
            <p:ph type="title"/>
          </p:nvPr>
        </p:nvSpPr>
        <p:spPr>
          <a:xfrm>
            <a:off x="105309" y="112292"/>
            <a:ext cx="6647379" cy="478259"/>
          </a:xfrm>
        </p:spPr>
        <p:txBody>
          <a:bodyPr>
            <a:noAutofit/>
          </a:bodyPr>
          <a:lstStyle/>
          <a:p>
            <a:r>
              <a:rPr lang="en-US" altLang="zh-CN" dirty="0"/>
              <a:t>Suite build &amp; run  </a:t>
            </a:r>
            <a:r>
              <a:rPr lang="en-US" dirty="0"/>
              <a:t>-- </a:t>
            </a:r>
            <a:r>
              <a:rPr lang="en-US" altLang="zh-CN" dirty="0"/>
              <a:t>Suite</a:t>
            </a:r>
            <a:r>
              <a:rPr lang="en-US" dirty="0"/>
              <a:t> Build</a:t>
            </a:r>
          </a:p>
        </p:txBody>
      </p:sp>
      <p:sp>
        <p:nvSpPr>
          <p:cNvPr id="2" name="Rounded Rectangle 16">
            <a:extLst>
              <a:ext uri="{FF2B5EF4-FFF2-40B4-BE49-F238E27FC236}">
                <a16:creationId xmlns:a16="http://schemas.microsoft.com/office/drawing/2014/main" id="{16378761-3759-025C-F28E-5634690E9EBF}"/>
              </a:ext>
            </a:extLst>
          </p:cNvPr>
          <p:cNvSpPr/>
          <p:nvPr/>
        </p:nvSpPr>
        <p:spPr bwMode="auto">
          <a:xfrm>
            <a:off x="0" y="742950"/>
            <a:ext cx="2057400" cy="304800"/>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kumimoji="0" lang="en-US" altLang="zh-CN" sz="2000" b="0" i="0" u="none" strike="noStrike" cap="none" normalizeH="0" baseline="0" dirty="0">
                <a:ln>
                  <a:noFill/>
                </a:ln>
                <a:solidFill>
                  <a:srgbClr val="000000"/>
                </a:solidFill>
                <a:effectLst/>
                <a:ea typeface="ヒラギノ角ゴ ProN W3" charset="0"/>
                <a:cs typeface="ヒラギノ角ゴ ProN W3" charset="0"/>
                <a:sym typeface="Gill Sans" charset="0"/>
              </a:rPr>
              <a:t>Suite file:Suite</a:t>
            </a:r>
            <a:endParaRPr kumimoji="0" lang="zh-CN" alt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pic>
        <p:nvPicPr>
          <p:cNvPr id="11" name="Picture 10">
            <a:extLst>
              <a:ext uri="{FF2B5EF4-FFF2-40B4-BE49-F238E27FC236}">
                <a16:creationId xmlns:a16="http://schemas.microsoft.com/office/drawing/2014/main" id="{D83E148E-9ACF-1F67-2905-0FD4B17C40F9}"/>
              </a:ext>
            </a:extLst>
          </p:cNvPr>
          <p:cNvPicPr>
            <a:picLocks noChangeAspect="1"/>
          </p:cNvPicPr>
          <p:nvPr/>
        </p:nvPicPr>
        <p:blipFill>
          <a:blip r:embed="rId4"/>
          <a:stretch>
            <a:fillRect/>
          </a:stretch>
        </p:blipFill>
        <p:spPr>
          <a:xfrm>
            <a:off x="77600" y="1095201"/>
            <a:ext cx="3471281" cy="3457748"/>
          </a:xfrm>
          <a:prstGeom prst="rect">
            <a:avLst/>
          </a:prstGeom>
        </p:spPr>
      </p:pic>
      <p:sp>
        <p:nvSpPr>
          <p:cNvPr id="9" name="Rounded Rectangular Callout 8">
            <a:extLst>
              <a:ext uri="{FF2B5EF4-FFF2-40B4-BE49-F238E27FC236}">
                <a16:creationId xmlns:a16="http://schemas.microsoft.com/office/drawing/2014/main" id="{C862CA8E-5F9D-D271-C2AE-D6CCE5AFC366}"/>
              </a:ext>
            </a:extLst>
          </p:cNvPr>
          <p:cNvSpPr/>
          <p:nvPr/>
        </p:nvSpPr>
        <p:spPr bwMode="auto">
          <a:xfrm>
            <a:off x="3733800" y="1139882"/>
            <a:ext cx="5181600" cy="802376"/>
          </a:xfrm>
          <a:prstGeom prst="wedgeRoundRectCallout">
            <a:avLst>
              <a:gd name="adj1" fmla="val -79718"/>
              <a:gd name="adj2" fmla="val -9017"/>
              <a:gd name="adj3" fmla="val 16667"/>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200" dirty="0">
                <a:solidFill>
                  <a:srgbClr val="000000"/>
                </a:solidFill>
                <a:ea typeface="ヒラギノ角ゴ ProN W3" charset="0"/>
                <a:cs typeface="ヒラギノ角ゴ ProN W3" charset="0"/>
                <a:sym typeface="Gill Sans" charset="0"/>
              </a:rPr>
              <a:t>Cell B1</a:t>
            </a:r>
            <a:r>
              <a:rPr kumimoji="0" lang="en-US" sz="1200" b="0" i="0" u="none" strike="noStrike" cap="none" normalizeH="0" baseline="0" dirty="0">
                <a:ln>
                  <a:noFill/>
                </a:ln>
                <a:solidFill>
                  <a:srgbClr val="000000"/>
                </a:solidFill>
                <a:effectLst/>
                <a:ea typeface="ヒラギノ角ゴ ProN W3" charset="0"/>
                <a:cs typeface="ヒラギノ角ゴ ProN W3" charset="0"/>
                <a:sym typeface="Gill Sans" charset="0"/>
              </a:rPr>
              <a:t>: Suite ‘Author’(Owner) will be upload to TMP</a:t>
            </a:r>
          </a:p>
          <a:p>
            <a:pPr marL="0" marR="0" indent="0" defTabSz="914400" rtl="0" eaLnBrk="1" fontAlgn="base" latinLnBrk="0" hangingPunct="1">
              <a:lnSpc>
                <a:spcPct val="100000"/>
              </a:lnSpc>
              <a:spcBef>
                <a:spcPct val="0"/>
              </a:spcBef>
              <a:spcAft>
                <a:spcPct val="0"/>
              </a:spcAft>
              <a:buClrTx/>
              <a:buSzTx/>
              <a:buFontTx/>
              <a:buNone/>
              <a:tabLst/>
            </a:pPr>
            <a:r>
              <a:rPr lang="en-US" sz="1200" dirty="0" err="1">
                <a:solidFill>
                  <a:srgbClr val="000000"/>
                </a:solidFill>
                <a:ea typeface="ヒラギノ角ゴ ProN W3" charset="0"/>
                <a:cs typeface="ヒラギノ角ゴ ProN W3" charset="0"/>
                <a:sym typeface="Gill Sans" charset="0"/>
              </a:rPr>
              <a:t>project_id</a:t>
            </a:r>
            <a:r>
              <a:rPr lang="en-US" sz="1200" dirty="0">
                <a:solidFill>
                  <a:srgbClr val="000000"/>
                </a:solidFill>
                <a:ea typeface="ヒラギノ角ゴ ProN W3" charset="0"/>
                <a:cs typeface="ヒラギノ角ゴ ProN W3" charset="0"/>
                <a:sym typeface="Gill Sans" charset="0"/>
              </a:rPr>
              <a:t>:</a:t>
            </a:r>
            <a:r>
              <a:rPr kumimoji="0" lang="en-US" sz="1200" b="0" i="0" u="none" strike="noStrike" cap="none" normalizeH="0" baseline="0" dirty="0">
                <a:ln>
                  <a:noFill/>
                </a:ln>
                <a:solidFill>
                  <a:srgbClr val="000000"/>
                </a:solidFill>
                <a:effectLst/>
                <a:ea typeface="ヒラギノ角ゴ ProN W3" charset="0"/>
                <a:cs typeface="ヒラギノ角ゴ ProN W3" charset="0"/>
                <a:sym typeface="Gill Sans" charset="0"/>
              </a:rPr>
              <a:t> Suite belong to which project, ID can be found on Webpage</a:t>
            </a:r>
          </a:p>
          <a:p>
            <a:pPr marL="0" marR="0" indent="0" defTabSz="914400" rtl="0" eaLnBrk="1" fontAlgn="base" latinLnBrk="0" hangingPunct="1">
              <a:lnSpc>
                <a:spcPct val="100000"/>
              </a:lnSpc>
              <a:spcBef>
                <a:spcPct val="0"/>
              </a:spcBef>
              <a:spcAft>
                <a:spcPct val="0"/>
              </a:spcAft>
              <a:buClrTx/>
              <a:buSzTx/>
              <a:buFontTx/>
              <a:buNone/>
              <a:tabLst/>
            </a:pPr>
            <a:r>
              <a:rPr lang="en-US" sz="1200" dirty="0" err="1">
                <a:solidFill>
                  <a:srgbClr val="000000"/>
                </a:solidFill>
                <a:ea typeface="ヒラギノ角ゴ ProN W3" charset="0"/>
                <a:cs typeface="ヒラギノ角ゴ ProN W3" charset="0"/>
                <a:sym typeface="Gill Sans" charset="0"/>
              </a:rPr>
              <a:t>s</a:t>
            </a:r>
            <a:r>
              <a:rPr kumimoji="0" lang="en-US" sz="1200" b="0" i="0" u="none" strike="noStrike" cap="none" normalizeH="0" baseline="0" dirty="0" err="1">
                <a:ln>
                  <a:noFill/>
                </a:ln>
                <a:solidFill>
                  <a:srgbClr val="000000"/>
                </a:solidFill>
                <a:effectLst/>
                <a:ea typeface="ヒラギノ角ゴ ProN W3" charset="0"/>
                <a:cs typeface="ヒラギノ角ゴ ProN W3" charset="0"/>
                <a:sym typeface="Gill Sans" charset="0"/>
              </a:rPr>
              <a:t>uite_name</a:t>
            </a:r>
            <a:r>
              <a:rPr kumimoji="0" lang="en-US" sz="1200" b="0" i="0" u="none" strike="noStrike" cap="none" normalizeH="0" baseline="0" dirty="0">
                <a:ln>
                  <a:noFill/>
                </a:ln>
                <a:solidFill>
                  <a:srgbClr val="000000"/>
                </a:solidFill>
                <a:effectLst/>
                <a:ea typeface="ヒラギノ角ゴ ProN W3" charset="0"/>
                <a:cs typeface="ヒラギノ角ゴ ProN W3" charset="0"/>
                <a:sym typeface="Gill Sans" charset="0"/>
              </a:rPr>
              <a:t>: Suite name shown on TMP webpage(After uploaded)</a:t>
            </a:r>
          </a:p>
        </p:txBody>
      </p:sp>
      <p:sp>
        <p:nvSpPr>
          <p:cNvPr id="12" name="Rounded Rectangular Callout 8">
            <a:extLst>
              <a:ext uri="{FF2B5EF4-FFF2-40B4-BE49-F238E27FC236}">
                <a16:creationId xmlns:a16="http://schemas.microsoft.com/office/drawing/2014/main" id="{78C1E889-35DA-23A9-1D4F-E79FD52AE86F}"/>
              </a:ext>
            </a:extLst>
          </p:cNvPr>
          <p:cNvSpPr/>
          <p:nvPr/>
        </p:nvSpPr>
        <p:spPr bwMode="auto">
          <a:xfrm>
            <a:off x="3733800" y="2021699"/>
            <a:ext cx="5181600" cy="802376"/>
          </a:xfrm>
          <a:prstGeom prst="wedgeRoundRectCallout">
            <a:avLst>
              <a:gd name="adj1" fmla="val -79718"/>
              <a:gd name="adj2" fmla="val -9017"/>
              <a:gd name="adj3" fmla="val 16667"/>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ea typeface="ヒラギノ角ゴ ProN W3" charset="0"/>
                <a:cs typeface="ヒラギノ角ゴ ProN W3" charset="0"/>
                <a:sym typeface="Gill Sans" charset="0"/>
              </a:rPr>
              <a:t>Suite level </a:t>
            </a:r>
            <a:r>
              <a:rPr kumimoji="0" lang="en-US" sz="1200" b="1" i="0" u="none" strike="noStrike" cap="none" normalizeH="0" baseline="0" dirty="0">
                <a:ln>
                  <a:noFill/>
                </a:ln>
                <a:solidFill>
                  <a:srgbClr val="000000"/>
                </a:solidFill>
                <a:effectLst/>
                <a:highlight>
                  <a:srgbClr val="FFFF00"/>
                </a:highlight>
                <a:ea typeface="ヒラギノ角ゴ ProN W3" charset="0"/>
                <a:cs typeface="ヒラギノ角ゴ ProN W3" charset="0"/>
                <a:sym typeface="Gill Sans" charset="0"/>
              </a:rPr>
              <a:t>6 elements</a:t>
            </a:r>
            <a:r>
              <a:rPr kumimoji="0" lang="en-US" sz="1200" i="0" u="none" strike="noStrike" cap="none" normalizeH="0" baseline="0" dirty="0">
                <a:ln>
                  <a:noFill/>
                </a:ln>
                <a:solidFill>
                  <a:srgbClr val="000000"/>
                </a:solidFill>
                <a:effectLst/>
                <a:ea typeface="ヒラギノ角ゴ ProN W3" charset="0"/>
                <a:cs typeface="ヒラギノ角ゴ ProN W3" charset="0"/>
                <a:sym typeface="Gill Sans" charset="0"/>
              </a:rPr>
              <a:t>: </a:t>
            </a:r>
            <a:r>
              <a:rPr kumimoji="0" lang="en-US" sz="1200" i="0" u="none" strike="noStrike" cap="none" normalizeH="0" baseline="0" dirty="0" err="1">
                <a:ln>
                  <a:noFill/>
                </a:ln>
                <a:solidFill>
                  <a:srgbClr val="000000"/>
                </a:solidFill>
                <a:effectLst/>
                <a:ea typeface="ヒラギノ角ゴ ProN W3" charset="0"/>
                <a:cs typeface="ヒラギノ角ゴ ProN W3" charset="0"/>
                <a:sym typeface="Gill Sans" charset="0"/>
              </a:rPr>
              <a:t>Caseinfo</a:t>
            </a:r>
            <a:r>
              <a:rPr lang="en-US" sz="1200" dirty="0">
                <a:solidFill>
                  <a:srgbClr val="000000"/>
                </a:solidFill>
                <a:ea typeface="ヒラギノ角ゴ ProN W3" charset="0"/>
                <a:cs typeface="ヒラギノ角ゴ ProN W3" charset="0"/>
                <a:sym typeface="Gill Sans" charset="0"/>
              </a:rPr>
              <a:t>, Environment, </a:t>
            </a:r>
            <a:r>
              <a:rPr lang="en-US" sz="1200" dirty="0" err="1">
                <a:solidFill>
                  <a:srgbClr val="000000"/>
                </a:solidFill>
                <a:ea typeface="ヒラギノ角ゴ ProN W3" charset="0"/>
                <a:cs typeface="ヒラギノ角ゴ ProN W3" charset="0"/>
                <a:sym typeface="Gill Sans" charset="0"/>
              </a:rPr>
              <a:t>Launchcommand</a:t>
            </a:r>
            <a:r>
              <a:rPr lang="en-US" sz="1200" dirty="0">
                <a:solidFill>
                  <a:srgbClr val="000000"/>
                </a:solidFill>
                <a:ea typeface="ヒラギノ角ゴ ProN W3" charset="0"/>
                <a:cs typeface="ヒラギノ角ゴ ProN W3" charset="0"/>
                <a:sym typeface="Gill Sans" charset="0"/>
              </a:rPr>
              <a:t>, Software, System, Machine</a:t>
            </a:r>
          </a:p>
          <a:p>
            <a:pPr marL="0" marR="0" indent="0" defTabSz="914400" rtl="0" eaLnBrk="1" fontAlgn="base" latinLnBrk="0" hangingPunct="1">
              <a:lnSpc>
                <a:spcPct val="100000"/>
              </a:lnSpc>
              <a:spcBef>
                <a:spcPct val="0"/>
              </a:spcBef>
              <a:spcAft>
                <a:spcPct val="0"/>
              </a:spcAft>
              <a:buClrTx/>
              <a:buSzTx/>
              <a:buFontTx/>
              <a:buNone/>
              <a:tabLst/>
            </a:pPr>
            <a:r>
              <a:rPr lang="en-US" sz="1200" dirty="0">
                <a:solidFill>
                  <a:srgbClr val="000000"/>
                </a:solidFill>
                <a:ea typeface="ヒラギノ角ゴ ProN W3" charset="0"/>
                <a:cs typeface="ヒラギノ角ゴ ProN W3" charset="0"/>
                <a:sym typeface="Gill Sans" charset="0"/>
              </a:rPr>
              <a:t>Used to list </a:t>
            </a:r>
            <a:r>
              <a:rPr lang="en-US" sz="1200" b="1" dirty="0">
                <a:solidFill>
                  <a:srgbClr val="000000"/>
                </a:solidFill>
                <a:ea typeface="ヒラギノ角ゴ ProN W3" charset="0"/>
                <a:cs typeface="ヒラギノ角ゴ ProN W3" charset="0"/>
                <a:sym typeface="Gill Sans" charset="0"/>
              </a:rPr>
              <a:t>suite level run info or requirements</a:t>
            </a:r>
            <a:r>
              <a:rPr lang="en-US" sz="1200" dirty="0">
                <a:solidFill>
                  <a:srgbClr val="000000"/>
                </a:solidFill>
                <a:ea typeface="ヒラギノ角ゴ ProN W3" charset="0"/>
                <a:cs typeface="ヒラギノ角ゴ ProN W3" charset="0"/>
                <a:sym typeface="Gill Sans" charset="0"/>
              </a:rPr>
              <a:t>.</a:t>
            </a:r>
            <a:endParaRPr kumimoji="0" lang="en-US" sz="120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13" name="Rounded Rectangular Callout 8">
            <a:extLst>
              <a:ext uri="{FF2B5EF4-FFF2-40B4-BE49-F238E27FC236}">
                <a16:creationId xmlns:a16="http://schemas.microsoft.com/office/drawing/2014/main" id="{4CC8630A-CA95-CD2F-E630-EB006EAE53F3}"/>
              </a:ext>
            </a:extLst>
          </p:cNvPr>
          <p:cNvSpPr/>
          <p:nvPr/>
        </p:nvSpPr>
        <p:spPr bwMode="auto">
          <a:xfrm>
            <a:off x="3733800" y="2903516"/>
            <a:ext cx="5181600" cy="802376"/>
          </a:xfrm>
          <a:prstGeom prst="wedgeRoundRectCallout">
            <a:avLst>
              <a:gd name="adj1" fmla="val -67846"/>
              <a:gd name="adj2" fmla="val -7981"/>
              <a:gd name="adj3" fmla="val 16667"/>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200" b="1" dirty="0">
                <a:solidFill>
                  <a:srgbClr val="000000"/>
                </a:solidFill>
                <a:ea typeface="ヒラギノ角ゴ ProN W3" charset="0"/>
                <a:cs typeface="ヒラギノ角ゴ ProN W3" charset="0"/>
                <a:sym typeface="Gill Sans" charset="0"/>
              </a:rPr>
              <a:t>[Macro]</a:t>
            </a:r>
            <a:r>
              <a:rPr lang="en-US" sz="1200" dirty="0">
                <a:solidFill>
                  <a:srgbClr val="000000"/>
                </a:solidFill>
                <a:ea typeface="ヒラギノ角ゴ ProN W3" charset="0"/>
                <a:cs typeface="ヒラギノ角ゴ ProN W3" charset="0"/>
                <a:sym typeface="Gill Sans" charset="0"/>
              </a:rPr>
              <a:t> macro definition, used to select case from all ‘case’ sheets and apply common setting for these case.</a:t>
            </a:r>
          </a:p>
          <a:p>
            <a:pPr marL="0" marR="0" indent="0" defTabSz="914400" rtl="0" eaLnBrk="1" fontAlgn="base" latinLnBrk="0" hangingPunct="1">
              <a:lnSpc>
                <a:spcPct val="100000"/>
              </a:lnSpc>
              <a:spcBef>
                <a:spcPct val="0"/>
              </a:spcBef>
              <a:spcAft>
                <a:spcPct val="0"/>
              </a:spcAft>
              <a:buClrTx/>
              <a:buSzTx/>
              <a:buFontTx/>
              <a:buNone/>
              <a:tabLst/>
            </a:pPr>
            <a:r>
              <a:rPr lang="en-US" sz="1200" dirty="0">
                <a:solidFill>
                  <a:srgbClr val="000000"/>
                </a:solidFill>
                <a:ea typeface="ヒラギノ角ゴ ProN W3" charset="0"/>
                <a:cs typeface="ヒラギノ角ゴ ProN W3" charset="0"/>
                <a:sym typeface="Gill Sans" charset="0"/>
              </a:rPr>
              <a:t>‘</a:t>
            </a:r>
            <a:r>
              <a:rPr lang="en-US" sz="1200" b="1" dirty="0">
                <a:solidFill>
                  <a:srgbClr val="000000"/>
                </a:solidFill>
                <a:ea typeface="ヒラギノ角ゴ ProN W3" charset="0"/>
                <a:cs typeface="ヒラギノ角ゴ ProN W3" charset="0"/>
                <a:sym typeface="Gill Sans" charset="0"/>
              </a:rPr>
              <a:t>condition</a:t>
            </a:r>
            <a:r>
              <a:rPr lang="en-US" sz="1200" dirty="0">
                <a:solidFill>
                  <a:srgbClr val="000000"/>
                </a:solidFill>
                <a:ea typeface="ヒラギノ角ゴ ProN W3" charset="0"/>
                <a:cs typeface="ヒラギノ角ゴ ProN W3" charset="0"/>
                <a:sym typeface="Gill Sans" charset="0"/>
              </a:rPr>
              <a:t>’: sorting rules, cases must match row14 and row15 conditions</a:t>
            </a:r>
          </a:p>
          <a:p>
            <a:pPr marL="0" marR="0" indent="0" defTabSz="914400" rtl="0" eaLnBrk="1" fontAlgn="base" latinLnBrk="0" hangingPunct="1">
              <a:lnSpc>
                <a:spcPct val="100000"/>
              </a:lnSpc>
              <a:spcBef>
                <a:spcPct val="0"/>
              </a:spcBef>
              <a:spcAft>
                <a:spcPct val="0"/>
              </a:spcAft>
              <a:buClrTx/>
              <a:buSzTx/>
              <a:buFontTx/>
              <a:buNone/>
              <a:tabLst/>
            </a:pPr>
            <a:r>
              <a:rPr lang="en-US" sz="1200" dirty="0">
                <a:solidFill>
                  <a:srgbClr val="000000"/>
                </a:solidFill>
                <a:ea typeface="ヒラギノ角ゴ ProN W3" charset="0"/>
                <a:cs typeface="ヒラギノ角ゴ ProN W3" charset="0"/>
                <a:sym typeface="Gill Sans" charset="0"/>
              </a:rPr>
              <a:t>‘</a:t>
            </a:r>
            <a:r>
              <a:rPr lang="en-US" sz="1200" b="1" dirty="0">
                <a:solidFill>
                  <a:srgbClr val="000000"/>
                </a:solidFill>
                <a:ea typeface="ヒラギノ角ゴ ProN W3" charset="0"/>
                <a:cs typeface="ヒラギノ角ゴ ProN W3" charset="0"/>
                <a:sym typeface="Gill Sans" charset="0"/>
              </a:rPr>
              <a:t>action</a:t>
            </a:r>
            <a:r>
              <a:rPr lang="en-US" sz="1200" dirty="0">
                <a:solidFill>
                  <a:srgbClr val="000000"/>
                </a:solidFill>
                <a:ea typeface="ヒラギノ角ゴ ProN W3" charset="0"/>
                <a:cs typeface="ヒラギノ角ゴ ProN W3" charset="0"/>
                <a:sym typeface="Gill Sans" charset="0"/>
              </a:rPr>
              <a:t>’: run actions for matched case</a:t>
            </a:r>
            <a:endParaRPr kumimoji="0" lang="en-US" sz="120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17" name="Rounded Rectangular Callout 8">
            <a:extLst>
              <a:ext uri="{FF2B5EF4-FFF2-40B4-BE49-F238E27FC236}">
                <a16:creationId xmlns:a16="http://schemas.microsoft.com/office/drawing/2014/main" id="{057A8336-E934-C37F-70E6-FD7A70BC94EF}"/>
              </a:ext>
            </a:extLst>
          </p:cNvPr>
          <p:cNvSpPr/>
          <p:nvPr/>
        </p:nvSpPr>
        <p:spPr bwMode="auto">
          <a:xfrm>
            <a:off x="3733800" y="3867150"/>
            <a:ext cx="5181600" cy="802376"/>
          </a:xfrm>
          <a:prstGeom prst="wedgeRoundRectCallout">
            <a:avLst>
              <a:gd name="adj1" fmla="val -67846"/>
              <a:gd name="adj2" fmla="val -7981"/>
              <a:gd name="adj3" fmla="val 16667"/>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200" b="1" dirty="0">
                <a:solidFill>
                  <a:srgbClr val="000000"/>
                </a:solidFill>
                <a:ea typeface="ヒラギノ角ゴ ProN W3" charset="0"/>
                <a:cs typeface="ヒラギノ角ゴ ProN W3" charset="0"/>
                <a:sym typeface="Gill Sans" charset="0"/>
              </a:rPr>
              <a:t>[Macro]</a:t>
            </a:r>
            <a:r>
              <a:rPr lang="en-US" sz="1200" dirty="0">
                <a:solidFill>
                  <a:srgbClr val="000000"/>
                </a:solidFill>
                <a:ea typeface="ヒラギノ角ゴ ProN W3" charset="0"/>
                <a:cs typeface="ヒラギノ角ゴ ProN W3" charset="0"/>
                <a:sym typeface="Gill Sans" charset="0"/>
              </a:rPr>
              <a:t> another macro definition, select case and run action. Which means when a case match multiple macros, multiple case will be duplicated</a:t>
            </a:r>
            <a:endParaRPr kumimoji="0" lang="en-US" sz="120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36476693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randombar(horizontal)">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0" y="666750"/>
            <a:ext cx="9144000" cy="0"/>
          </a:xfrm>
          <a:prstGeom prst="line">
            <a:avLst/>
          </a:prstGeom>
          <a:blipFill dpi="0" rotWithShape="0">
            <a:blip r:embed="rId3"/>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p:cNvSpPr>
            <a:spLocks noGrp="1"/>
          </p:cNvSpPr>
          <p:nvPr>
            <p:ph type="title"/>
          </p:nvPr>
        </p:nvSpPr>
        <p:spPr>
          <a:xfrm>
            <a:off x="105309" y="112292"/>
            <a:ext cx="6647379" cy="478259"/>
          </a:xfrm>
        </p:spPr>
        <p:txBody>
          <a:bodyPr>
            <a:noAutofit/>
          </a:bodyPr>
          <a:lstStyle/>
          <a:p>
            <a:r>
              <a:rPr lang="en-US" altLang="zh-CN" dirty="0"/>
              <a:t>Suite build &amp; run  </a:t>
            </a:r>
            <a:r>
              <a:rPr lang="en-US" dirty="0"/>
              <a:t>-- </a:t>
            </a:r>
            <a:r>
              <a:rPr lang="en-US" altLang="zh-CN" dirty="0"/>
              <a:t>Suite</a:t>
            </a:r>
            <a:r>
              <a:rPr lang="en-US" dirty="0"/>
              <a:t> Build</a:t>
            </a:r>
          </a:p>
        </p:txBody>
      </p:sp>
      <p:sp>
        <p:nvSpPr>
          <p:cNvPr id="2" name="Rounded Rectangle 16">
            <a:extLst>
              <a:ext uri="{FF2B5EF4-FFF2-40B4-BE49-F238E27FC236}">
                <a16:creationId xmlns:a16="http://schemas.microsoft.com/office/drawing/2014/main" id="{16378761-3759-025C-F28E-5634690E9EBF}"/>
              </a:ext>
            </a:extLst>
          </p:cNvPr>
          <p:cNvSpPr/>
          <p:nvPr/>
        </p:nvSpPr>
        <p:spPr bwMode="auto">
          <a:xfrm>
            <a:off x="0" y="742950"/>
            <a:ext cx="2057400" cy="304800"/>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kumimoji="0" lang="en-US" altLang="zh-CN" sz="2000" b="0" i="0" u="none" strike="noStrike" cap="none" normalizeH="0" baseline="0" dirty="0">
                <a:ln>
                  <a:noFill/>
                </a:ln>
                <a:solidFill>
                  <a:srgbClr val="000000"/>
                </a:solidFill>
                <a:effectLst/>
                <a:ea typeface="ヒラギノ角ゴ ProN W3" charset="0"/>
                <a:cs typeface="ヒラギノ角ゴ ProN W3" charset="0"/>
                <a:sym typeface="Gill Sans" charset="0"/>
              </a:rPr>
              <a:t>Suite file:Case</a:t>
            </a:r>
            <a:endParaRPr kumimoji="0" lang="zh-CN" alt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pic>
        <p:nvPicPr>
          <p:cNvPr id="5" name="Picture 4">
            <a:extLst>
              <a:ext uri="{FF2B5EF4-FFF2-40B4-BE49-F238E27FC236}">
                <a16:creationId xmlns:a16="http://schemas.microsoft.com/office/drawing/2014/main" id="{43AFE9D2-0B7F-E561-8E19-AEF2F22032BA}"/>
              </a:ext>
            </a:extLst>
          </p:cNvPr>
          <p:cNvPicPr>
            <a:picLocks noChangeAspect="1"/>
          </p:cNvPicPr>
          <p:nvPr/>
        </p:nvPicPr>
        <p:blipFill>
          <a:blip r:embed="rId4"/>
          <a:stretch>
            <a:fillRect/>
          </a:stretch>
        </p:blipFill>
        <p:spPr>
          <a:xfrm>
            <a:off x="135789" y="1183800"/>
            <a:ext cx="8610599" cy="473550"/>
          </a:xfrm>
          <a:prstGeom prst="rect">
            <a:avLst/>
          </a:prstGeom>
        </p:spPr>
      </p:pic>
      <p:sp>
        <p:nvSpPr>
          <p:cNvPr id="6" name="TextBox 5">
            <a:extLst>
              <a:ext uri="{FF2B5EF4-FFF2-40B4-BE49-F238E27FC236}">
                <a16:creationId xmlns:a16="http://schemas.microsoft.com/office/drawing/2014/main" id="{C468E763-BF3D-2B97-C9FC-D3A8D596EB96}"/>
              </a:ext>
            </a:extLst>
          </p:cNvPr>
          <p:cNvSpPr txBox="1"/>
          <p:nvPr/>
        </p:nvSpPr>
        <p:spPr>
          <a:xfrm>
            <a:off x="135789" y="1787426"/>
            <a:ext cx="8286750" cy="230832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CN" sz="1600" dirty="0"/>
              <a:t>Case sheet has following columns:</a:t>
            </a:r>
          </a:p>
          <a:p>
            <a:pPr marL="285750" indent="-285750">
              <a:buFont typeface="Arial" panose="020B0604020202020204" pitchFamily="34" charset="0"/>
              <a:buChar char="•"/>
            </a:pPr>
            <a:r>
              <a:rPr lang="en-US" altLang="zh-CN" sz="1600" dirty="0"/>
              <a:t>Order: Case id number</a:t>
            </a:r>
          </a:p>
          <a:p>
            <a:pPr marL="285750" indent="-285750">
              <a:buFont typeface="Arial" panose="020B0604020202020204" pitchFamily="34" charset="0"/>
              <a:buChar char="•"/>
            </a:pPr>
            <a:r>
              <a:rPr lang="en-US" altLang="zh-CN" sz="1600" dirty="0" err="1"/>
              <a:t>NoUse</a:t>
            </a:r>
            <a:r>
              <a:rPr lang="en-US" altLang="zh-CN" sz="1600" dirty="0"/>
              <a:t>: ‘Yes’ to ignore this case</a:t>
            </a:r>
          </a:p>
          <a:p>
            <a:pPr marL="285750" indent="-285750">
              <a:buFont typeface="Arial" panose="020B0604020202020204" pitchFamily="34" charset="0"/>
              <a:buChar char="•"/>
            </a:pPr>
            <a:r>
              <a:rPr lang="en-US" altLang="zh-CN" sz="1600" dirty="0"/>
              <a:t>Title: Case title, default value is ‘design name’</a:t>
            </a:r>
          </a:p>
          <a:p>
            <a:pPr marL="285750" indent="-285750">
              <a:buFont typeface="Arial" panose="020B0604020202020204" pitchFamily="34" charset="0"/>
              <a:buChar char="•"/>
            </a:pPr>
            <a:r>
              <a:rPr lang="en-US" altLang="zh-CN" sz="1600" dirty="0"/>
              <a:t>Section: case section</a:t>
            </a:r>
          </a:p>
          <a:p>
            <a:pPr marL="285750" indent="-285750">
              <a:buFont typeface="Arial" panose="020B0604020202020204" pitchFamily="34" charset="0"/>
              <a:buChar char="•"/>
            </a:pPr>
            <a:r>
              <a:rPr lang="en-US" altLang="zh-CN" sz="1600" dirty="0" err="1"/>
              <a:t>TestScenarios</a:t>
            </a:r>
            <a:r>
              <a:rPr lang="en-US" altLang="zh-CN" sz="1600" dirty="0"/>
              <a:t>: Description for test scenarios</a:t>
            </a:r>
          </a:p>
          <a:p>
            <a:pPr marL="285750" indent="-285750">
              <a:buFont typeface="Arial" panose="020B0604020202020204" pitchFamily="34" charset="0"/>
              <a:buChar char="•"/>
            </a:pPr>
            <a:r>
              <a:rPr lang="en-US" altLang="zh-CN" sz="1600" dirty="0"/>
              <a:t>Description: test case detail description, including presetting, expect behavior…</a:t>
            </a:r>
          </a:p>
          <a:p>
            <a:pPr marL="285750" indent="-285750">
              <a:buFont typeface="Arial" panose="020B0604020202020204" pitchFamily="34" charset="0"/>
              <a:buChar char="•"/>
            </a:pPr>
            <a:r>
              <a:rPr kumimoji="0" lang="en-US" sz="1600" b="1" i="0" u="none" strike="noStrike" cap="none" normalizeH="0" baseline="0" dirty="0">
                <a:ln>
                  <a:noFill/>
                </a:ln>
                <a:solidFill>
                  <a:srgbClr val="000000"/>
                </a:solidFill>
                <a:effectLst/>
                <a:highlight>
                  <a:srgbClr val="FFFF00"/>
                </a:highlight>
                <a:ea typeface="ヒラギノ角ゴ ProN W3" charset="0"/>
                <a:cs typeface="ヒラギノ角ゴ ProN W3" charset="0"/>
                <a:sym typeface="Gill Sans" charset="0"/>
              </a:rPr>
              <a:t>6 elements </a:t>
            </a:r>
            <a:r>
              <a:rPr kumimoji="0" lang="en-US" sz="1600" i="0" u="none" strike="noStrike" cap="none" normalizeH="0" baseline="0" dirty="0">
                <a:ln>
                  <a:noFill/>
                </a:ln>
                <a:solidFill>
                  <a:srgbClr val="000000"/>
                </a:solidFill>
                <a:effectLst/>
                <a:ea typeface="ヒラギノ角ゴ ProN W3" charset="0"/>
                <a:cs typeface="ヒラギノ角ゴ ProN W3" charset="0"/>
                <a:sym typeface="Gill Sans" charset="0"/>
              </a:rPr>
              <a:t>columns: </a:t>
            </a:r>
            <a:r>
              <a:rPr kumimoji="0" lang="en-US" sz="1600" i="0" u="none" strike="noStrike" cap="none" normalizeH="0" baseline="0" dirty="0" err="1">
                <a:ln>
                  <a:noFill/>
                </a:ln>
                <a:solidFill>
                  <a:srgbClr val="000000"/>
                </a:solidFill>
                <a:effectLst/>
                <a:ea typeface="ヒラギノ角ゴ ProN W3" charset="0"/>
                <a:cs typeface="ヒラギノ角ゴ ProN W3" charset="0"/>
                <a:sym typeface="Gill Sans" charset="0"/>
              </a:rPr>
              <a:t>Caseinfo</a:t>
            </a:r>
            <a:r>
              <a:rPr kumimoji="0" lang="en-US" sz="1600" i="0" u="none" strike="noStrike" cap="none" normalizeH="0" baseline="0" dirty="0">
                <a:ln>
                  <a:noFill/>
                </a:ln>
                <a:solidFill>
                  <a:srgbClr val="000000"/>
                </a:solidFill>
                <a:effectLst/>
                <a:ea typeface="ヒラギノ角ゴ ProN W3" charset="0"/>
                <a:cs typeface="ヒラギノ角ゴ ProN W3" charset="0"/>
                <a:sym typeface="Gill Sans" charset="0"/>
              </a:rPr>
              <a:t>, Environment, </a:t>
            </a:r>
            <a:r>
              <a:rPr kumimoji="0" lang="en-US" sz="1600" i="0" u="none" strike="noStrike" cap="none" normalizeH="0" baseline="0" dirty="0" err="1">
                <a:ln>
                  <a:noFill/>
                </a:ln>
                <a:solidFill>
                  <a:srgbClr val="000000"/>
                </a:solidFill>
                <a:effectLst/>
                <a:ea typeface="ヒラギノ角ゴ ProN W3" charset="0"/>
                <a:cs typeface="ヒラギノ角ゴ ProN W3" charset="0"/>
                <a:sym typeface="Gill Sans" charset="0"/>
              </a:rPr>
              <a:t>Launchcommand</a:t>
            </a:r>
            <a:r>
              <a:rPr kumimoji="0" lang="en-US" sz="1600" i="0" u="none" strike="noStrike" cap="none" normalizeH="0" baseline="0" dirty="0">
                <a:ln>
                  <a:noFill/>
                </a:ln>
                <a:solidFill>
                  <a:srgbClr val="000000"/>
                </a:solidFill>
                <a:effectLst/>
                <a:ea typeface="ヒラギノ角ゴ ProN W3" charset="0"/>
                <a:cs typeface="ヒラギノ角ゴ ProN W3" charset="0"/>
                <a:sym typeface="Gill Sans" charset="0"/>
              </a:rPr>
              <a:t>, Software, System, Machine. Used to list run info and requirements for this case</a:t>
            </a:r>
          </a:p>
        </p:txBody>
      </p:sp>
      <p:sp>
        <p:nvSpPr>
          <p:cNvPr id="8" name="TextBox 7">
            <a:extLst>
              <a:ext uri="{FF2B5EF4-FFF2-40B4-BE49-F238E27FC236}">
                <a16:creationId xmlns:a16="http://schemas.microsoft.com/office/drawing/2014/main" id="{5D91DB03-C12B-B03F-8303-C30DF7024588}"/>
              </a:ext>
            </a:extLst>
          </p:cNvPr>
          <p:cNvSpPr txBox="1"/>
          <p:nvPr/>
        </p:nvSpPr>
        <p:spPr>
          <a:xfrm>
            <a:off x="38100" y="4153584"/>
            <a:ext cx="8286750" cy="646331"/>
          </a:xfrm>
          <a:prstGeom prst="rect">
            <a:avLst/>
          </a:prstGeom>
          <a:noFill/>
          <a:ln>
            <a:noFill/>
          </a:ln>
        </p:spPr>
        <p:txBody>
          <a:bodyPr wrap="square" rtlCol="0">
            <a:spAutoFit/>
          </a:bodyPr>
          <a:lstStyle/>
          <a:p>
            <a:r>
              <a:rPr lang="en-US" altLang="zh-CN" sz="1200" i="1" dirty="0"/>
              <a:t>Note: </a:t>
            </a:r>
          </a:p>
          <a:p>
            <a:pPr marL="342900" indent="-342900">
              <a:buFont typeface="Arial" panose="020B0604020202020204" pitchFamily="34" charset="0"/>
              <a:buChar char="•"/>
            </a:pPr>
            <a:r>
              <a:rPr lang="en-US" altLang="zh-CN" sz="1200" i="1" dirty="0"/>
              <a:t>Priority: case level setting &gt; suite level setting (exception: </a:t>
            </a:r>
            <a:r>
              <a:rPr lang="en-US" altLang="zh-CN" sz="1200" i="1" dirty="0" err="1"/>
              <a:t>cmd</a:t>
            </a:r>
            <a:r>
              <a:rPr lang="en-US" altLang="zh-CN" sz="1200" i="1" dirty="0"/>
              <a:t> = suite level setting + case level setting)</a:t>
            </a:r>
          </a:p>
          <a:p>
            <a:pPr marL="342900" indent="-342900">
              <a:buFont typeface="Arial" panose="020B0604020202020204" pitchFamily="34" charset="0"/>
              <a:buChar char="•"/>
            </a:pPr>
            <a:r>
              <a:rPr lang="en-US" altLang="zh-CN" sz="1200" i="1" dirty="0">
                <a:solidFill>
                  <a:srgbClr val="00B050"/>
                </a:solidFill>
              </a:rPr>
              <a:t>Details: </a:t>
            </a:r>
            <a:r>
              <a:rPr lang="en-US" altLang="zh-CN" sz="1200" i="1" dirty="0">
                <a:solidFill>
                  <a:srgbClr val="00B050"/>
                </a:solidFill>
                <a:hlinkClick r:id="rId5" action="ppaction://hlinkfile"/>
              </a:rPr>
              <a:t>&lt;</a:t>
            </a:r>
            <a:r>
              <a:rPr lang="en-US" altLang="zh-CN" sz="1200" i="1" dirty="0" err="1">
                <a:solidFill>
                  <a:srgbClr val="00B050"/>
                </a:solidFill>
                <a:hlinkClick r:id="rId5" action="ppaction://hlinkfile"/>
              </a:rPr>
              <a:t>Client_install_path</a:t>
            </a:r>
            <a:r>
              <a:rPr lang="en-US" altLang="zh-CN" sz="1200" i="1" dirty="0">
                <a:solidFill>
                  <a:srgbClr val="00B050"/>
                </a:solidFill>
                <a:hlinkClick r:id="rId5" action="ppaction://hlinkfile"/>
              </a:rPr>
              <a:t>&gt;/doc/</a:t>
            </a:r>
            <a:r>
              <a:rPr lang="en-US" altLang="zh-CN" sz="1200" i="1" dirty="0" err="1">
                <a:solidFill>
                  <a:srgbClr val="00B050"/>
                </a:solidFill>
                <a:hlinkClick r:id="rId5" action="ppaction://hlinkfile"/>
              </a:rPr>
              <a:t>TMP_example</a:t>
            </a:r>
            <a:r>
              <a:rPr lang="en-US" altLang="zh-CN" sz="1200" i="1" dirty="0">
                <a:solidFill>
                  <a:srgbClr val="00B050"/>
                </a:solidFill>
                <a:hlinkClick r:id="rId5" action="ppaction://hlinkfile"/>
              </a:rPr>
              <a:t>/standard_suite2/radiant_regression.xlsx</a:t>
            </a:r>
            <a:r>
              <a:rPr lang="en-US" altLang="zh-CN" sz="1200" i="1" dirty="0">
                <a:solidFill>
                  <a:srgbClr val="00B050"/>
                </a:solidFill>
              </a:rPr>
              <a:t> :: ‘description’ sheet</a:t>
            </a:r>
            <a:endParaRPr lang="zh-CN" altLang="en-US" sz="1200" i="1" dirty="0">
              <a:solidFill>
                <a:srgbClr val="00B050"/>
              </a:solidFill>
            </a:endParaRPr>
          </a:p>
        </p:txBody>
      </p:sp>
    </p:spTree>
    <p:extLst>
      <p:ext uri="{BB962C8B-B14F-4D97-AF65-F5344CB8AC3E}">
        <p14:creationId xmlns:p14="http://schemas.microsoft.com/office/powerpoint/2010/main" val="34333668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0" y="742950"/>
            <a:ext cx="9144000" cy="0"/>
          </a:xfrm>
          <a:prstGeom prst="line">
            <a:avLst/>
          </a:prstGeom>
          <a:blipFill dpi="0" rotWithShape="0">
            <a:blip r:embed="rId3"/>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p:cNvSpPr>
            <a:spLocks noGrp="1"/>
          </p:cNvSpPr>
          <p:nvPr>
            <p:ph type="title"/>
          </p:nvPr>
        </p:nvSpPr>
        <p:spPr>
          <a:xfrm>
            <a:off x="105309" y="112292"/>
            <a:ext cx="8505291" cy="478259"/>
          </a:xfrm>
        </p:spPr>
        <p:txBody>
          <a:bodyPr>
            <a:noAutofit/>
          </a:bodyPr>
          <a:lstStyle/>
          <a:p>
            <a:r>
              <a:rPr lang="en-US" dirty="0"/>
              <a:t>Overview	-- TMP Tool-Chain User Interface</a:t>
            </a:r>
          </a:p>
        </p:txBody>
      </p:sp>
      <p:sp>
        <p:nvSpPr>
          <p:cNvPr id="6" name="Hexagon 5"/>
          <p:cNvSpPr/>
          <p:nvPr/>
        </p:nvSpPr>
        <p:spPr>
          <a:xfrm>
            <a:off x="1599985" y="1276350"/>
            <a:ext cx="1371385" cy="1205824"/>
          </a:xfrm>
          <a:prstGeom prst="hexagon">
            <a:avLst>
              <a:gd name="adj" fmla="val 25000"/>
              <a:gd name="vf" fmla="val 115470"/>
            </a:avLst>
          </a:prstGeom>
        </p:spPr>
        <p:style>
          <a:lnRef idx="2">
            <a:schemeClr val="accent6"/>
          </a:lnRef>
          <a:fillRef idx="1">
            <a:schemeClr val="lt1"/>
          </a:fillRef>
          <a:effectRef idx="0">
            <a:schemeClr val="accent6"/>
          </a:effectRef>
          <a:fontRef idx="minor">
            <a:schemeClr val="dk1"/>
          </a:fontRef>
        </p:style>
        <p:txBody>
          <a:bodyPr/>
          <a:lstStyle/>
          <a:p>
            <a:r>
              <a:rPr lang="en-US" altLang="zh-CN" dirty="0"/>
              <a:t>Test Case</a:t>
            </a:r>
            <a:endParaRPr lang="zh-CN" altLang="en-US" dirty="0"/>
          </a:p>
        </p:txBody>
      </p:sp>
      <p:sp>
        <p:nvSpPr>
          <p:cNvPr id="8" name="Hexagon 7"/>
          <p:cNvSpPr/>
          <p:nvPr/>
        </p:nvSpPr>
        <p:spPr>
          <a:xfrm>
            <a:off x="1599985" y="3105150"/>
            <a:ext cx="1371385" cy="1205824"/>
          </a:xfrm>
          <a:prstGeom prst="hexagon">
            <a:avLst>
              <a:gd name="adj" fmla="val 25000"/>
              <a:gd name="vf" fmla="val 115470"/>
            </a:avLst>
          </a:prstGeom>
        </p:spPr>
        <p:style>
          <a:lnRef idx="2">
            <a:schemeClr val="accent6"/>
          </a:lnRef>
          <a:fillRef idx="1">
            <a:schemeClr val="lt1"/>
          </a:fillRef>
          <a:effectRef idx="0">
            <a:schemeClr val="accent6"/>
          </a:effectRef>
          <a:fontRef idx="minor">
            <a:schemeClr val="dk1"/>
          </a:fontRef>
        </p:style>
        <p:txBody>
          <a:bodyPr/>
          <a:lstStyle/>
          <a:p>
            <a:r>
              <a:rPr lang="en-US" altLang="zh-CN" dirty="0"/>
              <a:t>Core Script</a:t>
            </a:r>
            <a:endParaRPr lang="zh-CN" altLang="en-US" dirty="0"/>
          </a:p>
        </p:txBody>
      </p:sp>
      <p:sp>
        <p:nvSpPr>
          <p:cNvPr id="10" name="Hexagon 9"/>
          <p:cNvSpPr/>
          <p:nvPr/>
        </p:nvSpPr>
        <p:spPr>
          <a:xfrm>
            <a:off x="4038600" y="1276350"/>
            <a:ext cx="1371385" cy="1205824"/>
          </a:xfrm>
          <a:prstGeom prst="hexagon">
            <a:avLst>
              <a:gd name="adj" fmla="val 25000"/>
              <a:gd name="vf" fmla="val 115470"/>
            </a:avLst>
          </a:prstGeom>
        </p:spPr>
        <p:style>
          <a:lnRef idx="2">
            <a:schemeClr val="accent6"/>
          </a:lnRef>
          <a:fillRef idx="1">
            <a:schemeClr val="lt1"/>
          </a:fillRef>
          <a:effectRef idx="0">
            <a:schemeClr val="accent6"/>
          </a:effectRef>
          <a:fontRef idx="minor">
            <a:schemeClr val="dk1"/>
          </a:fontRef>
        </p:style>
        <p:txBody>
          <a:bodyPr/>
          <a:lstStyle/>
          <a:p>
            <a:r>
              <a:rPr lang="en-US" altLang="zh-CN"/>
              <a:t>Test Suite</a:t>
            </a:r>
            <a:endParaRPr lang="zh-CN" altLang="en-US" dirty="0"/>
          </a:p>
        </p:txBody>
      </p:sp>
      <p:sp>
        <p:nvSpPr>
          <p:cNvPr id="11" name="Hexagon 10"/>
          <p:cNvSpPr/>
          <p:nvPr/>
        </p:nvSpPr>
        <p:spPr>
          <a:xfrm>
            <a:off x="6477215" y="1267364"/>
            <a:ext cx="1371385" cy="1205824"/>
          </a:xfrm>
          <a:prstGeom prst="hexagon">
            <a:avLst>
              <a:gd name="adj" fmla="val 25000"/>
              <a:gd name="vf" fmla="val 115470"/>
            </a:avLst>
          </a:prstGeom>
        </p:spPr>
        <p:style>
          <a:lnRef idx="2">
            <a:schemeClr val="accent6"/>
          </a:lnRef>
          <a:fillRef idx="1">
            <a:schemeClr val="lt1"/>
          </a:fillRef>
          <a:effectRef idx="0">
            <a:schemeClr val="accent6"/>
          </a:effectRef>
          <a:fontRef idx="minor">
            <a:schemeClr val="dk1"/>
          </a:fontRef>
        </p:style>
        <p:txBody>
          <a:bodyPr/>
          <a:lstStyle/>
          <a:p>
            <a:r>
              <a:rPr lang="en-US" altLang="zh-CN" dirty="0"/>
              <a:t>Test Project</a:t>
            </a:r>
            <a:endParaRPr lang="zh-CN" altLang="en-US" dirty="0"/>
          </a:p>
        </p:txBody>
      </p:sp>
      <p:sp>
        <p:nvSpPr>
          <p:cNvPr id="12" name="Hexagon 11"/>
          <p:cNvSpPr/>
          <p:nvPr/>
        </p:nvSpPr>
        <p:spPr>
          <a:xfrm>
            <a:off x="4038599" y="3105150"/>
            <a:ext cx="1371385" cy="1205824"/>
          </a:xfrm>
          <a:prstGeom prst="hexagon">
            <a:avLst>
              <a:gd name="adj" fmla="val 25000"/>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a:lstStyle/>
          <a:p>
            <a:r>
              <a:rPr lang="en-US" altLang="zh-CN">
                <a:solidFill>
                  <a:schemeClr val="lt1"/>
                </a:solidFill>
              </a:rPr>
              <a:t>TMP Client</a:t>
            </a:r>
            <a:endParaRPr lang="zh-CN" altLang="en-US" dirty="0">
              <a:solidFill>
                <a:schemeClr val="lt1"/>
              </a:solidFill>
            </a:endParaRPr>
          </a:p>
        </p:txBody>
      </p:sp>
      <p:sp>
        <p:nvSpPr>
          <p:cNvPr id="13" name="Hexagon 12"/>
          <p:cNvSpPr/>
          <p:nvPr/>
        </p:nvSpPr>
        <p:spPr>
          <a:xfrm>
            <a:off x="6477213" y="3073160"/>
            <a:ext cx="1371385" cy="1205824"/>
          </a:xfrm>
          <a:prstGeom prst="hexagon">
            <a:avLst>
              <a:gd name="adj" fmla="val 25000"/>
              <a:gd name="vf" fmla="val 115470"/>
            </a:avLst>
          </a:prstGeom>
        </p:spPr>
        <p:style>
          <a:lnRef idx="2">
            <a:schemeClr val="accent6"/>
          </a:lnRef>
          <a:fillRef idx="1">
            <a:schemeClr val="lt1"/>
          </a:fillRef>
          <a:effectRef idx="0">
            <a:schemeClr val="accent6"/>
          </a:effectRef>
          <a:fontRef idx="minor">
            <a:schemeClr val="dk1"/>
          </a:fontRef>
        </p:style>
        <p:txBody>
          <a:bodyPr/>
          <a:lstStyle/>
          <a:p>
            <a:r>
              <a:rPr lang="en-US" altLang="zh-CN" dirty="0"/>
              <a:t>TMP Server</a:t>
            </a:r>
            <a:endParaRPr lang="zh-CN" altLang="en-US" dirty="0"/>
          </a:p>
        </p:txBody>
      </p:sp>
      <p:cxnSp>
        <p:nvCxnSpPr>
          <p:cNvPr id="14" name="Straight Connector 13"/>
          <p:cNvCxnSpPr/>
          <p:nvPr/>
        </p:nvCxnSpPr>
        <p:spPr bwMode="auto">
          <a:xfrm>
            <a:off x="381000" y="2800350"/>
            <a:ext cx="7848600" cy="0"/>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a:off x="1143000" y="1276350"/>
            <a:ext cx="0" cy="3200400"/>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105309" y="1700307"/>
            <a:ext cx="1095172" cy="646331"/>
          </a:xfrm>
          <a:prstGeom prst="rect">
            <a:avLst/>
          </a:prstGeom>
          <a:noFill/>
        </p:spPr>
        <p:txBody>
          <a:bodyPr wrap="none" rtlCol="0">
            <a:spAutoFit/>
          </a:bodyPr>
          <a:lstStyle/>
          <a:p>
            <a:r>
              <a:rPr lang="en-US" dirty="0"/>
              <a:t>User </a:t>
            </a:r>
          </a:p>
          <a:p>
            <a:r>
              <a:rPr lang="en-US" dirty="0"/>
              <a:t>objective</a:t>
            </a:r>
          </a:p>
        </p:txBody>
      </p:sp>
      <p:sp>
        <p:nvSpPr>
          <p:cNvPr id="18" name="TextBox 17"/>
          <p:cNvSpPr txBox="1"/>
          <p:nvPr/>
        </p:nvSpPr>
        <p:spPr>
          <a:xfrm>
            <a:off x="99124" y="3384896"/>
            <a:ext cx="1043876" cy="646331"/>
          </a:xfrm>
          <a:prstGeom prst="rect">
            <a:avLst/>
          </a:prstGeom>
          <a:noFill/>
        </p:spPr>
        <p:txBody>
          <a:bodyPr wrap="none" rtlCol="0">
            <a:spAutoFit/>
          </a:bodyPr>
          <a:lstStyle/>
          <a:p>
            <a:r>
              <a:rPr lang="en-US" dirty="0"/>
              <a:t>Platform</a:t>
            </a:r>
          </a:p>
          <a:p>
            <a:r>
              <a:rPr lang="en-US" dirty="0"/>
              <a:t>support</a:t>
            </a:r>
          </a:p>
        </p:txBody>
      </p:sp>
      <p:sp>
        <p:nvSpPr>
          <p:cNvPr id="19" name="Right Arrow 18"/>
          <p:cNvSpPr/>
          <p:nvPr/>
        </p:nvSpPr>
        <p:spPr bwMode="auto">
          <a:xfrm>
            <a:off x="3200400" y="1700307"/>
            <a:ext cx="609600" cy="323165"/>
          </a:xfrm>
          <a:prstGeom prst="righ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0" name="Right Arrow 19"/>
          <p:cNvSpPr/>
          <p:nvPr/>
        </p:nvSpPr>
        <p:spPr bwMode="auto">
          <a:xfrm>
            <a:off x="5638585" y="1717679"/>
            <a:ext cx="609600" cy="323165"/>
          </a:xfrm>
          <a:prstGeom prst="righ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1" name="Right Arrow 20"/>
          <p:cNvSpPr/>
          <p:nvPr/>
        </p:nvSpPr>
        <p:spPr bwMode="auto">
          <a:xfrm>
            <a:off x="3196699" y="3542485"/>
            <a:ext cx="609600" cy="323165"/>
          </a:xfrm>
          <a:prstGeom prst="righ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2" name="Right Arrow 21"/>
          <p:cNvSpPr/>
          <p:nvPr/>
        </p:nvSpPr>
        <p:spPr bwMode="auto">
          <a:xfrm>
            <a:off x="5634884" y="3559857"/>
            <a:ext cx="609600" cy="323165"/>
          </a:xfrm>
          <a:prstGeom prst="righ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3" name="Up-Down Arrow 22"/>
          <p:cNvSpPr/>
          <p:nvPr/>
        </p:nvSpPr>
        <p:spPr bwMode="auto">
          <a:xfrm>
            <a:off x="2133600" y="2571750"/>
            <a:ext cx="228600" cy="457200"/>
          </a:xfrm>
          <a:prstGeom prst="upDown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4" name="Up-Down Arrow 23"/>
          <p:cNvSpPr/>
          <p:nvPr/>
        </p:nvSpPr>
        <p:spPr bwMode="auto">
          <a:xfrm>
            <a:off x="4609991" y="2571750"/>
            <a:ext cx="228600" cy="457200"/>
          </a:xfrm>
          <a:prstGeom prst="upDown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5" name="Up-Down Arrow 24"/>
          <p:cNvSpPr/>
          <p:nvPr/>
        </p:nvSpPr>
        <p:spPr bwMode="auto">
          <a:xfrm>
            <a:off x="7048605" y="2571750"/>
            <a:ext cx="228600" cy="457200"/>
          </a:xfrm>
          <a:prstGeom prst="upDown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 name="Up-Down Arrow 22">
            <a:extLst>
              <a:ext uri="{FF2B5EF4-FFF2-40B4-BE49-F238E27FC236}">
                <a16:creationId xmlns:a16="http://schemas.microsoft.com/office/drawing/2014/main" id="{E2F3F9FC-C90E-CF4D-1E49-93CDACD6276F}"/>
              </a:ext>
            </a:extLst>
          </p:cNvPr>
          <p:cNvSpPr/>
          <p:nvPr/>
        </p:nvSpPr>
        <p:spPr bwMode="auto">
          <a:xfrm rot="18721650">
            <a:off x="3314054" y="2112531"/>
            <a:ext cx="228600" cy="1487995"/>
          </a:xfrm>
          <a:prstGeom prst="upDown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31292026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0" y="666750"/>
            <a:ext cx="9144000" cy="0"/>
          </a:xfrm>
          <a:prstGeom prst="line">
            <a:avLst/>
          </a:prstGeom>
          <a:blipFill dpi="0" rotWithShape="0">
            <a:blip r:embed="rId3"/>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p:cNvSpPr>
            <a:spLocks noGrp="1"/>
          </p:cNvSpPr>
          <p:nvPr>
            <p:ph type="title"/>
          </p:nvPr>
        </p:nvSpPr>
        <p:spPr>
          <a:xfrm>
            <a:off x="105309" y="112292"/>
            <a:ext cx="6647379" cy="478259"/>
          </a:xfrm>
        </p:spPr>
        <p:txBody>
          <a:bodyPr>
            <a:noAutofit/>
          </a:bodyPr>
          <a:lstStyle/>
          <a:p>
            <a:r>
              <a:rPr lang="en-US" altLang="zh-CN" dirty="0"/>
              <a:t>Suite build &amp; run  </a:t>
            </a:r>
            <a:r>
              <a:rPr lang="en-US" dirty="0"/>
              <a:t>-- </a:t>
            </a:r>
            <a:r>
              <a:rPr lang="en-US" altLang="zh-CN" dirty="0"/>
              <a:t>Suite</a:t>
            </a:r>
            <a:r>
              <a:rPr lang="en-US" dirty="0"/>
              <a:t> R</a:t>
            </a:r>
            <a:r>
              <a:rPr lang="en-US" altLang="zh-CN" dirty="0"/>
              <a:t>un</a:t>
            </a:r>
            <a:endParaRPr lang="en-US" dirty="0"/>
          </a:p>
        </p:txBody>
      </p:sp>
      <p:sp>
        <p:nvSpPr>
          <p:cNvPr id="9" name="TextBox 8"/>
          <p:cNvSpPr txBox="1"/>
          <p:nvPr/>
        </p:nvSpPr>
        <p:spPr>
          <a:xfrm>
            <a:off x="105309" y="742950"/>
            <a:ext cx="8124092" cy="584775"/>
          </a:xfrm>
          <a:prstGeom prst="rect">
            <a:avLst/>
          </a:prstGeom>
          <a:noFill/>
        </p:spPr>
        <p:txBody>
          <a:bodyPr wrap="square" rtlCol="0">
            <a:spAutoFit/>
          </a:bodyPr>
          <a:lstStyle/>
          <a:p>
            <a:r>
              <a:rPr lang="en-US" altLang="zh-CN" sz="1600" b="1" dirty="0"/>
              <a:t>Client</a:t>
            </a:r>
            <a:r>
              <a:rPr lang="en-US" altLang="zh-CN" sz="1600" dirty="0"/>
              <a:t> can run in console mode and GUI mode. For GUI mode, user needs to do some settings before launch client:</a:t>
            </a:r>
          </a:p>
        </p:txBody>
      </p:sp>
      <p:sp>
        <p:nvSpPr>
          <p:cNvPr id="14" name="Rounded Rectangle 13"/>
          <p:cNvSpPr/>
          <p:nvPr/>
        </p:nvSpPr>
        <p:spPr bwMode="auto">
          <a:xfrm>
            <a:off x="105309" y="1366574"/>
            <a:ext cx="1371600" cy="304800"/>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altLang="zh-CN" sz="2000" dirty="0">
                <a:solidFill>
                  <a:srgbClr val="000000"/>
                </a:solidFill>
                <a:ea typeface="ヒラギノ角ゴ ProN W3" charset="0"/>
                <a:cs typeface="ヒラギノ角ゴ ProN W3" charset="0"/>
                <a:sym typeface="Gill Sans" charset="0"/>
              </a:rPr>
              <a:t>GUI mode</a:t>
            </a:r>
            <a:endParaRPr kumimoji="0" lang="zh-CN" alt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15" name="TextBox 14"/>
          <p:cNvSpPr txBox="1"/>
          <p:nvPr/>
        </p:nvSpPr>
        <p:spPr>
          <a:xfrm>
            <a:off x="106218" y="1657350"/>
            <a:ext cx="2941782" cy="1015663"/>
          </a:xfrm>
          <a:prstGeom prst="rect">
            <a:avLst/>
          </a:prstGeom>
          <a:noFill/>
        </p:spPr>
        <p:txBody>
          <a:bodyPr wrap="square" rtlCol="0">
            <a:spAutoFit/>
          </a:bodyPr>
          <a:lstStyle/>
          <a:p>
            <a:pPr marL="342900" indent="-342900">
              <a:buFont typeface="Arial" panose="020B0604020202020204" pitchFamily="34" charset="0"/>
              <a:buChar char="•"/>
            </a:pPr>
            <a:r>
              <a:rPr lang="en-US" altLang="zh-CN" sz="1200" dirty="0">
                <a:latin typeface="Arial" panose="020B0604020202020204" pitchFamily="34" charset="0"/>
                <a:cs typeface="Arial" panose="020B0604020202020204" pitchFamily="34" charset="0"/>
              </a:rPr>
              <a:t>Open TMP client</a:t>
            </a:r>
          </a:p>
          <a:p>
            <a:pPr marL="342900" indent="-342900">
              <a:buFont typeface="Arial" panose="020B0604020202020204" pitchFamily="34" charset="0"/>
              <a:buChar char="•"/>
            </a:pPr>
            <a:r>
              <a:rPr lang="en-US" altLang="zh-CN" sz="1200" dirty="0">
                <a:latin typeface="Arial" panose="020B0604020202020204" pitchFamily="34" charset="0"/>
                <a:cs typeface="Arial" panose="020B0604020202020204" pitchFamily="34" charset="0"/>
              </a:rPr>
              <a:t>Click: File -&gt; Imports</a:t>
            </a:r>
          </a:p>
          <a:p>
            <a:pPr marL="342900" indent="-342900">
              <a:buFont typeface="Arial" panose="020B0604020202020204" pitchFamily="34" charset="0"/>
              <a:buChar char="•"/>
            </a:pPr>
            <a:r>
              <a:rPr lang="en-US" altLang="zh-CN" sz="1200" dirty="0">
                <a:highlight>
                  <a:srgbClr val="00FFFF"/>
                </a:highlight>
                <a:latin typeface="Arial" panose="020B0604020202020204" pitchFamily="34" charset="0"/>
                <a:cs typeface="Arial" panose="020B0604020202020204" pitchFamily="34" charset="0"/>
              </a:rPr>
              <a:t>Select </a:t>
            </a:r>
            <a:r>
              <a:rPr lang="en-US" altLang="zh-CN" sz="1200" b="1" dirty="0">
                <a:highlight>
                  <a:srgbClr val="00FFFF"/>
                </a:highlight>
                <a:latin typeface="Arial" panose="020B0604020202020204" pitchFamily="34" charset="0"/>
                <a:cs typeface="Arial" panose="020B0604020202020204" pitchFamily="34" charset="0"/>
              </a:rPr>
              <a:t>suite file </a:t>
            </a:r>
            <a:r>
              <a:rPr lang="en-US" altLang="zh-CN" sz="1200" dirty="0">
                <a:highlight>
                  <a:srgbClr val="00FFFF"/>
                </a:highlight>
                <a:latin typeface="Arial" panose="020B0604020202020204" pitchFamily="34" charset="0"/>
                <a:cs typeface="Arial" panose="020B0604020202020204" pitchFamily="34" charset="0"/>
              </a:rPr>
              <a:t>by ‘Select’ button</a:t>
            </a:r>
          </a:p>
          <a:p>
            <a:pPr marL="342900" indent="-342900">
              <a:buFont typeface="Arial" panose="020B0604020202020204" pitchFamily="34" charset="0"/>
              <a:buChar char="•"/>
            </a:pPr>
            <a:r>
              <a:rPr lang="en-US" altLang="zh-CN" sz="1200" dirty="0">
                <a:latin typeface="Arial" panose="020B0604020202020204" pitchFamily="34" charset="0"/>
                <a:cs typeface="Arial" panose="020B0604020202020204" pitchFamily="34" charset="0"/>
              </a:rPr>
              <a:t>Click ‘Apply’ to start test</a:t>
            </a:r>
            <a:endParaRPr lang="zh-CN" altLang="en-US" sz="1200" dirty="0">
              <a:latin typeface="Arial" panose="020B0604020202020204" pitchFamily="34" charset="0"/>
              <a:cs typeface="Arial" panose="020B0604020202020204" pitchFamily="34" charset="0"/>
            </a:endParaRPr>
          </a:p>
          <a:p>
            <a:endParaRPr lang="zh-CN" altLang="en-US" sz="1200" dirty="0">
              <a:latin typeface="Arial" panose="020B0604020202020204" pitchFamily="34" charset="0"/>
              <a:cs typeface="Arial" panose="020B0604020202020204" pitchFamily="34" charset="0"/>
            </a:endParaRPr>
          </a:p>
        </p:txBody>
      </p:sp>
      <p:sp>
        <p:nvSpPr>
          <p:cNvPr id="16" name="Rounded Rectangle 15"/>
          <p:cNvSpPr/>
          <p:nvPr/>
        </p:nvSpPr>
        <p:spPr bwMode="auto">
          <a:xfrm>
            <a:off x="3499159" y="1346069"/>
            <a:ext cx="1524000" cy="304800"/>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altLang="zh-CN" sz="2000" dirty="0">
                <a:solidFill>
                  <a:srgbClr val="000000"/>
                </a:solidFill>
                <a:ea typeface="ヒラギノ角ゴ ProN W3" charset="0"/>
                <a:cs typeface="ヒラギノ角ゴ ProN W3" charset="0"/>
                <a:sym typeface="Gill Sans" charset="0"/>
              </a:rPr>
              <a:t>CMD mode</a:t>
            </a:r>
            <a:endParaRPr kumimoji="0" lang="zh-CN" alt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pic>
        <p:nvPicPr>
          <p:cNvPr id="2" name="Picture 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220" y="2527977"/>
            <a:ext cx="3024578" cy="2024973"/>
          </a:xfrm>
          <a:prstGeom prst="rect">
            <a:avLst/>
          </a:prstGeom>
        </p:spPr>
      </p:pic>
      <p:sp>
        <p:nvSpPr>
          <p:cNvPr id="17" name="TextBox 16"/>
          <p:cNvSpPr txBox="1"/>
          <p:nvPr/>
        </p:nvSpPr>
        <p:spPr>
          <a:xfrm>
            <a:off x="3499158" y="1617405"/>
            <a:ext cx="5450621" cy="2554545"/>
          </a:xfrm>
          <a:prstGeom prst="rect">
            <a:avLst/>
          </a:prstGeom>
          <a:noFill/>
        </p:spPr>
        <p:txBody>
          <a:bodyPr wrap="square" rtlCol="0">
            <a:spAutoFit/>
          </a:bodyPr>
          <a:lstStyle/>
          <a:p>
            <a:r>
              <a:rPr lang="en-US" altLang="zh-CN" sz="1000" b="1" dirty="0"/>
              <a:t>Test Environment:</a:t>
            </a:r>
          </a:p>
          <a:p>
            <a:r>
              <a:rPr lang="en-US" altLang="zh-CN" sz="1000" dirty="0"/>
              <a:t>set EXTERNAL_RADIANT_PATH=C:\lscc\radiant\ng2024.2</a:t>
            </a:r>
          </a:p>
          <a:p>
            <a:endParaRPr lang="en-US" altLang="zh-CN" sz="1000" dirty="0"/>
          </a:p>
          <a:p>
            <a:r>
              <a:rPr lang="en-US" altLang="zh-CN" sz="1000" b="1" dirty="0"/>
              <a:t>Launch Environment:</a:t>
            </a:r>
          </a:p>
          <a:p>
            <a:r>
              <a:rPr lang="en-US" altLang="zh-CN" sz="1000" dirty="0"/>
              <a:t>unset PYTHONHOME</a:t>
            </a:r>
          </a:p>
          <a:p>
            <a:r>
              <a:rPr lang="en-US" altLang="zh-CN" sz="1000" dirty="0"/>
              <a:t>set PATH=x:/xx/</a:t>
            </a:r>
            <a:r>
              <a:rPr lang="en-US" altLang="zh-CN" sz="1000" dirty="0" err="1"/>
              <a:t>TMP_Client</a:t>
            </a:r>
            <a:r>
              <a:rPr lang="en-US" altLang="zh-CN" sz="1000" dirty="0"/>
              <a:t>/bin:${PATH}</a:t>
            </a:r>
          </a:p>
          <a:p>
            <a:endParaRPr lang="en-US" altLang="zh-CN" sz="1000" dirty="0"/>
          </a:p>
          <a:p>
            <a:r>
              <a:rPr lang="en-US" altLang="zh-CN" sz="1000" b="1" dirty="0"/>
              <a:t>Launch Commands:</a:t>
            </a:r>
          </a:p>
          <a:p>
            <a:r>
              <a:rPr lang="en-US" altLang="zh-CN" sz="1000" dirty="0">
                <a:highlight>
                  <a:srgbClr val="00FFFF"/>
                </a:highlight>
              </a:rPr>
              <a:t>clientc.exe -c -l -f x:/xx/eit_demo/</a:t>
            </a:r>
            <a:r>
              <a:rPr lang="en-US" altLang="zh-CN" sz="1000" b="1" dirty="0">
                <a:highlight>
                  <a:srgbClr val="00FFFF"/>
                </a:highlight>
              </a:rPr>
              <a:t>suite_file.xlsx</a:t>
            </a:r>
          </a:p>
          <a:p>
            <a:r>
              <a:rPr lang="en-US" altLang="zh-CN" sz="1000" dirty="0"/>
              <a:t>More options:</a:t>
            </a:r>
          </a:p>
          <a:p>
            <a:r>
              <a:rPr lang="en-US" altLang="zh-CN" sz="1000" dirty="0"/>
              <a:t>-k key pattern for test case identify, default value is ‘run\..*’</a:t>
            </a:r>
          </a:p>
          <a:p>
            <a:r>
              <a:rPr lang="en-US" altLang="zh-CN" sz="1000" dirty="0"/>
              <a:t>-S Task case sorting, format option1=value1;option2=value1,value2, demo: level=1</a:t>
            </a:r>
          </a:p>
          <a:p>
            <a:r>
              <a:rPr lang="en-US" altLang="zh-CN" sz="1000" dirty="0"/>
              <a:t>-K Keep the original directory tree structure</a:t>
            </a:r>
          </a:p>
          <a:p>
            <a:r>
              <a:rPr lang="en-US" altLang="zh-CN" sz="1000" dirty="0"/>
              <a:t>-t &lt;number&gt;, threads to run case parallelly</a:t>
            </a:r>
          </a:p>
          <a:p>
            <a:r>
              <a:rPr lang="en-US" altLang="zh-CN" sz="1000" dirty="0"/>
              <a:t>-w ‘work space’, where to run your cases, it’s better to assign a place with 50G+ space</a:t>
            </a:r>
          </a:p>
          <a:p>
            <a:endParaRPr lang="zh-CN" altLang="en-US" sz="1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09AFCD2A-8D4F-7047-F064-247FF3333476}"/>
              </a:ext>
            </a:extLst>
          </p:cNvPr>
          <p:cNvSpPr txBox="1"/>
          <p:nvPr/>
        </p:nvSpPr>
        <p:spPr>
          <a:xfrm>
            <a:off x="3499158" y="4019550"/>
            <a:ext cx="4876800" cy="830997"/>
          </a:xfrm>
          <a:prstGeom prst="rect">
            <a:avLst/>
          </a:prstGeom>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CN" sz="1200" i="1" dirty="0"/>
              <a:t>Note: </a:t>
            </a:r>
          </a:p>
          <a:p>
            <a:pPr marL="342900" indent="-342900">
              <a:buFont typeface="Arial" panose="020B0604020202020204" pitchFamily="34" charset="0"/>
              <a:buChar char="•"/>
            </a:pPr>
            <a:r>
              <a:rPr lang="en-US" altLang="zh-CN" sz="1200" b="1" i="1" dirty="0"/>
              <a:t>Client</a:t>
            </a:r>
            <a:r>
              <a:rPr lang="en-US" altLang="zh-CN" sz="1200" i="1" dirty="0"/>
              <a:t> check suite file </a:t>
            </a:r>
            <a:r>
              <a:rPr lang="en-US" sz="1200" b="1" dirty="0">
                <a:solidFill>
                  <a:srgbClr val="000000"/>
                </a:solidFill>
                <a:highlight>
                  <a:srgbClr val="FFFF00"/>
                </a:highlight>
                <a:ea typeface="ヒラギノ角ゴ ProN W3" charset="0"/>
                <a:cs typeface="ヒラギノ角ゴ ProN W3" charset="0"/>
                <a:sym typeface="Gill Sans" charset="0"/>
              </a:rPr>
              <a:t>6 elements</a:t>
            </a:r>
            <a:r>
              <a:rPr lang="en-US" sz="1200" dirty="0">
                <a:solidFill>
                  <a:srgbClr val="000000"/>
                </a:solidFill>
                <a:ea typeface="ヒラギノ角ゴ ProN W3" charset="0"/>
                <a:cs typeface="ヒラギノ角ゴ ProN W3" charset="0"/>
                <a:sym typeface="Gill Sans" charset="0"/>
              </a:rPr>
              <a:t> to know match requirement or not and run case</a:t>
            </a:r>
            <a:endParaRPr lang="en-US" altLang="zh-CN" sz="1200" i="1" dirty="0"/>
          </a:p>
          <a:p>
            <a:pPr marL="342900" indent="-342900">
              <a:buFont typeface="Arial" panose="020B0604020202020204" pitchFamily="34" charset="0"/>
              <a:buChar char="•"/>
            </a:pPr>
            <a:r>
              <a:rPr lang="en-US" altLang="zh-CN" sz="1200" i="1" dirty="0"/>
              <a:t>See  ‘</a:t>
            </a:r>
            <a:r>
              <a:rPr lang="en-US" altLang="zh-CN" sz="1200" i="1" dirty="0">
                <a:hlinkClick r:id="rId5" action="ppaction://hlinksldjump"/>
              </a:rPr>
              <a:t>Appendix 1</a:t>
            </a:r>
            <a:r>
              <a:rPr lang="en-US" altLang="zh-CN" sz="1200" i="1" dirty="0"/>
              <a:t>’ for detail Client install, setting and usage</a:t>
            </a:r>
          </a:p>
        </p:txBody>
      </p:sp>
      <p:sp>
        <p:nvSpPr>
          <p:cNvPr id="8" name="Rounded Rectangular Callout 8">
            <a:extLst>
              <a:ext uri="{FF2B5EF4-FFF2-40B4-BE49-F238E27FC236}">
                <a16:creationId xmlns:a16="http://schemas.microsoft.com/office/drawing/2014/main" id="{158B8EF7-6367-F9DD-11F6-ADECC31BADD9}"/>
              </a:ext>
            </a:extLst>
          </p:cNvPr>
          <p:cNvSpPr/>
          <p:nvPr/>
        </p:nvSpPr>
        <p:spPr bwMode="auto">
          <a:xfrm>
            <a:off x="2409499" y="2629079"/>
            <a:ext cx="1066800" cy="609600"/>
          </a:xfrm>
          <a:prstGeom prst="wedgeRoundRectCallout">
            <a:avLst>
              <a:gd name="adj1" fmla="val -89030"/>
              <a:gd name="adj2" fmla="val 42601"/>
              <a:gd name="adj3" fmla="val 16667"/>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ea typeface="ヒラギノ角ゴ ProN W3" charset="0"/>
                <a:cs typeface="ヒラギノ角ゴ ProN W3" charset="0"/>
                <a:sym typeface="Gill Sans" charset="0"/>
              </a:rPr>
              <a:t>Suite file path</a:t>
            </a:r>
          </a:p>
        </p:txBody>
      </p:sp>
    </p:spTree>
    <p:extLst>
      <p:ext uri="{BB962C8B-B14F-4D97-AF65-F5344CB8AC3E}">
        <p14:creationId xmlns:p14="http://schemas.microsoft.com/office/powerpoint/2010/main" val="38359984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0" y="742950"/>
            <a:ext cx="9144000" cy="0"/>
          </a:xfrm>
          <a:prstGeom prst="line">
            <a:avLst/>
          </a:prstGeom>
          <a:blipFill dpi="0" rotWithShape="0">
            <a:blip r:embed="rId3"/>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p:cNvSpPr>
            <a:spLocks noGrp="1"/>
          </p:cNvSpPr>
          <p:nvPr>
            <p:ph type="title"/>
          </p:nvPr>
        </p:nvSpPr>
        <p:spPr>
          <a:xfrm>
            <a:off x="105309" y="112292"/>
            <a:ext cx="8505291" cy="478259"/>
          </a:xfrm>
        </p:spPr>
        <p:txBody>
          <a:bodyPr>
            <a:noAutofit/>
          </a:bodyPr>
          <a:lstStyle/>
          <a:p>
            <a:r>
              <a:rPr lang="en-US" dirty="0"/>
              <a:t>Overview	-- TMP Tool-Chain User Interface</a:t>
            </a:r>
          </a:p>
        </p:txBody>
      </p:sp>
      <p:sp>
        <p:nvSpPr>
          <p:cNvPr id="6" name="Hexagon 5"/>
          <p:cNvSpPr/>
          <p:nvPr/>
        </p:nvSpPr>
        <p:spPr>
          <a:xfrm>
            <a:off x="1599985" y="1276350"/>
            <a:ext cx="1371385" cy="1205824"/>
          </a:xfrm>
          <a:prstGeom prst="hexagon">
            <a:avLst>
              <a:gd name="adj" fmla="val 25000"/>
              <a:gd name="vf" fmla="val 115470"/>
            </a:avLst>
          </a:prstGeom>
        </p:spPr>
        <p:style>
          <a:lnRef idx="2">
            <a:schemeClr val="accent6"/>
          </a:lnRef>
          <a:fillRef idx="1">
            <a:schemeClr val="lt1"/>
          </a:fillRef>
          <a:effectRef idx="0">
            <a:schemeClr val="accent6"/>
          </a:effectRef>
          <a:fontRef idx="minor">
            <a:schemeClr val="dk1"/>
          </a:fontRef>
        </p:style>
        <p:txBody>
          <a:bodyPr/>
          <a:lstStyle/>
          <a:p>
            <a:r>
              <a:rPr lang="en-US" altLang="zh-CN" dirty="0"/>
              <a:t>Test Case</a:t>
            </a:r>
            <a:endParaRPr lang="zh-CN" altLang="en-US" dirty="0"/>
          </a:p>
        </p:txBody>
      </p:sp>
      <p:sp>
        <p:nvSpPr>
          <p:cNvPr id="8" name="Hexagon 7"/>
          <p:cNvSpPr/>
          <p:nvPr/>
        </p:nvSpPr>
        <p:spPr>
          <a:xfrm>
            <a:off x="1599985" y="3105150"/>
            <a:ext cx="1371385" cy="1205824"/>
          </a:xfrm>
          <a:prstGeom prst="hexagon">
            <a:avLst>
              <a:gd name="adj" fmla="val 25000"/>
              <a:gd name="vf" fmla="val 115470"/>
            </a:avLst>
          </a:prstGeom>
        </p:spPr>
        <p:style>
          <a:lnRef idx="2">
            <a:schemeClr val="accent6"/>
          </a:lnRef>
          <a:fillRef idx="1">
            <a:schemeClr val="lt1"/>
          </a:fillRef>
          <a:effectRef idx="0">
            <a:schemeClr val="accent6"/>
          </a:effectRef>
          <a:fontRef idx="minor">
            <a:schemeClr val="dk1"/>
          </a:fontRef>
        </p:style>
        <p:txBody>
          <a:bodyPr/>
          <a:lstStyle/>
          <a:p>
            <a:r>
              <a:rPr lang="en-US" altLang="zh-CN" dirty="0"/>
              <a:t>Core Script</a:t>
            </a:r>
            <a:endParaRPr lang="zh-CN" altLang="en-US" dirty="0"/>
          </a:p>
        </p:txBody>
      </p:sp>
      <p:sp>
        <p:nvSpPr>
          <p:cNvPr id="10" name="Hexagon 9"/>
          <p:cNvSpPr/>
          <p:nvPr/>
        </p:nvSpPr>
        <p:spPr>
          <a:xfrm>
            <a:off x="4038600" y="1276350"/>
            <a:ext cx="1371385" cy="1205824"/>
          </a:xfrm>
          <a:prstGeom prst="hexagon">
            <a:avLst>
              <a:gd name="adj" fmla="val 25000"/>
              <a:gd name="vf" fmla="val 115470"/>
            </a:avLst>
          </a:prstGeom>
        </p:spPr>
        <p:style>
          <a:lnRef idx="2">
            <a:schemeClr val="accent6"/>
          </a:lnRef>
          <a:fillRef idx="1">
            <a:schemeClr val="lt1"/>
          </a:fillRef>
          <a:effectRef idx="0">
            <a:schemeClr val="accent6"/>
          </a:effectRef>
          <a:fontRef idx="minor">
            <a:schemeClr val="dk1"/>
          </a:fontRef>
        </p:style>
        <p:txBody>
          <a:bodyPr/>
          <a:lstStyle/>
          <a:p>
            <a:r>
              <a:rPr lang="en-US" altLang="zh-CN"/>
              <a:t>Test Suite</a:t>
            </a:r>
            <a:endParaRPr lang="zh-CN" altLang="en-US" dirty="0"/>
          </a:p>
        </p:txBody>
      </p:sp>
      <p:sp>
        <p:nvSpPr>
          <p:cNvPr id="11" name="Hexagon 10"/>
          <p:cNvSpPr/>
          <p:nvPr/>
        </p:nvSpPr>
        <p:spPr>
          <a:xfrm>
            <a:off x="6477215" y="1267364"/>
            <a:ext cx="1371385" cy="1205824"/>
          </a:xfrm>
          <a:prstGeom prst="hexagon">
            <a:avLst>
              <a:gd name="adj" fmla="val 25000"/>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a:lstStyle/>
          <a:p>
            <a:r>
              <a:rPr lang="en-US" altLang="zh-CN">
                <a:solidFill>
                  <a:schemeClr val="lt1"/>
                </a:solidFill>
              </a:rPr>
              <a:t>Test Project</a:t>
            </a:r>
            <a:endParaRPr lang="zh-CN" altLang="en-US" dirty="0">
              <a:solidFill>
                <a:schemeClr val="lt1"/>
              </a:solidFill>
            </a:endParaRPr>
          </a:p>
        </p:txBody>
      </p:sp>
      <p:sp>
        <p:nvSpPr>
          <p:cNvPr id="12" name="Hexagon 11"/>
          <p:cNvSpPr/>
          <p:nvPr/>
        </p:nvSpPr>
        <p:spPr>
          <a:xfrm>
            <a:off x="4038599" y="3105150"/>
            <a:ext cx="1371385" cy="1205824"/>
          </a:xfrm>
          <a:prstGeom prst="hexagon">
            <a:avLst>
              <a:gd name="adj" fmla="val 25000"/>
              <a:gd name="vf" fmla="val 115470"/>
            </a:avLst>
          </a:prstGeom>
        </p:spPr>
        <p:style>
          <a:lnRef idx="2">
            <a:schemeClr val="accent6"/>
          </a:lnRef>
          <a:fillRef idx="1">
            <a:schemeClr val="lt1"/>
          </a:fillRef>
          <a:effectRef idx="0">
            <a:schemeClr val="accent6"/>
          </a:effectRef>
          <a:fontRef idx="minor">
            <a:schemeClr val="dk1"/>
          </a:fontRef>
        </p:style>
        <p:txBody>
          <a:bodyPr/>
          <a:lstStyle/>
          <a:p>
            <a:r>
              <a:rPr lang="en-US" altLang="zh-CN">
                <a:solidFill>
                  <a:schemeClr val="dk1"/>
                </a:solidFill>
              </a:rPr>
              <a:t>TMP Client</a:t>
            </a:r>
            <a:endParaRPr lang="zh-CN" altLang="en-US" dirty="0">
              <a:solidFill>
                <a:schemeClr val="dk1"/>
              </a:solidFill>
            </a:endParaRPr>
          </a:p>
        </p:txBody>
      </p:sp>
      <p:sp>
        <p:nvSpPr>
          <p:cNvPr id="13" name="Hexagon 12"/>
          <p:cNvSpPr/>
          <p:nvPr/>
        </p:nvSpPr>
        <p:spPr>
          <a:xfrm>
            <a:off x="6477213" y="3073160"/>
            <a:ext cx="1371385" cy="1205824"/>
          </a:xfrm>
          <a:prstGeom prst="hexagon">
            <a:avLst>
              <a:gd name="adj" fmla="val 25000"/>
              <a:gd name="vf" fmla="val 115470"/>
            </a:avLst>
          </a:prstGeom>
        </p:spPr>
        <p:style>
          <a:lnRef idx="2">
            <a:schemeClr val="accent6"/>
          </a:lnRef>
          <a:fillRef idx="1">
            <a:schemeClr val="lt1"/>
          </a:fillRef>
          <a:effectRef idx="0">
            <a:schemeClr val="accent6"/>
          </a:effectRef>
          <a:fontRef idx="minor">
            <a:schemeClr val="dk1"/>
          </a:fontRef>
        </p:style>
        <p:txBody>
          <a:bodyPr/>
          <a:lstStyle/>
          <a:p>
            <a:r>
              <a:rPr lang="en-US" altLang="zh-CN" dirty="0"/>
              <a:t>TMP Server</a:t>
            </a:r>
            <a:endParaRPr lang="zh-CN" altLang="en-US" dirty="0"/>
          </a:p>
        </p:txBody>
      </p:sp>
      <p:cxnSp>
        <p:nvCxnSpPr>
          <p:cNvPr id="14" name="Straight Connector 13"/>
          <p:cNvCxnSpPr/>
          <p:nvPr/>
        </p:nvCxnSpPr>
        <p:spPr bwMode="auto">
          <a:xfrm>
            <a:off x="381000" y="2800350"/>
            <a:ext cx="7848600" cy="0"/>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a:off x="1143000" y="1276350"/>
            <a:ext cx="0" cy="3200400"/>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105309" y="1700307"/>
            <a:ext cx="1095172" cy="646331"/>
          </a:xfrm>
          <a:prstGeom prst="rect">
            <a:avLst/>
          </a:prstGeom>
          <a:noFill/>
        </p:spPr>
        <p:txBody>
          <a:bodyPr wrap="none" rtlCol="0">
            <a:spAutoFit/>
          </a:bodyPr>
          <a:lstStyle/>
          <a:p>
            <a:r>
              <a:rPr lang="en-US" dirty="0"/>
              <a:t>User </a:t>
            </a:r>
          </a:p>
          <a:p>
            <a:r>
              <a:rPr lang="en-US" dirty="0"/>
              <a:t>objective</a:t>
            </a:r>
          </a:p>
        </p:txBody>
      </p:sp>
      <p:sp>
        <p:nvSpPr>
          <p:cNvPr id="18" name="TextBox 17"/>
          <p:cNvSpPr txBox="1"/>
          <p:nvPr/>
        </p:nvSpPr>
        <p:spPr>
          <a:xfrm>
            <a:off x="99124" y="3384896"/>
            <a:ext cx="1043876" cy="646331"/>
          </a:xfrm>
          <a:prstGeom prst="rect">
            <a:avLst/>
          </a:prstGeom>
          <a:noFill/>
        </p:spPr>
        <p:txBody>
          <a:bodyPr wrap="none" rtlCol="0">
            <a:spAutoFit/>
          </a:bodyPr>
          <a:lstStyle/>
          <a:p>
            <a:r>
              <a:rPr lang="en-US" dirty="0"/>
              <a:t>Platform</a:t>
            </a:r>
          </a:p>
          <a:p>
            <a:r>
              <a:rPr lang="en-US" dirty="0"/>
              <a:t>support</a:t>
            </a:r>
          </a:p>
        </p:txBody>
      </p:sp>
      <p:sp>
        <p:nvSpPr>
          <p:cNvPr id="19" name="Right Arrow 18"/>
          <p:cNvSpPr/>
          <p:nvPr/>
        </p:nvSpPr>
        <p:spPr bwMode="auto">
          <a:xfrm>
            <a:off x="3200400" y="1700307"/>
            <a:ext cx="609600" cy="323165"/>
          </a:xfrm>
          <a:prstGeom prst="righ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0" name="Right Arrow 19"/>
          <p:cNvSpPr/>
          <p:nvPr/>
        </p:nvSpPr>
        <p:spPr bwMode="auto">
          <a:xfrm>
            <a:off x="5638585" y="1717679"/>
            <a:ext cx="609600" cy="323165"/>
          </a:xfrm>
          <a:prstGeom prst="righ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1" name="Right Arrow 20"/>
          <p:cNvSpPr/>
          <p:nvPr/>
        </p:nvSpPr>
        <p:spPr bwMode="auto">
          <a:xfrm>
            <a:off x="3196699" y="3542485"/>
            <a:ext cx="609600" cy="323165"/>
          </a:xfrm>
          <a:prstGeom prst="righ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2" name="Right Arrow 21"/>
          <p:cNvSpPr/>
          <p:nvPr/>
        </p:nvSpPr>
        <p:spPr bwMode="auto">
          <a:xfrm>
            <a:off x="5634884" y="3559857"/>
            <a:ext cx="609600" cy="323165"/>
          </a:xfrm>
          <a:prstGeom prst="righ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3" name="Up-Down Arrow 22"/>
          <p:cNvSpPr/>
          <p:nvPr/>
        </p:nvSpPr>
        <p:spPr bwMode="auto">
          <a:xfrm>
            <a:off x="2133600" y="2571750"/>
            <a:ext cx="228600" cy="457200"/>
          </a:xfrm>
          <a:prstGeom prst="upDown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4" name="Up-Down Arrow 23"/>
          <p:cNvSpPr/>
          <p:nvPr/>
        </p:nvSpPr>
        <p:spPr bwMode="auto">
          <a:xfrm>
            <a:off x="4609991" y="2571750"/>
            <a:ext cx="228600" cy="457200"/>
          </a:xfrm>
          <a:prstGeom prst="upDown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5" name="Up-Down Arrow 24"/>
          <p:cNvSpPr/>
          <p:nvPr/>
        </p:nvSpPr>
        <p:spPr bwMode="auto">
          <a:xfrm>
            <a:off x="7048605" y="2571750"/>
            <a:ext cx="228600" cy="457200"/>
          </a:xfrm>
          <a:prstGeom prst="upDown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 name="Up-Down Arrow 22">
            <a:extLst>
              <a:ext uri="{FF2B5EF4-FFF2-40B4-BE49-F238E27FC236}">
                <a16:creationId xmlns:a16="http://schemas.microsoft.com/office/drawing/2014/main" id="{E2F3F9FC-C90E-CF4D-1E49-93CDACD6276F}"/>
              </a:ext>
            </a:extLst>
          </p:cNvPr>
          <p:cNvSpPr/>
          <p:nvPr/>
        </p:nvSpPr>
        <p:spPr bwMode="auto">
          <a:xfrm rot="18721650">
            <a:off x="3314054" y="2112531"/>
            <a:ext cx="228600" cy="1487995"/>
          </a:xfrm>
          <a:prstGeom prst="upDown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392151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0" y="666750"/>
            <a:ext cx="9144000" cy="0"/>
          </a:xfrm>
          <a:prstGeom prst="line">
            <a:avLst/>
          </a:prstGeom>
          <a:blipFill dpi="0" rotWithShape="0">
            <a:blip r:embed="rId3"/>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p:cNvSpPr>
            <a:spLocks noGrp="1"/>
          </p:cNvSpPr>
          <p:nvPr>
            <p:ph type="title"/>
          </p:nvPr>
        </p:nvSpPr>
        <p:spPr>
          <a:xfrm>
            <a:off x="105309" y="112292"/>
            <a:ext cx="6647379" cy="478259"/>
          </a:xfrm>
        </p:spPr>
        <p:txBody>
          <a:bodyPr>
            <a:noAutofit/>
          </a:bodyPr>
          <a:lstStyle/>
          <a:p>
            <a:r>
              <a:rPr lang="en-US" altLang="zh-CN" dirty="0"/>
              <a:t>Project build &amp; run  </a:t>
            </a:r>
            <a:r>
              <a:rPr lang="en-US" dirty="0"/>
              <a:t>-- Project build</a:t>
            </a:r>
          </a:p>
        </p:txBody>
      </p:sp>
      <p:sp>
        <p:nvSpPr>
          <p:cNvPr id="17" name="Rounded Rectangle 16"/>
          <p:cNvSpPr/>
          <p:nvPr/>
        </p:nvSpPr>
        <p:spPr bwMode="auto">
          <a:xfrm>
            <a:off x="0" y="742950"/>
            <a:ext cx="2057400" cy="304800"/>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solidFill>
                  <a:srgbClr val="000000"/>
                </a:solidFill>
                <a:ea typeface="ヒラギノ角ゴ ProN W3" charset="0"/>
                <a:cs typeface="ヒラギノ角ゴ ProN W3" charset="0"/>
                <a:sym typeface="Gill Sans" charset="0"/>
              </a:rPr>
              <a:t>Upload Suite</a:t>
            </a:r>
            <a:endParaRPr kumimoji="0" lang="zh-CN" alt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18" name="Rectangle 17"/>
          <p:cNvSpPr/>
          <p:nvPr/>
        </p:nvSpPr>
        <p:spPr>
          <a:xfrm>
            <a:off x="105309" y="1123950"/>
            <a:ext cx="5603501" cy="3046988"/>
          </a:xfrm>
          <a:prstGeom prst="rect">
            <a:avLst/>
          </a:prstGeom>
        </p:spPr>
        <p:txBody>
          <a:bodyPr wrap="square">
            <a:spAutoFit/>
          </a:bodyPr>
          <a:lstStyle/>
          <a:p>
            <a:pPr marL="228600" indent="-228600">
              <a:buAutoNum type="arabicPeriod"/>
            </a:pPr>
            <a:r>
              <a:rPr lang="en-US" altLang="zh-CN" sz="1200" dirty="0"/>
              <a:t>Confirm Suite file</a:t>
            </a:r>
          </a:p>
          <a:p>
            <a:pPr marL="685800" lvl="1" indent="-228600">
              <a:buAutoNum type="alphaLcParenR"/>
            </a:pPr>
            <a:r>
              <a:rPr lang="en-US" altLang="zh-CN" sz="1200" dirty="0"/>
              <a:t>‘</a:t>
            </a:r>
            <a:r>
              <a:rPr lang="en-US" altLang="zh-CN" sz="1200" dirty="0" err="1"/>
              <a:t>project_id</a:t>
            </a:r>
            <a:r>
              <a:rPr lang="en-US" altLang="zh-CN" sz="1200" dirty="0"/>
              <a:t>’ align with project number  in TMP webpage</a:t>
            </a:r>
          </a:p>
          <a:p>
            <a:pPr marL="685800" lvl="1" indent="-228600">
              <a:buAutoNum type="alphaLcParenR"/>
            </a:pPr>
            <a:r>
              <a:rPr lang="en-US" altLang="zh-CN" sz="1200" dirty="0"/>
              <a:t>‘</a:t>
            </a:r>
            <a:r>
              <a:rPr lang="en-US" altLang="zh-CN" sz="1200" dirty="0" err="1"/>
              <a:t>suite_name</a:t>
            </a:r>
            <a:r>
              <a:rPr lang="en-US" altLang="zh-CN" sz="1200" dirty="0"/>
              <a:t>’ approved by manager (Except ‘Test before take’ project)</a:t>
            </a:r>
          </a:p>
          <a:p>
            <a:endParaRPr lang="en-US" altLang="zh-CN" sz="1200" dirty="0"/>
          </a:p>
          <a:p>
            <a:pPr marL="228600" indent="-228600">
              <a:buAutoNum type="arabicPeriod" startAt="2"/>
            </a:pPr>
            <a:r>
              <a:rPr lang="en-US" altLang="zh-CN" sz="1200" dirty="0"/>
              <a:t>With </a:t>
            </a:r>
            <a:r>
              <a:rPr lang="en-US" altLang="zh-CN" sz="1200" b="1" dirty="0"/>
              <a:t>Client</a:t>
            </a:r>
            <a:r>
              <a:rPr lang="en-US" altLang="zh-CN" sz="1200" dirty="0"/>
              <a:t> to upload test suite</a:t>
            </a:r>
          </a:p>
          <a:p>
            <a:pPr marL="628650" lvl="1" indent="-171450">
              <a:buFont typeface="Arial" panose="020B0604020202020204" pitchFamily="34" charset="0"/>
              <a:buChar char="•"/>
            </a:pPr>
            <a:r>
              <a:rPr lang="en-US" altLang="zh-CN" sz="1200" dirty="0"/>
              <a:t>click </a:t>
            </a:r>
            <a:r>
              <a:rPr lang="en-US" altLang="zh-CN" sz="1200" b="1" dirty="0"/>
              <a:t>Client</a:t>
            </a:r>
            <a:r>
              <a:rPr lang="en-US" altLang="zh-CN" sz="1200" dirty="0"/>
              <a:t> menu: Tools </a:t>
            </a:r>
            <a:r>
              <a:rPr lang="en-US" altLang="zh-CN" sz="1200" dirty="0">
                <a:sym typeface="Wingdings" panose="05000000000000000000" pitchFamily="2" charset="2"/>
              </a:rPr>
              <a:t> Upload…</a:t>
            </a:r>
            <a:endParaRPr lang="en-US" altLang="zh-CN" sz="1200" dirty="0"/>
          </a:p>
          <a:p>
            <a:pPr marL="628650" lvl="1" indent="-171450">
              <a:buFont typeface="Arial" panose="020B0604020202020204" pitchFamily="34" charset="0"/>
              <a:buChar char="•"/>
            </a:pPr>
            <a:r>
              <a:rPr lang="en-US" altLang="zh-CN" sz="1200" dirty="0"/>
              <a:t>Input account and password of TMP(default value only allow you upload suite to ‘Test before take’ project)</a:t>
            </a:r>
          </a:p>
          <a:p>
            <a:pPr marL="628650" lvl="1" indent="-171450">
              <a:buFont typeface="Arial" panose="020B0604020202020204" pitchFamily="34" charset="0"/>
              <a:buChar char="•"/>
            </a:pPr>
            <a:r>
              <a:rPr lang="en-US" altLang="zh-CN" sz="1200" dirty="0"/>
              <a:t>Click ‘Select’ button to select suite file for upload</a:t>
            </a:r>
          </a:p>
          <a:p>
            <a:pPr marL="628650" lvl="1" indent="-171450">
              <a:buFont typeface="Arial" panose="020B0604020202020204" pitchFamily="34" charset="0"/>
              <a:buChar char="•"/>
            </a:pPr>
            <a:r>
              <a:rPr lang="en-US" altLang="zh-CN" sz="1200" dirty="0"/>
              <a:t>‘Suite Sheets’: allow you upload all suites or specific suites sheet(For multiple suite sheet file, separate by ‘,’)</a:t>
            </a:r>
          </a:p>
          <a:p>
            <a:pPr marL="628650" lvl="1" indent="-171450">
              <a:buFont typeface="Arial" panose="020B0604020202020204" pitchFamily="34" charset="0"/>
              <a:buChar char="•"/>
            </a:pPr>
            <a:r>
              <a:rPr lang="en-US" altLang="zh-CN" sz="1200" dirty="0"/>
              <a:t>‘Match only’: Auto mean:</a:t>
            </a:r>
          </a:p>
          <a:p>
            <a:pPr marL="1085850" lvl="2" indent="-171450">
              <a:buFont typeface="Arial" panose="020B0604020202020204" pitchFamily="34" charset="0"/>
              <a:buChar char="•"/>
            </a:pPr>
            <a:r>
              <a:rPr lang="en-US" altLang="zh-CN" sz="1200" dirty="0"/>
              <a:t>Suite file with one suite sheet: all case will be uploaded even a case not matched with macro sorting rules</a:t>
            </a:r>
          </a:p>
          <a:p>
            <a:pPr marL="1085850" lvl="2" indent="-171450">
              <a:buFont typeface="Arial" panose="020B0604020202020204" pitchFamily="34" charset="0"/>
              <a:buChar char="•"/>
            </a:pPr>
            <a:r>
              <a:rPr lang="en-US" altLang="zh-CN" sz="1200" dirty="0"/>
              <a:t>Suite file with multiple suite sheet: only matched case(with macro) will be upload</a:t>
            </a:r>
          </a:p>
        </p:txBody>
      </p:sp>
      <p:pic>
        <p:nvPicPr>
          <p:cNvPr id="5" name="Picture 4">
            <a:extLst>
              <a:ext uri="{FF2B5EF4-FFF2-40B4-BE49-F238E27FC236}">
                <a16:creationId xmlns:a16="http://schemas.microsoft.com/office/drawing/2014/main" id="{2167837D-6C47-B269-62D1-C33361C59F34}"/>
              </a:ext>
            </a:extLst>
          </p:cNvPr>
          <p:cNvPicPr>
            <a:picLocks noChangeAspect="1"/>
          </p:cNvPicPr>
          <p:nvPr/>
        </p:nvPicPr>
        <p:blipFill>
          <a:blip r:embed="rId4"/>
          <a:stretch>
            <a:fillRect/>
          </a:stretch>
        </p:blipFill>
        <p:spPr>
          <a:xfrm>
            <a:off x="5870201" y="2881584"/>
            <a:ext cx="2553012" cy="21457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36D92149-E1F4-C3D8-EA7D-8B6153FB7EBC}"/>
              </a:ext>
            </a:extLst>
          </p:cNvPr>
          <p:cNvPicPr>
            <a:picLocks noChangeAspect="1"/>
          </p:cNvPicPr>
          <p:nvPr/>
        </p:nvPicPr>
        <p:blipFill>
          <a:blip r:embed="rId5"/>
          <a:stretch>
            <a:fillRect/>
          </a:stretch>
        </p:blipFill>
        <p:spPr>
          <a:xfrm>
            <a:off x="5832101" y="777240"/>
            <a:ext cx="2629213" cy="2044397"/>
          </a:xfrm>
          <a:prstGeom prst="rect">
            <a:avLst/>
          </a:prstGeom>
        </p:spPr>
      </p:pic>
      <p:sp>
        <p:nvSpPr>
          <p:cNvPr id="9" name="TextBox 8">
            <a:extLst>
              <a:ext uri="{FF2B5EF4-FFF2-40B4-BE49-F238E27FC236}">
                <a16:creationId xmlns:a16="http://schemas.microsoft.com/office/drawing/2014/main" id="{431469F8-4CD1-76CF-37FE-8972EF73CD69}"/>
              </a:ext>
            </a:extLst>
          </p:cNvPr>
          <p:cNvSpPr txBox="1"/>
          <p:nvPr/>
        </p:nvSpPr>
        <p:spPr>
          <a:xfrm>
            <a:off x="105309" y="4323338"/>
            <a:ext cx="5372100" cy="553998"/>
          </a:xfrm>
          <a:prstGeom prst="rect">
            <a:avLst/>
          </a:prstGeom>
          <a:noFill/>
          <a:ln>
            <a:noFill/>
          </a:ln>
        </p:spPr>
        <p:txBody>
          <a:bodyPr wrap="square" rtlCol="0">
            <a:spAutoFit/>
          </a:bodyPr>
          <a:lstStyle/>
          <a:p>
            <a:r>
              <a:rPr lang="en-US" altLang="zh-CN" sz="1000" i="1" dirty="0"/>
              <a:t>Note: </a:t>
            </a:r>
          </a:p>
          <a:p>
            <a:pPr marL="342900" indent="-342900">
              <a:buFont typeface="Arial" panose="020B0604020202020204" pitchFamily="34" charset="0"/>
              <a:buChar char="•"/>
            </a:pPr>
            <a:r>
              <a:rPr lang="en-US" altLang="zh-CN" sz="1000" i="1" dirty="0"/>
              <a:t>You are only allowed to upload test suite to project 8, for other projects please contact your manager or TMP admin (Shawn Yan &lt;Shawn.Yan@latticesemi.com&gt;)</a:t>
            </a:r>
          </a:p>
        </p:txBody>
      </p:sp>
    </p:spTree>
    <p:extLst>
      <p:ext uri="{BB962C8B-B14F-4D97-AF65-F5344CB8AC3E}">
        <p14:creationId xmlns:p14="http://schemas.microsoft.com/office/powerpoint/2010/main" val="2544695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0" y="742950"/>
            <a:ext cx="9144000" cy="0"/>
          </a:xfrm>
          <a:prstGeom prst="line">
            <a:avLst/>
          </a:prstGeom>
          <a:blipFill dpi="0" rotWithShape="0">
            <a:blip r:embed="rId3"/>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p:cNvSpPr>
            <a:spLocks noGrp="1"/>
          </p:cNvSpPr>
          <p:nvPr>
            <p:ph type="title"/>
          </p:nvPr>
        </p:nvSpPr>
        <p:spPr>
          <a:xfrm>
            <a:off x="105309" y="112292"/>
            <a:ext cx="6647379" cy="478259"/>
          </a:xfrm>
        </p:spPr>
        <p:txBody>
          <a:bodyPr>
            <a:noAutofit/>
          </a:bodyPr>
          <a:lstStyle/>
          <a:p>
            <a:r>
              <a:rPr lang="en-US" altLang="zh-CN" dirty="0"/>
              <a:t>Project build &amp; run  </a:t>
            </a:r>
            <a:r>
              <a:rPr lang="en-US" dirty="0"/>
              <a:t>-- Project build</a:t>
            </a:r>
          </a:p>
        </p:txBody>
      </p:sp>
      <p:sp>
        <p:nvSpPr>
          <p:cNvPr id="17" name="Rounded Rectangle 16"/>
          <p:cNvSpPr/>
          <p:nvPr/>
        </p:nvSpPr>
        <p:spPr bwMode="auto">
          <a:xfrm>
            <a:off x="0" y="819150"/>
            <a:ext cx="2133600" cy="304800"/>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solidFill>
                  <a:srgbClr val="000000"/>
                </a:solidFill>
                <a:ea typeface="ヒラギノ角ゴ ProN W3" charset="0"/>
                <a:cs typeface="ヒラギノ角ゴ ProN W3" charset="0"/>
                <a:sym typeface="Gill Sans" charset="0"/>
              </a:rPr>
              <a:t>Uploaded Suites</a:t>
            </a:r>
            <a:endParaRPr kumimoji="0" lang="zh-CN" alt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10" name="TextBox 9">
            <a:extLst>
              <a:ext uri="{FF2B5EF4-FFF2-40B4-BE49-F238E27FC236}">
                <a16:creationId xmlns:a16="http://schemas.microsoft.com/office/drawing/2014/main" id="{9A66CABA-58F9-9423-2494-553E4BA4D9F1}"/>
              </a:ext>
            </a:extLst>
          </p:cNvPr>
          <p:cNvSpPr txBox="1"/>
          <p:nvPr/>
        </p:nvSpPr>
        <p:spPr>
          <a:xfrm>
            <a:off x="5867399" y="1261898"/>
            <a:ext cx="3133191" cy="2523768"/>
          </a:xfrm>
          <a:prstGeom prst="rect">
            <a:avLst/>
          </a:prstGeom>
          <a:noFill/>
        </p:spPr>
        <p:txBody>
          <a:bodyPr wrap="square">
            <a:spAutoFit/>
          </a:bodyPr>
          <a:lstStyle/>
          <a:p>
            <a:r>
              <a:rPr lang="en-US" dirty="0"/>
              <a:t>Uploaded suite confirm:</a:t>
            </a:r>
          </a:p>
          <a:p>
            <a:pPr marL="342900" indent="-342900">
              <a:buAutoNum type="arabicPeriod"/>
            </a:pPr>
            <a:r>
              <a:rPr lang="en-US" sz="1400" dirty="0"/>
              <a:t>Go to TMP dashboard: </a:t>
            </a:r>
            <a:r>
              <a:rPr lang="en-US" sz="1400" dirty="0">
                <a:hlinkClick r:id="rId4"/>
              </a:rPr>
              <a:t>http://lsh-tmp/testrail/index.php?/dashboard</a:t>
            </a:r>
            <a:endParaRPr lang="en-US" sz="1400" dirty="0"/>
          </a:p>
          <a:p>
            <a:pPr marL="342900" indent="-342900">
              <a:buAutoNum type="arabicPeriod"/>
            </a:pPr>
            <a:r>
              <a:rPr lang="en-US" sz="1400" dirty="0"/>
              <a:t>Click your uploaded project</a:t>
            </a:r>
          </a:p>
          <a:p>
            <a:pPr marL="342900" indent="-342900">
              <a:buAutoNum type="arabicPeriod"/>
            </a:pPr>
            <a:r>
              <a:rPr lang="en-US" sz="1400" dirty="0"/>
              <a:t>Click ‘TEST SUITES &amp; CASES’</a:t>
            </a:r>
          </a:p>
          <a:p>
            <a:pPr marL="342900" indent="-342900">
              <a:buAutoNum type="arabicPeriod"/>
            </a:pPr>
            <a:r>
              <a:rPr lang="en-US" sz="1400" dirty="0"/>
              <a:t>Click your uploaded suite</a:t>
            </a:r>
          </a:p>
          <a:p>
            <a:pPr marL="342900" indent="-342900">
              <a:buAutoNum type="arabicPeriod"/>
            </a:pPr>
            <a:r>
              <a:rPr lang="en-US" sz="1400" dirty="0"/>
              <a:t>C</a:t>
            </a:r>
            <a:r>
              <a:rPr lang="en-US" altLang="zh-CN" sz="1400" dirty="0"/>
              <a:t>onfirm:</a:t>
            </a:r>
          </a:p>
          <a:p>
            <a:pPr marL="800100" lvl="1" indent="-342900">
              <a:buFont typeface="Arial" panose="020B0604020202020204" pitchFamily="34" charset="0"/>
              <a:buChar char="•"/>
            </a:pPr>
            <a:r>
              <a:rPr lang="en-US" sz="1400" dirty="0"/>
              <a:t>Suite description</a:t>
            </a:r>
          </a:p>
          <a:p>
            <a:pPr marL="800100" lvl="1" indent="-342900">
              <a:buFont typeface="Arial" panose="020B0604020202020204" pitchFamily="34" charset="0"/>
              <a:buChar char="•"/>
            </a:pPr>
            <a:r>
              <a:rPr lang="en-US" sz="1400" dirty="0"/>
              <a:t>Sections</a:t>
            </a:r>
          </a:p>
          <a:p>
            <a:pPr marL="800100" lvl="1" indent="-342900">
              <a:buFont typeface="Arial" panose="020B0604020202020204" pitchFamily="34" charset="0"/>
              <a:buChar char="•"/>
            </a:pPr>
            <a:r>
              <a:rPr lang="en-US" sz="1400" dirty="0"/>
              <a:t>Cases </a:t>
            </a:r>
          </a:p>
        </p:txBody>
      </p:sp>
      <p:pic>
        <p:nvPicPr>
          <p:cNvPr id="12" name="Picture 11">
            <a:extLst>
              <a:ext uri="{FF2B5EF4-FFF2-40B4-BE49-F238E27FC236}">
                <a16:creationId xmlns:a16="http://schemas.microsoft.com/office/drawing/2014/main" id="{C770AF96-5FAF-B2E5-4F8A-F5A4D1C61F7E}"/>
              </a:ext>
            </a:extLst>
          </p:cNvPr>
          <p:cNvPicPr>
            <a:picLocks noChangeAspect="1"/>
          </p:cNvPicPr>
          <p:nvPr/>
        </p:nvPicPr>
        <p:blipFill>
          <a:blip r:embed="rId5"/>
          <a:stretch>
            <a:fillRect/>
          </a:stretch>
        </p:blipFill>
        <p:spPr>
          <a:xfrm>
            <a:off x="15240" y="1261898"/>
            <a:ext cx="5791200" cy="2554197"/>
          </a:xfrm>
          <a:prstGeom prst="rect">
            <a:avLst/>
          </a:prstGeom>
        </p:spPr>
      </p:pic>
      <p:pic>
        <p:nvPicPr>
          <p:cNvPr id="14" name="Picture 13">
            <a:extLst>
              <a:ext uri="{FF2B5EF4-FFF2-40B4-BE49-F238E27FC236}">
                <a16:creationId xmlns:a16="http://schemas.microsoft.com/office/drawing/2014/main" id="{38F4F995-1744-9589-F976-AC395D3E9B22}"/>
              </a:ext>
            </a:extLst>
          </p:cNvPr>
          <p:cNvPicPr>
            <a:picLocks noChangeAspect="1"/>
          </p:cNvPicPr>
          <p:nvPr/>
        </p:nvPicPr>
        <p:blipFill>
          <a:blip r:embed="rId6"/>
          <a:stretch>
            <a:fillRect/>
          </a:stretch>
        </p:blipFill>
        <p:spPr>
          <a:xfrm>
            <a:off x="0" y="2343150"/>
            <a:ext cx="5806440" cy="2599948"/>
          </a:xfrm>
          <a:prstGeom prst="rect">
            <a:avLst/>
          </a:prstGeom>
        </p:spPr>
      </p:pic>
      <p:sp>
        <p:nvSpPr>
          <p:cNvPr id="15" name="Rounded Rectangular Callout 8">
            <a:extLst>
              <a:ext uri="{FF2B5EF4-FFF2-40B4-BE49-F238E27FC236}">
                <a16:creationId xmlns:a16="http://schemas.microsoft.com/office/drawing/2014/main" id="{25CB1CE9-A0DA-BB1E-071A-A4545DFC08E3}"/>
              </a:ext>
            </a:extLst>
          </p:cNvPr>
          <p:cNvSpPr/>
          <p:nvPr/>
        </p:nvSpPr>
        <p:spPr bwMode="auto">
          <a:xfrm>
            <a:off x="1600200" y="2573286"/>
            <a:ext cx="1066800" cy="609600"/>
          </a:xfrm>
          <a:prstGeom prst="wedgeRoundRectCallout">
            <a:avLst>
              <a:gd name="adj1" fmla="val -117602"/>
              <a:gd name="adj2" fmla="val 48851"/>
              <a:gd name="adj3" fmla="val 16667"/>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200" dirty="0">
                <a:solidFill>
                  <a:srgbClr val="000000"/>
                </a:solidFill>
                <a:ea typeface="ヒラギノ角ゴ ProN W3" charset="0"/>
                <a:cs typeface="ヒラギノ角ゴ ProN W3" charset="0"/>
                <a:sym typeface="Gill Sans" charset="0"/>
              </a:rPr>
              <a:t>Suite description</a:t>
            </a:r>
            <a:endParaRPr kumimoji="0" lang="en-US" sz="12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16" name="Rounded Rectangular Callout 8">
            <a:extLst>
              <a:ext uri="{FF2B5EF4-FFF2-40B4-BE49-F238E27FC236}">
                <a16:creationId xmlns:a16="http://schemas.microsoft.com/office/drawing/2014/main" id="{083A97D7-74C4-951B-D9DB-87E4A2389B5C}"/>
              </a:ext>
            </a:extLst>
          </p:cNvPr>
          <p:cNvSpPr/>
          <p:nvPr/>
        </p:nvSpPr>
        <p:spPr bwMode="auto">
          <a:xfrm>
            <a:off x="3703320" y="2874276"/>
            <a:ext cx="1066800" cy="609600"/>
          </a:xfrm>
          <a:prstGeom prst="wedgeRoundRectCallout">
            <a:avLst>
              <a:gd name="adj1" fmla="val 80255"/>
              <a:gd name="adj2" fmla="val 77601"/>
              <a:gd name="adj3" fmla="val 16667"/>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200" dirty="0">
                <a:solidFill>
                  <a:srgbClr val="000000"/>
                </a:solidFill>
                <a:ea typeface="ヒラギノ角ゴ ProN W3" charset="0"/>
                <a:cs typeface="ヒラギノ角ゴ ProN W3" charset="0"/>
                <a:sym typeface="Gill Sans" charset="0"/>
              </a:rPr>
              <a:t>Suite sections</a:t>
            </a:r>
            <a:endParaRPr kumimoji="0" lang="en-US" sz="12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19" name="Rounded Rectangular Callout 8">
            <a:extLst>
              <a:ext uri="{FF2B5EF4-FFF2-40B4-BE49-F238E27FC236}">
                <a16:creationId xmlns:a16="http://schemas.microsoft.com/office/drawing/2014/main" id="{31D734AB-9C8A-796D-9803-3FCD6E5571F4}"/>
              </a:ext>
            </a:extLst>
          </p:cNvPr>
          <p:cNvSpPr/>
          <p:nvPr/>
        </p:nvSpPr>
        <p:spPr bwMode="auto">
          <a:xfrm>
            <a:off x="1836420" y="4095750"/>
            <a:ext cx="1066800" cy="609600"/>
          </a:xfrm>
          <a:prstGeom prst="wedgeRoundRectCallout">
            <a:avLst>
              <a:gd name="adj1" fmla="val -87602"/>
              <a:gd name="adj2" fmla="val 35101"/>
              <a:gd name="adj3" fmla="val 16667"/>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ea typeface="ヒラギノ角ゴ ProN W3" charset="0"/>
                <a:cs typeface="ヒラギノ角ゴ ProN W3" charset="0"/>
                <a:sym typeface="Gill Sans" charset="0"/>
              </a:rPr>
              <a:t>Cases</a:t>
            </a:r>
          </a:p>
        </p:txBody>
      </p:sp>
      <p:sp>
        <p:nvSpPr>
          <p:cNvPr id="20" name="TextBox 19">
            <a:extLst>
              <a:ext uri="{FF2B5EF4-FFF2-40B4-BE49-F238E27FC236}">
                <a16:creationId xmlns:a16="http://schemas.microsoft.com/office/drawing/2014/main" id="{36DF6FF5-DA99-62CD-C8A9-493D7D6FC2D2}"/>
              </a:ext>
            </a:extLst>
          </p:cNvPr>
          <p:cNvSpPr txBox="1"/>
          <p:nvPr/>
        </p:nvSpPr>
        <p:spPr>
          <a:xfrm>
            <a:off x="5928359" y="3816095"/>
            <a:ext cx="3133190" cy="1169551"/>
          </a:xfrm>
          <a:prstGeom prst="rect">
            <a:avLst/>
          </a:prstGeom>
          <a:noFill/>
          <a:ln>
            <a:noFill/>
          </a:ln>
        </p:spPr>
        <p:txBody>
          <a:bodyPr wrap="square" rtlCol="0">
            <a:spAutoFit/>
          </a:bodyPr>
          <a:lstStyle/>
          <a:p>
            <a:r>
              <a:rPr lang="en-US" altLang="zh-CN" sz="1000" i="1" dirty="0"/>
              <a:t>Note: </a:t>
            </a:r>
          </a:p>
          <a:p>
            <a:pPr marL="342900" indent="-342900">
              <a:buFont typeface="Arial" panose="020B0604020202020204" pitchFamily="34" charset="0"/>
              <a:buChar char="•"/>
            </a:pPr>
            <a:r>
              <a:rPr lang="en-US" altLang="zh-CN" sz="1000" i="1" dirty="0"/>
              <a:t>Suite file(xlsx) has 3 levels: suite, macro, case</a:t>
            </a:r>
          </a:p>
          <a:p>
            <a:pPr marL="342900" indent="-342900">
              <a:buFont typeface="Arial" panose="020B0604020202020204" pitchFamily="34" charset="0"/>
              <a:buChar char="•"/>
            </a:pPr>
            <a:r>
              <a:rPr lang="en-US" altLang="zh-CN" sz="1000" i="1" dirty="0"/>
              <a:t>TMP webpage only has 2 levels: suite and case</a:t>
            </a:r>
          </a:p>
          <a:p>
            <a:pPr marL="342900" indent="-342900">
              <a:buFont typeface="Arial" panose="020B0604020202020204" pitchFamily="34" charset="0"/>
              <a:buChar char="•"/>
            </a:pPr>
            <a:r>
              <a:rPr lang="en-US" altLang="zh-CN" sz="1000" i="1" dirty="0"/>
              <a:t>xlsx suite info shown on webpage suite</a:t>
            </a:r>
          </a:p>
          <a:p>
            <a:pPr marL="342900" indent="-342900">
              <a:buFont typeface="Arial" panose="020B0604020202020204" pitchFamily="34" charset="0"/>
              <a:buChar char="•"/>
            </a:pPr>
            <a:r>
              <a:rPr lang="en-US" altLang="zh-CN" sz="1000" b="1" i="1" dirty="0"/>
              <a:t>xlsx macro + case info shown on webpage case</a:t>
            </a:r>
            <a:r>
              <a:rPr lang="en-US" altLang="zh-CN" sz="1000" i="1" dirty="0"/>
              <a:t> </a:t>
            </a:r>
          </a:p>
        </p:txBody>
      </p:sp>
    </p:spTree>
    <p:extLst>
      <p:ext uri="{BB962C8B-B14F-4D97-AF65-F5344CB8AC3E}">
        <p14:creationId xmlns:p14="http://schemas.microsoft.com/office/powerpoint/2010/main" val="2994201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1000"/>
                                        <p:tgtEl>
                                          <p:spTgt spid="19"/>
                                        </p:tgtEl>
                                      </p:cBhvr>
                                    </p:animEffect>
                                    <p:anim calcmode="lin" valueType="num">
                                      <p:cBhvr>
                                        <p:cTn id="30" dur="1000" fill="hold"/>
                                        <p:tgtEl>
                                          <p:spTgt spid="19"/>
                                        </p:tgtEl>
                                        <p:attrNameLst>
                                          <p:attrName>ppt_x</p:attrName>
                                        </p:attrNameLst>
                                      </p:cBhvr>
                                      <p:tavLst>
                                        <p:tav tm="0">
                                          <p:val>
                                            <p:strVal val="#ppt_x"/>
                                          </p:val>
                                        </p:tav>
                                        <p:tav tm="100000">
                                          <p:val>
                                            <p:strVal val="#ppt_x"/>
                                          </p:val>
                                        </p:tav>
                                      </p:tavLst>
                                    </p:anim>
                                    <p:anim calcmode="lin" valueType="num">
                                      <p:cBhvr>
                                        <p:cTn id="3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fill="hold"/>
                                        <p:tgtEl>
                                          <p:spTgt spid="20"/>
                                        </p:tgtEl>
                                        <p:attrNameLst>
                                          <p:attrName>ppt_x</p:attrName>
                                        </p:attrNameLst>
                                      </p:cBhvr>
                                      <p:tavLst>
                                        <p:tav tm="0">
                                          <p:val>
                                            <p:strVal val="#ppt_x"/>
                                          </p:val>
                                        </p:tav>
                                        <p:tav tm="100000">
                                          <p:val>
                                            <p:strVal val="#ppt_x"/>
                                          </p:val>
                                        </p:tav>
                                      </p:tavLst>
                                    </p:anim>
                                    <p:anim calcmode="lin" valueType="num">
                                      <p:cBhvr additive="base">
                                        <p:cTn id="37"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9" grpId="0" animBg="1"/>
      <p:bldP spid="2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0" y="742950"/>
            <a:ext cx="9144000" cy="0"/>
          </a:xfrm>
          <a:prstGeom prst="line">
            <a:avLst/>
          </a:prstGeom>
          <a:blipFill dpi="0" rotWithShape="0">
            <a:blip r:embed="rId3"/>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p:cNvSpPr>
            <a:spLocks noGrp="1"/>
          </p:cNvSpPr>
          <p:nvPr>
            <p:ph type="title"/>
          </p:nvPr>
        </p:nvSpPr>
        <p:spPr>
          <a:xfrm>
            <a:off x="105309" y="112292"/>
            <a:ext cx="8505291" cy="478259"/>
          </a:xfrm>
        </p:spPr>
        <p:txBody>
          <a:bodyPr>
            <a:noAutofit/>
          </a:bodyPr>
          <a:lstStyle/>
          <a:p>
            <a:r>
              <a:rPr lang="en-US" dirty="0"/>
              <a:t>Overview	-- TMP Tool-Chain User Interface</a:t>
            </a:r>
          </a:p>
        </p:txBody>
      </p:sp>
      <p:sp>
        <p:nvSpPr>
          <p:cNvPr id="6" name="Hexagon 5"/>
          <p:cNvSpPr/>
          <p:nvPr/>
        </p:nvSpPr>
        <p:spPr>
          <a:xfrm>
            <a:off x="1599985" y="1276350"/>
            <a:ext cx="1371385" cy="1205824"/>
          </a:xfrm>
          <a:prstGeom prst="hexagon">
            <a:avLst>
              <a:gd name="adj" fmla="val 25000"/>
              <a:gd name="vf" fmla="val 115470"/>
            </a:avLst>
          </a:prstGeom>
        </p:spPr>
        <p:style>
          <a:lnRef idx="2">
            <a:schemeClr val="accent6"/>
          </a:lnRef>
          <a:fillRef idx="1">
            <a:schemeClr val="lt1"/>
          </a:fillRef>
          <a:effectRef idx="0">
            <a:schemeClr val="accent6"/>
          </a:effectRef>
          <a:fontRef idx="minor">
            <a:schemeClr val="dk1"/>
          </a:fontRef>
        </p:style>
        <p:txBody>
          <a:bodyPr/>
          <a:lstStyle/>
          <a:p>
            <a:r>
              <a:rPr lang="en-US" altLang="zh-CN" dirty="0"/>
              <a:t>Test Case</a:t>
            </a:r>
            <a:endParaRPr lang="zh-CN" altLang="en-US" dirty="0"/>
          </a:p>
        </p:txBody>
      </p:sp>
      <p:sp>
        <p:nvSpPr>
          <p:cNvPr id="8" name="Hexagon 7"/>
          <p:cNvSpPr/>
          <p:nvPr/>
        </p:nvSpPr>
        <p:spPr>
          <a:xfrm>
            <a:off x="1599985" y="3105150"/>
            <a:ext cx="1371385" cy="1205824"/>
          </a:xfrm>
          <a:prstGeom prst="hexagon">
            <a:avLst>
              <a:gd name="adj" fmla="val 25000"/>
              <a:gd name="vf" fmla="val 115470"/>
            </a:avLst>
          </a:prstGeom>
        </p:spPr>
        <p:style>
          <a:lnRef idx="2">
            <a:schemeClr val="accent6"/>
          </a:lnRef>
          <a:fillRef idx="1">
            <a:schemeClr val="lt1"/>
          </a:fillRef>
          <a:effectRef idx="0">
            <a:schemeClr val="accent6"/>
          </a:effectRef>
          <a:fontRef idx="minor">
            <a:schemeClr val="dk1"/>
          </a:fontRef>
        </p:style>
        <p:txBody>
          <a:bodyPr/>
          <a:lstStyle/>
          <a:p>
            <a:r>
              <a:rPr lang="en-US" altLang="zh-CN" dirty="0"/>
              <a:t>Core Script</a:t>
            </a:r>
            <a:endParaRPr lang="zh-CN" altLang="en-US" dirty="0"/>
          </a:p>
        </p:txBody>
      </p:sp>
      <p:sp>
        <p:nvSpPr>
          <p:cNvPr id="10" name="Hexagon 9"/>
          <p:cNvSpPr/>
          <p:nvPr/>
        </p:nvSpPr>
        <p:spPr>
          <a:xfrm>
            <a:off x="4038600" y="1276350"/>
            <a:ext cx="1371385" cy="1205824"/>
          </a:xfrm>
          <a:prstGeom prst="hexagon">
            <a:avLst>
              <a:gd name="adj" fmla="val 25000"/>
              <a:gd name="vf" fmla="val 115470"/>
            </a:avLst>
          </a:prstGeom>
        </p:spPr>
        <p:style>
          <a:lnRef idx="2">
            <a:schemeClr val="accent6"/>
          </a:lnRef>
          <a:fillRef idx="1">
            <a:schemeClr val="lt1"/>
          </a:fillRef>
          <a:effectRef idx="0">
            <a:schemeClr val="accent6"/>
          </a:effectRef>
          <a:fontRef idx="minor">
            <a:schemeClr val="dk1"/>
          </a:fontRef>
        </p:style>
        <p:txBody>
          <a:bodyPr/>
          <a:lstStyle/>
          <a:p>
            <a:r>
              <a:rPr lang="en-US" altLang="zh-CN"/>
              <a:t>Test Suite</a:t>
            </a:r>
            <a:endParaRPr lang="zh-CN" altLang="en-US" dirty="0"/>
          </a:p>
        </p:txBody>
      </p:sp>
      <p:sp>
        <p:nvSpPr>
          <p:cNvPr id="11" name="Hexagon 10"/>
          <p:cNvSpPr/>
          <p:nvPr/>
        </p:nvSpPr>
        <p:spPr>
          <a:xfrm>
            <a:off x="6477215" y="1267364"/>
            <a:ext cx="1371385" cy="1205824"/>
          </a:xfrm>
          <a:prstGeom prst="hexagon">
            <a:avLst>
              <a:gd name="adj" fmla="val 25000"/>
              <a:gd name="vf" fmla="val 115470"/>
            </a:avLst>
          </a:prstGeom>
        </p:spPr>
        <p:style>
          <a:lnRef idx="2">
            <a:schemeClr val="accent6"/>
          </a:lnRef>
          <a:fillRef idx="1">
            <a:schemeClr val="lt1"/>
          </a:fillRef>
          <a:effectRef idx="0">
            <a:schemeClr val="accent6"/>
          </a:effectRef>
          <a:fontRef idx="minor">
            <a:schemeClr val="dk1"/>
          </a:fontRef>
        </p:style>
        <p:txBody>
          <a:bodyPr/>
          <a:lstStyle/>
          <a:p>
            <a:r>
              <a:rPr lang="en-US" altLang="zh-CN" dirty="0"/>
              <a:t>Test Project</a:t>
            </a:r>
            <a:endParaRPr lang="zh-CN" altLang="en-US" dirty="0"/>
          </a:p>
        </p:txBody>
      </p:sp>
      <p:sp>
        <p:nvSpPr>
          <p:cNvPr id="12" name="Hexagon 11"/>
          <p:cNvSpPr/>
          <p:nvPr/>
        </p:nvSpPr>
        <p:spPr>
          <a:xfrm>
            <a:off x="4038599" y="3105150"/>
            <a:ext cx="1371385" cy="1205824"/>
          </a:xfrm>
          <a:prstGeom prst="hexagon">
            <a:avLst>
              <a:gd name="adj" fmla="val 25000"/>
              <a:gd name="vf" fmla="val 115470"/>
            </a:avLst>
          </a:prstGeom>
        </p:spPr>
        <p:style>
          <a:lnRef idx="2">
            <a:schemeClr val="accent6"/>
          </a:lnRef>
          <a:fillRef idx="1">
            <a:schemeClr val="lt1"/>
          </a:fillRef>
          <a:effectRef idx="0">
            <a:schemeClr val="accent6"/>
          </a:effectRef>
          <a:fontRef idx="minor">
            <a:schemeClr val="dk1"/>
          </a:fontRef>
        </p:style>
        <p:txBody>
          <a:bodyPr/>
          <a:lstStyle/>
          <a:p>
            <a:r>
              <a:rPr lang="en-US" altLang="zh-CN">
                <a:solidFill>
                  <a:schemeClr val="dk1"/>
                </a:solidFill>
              </a:rPr>
              <a:t>TMP Client</a:t>
            </a:r>
            <a:endParaRPr lang="zh-CN" altLang="en-US" dirty="0">
              <a:solidFill>
                <a:schemeClr val="dk1"/>
              </a:solidFill>
            </a:endParaRPr>
          </a:p>
        </p:txBody>
      </p:sp>
      <p:sp>
        <p:nvSpPr>
          <p:cNvPr id="13" name="Hexagon 12"/>
          <p:cNvSpPr/>
          <p:nvPr/>
        </p:nvSpPr>
        <p:spPr>
          <a:xfrm>
            <a:off x="6477213" y="3073160"/>
            <a:ext cx="1371385" cy="1205824"/>
          </a:xfrm>
          <a:prstGeom prst="hexagon">
            <a:avLst>
              <a:gd name="adj" fmla="val 25000"/>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a:lstStyle/>
          <a:p>
            <a:r>
              <a:rPr lang="en-US" altLang="zh-CN">
                <a:solidFill>
                  <a:schemeClr val="lt1"/>
                </a:solidFill>
              </a:rPr>
              <a:t>TMP Server</a:t>
            </a:r>
            <a:endParaRPr lang="zh-CN" altLang="en-US" dirty="0">
              <a:solidFill>
                <a:schemeClr val="lt1"/>
              </a:solidFill>
            </a:endParaRPr>
          </a:p>
        </p:txBody>
      </p:sp>
      <p:cxnSp>
        <p:nvCxnSpPr>
          <p:cNvPr id="14" name="Straight Connector 13"/>
          <p:cNvCxnSpPr/>
          <p:nvPr/>
        </p:nvCxnSpPr>
        <p:spPr bwMode="auto">
          <a:xfrm>
            <a:off x="381000" y="2800350"/>
            <a:ext cx="7848600" cy="0"/>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a:off x="1143000" y="1276350"/>
            <a:ext cx="0" cy="3200400"/>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105309" y="1700307"/>
            <a:ext cx="1095172" cy="646331"/>
          </a:xfrm>
          <a:prstGeom prst="rect">
            <a:avLst/>
          </a:prstGeom>
          <a:noFill/>
        </p:spPr>
        <p:txBody>
          <a:bodyPr wrap="none" rtlCol="0">
            <a:spAutoFit/>
          </a:bodyPr>
          <a:lstStyle/>
          <a:p>
            <a:r>
              <a:rPr lang="en-US" dirty="0"/>
              <a:t>User </a:t>
            </a:r>
          </a:p>
          <a:p>
            <a:r>
              <a:rPr lang="en-US" dirty="0"/>
              <a:t>objective</a:t>
            </a:r>
          </a:p>
        </p:txBody>
      </p:sp>
      <p:sp>
        <p:nvSpPr>
          <p:cNvPr id="18" name="TextBox 17"/>
          <p:cNvSpPr txBox="1"/>
          <p:nvPr/>
        </p:nvSpPr>
        <p:spPr>
          <a:xfrm>
            <a:off x="99124" y="3384896"/>
            <a:ext cx="1043876" cy="646331"/>
          </a:xfrm>
          <a:prstGeom prst="rect">
            <a:avLst/>
          </a:prstGeom>
          <a:noFill/>
        </p:spPr>
        <p:txBody>
          <a:bodyPr wrap="none" rtlCol="0">
            <a:spAutoFit/>
          </a:bodyPr>
          <a:lstStyle/>
          <a:p>
            <a:r>
              <a:rPr lang="en-US" dirty="0"/>
              <a:t>Platform</a:t>
            </a:r>
          </a:p>
          <a:p>
            <a:r>
              <a:rPr lang="en-US" dirty="0"/>
              <a:t>support</a:t>
            </a:r>
          </a:p>
        </p:txBody>
      </p:sp>
      <p:sp>
        <p:nvSpPr>
          <p:cNvPr id="19" name="Right Arrow 18"/>
          <p:cNvSpPr/>
          <p:nvPr/>
        </p:nvSpPr>
        <p:spPr bwMode="auto">
          <a:xfrm>
            <a:off x="3200400" y="1700307"/>
            <a:ext cx="609600" cy="323165"/>
          </a:xfrm>
          <a:prstGeom prst="righ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0" name="Right Arrow 19"/>
          <p:cNvSpPr/>
          <p:nvPr/>
        </p:nvSpPr>
        <p:spPr bwMode="auto">
          <a:xfrm>
            <a:off x="5638585" y="1717679"/>
            <a:ext cx="609600" cy="323165"/>
          </a:xfrm>
          <a:prstGeom prst="righ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1" name="Right Arrow 20"/>
          <p:cNvSpPr/>
          <p:nvPr/>
        </p:nvSpPr>
        <p:spPr bwMode="auto">
          <a:xfrm>
            <a:off x="3196699" y="3542485"/>
            <a:ext cx="609600" cy="323165"/>
          </a:xfrm>
          <a:prstGeom prst="righ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2" name="Right Arrow 21"/>
          <p:cNvSpPr/>
          <p:nvPr/>
        </p:nvSpPr>
        <p:spPr bwMode="auto">
          <a:xfrm>
            <a:off x="5634884" y="3559857"/>
            <a:ext cx="609600" cy="323165"/>
          </a:xfrm>
          <a:prstGeom prst="righ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3" name="Up-Down Arrow 22"/>
          <p:cNvSpPr/>
          <p:nvPr/>
        </p:nvSpPr>
        <p:spPr bwMode="auto">
          <a:xfrm>
            <a:off x="2133600" y="2571750"/>
            <a:ext cx="228600" cy="457200"/>
          </a:xfrm>
          <a:prstGeom prst="upDown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4" name="Up-Down Arrow 23"/>
          <p:cNvSpPr/>
          <p:nvPr/>
        </p:nvSpPr>
        <p:spPr bwMode="auto">
          <a:xfrm>
            <a:off x="4609991" y="2571750"/>
            <a:ext cx="228600" cy="457200"/>
          </a:xfrm>
          <a:prstGeom prst="upDown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5" name="Up-Down Arrow 24"/>
          <p:cNvSpPr/>
          <p:nvPr/>
        </p:nvSpPr>
        <p:spPr bwMode="auto">
          <a:xfrm>
            <a:off x="7048605" y="2571750"/>
            <a:ext cx="228600" cy="457200"/>
          </a:xfrm>
          <a:prstGeom prst="upDown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 name="Up-Down Arrow 22">
            <a:extLst>
              <a:ext uri="{FF2B5EF4-FFF2-40B4-BE49-F238E27FC236}">
                <a16:creationId xmlns:a16="http://schemas.microsoft.com/office/drawing/2014/main" id="{E2F3F9FC-C90E-CF4D-1E49-93CDACD6276F}"/>
              </a:ext>
            </a:extLst>
          </p:cNvPr>
          <p:cNvSpPr/>
          <p:nvPr/>
        </p:nvSpPr>
        <p:spPr bwMode="auto">
          <a:xfrm rot="18721650">
            <a:off x="3314054" y="2112531"/>
            <a:ext cx="228600" cy="1487995"/>
          </a:xfrm>
          <a:prstGeom prst="upDown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1014030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0" y="666750"/>
            <a:ext cx="9144000" cy="0"/>
          </a:xfrm>
          <a:prstGeom prst="line">
            <a:avLst/>
          </a:prstGeom>
          <a:blipFill dpi="0" rotWithShape="0">
            <a:blip r:embed="rId3"/>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p:cNvSpPr>
            <a:spLocks noGrp="1"/>
          </p:cNvSpPr>
          <p:nvPr>
            <p:ph type="title"/>
          </p:nvPr>
        </p:nvSpPr>
        <p:spPr>
          <a:xfrm>
            <a:off x="105309" y="112292"/>
            <a:ext cx="6647379" cy="478259"/>
          </a:xfrm>
        </p:spPr>
        <p:txBody>
          <a:bodyPr>
            <a:noAutofit/>
          </a:bodyPr>
          <a:lstStyle/>
          <a:p>
            <a:r>
              <a:rPr lang="en-US" altLang="zh-CN" dirty="0"/>
              <a:t>Project build &amp; run  </a:t>
            </a:r>
            <a:r>
              <a:rPr lang="en-US" dirty="0"/>
              <a:t>-- Project Run</a:t>
            </a:r>
          </a:p>
        </p:txBody>
      </p:sp>
      <p:sp>
        <p:nvSpPr>
          <p:cNvPr id="17" name="Rounded Rectangle 16"/>
          <p:cNvSpPr/>
          <p:nvPr/>
        </p:nvSpPr>
        <p:spPr bwMode="auto">
          <a:xfrm>
            <a:off x="0" y="742950"/>
            <a:ext cx="2057400" cy="304800"/>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solidFill>
                  <a:srgbClr val="000000"/>
                </a:solidFill>
                <a:ea typeface="ヒラギノ角ゴ ProN W3" charset="0"/>
                <a:cs typeface="ヒラギノ角ゴ ProN W3" charset="0"/>
                <a:sym typeface="Gill Sans" charset="0"/>
              </a:rPr>
              <a:t>Run Suite</a:t>
            </a:r>
            <a:endParaRPr kumimoji="0" lang="zh-CN" alt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18" name="Rectangle 17"/>
          <p:cNvSpPr/>
          <p:nvPr/>
        </p:nvSpPr>
        <p:spPr>
          <a:xfrm>
            <a:off x="0" y="1047750"/>
            <a:ext cx="4419600" cy="3231654"/>
          </a:xfrm>
          <a:prstGeom prst="rect">
            <a:avLst/>
          </a:prstGeom>
        </p:spPr>
        <p:txBody>
          <a:bodyPr wrap="square">
            <a:spAutoFit/>
          </a:bodyPr>
          <a:lstStyle/>
          <a:p>
            <a:pPr marL="228600" indent="-228600">
              <a:buAutoNum type="arabicPeriod"/>
            </a:pPr>
            <a:r>
              <a:rPr lang="en-US" altLang="zh-CN" sz="1200" b="1" dirty="0"/>
              <a:t>Start a Test run:</a:t>
            </a:r>
          </a:p>
          <a:p>
            <a:r>
              <a:rPr lang="en-US" altLang="zh-CN" sz="1200" dirty="0"/>
              <a:t>     Method1: On ‘</a:t>
            </a:r>
            <a:r>
              <a:rPr lang="en-US" altLang="zh-CN" sz="1200" b="1" dirty="0"/>
              <a:t>TEST RUNS &amp; RESULTS</a:t>
            </a:r>
            <a:r>
              <a:rPr lang="en-US" altLang="zh-CN" sz="1200" dirty="0"/>
              <a:t>’ tab:</a:t>
            </a:r>
          </a:p>
          <a:p>
            <a:pPr marL="685800" lvl="1" indent="-228600">
              <a:buAutoNum type="alphaLcParenR"/>
            </a:pPr>
            <a:r>
              <a:rPr lang="en-US" altLang="zh-CN" sz="1200" dirty="0"/>
              <a:t>Click ‘+ Add Test Run’ in left panel</a:t>
            </a:r>
          </a:p>
          <a:p>
            <a:pPr marL="685800" lvl="1" indent="-228600">
              <a:buAutoNum type="alphaLcParenR"/>
            </a:pPr>
            <a:r>
              <a:rPr lang="en-US" altLang="zh-CN" sz="1200" dirty="0"/>
              <a:t>Select test suite</a:t>
            </a:r>
          </a:p>
          <a:p>
            <a:r>
              <a:rPr lang="en-US" altLang="zh-CN" sz="1200" dirty="0"/>
              <a:t>     Method2: On ‘</a:t>
            </a:r>
            <a:r>
              <a:rPr lang="en-US" altLang="zh-CN" sz="1200" b="1" dirty="0"/>
              <a:t>TEST SUITES &amp; CASES</a:t>
            </a:r>
            <a:r>
              <a:rPr lang="en-US" altLang="zh-CN" sz="1200" dirty="0"/>
              <a:t>’ tab:</a:t>
            </a:r>
          </a:p>
          <a:p>
            <a:pPr marL="685800" lvl="1" indent="-228600">
              <a:buAutoNum type="alphaLcParenR"/>
            </a:pPr>
            <a:r>
              <a:rPr lang="en-US" altLang="zh-CN" sz="1200" dirty="0"/>
              <a:t>Select test suite</a:t>
            </a:r>
          </a:p>
          <a:p>
            <a:pPr marL="685800" lvl="1" indent="-228600">
              <a:buAutoNum type="alphaLcParenR"/>
            </a:pPr>
            <a:r>
              <a:rPr lang="en-US" altLang="zh-CN" sz="1200" dirty="0"/>
              <a:t>Click ‘Run Test’ </a:t>
            </a:r>
          </a:p>
          <a:p>
            <a:pPr lvl="1"/>
            <a:endParaRPr lang="en-US" altLang="zh-CN" sz="1200" dirty="0"/>
          </a:p>
          <a:p>
            <a:pPr lvl="1"/>
            <a:endParaRPr lang="en-US" altLang="zh-CN" sz="1200" dirty="0"/>
          </a:p>
          <a:p>
            <a:pPr marL="228600" lvl="1" indent="-228600">
              <a:buAutoNum type="arabicPeriod" startAt="2"/>
            </a:pPr>
            <a:r>
              <a:rPr lang="en-US" altLang="zh-CN" sz="1200" b="1" dirty="0"/>
              <a:t>Configure a Test run:</a:t>
            </a:r>
          </a:p>
          <a:p>
            <a:pPr marL="628650" lvl="2" indent="-171450">
              <a:buFont typeface="Arial" panose="020B0604020202020204" pitchFamily="34" charset="0"/>
              <a:buChar char="•"/>
            </a:pPr>
            <a:r>
              <a:rPr lang="en-US" altLang="zh-CN" sz="1200" dirty="0"/>
              <a:t>Update run name</a:t>
            </a:r>
          </a:p>
          <a:p>
            <a:pPr marL="628650" lvl="2" indent="-171450">
              <a:buFont typeface="Arial" panose="020B0604020202020204" pitchFamily="34" charset="0"/>
              <a:buChar char="•"/>
            </a:pPr>
            <a:r>
              <a:rPr lang="en-US" altLang="zh-CN" sz="1200" dirty="0"/>
              <a:t>Update milestone if have</a:t>
            </a:r>
          </a:p>
          <a:p>
            <a:pPr marL="628650" lvl="2" indent="-171450">
              <a:buFont typeface="Arial" panose="020B0604020202020204" pitchFamily="34" charset="0"/>
              <a:buChar char="•"/>
            </a:pPr>
            <a:r>
              <a:rPr lang="en-US" altLang="zh-CN" sz="1200" dirty="0"/>
              <a:t>Update run ‘Configuration’ (based on run requirement)</a:t>
            </a:r>
          </a:p>
          <a:p>
            <a:pPr marL="628650" lvl="2" indent="-171450">
              <a:buFont typeface="Arial" panose="020B0604020202020204" pitchFamily="34" charset="0"/>
              <a:buChar char="•"/>
            </a:pPr>
            <a:r>
              <a:rPr lang="en-US" altLang="zh-CN" sz="1200" dirty="0"/>
              <a:t>Confirm background Clients can take this task by click ‘</a:t>
            </a:r>
            <a:r>
              <a:rPr lang="en-US" altLang="zh-CN" sz="1200" dirty="0" err="1"/>
              <a:t>CheckClient</a:t>
            </a:r>
            <a:r>
              <a:rPr lang="en-US" altLang="zh-CN" sz="1200" dirty="0"/>
              <a:t>’</a:t>
            </a:r>
          </a:p>
          <a:p>
            <a:pPr marL="628650" lvl="2" indent="-171450">
              <a:buFont typeface="Arial" panose="020B0604020202020204" pitchFamily="34" charset="0"/>
              <a:buChar char="•"/>
            </a:pPr>
            <a:r>
              <a:rPr lang="en-US" altLang="zh-CN" sz="1200" dirty="0"/>
              <a:t>Test case select (All or specific case)</a:t>
            </a:r>
          </a:p>
          <a:p>
            <a:pPr marL="628650" lvl="2" indent="-171450">
              <a:buFont typeface="Arial" panose="020B0604020202020204" pitchFamily="34" charset="0"/>
              <a:buChar char="•"/>
            </a:pPr>
            <a:r>
              <a:rPr lang="en-US" altLang="zh-CN" sz="1200" dirty="0"/>
              <a:t>Click ‘Add Test Run’</a:t>
            </a:r>
          </a:p>
        </p:txBody>
      </p:sp>
      <p:pic>
        <p:nvPicPr>
          <p:cNvPr id="5" name="Picture 4">
            <a:extLst>
              <a:ext uri="{FF2B5EF4-FFF2-40B4-BE49-F238E27FC236}">
                <a16:creationId xmlns:a16="http://schemas.microsoft.com/office/drawing/2014/main" id="{BC406D45-B964-D61F-2A89-440BBEB977D6}"/>
              </a:ext>
            </a:extLst>
          </p:cNvPr>
          <p:cNvPicPr>
            <a:picLocks noChangeAspect="1"/>
          </p:cNvPicPr>
          <p:nvPr/>
        </p:nvPicPr>
        <p:blipFill>
          <a:blip r:embed="rId4"/>
          <a:stretch>
            <a:fillRect/>
          </a:stretch>
        </p:blipFill>
        <p:spPr>
          <a:xfrm>
            <a:off x="334661" y="2419350"/>
            <a:ext cx="3124817" cy="222239"/>
          </a:xfrm>
          <a:prstGeom prst="rect">
            <a:avLst/>
          </a:prstGeom>
        </p:spPr>
      </p:pic>
      <p:pic>
        <p:nvPicPr>
          <p:cNvPr id="8" name="Picture 7">
            <a:extLst>
              <a:ext uri="{FF2B5EF4-FFF2-40B4-BE49-F238E27FC236}">
                <a16:creationId xmlns:a16="http://schemas.microsoft.com/office/drawing/2014/main" id="{A49FCDBF-1224-65CC-3617-95FC2CA33FAA}"/>
              </a:ext>
            </a:extLst>
          </p:cNvPr>
          <p:cNvPicPr>
            <a:picLocks noChangeAspect="1"/>
          </p:cNvPicPr>
          <p:nvPr/>
        </p:nvPicPr>
        <p:blipFill>
          <a:blip r:embed="rId5"/>
          <a:stretch>
            <a:fillRect/>
          </a:stretch>
        </p:blipFill>
        <p:spPr>
          <a:xfrm>
            <a:off x="4457700" y="819150"/>
            <a:ext cx="2819400" cy="4089095"/>
          </a:xfrm>
          <a:prstGeom prst="rect">
            <a:avLst/>
          </a:prstGeom>
        </p:spPr>
      </p:pic>
      <p:sp>
        <p:nvSpPr>
          <p:cNvPr id="9" name="Arrow: Down 8">
            <a:extLst>
              <a:ext uri="{FF2B5EF4-FFF2-40B4-BE49-F238E27FC236}">
                <a16:creationId xmlns:a16="http://schemas.microsoft.com/office/drawing/2014/main" id="{FEBB2CDB-7847-2968-F7CF-A99AFFE9E733}"/>
              </a:ext>
            </a:extLst>
          </p:cNvPr>
          <p:cNvSpPr/>
          <p:nvPr/>
        </p:nvSpPr>
        <p:spPr bwMode="auto">
          <a:xfrm>
            <a:off x="5239907" y="3333750"/>
            <a:ext cx="228600" cy="228600"/>
          </a:xfrm>
          <a:prstGeom prst="down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pic>
        <p:nvPicPr>
          <p:cNvPr id="11" name="Picture 10">
            <a:extLst>
              <a:ext uri="{FF2B5EF4-FFF2-40B4-BE49-F238E27FC236}">
                <a16:creationId xmlns:a16="http://schemas.microsoft.com/office/drawing/2014/main" id="{760C1C24-7A3F-7F99-C488-9D18F4811969}"/>
              </a:ext>
            </a:extLst>
          </p:cNvPr>
          <p:cNvPicPr>
            <a:picLocks noChangeAspect="1"/>
          </p:cNvPicPr>
          <p:nvPr/>
        </p:nvPicPr>
        <p:blipFill>
          <a:blip r:embed="rId6"/>
          <a:stretch>
            <a:fillRect/>
          </a:stretch>
        </p:blipFill>
        <p:spPr>
          <a:xfrm>
            <a:off x="5623223" y="2038350"/>
            <a:ext cx="3499285" cy="1919511"/>
          </a:xfrm>
          <a:prstGeom prst="rect">
            <a:avLst/>
          </a:prstGeom>
        </p:spPr>
      </p:pic>
      <p:sp>
        <p:nvSpPr>
          <p:cNvPr id="12" name="TextBox 11">
            <a:extLst>
              <a:ext uri="{FF2B5EF4-FFF2-40B4-BE49-F238E27FC236}">
                <a16:creationId xmlns:a16="http://schemas.microsoft.com/office/drawing/2014/main" id="{B5B9C69C-9D7C-25C9-EF29-2DBE03B27F17}"/>
              </a:ext>
            </a:extLst>
          </p:cNvPr>
          <p:cNvSpPr txBox="1"/>
          <p:nvPr/>
        </p:nvSpPr>
        <p:spPr>
          <a:xfrm>
            <a:off x="0" y="4389120"/>
            <a:ext cx="4472940" cy="553998"/>
          </a:xfrm>
          <a:prstGeom prst="rect">
            <a:avLst/>
          </a:prstGeom>
          <a:noFill/>
          <a:ln>
            <a:noFill/>
          </a:ln>
        </p:spPr>
        <p:txBody>
          <a:bodyPr wrap="square" rtlCol="0">
            <a:spAutoFit/>
          </a:bodyPr>
          <a:lstStyle/>
          <a:p>
            <a:r>
              <a:rPr lang="en-US" altLang="zh-CN" sz="1000" i="1" dirty="0"/>
              <a:t>Note: </a:t>
            </a:r>
          </a:p>
          <a:p>
            <a:pPr marL="171450" indent="-171450">
              <a:buFont typeface="Arial" panose="020B0604020202020204" pitchFamily="34" charset="0"/>
              <a:buChar char="•"/>
            </a:pPr>
            <a:r>
              <a:rPr lang="en-US" altLang="zh-CN" sz="1000" i="1" dirty="0"/>
              <a:t>TMP webpage will search all matched Clients based on</a:t>
            </a:r>
            <a:r>
              <a:rPr lang="en-US" altLang="zh-CN" sz="1000" b="1" i="1" dirty="0"/>
              <a:t>:[Software], [System], [Machine]</a:t>
            </a:r>
            <a:r>
              <a:rPr lang="en-US" altLang="zh-CN" sz="1000" i="1" dirty="0"/>
              <a:t>.</a:t>
            </a:r>
          </a:p>
        </p:txBody>
      </p:sp>
    </p:spTree>
    <p:extLst>
      <p:ext uri="{BB962C8B-B14F-4D97-AF65-F5344CB8AC3E}">
        <p14:creationId xmlns:p14="http://schemas.microsoft.com/office/powerpoint/2010/main" val="37233058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0" y="590550"/>
            <a:ext cx="9144000" cy="0"/>
          </a:xfrm>
          <a:prstGeom prst="line">
            <a:avLst/>
          </a:prstGeom>
          <a:blipFill dpi="0" rotWithShape="0">
            <a:blip r:embed="rId3"/>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p:cNvSpPr>
            <a:spLocks noGrp="1"/>
          </p:cNvSpPr>
          <p:nvPr>
            <p:ph type="title"/>
          </p:nvPr>
        </p:nvSpPr>
        <p:spPr>
          <a:xfrm>
            <a:off x="105309" y="112292"/>
            <a:ext cx="6647379" cy="478259"/>
          </a:xfrm>
        </p:spPr>
        <p:txBody>
          <a:bodyPr>
            <a:noAutofit/>
          </a:bodyPr>
          <a:lstStyle/>
          <a:p>
            <a:r>
              <a:rPr lang="en-US" altLang="zh-CN" dirty="0"/>
              <a:t>Project build &amp; run  </a:t>
            </a:r>
            <a:r>
              <a:rPr lang="en-US" dirty="0"/>
              <a:t>-- Project Run</a:t>
            </a:r>
          </a:p>
        </p:txBody>
      </p:sp>
      <p:sp>
        <p:nvSpPr>
          <p:cNvPr id="17" name="Rounded Rectangle 16"/>
          <p:cNvSpPr/>
          <p:nvPr/>
        </p:nvSpPr>
        <p:spPr bwMode="auto">
          <a:xfrm>
            <a:off x="0" y="666750"/>
            <a:ext cx="2286000" cy="304800"/>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solidFill>
                  <a:srgbClr val="000000"/>
                </a:solidFill>
                <a:ea typeface="ヒラギノ角ゴ ProN W3" charset="0"/>
                <a:cs typeface="ヒラギノ角ゴ ProN W3" charset="0"/>
                <a:sym typeface="Gill Sans" charset="0"/>
              </a:rPr>
              <a:t>Run Plan(Project)</a:t>
            </a:r>
            <a:endParaRPr kumimoji="0" lang="zh-CN" alt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18" name="Rectangle 17"/>
          <p:cNvSpPr/>
          <p:nvPr/>
        </p:nvSpPr>
        <p:spPr>
          <a:xfrm>
            <a:off x="0" y="971550"/>
            <a:ext cx="4419600" cy="3600986"/>
          </a:xfrm>
          <a:prstGeom prst="rect">
            <a:avLst/>
          </a:prstGeom>
        </p:spPr>
        <p:txBody>
          <a:bodyPr wrap="square">
            <a:spAutoFit/>
          </a:bodyPr>
          <a:lstStyle/>
          <a:p>
            <a:pPr marL="228600" indent="-228600">
              <a:buAutoNum type="arabicPeriod"/>
            </a:pPr>
            <a:r>
              <a:rPr lang="en-US" altLang="zh-CN" sz="1200" b="1" dirty="0"/>
              <a:t>Start a Project run:</a:t>
            </a:r>
          </a:p>
          <a:p>
            <a:pPr marL="628650" lvl="1" indent="-171450">
              <a:buFont typeface="Arial" panose="020B0604020202020204" pitchFamily="34" charset="0"/>
              <a:buChar char="•"/>
            </a:pPr>
            <a:r>
              <a:rPr lang="en-US" altLang="zh-CN" sz="1200" dirty="0"/>
              <a:t>Method1: ‘TEST RUNS &amp; RESULTS’ tab:</a:t>
            </a:r>
          </a:p>
          <a:p>
            <a:pPr marL="1143000" lvl="2" indent="-228600">
              <a:buAutoNum type="alphaLcParenR"/>
            </a:pPr>
            <a:r>
              <a:rPr lang="en-US" altLang="zh-CN" sz="1200" dirty="0"/>
              <a:t>Click ‘+ Add Test Plan’ in left panel</a:t>
            </a:r>
          </a:p>
          <a:p>
            <a:pPr marL="1143000" lvl="2" indent="-228600">
              <a:buAutoNum type="alphaLcParenR"/>
            </a:pPr>
            <a:r>
              <a:rPr lang="en-US" altLang="zh-CN" sz="1200" dirty="0"/>
              <a:t>Add test suite</a:t>
            </a:r>
          </a:p>
          <a:p>
            <a:pPr marL="628650" lvl="1" indent="-171450">
              <a:buFont typeface="Arial" panose="020B0604020202020204" pitchFamily="34" charset="0"/>
              <a:buChar char="•"/>
            </a:pPr>
            <a:r>
              <a:rPr lang="en-US" altLang="zh-CN" sz="1200" dirty="0"/>
              <a:t>Method2: In an existing run plan: i.e. </a:t>
            </a:r>
            <a:r>
              <a:rPr lang="en-US" sz="1200" dirty="0">
                <a:hlinkClick r:id="rId4"/>
              </a:rPr>
              <a:t>R279937</a:t>
            </a:r>
            <a:endParaRPr lang="en-US" altLang="zh-CN" sz="1200" dirty="0"/>
          </a:p>
          <a:p>
            <a:pPr marL="1143000" lvl="2" indent="-228600">
              <a:buAutoNum type="alphaLcParenR"/>
            </a:pPr>
            <a:r>
              <a:rPr lang="en-US" altLang="zh-CN" sz="1200" dirty="0"/>
              <a:t>Click ‘Rerun’ </a:t>
            </a:r>
          </a:p>
          <a:p>
            <a:pPr marL="1143000" lvl="2" indent="-228600">
              <a:buAutoNum type="alphaLcParenR"/>
            </a:pPr>
            <a:r>
              <a:rPr lang="en-US" altLang="zh-CN" sz="1200" dirty="0"/>
              <a:t>Select test case for rerun</a:t>
            </a:r>
          </a:p>
          <a:p>
            <a:pPr lvl="1"/>
            <a:endParaRPr lang="en-US" altLang="zh-CN" sz="1200" dirty="0"/>
          </a:p>
          <a:p>
            <a:pPr lvl="1"/>
            <a:endParaRPr lang="en-US" altLang="zh-CN" sz="1200" dirty="0"/>
          </a:p>
          <a:p>
            <a:pPr marL="228600" lvl="1" indent="-228600">
              <a:buAutoNum type="arabicPeriod" startAt="2"/>
            </a:pPr>
            <a:r>
              <a:rPr lang="en-US" altLang="zh-CN" sz="1200" b="1" dirty="0"/>
              <a:t>Configure a Test Plan:</a:t>
            </a:r>
          </a:p>
          <a:p>
            <a:pPr marL="628650" lvl="2" indent="-171450">
              <a:buFont typeface="Arial" panose="020B0604020202020204" pitchFamily="34" charset="0"/>
              <a:buChar char="•"/>
            </a:pPr>
            <a:r>
              <a:rPr lang="en-US" altLang="zh-CN" sz="1200" dirty="0"/>
              <a:t>Update run name</a:t>
            </a:r>
          </a:p>
          <a:p>
            <a:pPr marL="628650" lvl="2" indent="-171450">
              <a:buFont typeface="Arial" panose="020B0604020202020204" pitchFamily="34" charset="0"/>
              <a:buChar char="•"/>
            </a:pPr>
            <a:r>
              <a:rPr lang="en-US" altLang="zh-CN" sz="1200" dirty="0"/>
              <a:t>Update milestone if have</a:t>
            </a:r>
          </a:p>
          <a:p>
            <a:pPr marL="628650" lvl="2" indent="-171450">
              <a:buFont typeface="Arial" panose="020B0604020202020204" pitchFamily="34" charset="0"/>
              <a:buChar char="•"/>
            </a:pPr>
            <a:r>
              <a:rPr lang="en-US" altLang="zh-CN" sz="1200" dirty="0"/>
              <a:t>Update </a:t>
            </a:r>
            <a:r>
              <a:rPr lang="en-US" altLang="zh-CN" sz="1200" b="1" dirty="0"/>
              <a:t>Plan level </a:t>
            </a:r>
            <a:r>
              <a:rPr lang="en-US" altLang="zh-CN" sz="1200" dirty="0"/>
              <a:t>‘Configuration’: Software, Environment, Machine </a:t>
            </a:r>
          </a:p>
          <a:p>
            <a:pPr marL="628650" lvl="2" indent="-171450">
              <a:buFont typeface="Arial" panose="020B0604020202020204" pitchFamily="34" charset="0"/>
              <a:buChar char="•"/>
            </a:pPr>
            <a:r>
              <a:rPr lang="en-US" altLang="zh-CN" sz="1200" dirty="0"/>
              <a:t>Confirm background Clients can take this task by click ‘</a:t>
            </a:r>
            <a:r>
              <a:rPr lang="en-US" altLang="zh-CN" sz="1200" dirty="0" err="1"/>
              <a:t>CheckClient</a:t>
            </a:r>
            <a:r>
              <a:rPr lang="en-US" altLang="zh-CN" sz="1200" dirty="0"/>
              <a:t>’</a:t>
            </a:r>
          </a:p>
          <a:p>
            <a:pPr marL="628650" lvl="2" indent="-171450">
              <a:buFont typeface="Arial" panose="020B0604020202020204" pitchFamily="34" charset="0"/>
              <a:buChar char="•"/>
            </a:pPr>
            <a:r>
              <a:rPr lang="en-US" altLang="zh-CN" sz="1200" dirty="0"/>
              <a:t>Test suite select/add/remove</a:t>
            </a:r>
          </a:p>
          <a:p>
            <a:pPr marL="628650" lvl="2" indent="-171450">
              <a:buFont typeface="Arial" panose="020B0604020202020204" pitchFamily="34" charset="0"/>
              <a:buChar char="•"/>
            </a:pPr>
            <a:r>
              <a:rPr lang="en-US" altLang="zh-CN" sz="1200" dirty="0"/>
              <a:t>Update </a:t>
            </a:r>
            <a:r>
              <a:rPr lang="en-US" altLang="zh-CN" sz="1200" b="1" dirty="0"/>
              <a:t>Suite level </a:t>
            </a:r>
            <a:r>
              <a:rPr lang="en-US" altLang="zh-CN" sz="1200" dirty="0"/>
              <a:t>‘Description &amp; References’</a:t>
            </a:r>
          </a:p>
          <a:p>
            <a:pPr marL="628650" lvl="2" indent="-171450">
              <a:buFont typeface="Arial" panose="020B0604020202020204" pitchFamily="34" charset="0"/>
              <a:buChar char="•"/>
            </a:pPr>
            <a:r>
              <a:rPr lang="en-US" altLang="zh-CN" sz="1200" dirty="0"/>
              <a:t>Click ‘Add Test Run’</a:t>
            </a:r>
          </a:p>
        </p:txBody>
      </p:sp>
      <p:sp>
        <p:nvSpPr>
          <p:cNvPr id="12" name="TextBox 11">
            <a:extLst>
              <a:ext uri="{FF2B5EF4-FFF2-40B4-BE49-F238E27FC236}">
                <a16:creationId xmlns:a16="http://schemas.microsoft.com/office/drawing/2014/main" id="{B5B9C69C-9D7C-25C9-EF29-2DBE03B27F17}"/>
              </a:ext>
            </a:extLst>
          </p:cNvPr>
          <p:cNvSpPr txBox="1"/>
          <p:nvPr/>
        </p:nvSpPr>
        <p:spPr>
          <a:xfrm>
            <a:off x="99060" y="4492614"/>
            <a:ext cx="4319213" cy="400110"/>
          </a:xfrm>
          <a:prstGeom prst="rect">
            <a:avLst/>
          </a:prstGeom>
          <a:noFill/>
          <a:ln>
            <a:noFill/>
          </a:ln>
        </p:spPr>
        <p:txBody>
          <a:bodyPr wrap="square" rtlCol="0">
            <a:spAutoFit/>
          </a:bodyPr>
          <a:lstStyle/>
          <a:p>
            <a:r>
              <a:rPr lang="en-US" altLang="zh-CN" sz="1000" i="1" dirty="0"/>
              <a:t>Note: </a:t>
            </a:r>
          </a:p>
          <a:p>
            <a:pPr marL="171450" indent="-171450">
              <a:buFont typeface="Arial" panose="020B0604020202020204" pitchFamily="34" charset="0"/>
              <a:buChar char="•"/>
            </a:pPr>
            <a:r>
              <a:rPr lang="en-US" altLang="zh-CN" sz="1000" i="1" dirty="0"/>
              <a:t>Plan level requirements </a:t>
            </a:r>
            <a:r>
              <a:rPr lang="en-US" altLang="zh-CN" sz="1000" b="1" i="1" dirty="0"/>
              <a:t>override</a:t>
            </a:r>
            <a:r>
              <a:rPr lang="en-US" altLang="zh-CN" sz="1000" i="1" dirty="0"/>
              <a:t> Suite level requirements</a:t>
            </a:r>
          </a:p>
        </p:txBody>
      </p:sp>
      <p:pic>
        <p:nvPicPr>
          <p:cNvPr id="3" name="Picture 2">
            <a:extLst>
              <a:ext uri="{FF2B5EF4-FFF2-40B4-BE49-F238E27FC236}">
                <a16:creationId xmlns:a16="http://schemas.microsoft.com/office/drawing/2014/main" id="{DAA7BB16-3D34-5766-29E6-4D4912A74EB9}"/>
              </a:ext>
            </a:extLst>
          </p:cNvPr>
          <p:cNvPicPr>
            <a:picLocks noChangeAspect="1"/>
          </p:cNvPicPr>
          <p:nvPr/>
        </p:nvPicPr>
        <p:blipFill>
          <a:blip r:embed="rId5"/>
          <a:stretch>
            <a:fillRect/>
          </a:stretch>
        </p:blipFill>
        <p:spPr>
          <a:xfrm>
            <a:off x="990600" y="2321595"/>
            <a:ext cx="3286754" cy="250155"/>
          </a:xfrm>
          <a:prstGeom prst="rect">
            <a:avLst/>
          </a:prstGeom>
        </p:spPr>
      </p:pic>
      <p:pic>
        <p:nvPicPr>
          <p:cNvPr id="10" name="Picture 9">
            <a:extLst>
              <a:ext uri="{FF2B5EF4-FFF2-40B4-BE49-F238E27FC236}">
                <a16:creationId xmlns:a16="http://schemas.microsoft.com/office/drawing/2014/main" id="{55CD0133-AA00-8C17-059D-3321787C7959}"/>
              </a:ext>
            </a:extLst>
          </p:cNvPr>
          <p:cNvPicPr>
            <a:picLocks noChangeAspect="1"/>
          </p:cNvPicPr>
          <p:nvPr/>
        </p:nvPicPr>
        <p:blipFill>
          <a:blip r:embed="rId6"/>
          <a:stretch>
            <a:fillRect/>
          </a:stretch>
        </p:blipFill>
        <p:spPr>
          <a:xfrm>
            <a:off x="4472940" y="937260"/>
            <a:ext cx="4319213" cy="3872008"/>
          </a:xfrm>
          <a:prstGeom prst="rect">
            <a:avLst/>
          </a:prstGeom>
        </p:spPr>
      </p:pic>
      <p:pic>
        <p:nvPicPr>
          <p:cNvPr id="16" name="Picture 15">
            <a:extLst>
              <a:ext uri="{FF2B5EF4-FFF2-40B4-BE49-F238E27FC236}">
                <a16:creationId xmlns:a16="http://schemas.microsoft.com/office/drawing/2014/main" id="{67D76280-1158-91FB-65B5-6B44BDF9438C}"/>
              </a:ext>
            </a:extLst>
          </p:cNvPr>
          <p:cNvPicPr>
            <a:picLocks noChangeAspect="1"/>
          </p:cNvPicPr>
          <p:nvPr/>
        </p:nvPicPr>
        <p:blipFill>
          <a:blip r:embed="rId7"/>
          <a:stretch>
            <a:fillRect/>
          </a:stretch>
        </p:blipFill>
        <p:spPr>
          <a:xfrm>
            <a:off x="6477000" y="1923144"/>
            <a:ext cx="2611705" cy="1818276"/>
          </a:xfrm>
          <a:prstGeom prst="rect">
            <a:avLst/>
          </a:prstGeom>
        </p:spPr>
      </p:pic>
      <p:sp>
        <p:nvSpPr>
          <p:cNvPr id="21" name="Arrow: Up 20">
            <a:extLst>
              <a:ext uri="{FF2B5EF4-FFF2-40B4-BE49-F238E27FC236}">
                <a16:creationId xmlns:a16="http://schemas.microsoft.com/office/drawing/2014/main" id="{2397DA83-1E01-8C3F-6D1E-603E6AC57445}"/>
              </a:ext>
            </a:extLst>
          </p:cNvPr>
          <p:cNvSpPr/>
          <p:nvPr/>
        </p:nvSpPr>
        <p:spPr bwMode="auto">
          <a:xfrm>
            <a:off x="7848600" y="3714750"/>
            <a:ext cx="304800" cy="457200"/>
          </a:xfrm>
          <a:prstGeom prst="up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19251227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200B5CB-DE9D-2B5A-124D-73A31A0A22D3}"/>
              </a:ext>
            </a:extLst>
          </p:cNvPr>
          <p:cNvPicPr>
            <a:picLocks noChangeAspect="1"/>
          </p:cNvPicPr>
          <p:nvPr/>
        </p:nvPicPr>
        <p:blipFill>
          <a:blip r:embed="rId3"/>
          <a:stretch>
            <a:fillRect/>
          </a:stretch>
        </p:blipFill>
        <p:spPr>
          <a:xfrm>
            <a:off x="1424256" y="1501931"/>
            <a:ext cx="5152488" cy="3113976"/>
          </a:xfrm>
          <a:prstGeom prst="rect">
            <a:avLst/>
          </a:prstGeom>
        </p:spPr>
      </p:pic>
      <p:cxnSp>
        <p:nvCxnSpPr>
          <p:cNvPr id="4" name="Straight Connector 3"/>
          <p:cNvCxnSpPr/>
          <p:nvPr/>
        </p:nvCxnSpPr>
        <p:spPr bwMode="auto">
          <a:xfrm>
            <a:off x="0" y="742950"/>
            <a:ext cx="9144000" cy="0"/>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p:cNvSpPr>
            <a:spLocks noGrp="1"/>
          </p:cNvSpPr>
          <p:nvPr>
            <p:ph type="title"/>
          </p:nvPr>
        </p:nvSpPr>
        <p:spPr>
          <a:xfrm>
            <a:off x="105309" y="112292"/>
            <a:ext cx="6647379" cy="478259"/>
          </a:xfrm>
        </p:spPr>
        <p:txBody>
          <a:bodyPr>
            <a:noAutofit/>
          </a:bodyPr>
          <a:lstStyle/>
          <a:p>
            <a:r>
              <a:rPr lang="en-US" dirty="0"/>
              <a:t>Overview	-- TMP Webpages</a:t>
            </a:r>
          </a:p>
        </p:txBody>
      </p:sp>
      <p:sp>
        <p:nvSpPr>
          <p:cNvPr id="17" name="Rounded Rectangle 16"/>
          <p:cNvSpPr/>
          <p:nvPr/>
        </p:nvSpPr>
        <p:spPr bwMode="auto">
          <a:xfrm>
            <a:off x="0" y="819150"/>
            <a:ext cx="2057400" cy="304800"/>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solidFill>
                  <a:srgbClr val="000000"/>
                </a:solidFill>
                <a:ea typeface="ヒラギノ角ゴ ProN W3" charset="0"/>
                <a:cs typeface="ヒラギノ角ゴ ProN W3" charset="0"/>
                <a:sym typeface="Gill Sans" charset="0"/>
              </a:rPr>
              <a:t>Dashboard</a:t>
            </a:r>
            <a:endParaRPr kumimoji="0" lang="zh-CN" alt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 name="Rectangle 1"/>
          <p:cNvSpPr/>
          <p:nvPr/>
        </p:nvSpPr>
        <p:spPr>
          <a:xfrm>
            <a:off x="105309" y="1135320"/>
            <a:ext cx="5943600" cy="646331"/>
          </a:xfrm>
          <a:prstGeom prst="rect">
            <a:avLst/>
          </a:prstGeom>
        </p:spPr>
        <p:txBody>
          <a:bodyPr wrap="square">
            <a:spAutoFit/>
          </a:bodyPr>
          <a:lstStyle/>
          <a:p>
            <a:r>
              <a:rPr lang="en-US" dirty="0">
                <a:hlinkClick r:id="rId5"/>
              </a:rPr>
              <a:t>http://lsh-tmp/testrail/index.php?/dashboard</a:t>
            </a:r>
            <a:endParaRPr lang="en-US" dirty="0"/>
          </a:p>
          <a:p>
            <a:endParaRPr lang="en-US" dirty="0"/>
          </a:p>
        </p:txBody>
      </p:sp>
      <p:sp>
        <p:nvSpPr>
          <p:cNvPr id="9" name="Rounded Rectangular Callout 8"/>
          <p:cNvSpPr/>
          <p:nvPr/>
        </p:nvSpPr>
        <p:spPr bwMode="auto">
          <a:xfrm>
            <a:off x="6828891" y="3333750"/>
            <a:ext cx="1066800" cy="609600"/>
          </a:xfrm>
          <a:prstGeom prst="wedgeRoundRectCallout">
            <a:avLst>
              <a:gd name="adj1" fmla="val -185620"/>
              <a:gd name="adj2" fmla="val -124195"/>
              <a:gd name="adj3" fmla="val 16667"/>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ea typeface="ヒラギノ角ゴ ProN W3" charset="0"/>
                <a:cs typeface="ヒラギノ角ゴ ProN W3" charset="0"/>
                <a:sym typeface="Gill Sans" charset="0"/>
              </a:rPr>
              <a:t>Overview</a:t>
            </a:r>
            <a:r>
              <a:rPr kumimoji="0" lang="en-US" altLang="zh-CN" sz="1200" b="0" i="0" u="none" strike="noStrike" cap="none" normalizeH="0" dirty="0">
                <a:ln>
                  <a:noFill/>
                </a:ln>
                <a:solidFill>
                  <a:srgbClr val="000000"/>
                </a:solidFill>
                <a:effectLst/>
                <a:ea typeface="ヒラギノ角ゴ ProN W3" charset="0"/>
                <a:cs typeface="ヒラギノ角ゴ ProN W3" charset="0"/>
                <a:sym typeface="Gill Sans" charset="0"/>
              </a:rPr>
              <a:t> status</a:t>
            </a:r>
            <a:endParaRPr kumimoji="0" lang="en-US" sz="12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14" name="Rounded Rectangular Callout 13"/>
          <p:cNvSpPr/>
          <p:nvPr/>
        </p:nvSpPr>
        <p:spPr bwMode="auto">
          <a:xfrm>
            <a:off x="105309" y="2800350"/>
            <a:ext cx="1066800" cy="609600"/>
          </a:xfrm>
          <a:prstGeom prst="wedgeRoundRectCallout">
            <a:avLst>
              <a:gd name="adj1" fmla="val 99455"/>
              <a:gd name="adj2" fmla="val 110399"/>
              <a:gd name="adj3" fmla="val 16667"/>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altLang="zh-CN" sz="1200" dirty="0">
                <a:solidFill>
                  <a:srgbClr val="000000"/>
                </a:solidFill>
                <a:ea typeface="ヒラギノ角ゴ ProN W3" charset="0"/>
                <a:cs typeface="ヒラギノ角ゴ ProN W3" charset="0"/>
                <a:sym typeface="Gill Sans" charset="0"/>
              </a:rPr>
              <a:t> Project perspective</a:t>
            </a:r>
            <a:endParaRPr kumimoji="0" lang="en-US" sz="12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1" name="Rounded Rectangular Callout 20"/>
          <p:cNvSpPr/>
          <p:nvPr/>
        </p:nvSpPr>
        <p:spPr bwMode="auto">
          <a:xfrm>
            <a:off x="105309" y="1755862"/>
            <a:ext cx="1066800" cy="609600"/>
          </a:xfrm>
          <a:prstGeom prst="wedgeRoundRectCallout">
            <a:avLst>
              <a:gd name="adj1" fmla="val 165842"/>
              <a:gd name="adj2" fmla="val -41703"/>
              <a:gd name="adj3" fmla="val 16667"/>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altLang="zh-CN" sz="1200" dirty="0">
                <a:solidFill>
                  <a:srgbClr val="000000"/>
                </a:solidFill>
                <a:ea typeface="ヒラギノ角ゴ ProN W3" charset="0"/>
                <a:cs typeface="ヒラギノ角ゴ ProN W3" charset="0"/>
                <a:sym typeface="Gill Sans" charset="0"/>
              </a:rPr>
              <a:t> Background machines</a:t>
            </a:r>
            <a:endParaRPr kumimoji="0" lang="en-US" sz="12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11" name="Rectangle 10"/>
          <p:cNvSpPr/>
          <p:nvPr/>
        </p:nvSpPr>
        <p:spPr>
          <a:xfrm>
            <a:off x="108511" y="4624679"/>
            <a:ext cx="5486400" cy="246221"/>
          </a:xfrm>
          <a:prstGeom prst="rect">
            <a:avLst/>
          </a:prstGeom>
        </p:spPr>
        <p:txBody>
          <a:bodyPr wrap="square">
            <a:spAutoFit/>
          </a:bodyPr>
          <a:lstStyle/>
          <a:p>
            <a:r>
              <a:rPr lang="en-US" sz="1000" dirty="0"/>
              <a:t>*Please apply account first from TMP admin (Shawn Yan &lt;Shawn.Yan@latticesemi.com&gt;)</a:t>
            </a:r>
          </a:p>
        </p:txBody>
      </p:sp>
    </p:spTree>
    <p:extLst>
      <p:ext uri="{BB962C8B-B14F-4D97-AF65-F5344CB8AC3E}">
        <p14:creationId xmlns:p14="http://schemas.microsoft.com/office/powerpoint/2010/main" val="39510023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Agenda</a:t>
            </a:r>
          </a:p>
        </p:txBody>
      </p:sp>
      <p:sp>
        <p:nvSpPr>
          <p:cNvPr id="4" name="Content Placeholder 3"/>
          <p:cNvSpPr>
            <a:spLocks noGrp="1"/>
          </p:cNvSpPr>
          <p:nvPr>
            <p:ph idx="1"/>
          </p:nvPr>
        </p:nvSpPr>
        <p:spPr>
          <a:xfrm>
            <a:off x="457199" y="1047750"/>
            <a:ext cx="6051550" cy="3394472"/>
          </a:xfrm>
        </p:spPr>
        <p:txBody>
          <a:bodyPr>
            <a:normAutofit fontScale="85000" lnSpcReduction="20000"/>
          </a:bodyPr>
          <a:lstStyle/>
          <a:p>
            <a:r>
              <a:rPr lang="en-US" sz="2000" dirty="0"/>
              <a:t>Overview</a:t>
            </a:r>
          </a:p>
          <a:p>
            <a:endParaRPr lang="en-US" sz="2000" dirty="0"/>
          </a:p>
          <a:p>
            <a:r>
              <a:rPr lang="en-US" altLang="zh-CN" sz="2000" dirty="0"/>
              <a:t>Case build &amp; run</a:t>
            </a:r>
          </a:p>
          <a:p>
            <a:endParaRPr lang="en-US" altLang="zh-CN" sz="2000" dirty="0"/>
          </a:p>
          <a:p>
            <a:r>
              <a:rPr lang="en-US" altLang="zh-CN" sz="2000" dirty="0"/>
              <a:t>Suite build &amp; run</a:t>
            </a:r>
          </a:p>
          <a:p>
            <a:endParaRPr lang="en-US" altLang="zh-CN" sz="2000" dirty="0"/>
          </a:p>
          <a:p>
            <a:r>
              <a:rPr lang="en-US" altLang="zh-CN" sz="2000" dirty="0"/>
              <a:t>Project build &amp; run</a:t>
            </a:r>
          </a:p>
          <a:p>
            <a:endParaRPr lang="en-US" altLang="zh-CN" sz="2000" dirty="0"/>
          </a:p>
          <a:p>
            <a:r>
              <a:rPr lang="en-US" altLang="zh-CN" sz="2000" b="1" dirty="0"/>
              <a:t>Run Control and Results check</a:t>
            </a:r>
          </a:p>
          <a:p>
            <a:endParaRPr lang="en-US" altLang="zh-CN" sz="2000" dirty="0"/>
          </a:p>
          <a:p>
            <a:r>
              <a:rPr lang="en-US" sz="2100" dirty="0"/>
              <a:t>Q&amp;A</a:t>
            </a:r>
            <a:br>
              <a:rPr lang="en-US" dirty="0"/>
            </a:br>
            <a:endParaRPr lang="en-US" sz="1400" dirty="0"/>
          </a:p>
        </p:txBody>
      </p:sp>
    </p:spTree>
    <p:extLst>
      <p:ext uri="{BB962C8B-B14F-4D97-AF65-F5344CB8AC3E}">
        <p14:creationId xmlns:p14="http://schemas.microsoft.com/office/powerpoint/2010/main" val="39117115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0" y="666750"/>
            <a:ext cx="9144000" cy="0"/>
          </a:xfrm>
          <a:prstGeom prst="line">
            <a:avLst/>
          </a:prstGeom>
          <a:blipFill dpi="0" rotWithShape="0">
            <a:blip r:embed="rId3"/>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ounded Rectangle 16"/>
          <p:cNvSpPr/>
          <p:nvPr/>
        </p:nvSpPr>
        <p:spPr bwMode="auto">
          <a:xfrm>
            <a:off x="0" y="742950"/>
            <a:ext cx="2514600" cy="304800"/>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solidFill>
                  <a:srgbClr val="000000"/>
                </a:solidFill>
                <a:ea typeface="ヒラギノ角ゴ ProN W3" charset="0"/>
                <a:cs typeface="ヒラギノ角ゴ ProN W3" charset="0"/>
                <a:sym typeface="Gill Sans" charset="0"/>
              </a:rPr>
              <a:t>Run Status/Control</a:t>
            </a:r>
            <a:endParaRPr kumimoji="0" lang="zh-CN" alt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8" name="Rectangle 7"/>
          <p:cNvSpPr/>
          <p:nvPr/>
        </p:nvSpPr>
        <p:spPr>
          <a:xfrm>
            <a:off x="7620" y="2495550"/>
            <a:ext cx="6745068" cy="2339102"/>
          </a:xfrm>
          <a:prstGeom prst="rect">
            <a:avLst/>
          </a:prstGeom>
        </p:spPr>
        <p:txBody>
          <a:bodyPr wrap="square">
            <a:spAutoFit/>
          </a:bodyPr>
          <a:lstStyle/>
          <a:p>
            <a:r>
              <a:rPr lang="en-US" altLang="zh-CN" sz="1400" dirty="0"/>
              <a:t>2. TMP will show all test case status:</a:t>
            </a:r>
          </a:p>
          <a:p>
            <a:pPr marL="171450" indent="-171450">
              <a:buFont typeface="Arial" panose="020B0604020202020204" pitchFamily="34" charset="0"/>
              <a:buChar char="•"/>
            </a:pPr>
            <a:r>
              <a:rPr lang="en-US" altLang="zh-CN" sz="1200" b="1" dirty="0"/>
              <a:t>Failed</a:t>
            </a:r>
            <a:r>
              <a:rPr lang="en-US" altLang="zh-CN" sz="1200" dirty="0"/>
              <a:t>	    -- Test status, Case run finished and check failed</a:t>
            </a:r>
          </a:p>
          <a:p>
            <a:pPr marL="171450" indent="-171450">
              <a:buFont typeface="Arial" panose="020B0604020202020204" pitchFamily="34" charset="0"/>
              <a:buChar char="•"/>
            </a:pPr>
            <a:r>
              <a:rPr lang="en-US" altLang="zh-CN" sz="1200" b="1" dirty="0"/>
              <a:t>Ignored</a:t>
            </a:r>
            <a:r>
              <a:rPr lang="en-US" altLang="zh-CN" sz="1200" dirty="0"/>
              <a:t>	    -- Test status, Case ignored(invalid case)</a:t>
            </a:r>
          </a:p>
          <a:p>
            <a:pPr marL="171450" indent="-171450">
              <a:buFont typeface="Arial" panose="020B0604020202020204" pitchFamily="34" charset="0"/>
              <a:buChar char="•"/>
            </a:pPr>
            <a:r>
              <a:rPr lang="en-US" altLang="zh-CN" sz="1200" b="1" dirty="0"/>
              <a:t>Case Issue   </a:t>
            </a:r>
            <a:r>
              <a:rPr lang="en-US" altLang="zh-CN" sz="1200" dirty="0"/>
              <a:t>-- Test status, Case missing files or has a wrong format</a:t>
            </a:r>
          </a:p>
          <a:p>
            <a:pPr marL="171450" indent="-171450">
              <a:buFont typeface="Arial" panose="020B0604020202020204" pitchFamily="34" charset="0"/>
              <a:buChar char="•"/>
            </a:pPr>
            <a:r>
              <a:rPr lang="en-US" altLang="zh-CN" sz="1200" b="1" dirty="0"/>
              <a:t>SW Issue</a:t>
            </a:r>
            <a:r>
              <a:rPr lang="en-US" altLang="zh-CN" sz="1200" dirty="0"/>
              <a:t>	    -- Test status, Case run finished, check failed but linked a valid CR</a:t>
            </a:r>
          </a:p>
          <a:p>
            <a:pPr marL="171450" indent="-171450">
              <a:buFont typeface="Arial" panose="020B0604020202020204" pitchFamily="34" charset="0"/>
              <a:buChar char="•"/>
            </a:pPr>
            <a:r>
              <a:rPr lang="en-US" altLang="zh-CN" sz="1200" b="1" dirty="0"/>
              <a:t>Timeout</a:t>
            </a:r>
            <a:r>
              <a:rPr lang="en-US" altLang="zh-CN" sz="1200" dirty="0"/>
              <a:t>	    -- Test status, timeout(default timeout value 7200s)</a:t>
            </a:r>
          </a:p>
          <a:p>
            <a:pPr marL="171450" indent="-171450">
              <a:buFont typeface="Arial" panose="020B0604020202020204" pitchFamily="34" charset="0"/>
              <a:buChar char="•"/>
            </a:pPr>
            <a:r>
              <a:rPr lang="en-US" altLang="zh-CN" sz="1200" b="1" dirty="0"/>
              <a:t>Processing  </a:t>
            </a:r>
            <a:r>
              <a:rPr lang="en-US" altLang="zh-CN" sz="1200" dirty="0"/>
              <a:t>-- Test status, Case running in remote </a:t>
            </a:r>
            <a:r>
              <a:rPr lang="en-US" altLang="zh-CN" sz="1200" b="1" dirty="0"/>
              <a:t>Client</a:t>
            </a:r>
          </a:p>
          <a:p>
            <a:pPr marL="171450" indent="-171450">
              <a:buFont typeface="Arial" panose="020B0604020202020204" pitchFamily="34" charset="0"/>
              <a:buChar char="•"/>
            </a:pPr>
            <a:r>
              <a:rPr lang="en-US" altLang="zh-CN" sz="1200" b="1" dirty="0"/>
              <a:t>Waiting</a:t>
            </a:r>
            <a:r>
              <a:rPr lang="en-US" altLang="zh-CN" sz="1200" dirty="0"/>
              <a:t>	    -- Test status, Case test not start(didn’t move to remote </a:t>
            </a:r>
            <a:r>
              <a:rPr lang="en-US" altLang="zh-CN" sz="1200" b="1" dirty="0"/>
              <a:t>Client</a:t>
            </a:r>
            <a:r>
              <a:rPr lang="en-US" altLang="zh-CN" sz="1200" dirty="0"/>
              <a:t>)</a:t>
            </a:r>
          </a:p>
          <a:p>
            <a:pPr marL="171450" indent="-171450">
              <a:buFont typeface="Arial" panose="020B0604020202020204" pitchFamily="34" charset="0"/>
              <a:buChar char="•"/>
            </a:pPr>
            <a:r>
              <a:rPr lang="en-US" altLang="zh-CN" sz="1200" b="1" dirty="0"/>
              <a:t>Halted</a:t>
            </a:r>
            <a:r>
              <a:rPr lang="en-US" altLang="zh-CN" sz="1200" dirty="0"/>
              <a:t>	    -- Test status, Case stopped on remote </a:t>
            </a:r>
            <a:r>
              <a:rPr lang="en-US" altLang="zh-CN" sz="1200" b="1" dirty="0"/>
              <a:t>Client</a:t>
            </a:r>
            <a:r>
              <a:rPr lang="en-US" altLang="zh-CN" sz="1200" dirty="0"/>
              <a:t>(report by </a:t>
            </a:r>
            <a:r>
              <a:rPr lang="en-US" altLang="zh-CN" sz="1200" b="1" dirty="0"/>
              <a:t>Client</a:t>
            </a:r>
            <a:r>
              <a:rPr lang="en-US" altLang="zh-CN" sz="1200" dirty="0"/>
              <a:t>)</a:t>
            </a:r>
          </a:p>
          <a:p>
            <a:pPr marL="171450" indent="-171450">
              <a:buFont typeface="Arial" panose="020B0604020202020204" pitchFamily="34" charset="0"/>
              <a:buChar char="•"/>
            </a:pPr>
            <a:endParaRPr lang="en-US" altLang="zh-CN" sz="1200" dirty="0"/>
          </a:p>
          <a:p>
            <a:pPr marL="171450" indent="-171450">
              <a:buFont typeface="Arial" panose="020B0604020202020204" pitchFamily="34" charset="0"/>
              <a:buChar char="•"/>
            </a:pPr>
            <a:r>
              <a:rPr lang="en-US" altLang="zh-CN" sz="1200" b="1" dirty="0"/>
              <a:t>Stop</a:t>
            </a:r>
            <a:r>
              <a:rPr lang="en-US" altLang="zh-CN" sz="1200" dirty="0"/>
              <a:t>	    -- Action, TMP will try to Stop this case(‘Processing’ on remote </a:t>
            </a:r>
            <a:r>
              <a:rPr lang="en-US" altLang="zh-CN" sz="1200" b="1" dirty="0"/>
              <a:t>Client</a:t>
            </a:r>
            <a:r>
              <a:rPr lang="en-US" altLang="zh-CN" sz="1200" dirty="0"/>
              <a:t>)</a:t>
            </a:r>
          </a:p>
          <a:p>
            <a:pPr marL="171450" indent="-171450">
              <a:buFont typeface="Arial" panose="020B0604020202020204" pitchFamily="34" charset="0"/>
              <a:buChar char="•"/>
            </a:pPr>
            <a:r>
              <a:rPr lang="en-US" altLang="zh-CN" sz="1200" b="1" dirty="0"/>
              <a:t>Retest</a:t>
            </a:r>
            <a:r>
              <a:rPr lang="en-US" altLang="zh-CN" sz="1200" dirty="0"/>
              <a:t>	    -- Action, TMP will retest this case</a:t>
            </a:r>
          </a:p>
        </p:txBody>
      </p:sp>
      <p:pic>
        <p:nvPicPr>
          <p:cNvPr id="10" name="Picture 9">
            <a:extLst>
              <a:ext uri="{FF2B5EF4-FFF2-40B4-BE49-F238E27FC236}">
                <a16:creationId xmlns:a16="http://schemas.microsoft.com/office/drawing/2014/main" id="{E9E2F153-E786-1CF4-7C2A-9AA42A44BF59}"/>
              </a:ext>
            </a:extLst>
          </p:cNvPr>
          <p:cNvPicPr>
            <a:picLocks noChangeAspect="1"/>
          </p:cNvPicPr>
          <p:nvPr/>
        </p:nvPicPr>
        <p:blipFill>
          <a:blip r:embed="rId4"/>
          <a:stretch>
            <a:fillRect/>
          </a:stretch>
        </p:blipFill>
        <p:spPr>
          <a:xfrm>
            <a:off x="6507764" y="2372328"/>
            <a:ext cx="1295400" cy="2398385"/>
          </a:xfrm>
          <a:prstGeom prst="rect">
            <a:avLst/>
          </a:prstGeom>
        </p:spPr>
      </p:pic>
      <p:pic>
        <p:nvPicPr>
          <p:cNvPr id="12" name="Picture 11">
            <a:extLst>
              <a:ext uri="{FF2B5EF4-FFF2-40B4-BE49-F238E27FC236}">
                <a16:creationId xmlns:a16="http://schemas.microsoft.com/office/drawing/2014/main" id="{B4BB693A-C303-90D4-46F8-EE5B9ABC7DAB}"/>
              </a:ext>
            </a:extLst>
          </p:cNvPr>
          <p:cNvPicPr>
            <a:picLocks noChangeAspect="1"/>
          </p:cNvPicPr>
          <p:nvPr/>
        </p:nvPicPr>
        <p:blipFill>
          <a:blip r:embed="rId5"/>
          <a:stretch>
            <a:fillRect/>
          </a:stretch>
        </p:blipFill>
        <p:spPr>
          <a:xfrm>
            <a:off x="5395528" y="1259482"/>
            <a:ext cx="3519872" cy="1349588"/>
          </a:xfrm>
          <a:prstGeom prst="rect">
            <a:avLst/>
          </a:prstGeom>
        </p:spPr>
      </p:pic>
      <p:sp>
        <p:nvSpPr>
          <p:cNvPr id="13" name="Rectangle 12">
            <a:extLst>
              <a:ext uri="{FF2B5EF4-FFF2-40B4-BE49-F238E27FC236}">
                <a16:creationId xmlns:a16="http://schemas.microsoft.com/office/drawing/2014/main" id="{ACA04777-EAB9-3C76-6433-26B2ABED57CC}"/>
              </a:ext>
            </a:extLst>
          </p:cNvPr>
          <p:cNvSpPr/>
          <p:nvPr/>
        </p:nvSpPr>
        <p:spPr>
          <a:xfrm>
            <a:off x="0" y="1510554"/>
            <a:ext cx="5105400" cy="861774"/>
          </a:xfrm>
          <a:prstGeom prst="rect">
            <a:avLst/>
          </a:prstGeom>
        </p:spPr>
        <p:txBody>
          <a:bodyPr wrap="square">
            <a:spAutoFit/>
          </a:bodyPr>
          <a:lstStyle/>
          <a:p>
            <a:r>
              <a:rPr lang="en-US" altLang="zh-CN" sz="1400" dirty="0"/>
              <a:t>1.TMP will show run progress on top and we can Control it by:</a:t>
            </a:r>
          </a:p>
          <a:p>
            <a:pPr marL="171450" indent="-171450">
              <a:buFont typeface="Arial" panose="020B0604020202020204" pitchFamily="34" charset="0"/>
              <a:buChar char="•"/>
            </a:pPr>
            <a:r>
              <a:rPr lang="en-US" altLang="zh-CN" sz="1200" b="1" dirty="0"/>
              <a:t>Stop</a:t>
            </a:r>
            <a:r>
              <a:rPr lang="en-US" altLang="zh-CN" sz="1200" dirty="0"/>
              <a:t>	-- Stop the whole run, all test case will go to ‘Halted’</a:t>
            </a:r>
          </a:p>
          <a:p>
            <a:pPr marL="171450" indent="-171450">
              <a:buFont typeface="Arial" panose="020B0604020202020204" pitchFamily="34" charset="0"/>
              <a:buChar char="•"/>
            </a:pPr>
            <a:r>
              <a:rPr lang="en-US" altLang="zh-CN" sz="1200" b="1" dirty="0"/>
              <a:t>Pause</a:t>
            </a:r>
            <a:r>
              <a:rPr lang="en-US" altLang="zh-CN" sz="1200" dirty="0"/>
              <a:t>	-- Stop ‘Waiting’ case only, ‘Waiting case go to ‘Halted’</a:t>
            </a:r>
          </a:p>
          <a:p>
            <a:pPr marL="171450" indent="-171450">
              <a:buFont typeface="Arial" panose="020B0604020202020204" pitchFamily="34" charset="0"/>
              <a:buChar char="•"/>
            </a:pPr>
            <a:r>
              <a:rPr lang="en-US" altLang="zh-CN" sz="1200" b="1" dirty="0"/>
              <a:t>Play</a:t>
            </a:r>
            <a:r>
              <a:rPr lang="en-US" altLang="zh-CN" sz="1200" dirty="0"/>
              <a:t>	-- Start ‘Halted’ case again</a:t>
            </a:r>
          </a:p>
        </p:txBody>
      </p:sp>
      <p:pic>
        <p:nvPicPr>
          <p:cNvPr id="15" name="Picture 14">
            <a:extLst>
              <a:ext uri="{FF2B5EF4-FFF2-40B4-BE49-F238E27FC236}">
                <a16:creationId xmlns:a16="http://schemas.microsoft.com/office/drawing/2014/main" id="{5BB4A01B-42D0-7854-2A49-2AB94244B33E}"/>
              </a:ext>
            </a:extLst>
          </p:cNvPr>
          <p:cNvPicPr>
            <a:picLocks noChangeAspect="1"/>
          </p:cNvPicPr>
          <p:nvPr/>
        </p:nvPicPr>
        <p:blipFill>
          <a:blip r:embed="rId6"/>
          <a:stretch>
            <a:fillRect/>
          </a:stretch>
        </p:blipFill>
        <p:spPr>
          <a:xfrm>
            <a:off x="5774146" y="902718"/>
            <a:ext cx="2762636" cy="304843"/>
          </a:xfrm>
          <a:prstGeom prst="rect">
            <a:avLst/>
          </a:prstGeom>
        </p:spPr>
      </p:pic>
      <p:sp>
        <p:nvSpPr>
          <p:cNvPr id="18" name="TextBox 17">
            <a:extLst>
              <a:ext uri="{FF2B5EF4-FFF2-40B4-BE49-F238E27FC236}">
                <a16:creationId xmlns:a16="http://schemas.microsoft.com/office/drawing/2014/main" id="{AD4ADAB8-88C2-ECBD-A103-F7E79443A6AC}"/>
              </a:ext>
            </a:extLst>
          </p:cNvPr>
          <p:cNvSpPr txBox="1"/>
          <p:nvPr/>
        </p:nvSpPr>
        <p:spPr>
          <a:xfrm>
            <a:off x="-7620" y="1136396"/>
            <a:ext cx="4587240" cy="369332"/>
          </a:xfrm>
          <a:prstGeom prst="rect">
            <a:avLst/>
          </a:prstGeom>
          <a:noFill/>
        </p:spPr>
        <p:txBody>
          <a:bodyPr wrap="square">
            <a:spAutoFit/>
          </a:bodyPr>
          <a:lstStyle/>
          <a:p>
            <a:r>
              <a:rPr lang="en-US" altLang="zh-CN" sz="1800" b="1" dirty="0"/>
              <a:t>When a ‘Test Run/Plan’ launched:</a:t>
            </a:r>
            <a:endParaRPr lang="en-US" dirty="0"/>
          </a:p>
        </p:txBody>
      </p:sp>
      <p:sp>
        <p:nvSpPr>
          <p:cNvPr id="5" name="Title 1">
            <a:extLst>
              <a:ext uri="{FF2B5EF4-FFF2-40B4-BE49-F238E27FC236}">
                <a16:creationId xmlns:a16="http://schemas.microsoft.com/office/drawing/2014/main" id="{625D9716-D2B1-370D-C5C3-B9B0C079AC6F}"/>
              </a:ext>
            </a:extLst>
          </p:cNvPr>
          <p:cNvSpPr txBox="1">
            <a:spLocks/>
          </p:cNvSpPr>
          <p:nvPr/>
        </p:nvSpPr>
        <p:spPr>
          <a:xfrm>
            <a:off x="7620" y="99845"/>
            <a:ext cx="7590891" cy="478259"/>
          </a:xfrm>
          <a:prstGeom prst="rect">
            <a:avLst/>
          </a:prstGeom>
        </p:spPr>
        <p:txBody>
          <a:bodyPr vert="horz" lIns="91440" tIns="45720" rIns="91440" bIns="45720" rtlCol="0" anchor="b">
            <a:noAutofit/>
          </a:bodyPr>
          <a:lstStyle>
            <a:lvl1pPr algn="l" rtl="0" eaLnBrk="1" fontAlgn="base" hangingPunct="1">
              <a:spcBef>
                <a:spcPct val="0"/>
              </a:spcBef>
              <a:spcAft>
                <a:spcPct val="0"/>
              </a:spcAft>
              <a:defRPr sz="2800" b="1" i="0">
                <a:solidFill>
                  <a:schemeClr val="tx1"/>
                </a:solidFill>
                <a:latin typeface="+mj-lt"/>
                <a:ea typeface="+mj-ea"/>
                <a:cs typeface="Arial Black" panose="020B0A04020102020204" pitchFamily="34" charset="0"/>
                <a:sym typeface="Gill Sans" charset="0"/>
              </a:defRPr>
            </a:lvl1pPr>
            <a:lvl2pPr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2pPr>
            <a:lvl3pPr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3pPr>
            <a:lvl4pPr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4pPr>
            <a:lvl5pPr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5pPr>
            <a:lvl6pPr marL="321457"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6pPr>
            <a:lvl7pPr marL="642915"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7pPr>
            <a:lvl8pPr marL="964372"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8pPr>
            <a:lvl9pPr marL="1285829"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9pPr>
          </a:lstStyle>
          <a:p>
            <a:r>
              <a:rPr lang="en-US" altLang="zh-CN" kern="0" dirty="0"/>
              <a:t>Run Control and Results check -- Webpage </a:t>
            </a:r>
          </a:p>
        </p:txBody>
      </p:sp>
    </p:spTree>
    <p:extLst>
      <p:ext uri="{BB962C8B-B14F-4D97-AF65-F5344CB8AC3E}">
        <p14:creationId xmlns:p14="http://schemas.microsoft.com/office/powerpoint/2010/main" val="204363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0" y="590550"/>
            <a:ext cx="9144000" cy="0"/>
          </a:xfrm>
          <a:prstGeom prst="line">
            <a:avLst/>
          </a:prstGeom>
          <a:blipFill dpi="0" rotWithShape="0">
            <a:blip r:embed="rId3"/>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p:cNvSpPr>
            <a:spLocks noGrp="1"/>
          </p:cNvSpPr>
          <p:nvPr>
            <p:ph type="title"/>
          </p:nvPr>
        </p:nvSpPr>
        <p:spPr>
          <a:xfrm>
            <a:off x="0" y="74191"/>
            <a:ext cx="7590891" cy="478259"/>
          </a:xfrm>
        </p:spPr>
        <p:txBody>
          <a:bodyPr>
            <a:noAutofit/>
          </a:bodyPr>
          <a:lstStyle/>
          <a:p>
            <a:r>
              <a:rPr lang="en-US" altLang="zh-CN" sz="2800" dirty="0"/>
              <a:t>Run</a:t>
            </a:r>
            <a:r>
              <a:rPr lang="en-US" altLang="zh-CN" dirty="0"/>
              <a:t> </a:t>
            </a:r>
            <a:r>
              <a:rPr lang="en-US" altLang="zh-CN" sz="2800" dirty="0"/>
              <a:t>Control and Results check -- Webpage </a:t>
            </a:r>
          </a:p>
        </p:txBody>
      </p:sp>
      <p:sp>
        <p:nvSpPr>
          <p:cNvPr id="17" name="Rounded Rectangle 16"/>
          <p:cNvSpPr/>
          <p:nvPr/>
        </p:nvSpPr>
        <p:spPr bwMode="auto">
          <a:xfrm>
            <a:off x="0" y="666750"/>
            <a:ext cx="2057400" cy="304800"/>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solidFill>
                  <a:srgbClr val="000000"/>
                </a:solidFill>
                <a:ea typeface="ヒラギノ角ゴ ProN W3" charset="0"/>
                <a:cs typeface="ヒラギノ角ゴ ProN W3" charset="0"/>
                <a:sym typeface="Gill Sans" charset="0"/>
              </a:rPr>
              <a:t>Result Check</a:t>
            </a:r>
            <a:endParaRPr kumimoji="0" lang="zh-CN" alt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8" name="Rectangle 7"/>
          <p:cNvSpPr/>
          <p:nvPr/>
        </p:nvSpPr>
        <p:spPr>
          <a:xfrm>
            <a:off x="0" y="1082040"/>
            <a:ext cx="5638800" cy="1815882"/>
          </a:xfrm>
          <a:prstGeom prst="rect">
            <a:avLst/>
          </a:prstGeom>
        </p:spPr>
        <p:txBody>
          <a:bodyPr wrap="square">
            <a:spAutoFit/>
          </a:bodyPr>
          <a:lstStyle/>
          <a:p>
            <a:pPr marL="285750" indent="-285750">
              <a:buFont typeface="Arial" panose="020B0604020202020204" pitchFamily="34" charset="0"/>
              <a:buChar char="•"/>
            </a:pPr>
            <a:r>
              <a:rPr lang="en-US" altLang="zh-CN" sz="1600" b="1" dirty="0"/>
              <a:t>Case run result columns configure:</a:t>
            </a:r>
          </a:p>
          <a:p>
            <a:r>
              <a:rPr lang="en-US" altLang="zh-CN" sz="1200" dirty="0"/>
              <a:t>Click ‘Columns’ in a test run/plan page add following:</a:t>
            </a:r>
          </a:p>
          <a:p>
            <a:r>
              <a:rPr lang="en-US" altLang="zh-CN" sz="1200" b="1" dirty="0"/>
              <a:t>Reason</a:t>
            </a:r>
            <a:r>
              <a:rPr lang="en-US" altLang="zh-CN" sz="1200" dirty="0"/>
              <a:t>:	Why this case failed. Error message or failed check method(FC) will be reported.</a:t>
            </a:r>
          </a:p>
          <a:p>
            <a:r>
              <a:rPr lang="en-US" altLang="zh-CN" sz="1200" b="1" dirty="0"/>
              <a:t>Defects</a:t>
            </a:r>
            <a:r>
              <a:rPr lang="en-US" altLang="zh-CN" sz="1200" dirty="0"/>
              <a:t>:	Linked Jira CR will be reported/shown</a:t>
            </a:r>
          </a:p>
          <a:p>
            <a:r>
              <a:rPr lang="en-US" altLang="zh-CN" sz="1200" b="1" dirty="0"/>
              <a:t>Location</a:t>
            </a:r>
            <a:r>
              <a:rPr lang="en-US" altLang="zh-CN" sz="1200" dirty="0"/>
              <a:t>:	Case run location. &lt;Machine name&gt;:&lt;Run Path&gt;</a:t>
            </a:r>
          </a:p>
          <a:p>
            <a:r>
              <a:rPr lang="en-US" altLang="zh-CN" sz="1200" b="1" dirty="0"/>
              <a:t>Peak Memory</a:t>
            </a:r>
            <a:r>
              <a:rPr lang="en-US" altLang="zh-CN" sz="1200" dirty="0"/>
              <a:t>: Peak Memory used for this case run</a:t>
            </a:r>
          </a:p>
          <a:p>
            <a:r>
              <a:rPr lang="en-US" altLang="zh-CN" sz="1200" b="1" dirty="0"/>
              <a:t>Elapsed</a:t>
            </a:r>
            <a:r>
              <a:rPr lang="en-US" altLang="zh-CN" sz="1200" dirty="0"/>
              <a:t>:	Case run time in seconds</a:t>
            </a:r>
          </a:p>
          <a:p>
            <a:r>
              <a:rPr lang="en-US" altLang="zh-CN" sz="1200" dirty="0"/>
              <a:t>    </a:t>
            </a:r>
          </a:p>
        </p:txBody>
      </p:sp>
      <p:pic>
        <p:nvPicPr>
          <p:cNvPr id="3" name="Picture 2">
            <a:extLst>
              <a:ext uri="{FF2B5EF4-FFF2-40B4-BE49-F238E27FC236}">
                <a16:creationId xmlns:a16="http://schemas.microsoft.com/office/drawing/2014/main" id="{0C5F499F-A1F9-3AFB-0334-18CFC5D03024}"/>
              </a:ext>
            </a:extLst>
          </p:cNvPr>
          <p:cNvPicPr>
            <a:picLocks noChangeAspect="1"/>
          </p:cNvPicPr>
          <p:nvPr/>
        </p:nvPicPr>
        <p:blipFill>
          <a:blip r:embed="rId4"/>
          <a:stretch>
            <a:fillRect/>
          </a:stretch>
        </p:blipFill>
        <p:spPr>
          <a:xfrm>
            <a:off x="105309" y="4180369"/>
            <a:ext cx="8839200" cy="220181"/>
          </a:xfrm>
          <a:prstGeom prst="rect">
            <a:avLst/>
          </a:prstGeom>
        </p:spPr>
      </p:pic>
      <p:pic>
        <p:nvPicPr>
          <p:cNvPr id="6" name="Picture 5">
            <a:extLst>
              <a:ext uri="{FF2B5EF4-FFF2-40B4-BE49-F238E27FC236}">
                <a16:creationId xmlns:a16="http://schemas.microsoft.com/office/drawing/2014/main" id="{3C5834E3-1A49-6671-0ABA-7AA38D09CB18}"/>
              </a:ext>
            </a:extLst>
          </p:cNvPr>
          <p:cNvPicPr>
            <a:picLocks noChangeAspect="1"/>
          </p:cNvPicPr>
          <p:nvPr/>
        </p:nvPicPr>
        <p:blipFill>
          <a:blip r:embed="rId5"/>
          <a:stretch>
            <a:fillRect/>
          </a:stretch>
        </p:blipFill>
        <p:spPr>
          <a:xfrm>
            <a:off x="5791200" y="714195"/>
            <a:ext cx="2895599" cy="2212513"/>
          </a:xfrm>
          <a:prstGeom prst="rect">
            <a:avLst/>
          </a:prstGeom>
        </p:spPr>
      </p:pic>
      <p:sp>
        <p:nvSpPr>
          <p:cNvPr id="2" name="Rectangle 1">
            <a:extLst>
              <a:ext uri="{FF2B5EF4-FFF2-40B4-BE49-F238E27FC236}">
                <a16:creationId xmlns:a16="http://schemas.microsoft.com/office/drawing/2014/main" id="{0EDD03B6-65F2-2B19-4742-1E7E2CF9113F}"/>
              </a:ext>
            </a:extLst>
          </p:cNvPr>
          <p:cNvSpPr/>
          <p:nvPr/>
        </p:nvSpPr>
        <p:spPr>
          <a:xfrm>
            <a:off x="0" y="2724150"/>
            <a:ext cx="5257800" cy="1631216"/>
          </a:xfrm>
          <a:prstGeom prst="rect">
            <a:avLst/>
          </a:prstGeom>
        </p:spPr>
        <p:txBody>
          <a:bodyPr wrap="square">
            <a:spAutoFit/>
          </a:bodyPr>
          <a:lstStyle/>
          <a:p>
            <a:pPr marL="285750" indent="-285750">
              <a:buFont typeface="Arial" panose="020B0604020202020204" pitchFamily="34" charset="0"/>
              <a:buChar char="•"/>
            </a:pPr>
            <a:r>
              <a:rPr lang="en-US" altLang="zh-CN" sz="1600" b="1" dirty="0"/>
              <a:t>Level 1 result check:</a:t>
            </a:r>
          </a:p>
          <a:p>
            <a:r>
              <a:rPr lang="en-US" altLang="zh-CN" sz="1200" dirty="0"/>
              <a:t>In suite run overview page you can see a test case run general info like following:</a:t>
            </a:r>
          </a:p>
          <a:p>
            <a:r>
              <a:rPr lang="en-US" altLang="zh-CN" sz="1200" dirty="0"/>
              <a:t>Reason 	-- Failed due to method ‘</a:t>
            </a:r>
            <a:r>
              <a:rPr lang="en-US" altLang="zh-CN" sz="1200" dirty="0" err="1"/>
              <a:t>check_sim_par</a:t>
            </a:r>
            <a:r>
              <a:rPr lang="en-US" altLang="zh-CN" sz="1200" dirty="0"/>
              <a:t>’ check</a:t>
            </a:r>
          </a:p>
          <a:p>
            <a:r>
              <a:rPr lang="en-US" altLang="zh-CN" sz="1200" dirty="0"/>
              <a:t>Location	-- Run on ‘lsh-qa01’ a Linux machine</a:t>
            </a:r>
          </a:p>
          <a:p>
            <a:r>
              <a:rPr lang="en-US" altLang="zh-CN" sz="1200" dirty="0"/>
              <a:t>Peak Memory– 1.29G memory used</a:t>
            </a:r>
          </a:p>
          <a:p>
            <a:r>
              <a:rPr lang="en-US" altLang="zh-CN" sz="1200" dirty="0"/>
              <a:t>Elapsed	-- run time: 6m 14s</a:t>
            </a:r>
          </a:p>
          <a:p>
            <a:r>
              <a:rPr lang="en-US" altLang="zh-CN" sz="1200" dirty="0"/>
              <a:t>    </a:t>
            </a:r>
          </a:p>
        </p:txBody>
      </p:sp>
      <p:sp>
        <p:nvSpPr>
          <p:cNvPr id="9" name="TextBox 8">
            <a:extLst>
              <a:ext uri="{FF2B5EF4-FFF2-40B4-BE49-F238E27FC236}">
                <a16:creationId xmlns:a16="http://schemas.microsoft.com/office/drawing/2014/main" id="{7398E071-A6E3-3CA5-0D0E-A0D9BF7D61CD}"/>
              </a:ext>
            </a:extLst>
          </p:cNvPr>
          <p:cNvSpPr txBox="1"/>
          <p:nvPr/>
        </p:nvSpPr>
        <p:spPr>
          <a:xfrm>
            <a:off x="0" y="4476750"/>
            <a:ext cx="6553200" cy="400110"/>
          </a:xfrm>
          <a:prstGeom prst="rect">
            <a:avLst/>
          </a:prstGeom>
          <a:noFill/>
          <a:ln>
            <a:noFill/>
          </a:ln>
        </p:spPr>
        <p:txBody>
          <a:bodyPr wrap="square" rtlCol="0">
            <a:spAutoFit/>
          </a:bodyPr>
          <a:lstStyle/>
          <a:p>
            <a:r>
              <a:rPr lang="en-US" altLang="zh-CN" sz="1000" i="1" dirty="0"/>
              <a:t>Note: </a:t>
            </a:r>
          </a:p>
          <a:p>
            <a:pPr marL="171450" indent="-171450">
              <a:buFont typeface="Arial" panose="020B0604020202020204" pitchFamily="34" charset="0"/>
              <a:buChar char="•"/>
            </a:pPr>
            <a:r>
              <a:rPr lang="en-US" altLang="zh-CN" sz="1000" i="1" dirty="0"/>
              <a:t>On this level we used to get an overall sense, issue can be a specific Machine or System  </a:t>
            </a:r>
          </a:p>
        </p:txBody>
      </p:sp>
    </p:spTree>
    <p:extLst>
      <p:ext uri="{BB962C8B-B14F-4D97-AF65-F5344CB8AC3E}">
        <p14:creationId xmlns:p14="http://schemas.microsoft.com/office/powerpoint/2010/main" val="30526367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0" y="590550"/>
            <a:ext cx="9144000" cy="0"/>
          </a:xfrm>
          <a:prstGeom prst="line">
            <a:avLst/>
          </a:prstGeom>
          <a:blipFill dpi="0" rotWithShape="0">
            <a:blip r:embed="rId3"/>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ounded Rectangle 16"/>
          <p:cNvSpPr/>
          <p:nvPr/>
        </p:nvSpPr>
        <p:spPr bwMode="auto">
          <a:xfrm>
            <a:off x="0" y="666750"/>
            <a:ext cx="2057400" cy="304800"/>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solidFill>
                  <a:srgbClr val="000000"/>
                </a:solidFill>
                <a:ea typeface="ヒラギノ角ゴ ProN W3" charset="0"/>
                <a:cs typeface="ヒラギノ角ゴ ProN W3" charset="0"/>
                <a:sym typeface="Gill Sans" charset="0"/>
              </a:rPr>
              <a:t>Result Check</a:t>
            </a:r>
            <a:endParaRPr kumimoji="0" lang="zh-CN" alt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 name="Rectangle 1">
            <a:extLst>
              <a:ext uri="{FF2B5EF4-FFF2-40B4-BE49-F238E27FC236}">
                <a16:creationId xmlns:a16="http://schemas.microsoft.com/office/drawing/2014/main" id="{0EDD03B6-65F2-2B19-4742-1E7E2CF9113F}"/>
              </a:ext>
            </a:extLst>
          </p:cNvPr>
          <p:cNvSpPr/>
          <p:nvPr/>
        </p:nvSpPr>
        <p:spPr>
          <a:xfrm>
            <a:off x="0" y="1123949"/>
            <a:ext cx="5257800" cy="3293209"/>
          </a:xfrm>
          <a:prstGeom prst="rect">
            <a:avLst/>
          </a:prstGeom>
        </p:spPr>
        <p:txBody>
          <a:bodyPr wrap="square">
            <a:spAutoFit/>
          </a:bodyPr>
          <a:lstStyle/>
          <a:p>
            <a:pPr marL="285750" indent="-285750">
              <a:buFont typeface="Arial" panose="020B0604020202020204" pitchFamily="34" charset="0"/>
              <a:buChar char="•"/>
            </a:pPr>
            <a:r>
              <a:rPr lang="en-US" altLang="zh-CN" sz="1600" b="1" dirty="0"/>
              <a:t>Level 2 result check:</a:t>
            </a:r>
          </a:p>
          <a:p>
            <a:pPr marL="228600" indent="-228600">
              <a:buFont typeface="+mj-lt"/>
              <a:buAutoNum type="arabicPeriod"/>
            </a:pPr>
            <a:r>
              <a:rPr lang="en-US" altLang="zh-CN" sz="1200" dirty="0"/>
              <a:t>After you click a test case in suite run page, we can go into a detail test report page, we will have:</a:t>
            </a:r>
          </a:p>
          <a:p>
            <a:pPr marL="628650" lvl="1" indent="-171450">
              <a:buFont typeface="Arial" panose="020B0604020202020204" pitchFamily="34" charset="0"/>
              <a:buChar char="•"/>
            </a:pPr>
            <a:r>
              <a:rPr lang="en-US" altLang="zh-CN" sz="1200" dirty="0"/>
              <a:t>Test case information: Type, Priority, Author…</a:t>
            </a:r>
          </a:p>
          <a:p>
            <a:pPr marL="628650" lvl="1" indent="-171450">
              <a:buFont typeface="Arial" panose="020B0604020202020204" pitchFamily="34" charset="0"/>
              <a:buChar char="•"/>
            </a:pPr>
            <a:r>
              <a:rPr lang="en-US" altLang="zh-CN" sz="1200" dirty="0"/>
              <a:t>Configuration: case level run info</a:t>
            </a:r>
          </a:p>
          <a:p>
            <a:pPr marL="628650" lvl="1" indent="-171450">
              <a:buFont typeface="Arial" panose="020B0604020202020204" pitchFamily="34" charset="0"/>
              <a:buChar char="•"/>
            </a:pPr>
            <a:r>
              <a:rPr lang="en-US" altLang="zh-CN" sz="1200" dirty="0"/>
              <a:t>Description: case level detail description</a:t>
            </a:r>
          </a:p>
          <a:p>
            <a:pPr marL="628650" lvl="1" indent="-171450">
              <a:buFont typeface="Arial" panose="020B0604020202020204" pitchFamily="34" charset="0"/>
              <a:buChar char="•"/>
            </a:pPr>
            <a:r>
              <a:rPr lang="en-US" altLang="zh-CN" sz="1200" dirty="0"/>
              <a:t>‘Result &amp; Comments’: test results and comments</a:t>
            </a:r>
          </a:p>
          <a:p>
            <a:pPr marL="628650" lvl="1" indent="-171450">
              <a:buFont typeface="Arial" panose="020B0604020202020204" pitchFamily="34" charset="0"/>
              <a:buChar char="•"/>
            </a:pPr>
            <a:r>
              <a:rPr lang="en-US" altLang="zh-CN" sz="1200" dirty="0"/>
              <a:t>‘History &amp; Context’: history test results</a:t>
            </a:r>
          </a:p>
          <a:p>
            <a:pPr marL="628650" lvl="1" indent="-171450">
              <a:buFont typeface="Arial" panose="020B0604020202020204" pitchFamily="34" charset="0"/>
              <a:buChar char="•"/>
            </a:pPr>
            <a:endParaRPr lang="en-US" altLang="zh-CN" sz="1200" dirty="0"/>
          </a:p>
          <a:p>
            <a:pPr marL="228600" indent="-228600">
              <a:buFont typeface="+mj-lt"/>
              <a:buAutoNum type="arabicPeriod"/>
            </a:pPr>
            <a:r>
              <a:rPr lang="en-US" altLang="zh-CN" sz="1200" dirty="0"/>
              <a:t>Click ‘</a:t>
            </a:r>
            <a:r>
              <a:rPr lang="en-US" altLang="zh-CN" sz="1200" b="1" dirty="0"/>
              <a:t>Show Console Log</a:t>
            </a:r>
            <a:r>
              <a:rPr lang="zh-CN" altLang="en-US" sz="1200" dirty="0"/>
              <a:t>’</a:t>
            </a:r>
            <a:r>
              <a:rPr lang="en-US" altLang="zh-CN" sz="1200" dirty="0"/>
              <a:t>, we will have:</a:t>
            </a:r>
          </a:p>
          <a:p>
            <a:pPr marL="685800" lvl="1" indent="-228600">
              <a:buFont typeface="Arial" panose="020B0604020202020204" pitchFamily="34" charset="0"/>
              <a:buChar char="•"/>
            </a:pPr>
            <a:r>
              <a:rPr lang="en-US" altLang="zh-CN" sz="1200" dirty="0"/>
              <a:t>Run Client version</a:t>
            </a:r>
          </a:p>
          <a:p>
            <a:pPr marL="685800" lvl="1" indent="-228600">
              <a:buFont typeface="Arial" panose="020B0604020202020204" pitchFamily="34" charset="0"/>
              <a:buChar char="•"/>
            </a:pPr>
            <a:r>
              <a:rPr lang="en-US" altLang="zh-CN" sz="1200" dirty="0"/>
              <a:t>Host machine status</a:t>
            </a:r>
          </a:p>
          <a:p>
            <a:pPr marL="685800" lvl="1" indent="-228600">
              <a:buFont typeface="Arial" panose="020B0604020202020204" pitchFamily="34" charset="0"/>
              <a:buChar char="•"/>
            </a:pPr>
            <a:r>
              <a:rPr lang="en-US" altLang="zh-CN" sz="1200" dirty="0"/>
              <a:t>Case Result unified ‘Save location’ </a:t>
            </a:r>
          </a:p>
          <a:p>
            <a:pPr marL="685800" lvl="1" indent="-228600">
              <a:buFont typeface="Arial" panose="020B0604020202020204" pitchFamily="34" charset="0"/>
              <a:buChar char="•"/>
            </a:pPr>
            <a:r>
              <a:rPr lang="en-US" altLang="zh-CN" sz="1200" dirty="0"/>
              <a:t>Console logs step by step</a:t>
            </a:r>
          </a:p>
          <a:p>
            <a:pPr marL="685800" lvl="1" indent="-228600">
              <a:buFont typeface="Arial" panose="020B0604020202020204" pitchFamily="34" charset="0"/>
              <a:buChar char="•"/>
            </a:pPr>
            <a:r>
              <a:rPr lang="en-US" altLang="zh-CN" sz="1200" dirty="0"/>
              <a:t>Check file and filed check method</a:t>
            </a:r>
          </a:p>
          <a:p>
            <a:pPr lvl="1"/>
            <a:endParaRPr lang="en-US" altLang="zh-CN" sz="1200" dirty="0"/>
          </a:p>
          <a:p>
            <a:pPr lvl="1"/>
            <a:r>
              <a:rPr lang="en-US" altLang="zh-CN" sz="1200" dirty="0"/>
              <a:t>Demo:</a:t>
            </a:r>
            <a:r>
              <a:rPr lang="en-US" sz="1200" dirty="0">
                <a:hlinkClick r:id="rId4"/>
              </a:rPr>
              <a:t> T52011512</a:t>
            </a:r>
            <a:endParaRPr lang="en-US" altLang="zh-CN" sz="1200" dirty="0"/>
          </a:p>
        </p:txBody>
      </p:sp>
      <p:sp>
        <p:nvSpPr>
          <p:cNvPr id="9" name="TextBox 8">
            <a:extLst>
              <a:ext uri="{FF2B5EF4-FFF2-40B4-BE49-F238E27FC236}">
                <a16:creationId xmlns:a16="http://schemas.microsoft.com/office/drawing/2014/main" id="{7398E071-A6E3-3CA5-0D0E-A0D9BF7D61CD}"/>
              </a:ext>
            </a:extLst>
          </p:cNvPr>
          <p:cNvSpPr txBox="1"/>
          <p:nvPr/>
        </p:nvSpPr>
        <p:spPr>
          <a:xfrm>
            <a:off x="0" y="4476750"/>
            <a:ext cx="6553200" cy="400110"/>
          </a:xfrm>
          <a:prstGeom prst="rect">
            <a:avLst/>
          </a:prstGeom>
          <a:noFill/>
          <a:ln>
            <a:noFill/>
          </a:ln>
        </p:spPr>
        <p:txBody>
          <a:bodyPr wrap="square" rtlCol="0">
            <a:spAutoFit/>
          </a:bodyPr>
          <a:lstStyle/>
          <a:p>
            <a:r>
              <a:rPr lang="en-US" altLang="zh-CN" sz="1000" i="1" dirty="0"/>
              <a:t>Note: </a:t>
            </a:r>
          </a:p>
          <a:p>
            <a:pPr marL="171450" indent="-171450">
              <a:buFont typeface="Arial" panose="020B0604020202020204" pitchFamily="34" charset="0"/>
              <a:buChar char="•"/>
            </a:pPr>
            <a:r>
              <a:rPr lang="en-US" altLang="zh-CN" sz="1000" i="1" dirty="0"/>
              <a:t>On this level we used to get case level issues: run issue, check issue… </a:t>
            </a:r>
          </a:p>
        </p:txBody>
      </p:sp>
      <p:pic>
        <p:nvPicPr>
          <p:cNvPr id="12" name="Picture 11">
            <a:extLst>
              <a:ext uri="{FF2B5EF4-FFF2-40B4-BE49-F238E27FC236}">
                <a16:creationId xmlns:a16="http://schemas.microsoft.com/office/drawing/2014/main" id="{F8C8477B-6A2D-56A7-0237-DE20C279E0FE}"/>
              </a:ext>
            </a:extLst>
          </p:cNvPr>
          <p:cNvPicPr>
            <a:picLocks noChangeAspect="1"/>
          </p:cNvPicPr>
          <p:nvPr/>
        </p:nvPicPr>
        <p:blipFill>
          <a:blip r:embed="rId5"/>
          <a:stretch>
            <a:fillRect/>
          </a:stretch>
        </p:blipFill>
        <p:spPr>
          <a:xfrm>
            <a:off x="5486400" y="716280"/>
            <a:ext cx="3305572" cy="28854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22237173-8C0F-82C2-7F71-7FBD0D961557}"/>
              </a:ext>
            </a:extLst>
          </p:cNvPr>
          <p:cNvPicPr>
            <a:picLocks noChangeAspect="1"/>
          </p:cNvPicPr>
          <p:nvPr/>
        </p:nvPicPr>
        <p:blipFill>
          <a:blip r:embed="rId6"/>
          <a:stretch>
            <a:fillRect/>
          </a:stretch>
        </p:blipFill>
        <p:spPr>
          <a:xfrm>
            <a:off x="5486400" y="2334371"/>
            <a:ext cx="3305572" cy="26968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itle 1">
            <a:extLst>
              <a:ext uri="{FF2B5EF4-FFF2-40B4-BE49-F238E27FC236}">
                <a16:creationId xmlns:a16="http://schemas.microsoft.com/office/drawing/2014/main" id="{4EC8D9FF-E674-A411-63F8-94D2A5F597DC}"/>
              </a:ext>
            </a:extLst>
          </p:cNvPr>
          <p:cNvSpPr txBox="1">
            <a:spLocks/>
          </p:cNvSpPr>
          <p:nvPr/>
        </p:nvSpPr>
        <p:spPr>
          <a:xfrm>
            <a:off x="0" y="82495"/>
            <a:ext cx="7590891" cy="478259"/>
          </a:xfrm>
          <a:prstGeom prst="rect">
            <a:avLst/>
          </a:prstGeom>
        </p:spPr>
        <p:txBody>
          <a:bodyPr vert="horz" lIns="91440" tIns="45720" rIns="91440" bIns="45720" rtlCol="0" anchor="b">
            <a:noAutofit/>
          </a:bodyPr>
          <a:lstStyle>
            <a:lvl1pPr algn="l" rtl="0" eaLnBrk="1" fontAlgn="base" hangingPunct="1">
              <a:spcBef>
                <a:spcPct val="0"/>
              </a:spcBef>
              <a:spcAft>
                <a:spcPct val="0"/>
              </a:spcAft>
              <a:defRPr sz="2800" b="1" i="0">
                <a:solidFill>
                  <a:schemeClr val="tx1"/>
                </a:solidFill>
                <a:latin typeface="+mj-lt"/>
                <a:ea typeface="+mj-ea"/>
                <a:cs typeface="Arial Black" panose="020B0A04020102020204" pitchFamily="34" charset="0"/>
                <a:sym typeface="Gill Sans" charset="0"/>
              </a:defRPr>
            </a:lvl1pPr>
            <a:lvl2pPr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2pPr>
            <a:lvl3pPr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3pPr>
            <a:lvl4pPr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4pPr>
            <a:lvl5pPr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5pPr>
            <a:lvl6pPr marL="321457"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6pPr>
            <a:lvl7pPr marL="642915"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7pPr>
            <a:lvl8pPr marL="964372"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8pPr>
            <a:lvl9pPr marL="1285829"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9pPr>
          </a:lstStyle>
          <a:p>
            <a:r>
              <a:rPr lang="en-US" altLang="zh-CN" kern="0" dirty="0"/>
              <a:t>Run Control and Results check -- Webpage </a:t>
            </a:r>
          </a:p>
        </p:txBody>
      </p:sp>
    </p:spTree>
    <p:extLst>
      <p:ext uri="{BB962C8B-B14F-4D97-AF65-F5344CB8AC3E}">
        <p14:creationId xmlns:p14="http://schemas.microsoft.com/office/powerpoint/2010/main" val="11645830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0" y="590550"/>
            <a:ext cx="9144000" cy="0"/>
          </a:xfrm>
          <a:prstGeom prst="line">
            <a:avLst/>
          </a:prstGeom>
          <a:blipFill dpi="0" rotWithShape="0">
            <a:blip r:embed="rId3"/>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ounded Rectangle 16"/>
          <p:cNvSpPr/>
          <p:nvPr/>
        </p:nvSpPr>
        <p:spPr bwMode="auto">
          <a:xfrm>
            <a:off x="0" y="666750"/>
            <a:ext cx="2057400" cy="304800"/>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solidFill>
                  <a:srgbClr val="000000"/>
                </a:solidFill>
                <a:ea typeface="ヒラギノ角ゴ ProN W3" charset="0"/>
                <a:cs typeface="ヒラギノ角ゴ ProN W3" charset="0"/>
                <a:sym typeface="Gill Sans" charset="0"/>
              </a:rPr>
              <a:t>Result Check</a:t>
            </a:r>
            <a:endParaRPr kumimoji="0" lang="zh-CN" alt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 name="Rectangle 1">
            <a:extLst>
              <a:ext uri="{FF2B5EF4-FFF2-40B4-BE49-F238E27FC236}">
                <a16:creationId xmlns:a16="http://schemas.microsoft.com/office/drawing/2014/main" id="{0EDD03B6-65F2-2B19-4742-1E7E2CF9113F}"/>
              </a:ext>
            </a:extLst>
          </p:cNvPr>
          <p:cNvSpPr/>
          <p:nvPr/>
        </p:nvSpPr>
        <p:spPr>
          <a:xfrm>
            <a:off x="0" y="1123949"/>
            <a:ext cx="5257800" cy="2985433"/>
          </a:xfrm>
          <a:prstGeom prst="rect">
            <a:avLst/>
          </a:prstGeom>
        </p:spPr>
        <p:txBody>
          <a:bodyPr wrap="square">
            <a:spAutoFit/>
          </a:bodyPr>
          <a:lstStyle/>
          <a:p>
            <a:pPr marL="285750" indent="-285750">
              <a:buFont typeface="Arial" panose="020B0604020202020204" pitchFamily="34" charset="0"/>
              <a:buChar char="•"/>
            </a:pPr>
            <a:r>
              <a:rPr lang="en-US" altLang="zh-CN" sz="1600" b="1" dirty="0"/>
              <a:t>Level 3 result check:</a:t>
            </a:r>
          </a:p>
          <a:p>
            <a:pPr marL="285750" indent="-285750">
              <a:buFont typeface="Arial" panose="020B0604020202020204" pitchFamily="34" charset="0"/>
              <a:buChar char="•"/>
            </a:pPr>
            <a:endParaRPr lang="en-US" altLang="zh-CN" sz="1600" b="1" dirty="0"/>
          </a:p>
          <a:p>
            <a:r>
              <a:rPr lang="en-US" altLang="zh-CN" sz="1200" dirty="0"/>
              <a:t>Go to ‘</a:t>
            </a:r>
            <a:r>
              <a:rPr lang="en-US" altLang="zh-CN" sz="1200" b="1" dirty="0"/>
              <a:t>Save location</a:t>
            </a:r>
            <a:r>
              <a:rPr lang="en-US" altLang="zh-CN" sz="1200" dirty="0"/>
              <a:t>’ shown in ‘</a:t>
            </a:r>
            <a:r>
              <a:rPr lang="en-US" altLang="zh-CN" sz="1200" b="1" dirty="0"/>
              <a:t>Show Console Log</a:t>
            </a:r>
            <a:r>
              <a:rPr lang="en-US" altLang="zh-CN" sz="1200" dirty="0"/>
              <a:t>’:</a:t>
            </a:r>
          </a:p>
          <a:p>
            <a:pPr marL="228600" indent="-228600">
              <a:buFont typeface="+mj-lt"/>
              <a:buAutoNum type="arabicPeriod"/>
            </a:pPr>
            <a:endParaRPr lang="en-US" altLang="zh-CN" sz="1200" dirty="0"/>
          </a:p>
          <a:p>
            <a:pPr marL="628650" lvl="1" indent="-171450">
              <a:buFont typeface="Arial" panose="020B0604020202020204" pitchFamily="34" charset="0"/>
              <a:buChar char="•"/>
            </a:pPr>
            <a:r>
              <a:rPr lang="en-US" altLang="zh-CN" sz="1200" dirty="0"/>
              <a:t>Select a path based on your system status</a:t>
            </a:r>
          </a:p>
          <a:p>
            <a:pPr marL="628650" lvl="1" indent="-171450">
              <a:buFont typeface="Arial" panose="020B0604020202020204" pitchFamily="34" charset="0"/>
              <a:buChar char="•"/>
            </a:pPr>
            <a:r>
              <a:rPr lang="en-US" altLang="zh-CN" sz="1200" dirty="0"/>
              <a:t>Go into the path</a:t>
            </a:r>
          </a:p>
          <a:p>
            <a:pPr marL="628650" lvl="1" indent="-171450">
              <a:buFont typeface="Arial" panose="020B0604020202020204" pitchFamily="34" charset="0"/>
              <a:buChar char="•"/>
            </a:pPr>
            <a:r>
              <a:rPr lang="en-US" altLang="zh-CN" sz="1200" dirty="0"/>
              <a:t>All details run log files here:</a:t>
            </a:r>
          </a:p>
          <a:p>
            <a:pPr marL="1085850" lvl="2" indent="-171450">
              <a:buFont typeface="Wingdings" panose="05000000000000000000" pitchFamily="2" charset="2"/>
              <a:buChar char="§"/>
            </a:pPr>
            <a:r>
              <a:rPr lang="en-US" altLang="zh-CN" sz="1200" dirty="0"/>
              <a:t>check.log	-- Detail check report </a:t>
            </a:r>
          </a:p>
          <a:p>
            <a:pPr marL="1085850" lvl="2" indent="-171450">
              <a:buFont typeface="Wingdings" panose="05000000000000000000" pitchFamily="2" charset="2"/>
              <a:buChar char="§"/>
            </a:pPr>
            <a:r>
              <a:rPr lang="en-US" altLang="zh-CN" sz="1200" dirty="0"/>
              <a:t>case_report.txt – case run console log</a:t>
            </a:r>
          </a:p>
          <a:p>
            <a:pPr marL="1085850" lvl="2" indent="-171450">
              <a:buFont typeface="Wingdings" panose="05000000000000000000" pitchFamily="2" charset="2"/>
              <a:buChar char="§"/>
            </a:pPr>
            <a:r>
              <a:rPr lang="en-US" altLang="zh-CN" sz="1200" dirty="0"/>
              <a:t>_scratch – Design run directory</a:t>
            </a:r>
          </a:p>
          <a:p>
            <a:pPr marL="1085850" lvl="2" indent="-171450">
              <a:buFont typeface="Wingdings" panose="05000000000000000000" pitchFamily="2" charset="2"/>
              <a:buChar char="§"/>
            </a:pPr>
            <a:r>
              <a:rPr lang="en-US" altLang="zh-CN" sz="1200" dirty="0"/>
              <a:t>run_pb.log – Radiant console outputs</a:t>
            </a:r>
          </a:p>
          <a:p>
            <a:pPr marL="1085850" lvl="2" indent="-171450">
              <a:buFont typeface="Wingdings" panose="05000000000000000000" pitchFamily="2" charset="2"/>
              <a:buChar char="§"/>
            </a:pPr>
            <a:r>
              <a:rPr lang="en-US" altLang="zh-CN" sz="1200" dirty="0" err="1"/>
              <a:t>run_pb.time</a:t>
            </a:r>
            <a:r>
              <a:rPr lang="en-US" altLang="zh-CN" sz="1200" dirty="0"/>
              <a:t> – Run commands</a:t>
            </a:r>
          </a:p>
          <a:p>
            <a:pPr marL="1085850" lvl="2" indent="-171450">
              <a:buFont typeface="Wingdings" panose="05000000000000000000" pitchFamily="2" charset="2"/>
              <a:buChar char="§"/>
            </a:pPr>
            <a:r>
              <a:rPr lang="en-US" altLang="zh-CN" sz="1200" dirty="0"/>
              <a:t>Impl_1 – Engine reports: .</a:t>
            </a:r>
            <a:r>
              <a:rPr lang="en-US" altLang="zh-CN" sz="1200" dirty="0" err="1"/>
              <a:t>mrp</a:t>
            </a:r>
            <a:r>
              <a:rPr lang="en-US" altLang="zh-CN" sz="1200" dirty="0"/>
              <a:t>, .par</a:t>
            </a:r>
          </a:p>
          <a:p>
            <a:pPr lvl="1"/>
            <a:endParaRPr lang="en-US" altLang="zh-CN" sz="1200" dirty="0"/>
          </a:p>
          <a:p>
            <a:pPr lvl="1"/>
            <a:r>
              <a:rPr lang="en-US" altLang="zh-CN" sz="1200" dirty="0"/>
              <a:t>Demo:</a:t>
            </a:r>
            <a:r>
              <a:rPr lang="en-US" sz="1200" dirty="0">
                <a:hlinkClick r:id="rId4"/>
              </a:rPr>
              <a:t> T52011512</a:t>
            </a:r>
            <a:endParaRPr lang="en-US" altLang="zh-CN" sz="1200" dirty="0"/>
          </a:p>
        </p:txBody>
      </p:sp>
      <p:sp>
        <p:nvSpPr>
          <p:cNvPr id="9" name="TextBox 8">
            <a:extLst>
              <a:ext uri="{FF2B5EF4-FFF2-40B4-BE49-F238E27FC236}">
                <a16:creationId xmlns:a16="http://schemas.microsoft.com/office/drawing/2014/main" id="{7398E071-A6E3-3CA5-0D0E-A0D9BF7D61CD}"/>
              </a:ext>
            </a:extLst>
          </p:cNvPr>
          <p:cNvSpPr txBox="1"/>
          <p:nvPr/>
        </p:nvSpPr>
        <p:spPr>
          <a:xfrm>
            <a:off x="90069" y="4200494"/>
            <a:ext cx="3796131" cy="553998"/>
          </a:xfrm>
          <a:prstGeom prst="rect">
            <a:avLst/>
          </a:prstGeom>
          <a:noFill/>
          <a:ln>
            <a:noFill/>
          </a:ln>
        </p:spPr>
        <p:txBody>
          <a:bodyPr wrap="square" rtlCol="0">
            <a:spAutoFit/>
          </a:bodyPr>
          <a:lstStyle/>
          <a:p>
            <a:r>
              <a:rPr lang="en-US" altLang="zh-CN" sz="1000" i="1" dirty="0"/>
              <a:t>Note: </a:t>
            </a:r>
          </a:p>
          <a:p>
            <a:pPr marL="171450" indent="-171450">
              <a:buFont typeface="Arial" panose="020B0604020202020204" pitchFamily="34" charset="0"/>
              <a:buChar char="•"/>
            </a:pPr>
            <a:r>
              <a:rPr lang="en-US" altLang="zh-CN" sz="1000" i="1" dirty="0"/>
              <a:t>On this level we used to get case detail run issue or SW issues.</a:t>
            </a:r>
          </a:p>
        </p:txBody>
      </p:sp>
      <p:pic>
        <p:nvPicPr>
          <p:cNvPr id="5" name="Picture 4">
            <a:extLst>
              <a:ext uri="{FF2B5EF4-FFF2-40B4-BE49-F238E27FC236}">
                <a16:creationId xmlns:a16="http://schemas.microsoft.com/office/drawing/2014/main" id="{0331800C-D2C0-A561-7C3C-A1DD46FEF7EB}"/>
              </a:ext>
            </a:extLst>
          </p:cNvPr>
          <p:cNvPicPr>
            <a:picLocks noChangeAspect="1"/>
          </p:cNvPicPr>
          <p:nvPr/>
        </p:nvPicPr>
        <p:blipFill>
          <a:blip r:embed="rId5"/>
          <a:stretch>
            <a:fillRect/>
          </a:stretch>
        </p:blipFill>
        <p:spPr>
          <a:xfrm>
            <a:off x="4317996" y="671602"/>
            <a:ext cx="4521204" cy="1295400"/>
          </a:xfrm>
          <a:prstGeom prst="rect">
            <a:avLst/>
          </a:prstGeom>
        </p:spPr>
      </p:pic>
      <p:pic>
        <p:nvPicPr>
          <p:cNvPr id="8" name="Picture 7">
            <a:extLst>
              <a:ext uri="{FF2B5EF4-FFF2-40B4-BE49-F238E27FC236}">
                <a16:creationId xmlns:a16="http://schemas.microsoft.com/office/drawing/2014/main" id="{35B788EE-3CC5-7C71-8992-EDFE6BBB839F}"/>
              </a:ext>
            </a:extLst>
          </p:cNvPr>
          <p:cNvPicPr>
            <a:picLocks noChangeAspect="1"/>
          </p:cNvPicPr>
          <p:nvPr/>
        </p:nvPicPr>
        <p:blipFill>
          <a:blip r:embed="rId6"/>
          <a:stretch>
            <a:fillRect/>
          </a:stretch>
        </p:blipFill>
        <p:spPr>
          <a:xfrm>
            <a:off x="4343400" y="1596778"/>
            <a:ext cx="3200400" cy="1475184"/>
          </a:xfrm>
          <a:prstGeom prst="rect">
            <a:avLst/>
          </a:prstGeom>
        </p:spPr>
      </p:pic>
      <p:pic>
        <p:nvPicPr>
          <p:cNvPr id="13" name="Picture 12">
            <a:extLst>
              <a:ext uri="{FF2B5EF4-FFF2-40B4-BE49-F238E27FC236}">
                <a16:creationId xmlns:a16="http://schemas.microsoft.com/office/drawing/2014/main" id="{670BDE33-B2C3-7959-54CF-23C005B7B113}"/>
              </a:ext>
            </a:extLst>
          </p:cNvPr>
          <p:cNvPicPr>
            <a:picLocks noChangeAspect="1"/>
          </p:cNvPicPr>
          <p:nvPr/>
        </p:nvPicPr>
        <p:blipFill>
          <a:blip r:embed="rId7"/>
          <a:stretch>
            <a:fillRect/>
          </a:stretch>
        </p:blipFill>
        <p:spPr>
          <a:xfrm>
            <a:off x="4343400" y="2561033"/>
            <a:ext cx="3200400" cy="2315827"/>
          </a:xfrm>
          <a:prstGeom prst="rect">
            <a:avLst/>
          </a:prstGeom>
        </p:spPr>
      </p:pic>
      <p:sp>
        <p:nvSpPr>
          <p:cNvPr id="10" name="Title 1">
            <a:extLst>
              <a:ext uri="{FF2B5EF4-FFF2-40B4-BE49-F238E27FC236}">
                <a16:creationId xmlns:a16="http://schemas.microsoft.com/office/drawing/2014/main" id="{9B9D99B8-D4DF-8CA6-DC55-DA67E1FC6E34}"/>
              </a:ext>
            </a:extLst>
          </p:cNvPr>
          <p:cNvSpPr>
            <a:spLocks noGrp="1"/>
          </p:cNvSpPr>
          <p:nvPr>
            <p:ph type="title"/>
          </p:nvPr>
        </p:nvSpPr>
        <p:spPr>
          <a:xfrm>
            <a:off x="7883" y="57152"/>
            <a:ext cx="8239125" cy="490537"/>
          </a:xfrm>
        </p:spPr>
        <p:txBody>
          <a:bodyPr>
            <a:noAutofit/>
          </a:bodyPr>
          <a:lstStyle/>
          <a:p>
            <a:r>
              <a:rPr lang="en-US" altLang="zh-CN" sz="2800" dirty="0"/>
              <a:t>Run</a:t>
            </a:r>
            <a:r>
              <a:rPr lang="en-US" altLang="zh-CN" dirty="0"/>
              <a:t> </a:t>
            </a:r>
            <a:r>
              <a:rPr lang="en-US" altLang="zh-CN" sz="2800" dirty="0"/>
              <a:t>Control and Results check -- Webpage </a:t>
            </a:r>
          </a:p>
        </p:txBody>
      </p:sp>
    </p:spTree>
    <p:extLst>
      <p:ext uri="{BB962C8B-B14F-4D97-AF65-F5344CB8AC3E}">
        <p14:creationId xmlns:p14="http://schemas.microsoft.com/office/powerpoint/2010/main" val="12662022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57200" y="2343150"/>
            <a:ext cx="8239126" cy="706859"/>
          </a:xfrm>
        </p:spPr>
        <p:txBody>
          <a:bodyPr/>
          <a:lstStyle/>
          <a:p>
            <a:pPr algn="ctr"/>
            <a:r>
              <a:rPr lang="en-US" altLang="zh-CN" sz="2400" dirty="0"/>
              <a:t>THANKS</a:t>
            </a:r>
            <a:endParaRPr lang="zh-CN" altLang="en-US" sz="2400" dirty="0"/>
          </a:p>
        </p:txBody>
      </p:sp>
      <p:cxnSp>
        <p:nvCxnSpPr>
          <p:cNvPr id="3" name="直接连接符 2"/>
          <p:cNvCxnSpPr/>
          <p:nvPr/>
        </p:nvCxnSpPr>
        <p:spPr bwMode="auto">
          <a:xfrm>
            <a:off x="1066800" y="2495550"/>
            <a:ext cx="6934200" cy="0"/>
          </a:xfrm>
          <a:prstGeom prst="line">
            <a:avLst/>
          </a:prstGeom>
          <a:blipFill dpi="0" rotWithShape="0">
            <a:blip r:embed="rId2"/>
            <a:srcRect/>
            <a:tile tx="0" ty="0" sx="100000" sy="100000" flip="none" algn="tl"/>
          </a:blipFill>
          <a:ln w="254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TextBox 3"/>
          <p:cNvSpPr txBox="1"/>
          <p:nvPr/>
        </p:nvSpPr>
        <p:spPr>
          <a:xfrm>
            <a:off x="3733800" y="1504950"/>
            <a:ext cx="3352800" cy="923330"/>
          </a:xfrm>
          <a:prstGeom prst="rect">
            <a:avLst/>
          </a:prstGeom>
          <a:noFill/>
        </p:spPr>
        <p:txBody>
          <a:bodyPr wrap="square" rtlCol="0">
            <a:spAutoFit/>
          </a:bodyPr>
          <a:lstStyle/>
          <a:p>
            <a:r>
              <a:rPr lang="en-US" altLang="zh-CN" sz="5400" b="1" dirty="0">
                <a:solidFill>
                  <a:srgbClr val="FFFFFF"/>
                </a:solidFill>
                <a:ea typeface="+mj-ea"/>
                <a:cs typeface="Arial Black" panose="020B0A04020102020204" pitchFamily="34" charset="0"/>
                <a:sym typeface="Gill Sans" charset="0"/>
              </a:rPr>
              <a:t>Q&amp;A</a:t>
            </a:r>
            <a:endParaRPr lang="zh-CN" altLang="en-US" sz="5400" b="1" dirty="0">
              <a:solidFill>
                <a:srgbClr val="FFFFFF"/>
              </a:solidFill>
              <a:ea typeface="+mj-ea"/>
              <a:cs typeface="Arial Black" panose="020B0A04020102020204" pitchFamily="34" charset="0"/>
              <a:sym typeface="Gill Sans" charset="0"/>
            </a:endParaRPr>
          </a:p>
        </p:txBody>
      </p:sp>
    </p:spTree>
    <p:extLst>
      <p:ext uri="{BB962C8B-B14F-4D97-AF65-F5344CB8AC3E}">
        <p14:creationId xmlns:p14="http://schemas.microsoft.com/office/powerpoint/2010/main" val="40636769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5177CDC1-34A7-C3E7-9855-AECEFC8CC254}"/>
              </a:ext>
            </a:extLst>
          </p:cNvPr>
          <p:cNvCxnSpPr/>
          <p:nvPr/>
        </p:nvCxnSpPr>
        <p:spPr bwMode="auto">
          <a:xfrm flipV="1">
            <a:off x="4274820" y="1855723"/>
            <a:ext cx="0" cy="3124200"/>
          </a:xfrm>
          <a:prstGeom prst="line">
            <a:avLst/>
          </a:prstGeom>
          <a:blipFill dpi="0" rotWithShape="0">
            <a:blip r:embed="rId3"/>
            <a:srcRect/>
            <a:tile tx="0" ty="0" sx="100000" sy="100000" flip="none" algn="tl"/>
          </a:blipFill>
          <a:ln w="28575" cap="flat" cmpd="sng" algn="ctr">
            <a:solidFill>
              <a:srgbClr val="000000"/>
            </a:solidFill>
            <a:prstDash val="dash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 name="Straight Connector 3"/>
          <p:cNvCxnSpPr/>
          <p:nvPr/>
        </p:nvCxnSpPr>
        <p:spPr bwMode="auto">
          <a:xfrm>
            <a:off x="0" y="666750"/>
            <a:ext cx="9144000" cy="0"/>
          </a:xfrm>
          <a:prstGeom prst="line">
            <a:avLst/>
          </a:prstGeom>
          <a:blipFill dpi="0" rotWithShape="0">
            <a:blip r:embed="rId3"/>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p:cNvSpPr>
            <a:spLocks noGrp="1"/>
          </p:cNvSpPr>
          <p:nvPr>
            <p:ph type="title"/>
          </p:nvPr>
        </p:nvSpPr>
        <p:spPr>
          <a:xfrm>
            <a:off x="0" y="109545"/>
            <a:ext cx="9220200" cy="478259"/>
          </a:xfrm>
        </p:spPr>
        <p:txBody>
          <a:bodyPr>
            <a:noAutofit/>
          </a:bodyPr>
          <a:lstStyle/>
          <a:p>
            <a:r>
              <a:rPr lang="en-US" dirty="0"/>
              <a:t>Appendix 0 –Platform build for two sites(</a:t>
            </a:r>
            <a:r>
              <a:rPr lang="en-US" altLang="zh-CN" sz="2800" dirty="0">
                <a:solidFill>
                  <a:srgbClr val="000000"/>
                </a:solidFill>
                <a:ea typeface="ヒラギノ角ゴ ProN W3" charset="0"/>
                <a:cs typeface="ヒラギノ角ゴ ProN W3" charset="0"/>
                <a:sym typeface="Gill Sans" charset="0"/>
              </a:rPr>
              <a:t>Suggestion</a:t>
            </a:r>
            <a:r>
              <a:rPr lang="en-US" dirty="0"/>
              <a:t>)</a:t>
            </a:r>
            <a:endParaRPr lang="en-US" altLang="zh-CN" sz="2800" dirty="0"/>
          </a:p>
        </p:txBody>
      </p:sp>
      <p:pic>
        <p:nvPicPr>
          <p:cNvPr id="3" name="Picture 3">
            <a:extLst>
              <a:ext uri="{FF2B5EF4-FFF2-40B4-BE49-F238E27FC236}">
                <a16:creationId xmlns:a16="http://schemas.microsoft.com/office/drawing/2014/main" id="{0C5EDD77-DF68-676F-B835-6BE9D731AE1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4200" y="783740"/>
            <a:ext cx="2133601" cy="1256649"/>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
        <p:nvSpPr>
          <p:cNvPr id="11" name="TextBox 10">
            <a:extLst>
              <a:ext uri="{FF2B5EF4-FFF2-40B4-BE49-F238E27FC236}">
                <a16:creationId xmlns:a16="http://schemas.microsoft.com/office/drawing/2014/main" id="{F3F86164-0953-271B-2A05-A431E50C85DC}"/>
              </a:ext>
            </a:extLst>
          </p:cNvPr>
          <p:cNvSpPr txBox="1"/>
          <p:nvPr/>
        </p:nvSpPr>
        <p:spPr>
          <a:xfrm>
            <a:off x="3299249" y="1671057"/>
            <a:ext cx="1668085" cy="369332"/>
          </a:xfrm>
          <a:prstGeom prst="rect">
            <a:avLst/>
          </a:prstGeom>
          <a:noFill/>
        </p:spPr>
        <p:txBody>
          <a:bodyPr wrap="none" rtlCol="0">
            <a:spAutoFit/>
          </a:bodyPr>
          <a:lstStyle/>
          <a:p>
            <a:r>
              <a:rPr lang="en-US" dirty="0"/>
              <a:t>TMP webpage</a:t>
            </a:r>
          </a:p>
        </p:txBody>
      </p:sp>
      <p:sp>
        <p:nvSpPr>
          <p:cNvPr id="15" name="Rectangle: Rounded Corners 14">
            <a:extLst>
              <a:ext uri="{FF2B5EF4-FFF2-40B4-BE49-F238E27FC236}">
                <a16:creationId xmlns:a16="http://schemas.microsoft.com/office/drawing/2014/main" id="{6A43C88A-E181-E5BF-0953-E37850FAAFB1}"/>
              </a:ext>
            </a:extLst>
          </p:cNvPr>
          <p:cNvSpPr/>
          <p:nvPr/>
        </p:nvSpPr>
        <p:spPr bwMode="auto">
          <a:xfrm>
            <a:off x="3162302" y="2424548"/>
            <a:ext cx="1104898" cy="503158"/>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ea typeface="ヒラギノ角ゴ ProN W3" charset="0"/>
                <a:cs typeface="ヒラギノ角ゴ ProN W3" charset="0"/>
                <a:sym typeface="Gill Sans" charset="0"/>
              </a:rPr>
              <a:t>Job S</a:t>
            </a:r>
            <a:r>
              <a:rPr lang="en-US" altLang="zh-CN" sz="2000" dirty="0">
                <a:solidFill>
                  <a:srgbClr val="000000"/>
                </a:solidFill>
                <a:ea typeface="ヒラギノ角ゴ ProN W3" charset="0"/>
                <a:cs typeface="ヒラギノ角ゴ ProN W3" charset="0"/>
                <a:sym typeface="Gill Sans" charset="0"/>
              </a:rPr>
              <a:t>erver</a:t>
            </a: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16" name="Rectangle: Rounded Corners 15">
            <a:extLst>
              <a:ext uri="{FF2B5EF4-FFF2-40B4-BE49-F238E27FC236}">
                <a16:creationId xmlns:a16="http://schemas.microsoft.com/office/drawing/2014/main" id="{3278DF34-B01F-A8DF-8A59-FACF22A049EF}"/>
              </a:ext>
            </a:extLst>
          </p:cNvPr>
          <p:cNvSpPr/>
          <p:nvPr/>
        </p:nvSpPr>
        <p:spPr bwMode="auto">
          <a:xfrm>
            <a:off x="590864" y="3486150"/>
            <a:ext cx="914397" cy="533396"/>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ea typeface="ヒラギノ角ゴ ProN W3" charset="0"/>
                <a:cs typeface="ヒラギノ角ゴ ProN W3" charset="0"/>
                <a:sym typeface="Gill Sans" charset="0"/>
              </a:rPr>
              <a:t>Client</a:t>
            </a: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18" name="Rectangle: Rounded Corners 17">
            <a:extLst>
              <a:ext uri="{FF2B5EF4-FFF2-40B4-BE49-F238E27FC236}">
                <a16:creationId xmlns:a16="http://schemas.microsoft.com/office/drawing/2014/main" id="{8D5F1C19-6327-6C6F-4960-439282C61F3D}"/>
              </a:ext>
            </a:extLst>
          </p:cNvPr>
          <p:cNvSpPr/>
          <p:nvPr/>
        </p:nvSpPr>
        <p:spPr bwMode="auto">
          <a:xfrm>
            <a:off x="1676610" y="3486150"/>
            <a:ext cx="914397" cy="533396"/>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ea typeface="ヒラギノ角ゴ ProN W3" charset="0"/>
                <a:cs typeface="ヒラギノ角ゴ ProN W3" charset="0"/>
                <a:sym typeface="Gill Sans" charset="0"/>
              </a:rPr>
              <a:t>Client</a:t>
            </a: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19" name="Rectangle: Rounded Corners 18">
            <a:extLst>
              <a:ext uri="{FF2B5EF4-FFF2-40B4-BE49-F238E27FC236}">
                <a16:creationId xmlns:a16="http://schemas.microsoft.com/office/drawing/2014/main" id="{0D672739-0C18-1567-16F6-22994561A7F7}"/>
              </a:ext>
            </a:extLst>
          </p:cNvPr>
          <p:cNvSpPr/>
          <p:nvPr/>
        </p:nvSpPr>
        <p:spPr bwMode="auto">
          <a:xfrm>
            <a:off x="2762357" y="3486150"/>
            <a:ext cx="914397" cy="533396"/>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ea typeface="ヒラギノ角ゴ ProN W3" charset="0"/>
                <a:cs typeface="ヒラギノ角ゴ ProN W3" charset="0"/>
                <a:sym typeface="Gill Sans" charset="0"/>
              </a:rPr>
              <a:t>Client</a:t>
            </a: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0" name="Rectangle: Rounded Corners 19">
            <a:extLst>
              <a:ext uri="{FF2B5EF4-FFF2-40B4-BE49-F238E27FC236}">
                <a16:creationId xmlns:a16="http://schemas.microsoft.com/office/drawing/2014/main" id="{4BCBE573-D1A4-4E25-15B0-FE63893B283F}"/>
              </a:ext>
            </a:extLst>
          </p:cNvPr>
          <p:cNvSpPr/>
          <p:nvPr/>
        </p:nvSpPr>
        <p:spPr bwMode="auto">
          <a:xfrm>
            <a:off x="5227322" y="3486150"/>
            <a:ext cx="914397" cy="533396"/>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ea typeface="ヒラギノ角ゴ ProN W3" charset="0"/>
                <a:cs typeface="ヒラギノ角ゴ ProN W3" charset="0"/>
                <a:sym typeface="Gill Sans" charset="0"/>
              </a:rPr>
              <a:t>Client</a:t>
            </a: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1" name="Rectangle: Rounded Corners 20">
            <a:extLst>
              <a:ext uri="{FF2B5EF4-FFF2-40B4-BE49-F238E27FC236}">
                <a16:creationId xmlns:a16="http://schemas.microsoft.com/office/drawing/2014/main" id="{631A5340-3095-D61C-97DE-AEDA313D2AE2}"/>
              </a:ext>
            </a:extLst>
          </p:cNvPr>
          <p:cNvSpPr/>
          <p:nvPr/>
        </p:nvSpPr>
        <p:spPr bwMode="auto">
          <a:xfrm>
            <a:off x="6313068" y="3486150"/>
            <a:ext cx="914397" cy="533396"/>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ea typeface="ヒラギノ角ゴ ProN W3" charset="0"/>
                <a:cs typeface="ヒラギノ角ゴ ProN W3" charset="0"/>
                <a:sym typeface="Gill Sans" charset="0"/>
              </a:rPr>
              <a:t>Client</a:t>
            </a: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2" name="Rectangle: Rounded Corners 21">
            <a:extLst>
              <a:ext uri="{FF2B5EF4-FFF2-40B4-BE49-F238E27FC236}">
                <a16:creationId xmlns:a16="http://schemas.microsoft.com/office/drawing/2014/main" id="{BCD6E200-76D5-73E5-C6D9-38A2FF45782B}"/>
              </a:ext>
            </a:extLst>
          </p:cNvPr>
          <p:cNvSpPr/>
          <p:nvPr/>
        </p:nvSpPr>
        <p:spPr bwMode="auto">
          <a:xfrm>
            <a:off x="7398815" y="3486150"/>
            <a:ext cx="914397" cy="533396"/>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ea typeface="ヒラギノ角ゴ ProN W3" charset="0"/>
                <a:cs typeface="ヒラギノ角ゴ ProN W3" charset="0"/>
                <a:sym typeface="Gill Sans" charset="0"/>
              </a:rPr>
              <a:t>Client</a:t>
            </a: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3" name="Flowchart: Magnetic Disk 22">
            <a:extLst>
              <a:ext uri="{FF2B5EF4-FFF2-40B4-BE49-F238E27FC236}">
                <a16:creationId xmlns:a16="http://schemas.microsoft.com/office/drawing/2014/main" id="{05F704E3-0C9C-2028-CF43-3CD2CB853232}"/>
              </a:ext>
            </a:extLst>
          </p:cNvPr>
          <p:cNvSpPr/>
          <p:nvPr/>
        </p:nvSpPr>
        <p:spPr bwMode="auto">
          <a:xfrm>
            <a:off x="891335" y="1889569"/>
            <a:ext cx="1447800" cy="685797"/>
          </a:xfrm>
          <a:prstGeom prst="flowChartMagneticDisk">
            <a:avLst/>
          </a:prstGeom>
          <a:ln>
            <a:headEnd type="none" w="med" len="med"/>
            <a:tailEnd type="none" w="med" len="med"/>
          </a:ln>
        </p:spPr>
        <p:style>
          <a:lnRef idx="2">
            <a:schemeClr val="accent6">
              <a:shade val="15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ea typeface="ヒラギノ角ゴ ProN W3" charset="0"/>
                <a:cs typeface="ヒラギノ角ゴ ProN W3" charset="0"/>
                <a:sym typeface="Gill Sans" charset="0"/>
              </a:rPr>
              <a:t>Case Repository</a:t>
            </a: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4" name="Flowchart: Magnetic Disk 23">
            <a:extLst>
              <a:ext uri="{FF2B5EF4-FFF2-40B4-BE49-F238E27FC236}">
                <a16:creationId xmlns:a16="http://schemas.microsoft.com/office/drawing/2014/main" id="{21162E48-208D-41E1-AFFF-0ED308EC3215}"/>
              </a:ext>
            </a:extLst>
          </p:cNvPr>
          <p:cNvSpPr/>
          <p:nvPr/>
        </p:nvSpPr>
        <p:spPr bwMode="auto">
          <a:xfrm>
            <a:off x="6305239" y="1926495"/>
            <a:ext cx="1447800" cy="685797"/>
          </a:xfrm>
          <a:prstGeom prst="flowChartMagneticDisk">
            <a:avLst/>
          </a:prstGeom>
          <a:ln>
            <a:headEnd type="none" w="med" len="med"/>
            <a:tailEnd type="none" w="med" len="med"/>
          </a:ln>
        </p:spPr>
        <p:style>
          <a:lnRef idx="2">
            <a:schemeClr val="accent6">
              <a:shade val="15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ea typeface="ヒラギノ角ゴ ProN W3" charset="0"/>
                <a:cs typeface="ヒラギノ角ゴ ProN W3" charset="0"/>
                <a:sym typeface="Gill Sans" charset="0"/>
              </a:rPr>
              <a:t>Case Repository</a:t>
            </a: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5" name="Flowchart: Magnetic Disk 24">
            <a:extLst>
              <a:ext uri="{FF2B5EF4-FFF2-40B4-BE49-F238E27FC236}">
                <a16:creationId xmlns:a16="http://schemas.microsoft.com/office/drawing/2014/main" id="{1F7309FE-E616-B54E-23E3-AB3CD9994F8E}"/>
              </a:ext>
            </a:extLst>
          </p:cNvPr>
          <p:cNvSpPr/>
          <p:nvPr/>
        </p:nvSpPr>
        <p:spPr bwMode="auto">
          <a:xfrm>
            <a:off x="1905000" y="4348158"/>
            <a:ext cx="1447800" cy="685797"/>
          </a:xfrm>
          <a:prstGeom prst="flowChartMagneticDisk">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ea typeface="ヒラギノ角ゴ ProN W3" charset="0"/>
                <a:cs typeface="ヒラギノ角ゴ ProN W3" charset="0"/>
                <a:sym typeface="Gill Sans" charset="0"/>
              </a:rPr>
              <a:t>Results</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rPr>
              <a:t>Storage</a:t>
            </a:r>
          </a:p>
        </p:txBody>
      </p:sp>
      <p:sp>
        <p:nvSpPr>
          <p:cNvPr id="26" name="Flowchart: Magnetic Disk 25">
            <a:extLst>
              <a:ext uri="{FF2B5EF4-FFF2-40B4-BE49-F238E27FC236}">
                <a16:creationId xmlns:a16="http://schemas.microsoft.com/office/drawing/2014/main" id="{E7D101AB-1989-846F-0D54-10377FB2F117}"/>
              </a:ext>
            </a:extLst>
          </p:cNvPr>
          <p:cNvSpPr/>
          <p:nvPr/>
        </p:nvSpPr>
        <p:spPr bwMode="auto">
          <a:xfrm>
            <a:off x="5257801" y="4354006"/>
            <a:ext cx="1447800" cy="685797"/>
          </a:xfrm>
          <a:prstGeom prst="flowChartMagneticDisk">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ea typeface="ヒラギノ角ゴ ProN W3" charset="0"/>
                <a:cs typeface="ヒラギノ角ゴ ProN W3" charset="0"/>
                <a:sym typeface="Gill Sans" charset="0"/>
              </a:rPr>
              <a:t>Results</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rPr>
              <a:t>Storage</a:t>
            </a:r>
          </a:p>
        </p:txBody>
      </p:sp>
      <p:cxnSp>
        <p:nvCxnSpPr>
          <p:cNvPr id="28" name="Connector: Elbow 27">
            <a:extLst>
              <a:ext uri="{FF2B5EF4-FFF2-40B4-BE49-F238E27FC236}">
                <a16:creationId xmlns:a16="http://schemas.microsoft.com/office/drawing/2014/main" id="{A68618E0-F06D-DBDC-63A7-950489D9F3A1}"/>
              </a:ext>
            </a:extLst>
          </p:cNvPr>
          <p:cNvCxnSpPr>
            <a:stCxn id="3" idx="2"/>
            <a:endCxn id="15" idx="0"/>
          </p:cNvCxnSpPr>
          <p:nvPr/>
        </p:nvCxnSpPr>
        <p:spPr bwMode="auto">
          <a:xfrm rot="5400000">
            <a:off x="3760797" y="1994343"/>
            <a:ext cx="384159" cy="476250"/>
          </a:xfrm>
          <a:prstGeom prst="bentConnector3">
            <a:avLst/>
          </a:prstGeom>
          <a:blipFill dpi="0" rotWithShape="0">
            <a:blip r:embed="rId3"/>
            <a:srcRect/>
            <a:tile tx="0" ty="0" sx="100000" sy="100000" flip="none" algn="tl"/>
          </a:blipFill>
          <a:ln w="38100" cap="flat" cmpd="sng" algn="ctr">
            <a:solidFill>
              <a:srgbClr val="000000"/>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Connector: Elbow 29">
            <a:extLst>
              <a:ext uri="{FF2B5EF4-FFF2-40B4-BE49-F238E27FC236}">
                <a16:creationId xmlns:a16="http://schemas.microsoft.com/office/drawing/2014/main" id="{EC6A17FA-8FA8-A26A-B609-8AF5EC806B89}"/>
              </a:ext>
            </a:extLst>
          </p:cNvPr>
          <p:cNvCxnSpPr>
            <a:stCxn id="15" idx="2"/>
            <a:endCxn id="16" idx="0"/>
          </p:cNvCxnSpPr>
          <p:nvPr/>
        </p:nvCxnSpPr>
        <p:spPr bwMode="auto">
          <a:xfrm rot="5400000">
            <a:off x="2102185" y="1873584"/>
            <a:ext cx="558444" cy="2666688"/>
          </a:xfrm>
          <a:prstGeom prst="bentConnector3">
            <a:avLst/>
          </a:prstGeom>
          <a:blipFill dpi="0" rotWithShape="0">
            <a:blip r:embed="rId3"/>
            <a:srcRect/>
            <a:tile tx="0" ty="0" sx="100000" sy="100000" flip="none" algn="tl"/>
          </a:blipFill>
          <a:ln w="25400" cap="flat" cmpd="sng" algn="ctr">
            <a:solidFill>
              <a:srgbClr val="000000"/>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Connector: Elbow 31">
            <a:extLst>
              <a:ext uri="{FF2B5EF4-FFF2-40B4-BE49-F238E27FC236}">
                <a16:creationId xmlns:a16="http://schemas.microsoft.com/office/drawing/2014/main" id="{4ED89303-616A-E0F3-F71C-C207B02534FE}"/>
              </a:ext>
            </a:extLst>
          </p:cNvPr>
          <p:cNvCxnSpPr>
            <a:stCxn id="15" idx="2"/>
            <a:endCxn id="18" idx="0"/>
          </p:cNvCxnSpPr>
          <p:nvPr/>
        </p:nvCxnSpPr>
        <p:spPr bwMode="auto">
          <a:xfrm rot="5400000">
            <a:off x="2645058" y="2416457"/>
            <a:ext cx="558444" cy="1580942"/>
          </a:xfrm>
          <a:prstGeom prst="bentConnector3">
            <a:avLst/>
          </a:prstGeom>
          <a:blipFill dpi="0" rotWithShape="0">
            <a:blip r:embed="rId3"/>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Connector: Elbow 33">
            <a:extLst>
              <a:ext uri="{FF2B5EF4-FFF2-40B4-BE49-F238E27FC236}">
                <a16:creationId xmlns:a16="http://schemas.microsoft.com/office/drawing/2014/main" id="{86E73EB7-E6AA-B48A-9401-CFFAD5CEDC4C}"/>
              </a:ext>
            </a:extLst>
          </p:cNvPr>
          <p:cNvCxnSpPr>
            <a:stCxn id="15" idx="2"/>
            <a:endCxn id="19" idx="0"/>
          </p:cNvCxnSpPr>
          <p:nvPr/>
        </p:nvCxnSpPr>
        <p:spPr bwMode="auto">
          <a:xfrm rot="5400000">
            <a:off x="3187932" y="2959331"/>
            <a:ext cx="558444" cy="495195"/>
          </a:xfrm>
          <a:prstGeom prst="bentConnector3">
            <a:avLst/>
          </a:prstGeom>
          <a:blipFill dpi="0" rotWithShape="0">
            <a:blip r:embed="rId3"/>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Connector: Elbow 35">
            <a:extLst>
              <a:ext uri="{FF2B5EF4-FFF2-40B4-BE49-F238E27FC236}">
                <a16:creationId xmlns:a16="http://schemas.microsoft.com/office/drawing/2014/main" id="{9502ECC2-7B17-5DEE-D87F-B6B0A46C1102}"/>
              </a:ext>
            </a:extLst>
          </p:cNvPr>
          <p:cNvCxnSpPr>
            <a:stCxn id="15" idx="2"/>
            <a:endCxn id="20" idx="0"/>
          </p:cNvCxnSpPr>
          <p:nvPr/>
        </p:nvCxnSpPr>
        <p:spPr bwMode="auto">
          <a:xfrm rot="16200000" flipH="1">
            <a:off x="4420414" y="2222043"/>
            <a:ext cx="558444" cy="1969770"/>
          </a:xfrm>
          <a:prstGeom prst="bentConnector3">
            <a:avLst/>
          </a:prstGeom>
          <a:blipFill dpi="0" rotWithShape="0">
            <a:blip r:embed="rId3"/>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Connector: Elbow 37">
            <a:extLst>
              <a:ext uri="{FF2B5EF4-FFF2-40B4-BE49-F238E27FC236}">
                <a16:creationId xmlns:a16="http://schemas.microsoft.com/office/drawing/2014/main" id="{FF045FBD-3CA0-AF16-5EDA-3AD200334D41}"/>
              </a:ext>
            </a:extLst>
          </p:cNvPr>
          <p:cNvCxnSpPr>
            <a:stCxn id="15" idx="2"/>
            <a:endCxn id="21" idx="0"/>
          </p:cNvCxnSpPr>
          <p:nvPr/>
        </p:nvCxnSpPr>
        <p:spPr bwMode="auto">
          <a:xfrm rot="16200000" flipH="1">
            <a:off x="4963287" y="1679170"/>
            <a:ext cx="558444" cy="3055516"/>
          </a:xfrm>
          <a:prstGeom prst="bentConnector3">
            <a:avLst/>
          </a:prstGeom>
          <a:blipFill dpi="0" rotWithShape="0">
            <a:blip r:embed="rId3"/>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Connector: Elbow 39">
            <a:extLst>
              <a:ext uri="{FF2B5EF4-FFF2-40B4-BE49-F238E27FC236}">
                <a16:creationId xmlns:a16="http://schemas.microsoft.com/office/drawing/2014/main" id="{43F8F642-CEE3-5063-971C-FB9F04DAECFA}"/>
              </a:ext>
            </a:extLst>
          </p:cNvPr>
          <p:cNvCxnSpPr>
            <a:stCxn id="15" idx="2"/>
            <a:endCxn id="22" idx="0"/>
          </p:cNvCxnSpPr>
          <p:nvPr/>
        </p:nvCxnSpPr>
        <p:spPr bwMode="auto">
          <a:xfrm rot="16200000" flipH="1">
            <a:off x="5506160" y="1136296"/>
            <a:ext cx="558444" cy="4141263"/>
          </a:xfrm>
          <a:prstGeom prst="bentConnector3">
            <a:avLst/>
          </a:prstGeom>
          <a:blipFill dpi="0" rotWithShape="0">
            <a:blip r:embed="rId3"/>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Rounded Rectangular Callout 8">
            <a:extLst>
              <a:ext uri="{FF2B5EF4-FFF2-40B4-BE49-F238E27FC236}">
                <a16:creationId xmlns:a16="http://schemas.microsoft.com/office/drawing/2014/main" id="{379D87F3-F24D-BCF5-EDB1-5D9C9D3DDAF3}"/>
              </a:ext>
            </a:extLst>
          </p:cNvPr>
          <p:cNvSpPr/>
          <p:nvPr/>
        </p:nvSpPr>
        <p:spPr bwMode="auto">
          <a:xfrm>
            <a:off x="4324245" y="2179246"/>
            <a:ext cx="1360265" cy="773467"/>
          </a:xfrm>
          <a:prstGeom prst="wedgeRoundRectCallout">
            <a:avLst>
              <a:gd name="adj1" fmla="val -79576"/>
              <a:gd name="adj2" fmla="val 83120"/>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ea typeface="ヒラギノ角ゴ ProN W3" charset="0"/>
                <a:cs typeface="ヒラギノ角ゴ ProN W3" charset="0"/>
                <a:sym typeface="Gill Sans" charset="0"/>
              </a:rPr>
              <a:t>Only task info</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ea typeface="ヒラギノ角ゴ ProN W3" charset="0"/>
                <a:cs typeface="ヒラギノ角ゴ ProN W3" charset="0"/>
                <a:sym typeface="Gill Sans" charset="0"/>
              </a:rPr>
              <a:t>(</a:t>
            </a:r>
            <a:r>
              <a:rPr kumimoji="0" lang="en-US" sz="1200" b="1" i="0" u="none" strike="noStrike" cap="none" normalizeH="0" baseline="0" dirty="0">
                <a:ln>
                  <a:noFill/>
                </a:ln>
                <a:solidFill>
                  <a:srgbClr val="000000"/>
                </a:solidFill>
                <a:effectLst/>
                <a:highlight>
                  <a:srgbClr val="FFFF00"/>
                </a:highlight>
                <a:ea typeface="ヒラギノ角ゴ ProN W3" charset="0"/>
                <a:cs typeface="ヒラギノ角ゴ ProN W3" charset="0"/>
                <a:sym typeface="Gill Sans" charset="0"/>
              </a:rPr>
              <a:t>6 elements</a:t>
            </a:r>
            <a:r>
              <a:rPr kumimoji="0" lang="en-US" sz="1200" b="0" i="0" u="none" strike="noStrike" cap="none" normalizeH="0" baseline="0" dirty="0">
                <a:ln>
                  <a:noFill/>
                </a:ln>
                <a:solidFill>
                  <a:srgbClr val="000000"/>
                </a:solidFill>
                <a:effectLst/>
                <a:ea typeface="ヒラギノ角ゴ ProN W3" charset="0"/>
                <a:cs typeface="ヒラギノ角ゴ ProN W3" charset="0"/>
                <a:sym typeface="Gill Sans" charset="0"/>
              </a:rPr>
              <a:t>) </a:t>
            </a:r>
            <a:r>
              <a:rPr lang="en-US" sz="1200" dirty="0">
                <a:solidFill>
                  <a:srgbClr val="000000"/>
                </a:solidFill>
                <a:ea typeface="ヒラギノ角ゴ ProN W3" charset="0"/>
                <a:cs typeface="ヒラギノ角ゴ ProN W3" charset="0"/>
                <a:sym typeface="Gill Sans" charset="0"/>
              </a:rPr>
              <a:t>transferred!</a:t>
            </a:r>
            <a:endParaRPr kumimoji="0" lang="en-US" sz="12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cxnSp>
        <p:nvCxnSpPr>
          <p:cNvPr id="45" name="Connector: Curved 44">
            <a:extLst>
              <a:ext uri="{FF2B5EF4-FFF2-40B4-BE49-F238E27FC236}">
                <a16:creationId xmlns:a16="http://schemas.microsoft.com/office/drawing/2014/main" id="{D8B05368-2A43-3B91-3E40-1D52907F62E0}"/>
              </a:ext>
            </a:extLst>
          </p:cNvPr>
          <p:cNvCxnSpPr>
            <a:cxnSpLocks/>
            <a:stCxn id="23" idx="3"/>
            <a:endCxn id="16" idx="0"/>
          </p:cNvCxnSpPr>
          <p:nvPr/>
        </p:nvCxnSpPr>
        <p:spPr bwMode="auto">
          <a:xfrm rot="5400000">
            <a:off x="876257" y="2747172"/>
            <a:ext cx="910784" cy="567172"/>
          </a:xfrm>
          <a:prstGeom prst="curvedConnector3">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46" name="Connector: Curved 45">
            <a:extLst>
              <a:ext uri="{FF2B5EF4-FFF2-40B4-BE49-F238E27FC236}">
                <a16:creationId xmlns:a16="http://schemas.microsoft.com/office/drawing/2014/main" id="{B0C91A9E-6FB1-5605-0518-9C315971DB1C}"/>
              </a:ext>
            </a:extLst>
          </p:cNvPr>
          <p:cNvCxnSpPr>
            <a:cxnSpLocks/>
            <a:stCxn id="23" idx="3"/>
            <a:endCxn id="19" idx="0"/>
          </p:cNvCxnSpPr>
          <p:nvPr/>
        </p:nvCxnSpPr>
        <p:spPr bwMode="auto">
          <a:xfrm rot="16200000" flipH="1">
            <a:off x="1962003" y="2228597"/>
            <a:ext cx="910784" cy="1604321"/>
          </a:xfrm>
          <a:prstGeom prst="curvedConnector3">
            <a:avLst>
              <a:gd name="adj1" fmla="val 50000"/>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47" name="Connector: Curved 46">
            <a:extLst>
              <a:ext uri="{FF2B5EF4-FFF2-40B4-BE49-F238E27FC236}">
                <a16:creationId xmlns:a16="http://schemas.microsoft.com/office/drawing/2014/main" id="{F99D2440-9987-C5B7-CF99-0C7E04621B88}"/>
              </a:ext>
            </a:extLst>
          </p:cNvPr>
          <p:cNvCxnSpPr>
            <a:cxnSpLocks/>
            <a:stCxn id="23" idx="3"/>
            <a:endCxn id="18" idx="0"/>
          </p:cNvCxnSpPr>
          <p:nvPr/>
        </p:nvCxnSpPr>
        <p:spPr bwMode="auto">
          <a:xfrm rot="16200000" flipH="1">
            <a:off x="1419130" y="2771471"/>
            <a:ext cx="910784" cy="518574"/>
          </a:xfrm>
          <a:prstGeom prst="curvedConnector3">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54" name="Connector: Curved 53">
            <a:extLst>
              <a:ext uri="{FF2B5EF4-FFF2-40B4-BE49-F238E27FC236}">
                <a16:creationId xmlns:a16="http://schemas.microsoft.com/office/drawing/2014/main" id="{9FD79989-21ED-E563-A0BB-B59EC8A18652}"/>
              </a:ext>
            </a:extLst>
          </p:cNvPr>
          <p:cNvCxnSpPr>
            <a:cxnSpLocks/>
            <a:stCxn id="16" idx="2"/>
            <a:endCxn id="25" idx="1"/>
          </p:cNvCxnSpPr>
          <p:nvPr/>
        </p:nvCxnSpPr>
        <p:spPr bwMode="auto">
          <a:xfrm rot="16200000" flipH="1">
            <a:off x="1674175" y="3393433"/>
            <a:ext cx="328612" cy="1580837"/>
          </a:xfrm>
          <a:prstGeom prst="curvedConnector3">
            <a:avLst>
              <a:gd name="adj1" fmla="val 50000"/>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55" name="Connector: Curved 54">
            <a:extLst>
              <a:ext uri="{FF2B5EF4-FFF2-40B4-BE49-F238E27FC236}">
                <a16:creationId xmlns:a16="http://schemas.microsoft.com/office/drawing/2014/main" id="{71DB959E-FED8-6E6C-050A-46F85C461D22}"/>
              </a:ext>
            </a:extLst>
          </p:cNvPr>
          <p:cNvCxnSpPr>
            <a:cxnSpLocks/>
            <a:stCxn id="19" idx="2"/>
            <a:endCxn id="25" idx="1"/>
          </p:cNvCxnSpPr>
          <p:nvPr/>
        </p:nvCxnSpPr>
        <p:spPr bwMode="auto">
          <a:xfrm rot="5400000">
            <a:off x="2759922" y="3888524"/>
            <a:ext cx="328612" cy="590656"/>
          </a:xfrm>
          <a:prstGeom prst="curvedConnector3">
            <a:avLst>
              <a:gd name="adj1" fmla="val 50000"/>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56" name="Connector: Curved 55">
            <a:extLst>
              <a:ext uri="{FF2B5EF4-FFF2-40B4-BE49-F238E27FC236}">
                <a16:creationId xmlns:a16="http://schemas.microsoft.com/office/drawing/2014/main" id="{BA84F4C4-FEA3-E16C-7A37-B73558FB2A82}"/>
              </a:ext>
            </a:extLst>
          </p:cNvPr>
          <p:cNvCxnSpPr>
            <a:cxnSpLocks/>
            <a:stCxn id="18" idx="2"/>
            <a:endCxn id="25" idx="1"/>
          </p:cNvCxnSpPr>
          <p:nvPr/>
        </p:nvCxnSpPr>
        <p:spPr bwMode="auto">
          <a:xfrm rot="16200000" flipH="1">
            <a:off x="2217048" y="3936306"/>
            <a:ext cx="328612" cy="495091"/>
          </a:xfrm>
          <a:prstGeom prst="curvedConnector3">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65" name="Connector: Curved 64">
            <a:extLst>
              <a:ext uri="{FF2B5EF4-FFF2-40B4-BE49-F238E27FC236}">
                <a16:creationId xmlns:a16="http://schemas.microsoft.com/office/drawing/2014/main" id="{B4D52BA0-0D8F-768A-79C6-7E37E30F5992}"/>
              </a:ext>
            </a:extLst>
          </p:cNvPr>
          <p:cNvCxnSpPr>
            <a:cxnSpLocks/>
            <a:endCxn id="20" idx="0"/>
          </p:cNvCxnSpPr>
          <p:nvPr/>
        </p:nvCxnSpPr>
        <p:spPr bwMode="auto">
          <a:xfrm rot="10800000" flipV="1">
            <a:off x="5684522" y="2606158"/>
            <a:ext cx="1406027" cy="879992"/>
          </a:xfrm>
          <a:prstGeom prst="curvedConnector2">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66" name="Connector: Curved 65">
            <a:extLst>
              <a:ext uri="{FF2B5EF4-FFF2-40B4-BE49-F238E27FC236}">
                <a16:creationId xmlns:a16="http://schemas.microsoft.com/office/drawing/2014/main" id="{31C4F4B2-F0BB-F388-2FC7-989190AB4416}"/>
              </a:ext>
            </a:extLst>
          </p:cNvPr>
          <p:cNvCxnSpPr>
            <a:cxnSpLocks/>
            <a:endCxn id="22" idx="0"/>
          </p:cNvCxnSpPr>
          <p:nvPr/>
        </p:nvCxnSpPr>
        <p:spPr bwMode="auto">
          <a:xfrm rot="16200000" flipH="1">
            <a:off x="7033283" y="2663419"/>
            <a:ext cx="879992" cy="765470"/>
          </a:xfrm>
          <a:prstGeom prst="curvedConnector3">
            <a:avLst>
              <a:gd name="adj1" fmla="val 50000"/>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67" name="Connector: Curved 66">
            <a:extLst>
              <a:ext uri="{FF2B5EF4-FFF2-40B4-BE49-F238E27FC236}">
                <a16:creationId xmlns:a16="http://schemas.microsoft.com/office/drawing/2014/main" id="{6E0B413A-4047-42CD-8244-D2F91B2F6A65}"/>
              </a:ext>
            </a:extLst>
          </p:cNvPr>
          <p:cNvCxnSpPr>
            <a:cxnSpLocks/>
            <a:endCxn id="21" idx="0"/>
          </p:cNvCxnSpPr>
          <p:nvPr/>
        </p:nvCxnSpPr>
        <p:spPr bwMode="auto">
          <a:xfrm rot="5400000">
            <a:off x="6490410" y="2886015"/>
            <a:ext cx="879992" cy="320278"/>
          </a:xfrm>
          <a:prstGeom prst="curvedConnector3">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74" name="Connector: Curved 73">
            <a:extLst>
              <a:ext uri="{FF2B5EF4-FFF2-40B4-BE49-F238E27FC236}">
                <a16:creationId xmlns:a16="http://schemas.microsoft.com/office/drawing/2014/main" id="{C5D82AE1-8987-695C-FE51-28B245D9C25B}"/>
              </a:ext>
            </a:extLst>
          </p:cNvPr>
          <p:cNvCxnSpPr>
            <a:cxnSpLocks/>
            <a:endCxn id="26" idx="1"/>
          </p:cNvCxnSpPr>
          <p:nvPr/>
        </p:nvCxnSpPr>
        <p:spPr bwMode="auto">
          <a:xfrm rot="16200000" flipH="1">
            <a:off x="5678406" y="4050711"/>
            <a:ext cx="309410" cy="297180"/>
          </a:xfrm>
          <a:prstGeom prst="curvedConnector3">
            <a:avLst>
              <a:gd name="adj1" fmla="val 50000"/>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75" name="Connector: Curved 74">
            <a:extLst>
              <a:ext uri="{FF2B5EF4-FFF2-40B4-BE49-F238E27FC236}">
                <a16:creationId xmlns:a16="http://schemas.microsoft.com/office/drawing/2014/main" id="{1F894A54-3DB7-462F-1FFC-D995AAC50C80}"/>
              </a:ext>
            </a:extLst>
          </p:cNvPr>
          <p:cNvCxnSpPr>
            <a:cxnSpLocks/>
            <a:stCxn id="22" idx="2"/>
            <a:endCxn id="26" idx="1"/>
          </p:cNvCxnSpPr>
          <p:nvPr/>
        </p:nvCxnSpPr>
        <p:spPr bwMode="auto">
          <a:xfrm rot="5400000">
            <a:off x="6751628" y="3249620"/>
            <a:ext cx="334460" cy="1874313"/>
          </a:xfrm>
          <a:prstGeom prst="curvedConnector3">
            <a:avLst>
              <a:gd name="adj1" fmla="val 50000"/>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76" name="Connector: Curved 75">
            <a:extLst>
              <a:ext uri="{FF2B5EF4-FFF2-40B4-BE49-F238E27FC236}">
                <a16:creationId xmlns:a16="http://schemas.microsoft.com/office/drawing/2014/main" id="{9E1098EF-BDE1-CBFA-9739-705D53148772}"/>
              </a:ext>
            </a:extLst>
          </p:cNvPr>
          <p:cNvCxnSpPr>
            <a:cxnSpLocks/>
            <a:stCxn id="21" idx="2"/>
            <a:endCxn id="26" idx="1"/>
          </p:cNvCxnSpPr>
          <p:nvPr/>
        </p:nvCxnSpPr>
        <p:spPr bwMode="auto">
          <a:xfrm rot="5400000">
            <a:off x="6208754" y="3792493"/>
            <a:ext cx="334460" cy="788566"/>
          </a:xfrm>
          <a:prstGeom prst="curvedConnector3">
            <a:avLst>
              <a:gd name="adj1" fmla="val 50000"/>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sp>
        <p:nvSpPr>
          <p:cNvPr id="82" name="Rounded Rectangular Callout 8">
            <a:extLst>
              <a:ext uri="{FF2B5EF4-FFF2-40B4-BE49-F238E27FC236}">
                <a16:creationId xmlns:a16="http://schemas.microsoft.com/office/drawing/2014/main" id="{52D60A29-B146-FB60-0FED-DCCB3AAC5928}"/>
              </a:ext>
            </a:extLst>
          </p:cNvPr>
          <p:cNvSpPr/>
          <p:nvPr/>
        </p:nvSpPr>
        <p:spPr bwMode="auto">
          <a:xfrm>
            <a:off x="7856012" y="2331425"/>
            <a:ext cx="1173437" cy="659164"/>
          </a:xfrm>
          <a:prstGeom prst="wedgeRoundRectCallout">
            <a:avLst>
              <a:gd name="adj1" fmla="val -103857"/>
              <a:gd name="adj2" fmla="val 20291"/>
              <a:gd name="adj3" fmla="val 16667"/>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ea typeface="ヒラギノ角ゴ ProN W3" charset="0"/>
                <a:cs typeface="ヒラギノ角ゴ ProN W3" charset="0"/>
                <a:sym typeface="Gill Sans" charset="0"/>
              </a:rPr>
              <a:t>Real design </a:t>
            </a:r>
            <a:r>
              <a:rPr lang="en-US" sz="1200" dirty="0">
                <a:solidFill>
                  <a:srgbClr val="000000"/>
                </a:solidFill>
                <a:ea typeface="ヒラギノ角ゴ ProN W3" charset="0"/>
                <a:cs typeface="ヒラギノ角ゴ ProN W3" charset="0"/>
                <a:sym typeface="Gill Sans" charset="0"/>
              </a:rPr>
              <a:t>transferred</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ea typeface="ヒラギノ角ゴ ProN W3" charset="0"/>
                <a:cs typeface="ヒラギノ角ゴ ProN W3" charset="0"/>
                <a:sym typeface="Gill Sans" charset="0"/>
              </a:rPr>
              <a:t>Locally</a:t>
            </a:r>
          </a:p>
        </p:txBody>
      </p:sp>
      <p:sp>
        <p:nvSpPr>
          <p:cNvPr id="83" name="Rounded Rectangular Callout 8">
            <a:extLst>
              <a:ext uri="{FF2B5EF4-FFF2-40B4-BE49-F238E27FC236}">
                <a16:creationId xmlns:a16="http://schemas.microsoft.com/office/drawing/2014/main" id="{764B24A1-DE72-AF38-5F82-85A7440C36FC}"/>
              </a:ext>
            </a:extLst>
          </p:cNvPr>
          <p:cNvSpPr/>
          <p:nvPr/>
        </p:nvSpPr>
        <p:spPr bwMode="auto">
          <a:xfrm>
            <a:off x="243781" y="4271166"/>
            <a:ext cx="1173437" cy="659164"/>
          </a:xfrm>
          <a:prstGeom prst="wedgeRoundRectCallout">
            <a:avLst>
              <a:gd name="adj1" fmla="val 113683"/>
              <a:gd name="adj2" fmla="val -57162"/>
              <a:gd name="adj3" fmla="val 16667"/>
            </a:avLst>
          </a:prstGeom>
          <a:ln>
            <a:headEnd type="none" w="med" len="med"/>
            <a:tailEnd type="none" w="med" len="med"/>
          </a:ln>
        </p:spPr>
        <p:style>
          <a:lnRef idx="2">
            <a:schemeClr val="accent6">
              <a:shade val="15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ea typeface="ヒラギノ角ゴ ProN W3" charset="0"/>
                <a:cs typeface="ヒラギノ角ゴ ProN W3" charset="0"/>
                <a:sym typeface="Gill Sans" charset="0"/>
              </a:rPr>
              <a:t>Real results </a:t>
            </a:r>
            <a:r>
              <a:rPr lang="en-US" sz="1200" dirty="0">
                <a:solidFill>
                  <a:srgbClr val="000000"/>
                </a:solidFill>
                <a:ea typeface="ヒラギノ角ゴ ProN W3" charset="0"/>
                <a:cs typeface="ヒラギノ角ゴ ProN W3" charset="0"/>
                <a:sym typeface="Gill Sans" charset="0"/>
              </a:rPr>
              <a:t>transferred</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ea typeface="ヒラギノ角ゴ ProN W3" charset="0"/>
                <a:cs typeface="ヒラギノ角ゴ ProN W3" charset="0"/>
                <a:sym typeface="Gill Sans" charset="0"/>
              </a:rPr>
              <a:t>Locally</a:t>
            </a:r>
          </a:p>
        </p:txBody>
      </p:sp>
      <p:sp>
        <p:nvSpPr>
          <p:cNvPr id="85" name="TextBox 84">
            <a:extLst>
              <a:ext uri="{FF2B5EF4-FFF2-40B4-BE49-F238E27FC236}">
                <a16:creationId xmlns:a16="http://schemas.microsoft.com/office/drawing/2014/main" id="{3F3B821A-02EC-18F9-BF5A-D995EDF9CF9D}"/>
              </a:ext>
            </a:extLst>
          </p:cNvPr>
          <p:cNvSpPr txBox="1"/>
          <p:nvPr/>
        </p:nvSpPr>
        <p:spPr>
          <a:xfrm>
            <a:off x="552451" y="1002252"/>
            <a:ext cx="819149" cy="369332"/>
          </a:xfrm>
          <a:prstGeom prst="rect">
            <a:avLst/>
          </a:prstGeom>
          <a:noFill/>
        </p:spPr>
        <p:txBody>
          <a:bodyPr wrap="square">
            <a:spAutoFit/>
          </a:bodyPr>
          <a:lstStyle/>
          <a:p>
            <a:r>
              <a:rPr lang="en-US" sz="1800" dirty="0">
                <a:solidFill>
                  <a:srgbClr val="000000"/>
                </a:solidFill>
                <a:ea typeface="ヒラギノ角ゴ ProN W3" charset="0"/>
                <a:cs typeface="ヒラギノ角ゴ ProN W3" charset="0"/>
                <a:sym typeface="Gill Sans" charset="0"/>
              </a:rPr>
              <a:t>LSH</a:t>
            </a:r>
            <a:endParaRPr lang="en-US" dirty="0"/>
          </a:p>
        </p:txBody>
      </p:sp>
      <p:sp>
        <p:nvSpPr>
          <p:cNvPr id="86" name="TextBox 85">
            <a:extLst>
              <a:ext uri="{FF2B5EF4-FFF2-40B4-BE49-F238E27FC236}">
                <a16:creationId xmlns:a16="http://schemas.microsoft.com/office/drawing/2014/main" id="{1D21ADC0-F23F-9C59-1EBC-CC16DBE1B73E}"/>
              </a:ext>
            </a:extLst>
          </p:cNvPr>
          <p:cNvSpPr txBox="1"/>
          <p:nvPr/>
        </p:nvSpPr>
        <p:spPr>
          <a:xfrm>
            <a:off x="6998764" y="988113"/>
            <a:ext cx="819149" cy="369332"/>
          </a:xfrm>
          <a:prstGeom prst="rect">
            <a:avLst/>
          </a:prstGeom>
          <a:noFill/>
        </p:spPr>
        <p:txBody>
          <a:bodyPr wrap="square">
            <a:spAutoFit/>
          </a:bodyPr>
          <a:lstStyle/>
          <a:p>
            <a:r>
              <a:rPr lang="en-US" sz="1800" dirty="0">
                <a:solidFill>
                  <a:srgbClr val="000000"/>
                </a:solidFill>
                <a:ea typeface="ヒラギノ角ゴ ProN W3" charset="0"/>
                <a:cs typeface="ヒラギノ角ゴ ProN W3" charset="0"/>
                <a:sym typeface="Gill Sans" charset="0"/>
              </a:rPr>
              <a:t>LPG</a:t>
            </a:r>
            <a:endParaRPr lang="en-US" dirty="0"/>
          </a:p>
        </p:txBody>
      </p:sp>
    </p:spTree>
    <p:extLst>
      <p:ext uri="{BB962C8B-B14F-4D97-AF65-F5344CB8AC3E}">
        <p14:creationId xmlns:p14="http://schemas.microsoft.com/office/powerpoint/2010/main" val="15442642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0" y="742950"/>
            <a:ext cx="9144000" cy="0"/>
          </a:xfrm>
          <a:prstGeom prst="line">
            <a:avLst/>
          </a:prstGeom>
          <a:blipFill dpi="0" rotWithShape="0">
            <a:blip r:embed="rId2"/>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p:cNvSpPr>
            <a:spLocks noGrp="1"/>
          </p:cNvSpPr>
          <p:nvPr>
            <p:ph type="title"/>
          </p:nvPr>
        </p:nvSpPr>
        <p:spPr>
          <a:xfrm>
            <a:off x="76200" y="86884"/>
            <a:ext cx="7086600" cy="478259"/>
          </a:xfrm>
        </p:spPr>
        <p:txBody>
          <a:bodyPr>
            <a:noAutofit/>
          </a:bodyPr>
          <a:lstStyle/>
          <a:p>
            <a:r>
              <a:rPr lang="en-US" dirty="0"/>
              <a:t>Appendix 1 – Client </a:t>
            </a:r>
            <a:r>
              <a:rPr lang="en-US" sz="2800" dirty="0"/>
              <a:t>Environment setup</a:t>
            </a:r>
          </a:p>
        </p:txBody>
      </p:sp>
      <p:sp>
        <p:nvSpPr>
          <p:cNvPr id="6" name="Rectangle 5"/>
          <p:cNvSpPr/>
          <p:nvPr/>
        </p:nvSpPr>
        <p:spPr>
          <a:xfrm>
            <a:off x="228600" y="1173518"/>
            <a:ext cx="8153400" cy="3785652"/>
          </a:xfrm>
          <a:prstGeom prst="rect">
            <a:avLst/>
          </a:prstGeom>
        </p:spPr>
        <p:txBody>
          <a:bodyPr wrap="square">
            <a:spAutoFit/>
          </a:bodyPr>
          <a:lstStyle/>
          <a:p>
            <a:r>
              <a:rPr lang="en-US" altLang="zh-CN" sz="1200" b="1" dirty="0"/>
              <a:t>Source</a:t>
            </a:r>
            <a:r>
              <a:rPr lang="en-US" altLang="zh-CN" sz="1200" dirty="0"/>
              <a:t>:  </a:t>
            </a:r>
          </a:p>
          <a:p>
            <a:pPr marL="171450" indent="-171450">
              <a:buFont typeface="Arial" panose="020B0604020202020204" pitchFamily="34" charset="0"/>
              <a:buChar char="•"/>
            </a:pPr>
            <a:r>
              <a:rPr lang="en-US" altLang="zh-CN" sz="1200" dirty="0">
                <a:hlinkClick r:id="rId3" action="ppaction://hlinkfile"/>
              </a:rPr>
              <a:t>\\lsh-smb04\sw\qa\qa_store\TMP_tools\depend_software\python_and_packages (LSH</a:t>
            </a:r>
            <a:r>
              <a:rPr lang="en-US" altLang="zh-CN" sz="1200" dirty="0"/>
              <a:t> win access)</a:t>
            </a:r>
          </a:p>
          <a:p>
            <a:pPr marL="171450" indent="-171450">
              <a:buFont typeface="Arial" panose="020B0604020202020204" pitchFamily="34" charset="0"/>
              <a:buChar char="•"/>
            </a:pPr>
            <a:r>
              <a:rPr lang="en-US" altLang="zh-CN" sz="1200" dirty="0"/>
              <a:t>/disks/</a:t>
            </a:r>
            <a:r>
              <a:rPr lang="en-US" altLang="zh-CN" sz="1200" dirty="0" err="1"/>
              <a:t>swrd_archive</a:t>
            </a:r>
            <a:r>
              <a:rPr lang="en-US" altLang="zh-CN" sz="1200" dirty="0"/>
              <a:t>/</a:t>
            </a:r>
            <a:r>
              <a:rPr lang="en-US" altLang="zh-CN" sz="1200" dirty="0" err="1"/>
              <a:t>sqa_lsv</a:t>
            </a:r>
            <a:r>
              <a:rPr lang="en-US" altLang="zh-CN" sz="1200" dirty="0"/>
              <a:t>/</a:t>
            </a:r>
            <a:r>
              <a:rPr lang="en-US" altLang="zh-CN" sz="1200" dirty="0" err="1"/>
              <a:t>test_management_platform</a:t>
            </a:r>
            <a:r>
              <a:rPr lang="en-US" altLang="zh-CN" sz="1200" dirty="0"/>
              <a:t>/</a:t>
            </a:r>
            <a:r>
              <a:rPr lang="en-US" altLang="zh-CN" sz="1200" dirty="0" err="1"/>
              <a:t>depend_software</a:t>
            </a:r>
            <a:r>
              <a:rPr lang="en-US" sz="1200" dirty="0"/>
              <a:t>/</a:t>
            </a:r>
            <a:r>
              <a:rPr lang="en-US" sz="1200" dirty="0" err="1"/>
              <a:t>python_and_packages</a:t>
            </a:r>
            <a:r>
              <a:rPr lang="en-US" sz="1200" dirty="0"/>
              <a:t> (LSV </a:t>
            </a:r>
            <a:r>
              <a:rPr lang="en-US" sz="1200" dirty="0" err="1"/>
              <a:t>lin</a:t>
            </a:r>
            <a:r>
              <a:rPr lang="en-US" sz="1200" dirty="0"/>
              <a:t> access)</a:t>
            </a:r>
          </a:p>
          <a:p>
            <a:r>
              <a:rPr lang="en-US" altLang="zh-CN" sz="1200" b="1" dirty="0"/>
              <a:t>Install Python</a:t>
            </a:r>
            <a:r>
              <a:rPr lang="en-US" altLang="zh-CN" sz="1200" dirty="0"/>
              <a:t>:</a:t>
            </a:r>
          </a:p>
          <a:p>
            <a:pPr marL="171450" indent="-171450">
              <a:buFont typeface="Arial" panose="020B0604020202020204" pitchFamily="34" charset="0"/>
              <a:buChar char="•"/>
            </a:pPr>
            <a:r>
              <a:rPr lang="en-US" altLang="zh-CN" sz="1200" dirty="0"/>
              <a:t>Double click: python-3.8.7-amd64.exe (Windows) or unzip Python-3.8.7.tar.xz(Linux)</a:t>
            </a:r>
          </a:p>
          <a:p>
            <a:pPr marL="171450" indent="-171450">
              <a:buFont typeface="Arial" panose="020B0604020202020204" pitchFamily="34" charset="0"/>
              <a:buChar char="•"/>
            </a:pPr>
            <a:r>
              <a:rPr lang="en-US" altLang="zh-CN" sz="1200" dirty="0"/>
              <a:t>Put Python install path into environment ‘PATH’ variable</a:t>
            </a:r>
            <a:endParaRPr lang="en-US" sz="1200" dirty="0"/>
          </a:p>
          <a:p>
            <a:r>
              <a:rPr lang="en-US" altLang="zh-CN" sz="1200" b="1" dirty="0"/>
              <a:t>Install Python Packages</a:t>
            </a:r>
            <a:r>
              <a:rPr lang="en-US" altLang="zh-CN" sz="1200" dirty="0"/>
              <a:t>:</a:t>
            </a:r>
          </a:p>
          <a:p>
            <a:pPr marL="171450" indent="-171450">
              <a:buFont typeface="Arial" panose="020B0604020202020204" pitchFamily="34" charset="0"/>
              <a:buChar char="•"/>
            </a:pPr>
            <a:r>
              <a:rPr lang="en-US" altLang="zh-CN" sz="1200" dirty="0"/>
              <a:t>cd ‘offline’ folder</a:t>
            </a:r>
          </a:p>
          <a:p>
            <a:pPr marL="171450" indent="-171450">
              <a:buFont typeface="Arial" panose="020B0604020202020204" pitchFamily="34" charset="0"/>
              <a:buChar char="•"/>
            </a:pPr>
            <a:r>
              <a:rPr lang="en-US" sz="1200" dirty="0"/>
              <a:t>Run following commands in console(dos):</a:t>
            </a:r>
          </a:p>
          <a:p>
            <a:pPr marL="628650" lvl="1" indent="-171450">
              <a:buFont typeface="Arial" panose="020B0604020202020204" pitchFamily="34" charset="0"/>
              <a:buChar char="•"/>
            </a:pPr>
            <a:r>
              <a:rPr lang="en-US" sz="1200" dirty="0"/>
              <a:t>python -m pip install --no-index --find-links . </a:t>
            </a:r>
            <a:r>
              <a:rPr lang="en-US" sz="1200" dirty="0" err="1"/>
              <a:t>psutil</a:t>
            </a:r>
            <a:r>
              <a:rPr lang="en-US" sz="1200" dirty="0"/>
              <a:t>==5.8.0</a:t>
            </a:r>
          </a:p>
          <a:p>
            <a:pPr marL="628650" lvl="1" indent="-171450">
              <a:buFont typeface="Arial" panose="020B0604020202020204" pitchFamily="34" charset="0"/>
              <a:buChar char="•"/>
            </a:pPr>
            <a:r>
              <a:rPr lang="en-US" sz="1200" dirty="0"/>
              <a:t>python -m pip install --no-index --find-links . JIRA==2.0.0</a:t>
            </a:r>
          </a:p>
          <a:p>
            <a:pPr marL="628650" lvl="1" indent="-171450">
              <a:buFont typeface="Arial" panose="020B0604020202020204" pitchFamily="34" charset="0"/>
              <a:buChar char="•"/>
            </a:pPr>
            <a:r>
              <a:rPr lang="en-US" sz="1200" dirty="0"/>
              <a:t>python -m pip install --no-index --find-links . </a:t>
            </a:r>
            <a:r>
              <a:rPr lang="en-US" sz="1200" dirty="0" err="1"/>
              <a:t>openpyxl</a:t>
            </a:r>
            <a:r>
              <a:rPr lang="en-US" sz="1200" dirty="0"/>
              <a:t>==3.0.7</a:t>
            </a:r>
          </a:p>
          <a:p>
            <a:pPr marL="628650" lvl="1" indent="-171450">
              <a:buFont typeface="Arial" panose="020B0604020202020204" pitchFamily="34" charset="0"/>
              <a:buChar char="•"/>
            </a:pPr>
            <a:r>
              <a:rPr lang="en-US" sz="1200" dirty="0"/>
              <a:t>python -m pip install --no-index --find-links . </a:t>
            </a:r>
            <a:r>
              <a:rPr lang="en-US" sz="1200" dirty="0" err="1"/>
              <a:t>pymysql</a:t>
            </a:r>
            <a:r>
              <a:rPr lang="en-US" sz="1200" dirty="0"/>
              <a:t>==1.0.2</a:t>
            </a:r>
            <a:endParaRPr lang="en-US" altLang="zh-CN" sz="1200" dirty="0"/>
          </a:p>
          <a:p>
            <a:r>
              <a:rPr lang="en-US" altLang="zh-CN" sz="1200" b="1" dirty="0"/>
              <a:t>Verify:</a:t>
            </a:r>
          </a:p>
          <a:p>
            <a:pPr marL="114300" indent="-171450">
              <a:buFont typeface="Arial" panose="020B0604020202020204" pitchFamily="34" charset="0"/>
              <a:buChar char="•"/>
            </a:pPr>
            <a:r>
              <a:rPr lang="en-US" sz="1200" dirty="0"/>
              <a:t>Run following commands in console(dos):</a:t>
            </a:r>
          </a:p>
          <a:p>
            <a:pPr marL="571500" lvl="1" indent="-171450">
              <a:buFont typeface="Arial" panose="020B0604020202020204" pitchFamily="34" charset="0"/>
              <a:buChar char="•"/>
            </a:pPr>
            <a:r>
              <a:rPr lang="en-US" sz="1200" dirty="0"/>
              <a:t>python 		-- Python should be run with a correct version</a:t>
            </a:r>
          </a:p>
          <a:p>
            <a:pPr marL="571500" lvl="1" indent="-171450">
              <a:buFont typeface="Arial" panose="020B0604020202020204" pitchFamily="34" charset="0"/>
              <a:buChar char="•"/>
            </a:pPr>
            <a:r>
              <a:rPr lang="en-US" sz="1200" dirty="0"/>
              <a:t>import </a:t>
            </a:r>
            <a:r>
              <a:rPr lang="en-US" sz="1200" dirty="0" err="1"/>
              <a:t>psutil</a:t>
            </a:r>
            <a:r>
              <a:rPr lang="en-US" sz="1200" dirty="0"/>
              <a:t> 		-- Python package imported, no crash</a:t>
            </a:r>
          </a:p>
          <a:p>
            <a:pPr marL="571500" lvl="1" indent="-171450">
              <a:buFont typeface="Arial" panose="020B0604020202020204" pitchFamily="34" charset="0"/>
              <a:buChar char="•"/>
            </a:pPr>
            <a:r>
              <a:rPr lang="en-US" sz="1200" dirty="0"/>
              <a:t>import jira 		-- Python package imported, no crash</a:t>
            </a:r>
          </a:p>
          <a:p>
            <a:pPr marL="571500" lvl="1" indent="-171450">
              <a:buFont typeface="Arial" panose="020B0604020202020204" pitchFamily="34" charset="0"/>
              <a:buChar char="•"/>
            </a:pPr>
            <a:r>
              <a:rPr lang="en-US" sz="1200" dirty="0"/>
              <a:t>import </a:t>
            </a:r>
            <a:r>
              <a:rPr lang="en-US" sz="1200" dirty="0" err="1"/>
              <a:t>openpyxl</a:t>
            </a:r>
            <a:r>
              <a:rPr lang="en-US" sz="1200" dirty="0"/>
              <a:t> 		-- Python package imported, no crash</a:t>
            </a:r>
          </a:p>
          <a:p>
            <a:pPr marL="571500" lvl="1" indent="-171450">
              <a:buFont typeface="Arial" panose="020B0604020202020204" pitchFamily="34" charset="0"/>
              <a:buChar char="•"/>
            </a:pPr>
            <a:r>
              <a:rPr lang="en-US" sz="1200" dirty="0"/>
              <a:t>import </a:t>
            </a:r>
            <a:r>
              <a:rPr lang="en-US" sz="1200" dirty="0" err="1"/>
              <a:t>pymysql</a:t>
            </a:r>
            <a:r>
              <a:rPr lang="en-US" sz="1200" dirty="0"/>
              <a:t> 		-- Python package imported, no crash</a:t>
            </a:r>
            <a:endParaRPr lang="zh-CN" altLang="en-US" sz="1200" dirty="0"/>
          </a:p>
        </p:txBody>
      </p:sp>
      <p:sp>
        <p:nvSpPr>
          <p:cNvPr id="5" name="Flowchart: Alternate Process 4">
            <a:extLst>
              <a:ext uri="{FF2B5EF4-FFF2-40B4-BE49-F238E27FC236}">
                <a16:creationId xmlns:a16="http://schemas.microsoft.com/office/drawing/2014/main" id="{FBACF367-33FD-9997-795B-B86E9192A3C4}"/>
              </a:ext>
            </a:extLst>
          </p:cNvPr>
          <p:cNvSpPr/>
          <p:nvPr/>
        </p:nvSpPr>
        <p:spPr bwMode="auto">
          <a:xfrm>
            <a:off x="0" y="767935"/>
            <a:ext cx="1905000" cy="431399"/>
          </a:xfrm>
          <a:prstGeom prst="flowChartAlternateProcess">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zh-CN" sz="2000" b="1" dirty="0"/>
              <a:t>Python Setup:</a:t>
            </a:r>
          </a:p>
        </p:txBody>
      </p:sp>
    </p:spTree>
    <p:extLst>
      <p:ext uri="{BB962C8B-B14F-4D97-AF65-F5344CB8AC3E}">
        <p14:creationId xmlns:p14="http://schemas.microsoft.com/office/powerpoint/2010/main" val="18402880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0" y="742950"/>
            <a:ext cx="9144000" cy="0"/>
          </a:xfrm>
          <a:prstGeom prst="line">
            <a:avLst/>
          </a:prstGeom>
          <a:blipFill dpi="0" rotWithShape="0">
            <a:blip r:embed="rId2"/>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Rectangle 5"/>
          <p:cNvSpPr/>
          <p:nvPr/>
        </p:nvSpPr>
        <p:spPr>
          <a:xfrm>
            <a:off x="76200" y="1204452"/>
            <a:ext cx="8153400" cy="1569660"/>
          </a:xfrm>
          <a:prstGeom prst="rect">
            <a:avLst/>
          </a:prstGeom>
        </p:spPr>
        <p:txBody>
          <a:bodyPr wrap="square">
            <a:spAutoFit/>
          </a:bodyPr>
          <a:lstStyle/>
          <a:p>
            <a:r>
              <a:rPr lang="en-US" altLang="zh-CN" sz="1200" b="1" dirty="0"/>
              <a:t>Source</a:t>
            </a:r>
            <a:r>
              <a:rPr lang="en-US" altLang="zh-CN" sz="1200" dirty="0"/>
              <a:t>:  </a:t>
            </a:r>
          </a:p>
          <a:p>
            <a:pPr marL="171450" indent="-171450">
              <a:buFont typeface="Arial" panose="020B0604020202020204" pitchFamily="34" charset="0"/>
              <a:buChar char="•"/>
            </a:pPr>
            <a:r>
              <a:rPr lang="en-US" altLang="zh-CN" sz="1200" dirty="0"/>
              <a:t>/disks/</a:t>
            </a:r>
            <a:r>
              <a:rPr lang="en-US" altLang="zh-CN" sz="1200" dirty="0" err="1"/>
              <a:t>swrd_archive</a:t>
            </a:r>
            <a:r>
              <a:rPr lang="en-US" altLang="zh-CN" sz="1200" dirty="0"/>
              <a:t>/</a:t>
            </a:r>
            <a:r>
              <a:rPr lang="en-US" altLang="zh-CN" sz="1200" dirty="0" err="1"/>
              <a:t>sqa_lsv</a:t>
            </a:r>
            <a:r>
              <a:rPr lang="en-US" altLang="zh-CN" sz="1200" dirty="0"/>
              <a:t>/</a:t>
            </a:r>
            <a:r>
              <a:rPr lang="en-US" altLang="zh-CN" sz="1200" dirty="0" err="1"/>
              <a:t>test_management_platform</a:t>
            </a:r>
            <a:r>
              <a:rPr lang="en-US" altLang="zh-CN" sz="1200" dirty="0"/>
              <a:t>/</a:t>
            </a:r>
            <a:r>
              <a:rPr lang="en-US" altLang="zh-CN" sz="1200" dirty="0" err="1"/>
              <a:t>depend_software</a:t>
            </a:r>
            <a:r>
              <a:rPr lang="en-US" sz="1200" dirty="0"/>
              <a:t>/Setup-Subversion-1.6.6.msi</a:t>
            </a:r>
          </a:p>
          <a:p>
            <a:r>
              <a:rPr lang="en-US" altLang="zh-CN" sz="1200" b="1" dirty="0"/>
              <a:t>Install SVN</a:t>
            </a:r>
            <a:r>
              <a:rPr lang="en-US" altLang="zh-CN" sz="1200" dirty="0"/>
              <a:t>:</a:t>
            </a:r>
          </a:p>
          <a:p>
            <a:pPr marL="171450" indent="-171450">
              <a:buFont typeface="Arial" panose="020B0604020202020204" pitchFamily="34" charset="0"/>
              <a:buChar char="•"/>
            </a:pPr>
            <a:r>
              <a:rPr lang="en-US" altLang="zh-CN" sz="1200" dirty="0"/>
              <a:t>Double click: Setup-Subversion-1.6.6.msi </a:t>
            </a:r>
          </a:p>
          <a:p>
            <a:pPr marL="171450" indent="-171450">
              <a:buFont typeface="Arial" panose="020B0604020202020204" pitchFamily="34" charset="0"/>
              <a:buChar char="•"/>
            </a:pPr>
            <a:r>
              <a:rPr lang="en-US" altLang="zh-CN" sz="1200" dirty="0"/>
              <a:t>Put SVN install path into environment ‘PATH’ variable</a:t>
            </a:r>
          </a:p>
          <a:p>
            <a:r>
              <a:rPr lang="en-US" altLang="zh-CN" sz="1200" b="1" dirty="0"/>
              <a:t>Verify:</a:t>
            </a:r>
          </a:p>
          <a:p>
            <a:pPr marL="114300" indent="-171450">
              <a:buFont typeface="Arial" panose="020B0604020202020204" pitchFamily="34" charset="0"/>
              <a:buChar char="•"/>
            </a:pPr>
            <a:r>
              <a:rPr lang="en-US" sz="1200" dirty="0"/>
              <a:t>Run following commands in console (dos): </a:t>
            </a:r>
          </a:p>
          <a:p>
            <a:pPr marL="571500" lvl="1" indent="-171450">
              <a:buFont typeface="Arial" panose="020B0604020202020204" pitchFamily="34" charset="0"/>
              <a:buChar char="•"/>
            </a:pPr>
            <a:r>
              <a:rPr lang="en-US" sz="1200" dirty="0" err="1"/>
              <a:t>svn</a:t>
            </a:r>
            <a:r>
              <a:rPr lang="en-US" sz="1200" dirty="0"/>
              <a:t> --version 		-- SVN should report correct version</a:t>
            </a:r>
            <a:endParaRPr lang="zh-CN" altLang="en-US" sz="1200" dirty="0"/>
          </a:p>
        </p:txBody>
      </p:sp>
      <p:sp>
        <p:nvSpPr>
          <p:cNvPr id="5" name="Flowchart: Alternate Process 4">
            <a:extLst>
              <a:ext uri="{FF2B5EF4-FFF2-40B4-BE49-F238E27FC236}">
                <a16:creationId xmlns:a16="http://schemas.microsoft.com/office/drawing/2014/main" id="{FBACF367-33FD-9997-795B-B86E9192A3C4}"/>
              </a:ext>
            </a:extLst>
          </p:cNvPr>
          <p:cNvSpPr/>
          <p:nvPr/>
        </p:nvSpPr>
        <p:spPr bwMode="auto">
          <a:xfrm>
            <a:off x="0" y="767935"/>
            <a:ext cx="1905000" cy="431399"/>
          </a:xfrm>
          <a:prstGeom prst="flowChartAlternateProcess">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zh-CN" sz="2000" b="1" dirty="0"/>
              <a:t>SVN Setup:</a:t>
            </a:r>
          </a:p>
        </p:txBody>
      </p:sp>
      <p:sp>
        <p:nvSpPr>
          <p:cNvPr id="2" name="Flowchart: Alternate Process 1">
            <a:extLst>
              <a:ext uri="{FF2B5EF4-FFF2-40B4-BE49-F238E27FC236}">
                <a16:creationId xmlns:a16="http://schemas.microsoft.com/office/drawing/2014/main" id="{46C74D33-2E60-A93F-53FC-89980625C33D}"/>
              </a:ext>
            </a:extLst>
          </p:cNvPr>
          <p:cNvSpPr/>
          <p:nvPr/>
        </p:nvSpPr>
        <p:spPr bwMode="auto">
          <a:xfrm>
            <a:off x="6350" y="2774112"/>
            <a:ext cx="1905000" cy="431399"/>
          </a:xfrm>
          <a:prstGeom prst="flowChartAlternateProcess">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zh-CN" sz="2000" b="1" dirty="0"/>
              <a:t>Client Setup:</a:t>
            </a:r>
          </a:p>
        </p:txBody>
      </p:sp>
      <p:sp>
        <p:nvSpPr>
          <p:cNvPr id="3" name="Rectangle 2">
            <a:extLst>
              <a:ext uri="{FF2B5EF4-FFF2-40B4-BE49-F238E27FC236}">
                <a16:creationId xmlns:a16="http://schemas.microsoft.com/office/drawing/2014/main" id="{96DB28B0-C45C-67A8-014D-628690F8092A}"/>
              </a:ext>
            </a:extLst>
          </p:cNvPr>
          <p:cNvSpPr/>
          <p:nvPr/>
        </p:nvSpPr>
        <p:spPr>
          <a:xfrm>
            <a:off x="19050" y="3135435"/>
            <a:ext cx="8153400" cy="1938992"/>
          </a:xfrm>
          <a:prstGeom prst="rect">
            <a:avLst/>
          </a:prstGeom>
        </p:spPr>
        <p:txBody>
          <a:bodyPr wrap="square">
            <a:spAutoFit/>
          </a:bodyPr>
          <a:lstStyle/>
          <a:p>
            <a:r>
              <a:rPr lang="en-US" altLang="zh-CN" sz="1200" b="1" dirty="0"/>
              <a:t>Source</a:t>
            </a:r>
            <a:r>
              <a:rPr lang="en-US" altLang="zh-CN" sz="1200" dirty="0"/>
              <a:t>:  </a:t>
            </a:r>
          </a:p>
          <a:p>
            <a:pPr marL="171450" indent="-171450">
              <a:buFont typeface="Arial" panose="020B0604020202020204" pitchFamily="34" charset="0"/>
              <a:buChar char="•"/>
            </a:pPr>
            <a:r>
              <a:rPr lang="en-US" sz="1200" dirty="0">
                <a:hlinkClick r:id="rId3" action="ppaction://hlinkfile"/>
              </a:rPr>
              <a:t>\\lsh-smb04\sw\qa\qa_store\TMP_tools\client_software</a:t>
            </a:r>
            <a:r>
              <a:rPr lang="en-US" sz="1200" dirty="0"/>
              <a:t> (LSH win access)</a:t>
            </a:r>
          </a:p>
          <a:p>
            <a:pPr marL="171450" indent="-171450">
              <a:buFont typeface="Arial" panose="020B0604020202020204" pitchFamily="34" charset="0"/>
              <a:buChar char="•"/>
            </a:pPr>
            <a:r>
              <a:rPr lang="en-US" sz="1200" dirty="0"/>
              <a:t>/disks/</a:t>
            </a:r>
            <a:r>
              <a:rPr lang="en-US" sz="1200" dirty="0" err="1"/>
              <a:t>swrd_archive</a:t>
            </a:r>
            <a:r>
              <a:rPr lang="en-US" sz="1200" dirty="0"/>
              <a:t>/</a:t>
            </a:r>
            <a:r>
              <a:rPr lang="en-US" sz="1200" dirty="0" err="1"/>
              <a:t>sqa_lsv</a:t>
            </a:r>
            <a:r>
              <a:rPr lang="en-US" sz="1200" dirty="0"/>
              <a:t>/</a:t>
            </a:r>
            <a:r>
              <a:rPr lang="en-US" sz="1200" dirty="0" err="1"/>
              <a:t>test_management_platform</a:t>
            </a:r>
            <a:r>
              <a:rPr lang="en-US" sz="1200" dirty="0"/>
              <a:t>/</a:t>
            </a:r>
            <a:r>
              <a:rPr lang="en-US" sz="1200" dirty="0" err="1"/>
              <a:t>client_build</a:t>
            </a:r>
            <a:r>
              <a:rPr lang="en-US" sz="1200" dirty="0"/>
              <a:t> (LSV </a:t>
            </a:r>
            <a:r>
              <a:rPr lang="en-US" sz="1200" dirty="0" err="1"/>
              <a:t>lin</a:t>
            </a:r>
            <a:r>
              <a:rPr lang="en-US" sz="1200" dirty="0"/>
              <a:t> </a:t>
            </a:r>
            <a:r>
              <a:rPr lang="en-US" sz="1200"/>
              <a:t>access)</a:t>
            </a:r>
            <a:endParaRPr lang="en-US" sz="1200" dirty="0"/>
          </a:p>
          <a:p>
            <a:r>
              <a:rPr lang="en-US" altLang="zh-CN" sz="1200" b="1" dirty="0"/>
              <a:t>Install Client With Wizard</a:t>
            </a:r>
            <a:r>
              <a:rPr lang="en-US" altLang="zh-CN" sz="1200" dirty="0"/>
              <a:t>:</a:t>
            </a:r>
          </a:p>
          <a:p>
            <a:pPr marL="171450" indent="-171450">
              <a:buFont typeface="Arial" panose="020B0604020202020204" pitchFamily="34" charset="0"/>
              <a:buChar char="•"/>
            </a:pPr>
            <a:r>
              <a:rPr lang="en-US" altLang="zh-CN" sz="1200" dirty="0"/>
              <a:t>Double click: </a:t>
            </a:r>
            <a:r>
              <a:rPr lang="de-DE" altLang="zh-CN" sz="1200" dirty="0"/>
              <a:t>tmp_client_&lt;version&gt;_installer_bin_windows.exe</a:t>
            </a:r>
          </a:p>
          <a:p>
            <a:pPr marL="171450" indent="-171450">
              <a:buFont typeface="Arial" panose="020B0604020202020204" pitchFamily="34" charset="0"/>
              <a:buChar char="•"/>
            </a:pPr>
            <a:r>
              <a:rPr lang="en-US" altLang="zh-CN" sz="1200" dirty="0"/>
              <a:t>Select ‘Installation Folder’</a:t>
            </a:r>
          </a:p>
          <a:p>
            <a:pPr marL="171450" indent="-171450">
              <a:buFont typeface="Arial" panose="020B0604020202020204" pitchFamily="34" charset="0"/>
              <a:buChar char="•"/>
            </a:pPr>
            <a:r>
              <a:rPr lang="en-US" altLang="zh-CN" sz="1200" dirty="0"/>
              <a:t>Put Client bin path(&lt;</a:t>
            </a:r>
            <a:r>
              <a:rPr lang="en-US" altLang="zh-CN" sz="1200" dirty="0" err="1"/>
              <a:t>install_path</a:t>
            </a:r>
            <a:r>
              <a:rPr lang="en-US" altLang="zh-CN" sz="1200" dirty="0"/>
              <a:t>&gt;/bin) into environment ‘PATH’ variable (Optional)</a:t>
            </a:r>
          </a:p>
          <a:p>
            <a:r>
              <a:rPr lang="en-US" altLang="zh-CN" sz="1200" b="1" dirty="0"/>
              <a:t>Verify:</a:t>
            </a:r>
          </a:p>
          <a:p>
            <a:pPr marL="114300" indent="-171450">
              <a:buFont typeface="Arial" panose="020B0604020202020204" pitchFamily="34" charset="0"/>
              <a:buChar char="•"/>
            </a:pPr>
            <a:r>
              <a:rPr lang="en-US" sz="1200" dirty="0"/>
              <a:t>Run following commands in console (dos): </a:t>
            </a:r>
          </a:p>
          <a:p>
            <a:pPr marL="571500" lvl="1" indent="-171450">
              <a:buFont typeface="Arial" panose="020B0604020202020204" pitchFamily="34" charset="0"/>
              <a:buChar char="•"/>
            </a:pPr>
            <a:r>
              <a:rPr lang="en-US" sz="1200" dirty="0"/>
              <a:t>Clientc.exe -h		-- Client will display current version and simple usage</a:t>
            </a:r>
            <a:endParaRPr lang="zh-CN" altLang="en-US" sz="1200" dirty="0"/>
          </a:p>
        </p:txBody>
      </p:sp>
      <p:sp>
        <p:nvSpPr>
          <p:cNvPr id="10" name="Title 1">
            <a:extLst>
              <a:ext uri="{FF2B5EF4-FFF2-40B4-BE49-F238E27FC236}">
                <a16:creationId xmlns:a16="http://schemas.microsoft.com/office/drawing/2014/main" id="{7CC8E9A4-F8C1-9E9E-439E-D756F6C94BD4}"/>
              </a:ext>
            </a:extLst>
          </p:cNvPr>
          <p:cNvSpPr>
            <a:spLocks noGrp="1"/>
          </p:cNvSpPr>
          <p:nvPr>
            <p:ph type="title"/>
          </p:nvPr>
        </p:nvSpPr>
        <p:spPr>
          <a:xfrm>
            <a:off x="76200" y="86884"/>
            <a:ext cx="7010400" cy="478259"/>
          </a:xfrm>
        </p:spPr>
        <p:txBody>
          <a:bodyPr>
            <a:noAutofit/>
          </a:bodyPr>
          <a:lstStyle/>
          <a:p>
            <a:r>
              <a:rPr lang="en-US" dirty="0"/>
              <a:t>Appendix 1 – Client </a:t>
            </a:r>
            <a:r>
              <a:rPr lang="en-US" sz="2800" dirty="0"/>
              <a:t>Environment setup</a:t>
            </a:r>
          </a:p>
        </p:txBody>
      </p:sp>
    </p:spTree>
    <p:extLst>
      <p:ext uri="{BB962C8B-B14F-4D97-AF65-F5344CB8AC3E}">
        <p14:creationId xmlns:p14="http://schemas.microsoft.com/office/powerpoint/2010/main" val="24700870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0" y="742950"/>
            <a:ext cx="9144000" cy="0"/>
          </a:xfrm>
          <a:prstGeom prst="line">
            <a:avLst/>
          </a:prstGeom>
          <a:blipFill dpi="0" rotWithShape="0">
            <a:blip r:embed="rId2"/>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Rectangle 5"/>
          <p:cNvSpPr/>
          <p:nvPr/>
        </p:nvSpPr>
        <p:spPr>
          <a:xfrm>
            <a:off x="76200" y="1333500"/>
            <a:ext cx="8153400" cy="276999"/>
          </a:xfrm>
          <a:prstGeom prst="rect">
            <a:avLst/>
          </a:prstGeom>
        </p:spPr>
        <p:txBody>
          <a:bodyPr wrap="square">
            <a:spAutoFit/>
          </a:bodyPr>
          <a:lstStyle/>
          <a:p>
            <a:r>
              <a:rPr lang="en-US" altLang="zh-CN" sz="1200" b="1" dirty="0"/>
              <a:t>Launch from Start Menu (Windows):</a:t>
            </a:r>
            <a:endParaRPr lang="zh-CN" altLang="en-US" sz="1200" b="1" dirty="0"/>
          </a:p>
        </p:txBody>
      </p:sp>
      <p:sp>
        <p:nvSpPr>
          <p:cNvPr id="5" name="Flowchart: Alternate Process 4">
            <a:extLst>
              <a:ext uri="{FF2B5EF4-FFF2-40B4-BE49-F238E27FC236}">
                <a16:creationId xmlns:a16="http://schemas.microsoft.com/office/drawing/2014/main" id="{FBACF367-33FD-9997-795B-B86E9192A3C4}"/>
              </a:ext>
            </a:extLst>
          </p:cNvPr>
          <p:cNvSpPr/>
          <p:nvPr/>
        </p:nvSpPr>
        <p:spPr bwMode="auto">
          <a:xfrm>
            <a:off x="76200" y="813010"/>
            <a:ext cx="1905000" cy="431399"/>
          </a:xfrm>
          <a:prstGeom prst="flowChartAlternateProcess">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zh-CN" sz="2000" b="1" dirty="0"/>
              <a:t>Launch Client:</a:t>
            </a:r>
          </a:p>
        </p:txBody>
      </p:sp>
      <p:sp>
        <p:nvSpPr>
          <p:cNvPr id="8" name="TextBox 7">
            <a:extLst>
              <a:ext uri="{FF2B5EF4-FFF2-40B4-BE49-F238E27FC236}">
                <a16:creationId xmlns:a16="http://schemas.microsoft.com/office/drawing/2014/main" id="{C5E606DD-542E-7552-EC18-B240517D31BC}"/>
              </a:ext>
            </a:extLst>
          </p:cNvPr>
          <p:cNvSpPr txBox="1"/>
          <p:nvPr/>
        </p:nvSpPr>
        <p:spPr>
          <a:xfrm>
            <a:off x="88900" y="1610499"/>
            <a:ext cx="5257800" cy="461665"/>
          </a:xfrm>
          <a:prstGeom prst="rect">
            <a:avLst/>
          </a:prstGeom>
          <a:noFill/>
        </p:spPr>
        <p:txBody>
          <a:bodyPr wrap="square">
            <a:spAutoFit/>
          </a:bodyPr>
          <a:lstStyle/>
          <a:p>
            <a:r>
              <a:rPr lang="en-US" sz="1200" dirty="0"/>
              <a:t>On Windows platform we can launch TMP client from start menu.</a:t>
            </a:r>
          </a:p>
          <a:p>
            <a:r>
              <a:rPr lang="en-US" sz="1200" dirty="0"/>
              <a:t>Please click “Start Menu” </a:t>
            </a:r>
            <a:r>
              <a:rPr lang="en-US" sz="1200" dirty="0">
                <a:sym typeface="Wingdings" panose="05000000000000000000" pitchFamily="2" charset="2"/>
              </a:rPr>
              <a:t></a:t>
            </a:r>
            <a:r>
              <a:rPr lang="en-US" sz="1200" dirty="0"/>
              <a:t> “All Programs” </a:t>
            </a:r>
            <a:r>
              <a:rPr lang="en-US" sz="1200" dirty="0">
                <a:sym typeface="Wingdings" panose="05000000000000000000" pitchFamily="2" charset="2"/>
              </a:rPr>
              <a:t></a:t>
            </a:r>
            <a:r>
              <a:rPr lang="en-US" sz="1200" dirty="0"/>
              <a:t> “TestRail Client” </a:t>
            </a:r>
            <a:r>
              <a:rPr lang="en-US" sz="1200" dirty="0">
                <a:sym typeface="Wingdings" panose="05000000000000000000" pitchFamily="2" charset="2"/>
              </a:rPr>
              <a:t></a:t>
            </a:r>
            <a:r>
              <a:rPr lang="en-US" sz="1200" dirty="0"/>
              <a:t> “client”</a:t>
            </a:r>
          </a:p>
        </p:txBody>
      </p:sp>
      <p:pic>
        <p:nvPicPr>
          <p:cNvPr id="9" name="Picture 8">
            <a:extLst>
              <a:ext uri="{FF2B5EF4-FFF2-40B4-BE49-F238E27FC236}">
                <a16:creationId xmlns:a16="http://schemas.microsoft.com/office/drawing/2014/main" id="{D69F5926-4228-7CC1-28BB-024795DCCB7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920758"/>
            <a:ext cx="2561590" cy="3671570"/>
          </a:xfrm>
          <a:prstGeom prst="rect">
            <a:avLst/>
          </a:prstGeom>
          <a:noFill/>
          <a:ln>
            <a:noFill/>
          </a:ln>
        </p:spPr>
      </p:pic>
      <p:sp>
        <p:nvSpPr>
          <p:cNvPr id="10" name="Rectangle 9">
            <a:extLst>
              <a:ext uri="{FF2B5EF4-FFF2-40B4-BE49-F238E27FC236}">
                <a16:creationId xmlns:a16="http://schemas.microsoft.com/office/drawing/2014/main" id="{80E79275-11A0-4A11-5F53-C65A79D95202}"/>
              </a:ext>
            </a:extLst>
          </p:cNvPr>
          <p:cNvSpPr/>
          <p:nvPr/>
        </p:nvSpPr>
        <p:spPr>
          <a:xfrm>
            <a:off x="88900" y="2346762"/>
            <a:ext cx="8153400" cy="276999"/>
          </a:xfrm>
          <a:prstGeom prst="rect">
            <a:avLst/>
          </a:prstGeom>
        </p:spPr>
        <p:txBody>
          <a:bodyPr wrap="square">
            <a:spAutoFit/>
          </a:bodyPr>
          <a:lstStyle/>
          <a:p>
            <a:r>
              <a:rPr lang="en-US" altLang="zh-CN" sz="1200" b="1" dirty="0"/>
              <a:t>Launch from command line(dos):</a:t>
            </a:r>
            <a:endParaRPr lang="zh-CN" altLang="en-US" sz="1200" b="1" dirty="0"/>
          </a:p>
        </p:txBody>
      </p:sp>
      <p:sp>
        <p:nvSpPr>
          <p:cNvPr id="12" name="TextBox 11">
            <a:extLst>
              <a:ext uri="{FF2B5EF4-FFF2-40B4-BE49-F238E27FC236}">
                <a16:creationId xmlns:a16="http://schemas.microsoft.com/office/drawing/2014/main" id="{1A6D08EF-1F80-242A-D3D2-D02B42B879F6}"/>
              </a:ext>
            </a:extLst>
          </p:cNvPr>
          <p:cNvSpPr txBox="1"/>
          <p:nvPr/>
        </p:nvSpPr>
        <p:spPr>
          <a:xfrm>
            <a:off x="88900" y="2634040"/>
            <a:ext cx="4600574" cy="646331"/>
          </a:xfrm>
          <a:prstGeom prst="rect">
            <a:avLst/>
          </a:prstGeom>
          <a:noFill/>
        </p:spPr>
        <p:txBody>
          <a:bodyPr wrap="square">
            <a:spAutoFit/>
          </a:bodyPr>
          <a:lstStyle/>
          <a:p>
            <a:pPr marR="0">
              <a:spcBef>
                <a:spcPts val="0"/>
              </a:spcBef>
              <a:spcAft>
                <a:spcPts val="0"/>
              </a:spcAft>
            </a:pPr>
            <a:r>
              <a:rPr lang="en-US" sz="1200" dirty="0"/>
              <a:t>Please use following command lines to launch client:</a:t>
            </a:r>
          </a:p>
          <a:p>
            <a:pPr marR="0" lvl="0" indent="-342900">
              <a:spcBef>
                <a:spcPts val="0"/>
              </a:spcBef>
              <a:spcAft>
                <a:spcPts val="0"/>
              </a:spcAft>
              <a:buFont typeface="+mj-lt"/>
              <a:buAutoNum type="arabicParenR"/>
            </a:pPr>
            <a:r>
              <a:rPr lang="en-US" sz="1200" dirty="0"/>
              <a:t>&lt;</a:t>
            </a:r>
            <a:r>
              <a:rPr lang="en-US" sz="1200" dirty="0" err="1"/>
              <a:t>client_install_path</a:t>
            </a:r>
            <a:r>
              <a:rPr lang="en-US" sz="1200" dirty="0"/>
              <a:t>&gt;/bin/clientc.exe –c (console mode)</a:t>
            </a:r>
          </a:p>
          <a:p>
            <a:pPr marR="0" lvl="0" indent="-342900">
              <a:spcBef>
                <a:spcPts val="0"/>
              </a:spcBef>
              <a:spcAft>
                <a:spcPts val="0"/>
              </a:spcAft>
              <a:buFont typeface="+mj-lt"/>
              <a:buAutoNum type="arabicParenR"/>
            </a:pPr>
            <a:r>
              <a:rPr lang="en-US" sz="1200" dirty="0"/>
              <a:t>&lt;</a:t>
            </a:r>
            <a:r>
              <a:rPr lang="en-US" sz="1200" dirty="0" err="1"/>
              <a:t>client_install_path</a:t>
            </a:r>
            <a:r>
              <a:rPr lang="en-US" sz="1200" dirty="0"/>
              <a:t>&gt;/bin/client.exe (GUI mode)</a:t>
            </a:r>
          </a:p>
        </p:txBody>
      </p:sp>
      <p:sp>
        <p:nvSpPr>
          <p:cNvPr id="11" name="Title 1">
            <a:extLst>
              <a:ext uri="{FF2B5EF4-FFF2-40B4-BE49-F238E27FC236}">
                <a16:creationId xmlns:a16="http://schemas.microsoft.com/office/drawing/2014/main" id="{53B127BE-7EBF-D6FD-9520-78CA6ACCE9BA}"/>
              </a:ext>
            </a:extLst>
          </p:cNvPr>
          <p:cNvSpPr>
            <a:spLocks noGrp="1"/>
          </p:cNvSpPr>
          <p:nvPr>
            <p:ph type="title"/>
          </p:nvPr>
        </p:nvSpPr>
        <p:spPr>
          <a:xfrm>
            <a:off x="76200" y="86884"/>
            <a:ext cx="6934200" cy="478259"/>
          </a:xfrm>
        </p:spPr>
        <p:txBody>
          <a:bodyPr>
            <a:noAutofit/>
          </a:bodyPr>
          <a:lstStyle/>
          <a:p>
            <a:r>
              <a:rPr lang="en-US" dirty="0"/>
              <a:t>Appendix 1 – Client </a:t>
            </a:r>
            <a:r>
              <a:rPr lang="en-US" sz="2800" dirty="0"/>
              <a:t>Environment setup</a:t>
            </a:r>
          </a:p>
        </p:txBody>
      </p:sp>
    </p:spTree>
    <p:extLst>
      <p:ext uri="{BB962C8B-B14F-4D97-AF65-F5344CB8AC3E}">
        <p14:creationId xmlns:p14="http://schemas.microsoft.com/office/powerpoint/2010/main" val="2367041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271DAD-D946-EA6C-CFBA-7B5255831D94}"/>
              </a:ext>
            </a:extLst>
          </p:cNvPr>
          <p:cNvPicPr>
            <a:picLocks noChangeAspect="1"/>
          </p:cNvPicPr>
          <p:nvPr/>
        </p:nvPicPr>
        <p:blipFill>
          <a:blip r:embed="rId3"/>
          <a:stretch>
            <a:fillRect/>
          </a:stretch>
        </p:blipFill>
        <p:spPr>
          <a:xfrm>
            <a:off x="1219200" y="1200149"/>
            <a:ext cx="6536871" cy="3299229"/>
          </a:xfrm>
          <a:prstGeom prst="rect">
            <a:avLst/>
          </a:prstGeom>
        </p:spPr>
      </p:pic>
      <p:cxnSp>
        <p:nvCxnSpPr>
          <p:cNvPr id="4" name="Straight Connector 3"/>
          <p:cNvCxnSpPr/>
          <p:nvPr/>
        </p:nvCxnSpPr>
        <p:spPr bwMode="auto">
          <a:xfrm>
            <a:off x="0" y="742950"/>
            <a:ext cx="9144000" cy="0"/>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p:cNvSpPr>
            <a:spLocks noGrp="1"/>
          </p:cNvSpPr>
          <p:nvPr>
            <p:ph type="title"/>
          </p:nvPr>
        </p:nvSpPr>
        <p:spPr>
          <a:xfrm>
            <a:off x="105309" y="112292"/>
            <a:ext cx="6647379" cy="478259"/>
          </a:xfrm>
        </p:spPr>
        <p:txBody>
          <a:bodyPr>
            <a:noAutofit/>
          </a:bodyPr>
          <a:lstStyle/>
          <a:p>
            <a:r>
              <a:rPr lang="en-US" dirty="0"/>
              <a:t>Overview	-- TMP Webpages</a:t>
            </a:r>
          </a:p>
        </p:txBody>
      </p:sp>
      <p:sp>
        <p:nvSpPr>
          <p:cNvPr id="17" name="Rounded Rectangle 16"/>
          <p:cNvSpPr/>
          <p:nvPr/>
        </p:nvSpPr>
        <p:spPr bwMode="auto">
          <a:xfrm>
            <a:off x="0" y="819150"/>
            <a:ext cx="2057400" cy="304800"/>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solidFill>
                  <a:srgbClr val="000000"/>
                </a:solidFill>
                <a:ea typeface="ヒラギノ角ゴ ProN W3" charset="0"/>
                <a:cs typeface="ヒラギノ角ゴ ProN W3" charset="0"/>
                <a:sym typeface="Gill Sans" charset="0"/>
              </a:rPr>
              <a:t>Project Page</a:t>
            </a:r>
            <a:endParaRPr kumimoji="0" lang="zh-CN" alt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14" name="Rounded Rectangular Callout 13"/>
          <p:cNvSpPr/>
          <p:nvPr/>
        </p:nvSpPr>
        <p:spPr bwMode="auto">
          <a:xfrm>
            <a:off x="228600" y="1428750"/>
            <a:ext cx="1066800" cy="609600"/>
          </a:xfrm>
          <a:prstGeom prst="wedgeRoundRectCallout">
            <a:avLst>
              <a:gd name="adj1" fmla="val 99455"/>
              <a:gd name="adj2" fmla="val 110399"/>
              <a:gd name="adj3" fmla="val 16667"/>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altLang="zh-CN" sz="1200" dirty="0">
                <a:solidFill>
                  <a:srgbClr val="000000"/>
                </a:solidFill>
                <a:ea typeface="ヒラギノ角ゴ ProN W3" charset="0"/>
                <a:cs typeface="ヒラギノ角ゴ ProN W3" charset="0"/>
                <a:sym typeface="Gill Sans" charset="0"/>
              </a:rPr>
              <a:t> Project status</a:t>
            </a:r>
            <a:endParaRPr kumimoji="0" lang="en-US" sz="12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12" name="Rounded Rectangular Callout 11"/>
          <p:cNvSpPr/>
          <p:nvPr/>
        </p:nvSpPr>
        <p:spPr bwMode="auto">
          <a:xfrm>
            <a:off x="228600" y="2495550"/>
            <a:ext cx="1066800" cy="609600"/>
          </a:xfrm>
          <a:prstGeom prst="wedgeRoundRectCallout">
            <a:avLst>
              <a:gd name="adj1" fmla="val 75645"/>
              <a:gd name="adj2" fmla="val 75875"/>
              <a:gd name="adj3" fmla="val 16667"/>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200" dirty="0">
                <a:solidFill>
                  <a:srgbClr val="000000"/>
                </a:solidFill>
                <a:ea typeface="ヒラギノ角ゴ ProN W3" charset="0"/>
                <a:cs typeface="ヒラギノ角ゴ ProN W3" charset="0"/>
                <a:sym typeface="Gill Sans" charset="0"/>
              </a:rPr>
              <a:t>Milestones</a:t>
            </a:r>
            <a:endParaRPr kumimoji="0" lang="en-US" sz="12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13" name="Rounded Rectangular Callout 12"/>
          <p:cNvSpPr/>
          <p:nvPr/>
        </p:nvSpPr>
        <p:spPr bwMode="auto">
          <a:xfrm>
            <a:off x="228600" y="3562350"/>
            <a:ext cx="1066800" cy="609600"/>
          </a:xfrm>
          <a:prstGeom prst="wedgeRoundRectCallout">
            <a:avLst>
              <a:gd name="adj1" fmla="val 75686"/>
              <a:gd name="adj2" fmla="val 24685"/>
              <a:gd name="adj3" fmla="val 16667"/>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200" dirty="0">
                <a:solidFill>
                  <a:srgbClr val="000000"/>
                </a:solidFill>
                <a:ea typeface="ヒラギノ角ゴ ProN W3" charset="0"/>
                <a:cs typeface="ヒラギノ角ゴ ProN W3" charset="0"/>
                <a:sym typeface="Gill Sans" charset="0"/>
              </a:rPr>
              <a:t>Recent activity</a:t>
            </a:r>
            <a:endParaRPr kumimoji="0" lang="en-US" sz="12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15" name="Rounded Rectangular Callout 14"/>
          <p:cNvSpPr/>
          <p:nvPr/>
        </p:nvSpPr>
        <p:spPr bwMode="auto">
          <a:xfrm>
            <a:off x="7543800" y="3333750"/>
            <a:ext cx="1066800" cy="609600"/>
          </a:xfrm>
          <a:prstGeom prst="wedgeRoundRectCallout">
            <a:avLst>
              <a:gd name="adj1" fmla="val -132478"/>
              <a:gd name="adj2" fmla="val -47163"/>
              <a:gd name="adj3" fmla="val 16667"/>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200" dirty="0">
                <a:solidFill>
                  <a:srgbClr val="000000"/>
                </a:solidFill>
                <a:ea typeface="ヒラギノ角ゴ ProN W3" charset="0"/>
                <a:cs typeface="ヒラギノ角ゴ ProN W3" charset="0"/>
                <a:sym typeface="Gill Sans" charset="0"/>
              </a:rPr>
              <a:t>Test Runs</a:t>
            </a:r>
            <a:endParaRPr kumimoji="0" lang="en-US" sz="12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16" name="Rounded Rectangular Callout 15"/>
          <p:cNvSpPr/>
          <p:nvPr/>
        </p:nvSpPr>
        <p:spPr bwMode="auto">
          <a:xfrm>
            <a:off x="7543800" y="1504950"/>
            <a:ext cx="1066800" cy="533400"/>
          </a:xfrm>
          <a:prstGeom prst="wedgeRoundRectCallout">
            <a:avLst>
              <a:gd name="adj1" fmla="val -140622"/>
              <a:gd name="adj2" fmla="val -63680"/>
              <a:gd name="adj3" fmla="val 16667"/>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kumimoji="0" lang="en-US" sz="1200" b="0" i="0" u="none" strike="noStrike" cap="none" normalizeH="0" baseline="0" dirty="0">
                <a:ln>
                  <a:noFill/>
                </a:ln>
                <a:solidFill>
                  <a:srgbClr val="000000"/>
                </a:solidFill>
                <a:effectLst/>
                <a:ea typeface="ヒラギノ角ゴ ProN W3" charset="0"/>
                <a:cs typeface="ヒラギノ角ゴ ProN W3" charset="0"/>
                <a:sym typeface="Gill Sans" charset="0"/>
              </a:rPr>
              <a:t>More project</a:t>
            </a:r>
            <a:r>
              <a:rPr kumimoji="0" lang="en-US" sz="1200" b="0" i="0" u="none" strike="noStrike" cap="none" normalizeH="0" dirty="0">
                <a:ln>
                  <a:noFill/>
                </a:ln>
                <a:solidFill>
                  <a:srgbClr val="000000"/>
                </a:solidFill>
                <a:effectLst/>
                <a:ea typeface="ヒラギノ角ゴ ProN W3" charset="0"/>
                <a:cs typeface="ヒラギノ角ゴ ProN W3" charset="0"/>
                <a:sym typeface="Gill Sans" charset="0"/>
              </a:rPr>
              <a:t> tabs</a:t>
            </a:r>
            <a:endParaRPr kumimoji="0" lang="en-US" sz="12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3704042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0" y="742950"/>
            <a:ext cx="9144000" cy="0"/>
          </a:xfrm>
          <a:prstGeom prst="line">
            <a:avLst/>
          </a:prstGeom>
          <a:blipFill dpi="0" rotWithShape="0">
            <a:blip r:embed="rId2"/>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Rectangle 5"/>
          <p:cNvSpPr/>
          <p:nvPr/>
        </p:nvSpPr>
        <p:spPr>
          <a:xfrm>
            <a:off x="76200" y="1273373"/>
            <a:ext cx="1676400" cy="307777"/>
          </a:xfrm>
          <a:prstGeom prst="rect">
            <a:avLst/>
          </a:prstGeom>
        </p:spPr>
        <p:txBody>
          <a:bodyPr wrap="square">
            <a:spAutoFit/>
          </a:bodyPr>
          <a:lstStyle/>
          <a:p>
            <a:r>
              <a:rPr lang="en-US" altLang="zh-CN" sz="1400" b="1" dirty="0"/>
              <a:t>Welcome setting:</a:t>
            </a:r>
            <a:endParaRPr lang="zh-CN" altLang="en-US" sz="1400" b="1" dirty="0"/>
          </a:p>
        </p:txBody>
      </p:sp>
      <p:sp>
        <p:nvSpPr>
          <p:cNvPr id="5" name="Flowchart: Alternate Process 4">
            <a:extLst>
              <a:ext uri="{FF2B5EF4-FFF2-40B4-BE49-F238E27FC236}">
                <a16:creationId xmlns:a16="http://schemas.microsoft.com/office/drawing/2014/main" id="{FBACF367-33FD-9997-795B-B86E9192A3C4}"/>
              </a:ext>
            </a:extLst>
          </p:cNvPr>
          <p:cNvSpPr/>
          <p:nvPr/>
        </p:nvSpPr>
        <p:spPr bwMode="auto">
          <a:xfrm>
            <a:off x="76200" y="813010"/>
            <a:ext cx="2133600" cy="431399"/>
          </a:xfrm>
          <a:prstGeom prst="flowChartAlternateProcess">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b="1" dirty="0">
                <a:latin typeface="Calibri" panose="020F0502020204030204" pitchFamily="34" charset="0"/>
                <a:ea typeface="宋体" panose="02010600030101010101" pitchFamily="2" charset="-122"/>
                <a:cs typeface="Times New Roman" panose="02020603050405020304" pitchFamily="18" charset="0"/>
              </a:rPr>
              <a:t>GUI I</a:t>
            </a:r>
            <a:r>
              <a:rPr lang="en-US" sz="1800" b="1" dirty="0">
                <a:effectLst/>
                <a:latin typeface="Calibri" panose="020F0502020204030204" pitchFamily="34" charset="0"/>
                <a:ea typeface="宋体" panose="02010600030101010101" pitchFamily="2" charset="-122"/>
                <a:cs typeface="Times New Roman" panose="02020603050405020304" pitchFamily="18" charset="0"/>
              </a:rPr>
              <a:t>nitial Setting 1</a:t>
            </a:r>
            <a:r>
              <a:rPr lang="en-US" altLang="zh-CN" sz="2000" b="1" dirty="0"/>
              <a:t>:</a:t>
            </a:r>
          </a:p>
        </p:txBody>
      </p:sp>
      <p:sp>
        <p:nvSpPr>
          <p:cNvPr id="8" name="TextBox 7">
            <a:extLst>
              <a:ext uri="{FF2B5EF4-FFF2-40B4-BE49-F238E27FC236}">
                <a16:creationId xmlns:a16="http://schemas.microsoft.com/office/drawing/2014/main" id="{C5E606DD-542E-7552-EC18-B240517D31BC}"/>
              </a:ext>
            </a:extLst>
          </p:cNvPr>
          <p:cNvSpPr txBox="1"/>
          <p:nvPr/>
        </p:nvSpPr>
        <p:spPr>
          <a:xfrm>
            <a:off x="88900" y="1523821"/>
            <a:ext cx="5702300" cy="120032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You will be prompted a welcome setting dialog like following. You can specify ‘Work Space’, ‘Save Space’ and click ‘Apply’ button to finish the setting.</a:t>
            </a:r>
          </a:p>
          <a:p>
            <a:r>
              <a:rPr lang="en-US" sz="1200" b="1" dirty="0"/>
              <a:t>‘Work Space’ </a:t>
            </a:r>
            <a:r>
              <a:rPr lang="en-US" sz="1200" dirty="0"/>
              <a:t>: location/space for test case run</a:t>
            </a:r>
          </a:p>
          <a:p>
            <a:r>
              <a:rPr lang="en-US" sz="1200" b="1" dirty="0"/>
              <a:t>‘Save Space’ </a:t>
            </a:r>
            <a:r>
              <a:rPr lang="en-US" sz="1200" dirty="0"/>
              <a:t>: client make a copy of test case here(Work with TMP platform, </a:t>
            </a:r>
            <a:r>
              <a:rPr lang="en-US" sz="1200" b="1" dirty="0"/>
              <a:t>leave it open </a:t>
            </a:r>
            <a:r>
              <a:rPr lang="en-US" sz="1200" dirty="0"/>
              <a:t>for personal use)</a:t>
            </a:r>
          </a:p>
          <a:p>
            <a:r>
              <a:rPr lang="en-US" sz="1200" dirty="0"/>
              <a:t>See </a:t>
            </a:r>
            <a:r>
              <a:rPr lang="en-US" sz="1200" dirty="0">
                <a:hlinkClick r:id="rId3" action="ppaction://hlinksldjump"/>
              </a:rPr>
              <a:t>‘</a:t>
            </a:r>
            <a:r>
              <a:rPr lang="en-US" sz="1200" dirty="0">
                <a:hlinkClick r:id="rId4" action="ppaction://hlinksldjump"/>
              </a:rPr>
              <a:t>Appendix 3 – Case work flow</a:t>
            </a:r>
            <a:r>
              <a:rPr lang="en-US" sz="1200" dirty="0">
                <a:hlinkClick r:id="rId3" action="ppaction://hlinksldjump"/>
              </a:rPr>
              <a:t>’ </a:t>
            </a:r>
            <a:r>
              <a:rPr lang="en-US" sz="1200" dirty="0"/>
              <a:t>for more details.</a:t>
            </a:r>
          </a:p>
        </p:txBody>
      </p:sp>
      <p:sp>
        <p:nvSpPr>
          <p:cNvPr id="12" name="TextBox 11">
            <a:extLst>
              <a:ext uri="{FF2B5EF4-FFF2-40B4-BE49-F238E27FC236}">
                <a16:creationId xmlns:a16="http://schemas.microsoft.com/office/drawing/2014/main" id="{1A6D08EF-1F80-242A-D3D2-D02B42B879F6}"/>
              </a:ext>
            </a:extLst>
          </p:cNvPr>
          <p:cNvSpPr txBox="1"/>
          <p:nvPr/>
        </p:nvSpPr>
        <p:spPr>
          <a:xfrm>
            <a:off x="88900" y="3105150"/>
            <a:ext cx="6311900" cy="193899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R="0">
              <a:spcBef>
                <a:spcPts val="0"/>
              </a:spcBef>
              <a:spcAft>
                <a:spcPts val="0"/>
              </a:spcAft>
            </a:pPr>
            <a:r>
              <a:rPr lang="en-US" sz="1200" dirty="0"/>
              <a:t>Click “Setting” </a:t>
            </a:r>
            <a:r>
              <a:rPr lang="en-US" sz="1200" dirty="0">
                <a:sym typeface="Wingdings" panose="05000000000000000000" pitchFamily="2" charset="2"/>
              </a:rPr>
              <a:t></a:t>
            </a:r>
            <a:r>
              <a:rPr lang="en-US" sz="1200" dirty="0"/>
              <a:t> “Client…”:</a:t>
            </a:r>
          </a:p>
          <a:p>
            <a:pPr marR="0">
              <a:spcBef>
                <a:spcPts val="0"/>
              </a:spcBef>
              <a:spcAft>
                <a:spcPts val="0"/>
              </a:spcAft>
            </a:pPr>
            <a:r>
              <a:rPr lang="en-US" sz="1200" b="1" dirty="0"/>
              <a:t>Terminal</a:t>
            </a:r>
            <a:r>
              <a:rPr lang="en-US" sz="1200" dirty="0"/>
              <a:t>	-- Client name</a:t>
            </a:r>
          </a:p>
          <a:p>
            <a:pPr marR="0">
              <a:spcBef>
                <a:spcPts val="0"/>
              </a:spcBef>
              <a:spcAft>
                <a:spcPts val="0"/>
              </a:spcAft>
            </a:pPr>
            <a:r>
              <a:rPr lang="en-US" sz="1200" b="1" dirty="0"/>
              <a:t>Group</a:t>
            </a:r>
            <a:r>
              <a:rPr lang="en-US" sz="1200" dirty="0"/>
              <a:t>	-- Setting the client group name</a:t>
            </a:r>
          </a:p>
          <a:p>
            <a:pPr marR="0">
              <a:spcBef>
                <a:spcPts val="0"/>
              </a:spcBef>
              <a:spcAft>
                <a:spcPts val="0"/>
              </a:spcAft>
            </a:pPr>
            <a:r>
              <a:rPr lang="en-US" sz="1200" b="1" dirty="0"/>
              <a:t>Private</a:t>
            </a:r>
            <a:r>
              <a:rPr lang="en-US" sz="1200" dirty="0"/>
              <a:t>	-- value can be “0” or “1”, the default name is “1”</a:t>
            </a:r>
          </a:p>
          <a:p>
            <a:pPr marL="171450" marR="0" indent="-171450">
              <a:spcBef>
                <a:spcPts val="0"/>
              </a:spcBef>
              <a:spcAft>
                <a:spcPts val="0"/>
              </a:spcAft>
              <a:buFont typeface="Arial" panose="020B0604020202020204" pitchFamily="34" charset="0"/>
              <a:buChar char="•"/>
            </a:pPr>
            <a:r>
              <a:rPr lang="en-US" sz="1200" dirty="0"/>
              <a:t>“0”: public client will run assigned and matched task.</a:t>
            </a:r>
          </a:p>
          <a:p>
            <a:pPr marL="171450" marR="0" indent="-171450">
              <a:spcBef>
                <a:spcPts val="0"/>
              </a:spcBef>
              <a:spcAft>
                <a:spcPts val="0"/>
              </a:spcAft>
              <a:buFont typeface="Arial" panose="020B0604020202020204" pitchFamily="34" charset="0"/>
              <a:buChar char="•"/>
            </a:pPr>
            <a:r>
              <a:rPr lang="en-US" sz="1200" dirty="0"/>
              <a:t>“1”: private client will run assigned task only.</a:t>
            </a:r>
          </a:p>
          <a:p>
            <a:r>
              <a:rPr lang="en-US" sz="1200" b="1" dirty="0"/>
              <a:t>Unattended</a:t>
            </a:r>
            <a:r>
              <a:rPr lang="en-US" sz="1200" dirty="0"/>
              <a:t>	-- value can be “0” or “1”, the default name is “1”</a:t>
            </a:r>
          </a:p>
          <a:p>
            <a:pPr marL="171450" marR="0" indent="-171450">
              <a:spcBef>
                <a:spcPts val="0"/>
              </a:spcBef>
              <a:spcAft>
                <a:spcPts val="0"/>
              </a:spcAft>
              <a:buFont typeface="Arial" panose="020B0604020202020204" pitchFamily="34" charset="0"/>
              <a:buChar char="•"/>
            </a:pPr>
            <a:r>
              <a:rPr lang="en-US" sz="1200" dirty="0"/>
              <a:t>“0”: Attended Mode. SW do some special work (i.e. SW update) under user’s operation.</a:t>
            </a:r>
          </a:p>
          <a:p>
            <a:pPr marL="171450" marR="0" indent="-171450">
              <a:spcBef>
                <a:spcPts val="0"/>
              </a:spcBef>
              <a:spcAft>
                <a:spcPts val="0"/>
              </a:spcAft>
              <a:buFont typeface="Arial" panose="020B0604020202020204" pitchFamily="34" charset="0"/>
              <a:buChar char="•"/>
            </a:pPr>
            <a:r>
              <a:rPr lang="en-US" sz="1200" dirty="0"/>
              <a:t>“1”: Unattended Mode. SW do some special work (i.e. SW update) automatically.</a:t>
            </a:r>
          </a:p>
          <a:p>
            <a:pPr marR="0">
              <a:spcBef>
                <a:spcPts val="0"/>
              </a:spcBef>
              <a:spcAft>
                <a:spcPts val="0"/>
              </a:spcAft>
            </a:pPr>
            <a:endParaRPr lang="en-US" sz="1200" dirty="0"/>
          </a:p>
        </p:txBody>
      </p:sp>
      <p:pic>
        <p:nvPicPr>
          <p:cNvPr id="2" name="Picture 1">
            <a:extLst>
              <a:ext uri="{FF2B5EF4-FFF2-40B4-BE49-F238E27FC236}">
                <a16:creationId xmlns:a16="http://schemas.microsoft.com/office/drawing/2014/main" id="{0E8D0896-ECD1-0404-995C-74971697FBA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30900" y="775072"/>
            <a:ext cx="3124200" cy="2221755"/>
          </a:xfrm>
          <a:prstGeom prst="rect">
            <a:avLst/>
          </a:prstGeom>
          <a:noFill/>
          <a:ln>
            <a:noFill/>
          </a:ln>
        </p:spPr>
      </p:pic>
      <p:sp>
        <p:nvSpPr>
          <p:cNvPr id="3" name="Rectangle 2">
            <a:extLst>
              <a:ext uri="{FF2B5EF4-FFF2-40B4-BE49-F238E27FC236}">
                <a16:creationId xmlns:a16="http://schemas.microsoft.com/office/drawing/2014/main" id="{1BE2D68E-6945-69DD-A86F-BBE79C387ED6}"/>
              </a:ext>
            </a:extLst>
          </p:cNvPr>
          <p:cNvSpPr/>
          <p:nvPr/>
        </p:nvSpPr>
        <p:spPr>
          <a:xfrm>
            <a:off x="82550" y="2873573"/>
            <a:ext cx="2120900" cy="307777"/>
          </a:xfrm>
          <a:prstGeom prst="rect">
            <a:avLst/>
          </a:prstGeom>
        </p:spPr>
        <p:txBody>
          <a:bodyPr wrap="square">
            <a:spAutoFit/>
          </a:bodyPr>
          <a:lstStyle/>
          <a:p>
            <a:r>
              <a:rPr lang="en-US" altLang="zh-CN" sz="1400" b="1" dirty="0"/>
              <a:t>Client setting:</a:t>
            </a:r>
            <a:endParaRPr lang="zh-CN" altLang="en-US" sz="1400" b="1" dirty="0"/>
          </a:p>
        </p:txBody>
      </p:sp>
      <p:pic>
        <p:nvPicPr>
          <p:cNvPr id="11" name="Picture 10">
            <a:extLst>
              <a:ext uri="{FF2B5EF4-FFF2-40B4-BE49-F238E27FC236}">
                <a16:creationId xmlns:a16="http://schemas.microsoft.com/office/drawing/2014/main" id="{F117F30B-C07C-BA25-F56F-DF480CE6E91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499799" y="3105150"/>
            <a:ext cx="2542601" cy="1407758"/>
          </a:xfrm>
          <a:prstGeom prst="rect">
            <a:avLst/>
          </a:prstGeom>
          <a:noFill/>
          <a:ln>
            <a:noFill/>
          </a:ln>
        </p:spPr>
      </p:pic>
      <p:sp>
        <p:nvSpPr>
          <p:cNvPr id="13" name="Title 1">
            <a:extLst>
              <a:ext uri="{FF2B5EF4-FFF2-40B4-BE49-F238E27FC236}">
                <a16:creationId xmlns:a16="http://schemas.microsoft.com/office/drawing/2014/main" id="{063C7753-EA73-B044-3EA7-F85F77BB2023}"/>
              </a:ext>
            </a:extLst>
          </p:cNvPr>
          <p:cNvSpPr>
            <a:spLocks noGrp="1"/>
          </p:cNvSpPr>
          <p:nvPr>
            <p:ph type="title"/>
          </p:nvPr>
        </p:nvSpPr>
        <p:spPr>
          <a:xfrm>
            <a:off x="76200" y="86884"/>
            <a:ext cx="6858000" cy="478259"/>
          </a:xfrm>
        </p:spPr>
        <p:txBody>
          <a:bodyPr>
            <a:noAutofit/>
          </a:bodyPr>
          <a:lstStyle/>
          <a:p>
            <a:r>
              <a:rPr lang="en-US" dirty="0"/>
              <a:t>Appendix 1 – Client </a:t>
            </a:r>
            <a:r>
              <a:rPr lang="en-US" sz="2800" dirty="0"/>
              <a:t>Environment setup</a:t>
            </a:r>
          </a:p>
        </p:txBody>
      </p:sp>
    </p:spTree>
    <p:extLst>
      <p:ext uri="{BB962C8B-B14F-4D97-AF65-F5344CB8AC3E}">
        <p14:creationId xmlns:p14="http://schemas.microsoft.com/office/powerpoint/2010/main" val="20292740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0" y="742950"/>
            <a:ext cx="9144000" cy="0"/>
          </a:xfrm>
          <a:prstGeom prst="line">
            <a:avLst/>
          </a:prstGeom>
          <a:blipFill dpi="0" rotWithShape="0">
            <a:blip r:embed="rId2"/>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Rectangle 5"/>
          <p:cNvSpPr/>
          <p:nvPr/>
        </p:nvSpPr>
        <p:spPr>
          <a:xfrm>
            <a:off x="76200" y="1276350"/>
            <a:ext cx="1447800" cy="276999"/>
          </a:xfrm>
          <a:prstGeom prst="rect">
            <a:avLst/>
          </a:prstGeom>
        </p:spPr>
        <p:txBody>
          <a:bodyPr wrap="square">
            <a:spAutoFit/>
          </a:bodyPr>
          <a:lstStyle/>
          <a:p>
            <a:r>
              <a:rPr lang="en-US" altLang="zh-CN" sz="1200" b="1" dirty="0"/>
              <a:t>Software setting:</a:t>
            </a:r>
            <a:endParaRPr lang="zh-CN" altLang="en-US" sz="1200" b="1" dirty="0"/>
          </a:p>
        </p:txBody>
      </p:sp>
      <p:sp>
        <p:nvSpPr>
          <p:cNvPr id="5" name="Flowchart: Alternate Process 4">
            <a:extLst>
              <a:ext uri="{FF2B5EF4-FFF2-40B4-BE49-F238E27FC236}">
                <a16:creationId xmlns:a16="http://schemas.microsoft.com/office/drawing/2014/main" id="{FBACF367-33FD-9997-795B-B86E9192A3C4}"/>
              </a:ext>
            </a:extLst>
          </p:cNvPr>
          <p:cNvSpPr/>
          <p:nvPr/>
        </p:nvSpPr>
        <p:spPr bwMode="auto">
          <a:xfrm>
            <a:off x="76200" y="813010"/>
            <a:ext cx="2133600" cy="431399"/>
          </a:xfrm>
          <a:prstGeom prst="flowChartAlternateProcess">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b="1" dirty="0">
                <a:latin typeface="Calibri" panose="020F0502020204030204" pitchFamily="34" charset="0"/>
                <a:ea typeface="宋体" panose="02010600030101010101" pitchFamily="2" charset="-122"/>
                <a:cs typeface="Times New Roman" panose="02020603050405020304" pitchFamily="18" charset="0"/>
              </a:rPr>
              <a:t>GUI I</a:t>
            </a:r>
            <a:r>
              <a:rPr lang="en-US" sz="1800" b="1" dirty="0">
                <a:effectLst/>
                <a:latin typeface="Calibri" panose="020F0502020204030204" pitchFamily="34" charset="0"/>
                <a:ea typeface="宋体" panose="02010600030101010101" pitchFamily="2" charset="-122"/>
                <a:cs typeface="Times New Roman" panose="02020603050405020304" pitchFamily="18" charset="0"/>
              </a:rPr>
              <a:t>nitial Setting 2</a:t>
            </a:r>
            <a:r>
              <a:rPr lang="en-US" altLang="zh-CN" sz="2000" b="1" dirty="0"/>
              <a:t>:</a:t>
            </a:r>
          </a:p>
        </p:txBody>
      </p:sp>
      <p:sp>
        <p:nvSpPr>
          <p:cNvPr id="8" name="TextBox 7">
            <a:extLst>
              <a:ext uri="{FF2B5EF4-FFF2-40B4-BE49-F238E27FC236}">
                <a16:creationId xmlns:a16="http://schemas.microsoft.com/office/drawing/2014/main" id="{C5E606DD-542E-7552-EC18-B240517D31BC}"/>
              </a:ext>
            </a:extLst>
          </p:cNvPr>
          <p:cNvSpPr txBox="1"/>
          <p:nvPr/>
        </p:nvSpPr>
        <p:spPr>
          <a:xfrm>
            <a:off x="88900" y="1504950"/>
            <a:ext cx="5257800" cy="1015663"/>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Click “Setting” </a:t>
            </a:r>
            <a:r>
              <a:rPr lang="en-US" sz="1200" dirty="0">
                <a:sym typeface="Wingdings" panose="05000000000000000000" pitchFamily="2" charset="2"/>
              </a:rPr>
              <a:t> </a:t>
            </a:r>
            <a:r>
              <a:rPr lang="en-US" sz="1200" dirty="0"/>
              <a:t>“Software…”. Set current host machine available Software and Maximum instances can be launched for this Software.</a:t>
            </a:r>
          </a:p>
          <a:p>
            <a:r>
              <a:rPr lang="en-US" sz="1200" b="1" dirty="0"/>
              <a:t>‘Build &lt;--&gt; Path’ </a:t>
            </a:r>
            <a:r>
              <a:rPr lang="en-US" sz="1200" dirty="0"/>
              <a:t>: Build name and real installation path</a:t>
            </a:r>
          </a:p>
          <a:p>
            <a:r>
              <a:rPr lang="en-US" sz="1200" b="1" dirty="0"/>
              <a:t>‘Max Instances Num’ </a:t>
            </a:r>
            <a:r>
              <a:rPr lang="en-US" sz="1200" dirty="0"/>
              <a:t>: Maximum instances can be launched for this Software</a:t>
            </a:r>
          </a:p>
        </p:txBody>
      </p:sp>
      <p:sp>
        <p:nvSpPr>
          <p:cNvPr id="12" name="TextBox 11">
            <a:extLst>
              <a:ext uri="{FF2B5EF4-FFF2-40B4-BE49-F238E27FC236}">
                <a16:creationId xmlns:a16="http://schemas.microsoft.com/office/drawing/2014/main" id="{1A6D08EF-1F80-242A-D3D2-D02B42B879F6}"/>
              </a:ext>
            </a:extLst>
          </p:cNvPr>
          <p:cNvSpPr txBox="1"/>
          <p:nvPr/>
        </p:nvSpPr>
        <p:spPr>
          <a:xfrm>
            <a:off x="76200" y="2876551"/>
            <a:ext cx="5854700" cy="2123658"/>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R="0">
              <a:spcBef>
                <a:spcPts val="0"/>
              </a:spcBef>
              <a:spcAft>
                <a:spcPts val="0"/>
              </a:spcAft>
            </a:pPr>
            <a:r>
              <a:rPr lang="en-US" sz="1200" b="1" dirty="0" err="1"/>
              <a:t>Link_mode</a:t>
            </a:r>
            <a:r>
              <a:rPr lang="en-US" sz="1200" dirty="0"/>
              <a:t>: value can be “both”, “remote” and “local”. Client linked server select.</a:t>
            </a:r>
          </a:p>
          <a:p>
            <a:pPr marR="0">
              <a:spcBef>
                <a:spcPts val="0"/>
              </a:spcBef>
              <a:spcAft>
                <a:spcPts val="0"/>
              </a:spcAft>
            </a:pPr>
            <a:r>
              <a:rPr lang="en-US" sz="1200" b="1" dirty="0" err="1"/>
              <a:t>Max_threads</a:t>
            </a:r>
            <a:r>
              <a:rPr lang="en-US" sz="1200" dirty="0"/>
              <a:t>: Maximum threads (test case) can be launched.</a:t>
            </a:r>
          </a:p>
          <a:p>
            <a:pPr marR="0">
              <a:spcBef>
                <a:spcPts val="0"/>
              </a:spcBef>
              <a:spcAft>
                <a:spcPts val="0"/>
              </a:spcAft>
            </a:pPr>
            <a:r>
              <a:rPr lang="en-US" sz="1200" b="1" dirty="0" err="1"/>
              <a:t>Thread_mode</a:t>
            </a:r>
            <a:r>
              <a:rPr lang="en-US" sz="1200" dirty="0"/>
              <a:t>: value can be “auto” and “manual”</a:t>
            </a:r>
          </a:p>
          <a:p>
            <a:pPr marR="0">
              <a:spcBef>
                <a:spcPts val="0"/>
              </a:spcBef>
              <a:spcAft>
                <a:spcPts val="0"/>
              </a:spcAft>
            </a:pPr>
            <a:r>
              <a:rPr lang="en-US" sz="1200" b="1" dirty="0" err="1"/>
              <a:t>Task_mode</a:t>
            </a:r>
            <a:r>
              <a:rPr lang="en-US" sz="1200" dirty="0"/>
              <a:t>: auto, serial and parallel.</a:t>
            </a:r>
          </a:p>
          <a:p>
            <a:pPr marL="171450" marR="0" indent="-171450">
              <a:spcBef>
                <a:spcPts val="0"/>
              </a:spcBef>
              <a:spcAft>
                <a:spcPts val="0"/>
              </a:spcAft>
              <a:buFont typeface="Arial" panose="020B0604020202020204" pitchFamily="34" charset="0"/>
              <a:buChar char="•"/>
            </a:pPr>
            <a:r>
              <a:rPr lang="en-US" sz="1200" dirty="0"/>
              <a:t>Auto: client will take top priority level tasks and run parallel these tasks.</a:t>
            </a:r>
          </a:p>
          <a:p>
            <a:pPr marL="171450" marR="0" indent="-171450">
              <a:spcBef>
                <a:spcPts val="0"/>
              </a:spcBef>
              <a:spcAft>
                <a:spcPts val="0"/>
              </a:spcAft>
              <a:buFont typeface="Arial" panose="020B0604020202020204" pitchFamily="34" charset="0"/>
              <a:buChar char="•"/>
            </a:pPr>
            <a:r>
              <a:rPr lang="en-US" sz="1200" dirty="0"/>
              <a:t>Serial: client will run task one by one according the task priority</a:t>
            </a:r>
          </a:p>
          <a:p>
            <a:pPr marL="171450" marR="0" indent="-171450">
              <a:spcBef>
                <a:spcPts val="0"/>
              </a:spcBef>
              <a:spcAft>
                <a:spcPts val="0"/>
              </a:spcAft>
              <a:buFont typeface="Arial" panose="020B0604020202020204" pitchFamily="34" charset="0"/>
              <a:buChar char="•"/>
            </a:pPr>
            <a:r>
              <a:rPr lang="en-US" sz="1200" dirty="0"/>
              <a:t>Parallel: client will run tasks in parallel mode</a:t>
            </a:r>
          </a:p>
          <a:p>
            <a:pPr marR="0">
              <a:spcBef>
                <a:spcPts val="0"/>
              </a:spcBef>
              <a:spcAft>
                <a:spcPts val="0"/>
              </a:spcAft>
            </a:pPr>
            <a:r>
              <a:rPr lang="en-US" sz="1200" b="1" dirty="0" err="1"/>
              <a:t>Work_space</a:t>
            </a:r>
            <a:r>
              <a:rPr lang="en-US" sz="1200" dirty="0"/>
              <a:t>: client work space, client will download and run case in this folder.</a:t>
            </a:r>
          </a:p>
          <a:p>
            <a:pPr marR="0">
              <a:spcBef>
                <a:spcPts val="0"/>
              </a:spcBef>
              <a:spcAft>
                <a:spcPts val="0"/>
              </a:spcAft>
            </a:pPr>
            <a:r>
              <a:rPr lang="en-US" sz="1200" b="1" dirty="0" err="1"/>
              <a:t>Save_space</a:t>
            </a:r>
            <a:r>
              <a:rPr lang="en-US" sz="1200" dirty="0"/>
              <a:t>: client result save space. If doesn’t present client will skip copy case runtime results.</a:t>
            </a:r>
          </a:p>
          <a:p>
            <a:pPr marR="0">
              <a:spcBef>
                <a:spcPts val="0"/>
              </a:spcBef>
              <a:spcAft>
                <a:spcPts val="0"/>
              </a:spcAft>
            </a:pPr>
            <a:endParaRPr lang="en-US" sz="1200" dirty="0"/>
          </a:p>
        </p:txBody>
      </p:sp>
      <p:sp>
        <p:nvSpPr>
          <p:cNvPr id="3" name="Rectangle 2">
            <a:extLst>
              <a:ext uri="{FF2B5EF4-FFF2-40B4-BE49-F238E27FC236}">
                <a16:creationId xmlns:a16="http://schemas.microsoft.com/office/drawing/2014/main" id="{1BE2D68E-6945-69DD-A86F-BBE79C387ED6}"/>
              </a:ext>
            </a:extLst>
          </p:cNvPr>
          <p:cNvSpPr/>
          <p:nvPr/>
        </p:nvSpPr>
        <p:spPr>
          <a:xfrm>
            <a:off x="88900" y="2622888"/>
            <a:ext cx="1511300" cy="276999"/>
          </a:xfrm>
          <a:prstGeom prst="rect">
            <a:avLst/>
          </a:prstGeom>
        </p:spPr>
        <p:txBody>
          <a:bodyPr wrap="square">
            <a:spAutoFit/>
          </a:bodyPr>
          <a:lstStyle/>
          <a:p>
            <a:r>
              <a:rPr lang="en-US" altLang="zh-CN" sz="1200" b="1" dirty="0"/>
              <a:t>Preference setting:</a:t>
            </a:r>
            <a:endParaRPr lang="zh-CN" altLang="en-US" sz="1200" b="1" dirty="0"/>
          </a:p>
        </p:txBody>
      </p:sp>
      <p:pic>
        <p:nvPicPr>
          <p:cNvPr id="9" name="Picture 8">
            <a:extLst>
              <a:ext uri="{FF2B5EF4-FFF2-40B4-BE49-F238E27FC236}">
                <a16:creationId xmlns:a16="http://schemas.microsoft.com/office/drawing/2014/main" id="{3742F8C5-4DF4-3C6F-8E4E-3D0A9192864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38567" y="761299"/>
            <a:ext cx="2948282" cy="2115252"/>
          </a:xfrm>
          <a:prstGeom prst="rect">
            <a:avLst/>
          </a:prstGeom>
          <a:noFill/>
          <a:ln>
            <a:noFill/>
          </a:ln>
        </p:spPr>
      </p:pic>
      <p:pic>
        <p:nvPicPr>
          <p:cNvPr id="10" name="Picture 9">
            <a:extLst>
              <a:ext uri="{FF2B5EF4-FFF2-40B4-BE49-F238E27FC236}">
                <a16:creationId xmlns:a16="http://schemas.microsoft.com/office/drawing/2014/main" id="{E437BD64-EF01-9364-24AA-12CBD55160C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38567" y="3046799"/>
            <a:ext cx="2947155" cy="1887151"/>
          </a:xfrm>
          <a:prstGeom prst="rect">
            <a:avLst/>
          </a:prstGeom>
          <a:noFill/>
          <a:ln>
            <a:noFill/>
          </a:ln>
        </p:spPr>
      </p:pic>
      <p:sp>
        <p:nvSpPr>
          <p:cNvPr id="13" name="Title 1">
            <a:extLst>
              <a:ext uri="{FF2B5EF4-FFF2-40B4-BE49-F238E27FC236}">
                <a16:creationId xmlns:a16="http://schemas.microsoft.com/office/drawing/2014/main" id="{0CBCF72D-0D7F-4151-31EC-9E0839BE3F69}"/>
              </a:ext>
            </a:extLst>
          </p:cNvPr>
          <p:cNvSpPr>
            <a:spLocks noGrp="1"/>
          </p:cNvSpPr>
          <p:nvPr>
            <p:ph type="title"/>
          </p:nvPr>
        </p:nvSpPr>
        <p:spPr>
          <a:xfrm>
            <a:off x="76200" y="86884"/>
            <a:ext cx="6934200" cy="478259"/>
          </a:xfrm>
        </p:spPr>
        <p:txBody>
          <a:bodyPr>
            <a:noAutofit/>
          </a:bodyPr>
          <a:lstStyle/>
          <a:p>
            <a:r>
              <a:rPr lang="en-US" dirty="0"/>
              <a:t>Appendix 1 – Client </a:t>
            </a:r>
            <a:r>
              <a:rPr lang="en-US" sz="2800" dirty="0"/>
              <a:t>Environment setup</a:t>
            </a:r>
          </a:p>
        </p:txBody>
      </p:sp>
    </p:spTree>
    <p:extLst>
      <p:ext uri="{BB962C8B-B14F-4D97-AF65-F5344CB8AC3E}">
        <p14:creationId xmlns:p14="http://schemas.microsoft.com/office/powerpoint/2010/main" val="26024012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0" y="742950"/>
            <a:ext cx="9144000" cy="0"/>
          </a:xfrm>
          <a:prstGeom prst="line">
            <a:avLst/>
          </a:prstGeom>
          <a:blipFill dpi="0" rotWithShape="0">
            <a:blip r:embed="rId2"/>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Flowchart: Alternate Process 4">
            <a:extLst>
              <a:ext uri="{FF2B5EF4-FFF2-40B4-BE49-F238E27FC236}">
                <a16:creationId xmlns:a16="http://schemas.microsoft.com/office/drawing/2014/main" id="{FBACF367-33FD-9997-795B-B86E9192A3C4}"/>
              </a:ext>
            </a:extLst>
          </p:cNvPr>
          <p:cNvSpPr/>
          <p:nvPr/>
        </p:nvSpPr>
        <p:spPr bwMode="auto">
          <a:xfrm>
            <a:off x="76200" y="813010"/>
            <a:ext cx="4267200" cy="431399"/>
          </a:xfrm>
          <a:prstGeom prst="flowChartAlternateProcess">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b="1" dirty="0">
                <a:latin typeface="Calibri" panose="020F0502020204030204" pitchFamily="34" charset="0"/>
                <a:ea typeface="宋体" panose="02010600030101010101" pitchFamily="2" charset="-122"/>
                <a:cs typeface="Times New Roman" panose="02020603050405020304" pitchFamily="18" charset="0"/>
              </a:rPr>
              <a:t>I</a:t>
            </a:r>
            <a:r>
              <a:rPr lang="en-US" sz="1800" b="1" dirty="0">
                <a:effectLst/>
                <a:latin typeface="Calibri" panose="020F0502020204030204" pitchFamily="34" charset="0"/>
                <a:ea typeface="宋体" panose="02010600030101010101" pitchFamily="2" charset="-122"/>
                <a:cs typeface="Times New Roman" panose="02020603050405020304" pitchFamily="18" charset="0"/>
              </a:rPr>
              <a:t>nitial Setting for Console mode(Optional)</a:t>
            </a:r>
            <a:r>
              <a:rPr lang="en-US" altLang="zh-CN" sz="2000" b="1" dirty="0"/>
              <a:t>:</a:t>
            </a:r>
          </a:p>
        </p:txBody>
      </p:sp>
      <p:sp>
        <p:nvSpPr>
          <p:cNvPr id="8" name="TextBox 7">
            <a:extLst>
              <a:ext uri="{FF2B5EF4-FFF2-40B4-BE49-F238E27FC236}">
                <a16:creationId xmlns:a16="http://schemas.microsoft.com/office/drawing/2014/main" id="{C5E606DD-542E-7552-EC18-B240517D31BC}"/>
              </a:ext>
            </a:extLst>
          </p:cNvPr>
          <p:cNvSpPr txBox="1"/>
          <p:nvPr/>
        </p:nvSpPr>
        <p:spPr>
          <a:xfrm>
            <a:off x="76200" y="1428750"/>
            <a:ext cx="8991600" cy="193899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Actually, GUI dialogs are wrappers for the Client core engine, All the GUI settings </a:t>
            </a:r>
            <a:r>
              <a:rPr lang="en-US" sz="1200" b="1" dirty="0"/>
              <a:t>were saved to following file</a:t>
            </a:r>
            <a:r>
              <a:rPr lang="en-US" sz="1200" dirty="0"/>
              <a:t>, so for Console mode we can update this file directly</a:t>
            </a:r>
            <a:r>
              <a:rPr lang="zh-CN" altLang="en-US" sz="1200" dirty="0"/>
              <a:t>：</a:t>
            </a:r>
            <a:endParaRPr lang="en-US" altLang="zh-CN" sz="1200" dirty="0"/>
          </a:p>
          <a:p>
            <a:endParaRPr lang="en-US" altLang="zh-CN" sz="1200" dirty="0"/>
          </a:p>
          <a:p>
            <a:r>
              <a:rPr lang="en-US" sz="1200" b="1" dirty="0"/>
              <a:t>      Config file: &lt;</a:t>
            </a:r>
            <a:r>
              <a:rPr lang="en-US" sz="1200" b="1" dirty="0" err="1"/>
              <a:t>user_home_path</a:t>
            </a:r>
            <a:r>
              <a:rPr lang="en-US" sz="1200" b="1" dirty="0"/>
              <a:t>&gt;/</a:t>
            </a:r>
            <a:r>
              <a:rPr lang="en-US" sz="1200" b="1" dirty="0" err="1"/>
              <a:t>client_conf</a:t>
            </a:r>
            <a:r>
              <a:rPr lang="en-US" sz="1200" b="1" dirty="0"/>
              <a:t>/&lt;</a:t>
            </a:r>
            <a:r>
              <a:rPr lang="en-US" sz="1200" b="1" dirty="0" err="1"/>
              <a:t>machine_name</a:t>
            </a:r>
            <a:r>
              <a:rPr lang="en-US" sz="1200" b="1" dirty="0"/>
              <a:t>&gt;.</a:t>
            </a:r>
            <a:r>
              <a:rPr lang="en-US" sz="1200" b="1" dirty="0" err="1"/>
              <a:t>ini</a:t>
            </a:r>
            <a:endParaRPr lang="en-US" sz="1200" b="1" dirty="0"/>
          </a:p>
          <a:p>
            <a:endParaRPr lang="en-US" sz="1200" dirty="0"/>
          </a:p>
          <a:p>
            <a:pPr marL="0" marR="0">
              <a:spcBef>
                <a:spcPts val="0"/>
              </a:spcBef>
              <a:spcAft>
                <a:spcPts val="0"/>
              </a:spcAft>
            </a:pPr>
            <a:r>
              <a:rPr lang="en-US" sz="1200" dirty="0"/>
              <a:t>This xxx.ini file contains two kinds of sections:</a:t>
            </a:r>
          </a:p>
          <a:p>
            <a:pPr marL="342900" marR="0" lvl="0" indent="-342900">
              <a:spcBef>
                <a:spcPts val="0"/>
              </a:spcBef>
              <a:spcAft>
                <a:spcPts val="0"/>
              </a:spcAft>
              <a:buFont typeface="+mj-lt"/>
              <a:buAutoNum type="alphaLcParenR"/>
            </a:pPr>
            <a:r>
              <a:rPr lang="en-US" sz="1200" dirty="0"/>
              <a:t>Section without “</a:t>
            </a:r>
            <a:r>
              <a:rPr lang="en-US" sz="1200" dirty="0" err="1"/>
              <a:t>tmp</a:t>
            </a:r>
            <a:r>
              <a:rPr lang="en-US" sz="1200" dirty="0"/>
              <a:t>_” : Client software setting section</a:t>
            </a:r>
          </a:p>
          <a:p>
            <a:pPr marL="342900" marR="0" lvl="0" indent="-342900">
              <a:spcBef>
                <a:spcPts val="0"/>
              </a:spcBef>
              <a:spcAft>
                <a:spcPts val="0"/>
              </a:spcAft>
              <a:buFont typeface="+mj-lt"/>
              <a:buAutoNum type="alphaLcParenR"/>
            </a:pPr>
            <a:r>
              <a:rPr lang="en-US" sz="1200" dirty="0"/>
              <a:t>Section with “</a:t>
            </a:r>
            <a:r>
              <a:rPr lang="en-US" sz="1200" dirty="0" err="1"/>
              <a:t>tmp</a:t>
            </a:r>
            <a:r>
              <a:rPr lang="en-US" sz="1200" dirty="0"/>
              <a:t>_” : Client setting section.</a:t>
            </a:r>
          </a:p>
          <a:p>
            <a:pPr marL="342900" marR="0" lvl="0" indent="-342900">
              <a:spcBef>
                <a:spcPts val="0"/>
              </a:spcBef>
              <a:spcAft>
                <a:spcPts val="0"/>
              </a:spcAft>
              <a:buFont typeface="+mj-lt"/>
              <a:buAutoNum type="alphaLcParenR"/>
            </a:pPr>
            <a:endParaRPr lang="en-US" sz="1200" dirty="0"/>
          </a:p>
          <a:p>
            <a:pPr marR="0" lvl="0">
              <a:spcBef>
                <a:spcPts val="0"/>
              </a:spcBef>
              <a:spcAft>
                <a:spcPts val="0"/>
              </a:spcAft>
            </a:pPr>
            <a:r>
              <a:rPr lang="en-US" sz="1200" dirty="0"/>
              <a:t>You can update the software, client and preference setting in this file directly.</a:t>
            </a:r>
          </a:p>
        </p:txBody>
      </p:sp>
      <p:sp>
        <p:nvSpPr>
          <p:cNvPr id="6" name="Title 1">
            <a:extLst>
              <a:ext uri="{FF2B5EF4-FFF2-40B4-BE49-F238E27FC236}">
                <a16:creationId xmlns:a16="http://schemas.microsoft.com/office/drawing/2014/main" id="{C9540E61-A4A4-CED1-AC4F-8CFA0A0EE241}"/>
              </a:ext>
            </a:extLst>
          </p:cNvPr>
          <p:cNvSpPr>
            <a:spLocks noGrp="1"/>
          </p:cNvSpPr>
          <p:nvPr>
            <p:ph type="title"/>
          </p:nvPr>
        </p:nvSpPr>
        <p:spPr>
          <a:xfrm>
            <a:off x="76200" y="86884"/>
            <a:ext cx="7010400" cy="478259"/>
          </a:xfrm>
        </p:spPr>
        <p:txBody>
          <a:bodyPr>
            <a:noAutofit/>
          </a:bodyPr>
          <a:lstStyle/>
          <a:p>
            <a:r>
              <a:rPr lang="en-US" dirty="0"/>
              <a:t>Appendix 1 – Client </a:t>
            </a:r>
            <a:r>
              <a:rPr lang="en-US" sz="2800" dirty="0"/>
              <a:t>Environment setup</a:t>
            </a:r>
          </a:p>
        </p:txBody>
      </p:sp>
    </p:spTree>
    <p:extLst>
      <p:ext uri="{BB962C8B-B14F-4D97-AF65-F5344CB8AC3E}">
        <p14:creationId xmlns:p14="http://schemas.microsoft.com/office/powerpoint/2010/main" val="8014754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0" y="742950"/>
            <a:ext cx="9144000" cy="0"/>
          </a:xfrm>
          <a:prstGeom prst="line">
            <a:avLst/>
          </a:prstGeom>
          <a:blipFill dpi="0" rotWithShape="0">
            <a:blip r:embed="rId2"/>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Flowchart: Alternate Process 4">
            <a:extLst>
              <a:ext uri="{FF2B5EF4-FFF2-40B4-BE49-F238E27FC236}">
                <a16:creationId xmlns:a16="http://schemas.microsoft.com/office/drawing/2014/main" id="{FBACF367-33FD-9997-795B-B86E9192A3C4}"/>
              </a:ext>
            </a:extLst>
          </p:cNvPr>
          <p:cNvSpPr/>
          <p:nvPr/>
        </p:nvSpPr>
        <p:spPr bwMode="auto">
          <a:xfrm>
            <a:off x="76200" y="813010"/>
            <a:ext cx="5181600" cy="431399"/>
          </a:xfrm>
          <a:prstGeom prst="flowChartAlternateProcess">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b="1" dirty="0">
                <a:latin typeface="Calibri" panose="020F0502020204030204" pitchFamily="34" charset="0"/>
                <a:ea typeface="宋体" panose="02010600030101010101" pitchFamily="2" charset="-122"/>
                <a:cs typeface="Times New Roman" panose="02020603050405020304" pitchFamily="18" charset="0"/>
              </a:rPr>
              <a:t>I</a:t>
            </a:r>
            <a:r>
              <a:rPr lang="en-US" sz="1800" b="1" dirty="0">
                <a:effectLst/>
                <a:latin typeface="Calibri" panose="020F0502020204030204" pitchFamily="34" charset="0"/>
                <a:ea typeface="宋体" panose="02010600030101010101" pitchFamily="2" charset="-122"/>
                <a:cs typeface="Times New Roman" panose="02020603050405020304" pitchFamily="18" charset="0"/>
              </a:rPr>
              <a:t>nitial Setting for Personal usage(Suggestion)</a:t>
            </a:r>
            <a:r>
              <a:rPr lang="en-US" altLang="zh-CN" sz="2000" b="1" dirty="0"/>
              <a:t>:</a:t>
            </a:r>
          </a:p>
        </p:txBody>
      </p:sp>
      <p:sp>
        <p:nvSpPr>
          <p:cNvPr id="8" name="TextBox 7">
            <a:extLst>
              <a:ext uri="{FF2B5EF4-FFF2-40B4-BE49-F238E27FC236}">
                <a16:creationId xmlns:a16="http://schemas.microsoft.com/office/drawing/2014/main" id="{C5E606DD-542E-7552-EC18-B240517D31BC}"/>
              </a:ext>
            </a:extLst>
          </p:cNvPr>
          <p:cNvSpPr txBox="1"/>
          <p:nvPr/>
        </p:nvSpPr>
        <p:spPr>
          <a:xfrm>
            <a:off x="76200" y="1428750"/>
            <a:ext cx="7772400" cy="2677656"/>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200" b="1" dirty="0"/>
              <a:t>GUI Software setting (or &lt;software name&gt; in xxx.ini file):</a:t>
            </a:r>
            <a:endParaRPr lang="zh-CN" altLang="en-US" sz="1200" b="1" dirty="0"/>
          </a:p>
          <a:p>
            <a:r>
              <a:rPr lang="en-US" altLang="zh-CN" sz="1200" dirty="0"/>
              <a:t>NA</a:t>
            </a:r>
          </a:p>
          <a:p>
            <a:endParaRPr lang="en-US" altLang="zh-CN" sz="1200" b="1" dirty="0"/>
          </a:p>
          <a:p>
            <a:r>
              <a:rPr lang="en-US" altLang="zh-CN" sz="1200" b="1" dirty="0"/>
              <a:t>GUI Client setting (or </a:t>
            </a:r>
            <a:r>
              <a:rPr lang="en-US" altLang="zh-CN" sz="1200" b="1" dirty="0" err="1"/>
              <a:t>tmp_machine</a:t>
            </a:r>
            <a:r>
              <a:rPr lang="en-US" altLang="zh-CN" sz="1200" b="1" dirty="0"/>
              <a:t> in xxx.ini file):</a:t>
            </a:r>
          </a:p>
          <a:p>
            <a:r>
              <a:rPr lang="en-US" altLang="zh-CN" sz="1200" dirty="0"/>
              <a:t>group = </a:t>
            </a:r>
            <a:r>
              <a:rPr lang="en-US" altLang="zh-CN" sz="1200" dirty="0" err="1"/>
              <a:t>regression_group</a:t>
            </a:r>
            <a:r>
              <a:rPr lang="en-US" altLang="zh-CN" sz="1200" dirty="0"/>
              <a:t>	</a:t>
            </a:r>
          </a:p>
          <a:p>
            <a:r>
              <a:rPr lang="en-US" altLang="zh-CN" sz="1200" dirty="0"/>
              <a:t>private = 1			-- Private mode, remote task will not use this client</a:t>
            </a:r>
          </a:p>
          <a:p>
            <a:endParaRPr lang="en-US" altLang="zh-CN" sz="1200" dirty="0"/>
          </a:p>
          <a:p>
            <a:r>
              <a:rPr lang="en-US" altLang="zh-CN" sz="1200" b="1" dirty="0"/>
              <a:t>GUI Preference setting (or </a:t>
            </a:r>
            <a:r>
              <a:rPr lang="en-US" altLang="zh-CN" sz="1200" b="1" dirty="0" err="1"/>
              <a:t>tmp_preference</a:t>
            </a:r>
            <a:r>
              <a:rPr lang="en-US" altLang="zh-CN" sz="1200" b="1" dirty="0"/>
              <a:t> in xxx.ini file):</a:t>
            </a:r>
            <a:endParaRPr lang="en-US" altLang="zh-CN" sz="1200" dirty="0"/>
          </a:p>
          <a:p>
            <a:r>
              <a:rPr lang="en-US" altLang="zh-CN" sz="1200" dirty="0" err="1"/>
              <a:t>link_mode</a:t>
            </a:r>
            <a:r>
              <a:rPr lang="en-US" altLang="zh-CN" sz="1200" dirty="0"/>
              <a:t> = local		-- Do not link to remote server</a:t>
            </a:r>
          </a:p>
          <a:p>
            <a:r>
              <a:rPr lang="en-US" altLang="zh-CN" sz="1200" dirty="0" err="1"/>
              <a:t>max_threads</a:t>
            </a:r>
            <a:r>
              <a:rPr lang="en-US" altLang="zh-CN" sz="1200" dirty="0"/>
              <a:t> = 3		-- Client can launch 3 case parallelly</a:t>
            </a:r>
          </a:p>
          <a:p>
            <a:r>
              <a:rPr lang="en-US" altLang="zh-CN" sz="1200" dirty="0" err="1"/>
              <a:t>work_space</a:t>
            </a:r>
            <a:r>
              <a:rPr lang="en-US" altLang="zh-CN" sz="1200" dirty="0"/>
              <a:t> = D:/tmp_work 	-- Your prefer path for case run</a:t>
            </a:r>
          </a:p>
          <a:p>
            <a:r>
              <a:rPr lang="en-US" altLang="zh-CN" sz="1200" dirty="0"/>
              <a:t>python = C:/Python38/python.exe  	-- Python bin path </a:t>
            </a:r>
          </a:p>
          <a:p>
            <a:endParaRPr lang="en-US" altLang="zh-CN" sz="1200" dirty="0"/>
          </a:p>
          <a:p>
            <a:r>
              <a:rPr lang="en-US" altLang="zh-CN" sz="1200" b="1" dirty="0"/>
              <a:t>*: Please keep other setting as default.</a:t>
            </a:r>
            <a:endParaRPr lang="zh-CN" altLang="en-US" sz="1200" b="1" dirty="0"/>
          </a:p>
        </p:txBody>
      </p:sp>
      <p:sp>
        <p:nvSpPr>
          <p:cNvPr id="6" name="Title 1">
            <a:extLst>
              <a:ext uri="{FF2B5EF4-FFF2-40B4-BE49-F238E27FC236}">
                <a16:creationId xmlns:a16="http://schemas.microsoft.com/office/drawing/2014/main" id="{63ACDB21-6B22-5A65-43E8-9CB5D462D150}"/>
              </a:ext>
            </a:extLst>
          </p:cNvPr>
          <p:cNvSpPr>
            <a:spLocks noGrp="1"/>
          </p:cNvSpPr>
          <p:nvPr>
            <p:ph type="title"/>
          </p:nvPr>
        </p:nvSpPr>
        <p:spPr>
          <a:xfrm>
            <a:off x="76200" y="86884"/>
            <a:ext cx="6934200" cy="478259"/>
          </a:xfrm>
        </p:spPr>
        <p:txBody>
          <a:bodyPr>
            <a:noAutofit/>
          </a:bodyPr>
          <a:lstStyle/>
          <a:p>
            <a:r>
              <a:rPr lang="en-US" dirty="0"/>
              <a:t>Appendix 1 – Client </a:t>
            </a:r>
            <a:r>
              <a:rPr lang="en-US" sz="2800" dirty="0"/>
              <a:t>Environment setup</a:t>
            </a:r>
          </a:p>
        </p:txBody>
      </p:sp>
    </p:spTree>
    <p:extLst>
      <p:ext uri="{BB962C8B-B14F-4D97-AF65-F5344CB8AC3E}">
        <p14:creationId xmlns:p14="http://schemas.microsoft.com/office/powerpoint/2010/main" val="17747412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0" y="666750"/>
            <a:ext cx="9144000" cy="0"/>
          </a:xfrm>
          <a:prstGeom prst="line">
            <a:avLst/>
          </a:prstGeom>
          <a:blipFill dpi="0" rotWithShape="0">
            <a:blip r:embed="rId2"/>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p:cNvSpPr>
            <a:spLocks noGrp="1"/>
          </p:cNvSpPr>
          <p:nvPr>
            <p:ph type="title"/>
          </p:nvPr>
        </p:nvSpPr>
        <p:spPr>
          <a:xfrm>
            <a:off x="457199" y="133350"/>
            <a:ext cx="6647379" cy="478259"/>
          </a:xfrm>
        </p:spPr>
        <p:txBody>
          <a:bodyPr>
            <a:noAutofit/>
          </a:bodyPr>
          <a:lstStyle/>
          <a:p>
            <a:r>
              <a:rPr lang="en-US" dirty="0"/>
              <a:t>Appendix 2 – Client GUI Usage</a:t>
            </a:r>
          </a:p>
        </p:txBody>
      </p:sp>
      <p:pic>
        <p:nvPicPr>
          <p:cNvPr id="3" name="Picture 2">
            <a:extLst>
              <a:ext uri="{FF2B5EF4-FFF2-40B4-BE49-F238E27FC236}">
                <a16:creationId xmlns:a16="http://schemas.microsoft.com/office/drawing/2014/main" id="{8DA6C8E7-3241-FC8B-6A0B-4ABF748A1E2D}"/>
              </a:ext>
            </a:extLst>
          </p:cNvPr>
          <p:cNvPicPr>
            <a:picLocks noChangeAspect="1"/>
          </p:cNvPicPr>
          <p:nvPr/>
        </p:nvPicPr>
        <p:blipFill>
          <a:blip r:embed="rId3"/>
          <a:stretch>
            <a:fillRect/>
          </a:stretch>
        </p:blipFill>
        <p:spPr>
          <a:xfrm>
            <a:off x="4681980" y="1123950"/>
            <a:ext cx="4401586" cy="3681596"/>
          </a:xfrm>
          <a:prstGeom prst="rect">
            <a:avLst/>
          </a:prstGeom>
        </p:spPr>
      </p:pic>
      <p:sp>
        <p:nvSpPr>
          <p:cNvPr id="5" name="Rectangle 4">
            <a:extLst>
              <a:ext uri="{FF2B5EF4-FFF2-40B4-BE49-F238E27FC236}">
                <a16:creationId xmlns:a16="http://schemas.microsoft.com/office/drawing/2014/main" id="{47079B63-0B1F-5FDD-F471-38F50965B3BD}"/>
              </a:ext>
            </a:extLst>
          </p:cNvPr>
          <p:cNvSpPr/>
          <p:nvPr/>
        </p:nvSpPr>
        <p:spPr>
          <a:xfrm>
            <a:off x="23648" y="1123950"/>
            <a:ext cx="4548352" cy="4247317"/>
          </a:xfrm>
          <a:prstGeom prst="rect">
            <a:avLst/>
          </a:prstGeom>
        </p:spPr>
        <p:txBody>
          <a:bodyPr wrap="square">
            <a:spAutoFit/>
          </a:bodyPr>
          <a:lstStyle/>
          <a:p>
            <a:r>
              <a:rPr lang="en-US" altLang="zh-CN" sz="1200" b="1" dirty="0"/>
              <a:t>TMP Client(Client)</a:t>
            </a:r>
            <a:r>
              <a:rPr lang="en-US" altLang="zh-CN" sz="1200" dirty="0"/>
              <a:t> can be a tool of whole TMP tool-chain, it can also work with </a:t>
            </a:r>
            <a:r>
              <a:rPr lang="en-US" altLang="zh-CN" sz="1200" b="1" dirty="0" err="1"/>
              <a:t>CoreScript</a:t>
            </a:r>
            <a:r>
              <a:rPr lang="en-US" altLang="zh-CN" sz="1200" dirty="0"/>
              <a:t> on your local machine standalone.</a:t>
            </a:r>
          </a:p>
          <a:p>
            <a:endParaRPr lang="en-US" altLang="zh-CN" sz="1200" dirty="0"/>
          </a:p>
          <a:p>
            <a:r>
              <a:rPr lang="en-US" altLang="zh-CN" sz="1400" dirty="0"/>
              <a:t>Client run in standalone/local mode still follow ‘</a:t>
            </a:r>
            <a:r>
              <a:rPr lang="en-US" altLang="zh-CN" sz="1400" b="1" dirty="0"/>
              <a:t>Request</a:t>
            </a:r>
            <a:r>
              <a:rPr lang="en-US" altLang="zh-CN" sz="1400" dirty="0"/>
              <a:t>’ and ‘</a:t>
            </a:r>
            <a:r>
              <a:rPr lang="en-US" altLang="zh-CN" sz="1400" b="1" dirty="0"/>
              <a:t>Available</a:t>
            </a:r>
            <a:r>
              <a:rPr lang="en-US" altLang="zh-CN" sz="1400" dirty="0"/>
              <a:t>’ match mode as follows:</a:t>
            </a:r>
          </a:p>
          <a:p>
            <a:r>
              <a:rPr lang="en-US" altLang="zh-CN" sz="1400" dirty="0"/>
              <a:t>[Software]: must match</a:t>
            </a:r>
          </a:p>
          <a:p>
            <a:r>
              <a:rPr lang="en-US" altLang="zh-CN" sz="1400" dirty="0"/>
              <a:t>[System]: ignored</a:t>
            </a:r>
          </a:p>
          <a:p>
            <a:r>
              <a:rPr lang="en-US" altLang="zh-CN" sz="1400" dirty="0"/>
              <a:t>[Machine]:ignored</a:t>
            </a:r>
          </a:p>
          <a:p>
            <a:endParaRPr lang="en-US" altLang="zh-CN" sz="1400" dirty="0"/>
          </a:p>
          <a:p>
            <a:r>
              <a:rPr lang="zh-CN" altLang="en-US" sz="1400" dirty="0"/>
              <a:t>‘</a:t>
            </a:r>
            <a:r>
              <a:rPr lang="en-US" altLang="zh-CN" sz="1400" dirty="0"/>
              <a:t>Request</a:t>
            </a:r>
            <a:r>
              <a:rPr lang="zh-CN" altLang="en-US" sz="1400" dirty="0"/>
              <a:t>’</a:t>
            </a:r>
            <a:r>
              <a:rPr lang="en-US" altLang="zh-CN" sz="1400" dirty="0"/>
              <a:t>: run_info.ini file, suite file (with 6 elements)</a:t>
            </a:r>
          </a:p>
          <a:p>
            <a:r>
              <a:rPr lang="en-US" altLang="zh-CN" sz="1400" dirty="0"/>
              <a:t>‘Available’: Client software setting, System, Machine…</a:t>
            </a:r>
            <a:endParaRPr lang="en-US" altLang="zh-CN" sz="1200" dirty="0"/>
          </a:p>
          <a:p>
            <a:endParaRPr lang="en-US" altLang="zh-CN" sz="1200" dirty="0"/>
          </a:p>
          <a:p>
            <a:r>
              <a:rPr lang="en-US" altLang="zh-CN" sz="1400" dirty="0"/>
              <a:t>Client local mode can:</a:t>
            </a:r>
          </a:p>
          <a:p>
            <a:pPr marL="171450" indent="-171450">
              <a:buFont typeface="Arial" panose="020B0604020202020204" pitchFamily="34" charset="0"/>
              <a:buChar char="•"/>
            </a:pPr>
            <a:r>
              <a:rPr lang="en-US" altLang="zh-CN" sz="1200" dirty="0"/>
              <a:t>Run your new build test case(with run_info.ini inside)</a:t>
            </a:r>
          </a:p>
          <a:p>
            <a:pPr marL="171450" indent="-171450">
              <a:buFont typeface="Arial" panose="020B0604020202020204" pitchFamily="34" charset="0"/>
              <a:buChar char="•"/>
            </a:pPr>
            <a:r>
              <a:rPr lang="en-US" altLang="zh-CN" sz="1200" dirty="0"/>
              <a:t>Run your new build test suite(without a suite file)</a:t>
            </a:r>
          </a:p>
          <a:p>
            <a:pPr marL="171450" indent="-171450">
              <a:buFont typeface="Arial" panose="020B0604020202020204" pitchFamily="34" charset="0"/>
              <a:buChar char="•"/>
            </a:pPr>
            <a:r>
              <a:rPr lang="en-US" altLang="zh-CN" sz="1200" dirty="0"/>
              <a:t>Run your new build test suite(with a suite file)</a:t>
            </a:r>
          </a:p>
          <a:p>
            <a:pPr marL="171450" indent="-171450">
              <a:buFont typeface="Arial" panose="020B0604020202020204" pitchFamily="34" charset="0"/>
              <a:buChar char="•"/>
            </a:pPr>
            <a:r>
              <a:rPr lang="en-US" altLang="zh-CN" sz="1200" dirty="0"/>
              <a:t>Run/debug support for test suite local run(retest, stop, evaluate)</a:t>
            </a:r>
          </a:p>
          <a:p>
            <a:pPr marL="171450" indent="-171450">
              <a:buFont typeface="Arial" panose="020B0604020202020204" pitchFamily="34" charset="0"/>
              <a:buChar char="•"/>
            </a:pPr>
            <a:r>
              <a:rPr lang="en-US" altLang="zh-CN" sz="1200" dirty="0"/>
              <a:t>Upload your suite file to TMP</a:t>
            </a:r>
          </a:p>
          <a:p>
            <a:endParaRPr lang="en-US" altLang="zh-CN" sz="1200" dirty="0"/>
          </a:p>
          <a:p>
            <a:endParaRPr lang="zh-CN" altLang="en-US" sz="1200" dirty="0"/>
          </a:p>
        </p:txBody>
      </p:sp>
      <p:sp>
        <p:nvSpPr>
          <p:cNvPr id="6" name="Flowchart: Alternate Process 5">
            <a:extLst>
              <a:ext uri="{FF2B5EF4-FFF2-40B4-BE49-F238E27FC236}">
                <a16:creationId xmlns:a16="http://schemas.microsoft.com/office/drawing/2014/main" id="{EDD9264F-9ACC-1D6A-7299-66EC6898FFAA}"/>
              </a:ext>
            </a:extLst>
          </p:cNvPr>
          <p:cNvSpPr/>
          <p:nvPr/>
        </p:nvSpPr>
        <p:spPr bwMode="auto">
          <a:xfrm>
            <a:off x="76200" y="692551"/>
            <a:ext cx="2133600" cy="431399"/>
          </a:xfrm>
          <a:prstGeom prst="flowChartAlternateProcess">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b="1" dirty="0">
                <a:latin typeface="Calibri" panose="020F0502020204030204" pitchFamily="34" charset="0"/>
                <a:ea typeface="宋体" panose="02010600030101010101" pitchFamily="2" charset="-122"/>
                <a:cs typeface="Times New Roman" panose="02020603050405020304" pitchFamily="18" charset="0"/>
              </a:rPr>
              <a:t>Client Overview</a:t>
            </a:r>
            <a:endParaRPr lang="en-US" altLang="zh-CN" sz="2000" b="1" dirty="0"/>
          </a:p>
        </p:txBody>
      </p:sp>
    </p:spTree>
    <p:extLst>
      <p:ext uri="{BB962C8B-B14F-4D97-AF65-F5344CB8AC3E}">
        <p14:creationId xmlns:p14="http://schemas.microsoft.com/office/powerpoint/2010/main" val="30692535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0" y="666750"/>
            <a:ext cx="9144000" cy="0"/>
          </a:xfrm>
          <a:prstGeom prst="line">
            <a:avLst/>
          </a:prstGeom>
          <a:blipFill dpi="0" rotWithShape="0">
            <a:blip r:embed="rId2"/>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p:cNvSpPr>
            <a:spLocks noGrp="1"/>
          </p:cNvSpPr>
          <p:nvPr>
            <p:ph type="title"/>
          </p:nvPr>
        </p:nvSpPr>
        <p:spPr>
          <a:xfrm>
            <a:off x="457199" y="133350"/>
            <a:ext cx="6647379" cy="478259"/>
          </a:xfrm>
        </p:spPr>
        <p:txBody>
          <a:bodyPr>
            <a:noAutofit/>
          </a:bodyPr>
          <a:lstStyle/>
          <a:p>
            <a:r>
              <a:rPr lang="en-US" dirty="0"/>
              <a:t>Appendix 2 – Client GUI Usage</a:t>
            </a:r>
          </a:p>
        </p:txBody>
      </p:sp>
      <p:sp>
        <p:nvSpPr>
          <p:cNvPr id="5" name="Rectangle 4">
            <a:extLst>
              <a:ext uri="{FF2B5EF4-FFF2-40B4-BE49-F238E27FC236}">
                <a16:creationId xmlns:a16="http://schemas.microsoft.com/office/drawing/2014/main" id="{47079B63-0B1F-5FDD-F471-38F50965B3BD}"/>
              </a:ext>
            </a:extLst>
          </p:cNvPr>
          <p:cNvSpPr/>
          <p:nvPr/>
        </p:nvSpPr>
        <p:spPr>
          <a:xfrm>
            <a:off x="23648" y="1123950"/>
            <a:ext cx="5386552" cy="4493538"/>
          </a:xfrm>
          <a:prstGeom prst="rect">
            <a:avLst/>
          </a:prstGeom>
        </p:spPr>
        <p:txBody>
          <a:bodyPr wrap="square">
            <a:spAutoFit/>
          </a:bodyPr>
          <a:lstStyle/>
          <a:p>
            <a:r>
              <a:rPr lang="en-US" altLang="zh-CN" sz="1400" b="1" dirty="0"/>
              <a:t>Run a case or a suite without suite file:</a:t>
            </a:r>
          </a:p>
          <a:p>
            <a:pPr marL="171450" indent="-171450">
              <a:buFont typeface="Arial" panose="020B0604020202020204" pitchFamily="34" charset="0"/>
              <a:buChar char="•"/>
            </a:pPr>
            <a:r>
              <a:rPr lang="en-US" altLang="zh-CN" sz="1200" dirty="0"/>
              <a:t>Confirm all test cases have run_info.ini inside(with 6 elements)</a:t>
            </a:r>
          </a:p>
          <a:p>
            <a:pPr marL="171450" indent="-171450">
              <a:buFont typeface="Arial" panose="020B0604020202020204" pitchFamily="34" charset="0"/>
              <a:buChar char="•"/>
            </a:pPr>
            <a:r>
              <a:rPr lang="en-US" altLang="zh-CN" sz="1200" dirty="0"/>
              <a:t>Click ‘File’ </a:t>
            </a:r>
            <a:r>
              <a:rPr lang="en-US" altLang="zh-CN" sz="1200" dirty="0">
                <a:sym typeface="Wingdings" panose="05000000000000000000" pitchFamily="2" charset="2"/>
              </a:rPr>
              <a:t> ‘Imports…’  ‘Suite Path’</a:t>
            </a:r>
          </a:p>
          <a:p>
            <a:pPr marL="171450" indent="-171450">
              <a:buFont typeface="Arial" panose="020B0604020202020204" pitchFamily="34" charset="0"/>
              <a:buChar char="•"/>
            </a:pPr>
            <a:r>
              <a:rPr lang="en-US" altLang="zh-CN" sz="1200" dirty="0">
                <a:sym typeface="Wingdings" panose="05000000000000000000" pitchFamily="2" charset="2"/>
              </a:rPr>
              <a:t>Click ‘Select’ in ‘Standard suite Path inputs:’ section</a:t>
            </a:r>
          </a:p>
          <a:p>
            <a:pPr marL="171450" indent="-171450">
              <a:buFont typeface="Arial" panose="020B0604020202020204" pitchFamily="34" charset="0"/>
              <a:buChar char="•"/>
            </a:pPr>
            <a:r>
              <a:rPr lang="en-US" altLang="zh-CN" sz="1200" dirty="0">
                <a:sym typeface="Wingdings" panose="05000000000000000000" pitchFamily="2" charset="2"/>
              </a:rPr>
              <a:t>Select the Path/suite path contain all test cases</a:t>
            </a:r>
          </a:p>
          <a:p>
            <a:pPr marL="171450" indent="-171450">
              <a:buFont typeface="Arial" panose="020B0604020202020204" pitchFamily="34" charset="0"/>
              <a:buChar char="•"/>
            </a:pPr>
            <a:r>
              <a:rPr lang="en-US" altLang="zh-CN" sz="1200" dirty="0">
                <a:sym typeface="Wingdings" panose="05000000000000000000" pitchFamily="2" charset="2"/>
              </a:rPr>
              <a:t>Add ‘EXTERNAL_RADIANT_PATH=&lt;Radiant install path&gt;’ in ‘Extra environ:’ (If run_info.ini has ‘radiant=xxx’ set already, skip this setting)</a:t>
            </a:r>
          </a:p>
          <a:p>
            <a:pPr marL="171450" indent="-171450">
              <a:buFont typeface="Arial" panose="020B0604020202020204" pitchFamily="34" charset="0"/>
              <a:buChar char="•"/>
            </a:pPr>
            <a:r>
              <a:rPr lang="en-US" altLang="zh-CN" sz="1200" dirty="0">
                <a:sym typeface="Wingdings" panose="05000000000000000000" pitchFamily="2" charset="2"/>
              </a:rPr>
              <a:t>Click ‘Apply’</a:t>
            </a:r>
            <a:endParaRPr lang="en-US" altLang="zh-CN" sz="1200" dirty="0"/>
          </a:p>
          <a:p>
            <a:endParaRPr lang="en-US" altLang="zh-CN" sz="1400" dirty="0"/>
          </a:p>
          <a:p>
            <a:endParaRPr lang="en-US" altLang="zh-CN" sz="1400" dirty="0"/>
          </a:p>
          <a:p>
            <a:r>
              <a:rPr lang="en-US" altLang="zh-CN" sz="1400" b="1" dirty="0"/>
              <a:t>Run a case or a suite with suite file:</a:t>
            </a:r>
          </a:p>
          <a:p>
            <a:pPr marL="171450" indent="-171450">
              <a:buFont typeface="Arial" panose="020B0604020202020204" pitchFamily="34" charset="0"/>
              <a:buChar char="•"/>
            </a:pPr>
            <a:r>
              <a:rPr lang="en-US" altLang="zh-CN" sz="1200" dirty="0"/>
              <a:t>Confirm test suite file(xlsx) existing</a:t>
            </a:r>
          </a:p>
          <a:p>
            <a:pPr marL="171450" indent="-171450">
              <a:buFont typeface="Arial" panose="020B0604020202020204" pitchFamily="34" charset="0"/>
              <a:buChar char="•"/>
            </a:pPr>
            <a:r>
              <a:rPr lang="en-US" altLang="zh-CN" sz="1200" dirty="0"/>
              <a:t>Click ‘File’ </a:t>
            </a:r>
            <a:r>
              <a:rPr lang="en-US" altLang="zh-CN" sz="1200" dirty="0">
                <a:sym typeface="Wingdings" panose="05000000000000000000" pitchFamily="2" charset="2"/>
              </a:rPr>
              <a:t> ‘Imports…’  ‘Suite File’</a:t>
            </a:r>
          </a:p>
          <a:p>
            <a:pPr marL="171450" indent="-171450">
              <a:buFont typeface="Arial" panose="020B0604020202020204" pitchFamily="34" charset="0"/>
              <a:buChar char="•"/>
            </a:pPr>
            <a:r>
              <a:rPr lang="en-US" altLang="zh-CN" sz="1200" dirty="0">
                <a:sym typeface="Wingdings" panose="05000000000000000000" pitchFamily="2" charset="2"/>
              </a:rPr>
              <a:t>Click ‘Select’ in ‘User suite files inputs’ section</a:t>
            </a:r>
          </a:p>
          <a:p>
            <a:pPr marL="171450" indent="-171450">
              <a:buFont typeface="Arial" panose="020B0604020202020204" pitchFamily="34" charset="0"/>
              <a:buChar char="•"/>
            </a:pPr>
            <a:r>
              <a:rPr lang="en-US" altLang="zh-CN" sz="1200" dirty="0">
                <a:sym typeface="Wingdings" panose="05000000000000000000" pitchFamily="2" charset="2"/>
              </a:rPr>
              <a:t>Add ‘EXTERNAL_RADIANT_PATH=&lt;Radiant install path&gt;’ in ‘Extra environ:’ (If suite file has ‘radiant=xxx’ set already, skip this setting)</a:t>
            </a:r>
          </a:p>
          <a:p>
            <a:pPr marL="171450" indent="-171450">
              <a:buFont typeface="Arial" panose="020B0604020202020204" pitchFamily="34" charset="0"/>
              <a:buChar char="•"/>
            </a:pPr>
            <a:r>
              <a:rPr lang="en-US" altLang="zh-CN" sz="1200" dirty="0">
                <a:sym typeface="Wingdings" panose="05000000000000000000" pitchFamily="2" charset="2"/>
              </a:rPr>
              <a:t>Click ‘Apply’</a:t>
            </a:r>
            <a:endParaRPr lang="en-US" altLang="zh-CN" sz="1200" dirty="0"/>
          </a:p>
          <a:p>
            <a:pPr marL="171450" indent="-171450">
              <a:buFont typeface="Arial" panose="020B0604020202020204" pitchFamily="34" charset="0"/>
              <a:buChar char="•"/>
            </a:pPr>
            <a:endParaRPr lang="en-US" altLang="zh-CN" sz="1200" dirty="0">
              <a:sym typeface="Wingdings" panose="05000000000000000000" pitchFamily="2" charset="2"/>
            </a:endParaRPr>
          </a:p>
          <a:p>
            <a:pPr marL="171450" indent="-171450">
              <a:buFont typeface="Arial" panose="020B0604020202020204" pitchFamily="34" charset="0"/>
              <a:buChar char="•"/>
            </a:pPr>
            <a:endParaRPr lang="en-US" altLang="zh-CN" sz="1200" dirty="0">
              <a:sym typeface="Wingdings" panose="05000000000000000000" pitchFamily="2" charset="2"/>
            </a:endParaRPr>
          </a:p>
          <a:p>
            <a:pPr marL="171450" indent="-171450">
              <a:buFont typeface="Arial" panose="020B0604020202020204" pitchFamily="34" charset="0"/>
              <a:buChar char="•"/>
            </a:pPr>
            <a:endParaRPr lang="en-US" altLang="zh-CN" sz="1200" dirty="0">
              <a:sym typeface="Wingdings" panose="05000000000000000000" pitchFamily="2" charset="2"/>
            </a:endParaRPr>
          </a:p>
          <a:p>
            <a:endParaRPr lang="en-US" altLang="zh-CN" sz="1400" dirty="0"/>
          </a:p>
          <a:p>
            <a:endParaRPr lang="en-US" altLang="zh-CN" sz="1200" dirty="0"/>
          </a:p>
          <a:p>
            <a:endParaRPr lang="zh-CN" altLang="en-US" sz="1200" dirty="0"/>
          </a:p>
        </p:txBody>
      </p:sp>
      <p:sp>
        <p:nvSpPr>
          <p:cNvPr id="6" name="Flowchart: Alternate Process 5">
            <a:extLst>
              <a:ext uri="{FF2B5EF4-FFF2-40B4-BE49-F238E27FC236}">
                <a16:creationId xmlns:a16="http://schemas.microsoft.com/office/drawing/2014/main" id="{EDD9264F-9ACC-1D6A-7299-66EC6898FFAA}"/>
              </a:ext>
            </a:extLst>
          </p:cNvPr>
          <p:cNvSpPr/>
          <p:nvPr/>
        </p:nvSpPr>
        <p:spPr bwMode="auto">
          <a:xfrm>
            <a:off x="76200" y="692551"/>
            <a:ext cx="1905000" cy="431399"/>
          </a:xfrm>
          <a:prstGeom prst="flowChartAlternateProcess">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zh-CN" sz="2000" b="1" dirty="0">
                <a:latin typeface="Calibri" panose="020F0502020204030204" pitchFamily="34" charset="0"/>
                <a:ea typeface="宋体" panose="02010600030101010101" pitchFamily="2" charset="-122"/>
                <a:cs typeface="Times New Roman" panose="02020603050405020304" pitchFamily="18" charset="0"/>
              </a:rPr>
              <a:t>Run Case/Suite </a:t>
            </a:r>
            <a:endParaRPr lang="en-US" altLang="zh-CN" sz="2000" b="1" dirty="0"/>
          </a:p>
        </p:txBody>
      </p:sp>
      <p:pic>
        <p:nvPicPr>
          <p:cNvPr id="10" name="Picture 9">
            <a:extLst>
              <a:ext uri="{FF2B5EF4-FFF2-40B4-BE49-F238E27FC236}">
                <a16:creationId xmlns:a16="http://schemas.microsoft.com/office/drawing/2014/main" id="{944474B4-AE78-DBFB-FF45-CD673AF37280}"/>
              </a:ext>
            </a:extLst>
          </p:cNvPr>
          <p:cNvPicPr>
            <a:picLocks noChangeAspect="1"/>
          </p:cNvPicPr>
          <p:nvPr/>
        </p:nvPicPr>
        <p:blipFill>
          <a:blip r:embed="rId3"/>
          <a:stretch>
            <a:fillRect/>
          </a:stretch>
        </p:blipFill>
        <p:spPr>
          <a:xfrm>
            <a:off x="5638800" y="692551"/>
            <a:ext cx="3303951" cy="25156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F33D34DA-A8C9-611C-259E-F1C3E4D0BA73}"/>
              </a:ext>
            </a:extLst>
          </p:cNvPr>
          <p:cNvPicPr>
            <a:picLocks noChangeAspect="1"/>
          </p:cNvPicPr>
          <p:nvPr/>
        </p:nvPicPr>
        <p:blipFill>
          <a:blip r:embed="rId4"/>
          <a:stretch>
            <a:fillRect/>
          </a:stretch>
        </p:blipFill>
        <p:spPr>
          <a:xfrm>
            <a:off x="5638800" y="2456924"/>
            <a:ext cx="3279971" cy="2571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7051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0" y="666750"/>
            <a:ext cx="9144000" cy="0"/>
          </a:xfrm>
          <a:prstGeom prst="line">
            <a:avLst/>
          </a:prstGeom>
          <a:blipFill dpi="0" rotWithShape="0">
            <a:blip r:embed="rId2"/>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p:cNvSpPr>
            <a:spLocks noGrp="1"/>
          </p:cNvSpPr>
          <p:nvPr>
            <p:ph type="title"/>
          </p:nvPr>
        </p:nvSpPr>
        <p:spPr>
          <a:xfrm>
            <a:off x="457199" y="133350"/>
            <a:ext cx="6647379" cy="478259"/>
          </a:xfrm>
        </p:spPr>
        <p:txBody>
          <a:bodyPr>
            <a:noAutofit/>
          </a:bodyPr>
          <a:lstStyle/>
          <a:p>
            <a:r>
              <a:rPr lang="en-US" dirty="0"/>
              <a:t>Appendix 2 – Client GUI Usage</a:t>
            </a:r>
          </a:p>
        </p:txBody>
      </p:sp>
      <p:sp>
        <p:nvSpPr>
          <p:cNvPr id="5" name="Rectangle 4">
            <a:extLst>
              <a:ext uri="{FF2B5EF4-FFF2-40B4-BE49-F238E27FC236}">
                <a16:creationId xmlns:a16="http://schemas.microsoft.com/office/drawing/2014/main" id="{47079B63-0B1F-5FDD-F471-38F50965B3BD}"/>
              </a:ext>
            </a:extLst>
          </p:cNvPr>
          <p:cNvSpPr/>
          <p:nvPr/>
        </p:nvSpPr>
        <p:spPr>
          <a:xfrm>
            <a:off x="23648" y="1123950"/>
            <a:ext cx="5386552" cy="2800767"/>
          </a:xfrm>
          <a:prstGeom prst="rect">
            <a:avLst/>
          </a:prstGeom>
        </p:spPr>
        <p:txBody>
          <a:bodyPr wrap="square">
            <a:spAutoFit/>
          </a:bodyPr>
          <a:lstStyle/>
          <a:p>
            <a:r>
              <a:rPr lang="en-US" altLang="zh-CN" sz="1400" b="1" dirty="0"/>
              <a:t>Suite level control:</a:t>
            </a:r>
          </a:p>
          <a:p>
            <a:r>
              <a:rPr lang="en-US" altLang="zh-CN" sz="1200" dirty="0"/>
              <a:t>Click/Select a test run in ‘Captured Queue’, click ‘Run’ on menu:</a:t>
            </a:r>
          </a:p>
          <a:p>
            <a:r>
              <a:rPr lang="en-US" altLang="zh-CN" sz="1200" dirty="0"/>
              <a:t>Play	-- Paused: continue run, Stopped: run from beginning	</a:t>
            </a:r>
          </a:p>
          <a:p>
            <a:r>
              <a:rPr lang="en-US" altLang="zh-CN" sz="1200" dirty="0"/>
              <a:t>Pause	-- Stop more case running	</a:t>
            </a:r>
          </a:p>
          <a:p>
            <a:r>
              <a:rPr lang="en-US" altLang="zh-CN" sz="1200" dirty="0"/>
              <a:t>Stop	-- Stop a Running suite(queue)</a:t>
            </a:r>
          </a:p>
          <a:p>
            <a:r>
              <a:rPr lang="en-US" altLang="zh-CN" sz="1200" dirty="0"/>
              <a:t>Retest: All, Failed, timeout…    -- Retest selected cases</a:t>
            </a:r>
          </a:p>
          <a:p>
            <a:endParaRPr lang="en-US" altLang="zh-CN" sz="1400" dirty="0"/>
          </a:p>
          <a:p>
            <a:endParaRPr lang="en-US" altLang="zh-CN" sz="1400" dirty="0"/>
          </a:p>
          <a:p>
            <a:r>
              <a:rPr lang="en-US" altLang="zh-CN" sz="1400" b="1" dirty="0"/>
              <a:t>Case level control:</a:t>
            </a:r>
          </a:p>
          <a:p>
            <a:pPr marL="171450" indent="-171450">
              <a:buFont typeface="Arial" panose="020B0604020202020204" pitchFamily="34" charset="0"/>
              <a:buChar char="•"/>
            </a:pPr>
            <a:r>
              <a:rPr lang="en-US" altLang="zh-CN" sz="1200" dirty="0"/>
              <a:t>Select one or multiple case by mouse</a:t>
            </a:r>
          </a:p>
          <a:p>
            <a:pPr marL="171450" indent="-171450">
              <a:buFont typeface="Arial" panose="020B0604020202020204" pitchFamily="34" charset="0"/>
              <a:buChar char="•"/>
            </a:pPr>
            <a:r>
              <a:rPr lang="en-US" altLang="zh-CN" sz="1200" dirty="0"/>
              <a:t>Right click</a:t>
            </a:r>
          </a:p>
          <a:p>
            <a:pPr marL="171450" indent="-171450">
              <a:buFont typeface="Arial" panose="020B0604020202020204" pitchFamily="34" charset="0"/>
              <a:buChar char="•"/>
            </a:pPr>
            <a:r>
              <a:rPr lang="en-US" altLang="zh-CN" sz="1200" dirty="0"/>
              <a:t>Retest	-- Retest this case</a:t>
            </a:r>
          </a:p>
          <a:p>
            <a:pPr marL="171450" indent="-171450">
              <a:buFont typeface="Arial" panose="020B0604020202020204" pitchFamily="34" charset="0"/>
              <a:buChar char="•"/>
            </a:pPr>
            <a:r>
              <a:rPr lang="en-US" altLang="zh-CN" sz="1200" dirty="0"/>
              <a:t>Terminate	-- Stop this case</a:t>
            </a:r>
            <a:endParaRPr lang="en-US" altLang="zh-CN" sz="1200" dirty="0">
              <a:sym typeface="Wingdings" panose="05000000000000000000" pitchFamily="2" charset="2"/>
            </a:endParaRPr>
          </a:p>
          <a:p>
            <a:endParaRPr lang="zh-CN" altLang="en-US" sz="1200" dirty="0"/>
          </a:p>
        </p:txBody>
      </p:sp>
      <p:sp>
        <p:nvSpPr>
          <p:cNvPr id="6" name="Flowchart: Alternate Process 5">
            <a:extLst>
              <a:ext uri="{FF2B5EF4-FFF2-40B4-BE49-F238E27FC236}">
                <a16:creationId xmlns:a16="http://schemas.microsoft.com/office/drawing/2014/main" id="{EDD9264F-9ACC-1D6A-7299-66EC6898FFAA}"/>
              </a:ext>
            </a:extLst>
          </p:cNvPr>
          <p:cNvSpPr/>
          <p:nvPr/>
        </p:nvSpPr>
        <p:spPr bwMode="auto">
          <a:xfrm>
            <a:off x="76200" y="692551"/>
            <a:ext cx="1905000" cy="431399"/>
          </a:xfrm>
          <a:prstGeom prst="flowChartAlternateProcess">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zh-CN" sz="2000" b="1" dirty="0">
                <a:latin typeface="Calibri" panose="020F0502020204030204" pitchFamily="34" charset="0"/>
                <a:ea typeface="宋体" panose="02010600030101010101" pitchFamily="2" charset="-122"/>
                <a:cs typeface="Times New Roman" panose="02020603050405020304" pitchFamily="18" charset="0"/>
              </a:rPr>
              <a:t>Run Control</a:t>
            </a:r>
            <a:endParaRPr lang="en-US" altLang="zh-CN" sz="2000" b="1" dirty="0"/>
          </a:p>
        </p:txBody>
      </p:sp>
      <p:pic>
        <p:nvPicPr>
          <p:cNvPr id="3" name="Picture 2">
            <a:extLst>
              <a:ext uri="{FF2B5EF4-FFF2-40B4-BE49-F238E27FC236}">
                <a16:creationId xmlns:a16="http://schemas.microsoft.com/office/drawing/2014/main" id="{D07FE6D6-FF82-1AAE-21D4-6AC77D669308}"/>
              </a:ext>
            </a:extLst>
          </p:cNvPr>
          <p:cNvPicPr>
            <a:picLocks noChangeAspect="1"/>
          </p:cNvPicPr>
          <p:nvPr/>
        </p:nvPicPr>
        <p:blipFill>
          <a:blip r:embed="rId3"/>
          <a:stretch>
            <a:fillRect/>
          </a:stretch>
        </p:blipFill>
        <p:spPr>
          <a:xfrm>
            <a:off x="5213082" y="702404"/>
            <a:ext cx="3823237" cy="32119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F1CB3EE3-6A84-4BD3-4516-E2ECD292D86C}"/>
              </a:ext>
            </a:extLst>
          </p:cNvPr>
          <p:cNvPicPr>
            <a:picLocks noChangeAspect="1"/>
          </p:cNvPicPr>
          <p:nvPr/>
        </p:nvPicPr>
        <p:blipFill>
          <a:blip r:embed="rId4"/>
          <a:stretch>
            <a:fillRect/>
          </a:stretch>
        </p:blipFill>
        <p:spPr>
          <a:xfrm>
            <a:off x="5213082" y="1800439"/>
            <a:ext cx="3823237" cy="32097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5590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0" y="666750"/>
            <a:ext cx="9144000" cy="0"/>
          </a:xfrm>
          <a:prstGeom prst="line">
            <a:avLst/>
          </a:prstGeom>
          <a:blipFill dpi="0" rotWithShape="0">
            <a:blip r:embed="rId2"/>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p:cNvSpPr>
            <a:spLocks noGrp="1"/>
          </p:cNvSpPr>
          <p:nvPr>
            <p:ph type="title"/>
          </p:nvPr>
        </p:nvSpPr>
        <p:spPr>
          <a:xfrm>
            <a:off x="457199" y="133350"/>
            <a:ext cx="6647379" cy="478259"/>
          </a:xfrm>
        </p:spPr>
        <p:txBody>
          <a:bodyPr>
            <a:noAutofit/>
          </a:bodyPr>
          <a:lstStyle/>
          <a:p>
            <a:r>
              <a:rPr lang="en-US" dirty="0"/>
              <a:t>Appendix 2 – Client GUI Usage</a:t>
            </a:r>
          </a:p>
        </p:txBody>
      </p:sp>
      <p:sp>
        <p:nvSpPr>
          <p:cNvPr id="5" name="Rectangle 4">
            <a:extLst>
              <a:ext uri="{FF2B5EF4-FFF2-40B4-BE49-F238E27FC236}">
                <a16:creationId xmlns:a16="http://schemas.microsoft.com/office/drawing/2014/main" id="{47079B63-0B1F-5FDD-F471-38F50965B3BD}"/>
              </a:ext>
            </a:extLst>
          </p:cNvPr>
          <p:cNvSpPr/>
          <p:nvPr/>
        </p:nvSpPr>
        <p:spPr>
          <a:xfrm>
            <a:off x="23648" y="1123950"/>
            <a:ext cx="4472152" cy="3508653"/>
          </a:xfrm>
          <a:prstGeom prst="rect">
            <a:avLst/>
          </a:prstGeom>
        </p:spPr>
        <p:txBody>
          <a:bodyPr wrap="square">
            <a:spAutoFit/>
          </a:bodyPr>
          <a:lstStyle/>
          <a:p>
            <a:r>
              <a:rPr lang="en-US" altLang="zh-CN" sz="1400" b="1" dirty="0"/>
              <a:t>Level1 Check:</a:t>
            </a:r>
          </a:p>
          <a:p>
            <a:r>
              <a:rPr lang="en-US" altLang="zh-CN" sz="1200" dirty="0"/>
              <a:t>Double click task queue, you will see all test case in this task.</a:t>
            </a:r>
          </a:p>
          <a:p>
            <a:r>
              <a:rPr lang="en-US" altLang="zh-CN" sz="1200" dirty="0"/>
              <a:t>Reason column show:</a:t>
            </a:r>
          </a:p>
          <a:p>
            <a:pPr marL="171450" indent="-171450">
              <a:buFont typeface="Arial" panose="020B0604020202020204" pitchFamily="34" charset="0"/>
              <a:buChar char="•"/>
            </a:pPr>
            <a:r>
              <a:rPr lang="en-US" altLang="zh-CN" sz="1200" dirty="0"/>
              <a:t>Error message</a:t>
            </a:r>
          </a:p>
          <a:p>
            <a:pPr marL="171450" indent="-171450">
              <a:buFont typeface="Arial" panose="020B0604020202020204" pitchFamily="34" charset="0"/>
              <a:buChar char="•"/>
            </a:pPr>
            <a:r>
              <a:rPr lang="en-US" altLang="zh-CN" sz="1200" dirty="0"/>
              <a:t>Failed check function</a:t>
            </a:r>
            <a:endParaRPr lang="en-US" altLang="zh-CN" sz="1400" dirty="0"/>
          </a:p>
          <a:p>
            <a:r>
              <a:rPr lang="en-US" altLang="zh-CN" sz="1200" dirty="0"/>
              <a:t>Elapsed Time show test run time, refresh every 10s</a:t>
            </a:r>
          </a:p>
          <a:p>
            <a:r>
              <a:rPr lang="en-US" altLang="zh-CN" sz="1200" dirty="0"/>
              <a:t>MEM show test case current memory usage, refresh every 10s</a:t>
            </a:r>
          </a:p>
          <a:p>
            <a:endParaRPr lang="en-US" altLang="zh-CN" sz="1400" dirty="0"/>
          </a:p>
          <a:p>
            <a:r>
              <a:rPr lang="en-US" altLang="zh-CN" sz="1400" b="1" dirty="0"/>
              <a:t>Level2 Check:</a:t>
            </a:r>
          </a:p>
          <a:p>
            <a:pPr marL="171450" indent="-171450">
              <a:buFont typeface="Arial" panose="020B0604020202020204" pitchFamily="34" charset="0"/>
              <a:buChar char="•"/>
            </a:pPr>
            <a:r>
              <a:rPr lang="en-US" altLang="zh-CN" sz="1200" dirty="0"/>
              <a:t>Select a case and right click</a:t>
            </a:r>
          </a:p>
          <a:p>
            <a:pPr marL="171450" indent="-171450">
              <a:buFont typeface="Arial" panose="020B0604020202020204" pitchFamily="34" charset="0"/>
              <a:buChar char="•"/>
            </a:pPr>
            <a:r>
              <a:rPr lang="en-US" altLang="zh-CN" sz="1200" dirty="0"/>
              <a:t>Click ‘Results’, Client will open Test case run directory:</a:t>
            </a:r>
          </a:p>
          <a:p>
            <a:pPr marL="1085850" lvl="2" indent="-171450">
              <a:buFont typeface="Wingdings" panose="05000000000000000000" pitchFamily="2" charset="2"/>
              <a:buChar char="§"/>
            </a:pPr>
            <a:r>
              <a:rPr lang="en-US" altLang="zh-CN" sz="1200" dirty="0"/>
              <a:t>check.log	-- Detail check report </a:t>
            </a:r>
          </a:p>
          <a:p>
            <a:pPr marL="1085850" lvl="2" indent="-171450">
              <a:buFont typeface="Wingdings" panose="05000000000000000000" pitchFamily="2" charset="2"/>
              <a:buChar char="§"/>
            </a:pPr>
            <a:r>
              <a:rPr lang="en-US" altLang="zh-CN" sz="1200" dirty="0"/>
              <a:t>case_report.txt – case run console log</a:t>
            </a:r>
          </a:p>
          <a:p>
            <a:pPr marL="1085850" lvl="2" indent="-171450">
              <a:buFont typeface="Wingdings" panose="05000000000000000000" pitchFamily="2" charset="2"/>
              <a:buChar char="§"/>
            </a:pPr>
            <a:r>
              <a:rPr lang="en-US" altLang="zh-CN" sz="1200" dirty="0"/>
              <a:t>_scratch – Design run directory</a:t>
            </a:r>
          </a:p>
          <a:p>
            <a:pPr marL="1085850" lvl="2" indent="-171450">
              <a:buFont typeface="Wingdings" panose="05000000000000000000" pitchFamily="2" charset="2"/>
              <a:buChar char="§"/>
            </a:pPr>
            <a:r>
              <a:rPr lang="en-US" altLang="zh-CN" sz="1200" dirty="0"/>
              <a:t>run_pb.log – Radiant console outputs</a:t>
            </a:r>
          </a:p>
          <a:p>
            <a:pPr marL="1085850" lvl="2" indent="-171450">
              <a:buFont typeface="Wingdings" panose="05000000000000000000" pitchFamily="2" charset="2"/>
              <a:buChar char="§"/>
            </a:pPr>
            <a:r>
              <a:rPr lang="en-US" altLang="zh-CN" sz="1200" dirty="0" err="1"/>
              <a:t>run_pb.time</a:t>
            </a:r>
            <a:r>
              <a:rPr lang="en-US" altLang="zh-CN" sz="1200" dirty="0"/>
              <a:t> – Run commands</a:t>
            </a:r>
          </a:p>
          <a:p>
            <a:pPr marL="1085850" lvl="2" indent="-171450">
              <a:buFont typeface="Wingdings" panose="05000000000000000000" pitchFamily="2" charset="2"/>
              <a:buChar char="§"/>
            </a:pPr>
            <a:r>
              <a:rPr lang="en-US" altLang="zh-CN" sz="1200" dirty="0"/>
              <a:t>Impl_1 – Engine reports: .</a:t>
            </a:r>
            <a:r>
              <a:rPr lang="en-US" altLang="zh-CN" sz="1200" dirty="0" err="1"/>
              <a:t>mrp</a:t>
            </a:r>
            <a:r>
              <a:rPr lang="en-US" altLang="zh-CN" sz="1200" dirty="0"/>
              <a:t>, .par</a:t>
            </a:r>
          </a:p>
          <a:p>
            <a:endParaRPr lang="zh-CN" altLang="en-US" sz="1200" dirty="0"/>
          </a:p>
        </p:txBody>
      </p:sp>
      <p:sp>
        <p:nvSpPr>
          <p:cNvPr id="6" name="Flowchart: Alternate Process 5">
            <a:extLst>
              <a:ext uri="{FF2B5EF4-FFF2-40B4-BE49-F238E27FC236}">
                <a16:creationId xmlns:a16="http://schemas.microsoft.com/office/drawing/2014/main" id="{EDD9264F-9ACC-1D6A-7299-66EC6898FFAA}"/>
              </a:ext>
            </a:extLst>
          </p:cNvPr>
          <p:cNvSpPr/>
          <p:nvPr/>
        </p:nvSpPr>
        <p:spPr bwMode="auto">
          <a:xfrm>
            <a:off x="76200" y="692551"/>
            <a:ext cx="1905000" cy="431399"/>
          </a:xfrm>
          <a:prstGeom prst="flowChartAlternateProcess">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zh-CN" sz="2000" b="1" dirty="0">
                <a:latin typeface="Calibri" panose="020F0502020204030204" pitchFamily="34" charset="0"/>
                <a:ea typeface="宋体" panose="02010600030101010101" pitchFamily="2" charset="-122"/>
                <a:cs typeface="Times New Roman" panose="02020603050405020304" pitchFamily="18" charset="0"/>
              </a:rPr>
              <a:t>Result Check</a:t>
            </a:r>
            <a:endParaRPr lang="en-US" altLang="zh-CN" sz="2000" b="1" dirty="0"/>
          </a:p>
        </p:txBody>
      </p:sp>
      <p:pic>
        <p:nvPicPr>
          <p:cNvPr id="8" name="Picture 7">
            <a:extLst>
              <a:ext uri="{FF2B5EF4-FFF2-40B4-BE49-F238E27FC236}">
                <a16:creationId xmlns:a16="http://schemas.microsoft.com/office/drawing/2014/main" id="{D6AF9B26-B9F6-E83B-9A68-84F1999F318E}"/>
              </a:ext>
            </a:extLst>
          </p:cNvPr>
          <p:cNvPicPr>
            <a:picLocks noChangeAspect="1"/>
          </p:cNvPicPr>
          <p:nvPr/>
        </p:nvPicPr>
        <p:blipFill>
          <a:blip r:embed="rId3"/>
          <a:stretch>
            <a:fillRect/>
          </a:stretch>
        </p:blipFill>
        <p:spPr>
          <a:xfrm>
            <a:off x="4410942" y="1228636"/>
            <a:ext cx="4701527" cy="3333749"/>
          </a:xfrm>
          <a:prstGeom prst="rect">
            <a:avLst/>
          </a:prstGeom>
        </p:spPr>
      </p:pic>
      <p:pic>
        <p:nvPicPr>
          <p:cNvPr id="11" name="Picture 10">
            <a:extLst>
              <a:ext uri="{FF2B5EF4-FFF2-40B4-BE49-F238E27FC236}">
                <a16:creationId xmlns:a16="http://schemas.microsoft.com/office/drawing/2014/main" id="{2A079F2D-17C9-6171-7E2A-68F4EC54556D}"/>
              </a:ext>
            </a:extLst>
          </p:cNvPr>
          <p:cNvPicPr>
            <a:picLocks noChangeAspect="1"/>
          </p:cNvPicPr>
          <p:nvPr/>
        </p:nvPicPr>
        <p:blipFill>
          <a:blip r:embed="rId4"/>
          <a:stretch>
            <a:fillRect/>
          </a:stretch>
        </p:blipFill>
        <p:spPr>
          <a:xfrm>
            <a:off x="6096000" y="2451807"/>
            <a:ext cx="2476877" cy="2110578"/>
          </a:xfrm>
          <a:prstGeom prst="rect">
            <a:avLst/>
          </a:prstGeom>
        </p:spPr>
      </p:pic>
    </p:spTree>
    <p:extLst>
      <p:ext uri="{BB962C8B-B14F-4D97-AF65-F5344CB8AC3E}">
        <p14:creationId xmlns:p14="http://schemas.microsoft.com/office/powerpoint/2010/main" val="41729035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6019800" y="3181348"/>
            <a:ext cx="3048000" cy="1676400"/>
          </a:xfrm>
          <a:prstGeom prst="rect">
            <a:avLst/>
          </a:prstGeom>
          <a:ln>
            <a:prstDash val="dash"/>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cxnSp>
        <p:nvCxnSpPr>
          <p:cNvPr id="4" name="Straight Connector 3"/>
          <p:cNvCxnSpPr/>
          <p:nvPr/>
        </p:nvCxnSpPr>
        <p:spPr bwMode="auto">
          <a:xfrm>
            <a:off x="0" y="742950"/>
            <a:ext cx="9144000" cy="0"/>
          </a:xfrm>
          <a:prstGeom prst="line">
            <a:avLst/>
          </a:prstGeom>
          <a:blipFill dpi="0" rotWithShape="0">
            <a:blip r:embed="rId2"/>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p:cNvSpPr>
            <a:spLocks noGrp="1"/>
          </p:cNvSpPr>
          <p:nvPr>
            <p:ph type="title"/>
          </p:nvPr>
        </p:nvSpPr>
        <p:spPr>
          <a:xfrm>
            <a:off x="457199" y="133350"/>
            <a:ext cx="6647379" cy="478259"/>
          </a:xfrm>
        </p:spPr>
        <p:txBody>
          <a:bodyPr>
            <a:noAutofit/>
          </a:bodyPr>
          <a:lstStyle/>
          <a:p>
            <a:r>
              <a:rPr lang="en-US" dirty="0"/>
              <a:t>Appendix 3 –  Client Case work flow</a:t>
            </a:r>
          </a:p>
        </p:txBody>
      </p:sp>
      <p:sp>
        <p:nvSpPr>
          <p:cNvPr id="3" name="Flowchart: Magnetic Disk 2"/>
          <p:cNvSpPr/>
          <p:nvPr/>
        </p:nvSpPr>
        <p:spPr bwMode="auto">
          <a:xfrm>
            <a:off x="381000" y="3486150"/>
            <a:ext cx="1371600" cy="1066800"/>
          </a:xfrm>
          <a:prstGeom prst="flowChartMagneticDisk">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ea typeface="ヒラギノ角ゴ ProN W3" charset="0"/>
                <a:cs typeface="ヒラギノ角ゴ ProN W3" charset="0"/>
                <a:sym typeface="Gill Sans" charset="0"/>
              </a:rPr>
              <a:t>Depot</a:t>
            </a:r>
            <a:endParaRPr kumimoji="0" lang="zh-CN" alt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6" name="Flowchart: Document 5"/>
          <p:cNvSpPr/>
          <p:nvPr/>
        </p:nvSpPr>
        <p:spPr bwMode="auto">
          <a:xfrm>
            <a:off x="2171700" y="2571750"/>
            <a:ext cx="1257300" cy="838200"/>
          </a:xfrm>
          <a:prstGeom prst="flowChartDocumen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ea typeface="ヒラギノ角ゴ ProN W3" charset="0"/>
                <a:cs typeface="ヒラギノ角ゴ ProN W3" charset="0"/>
                <a:sym typeface="Gill Sans" charset="0"/>
              </a:rPr>
              <a:t>Suite File/Path</a:t>
            </a:r>
            <a:endParaRPr kumimoji="0" lang="zh-CN" alt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8" name="Flowchart: Alternate Process 7"/>
          <p:cNvSpPr/>
          <p:nvPr/>
        </p:nvSpPr>
        <p:spPr bwMode="auto">
          <a:xfrm>
            <a:off x="3657600" y="3581398"/>
            <a:ext cx="1623060" cy="876301"/>
          </a:xfrm>
          <a:prstGeom prst="flowChartAlternateProcess">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solidFill>
                  <a:srgbClr val="000000"/>
                </a:solidFill>
                <a:ea typeface="ヒラギノ角ゴ ProN W3" charset="0"/>
                <a:cs typeface="ヒラギノ角ゴ ProN W3" charset="0"/>
                <a:sym typeface="Gill Sans" charset="0"/>
              </a:rPr>
              <a:t>Work Space</a:t>
            </a:r>
            <a:endParaRPr kumimoji="0" lang="zh-CN" alt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9" name="Flowchart: Alternate Process 8"/>
          <p:cNvSpPr/>
          <p:nvPr/>
        </p:nvSpPr>
        <p:spPr bwMode="auto">
          <a:xfrm>
            <a:off x="7165538" y="3581398"/>
            <a:ext cx="1623060" cy="876301"/>
          </a:xfrm>
          <a:prstGeom prst="flowChartAlternateProcess">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ea typeface="ヒラギノ角ゴ ProN W3" charset="0"/>
                <a:cs typeface="ヒラギノ角ゴ ProN W3" charset="0"/>
                <a:sym typeface="Gill Sans" charset="0"/>
              </a:rPr>
              <a:t>Save Space</a:t>
            </a:r>
            <a:endParaRPr kumimoji="0" lang="zh-CN" alt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cxnSp>
        <p:nvCxnSpPr>
          <p:cNvPr id="11" name="Straight Arrow Connector 10"/>
          <p:cNvCxnSpPr>
            <a:stCxn id="3" idx="4"/>
            <a:endCxn id="8" idx="1"/>
          </p:cNvCxnSpPr>
          <p:nvPr/>
        </p:nvCxnSpPr>
        <p:spPr bwMode="auto">
          <a:xfrm flipV="1">
            <a:off x="1752600" y="4019549"/>
            <a:ext cx="1905000" cy="1"/>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a:off x="457199" y="1049760"/>
            <a:ext cx="7772401" cy="1477328"/>
          </a:xfrm>
          <a:prstGeom prst="rect">
            <a:avLst/>
          </a:prstGeom>
          <a:noFill/>
        </p:spPr>
        <p:txBody>
          <a:bodyPr wrap="square" rtlCol="0">
            <a:spAutoFit/>
          </a:bodyPr>
          <a:lstStyle/>
          <a:p>
            <a:r>
              <a:rPr lang="en-US" altLang="zh-CN" dirty="0"/>
              <a:t>Client will read the case info from Suite file and download the case to ‘work Space’ and run it then copy the run result to ‘Save Space’ if needed.</a:t>
            </a:r>
          </a:p>
          <a:p>
            <a:r>
              <a:rPr lang="en-US" altLang="zh-CN" dirty="0"/>
              <a:t>-w to set client work space</a:t>
            </a:r>
          </a:p>
          <a:p>
            <a:r>
              <a:rPr lang="en-US" altLang="zh-CN" dirty="0"/>
              <a:t>-s to client save space, if don’t need give the same value as -w</a:t>
            </a:r>
          </a:p>
          <a:p>
            <a:r>
              <a:rPr lang="en-US" altLang="zh-CN" dirty="0"/>
              <a:t>* Client will remember your setting, only for first launch.</a:t>
            </a:r>
            <a:endParaRPr lang="zh-CN" altLang="en-US" dirty="0"/>
          </a:p>
        </p:txBody>
      </p:sp>
      <p:cxnSp>
        <p:nvCxnSpPr>
          <p:cNvPr id="14" name="Straight Arrow Connector 13"/>
          <p:cNvCxnSpPr/>
          <p:nvPr/>
        </p:nvCxnSpPr>
        <p:spPr bwMode="auto">
          <a:xfrm flipV="1">
            <a:off x="5257800" y="4019548"/>
            <a:ext cx="1905000" cy="1"/>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Box 16"/>
          <p:cNvSpPr txBox="1"/>
          <p:nvPr/>
        </p:nvSpPr>
        <p:spPr>
          <a:xfrm>
            <a:off x="6019800" y="3231116"/>
            <a:ext cx="1043876" cy="369332"/>
          </a:xfrm>
          <a:prstGeom prst="rect">
            <a:avLst/>
          </a:prstGeom>
          <a:noFill/>
        </p:spPr>
        <p:txBody>
          <a:bodyPr wrap="none" rtlCol="0">
            <a:spAutoFit/>
          </a:bodyPr>
          <a:lstStyle/>
          <a:p>
            <a:r>
              <a:rPr lang="en-US" altLang="zh-CN" dirty="0"/>
              <a:t>Optional</a:t>
            </a:r>
            <a:endParaRPr lang="zh-CN" altLang="en-US" dirty="0"/>
          </a:p>
        </p:txBody>
      </p:sp>
      <p:sp>
        <p:nvSpPr>
          <p:cNvPr id="18" name="Flowchart: Multidocument 17"/>
          <p:cNvSpPr/>
          <p:nvPr/>
        </p:nvSpPr>
        <p:spPr bwMode="auto">
          <a:xfrm>
            <a:off x="2388870" y="4061458"/>
            <a:ext cx="609600" cy="533400"/>
          </a:xfrm>
          <a:prstGeom prst="flowChartMultidocumen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19" name="Flowchart: Multidocument 18"/>
          <p:cNvSpPr/>
          <p:nvPr/>
        </p:nvSpPr>
        <p:spPr bwMode="auto">
          <a:xfrm>
            <a:off x="6084570" y="4061458"/>
            <a:ext cx="609600" cy="533400"/>
          </a:xfrm>
          <a:prstGeom prst="flowChartMultidocumen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5" name="TextBox 4">
            <a:extLst>
              <a:ext uri="{FF2B5EF4-FFF2-40B4-BE49-F238E27FC236}">
                <a16:creationId xmlns:a16="http://schemas.microsoft.com/office/drawing/2014/main" id="{58030840-335D-3664-F9CF-5BF4262E5A67}"/>
              </a:ext>
            </a:extLst>
          </p:cNvPr>
          <p:cNvSpPr txBox="1"/>
          <p:nvPr/>
        </p:nvSpPr>
        <p:spPr>
          <a:xfrm>
            <a:off x="276816" y="4490649"/>
            <a:ext cx="1905000" cy="276999"/>
          </a:xfrm>
          <a:prstGeom prst="rect">
            <a:avLst/>
          </a:prstGeom>
          <a:noFill/>
        </p:spPr>
        <p:txBody>
          <a:bodyPr wrap="square">
            <a:spAutoFit/>
          </a:bodyPr>
          <a:lstStyle/>
          <a:p>
            <a:r>
              <a:rPr lang="en-US" sz="1200" dirty="0"/>
              <a:t>SVN/FTP/Storage…</a:t>
            </a:r>
          </a:p>
        </p:txBody>
      </p:sp>
    </p:spTree>
    <p:extLst>
      <p:ext uri="{BB962C8B-B14F-4D97-AF65-F5344CB8AC3E}">
        <p14:creationId xmlns:p14="http://schemas.microsoft.com/office/powerpoint/2010/main" val="10653608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0" y="742950"/>
            <a:ext cx="9144000" cy="0"/>
          </a:xfrm>
          <a:prstGeom prst="line">
            <a:avLst/>
          </a:prstGeom>
          <a:blipFill dpi="0" rotWithShape="0">
            <a:blip r:embed="rId3"/>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p:cNvSpPr>
            <a:spLocks noGrp="1"/>
          </p:cNvSpPr>
          <p:nvPr>
            <p:ph type="title"/>
          </p:nvPr>
        </p:nvSpPr>
        <p:spPr>
          <a:xfrm>
            <a:off x="105309" y="112292"/>
            <a:ext cx="6647379" cy="478259"/>
          </a:xfrm>
        </p:spPr>
        <p:txBody>
          <a:bodyPr>
            <a:noAutofit/>
          </a:bodyPr>
          <a:lstStyle/>
          <a:p>
            <a:r>
              <a:rPr lang="en-US" dirty="0"/>
              <a:t>Appendix 4 -- TMP Architecture</a:t>
            </a:r>
          </a:p>
        </p:txBody>
      </p:sp>
      <p:sp>
        <p:nvSpPr>
          <p:cNvPr id="17" name="Rounded Rectangle 16"/>
          <p:cNvSpPr/>
          <p:nvPr/>
        </p:nvSpPr>
        <p:spPr bwMode="auto">
          <a:xfrm>
            <a:off x="0" y="819150"/>
            <a:ext cx="2057400" cy="304800"/>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solidFill>
                  <a:srgbClr val="000000"/>
                </a:solidFill>
                <a:ea typeface="ヒラギノ角ゴ ProN W3" charset="0"/>
                <a:cs typeface="ヒラギノ角ゴ ProN W3" charset="0"/>
                <a:sym typeface="Gill Sans" charset="0"/>
              </a:rPr>
              <a:t>Logical View</a:t>
            </a:r>
            <a:endParaRPr kumimoji="0" lang="zh-CN" alt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146774"/>
            <a:ext cx="6096000" cy="3744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37086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bwMode="auto">
          <a:xfrm>
            <a:off x="1219200" y="2952750"/>
            <a:ext cx="6172200" cy="0"/>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 name="Straight Connector 3"/>
          <p:cNvCxnSpPr/>
          <p:nvPr/>
        </p:nvCxnSpPr>
        <p:spPr bwMode="auto">
          <a:xfrm>
            <a:off x="0" y="742950"/>
            <a:ext cx="9144000" cy="0"/>
          </a:xfrm>
          <a:prstGeom prst="line">
            <a:avLst/>
          </a:prstGeom>
          <a:blipFill dpi="0" rotWithShape="0">
            <a:blip r:embed="rId3"/>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p:cNvSpPr>
            <a:spLocks noGrp="1"/>
          </p:cNvSpPr>
          <p:nvPr>
            <p:ph type="title"/>
          </p:nvPr>
        </p:nvSpPr>
        <p:spPr>
          <a:xfrm>
            <a:off x="105309" y="112292"/>
            <a:ext cx="6647379" cy="478259"/>
          </a:xfrm>
        </p:spPr>
        <p:txBody>
          <a:bodyPr>
            <a:noAutofit/>
          </a:bodyPr>
          <a:lstStyle/>
          <a:p>
            <a:r>
              <a:rPr lang="en-US" dirty="0"/>
              <a:t>Overview	-- TMP Architecture</a:t>
            </a:r>
          </a:p>
        </p:txBody>
      </p:sp>
      <p:pic>
        <p:nvPicPr>
          <p:cNvPr id="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43199" y="931356"/>
            <a:ext cx="2895600" cy="1705452"/>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pic>
        <p:nvPicPr>
          <p:cNvPr id="18" name="Picture 17"/>
          <p:cNvPicPr>
            <a:picLocks noChangeAspect="1"/>
          </p:cNvPicPr>
          <p:nvPr/>
        </p:nvPicPr>
        <p:blipFill rotWithShape="1">
          <a:blip r:embed="rId5">
            <a:extLst>
              <a:ext uri="{28A0092B-C50C-407E-A947-70E740481C1C}">
                <a14:useLocalDpi xmlns:a14="http://schemas.microsoft.com/office/drawing/2010/main" val="0"/>
              </a:ext>
            </a:extLst>
          </a:blip>
          <a:srcRect l="3059" t="7816" r="3313" b="10909"/>
          <a:stretch/>
        </p:blipFill>
        <p:spPr>
          <a:xfrm>
            <a:off x="2536371" y="3163669"/>
            <a:ext cx="3309257" cy="1770282"/>
          </a:xfrm>
          <a:prstGeom prst="rect">
            <a:avLst/>
          </a:prstGeom>
          <a:ln w="88900" cap="sq" cmpd="thickThin">
            <a:solidFill>
              <a:srgbClr val="000000"/>
            </a:solidFill>
            <a:prstDash val="solid"/>
            <a:miter lim="800000"/>
          </a:ln>
          <a:effectLst>
            <a:innerShdw blurRad="76200">
              <a:srgbClr val="000000"/>
            </a:innerShdw>
          </a:effectLst>
        </p:spPr>
      </p:pic>
      <p:sp>
        <p:nvSpPr>
          <p:cNvPr id="19" name="Up-Down Arrow 18"/>
          <p:cNvSpPr/>
          <p:nvPr/>
        </p:nvSpPr>
        <p:spPr bwMode="auto">
          <a:xfrm>
            <a:off x="4114800" y="2679814"/>
            <a:ext cx="381000" cy="545872"/>
          </a:xfrm>
          <a:prstGeom prst="upDown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 name="Rounded Rectangular Callout 8">
            <a:extLst>
              <a:ext uri="{FF2B5EF4-FFF2-40B4-BE49-F238E27FC236}">
                <a16:creationId xmlns:a16="http://schemas.microsoft.com/office/drawing/2014/main" id="{3385F58E-AA0B-170C-4264-13F2D36F3109}"/>
              </a:ext>
            </a:extLst>
          </p:cNvPr>
          <p:cNvSpPr/>
          <p:nvPr/>
        </p:nvSpPr>
        <p:spPr bwMode="auto">
          <a:xfrm>
            <a:off x="992414" y="1420842"/>
            <a:ext cx="1066800" cy="609600"/>
          </a:xfrm>
          <a:prstGeom prst="wedgeRoundRectCallout">
            <a:avLst>
              <a:gd name="adj1" fmla="val 125265"/>
              <a:gd name="adj2" fmla="val -27766"/>
              <a:gd name="adj3" fmla="val 16667"/>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ea typeface="ヒラギノ角ゴ ProN W3" charset="0"/>
                <a:cs typeface="ヒラギノ角ゴ ProN W3" charset="0"/>
                <a:sym typeface="Gill Sans" charset="0"/>
              </a:rPr>
              <a:t>Frontend Webpages</a:t>
            </a:r>
            <a:endParaRPr kumimoji="0" lang="en-US" sz="12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3" name="Rounded Rectangular Callout 8">
            <a:extLst>
              <a:ext uri="{FF2B5EF4-FFF2-40B4-BE49-F238E27FC236}">
                <a16:creationId xmlns:a16="http://schemas.microsoft.com/office/drawing/2014/main" id="{A370EDF2-EB42-1B17-7D88-8D358FDBF8BB}"/>
              </a:ext>
            </a:extLst>
          </p:cNvPr>
          <p:cNvSpPr/>
          <p:nvPr/>
        </p:nvSpPr>
        <p:spPr bwMode="auto">
          <a:xfrm>
            <a:off x="6324600" y="3058210"/>
            <a:ext cx="1066800" cy="609600"/>
          </a:xfrm>
          <a:prstGeom prst="wedgeRoundRectCallout">
            <a:avLst>
              <a:gd name="adj1" fmla="val -163804"/>
              <a:gd name="adj2" fmla="val 11089"/>
              <a:gd name="adj3" fmla="val 16667"/>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200" dirty="0">
                <a:solidFill>
                  <a:srgbClr val="000000"/>
                </a:solidFill>
                <a:ea typeface="ヒラギノ角ゴ ProN W3" charset="0"/>
                <a:cs typeface="ヒラギノ角ゴ ProN W3" charset="0"/>
                <a:sym typeface="Gill Sans" charset="0"/>
              </a:rPr>
              <a:t>Job Servers</a:t>
            </a:r>
            <a:endParaRPr kumimoji="0" lang="en-US" sz="12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6" name="Rounded Rectangular Callout 8">
            <a:extLst>
              <a:ext uri="{FF2B5EF4-FFF2-40B4-BE49-F238E27FC236}">
                <a16:creationId xmlns:a16="http://schemas.microsoft.com/office/drawing/2014/main" id="{E1D73D31-03D6-29B4-E94E-821526BFB744}"/>
              </a:ext>
            </a:extLst>
          </p:cNvPr>
          <p:cNvSpPr/>
          <p:nvPr/>
        </p:nvSpPr>
        <p:spPr bwMode="auto">
          <a:xfrm>
            <a:off x="6400800" y="4007077"/>
            <a:ext cx="1066800" cy="609600"/>
          </a:xfrm>
          <a:prstGeom prst="wedgeRoundRectCallout">
            <a:avLst>
              <a:gd name="adj1" fmla="val -142082"/>
              <a:gd name="adj2" fmla="val -14671"/>
              <a:gd name="adj3" fmla="val 16667"/>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200" dirty="0">
                <a:solidFill>
                  <a:srgbClr val="000000"/>
                </a:solidFill>
                <a:ea typeface="ヒラギノ角ゴ ProN W3" charset="0"/>
                <a:cs typeface="ヒラギノ角ゴ ProN W3" charset="0"/>
                <a:sym typeface="Gill Sans" charset="0"/>
              </a:rPr>
              <a:t>Backend Clients</a:t>
            </a:r>
            <a:endParaRPr kumimoji="0" lang="en-US" sz="12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8" name="Rounded Rectangle 16">
            <a:extLst>
              <a:ext uri="{FF2B5EF4-FFF2-40B4-BE49-F238E27FC236}">
                <a16:creationId xmlns:a16="http://schemas.microsoft.com/office/drawing/2014/main" id="{264AF544-4960-0F83-7350-F094F177FDE4}"/>
              </a:ext>
            </a:extLst>
          </p:cNvPr>
          <p:cNvSpPr/>
          <p:nvPr/>
        </p:nvSpPr>
        <p:spPr bwMode="auto">
          <a:xfrm>
            <a:off x="0" y="819150"/>
            <a:ext cx="2057400" cy="304800"/>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solidFill>
                  <a:srgbClr val="000000"/>
                </a:solidFill>
                <a:ea typeface="ヒラギノ角ゴ ProN W3" charset="0"/>
                <a:cs typeface="ヒラギノ角ゴ ProN W3" charset="0"/>
                <a:sym typeface="Gill Sans" charset="0"/>
              </a:rPr>
              <a:t>Overview</a:t>
            </a:r>
            <a:endParaRPr kumimoji="0" lang="zh-CN" alt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9" name="Rounded Rectangular Callout 8">
            <a:extLst>
              <a:ext uri="{FF2B5EF4-FFF2-40B4-BE49-F238E27FC236}">
                <a16:creationId xmlns:a16="http://schemas.microsoft.com/office/drawing/2014/main" id="{8E0A8030-5E14-C7C3-63C3-DB09B6E373F5}"/>
              </a:ext>
            </a:extLst>
          </p:cNvPr>
          <p:cNvSpPr/>
          <p:nvPr/>
        </p:nvSpPr>
        <p:spPr bwMode="auto">
          <a:xfrm>
            <a:off x="5845628" y="1411089"/>
            <a:ext cx="3145972" cy="1436202"/>
          </a:xfrm>
          <a:prstGeom prst="wedgeRoundRectCallout">
            <a:avLst>
              <a:gd name="adj1" fmla="val -92045"/>
              <a:gd name="adj2" fmla="val 52081"/>
              <a:gd name="adj3" fmla="val 16667"/>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000" dirty="0">
                <a:solidFill>
                  <a:srgbClr val="000000"/>
                </a:solidFill>
                <a:ea typeface="ヒラギノ角ゴ ProN W3" charset="0"/>
                <a:cs typeface="ヒラギノ角ゴ ProN W3" charset="0"/>
                <a:sym typeface="Gill Sans" charset="0"/>
              </a:rPr>
              <a:t>TMP transfer </a:t>
            </a:r>
            <a:r>
              <a:rPr lang="en-US" altLang="zh-CN" sz="1000" b="1" dirty="0">
                <a:solidFill>
                  <a:srgbClr val="000000"/>
                </a:solidFill>
                <a:highlight>
                  <a:srgbClr val="FFFF00"/>
                </a:highlight>
                <a:ea typeface="ヒラギノ角ゴ ProN W3" charset="0"/>
                <a:cs typeface="ヒラギノ角ゴ ProN W3" charset="0"/>
                <a:sym typeface="Gill Sans" charset="0"/>
              </a:rPr>
              <a:t>6 elements </a:t>
            </a:r>
            <a:r>
              <a:rPr lang="en-US" altLang="zh-CN" sz="1000" dirty="0">
                <a:solidFill>
                  <a:srgbClr val="000000"/>
                </a:solidFill>
                <a:ea typeface="ヒラギノ角ゴ ProN W3" charset="0"/>
                <a:cs typeface="ヒラギノ角ゴ ProN W3" charset="0"/>
                <a:sym typeface="Gill Sans" charset="0"/>
              </a:rPr>
              <a:t> instead of </a:t>
            </a:r>
            <a:r>
              <a:rPr lang="en-US" altLang="zh-CN" sz="1000" b="1" dirty="0">
                <a:solidFill>
                  <a:srgbClr val="000000"/>
                </a:solidFill>
                <a:ea typeface="ヒラギノ角ゴ ProN W3" charset="0"/>
                <a:cs typeface="ヒラギノ角ゴ ProN W3" charset="0"/>
                <a:sym typeface="Gill Sans" charset="0"/>
              </a:rPr>
              <a:t>real design</a:t>
            </a:r>
            <a:r>
              <a:rPr lang="en-US" altLang="zh-CN" sz="1000" dirty="0">
                <a:solidFill>
                  <a:srgbClr val="000000"/>
                </a:solidFill>
                <a:ea typeface="ヒラギノ角ゴ ProN W3" charset="0"/>
                <a:cs typeface="ヒラギノ角ゴ ProN W3" charset="0"/>
                <a:sym typeface="Gill Sans" charset="0"/>
              </a:rPr>
              <a:t>:</a:t>
            </a:r>
          </a:p>
          <a:p>
            <a:pPr marL="0" marR="0" indent="0" defTabSz="914400" rtl="0" eaLnBrk="1" fontAlgn="base" latinLnBrk="0" hangingPunct="1">
              <a:lnSpc>
                <a:spcPct val="100000"/>
              </a:lnSpc>
              <a:spcBef>
                <a:spcPct val="0"/>
              </a:spcBef>
              <a:spcAft>
                <a:spcPct val="0"/>
              </a:spcAft>
              <a:buClrTx/>
              <a:buSzTx/>
              <a:buFontTx/>
              <a:buNone/>
              <a:tabLst/>
            </a:pPr>
            <a:endParaRPr lang="en-US" altLang="zh-CN" sz="1000" dirty="0">
              <a:solidFill>
                <a:srgbClr val="000000"/>
              </a:solidFill>
              <a:ea typeface="ヒラギノ角ゴ ProN W3" charset="0"/>
              <a:cs typeface="ヒラギノ角ゴ ProN W3" charset="0"/>
              <a:sym typeface="Gill Sans" charset="0"/>
            </a:endParaRPr>
          </a:p>
          <a:p>
            <a:pPr marL="0" marR="0" indent="0" defTabSz="914400" rtl="0" eaLnBrk="1" fontAlgn="base" latinLnBrk="0" hangingPunct="1">
              <a:lnSpc>
                <a:spcPct val="100000"/>
              </a:lnSpc>
              <a:spcBef>
                <a:spcPct val="0"/>
              </a:spcBef>
              <a:spcAft>
                <a:spcPct val="0"/>
              </a:spcAft>
              <a:buClrTx/>
              <a:buSzTx/>
              <a:buFontTx/>
              <a:buNone/>
              <a:tabLst/>
            </a:pPr>
            <a:r>
              <a:rPr lang="en-US" altLang="zh-CN" sz="1000" b="1" dirty="0">
                <a:solidFill>
                  <a:srgbClr val="000000"/>
                </a:solidFill>
                <a:highlight>
                  <a:srgbClr val="00FFFF"/>
                </a:highlight>
                <a:ea typeface="ヒラギノ角ゴ ProN W3" charset="0"/>
                <a:cs typeface="ヒラギノ角ゴ ProN W3" charset="0"/>
                <a:sym typeface="Gill Sans" charset="0"/>
              </a:rPr>
              <a:t>[</a:t>
            </a:r>
            <a:r>
              <a:rPr lang="en-US" altLang="zh-CN" sz="1000" b="1" dirty="0" err="1">
                <a:solidFill>
                  <a:srgbClr val="000000"/>
                </a:solidFill>
                <a:highlight>
                  <a:srgbClr val="00FFFF"/>
                </a:highlight>
                <a:ea typeface="ヒラギノ角ゴ ProN W3" charset="0"/>
                <a:cs typeface="ヒラギノ角ゴ ProN W3" charset="0"/>
                <a:sym typeface="Gill Sans" charset="0"/>
              </a:rPr>
              <a:t>CaseInfo</a:t>
            </a:r>
            <a:r>
              <a:rPr lang="en-US" altLang="zh-CN" sz="1000" b="1" dirty="0">
                <a:solidFill>
                  <a:srgbClr val="000000"/>
                </a:solidFill>
                <a:highlight>
                  <a:srgbClr val="00FFFF"/>
                </a:highlight>
                <a:ea typeface="ヒラギノ角ゴ ProN W3" charset="0"/>
                <a:cs typeface="ヒラギノ角ゴ ProN W3" charset="0"/>
                <a:sym typeface="Gill Sans" charset="0"/>
              </a:rPr>
              <a:t>]: </a:t>
            </a:r>
            <a:r>
              <a:rPr lang="en-US" altLang="zh-CN" sz="1000" dirty="0">
                <a:solidFill>
                  <a:srgbClr val="000000"/>
                </a:solidFill>
                <a:highlight>
                  <a:srgbClr val="00FFFF"/>
                </a:highlight>
                <a:ea typeface="ヒラギノ角ゴ ProN W3" charset="0"/>
                <a:cs typeface="ヒラギノ角ゴ ProN W3" charset="0"/>
                <a:sym typeface="Gill Sans" charset="0"/>
              </a:rPr>
              <a:t>repository, priority, timeout…</a:t>
            </a:r>
          </a:p>
          <a:p>
            <a:pPr marL="0" marR="0" indent="0" defTabSz="914400" rtl="0" eaLnBrk="1" fontAlgn="base" latinLnBrk="0" hangingPunct="1">
              <a:lnSpc>
                <a:spcPct val="100000"/>
              </a:lnSpc>
              <a:spcBef>
                <a:spcPct val="0"/>
              </a:spcBef>
              <a:spcAft>
                <a:spcPct val="0"/>
              </a:spcAft>
              <a:buClrTx/>
              <a:buSzTx/>
              <a:buFontTx/>
              <a:buNone/>
              <a:tabLst/>
            </a:pPr>
            <a:r>
              <a:rPr lang="en-US" altLang="zh-CN" sz="1000" b="1" dirty="0">
                <a:solidFill>
                  <a:srgbClr val="000000"/>
                </a:solidFill>
                <a:highlight>
                  <a:srgbClr val="00FFFF"/>
                </a:highlight>
                <a:ea typeface="ヒラギノ角ゴ ProN W3" charset="0"/>
                <a:cs typeface="ヒラギノ角ゴ ProN W3" charset="0"/>
                <a:sym typeface="Gill Sans" charset="0"/>
              </a:rPr>
              <a:t>[Environment]: </a:t>
            </a:r>
            <a:r>
              <a:rPr lang="en-US" altLang="zh-CN" sz="1000" dirty="0">
                <a:solidFill>
                  <a:srgbClr val="000000"/>
                </a:solidFill>
                <a:highlight>
                  <a:srgbClr val="00FFFF"/>
                </a:highlight>
                <a:ea typeface="ヒラギノ角ゴ ProN W3" charset="0"/>
                <a:cs typeface="ヒラギノ角ゴ ProN W3" charset="0"/>
                <a:sym typeface="Gill Sans" charset="0"/>
              </a:rPr>
              <a:t>env setting before task launch</a:t>
            </a:r>
          </a:p>
          <a:p>
            <a:pPr marL="0" marR="0" indent="0" defTabSz="914400" rtl="0" eaLnBrk="1" fontAlgn="base" latinLnBrk="0" hangingPunct="1">
              <a:lnSpc>
                <a:spcPct val="100000"/>
              </a:lnSpc>
              <a:spcBef>
                <a:spcPct val="0"/>
              </a:spcBef>
              <a:spcAft>
                <a:spcPct val="0"/>
              </a:spcAft>
              <a:buClrTx/>
              <a:buSzTx/>
              <a:buFontTx/>
              <a:buNone/>
              <a:tabLst/>
            </a:pPr>
            <a:r>
              <a:rPr lang="en-US" altLang="zh-CN" sz="1000" b="1" dirty="0">
                <a:solidFill>
                  <a:srgbClr val="000000"/>
                </a:solidFill>
                <a:highlight>
                  <a:srgbClr val="00FFFF"/>
                </a:highlight>
                <a:ea typeface="ヒラギノ角ゴ ProN W3" charset="0"/>
                <a:cs typeface="ヒラギノ角ゴ ProN W3" charset="0"/>
                <a:sym typeface="Gill Sans" charset="0"/>
              </a:rPr>
              <a:t>[</a:t>
            </a:r>
            <a:r>
              <a:rPr lang="en-US" altLang="zh-CN" sz="1000" b="1" dirty="0" err="1">
                <a:solidFill>
                  <a:srgbClr val="000000"/>
                </a:solidFill>
                <a:highlight>
                  <a:srgbClr val="00FFFF"/>
                </a:highlight>
                <a:ea typeface="ヒラギノ角ゴ ProN W3" charset="0"/>
                <a:cs typeface="ヒラギノ角ゴ ProN W3" charset="0"/>
                <a:sym typeface="Gill Sans" charset="0"/>
              </a:rPr>
              <a:t>LaunchCommand</a:t>
            </a:r>
            <a:r>
              <a:rPr lang="en-US" altLang="zh-CN" sz="1000" b="1" dirty="0">
                <a:solidFill>
                  <a:srgbClr val="000000"/>
                </a:solidFill>
                <a:highlight>
                  <a:srgbClr val="00FFFF"/>
                </a:highlight>
                <a:ea typeface="ヒラギノ角ゴ ProN W3" charset="0"/>
                <a:cs typeface="ヒラギノ角ゴ ProN W3" charset="0"/>
                <a:sym typeface="Gill Sans" charset="0"/>
              </a:rPr>
              <a:t>]: </a:t>
            </a:r>
            <a:r>
              <a:rPr lang="en-US" altLang="zh-CN" sz="1000" dirty="0">
                <a:solidFill>
                  <a:srgbClr val="000000"/>
                </a:solidFill>
                <a:highlight>
                  <a:srgbClr val="00FFFF"/>
                </a:highlight>
                <a:ea typeface="ヒラギノ角ゴ ProN W3" charset="0"/>
                <a:cs typeface="ヒラギノ角ゴ ProN W3" charset="0"/>
                <a:sym typeface="Gill Sans" charset="0"/>
              </a:rPr>
              <a:t>run command for a design</a:t>
            </a:r>
          </a:p>
          <a:p>
            <a:pPr marL="0" marR="0" indent="0" defTabSz="914400" rtl="0" eaLnBrk="1" fontAlgn="base" latinLnBrk="0" hangingPunct="1">
              <a:lnSpc>
                <a:spcPct val="100000"/>
              </a:lnSpc>
              <a:spcBef>
                <a:spcPct val="0"/>
              </a:spcBef>
              <a:spcAft>
                <a:spcPct val="0"/>
              </a:spcAft>
              <a:buClrTx/>
              <a:buSzTx/>
              <a:buFontTx/>
              <a:buNone/>
              <a:tabLst/>
            </a:pPr>
            <a:r>
              <a:rPr lang="en-US" altLang="zh-CN" sz="1000" b="1" dirty="0">
                <a:solidFill>
                  <a:srgbClr val="000000"/>
                </a:solidFill>
                <a:highlight>
                  <a:srgbClr val="C0C0C0"/>
                </a:highlight>
                <a:ea typeface="ヒラギノ角ゴ ProN W3" charset="0"/>
                <a:cs typeface="ヒラギノ角ゴ ProN W3" charset="0"/>
                <a:sym typeface="Gill Sans" charset="0"/>
              </a:rPr>
              <a:t>[Software]: </a:t>
            </a:r>
            <a:r>
              <a:rPr lang="en-US" altLang="zh-CN" sz="1000" dirty="0">
                <a:solidFill>
                  <a:srgbClr val="000000"/>
                </a:solidFill>
                <a:highlight>
                  <a:srgbClr val="C0C0C0"/>
                </a:highlight>
                <a:ea typeface="ヒラギノ角ゴ ProN W3" charset="0"/>
                <a:cs typeface="ヒラギノ角ゴ ProN W3" charset="0"/>
                <a:sym typeface="Gill Sans" charset="0"/>
              </a:rPr>
              <a:t>software requirements for task run</a:t>
            </a:r>
          </a:p>
          <a:p>
            <a:pPr marL="0" marR="0" indent="0" defTabSz="914400" rtl="0" eaLnBrk="1" fontAlgn="base" latinLnBrk="0" hangingPunct="1">
              <a:lnSpc>
                <a:spcPct val="100000"/>
              </a:lnSpc>
              <a:spcBef>
                <a:spcPct val="0"/>
              </a:spcBef>
              <a:spcAft>
                <a:spcPct val="0"/>
              </a:spcAft>
              <a:buClrTx/>
              <a:buSzTx/>
              <a:buFontTx/>
              <a:buNone/>
              <a:tabLst/>
            </a:pPr>
            <a:r>
              <a:rPr lang="en-US" altLang="zh-CN" sz="1000" b="1" dirty="0">
                <a:solidFill>
                  <a:srgbClr val="000000"/>
                </a:solidFill>
                <a:highlight>
                  <a:srgbClr val="C0C0C0"/>
                </a:highlight>
                <a:ea typeface="ヒラギノ角ゴ ProN W3" charset="0"/>
                <a:cs typeface="ヒラギノ角ゴ ProN W3" charset="0"/>
                <a:sym typeface="Gill Sans" charset="0"/>
              </a:rPr>
              <a:t>[System]: </a:t>
            </a:r>
            <a:r>
              <a:rPr lang="en-US" altLang="zh-CN" sz="1000" dirty="0">
                <a:solidFill>
                  <a:srgbClr val="000000"/>
                </a:solidFill>
                <a:highlight>
                  <a:srgbClr val="C0C0C0"/>
                </a:highlight>
                <a:ea typeface="ヒラギノ角ゴ ProN W3" charset="0"/>
                <a:cs typeface="ヒラギノ角ゴ ProN W3" charset="0"/>
                <a:sym typeface="Gill Sans" charset="0"/>
              </a:rPr>
              <a:t>System requirements for task run</a:t>
            </a:r>
          </a:p>
          <a:p>
            <a:pPr marL="0" marR="0" indent="0" defTabSz="914400" rtl="0" eaLnBrk="1" fontAlgn="base" latinLnBrk="0" hangingPunct="1">
              <a:lnSpc>
                <a:spcPct val="100000"/>
              </a:lnSpc>
              <a:spcBef>
                <a:spcPct val="0"/>
              </a:spcBef>
              <a:spcAft>
                <a:spcPct val="0"/>
              </a:spcAft>
              <a:buClrTx/>
              <a:buSzTx/>
              <a:buFontTx/>
              <a:buNone/>
              <a:tabLst/>
            </a:pPr>
            <a:r>
              <a:rPr lang="en-US" altLang="zh-CN" sz="1000" b="1" dirty="0">
                <a:solidFill>
                  <a:srgbClr val="000000"/>
                </a:solidFill>
                <a:highlight>
                  <a:srgbClr val="C0C0C0"/>
                </a:highlight>
                <a:ea typeface="ヒラギノ角ゴ ProN W3" charset="0"/>
                <a:cs typeface="ヒラギノ角ゴ ProN W3" charset="0"/>
                <a:sym typeface="Gill Sans" charset="0"/>
              </a:rPr>
              <a:t>[Machine]:</a:t>
            </a:r>
            <a:r>
              <a:rPr lang="zh-CN" altLang="en-US" sz="1000" b="1" dirty="0">
                <a:solidFill>
                  <a:srgbClr val="000000"/>
                </a:solidFill>
                <a:highlight>
                  <a:srgbClr val="C0C0C0"/>
                </a:highlight>
                <a:ea typeface="ヒラギノ角ゴ ProN W3" charset="0"/>
                <a:cs typeface="ヒラギノ角ゴ ProN W3" charset="0"/>
                <a:sym typeface="Gill Sans" charset="0"/>
              </a:rPr>
              <a:t> </a:t>
            </a:r>
            <a:r>
              <a:rPr lang="en-US" altLang="zh-CN" sz="1000" dirty="0">
                <a:solidFill>
                  <a:srgbClr val="000000"/>
                </a:solidFill>
                <a:highlight>
                  <a:srgbClr val="C0C0C0"/>
                </a:highlight>
                <a:ea typeface="ヒラギノ角ゴ ProN W3" charset="0"/>
                <a:cs typeface="ヒラギノ角ゴ ProN W3" charset="0"/>
                <a:sym typeface="Gill Sans" charset="0"/>
              </a:rPr>
              <a:t>Machine</a:t>
            </a:r>
            <a:r>
              <a:rPr lang="zh-CN" altLang="en-US" sz="1000" dirty="0">
                <a:solidFill>
                  <a:srgbClr val="000000"/>
                </a:solidFill>
                <a:highlight>
                  <a:srgbClr val="C0C0C0"/>
                </a:highlight>
                <a:ea typeface="ヒラギノ角ゴ ProN W3" charset="0"/>
                <a:cs typeface="ヒラギノ角ゴ ProN W3" charset="0"/>
                <a:sym typeface="Gill Sans" charset="0"/>
              </a:rPr>
              <a:t> </a:t>
            </a:r>
            <a:r>
              <a:rPr lang="en-US" altLang="zh-CN" sz="1000" dirty="0">
                <a:solidFill>
                  <a:srgbClr val="000000"/>
                </a:solidFill>
                <a:highlight>
                  <a:srgbClr val="C0C0C0"/>
                </a:highlight>
                <a:ea typeface="ヒラギノ角ゴ ProN W3" charset="0"/>
                <a:cs typeface="ヒラギノ角ゴ ProN W3" charset="0"/>
                <a:sym typeface="Gill Sans" charset="0"/>
              </a:rPr>
              <a:t>requirements for task run</a:t>
            </a:r>
          </a:p>
        </p:txBody>
      </p:sp>
      <p:sp>
        <p:nvSpPr>
          <p:cNvPr id="10" name="Flowchart: Magnetic Disk 9">
            <a:extLst>
              <a:ext uri="{FF2B5EF4-FFF2-40B4-BE49-F238E27FC236}">
                <a16:creationId xmlns:a16="http://schemas.microsoft.com/office/drawing/2014/main" id="{204C67FB-35D7-53CC-3270-CBDAE2138EEF}"/>
              </a:ext>
            </a:extLst>
          </p:cNvPr>
          <p:cNvSpPr/>
          <p:nvPr/>
        </p:nvSpPr>
        <p:spPr bwMode="auto">
          <a:xfrm>
            <a:off x="801914" y="3333749"/>
            <a:ext cx="1066800" cy="515717"/>
          </a:xfrm>
          <a:prstGeom prst="flowChartMagneticDisk">
            <a:avLst/>
          </a:prstGeom>
          <a:ln>
            <a:headEnd type="none" w="med" len="med"/>
            <a:tailEnd type="none" w="med" len="med"/>
          </a:ln>
        </p:spPr>
        <p:style>
          <a:lnRef idx="2">
            <a:schemeClr val="accent6">
              <a:shade val="15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solidFill>
                  <a:srgbClr val="000000"/>
                </a:solidFill>
                <a:ea typeface="ヒラギノ角ゴ ProN W3" charset="0"/>
                <a:cs typeface="ヒラギノ角ゴ ProN W3" charset="0"/>
                <a:sym typeface="Gill Sans" charset="0"/>
              </a:rPr>
              <a:t>Case </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a:solidFill>
                  <a:srgbClr val="000000"/>
                </a:solidFill>
                <a:ea typeface="ヒラギノ角ゴ ProN W3" charset="0"/>
                <a:cs typeface="ヒラギノ角ゴ ProN W3" charset="0"/>
                <a:sym typeface="Gill Sans" charset="0"/>
              </a:rPr>
              <a:t>Repository</a:t>
            </a:r>
            <a:endParaRPr kumimoji="0" lang="en-US" sz="12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12" name="Flowchart: Magnetic Disk 11">
            <a:extLst>
              <a:ext uri="{FF2B5EF4-FFF2-40B4-BE49-F238E27FC236}">
                <a16:creationId xmlns:a16="http://schemas.microsoft.com/office/drawing/2014/main" id="{BE41D610-0F1B-60D9-EAFF-5D31A0BD287C}"/>
              </a:ext>
            </a:extLst>
          </p:cNvPr>
          <p:cNvSpPr/>
          <p:nvPr/>
        </p:nvSpPr>
        <p:spPr bwMode="auto">
          <a:xfrm>
            <a:off x="843704" y="4273030"/>
            <a:ext cx="1057729" cy="525488"/>
          </a:xfrm>
          <a:prstGeom prst="flowChartMagneticDisk">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solidFill>
                  <a:srgbClr val="000000"/>
                </a:solidFill>
                <a:ea typeface="ヒラギノ角ゴ ProN W3" charset="0"/>
                <a:cs typeface="ヒラギノ角ゴ ProN W3" charset="0"/>
                <a:sym typeface="Gill Sans" charset="0"/>
              </a:rPr>
              <a:t>Results</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ea typeface="ヒラギノ角ゴ ProN W3" charset="0"/>
                <a:cs typeface="ヒラギノ角ゴ ProN W3" charset="0"/>
                <a:sym typeface="Gill Sans" charset="0"/>
              </a:rPr>
              <a:t>Storage</a:t>
            </a:r>
          </a:p>
        </p:txBody>
      </p:sp>
      <p:sp>
        <p:nvSpPr>
          <p:cNvPr id="13" name="Arrow: Right 12">
            <a:extLst>
              <a:ext uri="{FF2B5EF4-FFF2-40B4-BE49-F238E27FC236}">
                <a16:creationId xmlns:a16="http://schemas.microsoft.com/office/drawing/2014/main" id="{41601E20-105B-8472-0E0B-0FD22DEB92AC}"/>
              </a:ext>
            </a:extLst>
          </p:cNvPr>
          <p:cNvSpPr/>
          <p:nvPr/>
        </p:nvSpPr>
        <p:spPr bwMode="auto">
          <a:xfrm>
            <a:off x="1981200" y="3409950"/>
            <a:ext cx="685800" cy="257857"/>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14" name="Arrow: Right 13">
            <a:extLst>
              <a:ext uri="{FF2B5EF4-FFF2-40B4-BE49-F238E27FC236}">
                <a16:creationId xmlns:a16="http://schemas.microsoft.com/office/drawing/2014/main" id="{85E8627C-B716-0EB0-AFB4-9DA20CFFB55C}"/>
              </a:ext>
            </a:extLst>
          </p:cNvPr>
          <p:cNvSpPr/>
          <p:nvPr/>
        </p:nvSpPr>
        <p:spPr bwMode="auto">
          <a:xfrm rot="10800000">
            <a:off x="1977194" y="4334868"/>
            <a:ext cx="685800" cy="257857"/>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4026549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0" y="742950"/>
            <a:ext cx="9144000" cy="0"/>
          </a:xfrm>
          <a:prstGeom prst="line">
            <a:avLst/>
          </a:prstGeom>
          <a:blipFill dpi="0" rotWithShape="0">
            <a:blip r:embed="rId3"/>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p:cNvSpPr>
            <a:spLocks noGrp="1"/>
          </p:cNvSpPr>
          <p:nvPr>
            <p:ph type="title"/>
          </p:nvPr>
        </p:nvSpPr>
        <p:spPr>
          <a:xfrm>
            <a:off x="105309" y="112292"/>
            <a:ext cx="8505291" cy="478259"/>
          </a:xfrm>
        </p:spPr>
        <p:txBody>
          <a:bodyPr>
            <a:noAutofit/>
          </a:bodyPr>
          <a:lstStyle/>
          <a:p>
            <a:r>
              <a:rPr lang="en-US" dirty="0"/>
              <a:t>Overview	-- TMP Tool-Chain User Interface</a:t>
            </a:r>
          </a:p>
        </p:txBody>
      </p:sp>
      <p:sp>
        <p:nvSpPr>
          <p:cNvPr id="6" name="Hexagon 5"/>
          <p:cNvSpPr/>
          <p:nvPr/>
        </p:nvSpPr>
        <p:spPr>
          <a:xfrm>
            <a:off x="1599985" y="1276350"/>
            <a:ext cx="1371385" cy="1205824"/>
          </a:xfrm>
          <a:prstGeom prst="hexagon">
            <a:avLst>
              <a:gd name="adj" fmla="val 25000"/>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a:lstStyle/>
          <a:p>
            <a:r>
              <a:rPr lang="en-US" altLang="zh-CN" dirty="0"/>
              <a:t>Test Case</a:t>
            </a:r>
            <a:endParaRPr lang="zh-CN" altLang="en-US" dirty="0"/>
          </a:p>
        </p:txBody>
      </p:sp>
      <p:sp>
        <p:nvSpPr>
          <p:cNvPr id="8" name="Hexagon 7"/>
          <p:cNvSpPr/>
          <p:nvPr/>
        </p:nvSpPr>
        <p:spPr>
          <a:xfrm>
            <a:off x="1599985" y="3105150"/>
            <a:ext cx="1371385" cy="1205824"/>
          </a:xfrm>
          <a:prstGeom prst="hexagon">
            <a:avLst>
              <a:gd name="adj" fmla="val 25000"/>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a:lstStyle/>
          <a:p>
            <a:r>
              <a:rPr lang="en-US" altLang="zh-CN" dirty="0"/>
              <a:t>Core Script</a:t>
            </a:r>
            <a:endParaRPr lang="zh-CN" altLang="en-US" dirty="0"/>
          </a:p>
        </p:txBody>
      </p:sp>
      <p:sp>
        <p:nvSpPr>
          <p:cNvPr id="10" name="Hexagon 9"/>
          <p:cNvSpPr/>
          <p:nvPr/>
        </p:nvSpPr>
        <p:spPr>
          <a:xfrm>
            <a:off x="4038600" y="1276350"/>
            <a:ext cx="1371385" cy="1205824"/>
          </a:xfrm>
          <a:prstGeom prst="hexagon">
            <a:avLst>
              <a:gd name="adj" fmla="val 25000"/>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a:lstStyle/>
          <a:p>
            <a:r>
              <a:rPr lang="en-US" altLang="zh-CN" dirty="0"/>
              <a:t>Test Suite</a:t>
            </a:r>
            <a:endParaRPr lang="zh-CN" altLang="en-US" dirty="0"/>
          </a:p>
        </p:txBody>
      </p:sp>
      <p:sp>
        <p:nvSpPr>
          <p:cNvPr id="11" name="Hexagon 10"/>
          <p:cNvSpPr/>
          <p:nvPr/>
        </p:nvSpPr>
        <p:spPr>
          <a:xfrm>
            <a:off x="6477215" y="1267364"/>
            <a:ext cx="1371385" cy="1205824"/>
          </a:xfrm>
          <a:prstGeom prst="hexagon">
            <a:avLst>
              <a:gd name="adj" fmla="val 25000"/>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a:lstStyle/>
          <a:p>
            <a:r>
              <a:rPr lang="en-US" altLang="zh-CN" dirty="0"/>
              <a:t>Test Project</a:t>
            </a:r>
            <a:endParaRPr lang="zh-CN" altLang="en-US" dirty="0"/>
          </a:p>
        </p:txBody>
      </p:sp>
      <p:sp>
        <p:nvSpPr>
          <p:cNvPr id="12" name="Hexagon 11"/>
          <p:cNvSpPr/>
          <p:nvPr/>
        </p:nvSpPr>
        <p:spPr>
          <a:xfrm>
            <a:off x="4038599" y="3105150"/>
            <a:ext cx="1371385" cy="1205824"/>
          </a:xfrm>
          <a:prstGeom prst="hexagon">
            <a:avLst>
              <a:gd name="adj" fmla="val 25000"/>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a:lstStyle/>
          <a:p>
            <a:r>
              <a:rPr lang="en-US" altLang="zh-CN" dirty="0"/>
              <a:t>TMP Client</a:t>
            </a:r>
            <a:endParaRPr lang="zh-CN" altLang="en-US" dirty="0"/>
          </a:p>
        </p:txBody>
      </p:sp>
      <p:sp>
        <p:nvSpPr>
          <p:cNvPr id="13" name="Hexagon 12"/>
          <p:cNvSpPr/>
          <p:nvPr/>
        </p:nvSpPr>
        <p:spPr>
          <a:xfrm>
            <a:off x="6477213" y="3073160"/>
            <a:ext cx="1371385" cy="1205824"/>
          </a:xfrm>
          <a:prstGeom prst="hexagon">
            <a:avLst>
              <a:gd name="adj" fmla="val 25000"/>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a:lstStyle/>
          <a:p>
            <a:r>
              <a:rPr lang="en-US" altLang="zh-CN" dirty="0"/>
              <a:t>TMP Server</a:t>
            </a:r>
            <a:endParaRPr lang="zh-CN" altLang="en-US" dirty="0"/>
          </a:p>
        </p:txBody>
      </p:sp>
      <p:cxnSp>
        <p:nvCxnSpPr>
          <p:cNvPr id="14" name="Straight Connector 13"/>
          <p:cNvCxnSpPr/>
          <p:nvPr/>
        </p:nvCxnSpPr>
        <p:spPr bwMode="auto">
          <a:xfrm>
            <a:off x="381000" y="2800350"/>
            <a:ext cx="7848600" cy="0"/>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a:off x="1143000" y="1276350"/>
            <a:ext cx="0" cy="3200400"/>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105309" y="1700307"/>
            <a:ext cx="1095172" cy="646331"/>
          </a:xfrm>
          <a:prstGeom prst="rect">
            <a:avLst/>
          </a:prstGeom>
          <a:noFill/>
        </p:spPr>
        <p:txBody>
          <a:bodyPr wrap="none" rtlCol="0">
            <a:spAutoFit/>
          </a:bodyPr>
          <a:lstStyle/>
          <a:p>
            <a:r>
              <a:rPr lang="en-US" dirty="0"/>
              <a:t>User </a:t>
            </a:r>
          </a:p>
          <a:p>
            <a:r>
              <a:rPr lang="en-US" dirty="0"/>
              <a:t>objective</a:t>
            </a:r>
          </a:p>
        </p:txBody>
      </p:sp>
      <p:sp>
        <p:nvSpPr>
          <p:cNvPr id="18" name="TextBox 17"/>
          <p:cNvSpPr txBox="1"/>
          <p:nvPr/>
        </p:nvSpPr>
        <p:spPr>
          <a:xfrm>
            <a:off x="99124" y="3384896"/>
            <a:ext cx="1043876" cy="646331"/>
          </a:xfrm>
          <a:prstGeom prst="rect">
            <a:avLst/>
          </a:prstGeom>
          <a:noFill/>
        </p:spPr>
        <p:txBody>
          <a:bodyPr wrap="none" rtlCol="0">
            <a:spAutoFit/>
          </a:bodyPr>
          <a:lstStyle/>
          <a:p>
            <a:r>
              <a:rPr lang="en-US" dirty="0"/>
              <a:t>Platform</a:t>
            </a:r>
          </a:p>
          <a:p>
            <a:r>
              <a:rPr lang="en-US" dirty="0"/>
              <a:t>support</a:t>
            </a:r>
          </a:p>
        </p:txBody>
      </p:sp>
      <p:sp>
        <p:nvSpPr>
          <p:cNvPr id="19" name="Right Arrow 18"/>
          <p:cNvSpPr/>
          <p:nvPr/>
        </p:nvSpPr>
        <p:spPr bwMode="auto">
          <a:xfrm>
            <a:off x="3200400" y="1700307"/>
            <a:ext cx="609600" cy="323165"/>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0" name="Right Arrow 19"/>
          <p:cNvSpPr/>
          <p:nvPr/>
        </p:nvSpPr>
        <p:spPr bwMode="auto">
          <a:xfrm>
            <a:off x="5638585" y="1717679"/>
            <a:ext cx="609600" cy="323165"/>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1" name="Right Arrow 20"/>
          <p:cNvSpPr/>
          <p:nvPr/>
        </p:nvSpPr>
        <p:spPr bwMode="auto">
          <a:xfrm>
            <a:off x="3196699" y="3542485"/>
            <a:ext cx="609600" cy="323165"/>
          </a:xfrm>
          <a:prstGeom prst="rightArrow">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2" name="Right Arrow 21"/>
          <p:cNvSpPr/>
          <p:nvPr/>
        </p:nvSpPr>
        <p:spPr bwMode="auto">
          <a:xfrm>
            <a:off x="5634884" y="3559857"/>
            <a:ext cx="609600" cy="323165"/>
          </a:xfrm>
          <a:prstGeom prst="rightArrow">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3" name="Up-Down Arrow 22"/>
          <p:cNvSpPr/>
          <p:nvPr/>
        </p:nvSpPr>
        <p:spPr bwMode="auto">
          <a:xfrm>
            <a:off x="2133600" y="2571750"/>
            <a:ext cx="228600" cy="457200"/>
          </a:xfrm>
          <a:prstGeom prst="upDown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4" name="Up-Down Arrow 23"/>
          <p:cNvSpPr/>
          <p:nvPr/>
        </p:nvSpPr>
        <p:spPr bwMode="auto">
          <a:xfrm>
            <a:off x="4609991" y="2571750"/>
            <a:ext cx="228600" cy="457200"/>
          </a:xfrm>
          <a:prstGeom prst="upDown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5" name="Up-Down Arrow 24"/>
          <p:cNvSpPr/>
          <p:nvPr/>
        </p:nvSpPr>
        <p:spPr bwMode="auto">
          <a:xfrm>
            <a:off x="7048605" y="2571750"/>
            <a:ext cx="228600" cy="457200"/>
          </a:xfrm>
          <a:prstGeom prst="upDown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 name="Up-Down Arrow 22">
            <a:extLst>
              <a:ext uri="{FF2B5EF4-FFF2-40B4-BE49-F238E27FC236}">
                <a16:creationId xmlns:a16="http://schemas.microsoft.com/office/drawing/2014/main" id="{48455454-C2C3-B0DA-8420-93A46FAB470D}"/>
              </a:ext>
            </a:extLst>
          </p:cNvPr>
          <p:cNvSpPr/>
          <p:nvPr/>
        </p:nvSpPr>
        <p:spPr bwMode="auto">
          <a:xfrm rot="18721650">
            <a:off x="3341948" y="2103575"/>
            <a:ext cx="228600" cy="1487995"/>
          </a:xfrm>
          <a:prstGeom prst="upDown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16071423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randombar(horizontal)">
                                      <p:cBhvr>
                                        <p:cTn id="49" dur="500"/>
                                        <p:tgtEl>
                                          <p:spTgt spid="23"/>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randombar(horizontal)">
                                      <p:cBhvr>
                                        <p:cTn id="52" dur="500"/>
                                        <p:tgtEl>
                                          <p:spTgt spid="19"/>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randombar(horizontal)">
                                      <p:cBhvr>
                                        <p:cTn id="55" dur="500"/>
                                        <p:tgtEl>
                                          <p:spTgt spid="2"/>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randombar(horizontal)">
                                      <p:cBhvr>
                                        <p:cTn id="58" dur="500"/>
                                        <p:tgtEl>
                                          <p:spTgt spid="20"/>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randombar(horizontal)">
                                      <p:cBhvr>
                                        <p:cTn id="61" dur="500"/>
                                        <p:tgtEl>
                                          <p:spTgt spid="25"/>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randombar(horizontal)">
                                      <p:cBhvr>
                                        <p:cTn id="64" dur="500"/>
                                        <p:tgtEl>
                                          <p:spTgt spid="24"/>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randombar(horizontal)">
                                      <p:cBhvr>
                                        <p:cTn id="67" dur="500"/>
                                        <p:tgtEl>
                                          <p:spTgt spid="21"/>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randombar(horizontal)">
                                      <p:cBhvr>
                                        <p:cTn id="7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1" grpId="0" animBg="1"/>
      <p:bldP spid="12" grpId="0" animBg="1"/>
      <p:bldP spid="13" grpId="0" animBg="1"/>
      <p:bldP spid="19" grpId="0" animBg="1"/>
      <p:bldP spid="20" grpId="0" animBg="1"/>
      <p:bldP spid="21" grpId="0" animBg="1"/>
      <p:bldP spid="22" grpId="0" animBg="1"/>
      <p:bldP spid="23" grpId="0" animBg="1"/>
      <p:bldP spid="24" grpId="0" animBg="1"/>
      <p:bldP spid="25" grpId="0" animBg="1"/>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0" y="742950"/>
            <a:ext cx="9144000" cy="0"/>
          </a:xfrm>
          <a:prstGeom prst="line">
            <a:avLst/>
          </a:prstGeom>
          <a:blipFill dpi="0" rotWithShape="0">
            <a:blip r:embed="rId3"/>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p:cNvSpPr>
            <a:spLocks noGrp="1"/>
          </p:cNvSpPr>
          <p:nvPr>
            <p:ph type="title"/>
          </p:nvPr>
        </p:nvSpPr>
        <p:spPr>
          <a:xfrm>
            <a:off x="105309" y="112292"/>
            <a:ext cx="6647379" cy="478259"/>
          </a:xfrm>
        </p:spPr>
        <p:txBody>
          <a:bodyPr>
            <a:noAutofit/>
          </a:bodyPr>
          <a:lstStyle/>
          <a:p>
            <a:r>
              <a:rPr lang="en-US" dirty="0"/>
              <a:t>User Interface -- Case Build</a:t>
            </a:r>
          </a:p>
        </p:txBody>
      </p:sp>
      <p:sp>
        <p:nvSpPr>
          <p:cNvPr id="17" name="Rounded Rectangle 16"/>
          <p:cNvSpPr/>
          <p:nvPr/>
        </p:nvSpPr>
        <p:spPr bwMode="auto">
          <a:xfrm>
            <a:off x="0" y="819150"/>
            <a:ext cx="2057400" cy="304800"/>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altLang="zh-CN" sz="2000" dirty="0"/>
              <a:t>Case structure</a:t>
            </a:r>
            <a:endParaRPr kumimoji="0" lang="zh-CN" alt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8" name="TextBox 7"/>
          <p:cNvSpPr txBox="1"/>
          <p:nvPr/>
        </p:nvSpPr>
        <p:spPr>
          <a:xfrm>
            <a:off x="304798" y="1047750"/>
            <a:ext cx="8071657" cy="338554"/>
          </a:xfrm>
          <a:prstGeom prst="rect">
            <a:avLst/>
          </a:prstGeom>
          <a:noFill/>
        </p:spPr>
        <p:txBody>
          <a:bodyPr wrap="square" rtlCol="0">
            <a:spAutoFit/>
          </a:bodyPr>
          <a:lstStyle/>
          <a:p>
            <a:r>
              <a:rPr lang="en-US" altLang="zh-CN" sz="1600" dirty="0"/>
              <a:t>A standard case includes: 3 folders and 4 related files as following:</a:t>
            </a:r>
            <a:endParaRPr lang="zh-CN" altLang="en-US" sz="1600" dirty="0"/>
          </a:p>
        </p:txBody>
      </p:sp>
      <p:sp>
        <p:nvSpPr>
          <p:cNvPr id="11" name="TextBox 10"/>
          <p:cNvSpPr txBox="1"/>
          <p:nvPr/>
        </p:nvSpPr>
        <p:spPr>
          <a:xfrm>
            <a:off x="383769" y="1350620"/>
            <a:ext cx="8600400" cy="2893100"/>
          </a:xfrm>
          <a:prstGeom prst="rect">
            <a:avLst/>
          </a:prstGeom>
          <a:noFill/>
          <a:ln>
            <a:solidFill>
              <a:schemeClr val="tx1"/>
            </a:solidFill>
          </a:ln>
        </p:spPr>
        <p:txBody>
          <a:bodyPr wrap="square" rtlCol="0">
            <a:spAutoFit/>
          </a:bodyPr>
          <a:lstStyle/>
          <a:p>
            <a:r>
              <a:rPr lang="en-US" altLang="zh-CN" sz="1400" dirty="0"/>
              <a:t>case1/</a:t>
            </a:r>
          </a:p>
          <a:p>
            <a:r>
              <a:rPr lang="en-US" altLang="zh-CN" sz="1400" dirty="0"/>
              <a:t>      /--</a:t>
            </a:r>
            <a:r>
              <a:rPr lang="en-US" altLang="zh-CN" sz="1400" dirty="0" err="1"/>
              <a:t>testdata</a:t>
            </a:r>
            <a:r>
              <a:rPr lang="en-US" altLang="zh-CN" sz="1400" dirty="0"/>
              <a:t>/	-- (Optional) Test data, like Squish case suite data, object files</a:t>
            </a:r>
            <a:endParaRPr lang="zh-CN" altLang="zh-CN" sz="1400" dirty="0"/>
          </a:p>
          <a:p>
            <a:r>
              <a:rPr lang="en-US" altLang="zh-CN" sz="1400" dirty="0"/>
              <a:t>      /--</a:t>
            </a:r>
            <a:r>
              <a:rPr lang="en-US" altLang="zh-CN" sz="1400" dirty="0" err="1"/>
              <a:t>testdesign</a:t>
            </a:r>
            <a:r>
              <a:rPr lang="en-US" altLang="zh-CN" sz="1400" dirty="0"/>
              <a:t>/	-- Real test design</a:t>
            </a:r>
          </a:p>
          <a:p>
            <a:r>
              <a:rPr lang="en-US" altLang="zh-CN" sz="1400" dirty="0"/>
              <a:t>	/--models/	-- All IP related files</a:t>
            </a:r>
          </a:p>
          <a:p>
            <a:r>
              <a:rPr lang="en-US" altLang="zh-CN" sz="1400" dirty="0"/>
              <a:t>	/--others/	-- (Optional) Design scripts and other misc. files</a:t>
            </a:r>
          </a:p>
          <a:p>
            <a:r>
              <a:rPr lang="en-US" altLang="zh-CN" sz="1400" dirty="0"/>
              <a:t>	/--par/	-- Project directory contains project, constraint and constraint files</a:t>
            </a:r>
          </a:p>
          <a:p>
            <a:r>
              <a:rPr lang="en-US" altLang="zh-CN" sz="1400" dirty="0"/>
              <a:t>	/--sim/	-- Testbench files</a:t>
            </a:r>
          </a:p>
          <a:p>
            <a:r>
              <a:rPr lang="en-US" altLang="zh-CN" sz="1400" dirty="0"/>
              <a:t>	/--</a:t>
            </a:r>
            <a:r>
              <a:rPr lang="en-US" altLang="zh-CN" sz="1400" dirty="0" err="1"/>
              <a:t>src</a:t>
            </a:r>
            <a:r>
              <a:rPr lang="en-US" altLang="zh-CN" sz="1400" dirty="0"/>
              <a:t>/	-- Design RTL source files</a:t>
            </a:r>
            <a:endParaRPr lang="zh-CN" altLang="zh-CN" sz="1400" dirty="0"/>
          </a:p>
          <a:p>
            <a:r>
              <a:rPr lang="en-US" altLang="zh-CN" sz="1400" dirty="0"/>
              <a:t>      /--</a:t>
            </a:r>
            <a:r>
              <a:rPr lang="en-US" altLang="zh-CN" sz="1400" dirty="0" err="1"/>
              <a:t>testmethod</a:t>
            </a:r>
            <a:r>
              <a:rPr lang="en-US" altLang="zh-CN" sz="1400" dirty="0"/>
              <a:t>/	-- (Optional) Test scripts or method, like Squish case public method and scripts</a:t>
            </a:r>
            <a:endParaRPr lang="zh-CN" altLang="zh-CN" sz="1400" dirty="0"/>
          </a:p>
          <a:p>
            <a:r>
              <a:rPr lang="en-US" altLang="zh-CN" sz="1400" dirty="0"/>
              <a:t>      /--</a:t>
            </a:r>
            <a:r>
              <a:rPr lang="en-US" altLang="zh-CN" sz="1400" dirty="0" err="1"/>
              <a:t>bqs.conf</a:t>
            </a:r>
            <a:r>
              <a:rPr lang="en-US" altLang="zh-CN" sz="1400" dirty="0"/>
              <a:t>	-- Result check file (Give PASS/FAIL result)</a:t>
            </a:r>
            <a:endParaRPr lang="zh-CN" altLang="zh-CN" sz="1400" dirty="0"/>
          </a:p>
          <a:p>
            <a:r>
              <a:rPr lang="en-US" altLang="zh-CN" sz="1400" dirty="0"/>
              <a:t>      /--bqs.info	-- Script run boot file (flow, simulation and etc.)</a:t>
            </a:r>
          </a:p>
          <a:p>
            <a:r>
              <a:rPr lang="en-US" altLang="zh-CN" sz="1400" dirty="0"/>
              <a:t>      /--run_info.ini	-- (Optional) Detail information to run this case: </a:t>
            </a:r>
            <a:r>
              <a:rPr lang="en-US" altLang="zh-CN" sz="1400" dirty="0" err="1"/>
              <a:t>Environment,LaunchCMD</a:t>
            </a:r>
            <a:r>
              <a:rPr lang="en-US" altLang="zh-CN" sz="1400" dirty="0"/>
              <a:t>…</a:t>
            </a:r>
          </a:p>
          <a:p>
            <a:r>
              <a:rPr lang="en-US" altLang="zh-CN" sz="1400" dirty="0"/>
              <a:t>      /--readme.txt	-- Case description </a:t>
            </a:r>
            <a:endParaRPr lang="zh-CN" altLang="zh-CN" sz="1400" dirty="0"/>
          </a:p>
        </p:txBody>
      </p:sp>
      <p:sp>
        <p:nvSpPr>
          <p:cNvPr id="12" name="TextBox 11"/>
          <p:cNvSpPr txBox="1"/>
          <p:nvPr/>
        </p:nvSpPr>
        <p:spPr>
          <a:xfrm>
            <a:off x="383769" y="4287619"/>
            <a:ext cx="7913717" cy="646331"/>
          </a:xfrm>
          <a:prstGeom prst="rect">
            <a:avLst/>
          </a:prstGeom>
          <a:noFill/>
          <a:ln>
            <a:noFill/>
          </a:ln>
        </p:spPr>
        <p:txBody>
          <a:bodyPr wrap="square" rtlCol="0">
            <a:spAutoFit/>
          </a:bodyPr>
          <a:lstStyle/>
          <a:p>
            <a:r>
              <a:rPr lang="en-US" altLang="zh-CN" sz="1200" i="1" dirty="0"/>
              <a:t>Note: </a:t>
            </a:r>
          </a:p>
          <a:p>
            <a:pPr marL="342900" indent="-342900">
              <a:buFont typeface="Arial" panose="020B0604020202020204" pitchFamily="34" charset="0"/>
              <a:buChar char="•"/>
            </a:pPr>
            <a:r>
              <a:rPr lang="en-US" altLang="zh-CN" sz="1200" i="1" dirty="0" err="1"/>
              <a:t>testdata</a:t>
            </a:r>
            <a:r>
              <a:rPr lang="en-US" altLang="zh-CN" sz="1200" i="1" dirty="0"/>
              <a:t>, </a:t>
            </a:r>
            <a:r>
              <a:rPr lang="en-US" altLang="zh-CN" sz="1200" i="1" dirty="0" err="1"/>
              <a:t>testmethod</a:t>
            </a:r>
            <a:r>
              <a:rPr lang="en-US" altLang="zh-CN" sz="1200" i="1" dirty="0"/>
              <a:t>, run_info.ini, readme.txt are optional for script run but it is recommended for a case</a:t>
            </a:r>
          </a:p>
          <a:p>
            <a:pPr marL="342900" indent="-342900">
              <a:buFont typeface="Arial" panose="020B0604020202020204" pitchFamily="34" charset="0"/>
              <a:buChar char="•"/>
            </a:pPr>
            <a:r>
              <a:rPr lang="en-US" altLang="zh-CN" sz="1200" i="1" dirty="0">
                <a:solidFill>
                  <a:srgbClr val="00B050"/>
                </a:solidFill>
              </a:rPr>
              <a:t>Demo: </a:t>
            </a:r>
            <a:r>
              <a:rPr lang="en-US" altLang="zh-CN" sz="1200" i="1" dirty="0">
                <a:solidFill>
                  <a:srgbClr val="00B050"/>
                </a:solidFill>
                <a:hlinkClick r:id="rId4" action="ppaction://hlinkfile"/>
              </a:rPr>
              <a:t>&lt;</a:t>
            </a:r>
            <a:r>
              <a:rPr lang="en-US" altLang="zh-CN" sz="1200" i="1" dirty="0" err="1">
                <a:solidFill>
                  <a:srgbClr val="00B050"/>
                </a:solidFill>
                <a:hlinkClick r:id="rId4" action="ppaction://hlinkfile"/>
              </a:rPr>
              <a:t>Client_install_path</a:t>
            </a:r>
            <a:r>
              <a:rPr lang="en-US" altLang="zh-CN" sz="1200" i="1" dirty="0">
                <a:solidFill>
                  <a:srgbClr val="00B050"/>
                </a:solidFill>
                <a:hlinkClick r:id="rId4" action="ppaction://hlinkfile"/>
              </a:rPr>
              <a:t>&gt;/doc/</a:t>
            </a:r>
            <a:r>
              <a:rPr lang="en-US" altLang="zh-CN" sz="1200" i="1" dirty="0" err="1">
                <a:solidFill>
                  <a:srgbClr val="00B050"/>
                </a:solidFill>
                <a:hlinkClick r:id="rId4" action="ppaction://hlinkfile"/>
              </a:rPr>
              <a:t>TMP_example</a:t>
            </a:r>
            <a:r>
              <a:rPr lang="en-US" altLang="zh-CN" sz="1200" i="1" dirty="0">
                <a:solidFill>
                  <a:srgbClr val="00B050"/>
                </a:solidFill>
                <a:hlinkClick r:id="rId4" action="ppaction://hlinkfile"/>
              </a:rPr>
              <a:t>/</a:t>
            </a:r>
            <a:r>
              <a:rPr lang="en-US" altLang="zh-CN" sz="1200" i="1" dirty="0" err="1">
                <a:solidFill>
                  <a:srgbClr val="00B050"/>
                </a:solidFill>
                <a:hlinkClick r:id="rId4" action="ppaction://hlinkfile"/>
              </a:rPr>
              <a:t>standard_case</a:t>
            </a:r>
            <a:r>
              <a:rPr lang="en-US" altLang="zh-CN" sz="1200" i="1" dirty="0">
                <a:solidFill>
                  <a:srgbClr val="00B050"/>
                </a:solidFill>
                <a:hlinkClick r:id="rId4" action="ppaction://hlinkfile"/>
              </a:rPr>
              <a:t>/case1</a:t>
            </a:r>
            <a:endParaRPr lang="zh-CN" altLang="en-US" sz="1200" i="1" dirty="0">
              <a:solidFill>
                <a:srgbClr val="00B050"/>
              </a:solidFill>
            </a:endParaRPr>
          </a:p>
        </p:txBody>
      </p:sp>
    </p:spTree>
    <p:extLst>
      <p:ext uri="{BB962C8B-B14F-4D97-AF65-F5344CB8AC3E}">
        <p14:creationId xmlns:p14="http://schemas.microsoft.com/office/powerpoint/2010/main" val="28127175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0" y="742950"/>
            <a:ext cx="9144000" cy="0"/>
          </a:xfrm>
          <a:prstGeom prst="line">
            <a:avLst/>
          </a:prstGeom>
          <a:blipFill dpi="0" rotWithShape="0">
            <a:blip r:embed="rId3"/>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p:cNvSpPr>
            <a:spLocks noGrp="1"/>
          </p:cNvSpPr>
          <p:nvPr>
            <p:ph type="title"/>
          </p:nvPr>
        </p:nvSpPr>
        <p:spPr>
          <a:xfrm>
            <a:off x="105309" y="112292"/>
            <a:ext cx="6647379" cy="478259"/>
          </a:xfrm>
        </p:spPr>
        <p:txBody>
          <a:bodyPr>
            <a:noAutofit/>
          </a:bodyPr>
          <a:lstStyle/>
          <a:p>
            <a:r>
              <a:rPr lang="en-US" dirty="0"/>
              <a:t>User Interface -- Case Build</a:t>
            </a:r>
          </a:p>
        </p:txBody>
      </p:sp>
      <p:sp>
        <p:nvSpPr>
          <p:cNvPr id="17" name="Rounded Rectangle 16"/>
          <p:cNvSpPr/>
          <p:nvPr/>
        </p:nvSpPr>
        <p:spPr bwMode="auto">
          <a:xfrm>
            <a:off x="0" y="819150"/>
            <a:ext cx="2057400" cy="304800"/>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altLang="zh-CN" sz="2000" dirty="0"/>
              <a:t>*.info Details</a:t>
            </a:r>
            <a:endParaRPr kumimoji="0" lang="zh-CN" alt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14" name="TextBox 13"/>
          <p:cNvSpPr txBox="1"/>
          <p:nvPr/>
        </p:nvSpPr>
        <p:spPr>
          <a:xfrm>
            <a:off x="134109" y="1156500"/>
            <a:ext cx="8733891" cy="584775"/>
          </a:xfrm>
          <a:prstGeom prst="rect">
            <a:avLst/>
          </a:prstGeom>
          <a:noFill/>
        </p:spPr>
        <p:txBody>
          <a:bodyPr wrap="square" rtlCol="0">
            <a:spAutoFit/>
          </a:bodyPr>
          <a:lstStyle/>
          <a:p>
            <a:r>
              <a:rPr lang="en-US" altLang="zh-CN" sz="1600" dirty="0"/>
              <a:t>*. info file is an </a:t>
            </a:r>
            <a:r>
              <a:rPr lang="en-US" altLang="zh-CN" sz="1600" dirty="0" err="1"/>
              <a:t>ini</a:t>
            </a:r>
            <a:r>
              <a:rPr lang="en-US" altLang="zh-CN" sz="1600" dirty="0"/>
              <a:t> format file. In general, it’s necessary for a test case to provide Diamond/Radiant project location or source location and simulation related info(based on run)</a:t>
            </a:r>
          </a:p>
        </p:txBody>
      </p:sp>
      <p:grpSp>
        <p:nvGrpSpPr>
          <p:cNvPr id="15" name="Group 14"/>
          <p:cNvGrpSpPr/>
          <p:nvPr/>
        </p:nvGrpSpPr>
        <p:grpSpPr>
          <a:xfrm>
            <a:off x="304800" y="1757723"/>
            <a:ext cx="3657600" cy="2021037"/>
            <a:chOff x="293336" y="1972815"/>
            <a:chExt cx="5645468" cy="2921892"/>
          </a:xfrm>
        </p:grpSpPr>
        <p:pic>
          <p:nvPicPr>
            <p:cNvPr id="16" name="Picture 15"/>
            <p:cNvPicPr>
              <a:picLocks noChangeAspect="1"/>
            </p:cNvPicPr>
            <p:nvPr/>
          </p:nvPicPr>
          <p:blipFill>
            <a:blip r:embed="rId4"/>
            <a:stretch>
              <a:fillRect/>
            </a:stretch>
          </p:blipFill>
          <p:spPr>
            <a:xfrm>
              <a:off x="293336" y="2325150"/>
              <a:ext cx="5645468" cy="2569557"/>
            </a:xfrm>
            <a:prstGeom prst="rect">
              <a:avLst/>
            </a:prstGeom>
          </p:spPr>
        </p:pic>
        <p:sp>
          <p:nvSpPr>
            <p:cNvPr id="18" name="Rounded Rectangular Callout 17"/>
            <p:cNvSpPr/>
            <p:nvPr/>
          </p:nvSpPr>
          <p:spPr>
            <a:xfrm rot="727334">
              <a:off x="4252058" y="1972815"/>
              <a:ext cx="1625289" cy="709916"/>
            </a:xfrm>
            <a:prstGeom prst="wedgeRoundRectCallout">
              <a:avLst>
                <a:gd name="adj1" fmla="val -74541"/>
                <a:gd name="adj2" fmla="val 86298"/>
                <a:gd name="adj3" fmla="val 16667"/>
              </a:avLst>
            </a:prstGeom>
            <a:noFill/>
            <a:ln>
              <a:solidFill>
                <a:srgbClr val="FF993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000" dirty="0">
                  <a:solidFill>
                    <a:schemeClr val="tx1"/>
                  </a:solidFill>
                </a:rPr>
                <a:t>Project location</a:t>
              </a:r>
              <a:endParaRPr lang="zh-CN" altLang="en-US" sz="1000" dirty="0">
                <a:solidFill>
                  <a:schemeClr val="tx1"/>
                </a:solidFill>
              </a:endParaRPr>
            </a:p>
          </p:txBody>
        </p:sp>
      </p:grpSp>
      <p:grpSp>
        <p:nvGrpSpPr>
          <p:cNvPr id="19" name="Group 18"/>
          <p:cNvGrpSpPr/>
          <p:nvPr/>
        </p:nvGrpSpPr>
        <p:grpSpPr>
          <a:xfrm>
            <a:off x="4501054" y="1685131"/>
            <a:ext cx="3956699" cy="2484587"/>
            <a:chOff x="3261467" y="2521934"/>
            <a:chExt cx="5286238" cy="3319463"/>
          </a:xfrm>
        </p:grpSpPr>
        <p:pic>
          <p:nvPicPr>
            <p:cNvPr id="20" name="Picture 19"/>
            <p:cNvPicPr>
              <a:picLocks noChangeAspect="1"/>
            </p:cNvPicPr>
            <p:nvPr/>
          </p:nvPicPr>
          <p:blipFill>
            <a:blip r:embed="rId5"/>
            <a:stretch>
              <a:fillRect/>
            </a:stretch>
          </p:blipFill>
          <p:spPr>
            <a:xfrm>
              <a:off x="3261467" y="2521934"/>
              <a:ext cx="4505391" cy="3319463"/>
            </a:xfrm>
            <a:prstGeom prst="rect">
              <a:avLst/>
            </a:prstGeom>
          </p:spPr>
        </p:pic>
        <p:sp>
          <p:nvSpPr>
            <p:cNvPr id="21" name="Rounded Rectangular Callout 20"/>
            <p:cNvSpPr/>
            <p:nvPr/>
          </p:nvSpPr>
          <p:spPr>
            <a:xfrm rot="727334">
              <a:off x="6975767" y="3894916"/>
              <a:ext cx="1571938" cy="914989"/>
            </a:xfrm>
            <a:prstGeom prst="wedgeRoundRectCallout">
              <a:avLst>
                <a:gd name="adj1" fmla="val -36844"/>
                <a:gd name="adj2" fmla="val 79175"/>
                <a:gd name="adj3" fmla="val 16667"/>
              </a:avLst>
            </a:prstGeom>
            <a:noFill/>
            <a:ln>
              <a:solidFill>
                <a:srgbClr val="FF993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000" dirty="0">
                  <a:solidFill>
                    <a:schemeClr val="tx1"/>
                  </a:solidFill>
                </a:rPr>
                <a:t>Semi-column as comment</a:t>
              </a:r>
              <a:endParaRPr lang="zh-CN" altLang="en-US" sz="1000" dirty="0">
                <a:solidFill>
                  <a:schemeClr val="tx1"/>
                </a:solidFill>
              </a:endParaRPr>
            </a:p>
          </p:txBody>
        </p:sp>
      </p:grpSp>
      <p:sp>
        <p:nvSpPr>
          <p:cNvPr id="25" name="TextBox 24"/>
          <p:cNvSpPr txBox="1"/>
          <p:nvPr/>
        </p:nvSpPr>
        <p:spPr>
          <a:xfrm>
            <a:off x="381000" y="4248150"/>
            <a:ext cx="8305800" cy="646331"/>
          </a:xfrm>
          <a:prstGeom prst="rect">
            <a:avLst/>
          </a:prstGeom>
          <a:noFill/>
          <a:ln>
            <a:solidFill>
              <a:schemeClr val="tx1"/>
            </a:solidFill>
          </a:ln>
        </p:spPr>
        <p:txBody>
          <a:bodyPr wrap="square" rtlCol="0">
            <a:spAutoFit/>
          </a:bodyPr>
          <a:lstStyle/>
          <a:p>
            <a:r>
              <a:rPr lang="en-US" altLang="zh-CN" sz="1200" dirty="0"/>
              <a:t>Note: </a:t>
            </a:r>
          </a:p>
          <a:p>
            <a:pPr marL="171450" indent="-171450">
              <a:buFont typeface="Arial" panose="020B0604020202020204" pitchFamily="34" charset="0"/>
              <a:buChar char="•"/>
            </a:pPr>
            <a:r>
              <a:rPr lang="en-US" altLang="zh-CN" sz="1200" dirty="0"/>
              <a:t>If there is no *.info file, </a:t>
            </a:r>
            <a:r>
              <a:rPr lang="en-US" altLang="zh-CN" sz="1200" dirty="0" err="1"/>
              <a:t>corescript</a:t>
            </a:r>
            <a:r>
              <a:rPr lang="en-US" altLang="zh-CN" sz="1200" dirty="0"/>
              <a:t> will search *.</a:t>
            </a:r>
            <a:r>
              <a:rPr lang="en-US" altLang="zh-CN" sz="1200" dirty="0" err="1"/>
              <a:t>ldf</a:t>
            </a:r>
            <a:r>
              <a:rPr lang="en-US" altLang="zh-CN" sz="1200" dirty="0"/>
              <a:t> or *.</a:t>
            </a:r>
            <a:r>
              <a:rPr lang="en-US" altLang="zh-CN" sz="1200" dirty="0" err="1"/>
              <a:t>rdf</a:t>
            </a:r>
            <a:r>
              <a:rPr lang="en-US" altLang="zh-CN" sz="1200" dirty="0"/>
              <a:t> under case folder or /par folder to run TCL flow.</a:t>
            </a:r>
          </a:p>
          <a:p>
            <a:pPr marL="171450" indent="-171450">
              <a:buFont typeface="Arial" panose="020B0604020202020204" pitchFamily="34" charset="0"/>
              <a:buChar char="•"/>
            </a:pPr>
            <a:r>
              <a:rPr lang="en-US" altLang="zh-CN" sz="1200" dirty="0"/>
              <a:t>For all available options, refer to:</a:t>
            </a:r>
            <a:r>
              <a:rPr lang="en-US" altLang="zh-CN" sz="1200" i="1" dirty="0">
                <a:solidFill>
                  <a:srgbClr val="00B050"/>
                </a:solidFill>
                <a:hlinkClick r:id="rId6" action="ppaction://hlinkfile"/>
              </a:rPr>
              <a:t> &lt;</a:t>
            </a:r>
            <a:r>
              <a:rPr lang="en-US" altLang="zh-CN" sz="1200" i="1" dirty="0" err="1">
                <a:solidFill>
                  <a:srgbClr val="00B050"/>
                </a:solidFill>
                <a:hlinkClick r:id="rId6" action="ppaction://hlinkfile"/>
              </a:rPr>
              <a:t>Client_install_path</a:t>
            </a:r>
            <a:r>
              <a:rPr lang="en-US" altLang="zh-CN" sz="1200" i="1" dirty="0">
                <a:solidFill>
                  <a:srgbClr val="00B050"/>
                </a:solidFill>
                <a:hlinkClick r:id="rId6" action="ppaction://hlinkfile"/>
              </a:rPr>
              <a:t>&gt;/doc/</a:t>
            </a:r>
            <a:r>
              <a:rPr lang="en-US" altLang="zh-CN" sz="1200" i="1" dirty="0" err="1">
                <a:solidFill>
                  <a:srgbClr val="00B050"/>
                </a:solidFill>
                <a:hlinkClick r:id="rId6" action="ppaction://hlinkfile"/>
              </a:rPr>
              <a:t>TMP_doc</a:t>
            </a:r>
            <a:r>
              <a:rPr lang="en-US" altLang="zh-CN" sz="1200" i="1" dirty="0">
                <a:solidFill>
                  <a:srgbClr val="00B050"/>
                </a:solidFill>
                <a:hlinkClick r:id="rId6" action="ppaction://hlinkfile"/>
              </a:rPr>
              <a:t>/User Standard Case Build Usage.docx</a:t>
            </a:r>
            <a:endParaRPr lang="en-US" altLang="zh-CN" sz="1200" dirty="0"/>
          </a:p>
        </p:txBody>
      </p:sp>
    </p:spTree>
    <p:extLst>
      <p:ext uri="{BB962C8B-B14F-4D97-AF65-F5344CB8AC3E}">
        <p14:creationId xmlns:p14="http://schemas.microsoft.com/office/powerpoint/2010/main" val="8879306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par>
                                <p:cTn id="8" presetID="16" presetClass="entr" presetSubtype="21"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arn(inVertical)">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0" y="742950"/>
            <a:ext cx="9144000" cy="0"/>
          </a:xfrm>
          <a:prstGeom prst="line">
            <a:avLst/>
          </a:prstGeom>
          <a:blipFill dpi="0" rotWithShape="0">
            <a:blip r:embed="rId3"/>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p:cNvSpPr>
            <a:spLocks noGrp="1"/>
          </p:cNvSpPr>
          <p:nvPr>
            <p:ph type="title"/>
          </p:nvPr>
        </p:nvSpPr>
        <p:spPr>
          <a:xfrm>
            <a:off x="105309" y="112292"/>
            <a:ext cx="6647379" cy="478259"/>
          </a:xfrm>
        </p:spPr>
        <p:txBody>
          <a:bodyPr>
            <a:noAutofit/>
          </a:bodyPr>
          <a:lstStyle/>
          <a:p>
            <a:r>
              <a:rPr lang="en-US" dirty="0"/>
              <a:t>User Interface -- Case Build</a:t>
            </a:r>
          </a:p>
        </p:txBody>
      </p:sp>
      <p:sp>
        <p:nvSpPr>
          <p:cNvPr id="17" name="Rounded Rectangle 16"/>
          <p:cNvSpPr/>
          <p:nvPr/>
        </p:nvSpPr>
        <p:spPr bwMode="auto">
          <a:xfrm>
            <a:off x="0" y="819150"/>
            <a:ext cx="2133600" cy="304800"/>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altLang="zh-CN" sz="2000" dirty="0"/>
              <a:t>*.conf Details</a:t>
            </a:r>
            <a:endParaRPr kumimoji="0" lang="zh-CN" alt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22" name="TextBox 21"/>
          <p:cNvSpPr txBox="1"/>
          <p:nvPr/>
        </p:nvSpPr>
        <p:spPr>
          <a:xfrm>
            <a:off x="304800" y="1123950"/>
            <a:ext cx="8199120" cy="338554"/>
          </a:xfrm>
          <a:prstGeom prst="rect">
            <a:avLst/>
          </a:prstGeom>
          <a:noFill/>
        </p:spPr>
        <p:txBody>
          <a:bodyPr wrap="square" rtlCol="0">
            <a:spAutoFit/>
          </a:bodyPr>
          <a:lstStyle/>
          <a:p>
            <a:r>
              <a:rPr lang="en-US" altLang="zh-CN" sz="1600" dirty="0"/>
              <a:t>*.conf file used to run auto check and generate final PASS/FAIL result by script.</a:t>
            </a:r>
            <a:endParaRPr lang="zh-CN" altLang="en-US" sz="1600" dirty="0"/>
          </a:p>
        </p:txBody>
      </p:sp>
      <p:sp>
        <p:nvSpPr>
          <p:cNvPr id="2" name="TextBox 1">
            <a:extLst>
              <a:ext uri="{FF2B5EF4-FFF2-40B4-BE49-F238E27FC236}">
                <a16:creationId xmlns:a16="http://schemas.microsoft.com/office/drawing/2014/main" id="{A41CAA2D-0668-48BE-8CF7-834E5044E127}"/>
              </a:ext>
            </a:extLst>
          </p:cNvPr>
          <p:cNvSpPr txBox="1"/>
          <p:nvPr/>
        </p:nvSpPr>
        <p:spPr>
          <a:xfrm>
            <a:off x="381000" y="4248150"/>
            <a:ext cx="8305800" cy="646331"/>
          </a:xfrm>
          <a:prstGeom prst="rect">
            <a:avLst/>
          </a:prstGeom>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CN" sz="1200" dirty="0"/>
              <a:t>Note: </a:t>
            </a:r>
          </a:p>
          <a:p>
            <a:pPr marL="171450" indent="-171450">
              <a:buFont typeface="Arial" panose="020B0604020202020204" pitchFamily="34" charset="0"/>
              <a:buChar char="•"/>
            </a:pPr>
            <a:r>
              <a:rPr lang="en-US" altLang="zh-CN" sz="1200" dirty="0"/>
              <a:t>For all available Methods, refer to:</a:t>
            </a:r>
            <a:r>
              <a:rPr lang="en-US" altLang="zh-CN" sz="1200" i="1" dirty="0">
                <a:solidFill>
                  <a:srgbClr val="00B050"/>
                </a:solidFill>
                <a:hlinkClick r:id="rId4" action="ppaction://hlinkfile"/>
              </a:rPr>
              <a:t> </a:t>
            </a:r>
            <a:r>
              <a:rPr lang="en-US" altLang="zh-CN" sz="1200" i="1" dirty="0">
                <a:solidFill>
                  <a:srgbClr val="00B050"/>
                </a:solidFill>
                <a:hlinkClick r:id="rId5" action="ppaction://hlinkfile"/>
              </a:rPr>
              <a:t>&lt;</a:t>
            </a:r>
            <a:r>
              <a:rPr lang="en-US" altLang="zh-CN" sz="1200" i="1" dirty="0" err="1">
                <a:solidFill>
                  <a:srgbClr val="00B050"/>
                </a:solidFill>
                <a:hlinkClick r:id="rId5" action="ppaction://hlinkfile"/>
              </a:rPr>
              <a:t>Client_install_path</a:t>
            </a:r>
            <a:r>
              <a:rPr lang="en-US" altLang="zh-CN" sz="1200" i="1" dirty="0">
                <a:solidFill>
                  <a:srgbClr val="00B050"/>
                </a:solidFill>
                <a:hlinkClick r:id="rId5" action="ppaction://hlinkfile"/>
              </a:rPr>
              <a:t>&gt;/doc/</a:t>
            </a:r>
            <a:r>
              <a:rPr lang="en-US" altLang="zh-CN" sz="1200" i="1" dirty="0" err="1">
                <a:solidFill>
                  <a:srgbClr val="00B050"/>
                </a:solidFill>
                <a:hlinkClick r:id="rId5" action="ppaction://hlinkfile"/>
              </a:rPr>
              <a:t>TMP_doc</a:t>
            </a:r>
            <a:r>
              <a:rPr lang="en-US" altLang="zh-CN" sz="1200" i="1" dirty="0">
                <a:solidFill>
                  <a:srgbClr val="00B050"/>
                </a:solidFill>
                <a:hlinkClick r:id="rId5" action="ppaction://hlinkfile"/>
              </a:rPr>
              <a:t>/User Platform Core script Check Script usage.docx</a:t>
            </a:r>
            <a:endParaRPr lang="en-US" altLang="zh-CN" sz="1200" dirty="0"/>
          </a:p>
        </p:txBody>
      </p:sp>
      <p:pic>
        <p:nvPicPr>
          <p:cNvPr id="10" name="Picture 9">
            <a:extLst>
              <a:ext uri="{FF2B5EF4-FFF2-40B4-BE49-F238E27FC236}">
                <a16:creationId xmlns:a16="http://schemas.microsoft.com/office/drawing/2014/main" id="{F43D7B92-B725-23A7-6E7C-68D15D9E55FF}"/>
              </a:ext>
            </a:extLst>
          </p:cNvPr>
          <p:cNvPicPr>
            <a:picLocks noChangeAspect="1"/>
          </p:cNvPicPr>
          <p:nvPr/>
        </p:nvPicPr>
        <p:blipFill>
          <a:blip r:embed="rId6"/>
          <a:stretch>
            <a:fillRect/>
          </a:stretch>
        </p:blipFill>
        <p:spPr>
          <a:xfrm>
            <a:off x="410029" y="1467947"/>
            <a:ext cx="2891788" cy="2663864"/>
          </a:xfrm>
          <a:prstGeom prst="rect">
            <a:avLst/>
          </a:prstGeom>
        </p:spPr>
      </p:pic>
      <p:sp>
        <p:nvSpPr>
          <p:cNvPr id="8" name="Rounded Rectangular Callout 8">
            <a:extLst>
              <a:ext uri="{FF2B5EF4-FFF2-40B4-BE49-F238E27FC236}">
                <a16:creationId xmlns:a16="http://schemas.microsoft.com/office/drawing/2014/main" id="{C3AAD2D6-E97F-1682-EFBA-BCC9AD6E8AFB}"/>
              </a:ext>
            </a:extLst>
          </p:cNvPr>
          <p:cNvSpPr/>
          <p:nvPr/>
        </p:nvSpPr>
        <p:spPr bwMode="auto">
          <a:xfrm>
            <a:off x="3653113" y="1616974"/>
            <a:ext cx="4957487" cy="802376"/>
          </a:xfrm>
          <a:prstGeom prst="wedgeRoundRectCallout">
            <a:avLst>
              <a:gd name="adj1" fmla="val -61273"/>
              <a:gd name="adj2" fmla="val 18955"/>
              <a:gd name="adj3" fmla="val 16667"/>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200" dirty="0" err="1">
                <a:solidFill>
                  <a:srgbClr val="000000"/>
                </a:solidFill>
                <a:ea typeface="ヒラギノ角ゴ ProN W3" charset="0"/>
                <a:cs typeface="ヒラギノ角ゴ ProN W3" charset="0"/>
                <a:sym typeface="Gill Sans" charset="0"/>
              </a:rPr>
              <a:t>c</a:t>
            </a:r>
            <a:r>
              <a:rPr kumimoji="0" lang="en-US" sz="1200" b="0" i="0" u="none" strike="noStrike" cap="none" normalizeH="0" baseline="0" dirty="0" err="1">
                <a:ln>
                  <a:noFill/>
                </a:ln>
                <a:solidFill>
                  <a:srgbClr val="000000"/>
                </a:solidFill>
                <a:effectLst/>
                <a:ea typeface="ヒラギノ角ゴ ProN W3" charset="0"/>
                <a:cs typeface="ヒラギノ角ゴ ProN W3" charset="0"/>
                <a:sym typeface="Gill Sans" charset="0"/>
              </a:rPr>
              <a:t>r_note</a:t>
            </a:r>
            <a:r>
              <a:rPr kumimoji="0" lang="en-US" sz="1200" b="0" i="0" u="none" strike="noStrike" cap="none" normalizeH="0" baseline="0" dirty="0">
                <a:ln>
                  <a:noFill/>
                </a:ln>
                <a:solidFill>
                  <a:srgbClr val="000000"/>
                </a:solidFill>
                <a:effectLst/>
                <a:ea typeface="ヒラギノ角ゴ ProN W3" charset="0"/>
                <a:cs typeface="ヒラギノ角ゴ ProN W3" charset="0"/>
                <a:sym typeface="Gill Sans" charset="0"/>
              </a:rPr>
              <a:t>: test case related CR. When script run this case and </a:t>
            </a:r>
            <a:r>
              <a:rPr kumimoji="0" lang="en-US" sz="1200" b="1" i="0" u="none" strike="noStrike" cap="none" normalizeH="0" baseline="0" dirty="0">
                <a:ln>
                  <a:noFill/>
                </a:ln>
                <a:solidFill>
                  <a:srgbClr val="000000"/>
                </a:solidFill>
                <a:effectLst/>
                <a:ea typeface="ヒラギノ角ゴ ProN W3" charset="0"/>
                <a:cs typeface="ヒラギノ角ゴ ProN W3" charset="0"/>
                <a:sym typeface="Gill Sans" charset="0"/>
              </a:rPr>
              <a:t>fails</a:t>
            </a:r>
            <a:r>
              <a:rPr lang="en-US" sz="1200" dirty="0">
                <a:solidFill>
                  <a:srgbClr val="000000"/>
                </a:solidFill>
                <a:ea typeface="ヒラギノ角ゴ ProN W3" charset="0"/>
                <a:cs typeface="ヒラギノ角ゴ ProN W3" charset="0"/>
                <a:sym typeface="Gill Sans" charset="0"/>
              </a:rPr>
              <a:t>:</a:t>
            </a:r>
          </a:p>
          <a:p>
            <a:pPr marL="628650" lvl="1" indent="-171450" fontAlgn="base">
              <a:spcBef>
                <a:spcPct val="0"/>
              </a:spcBef>
              <a:spcAft>
                <a:spcPct val="0"/>
              </a:spcAft>
              <a:buFont typeface="Arial" panose="020B0604020202020204" pitchFamily="34" charset="0"/>
              <a:buChar char="•"/>
            </a:pPr>
            <a:r>
              <a:rPr kumimoji="0" lang="en-US" sz="1200" b="0" i="0" u="none" strike="noStrike" cap="none" normalizeH="0" baseline="0" dirty="0">
                <a:ln>
                  <a:noFill/>
                </a:ln>
                <a:solidFill>
                  <a:srgbClr val="000000"/>
                </a:solidFill>
                <a:effectLst/>
                <a:ea typeface="ヒラギノ角ゴ ProN W3" charset="0"/>
                <a:cs typeface="ヒラギノ角ゴ ProN W3" charset="0"/>
                <a:sym typeface="Gill Sans" charset="0"/>
              </a:rPr>
              <a:t>Return ‘Failed’, if all noted CR are closed</a:t>
            </a:r>
          </a:p>
          <a:p>
            <a:pPr marL="628650" lvl="1" indent="-171450" fontAlgn="base">
              <a:spcBef>
                <a:spcPct val="0"/>
              </a:spcBef>
              <a:spcAft>
                <a:spcPct val="0"/>
              </a:spcAft>
              <a:buFont typeface="Arial" panose="020B0604020202020204" pitchFamily="34" charset="0"/>
              <a:buChar char="•"/>
            </a:pPr>
            <a:r>
              <a:rPr lang="en-US" sz="1200" dirty="0">
                <a:solidFill>
                  <a:srgbClr val="000000"/>
                </a:solidFill>
                <a:ea typeface="ヒラギノ角ゴ ProN W3" charset="0"/>
                <a:cs typeface="ヒラギノ角ゴ ProN W3" charset="0"/>
                <a:sym typeface="Gill Sans" charset="0"/>
              </a:rPr>
              <a:t>Return ‘SW issue’, if any noted CR still open</a:t>
            </a:r>
            <a:endParaRPr kumimoji="0" lang="en-US" sz="12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11" name="Rounded Rectangular Callout 8">
            <a:extLst>
              <a:ext uri="{FF2B5EF4-FFF2-40B4-BE49-F238E27FC236}">
                <a16:creationId xmlns:a16="http://schemas.microsoft.com/office/drawing/2014/main" id="{3902E88B-58CA-DCCA-743C-EA2C3601E366}"/>
              </a:ext>
            </a:extLst>
          </p:cNvPr>
          <p:cNvSpPr/>
          <p:nvPr/>
        </p:nvSpPr>
        <p:spPr bwMode="auto">
          <a:xfrm>
            <a:off x="3653113" y="2488928"/>
            <a:ext cx="4957487" cy="802376"/>
          </a:xfrm>
          <a:prstGeom prst="wedgeRoundRectCallout">
            <a:avLst>
              <a:gd name="adj1" fmla="val -63322"/>
              <a:gd name="adj2" fmla="val -18128"/>
              <a:gd name="adj3" fmla="val 16667"/>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ea typeface="ヒラギノ角ゴ ProN W3" charset="0"/>
                <a:cs typeface="ヒラギノ角ゴ ProN W3" charset="0"/>
                <a:sym typeface="Gill Sans" charset="0"/>
              </a:rPr>
              <a:t>Method: check method section, tell check script which one is valid:</a:t>
            </a:r>
            <a:endParaRPr lang="en-US" sz="1200" dirty="0">
              <a:solidFill>
                <a:srgbClr val="000000"/>
              </a:solidFill>
              <a:ea typeface="ヒラギノ角ゴ ProN W3" charset="0"/>
              <a:cs typeface="ヒラギノ角ゴ ProN W3" charset="0"/>
              <a:sym typeface="Gill Sans" charset="0"/>
            </a:endParaRPr>
          </a:p>
          <a:p>
            <a:pPr marL="628650" lvl="1" indent="-171450" fontAlgn="base">
              <a:spcBef>
                <a:spcPct val="0"/>
              </a:spcBef>
              <a:spcAft>
                <a:spcPct val="0"/>
              </a:spcAft>
              <a:buFont typeface="Arial" panose="020B0604020202020204" pitchFamily="34" charset="0"/>
              <a:buChar char="•"/>
            </a:pPr>
            <a:r>
              <a:rPr kumimoji="0" lang="en-US" sz="1200" b="0" i="0" u="none" strike="noStrike" cap="none" normalizeH="0" baseline="0" dirty="0">
                <a:ln>
                  <a:noFill/>
                </a:ln>
                <a:solidFill>
                  <a:srgbClr val="000000"/>
                </a:solidFill>
                <a:effectLst/>
                <a:ea typeface="ヒラギノ角ゴ ProN W3" charset="0"/>
                <a:cs typeface="ヒラギノ角ゴ ProN W3" charset="0"/>
                <a:sym typeface="Gill Sans" charset="0"/>
              </a:rPr>
              <a:t>0: </a:t>
            </a:r>
            <a:r>
              <a:rPr lang="en-US" sz="1200" dirty="0">
                <a:solidFill>
                  <a:srgbClr val="000000"/>
                </a:solidFill>
                <a:ea typeface="ヒラギノ角ゴ ProN W3" charset="0"/>
                <a:cs typeface="ヒラギノ角ゴ ProN W3" charset="0"/>
                <a:sym typeface="Gill Sans" charset="0"/>
              </a:rPr>
              <a:t>Check method is invalid, skip it</a:t>
            </a:r>
          </a:p>
          <a:p>
            <a:pPr marL="628650" lvl="1" indent="-171450" fontAlgn="base">
              <a:spcBef>
                <a:spcPct val="0"/>
              </a:spcBef>
              <a:spcAft>
                <a:spcPct val="0"/>
              </a:spcAft>
              <a:buFont typeface="Arial" panose="020B0604020202020204" pitchFamily="34" charset="0"/>
              <a:buChar char="•"/>
            </a:pPr>
            <a:r>
              <a:rPr lang="en-US" sz="1200" dirty="0">
                <a:solidFill>
                  <a:srgbClr val="000000"/>
                </a:solidFill>
                <a:ea typeface="ヒラギノ角ゴ ProN W3" charset="0"/>
                <a:cs typeface="ヒラギノ角ゴ ProN W3" charset="0"/>
                <a:sym typeface="Gill Sans" charset="0"/>
              </a:rPr>
              <a:t>1: Check method is valid, run following detail check section</a:t>
            </a:r>
            <a:endParaRPr kumimoji="0" lang="en-US" sz="12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sp>
        <p:nvSpPr>
          <p:cNvPr id="12" name="Rounded Rectangular Callout 8">
            <a:extLst>
              <a:ext uri="{FF2B5EF4-FFF2-40B4-BE49-F238E27FC236}">
                <a16:creationId xmlns:a16="http://schemas.microsoft.com/office/drawing/2014/main" id="{FAC3B364-4FF2-7D80-AE00-2D641C47FF06}"/>
              </a:ext>
            </a:extLst>
          </p:cNvPr>
          <p:cNvSpPr/>
          <p:nvPr/>
        </p:nvSpPr>
        <p:spPr bwMode="auto">
          <a:xfrm>
            <a:off x="3653112" y="3407643"/>
            <a:ext cx="4957487" cy="802376"/>
          </a:xfrm>
          <a:prstGeom prst="wedgeRoundRectCallout">
            <a:avLst>
              <a:gd name="adj1" fmla="val -59077"/>
              <a:gd name="adj2" fmla="val 28904"/>
              <a:gd name="adj3" fmla="val 16667"/>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ea typeface="ヒラギノ角ゴ ProN W3" charset="0"/>
                <a:cs typeface="ヒラギノ角ゴ ProN W3" charset="0"/>
                <a:sym typeface="Gill Sans" charset="0"/>
              </a:rPr>
              <a:t>Check method: Script check test case run results according this method details and give results. </a:t>
            </a:r>
          </a:p>
        </p:txBody>
      </p:sp>
    </p:spTree>
    <p:extLst>
      <p:ext uri="{BB962C8B-B14F-4D97-AF65-F5344CB8AC3E}">
        <p14:creationId xmlns:p14="http://schemas.microsoft.com/office/powerpoint/2010/main" val="2660489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attice_tpl_wide">
  <a:themeElements>
    <a:clrScheme name="LSC-PPT">
      <a:dk1>
        <a:srgbClr val="2E2E2E"/>
      </a:dk1>
      <a:lt1>
        <a:srgbClr val="FFFFFF"/>
      </a:lt1>
      <a:dk2>
        <a:srgbClr val="6D6E70"/>
      </a:dk2>
      <a:lt2>
        <a:srgbClr val="AEAFB2"/>
      </a:lt2>
      <a:accent1>
        <a:srgbClr val="FDBC13"/>
      </a:accent1>
      <a:accent2>
        <a:srgbClr val="F16F21"/>
      </a:accent2>
      <a:accent3>
        <a:srgbClr val="0069B4"/>
      </a:accent3>
      <a:accent4>
        <a:srgbClr val="009FE1"/>
      </a:accent4>
      <a:accent5>
        <a:srgbClr val="038245"/>
      </a:accent5>
      <a:accent6>
        <a:srgbClr val="37B34A"/>
      </a:accent6>
      <a:hlink>
        <a:srgbClr val="00B0FF"/>
      </a:hlink>
      <a:folHlink>
        <a:srgbClr val="525380"/>
      </a:folHlink>
    </a:clrScheme>
    <a:fontScheme name="LSC_PP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2000" b="0" i="0" u="none" strike="noStrike" cap="none" normalizeH="0" baseline="0" dirty="0" smtClean="0">
            <a:ln>
              <a:noFill/>
            </a:ln>
            <a:solidFill>
              <a:srgbClr val="000000"/>
            </a:solidFill>
            <a:effectLst/>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4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Lst>
    <a:ext uri="{05A4C25C-085E-4340-85A3-A5531E510DB2}">
      <thm15:themeFamily xmlns:thm15="http://schemas.microsoft.com/office/thememl/2012/main" name="Presentation3" id="{179D83FB-F7AB-F04D-9545-D006DAA4094A}" vid="{24C92BB9-AF04-5948-A126-586723FC81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Sort_x0020_Order xmlns="122082c5-117c-4716-9a12-4c01b979939c" xsi:nil="true"/>
    <Date xmlns="122082c5-117c-4716-9a12-4c01b979939c">2013-05-01T07:00:00+00:00</Dat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01EE198BA0A2E4181D5D3AB29BD537B" ma:contentTypeVersion="2" ma:contentTypeDescription="Create a new document." ma:contentTypeScope="" ma:versionID="2daa2a37b3772918ca96c73e3883d411">
  <xsd:schema xmlns:xsd="http://www.w3.org/2001/XMLSchema" xmlns:xs="http://www.w3.org/2001/XMLSchema" xmlns:p="http://schemas.microsoft.com/office/2006/metadata/properties" xmlns:ns2="122082c5-117c-4716-9a12-4c01b979939c" targetNamespace="http://schemas.microsoft.com/office/2006/metadata/properties" ma:root="true" ma:fieldsID="edaee47cf64a3631e42f40800399f152" ns2:_="">
    <xsd:import namespace="122082c5-117c-4716-9a12-4c01b979939c"/>
    <xsd:element name="properties">
      <xsd:complexType>
        <xsd:sequence>
          <xsd:element name="documentManagement">
            <xsd:complexType>
              <xsd:all>
                <xsd:element ref="ns2:Sort_x0020_Order" minOccurs="0"/>
                <xsd:element ref="ns2:Dat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2082c5-117c-4716-9a12-4c01b979939c" elementFormDefault="qualified">
    <xsd:import namespace="http://schemas.microsoft.com/office/2006/documentManagement/types"/>
    <xsd:import namespace="http://schemas.microsoft.com/office/infopath/2007/PartnerControls"/>
    <xsd:element name="Sort_x0020_Order" ma:index="8" nillable="true" ma:displayName="Sort Order" ma:decimals="0" ma:internalName="Sort_x0020_Order">
      <xsd:simpleType>
        <xsd:restriction base="dms:Number">
          <xsd:maxInclusive value="30"/>
        </xsd:restriction>
      </xsd:simpleType>
    </xsd:element>
    <xsd:element name="Date" ma:index="9" ma:displayName="Date" ma:format="DateOnly" ma:internalName="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AD889C-0E51-49CC-B53F-C59FB4C4971C}">
  <ds:schemaRefs>
    <ds:schemaRef ds:uri="http://schemas.microsoft.com/sharepoint/v3/contenttype/forms"/>
  </ds:schemaRefs>
</ds:datastoreItem>
</file>

<file path=customXml/itemProps2.xml><?xml version="1.0" encoding="utf-8"?>
<ds:datastoreItem xmlns:ds="http://schemas.openxmlformats.org/officeDocument/2006/customXml" ds:itemID="{DE2933CA-2D74-435D-85CF-43FD28D8C2C9}">
  <ds:schemaRefs>
    <ds:schemaRef ds:uri="http://schemas.microsoft.com/office/2006/documentManagement/types"/>
    <ds:schemaRef ds:uri="http://purl.org/dc/terms/"/>
    <ds:schemaRef ds:uri="http://purl.org/dc/elements/1.1/"/>
    <ds:schemaRef ds:uri="http://schemas.microsoft.com/office/2006/metadata/properties"/>
    <ds:schemaRef ds:uri="122082c5-117c-4716-9a12-4c01b979939c"/>
    <ds:schemaRef ds:uri="http://schemas.openxmlformats.org/package/2006/metadata/core-properties"/>
    <ds:schemaRef ds:uri="http://schemas.microsoft.com/office/infopath/2007/PartnerControls"/>
    <ds:schemaRef ds:uri="http://purl.org/dc/dcmitype/"/>
    <ds:schemaRef ds:uri="http://www.w3.org/XML/1998/namespace"/>
  </ds:schemaRefs>
</ds:datastoreItem>
</file>

<file path=customXml/itemProps3.xml><?xml version="1.0" encoding="utf-8"?>
<ds:datastoreItem xmlns:ds="http://schemas.openxmlformats.org/officeDocument/2006/customXml" ds:itemID="{0511F9F0-79CE-47CF-8554-8341B307CB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2082c5-117c-4716-9a12-4c01b97993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Lattice_tpl_wide.potx</Template>
  <TotalTime>17080</TotalTime>
  <Words>6134</Words>
  <Application>Microsoft Office PowerPoint</Application>
  <PresentationFormat>On-screen Show (16:9)</PresentationFormat>
  <Paragraphs>795</Paragraphs>
  <Slides>49</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Gill Sans</vt:lpstr>
      <vt:lpstr>Lato Regular</vt:lpstr>
      <vt:lpstr>ヒラギノ角ゴ ProN W3</vt:lpstr>
      <vt:lpstr>Arial</vt:lpstr>
      <vt:lpstr>Calibri</vt:lpstr>
      <vt:lpstr>Wingdings</vt:lpstr>
      <vt:lpstr>Lattice_tpl_wide</vt:lpstr>
      <vt:lpstr> </vt:lpstr>
      <vt:lpstr>Agenda</vt:lpstr>
      <vt:lpstr>Overview -- TMP Webpages</vt:lpstr>
      <vt:lpstr>Overview -- TMP Webpages</vt:lpstr>
      <vt:lpstr>Overview -- TMP Architecture</vt:lpstr>
      <vt:lpstr>Overview -- TMP Tool-Chain User Interface</vt:lpstr>
      <vt:lpstr>User Interface -- Case Build</vt:lpstr>
      <vt:lpstr>User Interface -- Case Build</vt:lpstr>
      <vt:lpstr>User Interface -- Case Build</vt:lpstr>
      <vt:lpstr>Overview -- TMP Tool-Chain User Interface</vt:lpstr>
      <vt:lpstr>User Interface -- Case Run with CoreScript</vt:lpstr>
      <vt:lpstr>PowerPoint Presentation</vt:lpstr>
      <vt:lpstr>PowerPoint Presentation</vt:lpstr>
      <vt:lpstr>User Interface -- Case Run with Squish</vt:lpstr>
      <vt:lpstr>User Interface -- Case Run with Client</vt:lpstr>
      <vt:lpstr>User Interface -- Case Run with Client</vt:lpstr>
      <vt:lpstr>Overview -- TMP Tool-Chain User Interface</vt:lpstr>
      <vt:lpstr>Suite build &amp; run  -- Suite Build</vt:lpstr>
      <vt:lpstr>Suite build &amp; run  -- Suite Build</vt:lpstr>
      <vt:lpstr>Suite build &amp; run  -- Suite Build</vt:lpstr>
      <vt:lpstr>Suite build &amp; run  -- Suite Build</vt:lpstr>
      <vt:lpstr>Overview -- TMP Tool-Chain User Interface</vt:lpstr>
      <vt:lpstr>Suite build &amp; run  -- Suite Run</vt:lpstr>
      <vt:lpstr>Overview -- TMP Tool-Chain User Interface</vt:lpstr>
      <vt:lpstr>Project build &amp; run  -- Project build</vt:lpstr>
      <vt:lpstr>Project build &amp; run  -- Project build</vt:lpstr>
      <vt:lpstr>Overview -- TMP Tool-Chain User Interface</vt:lpstr>
      <vt:lpstr>Project build &amp; run  -- Project Run</vt:lpstr>
      <vt:lpstr>Project build &amp; run  -- Project Run</vt:lpstr>
      <vt:lpstr>Agenda</vt:lpstr>
      <vt:lpstr>PowerPoint Presentation</vt:lpstr>
      <vt:lpstr>Run Control and Results check -- Webpage </vt:lpstr>
      <vt:lpstr>PowerPoint Presentation</vt:lpstr>
      <vt:lpstr>Run Control and Results check -- Webpage </vt:lpstr>
      <vt:lpstr>THANKS</vt:lpstr>
      <vt:lpstr>Appendix 0 –Platform build for two sites(Suggestion)</vt:lpstr>
      <vt:lpstr>Appendix 1 – Client Environment setup</vt:lpstr>
      <vt:lpstr>Appendix 1 – Client Environment setup</vt:lpstr>
      <vt:lpstr>Appendix 1 – Client Environment setup</vt:lpstr>
      <vt:lpstr>Appendix 1 – Client Environment setup</vt:lpstr>
      <vt:lpstr>Appendix 1 – Client Environment setup</vt:lpstr>
      <vt:lpstr>Appendix 1 – Client Environment setup</vt:lpstr>
      <vt:lpstr>Appendix 1 – Client Environment setup</vt:lpstr>
      <vt:lpstr>Appendix 2 – Client GUI Usage</vt:lpstr>
      <vt:lpstr>Appendix 2 – Client GUI Usage</vt:lpstr>
      <vt:lpstr>Appendix 2 – Client GUI Usage</vt:lpstr>
      <vt:lpstr>Appendix 2 – Client GUI Usage</vt:lpstr>
      <vt:lpstr>Appendix 3 –  Client Case work flow</vt:lpstr>
      <vt:lpstr>Appendix 4 -- TMP Architecture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LATTICE SEMICONDUCTOR</dc:title>
  <dc:subject/>
  <dc:creator>Ines Natale</dc:creator>
  <cp:keywords>Wide Format</cp:keywords>
  <dc:description/>
  <cp:lastModifiedBy>Jason Wang</cp:lastModifiedBy>
  <cp:revision>661</cp:revision>
  <cp:lastPrinted>2016-01-15T01:19:43Z</cp:lastPrinted>
  <dcterms:created xsi:type="dcterms:W3CDTF">2016-04-19T18:00:51Z</dcterms:created>
  <dcterms:modified xsi:type="dcterms:W3CDTF">2024-08-23T03:08:03Z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0x010100D01EE198BA0A2E4181D5D3AB29BD537B</vt:lpwstr>
  </property>
</Properties>
</file>