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24"/>
  </p:notesMasterIdLst>
  <p:handoutMasterIdLst>
    <p:handoutMasterId r:id="rId25"/>
  </p:handoutMasterIdLst>
  <p:sldIdLst>
    <p:sldId id="312" r:id="rId5"/>
    <p:sldId id="322" r:id="rId6"/>
    <p:sldId id="347" r:id="rId7"/>
    <p:sldId id="368" r:id="rId8"/>
    <p:sldId id="369" r:id="rId9"/>
    <p:sldId id="358" r:id="rId10"/>
    <p:sldId id="366" r:id="rId11"/>
    <p:sldId id="359" r:id="rId12"/>
    <p:sldId id="360" r:id="rId13"/>
    <p:sldId id="349" r:id="rId14"/>
    <p:sldId id="355" r:id="rId15"/>
    <p:sldId id="353" r:id="rId16"/>
    <p:sldId id="326" r:id="rId17"/>
    <p:sldId id="365" r:id="rId18"/>
    <p:sldId id="367" r:id="rId19"/>
    <p:sldId id="356" r:id="rId20"/>
    <p:sldId id="361" r:id="rId21"/>
    <p:sldId id="352" r:id="rId22"/>
    <p:sldId id="354" r:id="rId23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5">
          <p15:clr>
            <a:srgbClr val="A4A3A4"/>
          </p15:clr>
        </p15:guide>
        <p15:guide id="3" pos="2880" userDrawn="1">
          <p15:clr>
            <a:srgbClr val="A4A3A4"/>
          </p15:clr>
        </p15:guide>
        <p15:guide id="8" orient="horz" pos="472">
          <p15:clr>
            <a:srgbClr val="A4A3A4"/>
          </p15:clr>
        </p15:guide>
        <p15:guide id="9" orient="horz" pos="320">
          <p15:clr>
            <a:srgbClr val="A4A3A4"/>
          </p15:clr>
        </p15:guide>
        <p15:guide id="10" pos="5479">
          <p15:clr>
            <a:srgbClr val="A4A3A4"/>
          </p15:clr>
        </p15:guide>
        <p15:guide id="11" pos="336" userDrawn="1">
          <p15:clr>
            <a:srgbClr val="A4A3A4"/>
          </p15:clr>
        </p15:guide>
        <p15:guide id="12" orient="horz" pos="3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E5864"/>
    <a:srgbClr val="FEC426"/>
    <a:srgbClr val="454F5B"/>
    <a:srgbClr val="14507D"/>
    <a:srgbClr val="122F52"/>
    <a:srgbClr val="0F739C"/>
    <a:srgbClr val="0A5170"/>
    <a:srgbClr val="1C93B0"/>
    <a:srgbClr val="156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6610" autoAdjust="0"/>
  </p:normalViewPr>
  <p:slideViewPr>
    <p:cSldViewPr>
      <p:cViewPr varScale="1">
        <p:scale>
          <a:sx n="116" d="100"/>
          <a:sy n="116" d="100"/>
        </p:scale>
        <p:origin x="427" y="86"/>
      </p:cViewPr>
      <p:guideLst>
        <p:guide orient="horz" pos="1635"/>
        <p:guide pos="2880"/>
        <p:guide orient="horz" pos="472"/>
        <p:guide orient="horz" pos="320"/>
        <p:guide pos="5479"/>
        <p:guide pos="336"/>
        <p:guide orient="horz" pos="3150"/>
      </p:guideLst>
    </p:cSldViewPr>
  </p:slideViewPr>
  <p:outlineViewPr>
    <p:cViewPr>
      <p:scale>
        <a:sx n="33" d="100"/>
        <a:sy n="33" d="100"/>
      </p:scale>
      <p:origin x="0" y="5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3768" y="102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0B03-60D1-2F4F-A3AB-B9EC0FF258A6}" type="datetimeFigureOut">
              <a:rPr lang="en-US" smtClean="0">
                <a:latin typeface="Arial"/>
              </a:rPr>
              <a:t>5/10/2019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F03A6-5ABC-D94D-A37D-B651B66FE85C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4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>
                <a:latin typeface="Arial"/>
              </a:defRPr>
            </a:lvl1pPr>
          </a:lstStyle>
          <a:p>
            <a:fld id="{D348782D-5FE9-438D-A614-AC8A541C0258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>
                <a:latin typeface="Arial"/>
              </a:defRPr>
            </a:lvl1pPr>
          </a:lstStyle>
          <a:p>
            <a:fld id="{0576C9C8-A95C-43FD-83EF-44D3648F6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9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Author Name, Author Job 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6790963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67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Author Name, Author Job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019123" y="4791225"/>
            <a:ext cx="1762927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74412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07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6122022" y="0"/>
            <a:ext cx="3021977" cy="5152736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241509 w 3347400"/>
              <a:gd name="connsiteY0" fmla="*/ 0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241509 w 3347400"/>
              <a:gd name="connsiteY4" fmla="*/ 0 h 5152736"/>
              <a:gd name="connsiteX0" fmla="*/ 1379996 w 3347400"/>
              <a:gd name="connsiteY0" fmla="*/ 6581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379996 w 3347400"/>
              <a:gd name="connsiteY4" fmla="*/ 6581 h 515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400" h="5152736">
                <a:moveTo>
                  <a:pt x="1379996" y="6581"/>
                </a:moveTo>
                <a:lnTo>
                  <a:pt x="3347400" y="0"/>
                </a:lnTo>
                <a:lnTo>
                  <a:pt x="2239036" y="5152736"/>
                </a:lnTo>
                <a:lnTo>
                  <a:pt x="0" y="5139574"/>
                </a:lnTo>
                <a:lnTo>
                  <a:pt x="1379996" y="6581"/>
                </a:lnTo>
                <a:close/>
              </a:path>
            </a:pathLst>
          </a:custGeom>
          <a:solidFill>
            <a:srgbClr val="FEC426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034218" y="838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2" name="Rectangle 3"/>
          <p:cNvSpPr/>
          <p:nvPr userDrawn="1"/>
        </p:nvSpPr>
        <p:spPr bwMode="auto">
          <a:xfrm>
            <a:off x="6247885" y="-24579"/>
            <a:ext cx="2915855" cy="5179839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117600 w 3223491"/>
              <a:gd name="connsiteY0" fmla="*/ 0 h 5161973"/>
              <a:gd name="connsiteX1" fmla="*/ 3223491 w 3223491"/>
              <a:gd name="connsiteY1" fmla="*/ 0 h 5161973"/>
              <a:gd name="connsiteX2" fmla="*/ 3210955 w 3223491"/>
              <a:gd name="connsiteY2" fmla="*/ 5161973 h 5161973"/>
              <a:gd name="connsiteX3" fmla="*/ 0 w 3223491"/>
              <a:gd name="connsiteY3" fmla="*/ 5152735 h 5161973"/>
              <a:gd name="connsiteX4" fmla="*/ 1117600 w 3223491"/>
              <a:gd name="connsiteY4" fmla="*/ 0 h 5161973"/>
              <a:gd name="connsiteX0" fmla="*/ 925630 w 3031521"/>
              <a:gd name="connsiteY0" fmla="*/ 0 h 5161973"/>
              <a:gd name="connsiteX1" fmla="*/ 3031521 w 3031521"/>
              <a:gd name="connsiteY1" fmla="*/ 0 h 5161973"/>
              <a:gd name="connsiteX2" fmla="*/ 3018985 w 3031521"/>
              <a:gd name="connsiteY2" fmla="*/ 5161973 h 5161973"/>
              <a:gd name="connsiteX3" fmla="*/ 0 w 3031521"/>
              <a:gd name="connsiteY3" fmla="*/ 5152735 h 5161973"/>
              <a:gd name="connsiteX4" fmla="*/ 925630 w 3031521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73622 w 3079513"/>
              <a:gd name="connsiteY0" fmla="*/ 0 h 5161973"/>
              <a:gd name="connsiteX1" fmla="*/ 3079513 w 3079513"/>
              <a:gd name="connsiteY1" fmla="*/ 0 h 5161973"/>
              <a:gd name="connsiteX2" fmla="*/ 3066977 w 3079513"/>
              <a:gd name="connsiteY2" fmla="*/ 5161973 h 5161973"/>
              <a:gd name="connsiteX3" fmla="*/ 0 w 3079513"/>
              <a:gd name="connsiteY3" fmla="*/ 5152735 h 5161973"/>
              <a:gd name="connsiteX4" fmla="*/ 973622 w 3079513"/>
              <a:gd name="connsiteY4" fmla="*/ 0 h 5161973"/>
              <a:gd name="connsiteX0" fmla="*/ 732520 w 2838411"/>
              <a:gd name="connsiteY0" fmla="*/ 0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732520 w 2838411"/>
              <a:gd name="connsiteY4" fmla="*/ 0 h 5166392"/>
              <a:gd name="connsiteX0" fmla="*/ 92430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924305 w 2838411"/>
              <a:gd name="connsiteY4" fmla="*/ 6829 h 5166392"/>
              <a:gd name="connsiteX0" fmla="*/ 117636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76365 w 2838411"/>
              <a:gd name="connsiteY4" fmla="*/ 6829 h 5166392"/>
              <a:gd name="connsiteX0" fmla="*/ 1110611 w 2838411"/>
              <a:gd name="connsiteY0" fmla="*/ 20485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10611 w 2838411"/>
              <a:gd name="connsiteY4" fmla="*/ 20485 h 5166392"/>
              <a:gd name="connsiteX0" fmla="*/ 990061 w 2717861"/>
              <a:gd name="connsiteY0" fmla="*/ 20485 h 5166392"/>
              <a:gd name="connsiteX1" fmla="*/ 2717861 w 2717861"/>
              <a:gd name="connsiteY1" fmla="*/ 0 h 5166392"/>
              <a:gd name="connsiteX2" fmla="*/ 2705325 w 2717861"/>
              <a:gd name="connsiteY2" fmla="*/ 5161973 h 5166392"/>
              <a:gd name="connsiteX3" fmla="*/ 0 w 2717861"/>
              <a:gd name="connsiteY3" fmla="*/ 5166392 h 5166392"/>
              <a:gd name="connsiteX4" fmla="*/ 990061 w 2717861"/>
              <a:gd name="connsiteY4" fmla="*/ 20485 h 5166392"/>
              <a:gd name="connsiteX0" fmla="*/ 940745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40745 w 2668545"/>
              <a:gd name="connsiteY4" fmla="*/ 20485 h 5161973"/>
              <a:gd name="connsiteX0" fmla="*/ 918827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18827 w 2668545"/>
              <a:gd name="connsiteY4" fmla="*/ 20485 h 5161973"/>
              <a:gd name="connsiteX0" fmla="*/ 737629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737629 w 2487347"/>
              <a:gd name="connsiteY4" fmla="*/ 20485 h 5161973"/>
              <a:gd name="connsiteX0" fmla="*/ 9471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947140 w 2487347"/>
              <a:gd name="connsiteY4" fmla="*/ 20485 h 5161973"/>
              <a:gd name="connsiteX0" fmla="*/ 10377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37740 w 2487347"/>
              <a:gd name="connsiteY4" fmla="*/ 20485 h 5161973"/>
              <a:gd name="connsiteX0" fmla="*/ 1066052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66052 w 2487347"/>
              <a:gd name="connsiteY4" fmla="*/ 20485 h 5161973"/>
              <a:gd name="connsiteX0" fmla="*/ 918828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18828 w 2340123"/>
              <a:gd name="connsiteY4" fmla="*/ 20485 h 5161973"/>
              <a:gd name="connsiteX0" fmla="*/ 1009426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1009426 w 2340123"/>
              <a:gd name="connsiteY4" fmla="*/ 20485 h 5161973"/>
              <a:gd name="connsiteX0" fmla="*/ 986777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86777 w 2340123"/>
              <a:gd name="connsiteY4" fmla="*/ 20485 h 516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123" h="5161973">
                <a:moveTo>
                  <a:pt x="986777" y="20485"/>
                </a:moveTo>
                <a:lnTo>
                  <a:pt x="2340123" y="0"/>
                </a:lnTo>
                <a:cubicBezTo>
                  <a:pt x="2335944" y="1720658"/>
                  <a:pt x="2331766" y="3441315"/>
                  <a:pt x="2327587" y="5161973"/>
                </a:cubicBezTo>
                <a:lnTo>
                  <a:pt x="0" y="5152534"/>
                </a:lnTo>
                <a:lnTo>
                  <a:pt x="986777" y="20485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576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7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5155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8" name="TextBox 6"/>
          <p:cNvSpPr txBox="1">
            <a:spLocks noChangeArrowheads="1"/>
          </p:cNvSpPr>
          <p:nvPr userDrawn="1"/>
        </p:nvSpPr>
        <p:spPr bwMode="auto">
          <a:xfrm>
            <a:off x="4114006" y="4873052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 smtClean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4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5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6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7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139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40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rgbClr val="444F5B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+mj-lt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50475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rgbClr val="444F5B"/>
                </a:solidFill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89365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i="1" baseline="0">
                <a:solidFill>
                  <a:srgbClr val="444F5B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830510" y="4857750"/>
            <a:ext cx="93249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72" name="Group 71"/>
          <p:cNvGrpSpPr/>
          <p:nvPr userDrawn="1"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885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_page">
    <p:bg>
      <p:bgPr>
        <a:solidFill>
          <a:srgbClr val="4E5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37010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97801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307540" y="4741464"/>
            <a:ext cx="1512566" cy="402036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/>
              <a:ea typeface="ヒラギノ角ゴ ProN W3" charset="0"/>
              <a:cs typeface="Arial"/>
              <a:sym typeface="Gill Sans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7200" y="4838700"/>
            <a:ext cx="1371600" cy="304800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1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FFFFF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8477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2339"/>
            <a:ext cx="8229600" cy="376228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2E2E2E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2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994827"/>
          </a:xfrm>
          <a:prstGeom prst="rect">
            <a:avLst/>
          </a:prstGeom>
          <a:solidFill>
            <a:srgbClr val="444F5B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j-lt"/>
              <a:cs typeface="Arial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5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bg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4000" cy="3809866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n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1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15539"/>
            <a:ext cx="8239125" cy="491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4114006" y="4882724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 smtClean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2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7" r:id="rId2"/>
    <p:sldLayoutId id="2147483806" r:id="rId3"/>
    <p:sldLayoutId id="2147483807" r:id="rId4"/>
    <p:sldLayoutId id="2147483788" r:id="rId5"/>
    <p:sldLayoutId id="2147483790" r:id="rId6"/>
    <p:sldLayoutId id="2147483791" r:id="rId7"/>
    <p:sldLayoutId id="2147483792" r:id="rId8"/>
    <p:sldLayoutId id="2147483793" r:id="rId9"/>
    <p:sldLayoutId id="2147483808" r:id="rId10"/>
    <p:sldLayoutId id="214748380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+mj-ea"/>
          <a:cs typeface="Arial Black" panose="020B0A04020102020204" pitchFamily="34" charset="0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82880" indent="-18288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1pPr>
      <a:lvl2pPr marL="365760" indent="-182880" algn="l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2pPr>
      <a:lvl3pPr marL="73152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lang="en-US" sz="1800" dirty="0" smtClean="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3pPr>
      <a:lvl4pPr marL="91440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4pPr>
      <a:lvl5pPr marL="1462420" indent="-342900" algn="l" rtl="0" eaLnBrk="1" fontAlgn="base" hangingPunct="1"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2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lsh-smb02\sw\qa\qa_store\TMP_tools\depend_softwa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\\lsh-smb02\sw\qa\qa_store\TMP_tools\client_softwa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39240" y="1962150"/>
            <a:ext cx="5848519" cy="314175"/>
          </a:xfrm>
        </p:spPr>
        <p:txBody>
          <a:bodyPr>
            <a:noAutofit/>
          </a:bodyPr>
          <a:lstStyle/>
          <a:p>
            <a:r>
              <a:rPr lang="en-US" sz="2800" i="1" dirty="0" smtClean="0">
                <a:solidFill>
                  <a:schemeClr val="accent1"/>
                </a:solidFill>
                <a:cs typeface="Arial"/>
              </a:rPr>
              <a:t>Radiant EIT2 suites local run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61914" y="1567282"/>
            <a:ext cx="5792998" cy="471068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26921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Jason Wang           SW QA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7053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</a:rPr>
              <a:t>Nov 2018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CMD – Launch EIT2 suites in console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" y="742950"/>
            <a:ext cx="8001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Environment setting:</a:t>
            </a:r>
          </a:p>
          <a:p>
            <a:r>
              <a:rPr lang="en-US" altLang="zh-CN" sz="1600" dirty="0" smtClean="0"/>
              <a:t>set EXTERNAL_RADIANT_PATH=C</a:t>
            </a:r>
            <a:r>
              <a:rPr lang="en-US" altLang="zh-CN" sz="1600" dirty="0"/>
              <a:t>:/</a:t>
            </a:r>
            <a:r>
              <a:rPr lang="en-US" altLang="zh-CN" sz="1600" dirty="0" smtClean="0"/>
              <a:t>lscc/radiant/1.2</a:t>
            </a:r>
          </a:p>
          <a:p>
            <a:r>
              <a:rPr lang="en-US" altLang="zh-CN" sz="1600" dirty="0" smtClean="0"/>
              <a:t>or</a:t>
            </a:r>
          </a:p>
          <a:p>
            <a:r>
              <a:rPr lang="en-US" altLang="zh-CN" sz="1600" dirty="0" smtClean="0"/>
              <a:t>set ENV=/home/</a:t>
            </a:r>
            <a:r>
              <a:rPr lang="en-US" altLang="zh-CN" sz="1600" dirty="0" err="1" smtClean="0"/>
              <a:t>rel</a:t>
            </a:r>
            <a:r>
              <a:rPr lang="en-US" altLang="zh-CN" sz="1600" dirty="0" smtClean="0"/>
              <a:t>/ng1_1p.96/</a:t>
            </a:r>
            <a:r>
              <a:rPr lang="en-US" altLang="zh-CN" sz="1600" dirty="0" err="1" smtClean="0"/>
              <a:t>env</a:t>
            </a:r>
            <a:endParaRPr lang="en-US" altLang="zh-CN" sz="1600" dirty="0" smtClean="0"/>
          </a:p>
          <a:p>
            <a:r>
              <a:rPr lang="en-US" altLang="zh-CN" sz="1600" dirty="0" smtClean="0"/>
              <a:t>set RTF=/home/</a:t>
            </a:r>
            <a:r>
              <a:rPr lang="en-US" altLang="zh-CN" sz="1600" dirty="0" err="1" smtClean="0"/>
              <a:t>rel</a:t>
            </a:r>
            <a:r>
              <a:rPr lang="en-US" altLang="zh-CN" sz="1600" dirty="0" smtClean="0"/>
              <a:t>/ng1_1p.96/rtf</a:t>
            </a:r>
          </a:p>
          <a:p>
            <a:r>
              <a:rPr lang="en-US" altLang="zh-CN" sz="1600" dirty="0" smtClean="0"/>
              <a:t>and</a:t>
            </a:r>
            <a:endParaRPr lang="en-US" altLang="zh-CN" sz="1600" dirty="0"/>
          </a:p>
          <a:p>
            <a:r>
              <a:rPr lang="en-US" altLang="zh-CN" sz="1600" dirty="0"/>
              <a:t>Set EXTERNAL_SQUISH_PATH= D</a:t>
            </a:r>
            <a:r>
              <a:rPr lang="en-US" altLang="zh-CN" sz="1600" dirty="0" smtClean="0"/>
              <a:t>:/software/Squish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en-US" altLang="zh-CN" b="1" dirty="0"/>
              <a:t>Launch Command</a:t>
            </a:r>
            <a:r>
              <a:rPr lang="en-US" altLang="zh-CN" b="1" dirty="0" smtClean="0"/>
              <a:t>:</a:t>
            </a:r>
            <a:endParaRPr lang="en-US" altLang="zh-CN" dirty="0"/>
          </a:p>
          <a:p>
            <a:r>
              <a:rPr lang="en-US" altLang="zh-CN" dirty="0" smtClean="0"/>
              <a:t>clientc.exe </a:t>
            </a:r>
            <a:r>
              <a:rPr lang="en-US" altLang="zh-CN" dirty="0"/>
              <a:t>-c -l -</a:t>
            </a:r>
            <a:r>
              <a:rPr lang="en-US" altLang="zh-CN" dirty="0" err="1"/>
              <a:t>i</a:t>
            </a:r>
            <a:r>
              <a:rPr lang="en-US" altLang="zh-CN" dirty="0"/>
              <a:t> software -f $</a:t>
            </a:r>
            <a:r>
              <a:rPr lang="en-US" altLang="zh-CN" dirty="0" err="1" smtClean="0"/>
              <a:t>unit_path</a:t>
            </a:r>
            <a:r>
              <a:rPr lang="en-US" altLang="zh-CN" dirty="0" smtClean="0"/>
              <a:t>/pn_20_project_navigator_all.xlsx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*[-w &lt;your prefer </a:t>
            </a:r>
            <a:r>
              <a:rPr lang="en-US" altLang="zh-CN" dirty="0"/>
              <a:t>path</a:t>
            </a:r>
            <a:r>
              <a:rPr lang="en-US" altLang="zh-CN" dirty="0" smtClean="0"/>
              <a:t>&gt;]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*:Just for first time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Use \$</a:t>
            </a:r>
            <a:r>
              <a:rPr lang="en-US" altLang="zh-CN" sz="1600" dirty="0" err="1" smtClean="0"/>
              <a:t>unit_path</a:t>
            </a:r>
            <a:r>
              <a:rPr lang="en-US" altLang="zh-CN" sz="1600" dirty="0" smtClean="0"/>
              <a:t> in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-e &lt;env1=value1, env2=value2&gt;, to add environment in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-w work space, where to run your cases, it’s better to assign a place with 5g+ space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02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23950"/>
            <a:ext cx="642189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CMD </a:t>
            </a:r>
            <a:r>
              <a:rPr lang="en-US" dirty="0" smtClean="0"/>
              <a:t>– suite run in console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" y="4201407"/>
            <a:ext cx="8345169" cy="752802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 bwMode="auto">
          <a:xfrm>
            <a:off x="7315200" y="874292"/>
            <a:ext cx="1658422" cy="838200"/>
          </a:xfrm>
          <a:prstGeom prst="wedgeEllipseCallout">
            <a:avLst>
              <a:gd name="adj1" fmla="val -86078"/>
              <a:gd name="adj2" fmla="val 7431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Report Path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Callout 8"/>
          <p:cNvSpPr/>
          <p:nvPr/>
        </p:nvSpPr>
        <p:spPr bwMode="auto">
          <a:xfrm>
            <a:off x="20216" y="1857764"/>
            <a:ext cx="1658422" cy="838200"/>
          </a:xfrm>
          <a:prstGeom prst="wedgeEllipseCallout">
            <a:avLst>
              <a:gd name="adj1" fmla="val 118697"/>
              <a:gd name="adj2" fmla="val 25264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Summary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76200" y="2705683"/>
            <a:ext cx="1658422" cy="838200"/>
          </a:xfrm>
          <a:prstGeom prst="wedgeEllipseCallout">
            <a:avLst>
              <a:gd name="adj1" fmla="val 106508"/>
              <a:gd name="adj2" fmla="val 2522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Final Result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6391" y="3915239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File opened with report path:</a:t>
            </a:r>
            <a:endParaRPr lang="zh-CN" altLang="en-US" dirty="0"/>
          </a:p>
        </p:txBody>
      </p:sp>
      <p:sp>
        <p:nvSpPr>
          <p:cNvPr id="11" name="Oval Callout 10"/>
          <p:cNvSpPr/>
          <p:nvPr/>
        </p:nvSpPr>
        <p:spPr bwMode="auto">
          <a:xfrm>
            <a:off x="7343192" y="2190750"/>
            <a:ext cx="1658422" cy="838200"/>
          </a:xfrm>
          <a:prstGeom prst="wedgeEllipseCallout">
            <a:avLst>
              <a:gd name="adj1" fmla="val -93580"/>
              <a:gd name="adj2" fmla="val -56294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 ID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Result </a:t>
            </a:r>
            <a:r>
              <a:rPr lang="en-US" dirty="0" smtClean="0"/>
              <a:t>check – Filed case check steps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325755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 smtClean="0"/>
          </a:p>
          <a:p>
            <a:endParaRPr lang="en-US" altLang="zh-CN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350235"/>
            <a:ext cx="5314296" cy="5745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1452620"/>
            <a:ext cx="32004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the report file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failed case directory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‘case_report.txt’ to see which check failed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‘*.</a:t>
            </a:r>
            <a:r>
              <a:rPr lang="en-US" altLang="zh-CN" sz="1400" dirty="0" err="1" smtClean="0"/>
              <a:t>conf</a:t>
            </a:r>
            <a:r>
              <a:rPr lang="en-US" altLang="zh-CN" sz="1400" dirty="0" smtClean="0"/>
              <a:t>’ file in design to see what is the failed check doing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Manually check again</a:t>
            </a:r>
          </a:p>
          <a:p>
            <a:endParaRPr lang="en-US" altLang="zh-CN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238178"/>
            <a:ext cx="3352800" cy="2143276"/>
          </a:xfrm>
          <a:prstGeom prst="rect">
            <a:avLst/>
          </a:prstGeom>
        </p:spPr>
      </p:pic>
      <p:sp>
        <p:nvSpPr>
          <p:cNvPr id="13" name="Flowchart: Alternate Process 12"/>
          <p:cNvSpPr/>
          <p:nvPr/>
        </p:nvSpPr>
        <p:spPr bwMode="auto">
          <a:xfrm>
            <a:off x="8001000" y="4376497"/>
            <a:ext cx="990600" cy="481253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Demo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343150"/>
            <a:ext cx="8239126" cy="706859"/>
          </a:xfrm>
        </p:spPr>
        <p:txBody>
          <a:bodyPr/>
          <a:lstStyle/>
          <a:p>
            <a:pPr algn="ctr"/>
            <a:r>
              <a:rPr lang="en-US" altLang="zh-CN" sz="2400" dirty="0" smtClean="0"/>
              <a:t>THANKS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066800" y="2495550"/>
            <a:ext cx="69342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3733800" y="150495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FFFF"/>
                </a:solidFill>
                <a:ea typeface="+mj-ea"/>
                <a:cs typeface="Arial Black" panose="020B0A04020102020204" pitchFamily="34" charset="0"/>
                <a:sym typeface="Gill Sans" charset="0"/>
              </a:rPr>
              <a:t>Q&amp;A</a:t>
            </a:r>
            <a:endParaRPr lang="zh-CN" altLang="en-US" sz="5400" b="1" dirty="0">
              <a:solidFill>
                <a:srgbClr val="FFFFFF"/>
              </a:solidFill>
              <a:ea typeface="+mj-ea"/>
              <a:cs typeface="Arial Black" panose="020B0A040201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Appendix </a:t>
            </a:r>
            <a:r>
              <a:rPr lang="en-US" altLang="zh-CN" dirty="0" smtClean="0"/>
              <a:t>1– Linux Software Prepare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742950"/>
            <a:ext cx="85420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1. Prepare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Run command ‘source </a:t>
            </a:r>
            <a:r>
              <a:rPr lang="en-US" altLang="zh-CN" sz="1600" dirty="0"/>
              <a:t>/</a:t>
            </a:r>
            <a:r>
              <a:rPr lang="en-US" altLang="zh-CN" sz="1600" dirty="0" err="1" smtClean="0"/>
              <a:t>lsh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qa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lshqa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qa_home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qa_config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tmp.cshrc</a:t>
            </a:r>
            <a:r>
              <a:rPr lang="en-US" altLang="zh-CN" sz="1600" dirty="0" smtClean="0"/>
              <a:t>’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With this command you will get following things ready: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python linked </a:t>
            </a:r>
            <a:r>
              <a:rPr lang="en-US" altLang="zh-CN" sz="1600" dirty="0"/>
              <a:t>to: /</a:t>
            </a:r>
            <a:r>
              <a:rPr lang="en-US" altLang="zh-CN" sz="1600" dirty="0" err="1"/>
              <a:t>lsh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/</a:t>
            </a:r>
            <a:r>
              <a:rPr lang="en-US" altLang="zh-CN" sz="1600" dirty="0" err="1"/>
              <a:t>qa</a:t>
            </a:r>
            <a:r>
              <a:rPr lang="en-US" altLang="zh-CN" sz="1600" dirty="0"/>
              <a:t>/</a:t>
            </a:r>
            <a:r>
              <a:rPr lang="en-US" altLang="zh-CN" sz="1600" dirty="0" err="1"/>
              <a:t>lshqa</a:t>
            </a:r>
            <a:r>
              <a:rPr lang="en-US" altLang="zh-CN" sz="1600" dirty="0"/>
              <a:t>/</a:t>
            </a:r>
            <a:r>
              <a:rPr lang="en-US" altLang="zh-CN" sz="1600" dirty="0" err="1"/>
              <a:t>qa_home</a:t>
            </a:r>
            <a:r>
              <a:rPr lang="en-US" altLang="zh-CN" sz="1600" dirty="0"/>
              <a:t>/</a:t>
            </a:r>
            <a:r>
              <a:rPr lang="en-US" altLang="zh-CN" sz="1600" dirty="0" err="1"/>
              <a:t>qa_tools</a:t>
            </a:r>
            <a:r>
              <a:rPr lang="en-US" altLang="zh-CN" sz="1600" dirty="0"/>
              <a:t>/python27_64/bin/python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squish linked </a:t>
            </a:r>
            <a:r>
              <a:rPr lang="en-US" altLang="zh-CN" sz="1600" dirty="0"/>
              <a:t>to</a:t>
            </a:r>
            <a:r>
              <a:rPr lang="en-US" altLang="zh-CN" sz="1600" dirty="0" smtClean="0"/>
              <a:t>: /</a:t>
            </a:r>
            <a:r>
              <a:rPr lang="en-US" altLang="zh-CN" sz="1600" dirty="0" err="1" smtClean="0"/>
              <a:t>lsh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qa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lshqa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qa_home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qa_tools</a:t>
            </a:r>
            <a:r>
              <a:rPr lang="en-US" altLang="zh-CN" sz="1600" dirty="0" smtClean="0"/>
              <a:t>/squish6.1/</a:t>
            </a:r>
            <a:r>
              <a:rPr lang="en-US" altLang="zh-CN" sz="1600" dirty="0" err="1" smtClean="0"/>
              <a:t>squishide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FF0000"/>
                </a:solidFill>
              </a:rPr>
              <a:t>‘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tmp_client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’</a:t>
            </a:r>
            <a:r>
              <a:rPr lang="en-US" altLang="zh-CN" sz="1600" dirty="0" smtClean="0">
                <a:solidFill>
                  <a:srgbClr val="FFC000"/>
                </a:solidFill>
              </a:rPr>
              <a:t> linked to</a:t>
            </a:r>
            <a:r>
              <a:rPr lang="en-US" altLang="zh-CN" sz="1600" dirty="0">
                <a:solidFill>
                  <a:srgbClr val="FFC000"/>
                </a:solidFill>
              </a:rPr>
              <a:t>: /</a:t>
            </a:r>
            <a:r>
              <a:rPr lang="en-US" altLang="zh-CN" sz="1600" dirty="0" err="1" smtClean="0">
                <a:solidFill>
                  <a:srgbClr val="FFC000"/>
                </a:solidFill>
              </a:rPr>
              <a:t>lsh</a:t>
            </a:r>
            <a:r>
              <a:rPr lang="en-US" altLang="zh-CN" sz="1600" dirty="0" smtClean="0">
                <a:solidFill>
                  <a:srgbClr val="FFC000"/>
                </a:solidFill>
              </a:rPr>
              <a:t>/</a:t>
            </a:r>
            <a:r>
              <a:rPr lang="en-US" altLang="zh-CN" sz="1600" dirty="0" err="1" smtClean="0">
                <a:solidFill>
                  <a:srgbClr val="FFC000"/>
                </a:solidFill>
              </a:rPr>
              <a:t>sw</a:t>
            </a:r>
            <a:r>
              <a:rPr lang="en-US" altLang="zh-CN" sz="1600" dirty="0" smtClean="0">
                <a:solidFill>
                  <a:srgbClr val="FFC000"/>
                </a:solidFill>
              </a:rPr>
              <a:t>/</a:t>
            </a:r>
            <a:r>
              <a:rPr lang="en-US" altLang="zh-CN" sz="1600" dirty="0" err="1" smtClean="0">
                <a:solidFill>
                  <a:srgbClr val="FFC000"/>
                </a:solidFill>
              </a:rPr>
              <a:t>qa</a:t>
            </a:r>
            <a:r>
              <a:rPr lang="en-US" altLang="zh-CN" sz="1600" dirty="0" smtClean="0">
                <a:solidFill>
                  <a:srgbClr val="FFC000"/>
                </a:solidFill>
              </a:rPr>
              <a:t>/</a:t>
            </a:r>
            <a:r>
              <a:rPr lang="en-US" altLang="zh-CN" sz="1600" dirty="0" err="1" smtClean="0">
                <a:solidFill>
                  <a:srgbClr val="FFC000"/>
                </a:solidFill>
              </a:rPr>
              <a:t>lshqa</a:t>
            </a:r>
            <a:r>
              <a:rPr lang="en-US" altLang="zh-CN" sz="1600" dirty="0" smtClean="0">
                <a:solidFill>
                  <a:srgbClr val="FFC000"/>
                </a:solidFill>
              </a:rPr>
              <a:t>/</a:t>
            </a:r>
            <a:r>
              <a:rPr lang="en-US" altLang="zh-CN" sz="1600" dirty="0" err="1" smtClean="0">
                <a:solidFill>
                  <a:srgbClr val="FFC000"/>
                </a:solidFill>
              </a:rPr>
              <a:t>qa_home</a:t>
            </a:r>
            <a:r>
              <a:rPr lang="en-US" altLang="zh-CN" sz="1600" dirty="0" smtClean="0">
                <a:solidFill>
                  <a:srgbClr val="FFC000"/>
                </a:solidFill>
              </a:rPr>
              <a:t>/</a:t>
            </a:r>
            <a:r>
              <a:rPr lang="en-US" altLang="zh-CN" sz="1600" dirty="0" err="1" smtClean="0">
                <a:solidFill>
                  <a:srgbClr val="FFC000"/>
                </a:solidFill>
              </a:rPr>
              <a:t>qa_tools</a:t>
            </a:r>
            <a:r>
              <a:rPr lang="en-US" altLang="zh-CN" sz="1600" dirty="0" smtClean="0">
                <a:solidFill>
                  <a:srgbClr val="FFC000"/>
                </a:solidFill>
              </a:rPr>
              <a:t>/</a:t>
            </a:r>
            <a:r>
              <a:rPr lang="en-US" altLang="zh-CN" sz="1600" dirty="0" err="1" smtClean="0">
                <a:solidFill>
                  <a:srgbClr val="FFC000"/>
                </a:solidFill>
              </a:rPr>
              <a:t>TMP_Client</a:t>
            </a:r>
            <a:r>
              <a:rPr lang="en-US" altLang="zh-CN" sz="1600" dirty="0" smtClean="0">
                <a:solidFill>
                  <a:srgbClr val="FFC000"/>
                </a:solidFill>
              </a:rPr>
              <a:t>/bin/client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Display setting: </a:t>
            </a:r>
            <a:r>
              <a:rPr lang="en-US" altLang="zh-CN" sz="1600" dirty="0" err="1" smtClean="0"/>
              <a:t>setenv</a:t>
            </a:r>
            <a:r>
              <a:rPr lang="en-US" altLang="zh-CN" sz="1600" dirty="0" smtClean="0"/>
              <a:t> DISPLAY XXXX:X.0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r>
              <a:rPr lang="en-US" altLang="zh-CN" sz="1600" dirty="0" smtClean="0"/>
              <a:t>2. Open Squish GUI (Only for first time)</a:t>
            </a:r>
          </a:p>
          <a:p>
            <a:r>
              <a:rPr lang="en-US" altLang="zh-CN" sz="1600" dirty="0" smtClean="0"/>
              <a:t>    type ‘Squish’ in console and type the license into the GUI for the first time.(</a:t>
            </a:r>
            <a:r>
              <a:rPr lang="en-US" altLang="zh-CN" sz="1600" dirty="0"/>
              <a:t>GGB-222K2-2SUJ3-26X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7114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Appendix </a:t>
            </a:r>
            <a:r>
              <a:rPr lang="en-US" altLang="zh-CN" dirty="0" smtClean="0"/>
              <a:t>1– Linux EIT2 suite launch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742950"/>
            <a:ext cx="854202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Environment setting:</a:t>
            </a:r>
          </a:p>
          <a:p>
            <a:r>
              <a:rPr lang="en-US" altLang="zh-CN" sz="1600" dirty="0" err="1" smtClean="0"/>
              <a:t>setenv</a:t>
            </a:r>
            <a:r>
              <a:rPr lang="en-US" altLang="zh-CN" sz="1600" dirty="0" smtClean="0"/>
              <a:t> EXTERNAL_RADIANT_PATH  /home/</a:t>
            </a:r>
            <a:r>
              <a:rPr lang="en-US" altLang="zh-CN" sz="1600" dirty="0" err="1" smtClean="0"/>
              <a:t>rel</a:t>
            </a:r>
            <a:r>
              <a:rPr lang="en-US" altLang="zh-CN" sz="1600" dirty="0" smtClean="0"/>
              <a:t>/ng1_1p.96/</a:t>
            </a:r>
            <a:r>
              <a:rPr lang="en-US" altLang="zh-CN" sz="1600" dirty="0" err="1" smtClean="0"/>
              <a:t>eit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lin</a:t>
            </a:r>
            <a:r>
              <a:rPr lang="en-US" altLang="zh-CN" sz="1600" dirty="0" smtClean="0"/>
              <a:t>/install</a:t>
            </a:r>
            <a:endParaRPr lang="en-US" altLang="zh-CN" sz="1600" dirty="0"/>
          </a:p>
          <a:p>
            <a:r>
              <a:rPr lang="en-US" altLang="zh-CN" sz="1600" dirty="0"/>
              <a:t>or</a:t>
            </a:r>
          </a:p>
          <a:p>
            <a:r>
              <a:rPr lang="en-US" altLang="zh-CN" sz="1600" dirty="0" err="1" smtClean="0"/>
              <a:t>setenv</a:t>
            </a:r>
            <a:r>
              <a:rPr lang="en-US" altLang="zh-CN" sz="1600" dirty="0" smtClean="0"/>
              <a:t> ENV /</a:t>
            </a:r>
            <a:r>
              <a:rPr lang="en-US" altLang="zh-CN" sz="1600" dirty="0"/>
              <a:t>home/</a:t>
            </a:r>
            <a:r>
              <a:rPr lang="en-US" altLang="zh-CN" sz="1600" dirty="0" err="1"/>
              <a:t>rel</a:t>
            </a:r>
            <a:r>
              <a:rPr lang="en-US" altLang="zh-CN" sz="1600" dirty="0"/>
              <a:t>/ng1_1p.96/</a:t>
            </a:r>
            <a:r>
              <a:rPr lang="en-US" altLang="zh-CN" sz="1600" dirty="0" err="1"/>
              <a:t>env</a:t>
            </a:r>
            <a:endParaRPr lang="en-US" altLang="zh-CN" sz="1600" dirty="0"/>
          </a:p>
          <a:p>
            <a:r>
              <a:rPr lang="en-US" altLang="zh-CN" sz="1600" dirty="0" err="1" smtClean="0"/>
              <a:t>setenv</a:t>
            </a:r>
            <a:r>
              <a:rPr lang="en-US" altLang="zh-CN" sz="1600" dirty="0" smtClean="0"/>
              <a:t> RTF /</a:t>
            </a:r>
            <a:r>
              <a:rPr lang="en-US" altLang="zh-CN" sz="1600" dirty="0"/>
              <a:t>home/</a:t>
            </a:r>
            <a:r>
              <a:rPr lang="en-US" altLang="zh-CN" sz="1600" dirty="0" err="1"/>
              <a:t>rel</a:t>
            </a:r>
            <a:r>
              <a:rPr lang="en-US" altLang="zh-CN" sz="1600" dirty="0"/>
              <a:t>/ng1_1p.96/rtf</a:t>
            </a:r>
          </a:p>
          <a:p>
            <a:r>
              <a:rPr lang="en-US" altLang="zh-CN" sz="1600" dirty="0"/>
              <a:t>and</a:t>
            </a:r>
          </a:p>
          <a:p>
            <a:r>
              <a:rPr lang="en-US" altLang="zh-CN" sz="1600" strike="sngStrike" dirty="0" err="1" smtClean="0"/>
              <a:t>setenv</a:t>
            </a:r>
            <a:r>
              <a:rPr lang="en-US" altLang="zh-CN" sz="1600" strike="sngStrike" dirty="0" smtClean="0"/>
              <a:t> EXTERNAL_SQUISH_PATH  /</a:t>
            </a:r>
            <a:r>
              <a:rPr lang="en-US" altLang="zh-CN" sz="1600" strike="sngStrike" dirty="0" err="1" smtClean="0"/>
              <a:t>lsh</a:t>
            </a:r>
            <a:r>
              <a:rPr lang="en-US" altLang="zh-CN" sz="1600" strike="sngStrike" dirty="0" smtClean="0"/>
              <a:t>/</a:t>
            </a:r>
            <a:r>
              <a:rPr lang="en-US" altLang="zh-CN" sz="1600" strike="sngStrike" dirty="0" err="1" smtClean="0"/>
              <a:t>sw</a:t>
            </a:r>
            <a:r>
              <a:rPr lang="en-US" altLang="zh-CN" sz="1600" strike="sngStrike" dirty="0" smtClean="0"/>
              <a:t>/</a:t>
            </a:r>
            <a:r>
              <a:rPr lang="en-US" altLang="zh-CN" sz="1600" strike="sngStrike" dirty="0" err="1" smtClean="0"/>
              <a:t>qa</a:t>
            </a:r>
            <a:r>
              <a:rPr lang="en-US" altLang="zh-CN" sz="1600" strike="sngStrike" dirty="0" smtClean="0"/>
              <a:t>/</a:t>
            </a:r>
            <a:r>
              <a:rPr lang="en-US" altLang="zh-CN" sz="1600" strike="sngStrike" dirty="0" err="1" smtClean="0"/>
              <a:t>lshqa</a:t>
            </a:r>
            <a:r>
              <a:rPr lang="en-US" altLang="zh-CN" sz="1600" strike="sngStrike" dirty="0" smtClean="0"/>
              <a:t>/</a:t>
            </a:r>
            <a:r>
              <a:rPr lang="en-US" altLang="zh-CN" sz="1600" strike="sngStrike" dirty="0" err="1" smtClean="0"/>
              <a:t>qa_home</a:t>
            </a:r>
            <a:r>
              <a:rPr lang="en-US" altLang="zh-CN" sz="1600" strike="sngStrike" dirty="0" smtClean="0"/>
              <a:t>/</a:t>
            </a:r>
            <a:r>
              <a:rPr lang="en-US" altLang="zh-CN" sz="1600" strike="sngStrike" dirty="0" err="1" smtClean="0"/>
              <a:t>qa_tools</a:t>
            </a:r>
            <a:r>
              <a:rPr lang="en-US" altLang="zh-CN" sz="1600" strike="sngStrike" dirty="0" smtClean="0"/>
              <a:t>/squish6.1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b="1" dirty="0"/>
              <a:t>Launch Command:</a:t>
            </a:r>
            <a:endParaRPr lang="en-US" altLang="zh-CN" sz="1600" dirty="0"/>
          </a:p>
          <a:p>
            <a:r>
              <a:rPr lang="en-US" altLang="zh-CN" sz="1600" dirty="0" err="1">
                <a:solidFill>
                  <a:srgbClr val="FF0000"/>
                </a:solidFill>
              </a:rPr>
              <a:t>tc</a:t>
            </a:r>
            <a:r>
              <a:rPr lang="en-US" altLang="zh-CN" sz="1600" dirty="0">
                <a:solidFill>
                  <a:srgbClr val="FF0000"/>
                </a:solidFill>
              </a:rPr>
              <a:t> -c -l -</a:t>
            </a:r>
            <a:r>
              <a:rPr lang="en-US" altLang="zh-CN" sz="1600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 software -f \$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unit_path</a:t>
            </a:r>
            <a:r>
              <a:rPr lang="en-US" altLang="zh-CN" sz="1600" dirty="0" smtClean="0">
                <a:solidFill>
                  <a:srgbClr val="FF0000"/>
                </a:solidFill>
              </a:rPr>
              <a:t>/pn_20_project_navigator_example.xlsx 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	*[-w &lt;your prefer path&gt;]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i="1" dirty="0" smtClean="0"/>
              <a:t>*:</a:t>
            </a:r>
            <a:r>
              <a:rPr lang="en-US" altLang="zh-CN" sz="1400" i="1" dirty="0"/>
              <a:t>Just for first time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i="1" dirty="0"/>
              <a:t>Use \$</a:t>
            </a:r>
            <a:r>
              <a:rPr lang="en-US" altLang="zh-CN" sz="1400" i="1" dirty="0" err="1"/>
              <a:t>unit_path</a:t>
            </a:r>
            <a:r>
              <a:rPr lang="en-US" altLang="zh-CN" sz="1400" i="1" dirty="0"/>
              <a:t> in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i="1" dirty="0"/>
              <a:t>-e &lt;env1=value1, env2=value2&gt;, to add environment in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i="1" dirty="0"/>
              <a:t>-w work space, where to run your cases, it’s better to assign a place with 5g+ </a:t>
            </a:r>
            <a:r>
              <a:rPr lang="en-US" altLang="zh-CN" sz="1400" i="1" dirty="0" smtClean="0"/>
              <a:t>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i="1" dirty="0" smtClean="0"/>
              <a:t>GUI suites:pn_20_project_navigator_example.xlsx</a:t>
            </a:r>
            <a:r>
              <a:rPr lang="en-US" altLang="zh-CN" sz="1400" i="1" dirty="0"/>
              <a:t>, pn_20_project_navigator_menu.xlsx, pn_20_project_navigator_tool.xlsx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1447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6019800" y="3181348"/>
            <a:ext cx="3048000" cy="1676400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Appendix2 – Case work flow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381000" y="3486150"/>
            <a:ext cx="1371600" cy="1066800"/>
          </a:xfrm>
          <a:prstGeom prst="flowChartMagneticDisk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depot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Flowchart: Document 5"/>
          <p:cNvSpPr/>
          <p:nvPr/>
        </p:nvSpPr>
        <p:spPr bwMode="auto">
          <a:xfrm>
            <a:off x="2171700" y="2571750"/>
            <a:ext cx="1066800" cy="83820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Suite File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3657600" y="3581398"/>
            <a:ext cx="1623060" cy="876301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Work Space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165538" y="3581398"/>
            <a:ext cx="1623060" cy="87630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Save Space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1" name="Straight Arrow Connector 10"/>
          <p:cNvCxnSpPr>
            <a:stCxn id="3" idx="4"/>
            <a:endCxn id="8" idx="1"/>
          </p:cNvCxnSpPr>
          <p:nvPr/>
        </p:nvCxnSpPr>
        <p:spPr bwMode="auto">
          <a:xfrm flipV="1">
            <a:off x="1752600" y="4019549"/>
            <a:ext cx="1905000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457199" y="1049760"/>
            <a:ext cx="7772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Client will read the case info from Suite file and download the case to ‘work Space’ and run it then copy the run result to ‘Save Space’ if needed.</a:t>
            </a:r>
          </a:p>
          <a:p>
            <a:r>
              <a:rPr lang="en-US" altLang="zh-CN" dirty="0" smtClean="0"/>
              <a:t>-w to set client work space</a:t>
            </a:r>
          </a:p>
          <a:p>
            <a:r>
              <a:rPr lang="en-US" altLang="zh-CN" dirty="0" smtClean="0"/>
              <a:t>-s to client save space, if don’t need give the same value as -w</a:t>
            </a:r>
          </a:p>
          <a:p>
            <a:r>
              <a:rPr lang="en-US" altLang="zh-CN" dirty="0" smtClean="0"/>
              <a:t>* Client will remember your setting, only first time need.</a:t>
            </a:r>
            <a:endParaRPr lang="zh-CN" alt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5257800" y="4019548"/>
            <a:ext cx="1905000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019800" y="323111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Optional</a:t>
            </a:r>
            <a:endParaRPr lang="zh-CN" altLang="en-US" dirty="0"/>
          </a:p>
        </p:txBody>
      </p:sp>
      <p:sp>
        <p:nvSpPr>
          <p:cNvPr id="18" name="Flowchart: Multidocument 17"/>
          <p:cNvSpPr/>
          <p:nvPr/>
        </p:nvSpPr>
        <p:spPr bwMode="auto">
          <a:xfrm>
            <a:off x="2388870" y="4061458"/>
            <a:ext cx="609600" cy="5334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Flowchart: Multidocument 18"/>
          <p:cNvSpPr/>
          <p:nvPr/>
        </p:nvSpPr>
        <p:spPr bwMode="auto">
          <a:xfrm>
            <a:off x="6084570" y="4061458"/>
            <a:ext cx="609600" cy="5334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Appendix3 </a:t>
            </a:r>
            <a:r>
              <a:rPr lang="en-US" dirty="0"/>
              <a:t>- </a:t>
            </a:r>
            <a:r>
              <a:rPr lang="en-US" altLang="zh-CN" dirty="0"/>
              <a:t>Ready for integration</a:t>
            </a:r>
            <a:r>
              <a:rPr lang="en-US" altLang="zh-CN" dirty="0" smtClean="0"/>
              <a:t>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71550"/>
            <a:ext cx="8001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Client will exit with:</a:t>
            </a:r>
          </a:p>
          <a:p>
            <a:r>
              <a:rPr lang="en-US" altLang="zh-CN" sz="1400" dirty="0" smtClean="0"/>
              <a:t>0 </a:t>
            </a:r>
            <a:r>
              <a:rPr lang="en-US" altLang="zh-CN" sz="1400" dirty="0"/>
              <a:t>: All test case passed or with .</a:t>
            </a:r>
          </a:p>
          <a:p>
            <a:r>
              <a:rPr lang="en-US" altLang="zh-CN" sz="1400" dirty="0" smtClean="0"/>
              <a:t>1 </a:t>
            </a:r>
            <a:r>
              <a:rPr lang="en-US" altLang="zh-CN" sz="1400" dirty="0"/>
              <a:t>: Some case failed with known issues.(QA filed CR already)</a:t>
            </a:r>
          </a:p>
          <a:p>
            <a:r>
              <a:rPr lang="en-US" altLang="zh-CN" sz="1400" dirty="0" smtClean="0"/>
              <a:t>2 </a:t>
            </a:r>
            <a:r>
              <a:rPr lang="en-US" altLang="zh-CN" sz="1400" dirty="0"/>
              <a:t>: Any case failed with unknown issues</a:t>
            </a:r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#python</a:t>
            </a:r>
          </a:p>
          <a:p>
            <a:r>
              <a:rPr lang="en-US" altLang="zh-CN" sz="1400" dirty="0" err="1" smtClean="0"/>
              <a:t>exit_sts</a:t>
            </a:r>
            <a:r>
              <a:rPr lang="en-US" altLang="zh-CN" sz="1400" dirty="0" smtClean="0"/>
              <a:t> = os.system(‘</a:t>
            </a:r>
            <a:r>
              <a:rPr lang="en-US" altLang="zh-CN" sz="1400" dirty="0"/>
              <a:t>clientc.exe -c </a:t>
            </a:r>
            <a:r>
              <a:rPr lang="en-US" altLang="zh-CN" sz="1400" dirty="0" smtClean="0"/>
              <a:t>-</a:t>
            </a:r>
            <a:r>
              <a:rPr lang="en-US" altLang="zh-CN" sz="1400" dirty="0"/>
              <a:t>l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software -f $</a:t>
            </a:r>
            <a:r>
              <a:rPr lang="en-US" altLang="zh-CN" sz="1400" dirty="0" err="1" smtClean="0"/>
              <a:t>unit_path</a:t>
            </a:r>
            <a:r>
              <a:rPr lang="en-US" altLang="zh-CN" sz="1400" dirty="0" smtClean="0"/>
              <a:t>/analysis_00_ta_engine.xlsx’)</a:t>
            </a:r>
          </a:p>
          <a:p>
            <a:r>
              <a:rPr lang="en-US" altLang="zh-CN" sz="1400" dirty="0" err="1" smtClean="0"/>
              <a:t>sys.exit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exit_sts</a:t>
            </a:r>
            <a:r>
              <a:rPr lang="en-US" altLang="zh-CN" sz="1400" dirty="0" smtClean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#</a:t>
            </a:r>
            <a:r>
              <a:rPr lang="en-US" altLang="zh-CN" sz="1400" dirty="0" err="1" smtClean="0"/>
              <a:t>perl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 smtClean="0"/>
              <a:t>exit </a:t>
            </a:r>
            <a:r>
              <a:rPr lang="en-US" altLang="zh-CN" sz="1400" dirty="0" err="1"/>
              <a:t>exit_sts</a:t>
            </a:r>
            <a:r>
              <a:rPr lang="en-US" altLang="zh-CN" sz="1400" dirty="0"/>
              <a:t>     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#java </a:t>
            </a:r>
          </a:p>
          <a:p>
            <a:r>
              <a:rPr lang="en-US" altLang="zh-CN" sz="1400" dirty="0" err="1" smtClean="0"/>
              <a:t>System.exit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exit_sts</a:t>
            </a:r>
            <a:r>
              <a:rPr lang="en-US" altLang="zh-CN" sz="1400" dirty="0"/>
              <a:t>)</a:t>
            </a:r>
            <a:endParaRPr lang="en-US" altLang="zh-CN" sz="1400" dirty="0" smtClean="0"/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87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Appendix4 </a:t>
            </a:r>
            <a:r>
              <a:rPr lang="en-US" dirty="0"/>
              <a:t>- </a:t>
            </a:r>
            <a:r>
              <a:rPr lang="en-US" altLang="zh-CN" dirty="0" smtClean="0"/>
              <a:t>Run </a:t>
            </a:r>
            <a:r>
              <a:rPr lang="en-US" altLang="zh-CN" dirty="0"/>
              <a:t>user case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899919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/>
              <a:t>Format: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There is a run file in every case folder.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Run file exit code: 0: pass, 1:tbd, others: fail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472660"/>
            <a:ext cx="4572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/>
              <a:t>Launch CMD:</a:t>
            </a:r>
          </a:p>
          <a:p>
            <a:r>
              <a:rPr lang="en-US" altLang="zh-CN" sz="1600" dirty="0" smtClean="0"/>
              <a:t>Clientc.exe/client -c -l -p &lt;</a:t>
            </a:r>
            <a:r>
              <a:rPr lang="en-US" altLang="zh-CN" sz="1600" dirty="0" err="1" smtClean="0"/>
              <a:t>suite_path</a:t>
            </a:r>
            <a:r>
              <a:rPr lang="en-US" altLang="zh-CN" sz="1600" dirty="0" smtClean="0"/>
              <a:t>&gt; -k &lt;</a:t>
            </a:r>
            <a:r>
              <a:rPr lang="en-US" altLang="zh-CN" sz="1600" dirty="0" err="1" smtClean="0"/>
              <a:t>key_file</a:t>
            </a:r>
            <a:r>
              <a:rPr lang="en-US" altLang="zh-CN" sz="1600" dirty="0" smtClean="0"/>
              <a:t>&gt; -x &lt;execute file&gt; -a &lt;arguments&gt; -e &lt;environments&gt;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-k key file to make client consider the path is a case</a:t>
            </a:r>
          </a:p>
          <a:p>
            <a:r>
              <a:rPr lang="en-US" altLang="zh-CN" sz="1600" dirty="0" smtClean="0"/>
              <a:t>-x execute file, support: </a:t>
            </a:r>
            <a:r>
              <a:rPr lang="en-US" altLang="zh-CN" sz="1600" dirty="0" err="1" smtClean="0"/>
              <a:t>py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pl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sh</a:t>
            </a:r>
            <a:endParaRPr lang="en-US" altLang="zh-CN" sz="1600" dirty="0"/>
          </a:p>
          <a:p>
            <a:r>
              <a:rPr lang="en-US" altLang="zh-CN" sz="1600" dirty="0" smtClean="0"/>
              <a:t>-a arguments for the execute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2472660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Launch </a:t>
            </a:r>
            <a:r>
              <a:rPr lang="en-US" altLang="zh-CN" b="1" dirty="0" smtClean="0"/>
              <a:t>GUI:</a:t>
            </a:r>
            <a:endParaRPr lang="en-US" altLang="zh-CN" b="1" dirty="0"/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772400" y="1301043"/>
            <a:ext cx="990600" cy="481253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Demo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41992"/>
            <a:ext cx="3881438" cy="22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2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Appendix5 – Know issues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Currently EIT Case run with ENV/RTF not support </a:t>
            </a:r>
            <a:r>
              <a:rPr lang="en-US" altLang="zh-CN" dirty="0" err="1" smtClean="0"/>
              <a:t>Synplify</a:t>
            </a:r>
            <a:r>
              <a:rPr lang="en-US" altLang="zh-CN" dirty="0"/>
              <a:t> </a:t>
            </a:r>
            <a:r>
              <a:rPr lang="en-US" altLang="zh-CN" dirty="0" smtClean="0"/>
              <a:t>and simulation flow.</a:t>
            </a:r>
          </a:p>
          <a:p>
            <a:r>
              <a:rPr lang="en-US" altLang="zh-CN" dirty="0" smtClean="0"/>
              <a:t>	-- we will contact with build team to find a solution</a:t>
            </a:r>
          </a:p>
        </p:txBody>
      </p:sp>
    </p:spTree>
    <p:extLst>
      <p:ext uri="{BB962C8B-B14F-4D97-AF65-F5344CB8AC3E}">
        <p14:creationId xmlns:p14="http://schemas.microsoft.com/office/powerpoint/2010/main" val="14264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87078"/>
            <a:ext cx="605155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GUI test suites introduction</a:t>
            </a:r>
          </a:p>
          <a:p>
            <a:endParaRPr lang="en-US" sz="2000" dirty="0" smtClean="0"/>
          </a:p>
          <a:p>
            <a:r>
              <a:rPr lang="en-US" altLang="zh-CN" sz="2000" dirty="0" smtClean="0"/>
              <a:t>Run test suite</a:t>
            </a:r>
          </a:p>
          <a:p>
            <a:endParaRPr lang="en-US" altLang="zh-CN" sz="2000" dirty="0"/>
          </a:p>
          <a:p>
            <a:r>
              <a:rPr lang="en-US" altLang="zh-CN" sz="2000" dirty="0"/>
              <a:t>Result </a:t>
            </a:r>
            <a:r>
              <a:rPr lang="en-US" altLang="zh-CN" sz="2000" dirty="0" smtClean="0"/>
              <a:t>check</a:t>
            </a:r>
          </a:p>
          <a:p>
            <a:endParaRPr lang="en-US" altLang="zh-CN" sz="2000" dirty="0"/>
          </a:p>
          <a:p>
            <a:r>
              <a:rPr lang="en-US" sz="2100" dirty="0" smtClean="0"/>
              <a:t>Q&amp;A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99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Goal and Expectation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126742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Goal:</a:t>
            </a:r>
          </a:p>
          <a:p>
            <a:r>
              <a:rPr lang="en-US" altLang="zh-CN" dirty="0" smtClean="0"/>
              <a:t>Help LSH </a:t>
            </a:r>
            <a:r>
              <a:rPr lang="en-US" altLang="zh-CN" dirty="0"/>
              <a:t>SW DEV functional groups </a:t>
            </a:r>
            <a:r>
              <a:rPr lang="en-US" altLang="zh-CN" dirty="0" smtClean="0"/>
              <a:t>run </a:t>
            </a:r>
            <a:r>
              <a:rPr lang="en-US" altLang="zh-CN" dirty="0"/>
              <a:t>SW QA </a:t>
            </a:r>
            <a:r>
              <a:rPr lang="en-US" altLang="zh-CN" dirty="0" smtClean="0"/>
              <a:t>EIT2 </a:t>
            </a:r>
            <a:r>
              <a:rPr lang="en-US" altLang="zh-CN" dirty="0"/>
              <a:t>cases(All/partial) with TMP client on their local/remote machines before code check-in. 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17242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Expectation :</a:t>
            </a:r>
            <a:endParaRPr lang="en-US" altLang="zh-CN" b="1" dirty="0" smtClean="0"/>
          </a:p>
          <a:p>
            <a:r>
              <a:rPr lang="en-US" altLang="zh-CN" dirty="0" smtClean="0"/>
              <a:t>LSH </a:t>
            </a:r>
            <a:r>
              <a:rPr lang="en-US" altLang="zh-CN" dirty="0"/>
              <a:t>SW DEV </a:t>
            </a:r>
            <a:r>
              <a:rPr lang="en-US" altLang="zh-CN" dirty="0" smtClean="0"/>
              <a:t>can easily run EIT2 suite on local machine with special build.</a:t>
            </a:r>
          </a:p>
          <a:p>
            <a:r>
              <a:rPr lang="en-US" altLang="zh-CN" dirty="0" smtClean="0"/>
              <a:t>LSH </a:t>
            </a:r>
            <a:r>
              <a:rPr lang="en-US" altLang="zh-CN" dirty="0"/>
              <a:t>SW </a:t>
            </a:r>
            <a:r>
              <a:rPr lang="en-US" altLang="zh-CN" dirty="0" smtClean="0"/>
              <a:t>DEV start to run EIT2 suite before code check in.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9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LSH </a:t>
            </a:r>
            <a:r>
              <a:rPr lang="en-US" altLang="zh-CN" dirty="0"/>
              <a:t>GUI test suites </a:t>
            </a:r>
            <a:r>
              <a:rPr lang="en-US" altLang="zh-CN" dirty="0" smtClean="0"/>
              <a:t>introduction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79" y="971550"/>
            <a:ext cx="85420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Test suite:</a:t>
            </a:r>
          </a:p>
          <a:p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Install_path</a:t>
            </a:r>
            <a:r>
              <a:rPr lang="en-US" altLang="zh-CN" sz="1600" dirty="0"/>
              <a:t>&gt;/</a:t>
            </a:r>
            <a:r>
              <a:rPr lang="en-US" altLang="zh-CN" sz="1600" dirty="0" smtClean="0"/>
              <a:t>doc/</a:t>
            </a:r>
            <a:r>
              <a:rPr lang="en-US" altLang="zh-CN" sz="1600" dirty="0" err="1" smtClean="0"/>
              <a:t>TMP_EIT_suites</a:t>
            </a:r>
            <a:r>
              <a:rPr lang="en-US" altLang="zh-CN" sz="1600" dirty="0" smtClean="0"/>
              <a:t>/pn_20_project_navigator_all.xlsx</a:t>
            </a:r>
          </a:p>
          <a:p>
            <a:endParaRPr lang="en-US" altLang="zh-CN" sz="1600" b="1" dirty="0"/>
          </a:p>
          <a:p>
            <a:r>
              <a:rPr lang="en-US" altLang="zh-CN" sz="1600" b="1" dirty="0" smtClean="0"/>
              <a:t>Total run time:</a:t>
            </a:r>
          </a:p>
          <a:p>
            <a:r>
              <a:rPr lang="en-US" altLang="zh-CN" sz="1600" dirty="0" smtClean="0"/>
              <a:t>About 8 minutes with one thread on Windows 10</a:t>
            </a:r>
          </a:p>
          <a:p>
            <a:endParaRPr lang="en-US" altLang="zh-CN" sz="1600" dirty="0"/>
          </a:p>
          <a:p>
            <a:r>
              <a:rPr lang="en-US" altLang="zh-CN" sz="1600" b="1" dirty="0" smtClean="0"/>
              <a:t>Test case details: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78427"/>
              </p:ext>
            </p:extLst>
          </p:nvPr>
        </p:nvGraphicFramePr>
        <p:xfrm>
          <a:off x="609600" y="3016031"/>
          <a:ext cx="7632700" cy="1476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0882">
                  <a:extLst>
                    <a:ext uri="{9D8B030D-6E8A-4147-A177-3AD203B41FA5}">
                      <a16:colId xmlns:a16="http://schemas.microsoft.com/office/drawing/2014/main" val="1802309457"/>
                    </a:ext>
                  </a:extLst>
                </a:gridCol>
                <a:gridCol w="6041818">
                  <a:extLst>
                    <a:ext uri="{9D8B030D-6E8A-4147-A177-3AD203B41FA5}">
                      <a16:colId xmlns:a16="http://schemas.microsoft.com/office/drawing/2014/main" val="1934948678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Case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Info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6910206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tst_toolbar_new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click toolbar new button items (new file, new project)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54284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tst_toolbar_open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click toolbar open button items(open file, open project, Open Archived Project)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57646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tst_toolbar_tool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click toolbar tool buttons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18810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tst_toolbar_view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click toolbar view buttons and detach/attach views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64727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tst_Menu_view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click main menu View items 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6560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tst_example_counter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run example counter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738344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tst_example_reveal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run example reveal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90203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6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Software </a:t>
            </a:r>
            <a:r>
              <a:rPr lang="en-US" altLang="zh-CN" dirty="0" smtClean="0"/>
              <a:t>Preparation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0989" y="742950"/>
            <a:ext cx="85420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1. Install </a:t>
            </a:r>
            <a:r>
              <a:rPr lang="en-US" altLang="zh-CN" sz="1600" b="1" dirty="0"/>
              <a:t>dependence </a:t>
            </a:r>
            <a:r>
              <a:rPr lang="en-US" altLang="zh-CN" sz="1600" b="1" dirty="0" smtClean="0"/>
              <a:t>SW:</a:t>
            </a:r>
          </a:p>
          <a:p>
            <a:r>
              <a:rPr lang="en-US" altLang="zh-CN" sz="1600" dirty="0" smtClean="0"/>
              <a:t>SW </a:t>
            </a:r>
            <a:r>
              <a:rPr lang="en-US" altLang="zh-CN" sz="1600" dirty="0" smtClean="0"/>
              <a:t>location: </a:t>
            </a:r>
            <a:r>
              <a:rPr lang="en-US" altLang="zh-CN" sz="1600" dirty="0">
                <a:hlinkClick r:id="rId3" action="ppaction://hlinkfile"/>
              </a:rPr>
              <a:t>\\</a:t>
            </a:r>
            <a:r>
              <a:rPr lang="en-US" altLang="zh-CN" sz="1600" dirty="0" smtClean="0">
                <a:hlinkClick r:id="rId3" action="ppaction://hlinkfile"/>
              </a:rPr>
              <a:t>lsh-smb02\sw\qa\qa_store\TMP_tools\depend_software</a:t>
            </a:r>
            <a:endParaRPr lang="en-US" altLang="zh-CN" sz="1600" dirty="0" smtClean="0"/>
          </a:p>
          <a:p>
            <a:r>
              <a:rPr lang="en-US" altLang="zh-CN" sz="1600" dirty="0"/>
              <a:t> a) Python 2.7 and packages:</a:t>
            </a:r>
          </a:p>
          <a:p>
            <a:r>
              <a:rPr lang="en-US" altLang="zh-CN" sz="1600" dirty="0"/>
              <a:t>        Install: python-2.7.16.msi and add Python install path in system environment ‘PATH’</a:t>
            </a:r>
          </a:p>
          <a:p>
            <a:r>
              <a:rPr lang="en-US" altLang="zh-CN" sz="1600" dirty="0"/>
              <a:t>        Run: python registry.py (add python related info into system registry</a:t>
            </a:r>
          </a:p>
          <a:p>
            <a:r>
              <a:rPr lang="en-US" altLang="zh-CN" sz="1600" dirty="0"/>
              <a:t>        Install: psutil-5.0.0.win32-py2.7.exe</a:t>
            </a:r>
          </a:p>
          <a:p>
            <a:r>
              <a:rPr lang="en-US" altLang="zh-CN" sz="1600" dirty="0"/>
              <a:t>        Install: MySQL-python-1.2.5.win32-py2.7.exe</a:t>
            </a:r>
          </a:p>
          <a:p>
            <a:r>
              <a:rPr lang="en-US" altLang="zh-CN" sz="1600" dirty="0"/>
              <a:t>    b) SVN 1.6 </a:t>
            </a:r>
          </a:p>
          <a:p>
            <a:r>
              <a:rPr lang="en-US" altLang="zh-CN" sz="1600" dirty="0"/>
              <a:t>        Install: Setup-Subversion-1.6.6.msi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2. Test these installation: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Type ‘python --version’ in console , it should be ‘2.7.x’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Type ‘</a:t>
            </a:r>
            <a:r>
              <a:rPr lang="en-US" altLang="zh-CN" sz="1600" dirty="0" err="1" smtClean="0"/>
              <a:t>svn</a:t>
            </a:r>
            <a:r>
              <a:rPr lang="en-US" altLang="zh-CN" sz="1600" dirty="0" smtClean="0"/>
              <a:t> --version’ in console, it should be ‘1.6.x’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Open Squish </a:t>
            </a:r>
            <a:r>
              <a:rPr lang="en-US" altLang="zh-CN" sz="1600" dirty="0" smtClean="0"/>
              <a:t>IDE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47750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Software </a:t>
            </a:r>
            <a:r>
              <a:rPr lang="en-US" altLang="zh-CN" dirty="0" smtClean="0"/>
              <a:t>Preparation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0989" y="742950"/>
            <a:ext cx="85420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1. </a:t>
            </a:r>
            <a:r>
              <a:rPr lang="en-US" altLang="zh-CN" sz="1600" b="1" dirty="0"/>
              <a:t>Install Client: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TMP Client: tmp_client_2xxxx_installer_bin_windows.exe</a:t>
            </a:r>
          </a:p>
          <a:p>
            <a:r>
              <a:rPr lang="en-US" altLang="zh-CN" sz="1600" dirty="0"/>
              <a:t>SW location: </a:t>
            </a:r>
            <a:r>
              <a:rPr lang="en-US" altLang="zh-CN" sz="1600" dirty="0">
                <a:hlinkClick r:id="rId3" action="ppaction://hlinkfile"/>
              </a:rPr>
              <a:t>\\lsh-smb02\sw\qa\qa_store\TMP_tools\client_software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2. </a:t>
            </a:r>
            <a:r>
              <a:rPr lang="en-US" altLang="zh-CN" sz="1600" dirty="0" smtClean="0"/>
              <a:t>Launch Client:</a:t>
            </a:r>
          </a:p>
          <a:p>
            <a:r>
              <a:rPr lang="en-US" altLang="zh-CN" sz="1600" dirty="0" smtClean="0"/>
              <a:t>Click ‘Windows menu’ -&gt; ‘All Programs’ -&gt; ‘TestRail Client’ -&gt; ‘client</a:t>
            </a:r>
            <a:r>
              <a:rPr lang="en-US" altLang="zh-CN" sz="1600" dirty="0" smtClean="0"/>
              <a:t>’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Or</a:t>
            </a:r>
          </a:p>
          <a:p>
            <a:endParaRPr lang="en-US" altLang="zh-CN" sz="1600" dirty="0"/>
          </a:p>
          <a:p>
            <a:r>
              <a:rPr lang="en-US" altLang="zh-CN" sz="1600" dirty="0"/>
              <a:t> Go to your install path:</a:t>
            </a:r>
          </a:p>
          <a:p>
            <a:r>
              <a:rPr lang="en-US" altLang="zh-CN" sz="1600" dirty="0"/>
              <a:t>     Double click ‘client.exe’ 	– will open TMP client without Console.</a:t>
            </a:r>
          </a:p>
          <a:p>
            <a:r>
              <a:rPr lang="en-US" altLang="zh-CN" sz="1600" dirty="0"/>
              <a:t>     Double click ‘clientc.exe’	-- will open TMP client with Console for more debug info.</a:t>
            </a:r>
          </a:p>
        </p:txBody>
      </p:sp>
    </p:spTree>
    <p:extLst>
      <p:ext uri="{BB962C8B-B14F-4D97-AF65-F5344CB8AC3E}">
        <p14:creationId xmlns:p14="http://schemas.microsoft.com/office/powerpoint/2010/main" val="35397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GUI - Client Software Setting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847466"/>
            <a:ext cx="570964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Set available Software by ‘Settings’ -&gt; ‘Software…’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/>
              <a:t>Radiant version: </a:t>
            </a:r>
            <a:r>
              <a:rPr lang="en-US" altLang="zh-CN" sz="1200" dirty="0" smtClean="0"/>
              <a:t>ng1_2 = &lt;</a:t>
            </a:r>
            <a:r>
              <a:rPr lang="en-US" altLang="zh-CN" sz="1200" dirty="0" err="1" smtClean="0"/>
              <a:t>install_path</a:t>
            </a:r>
            <a:r>
              <a:rPr lang="en-US" altLang="zh-CN" sz="1200" dirty="0" smtClean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Squish version:6.1.0 = </a:t>
            </a:r>
            <a:r>
              <a:rPr lang="en-US" altLang="zh-CN" sz="1200" dirty="0"/>
              <a:t>&lt;</a:t>
            </a:r>
            <a:r>
              <a:rPr lang="en-US" altLang="zh-CN" sz="1200" dirty="0" err="1"/>
              <a:t>install_path</a:t>
            </a:r>
            <a:r>
              <a:rPr lang="en-US" altLang="zh-CN" sz="1200" dirty="0"/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86130"/>
            <a:ext cx="2438400" cy="17220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586131"/>
            <a:ext cx="2438400" cy="17318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5580" y="4046827"/>
            <a:ext cx="8721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*:Suite file has test case </a:t>
            </a:r>
            <a:r>
              <a:rPr lang="en-US" altLang="zh-CN" sz="1200" dirty="0"/>
              <a:t>information</a:t>
            </a:r>
            <a:r>
              <a:rPr lang="en-US" altLang="zh-CN" sz="1200" dirty="0" smtClean="0"/>
              <a:t> and run requirements, TMP client check the available information and run matched tasks.</a:t>
            </a:r>
          </a:p>
          <a:p>
            <a:r>
              <a:rPr lang="en-US" altLang="zh-CN" sz="1200" dirty="0" smtClean="0"/>
              <a:t>  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6404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GUI - </a:t>
            </a:r>
            <a:r>
              <a:rPr lang="en-US" dirty="0" smtClean="0"/>
              <a:t>Launch EIT2 suites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400" y="1226545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Run client.exe on Windows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r>
              <a:rPr lang="en-US" altLang="zh-CN" dirty="0" smtClean="0"/>
              <a:t>2. Client “imports…” on top left</a:t>
            </a:r>
          </a:p>
          <a:p>
            <a:endParaRPr lang="en-US" altLang="zh-CN" dirty="0"/>
          </a:p>
          <a:p>
            <a:r>
              <a:rPr lang="en-US" altLang="zh-CN" dirty="0" smtClean="0"/>
              <a:t>3. Select ‘Suite File’ tab</a:t>
            </a:r>
          </a:p>
          <a:p>
            <a:endParaRPr lang="en-US" altLang="zh-CN" dirty="0"/>
          </a:p>
          <a:p>
            <a:r>
              <a:rPr lang="en-US" altLang="zh-CN" dirty="0" smtClean="0"/>
              <a:t>4. </a:t>
            </a:r>
            <a:r>
              <a:rPr lang="en-US" altLang="zh-CN" dirty="0"/>
              <a:t>Select “</a:t>
            </a:r>
            <a:r>
              <a:rPr lang="en-US" altLang="zh-CN" dirty="0" smtClean="0"/>
              <a:t>pn_20_project_navigator_all.xlsx”</a:t>
            </a:r>
          </a:p>
          <a:p>
            <a:r>
              <a:rPr lang="en-US" altLang="zh-CN" dirty="0" smtClean="0"/>
              <a:t>for ‘Unit Suite’</a:t>
            </a:r>
          </a:p>
          <a:p>
            <a:endParaRPr lang="en-US" altLang="zh-CN" dirty="0"/>
          </a:p>
          <a:p>
            <a:r>
              <a:rPr lang="en-US" altLang="zh-CN" dirty="0" smtClean="0"/>
              <a:t>5. Give the extra environments if need:</a:t>
            </a:r>
          </a:p>
          <a:p>
            <a:r>
              <a:rPr lang="en-US" altLang="zh-CN" dirty="0" smtClean="0"/>
              <a:t> ENV=xxx, RTF=xxx</a:t>
            </a:r>
          </a:p>
          <a:p>
            <a:endParaRPr lang="en-US" altLang="zh-CN" dirty="0"/>
          </a:p>
          <a:p>
            <a:r>
              <a:rPr lang="en-US" altLang="zh-CN" dirty="0" smtClean="0"/>
              <a:t>6. Click ‘Apply’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31" y="1231649"/>
            <a:ext cx="2819400" cy="1608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028950"/>
            <a:ext cx="3167062" cy="184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GUI </a:t>
            </a:r>
            <a:r>
              <a:rPr lang="en-US" altLang="zh-CN" dirty="0" smtClean="0"/>
              <a:t>– EIT2 suites running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047750"/>
            <a:ext cx="4386191" cy="36576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 bwMode="auto">
          <a:xfrm>
            <a:off x="228600" y="1885950"/>
            <a:ext cx="1658422" cy="838200"/>
          </a:xfrm>
          <a:prstGeom prst="wedgeEllipseCallout">
            <a:avLst>
              <a:gd name="adj1" fmla="val 73017"/>
              <a:gd name="adj2" fmla="val 7872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Double click the finished run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6629400" y="1276350"/>
            <a:ext cx="1658422" cy="838200"/>
          </a:xfrm>
          <a:prstGeom prst="wedgeEllipseCallout">
            <a:avLst>
              <a:gd name="adj1" fmla="val -77925"/>
              <a:gd name="adj2" fmla="val -1256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Result Show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Flowchart: Document 10"/>
          <p:cNvSpPr/>
          <p:nvPr/>
        </p:nvSpPr>
        <p:spPr bwMode="auto">
          <a:xfrm>
            <a:off x="7315200" y="3486150"/>
            <a:ext cx="1600199" cy="137160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In GUI test you can retest the failed case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653" y="3204976"/>
            <a:ext cx="1985962" cy="1331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787" y="2958051"/>
            <a:ext cx="435585" cy="1056198"/>
          </a:xfrm>
          <a:prstGeom prst="rect">
            <a:avLst/>
          </a:prstGeom>
        </p:spPr>
      </p:pic>
      <p:sp>
        <p:nvSpPr>
          <p:cNvPr id="12" name="Oval Callout 11"/>
          <p:cNvSpPr/>
          <p:nvPr/>
        </p:nvSpPr>
        <p:spPr bwMode="auto">
          <a:xfrm>
            <a:off x="365569" y="3451549"/>
            <a:ext cx="1658422" cy="838200"/>
          </a:xfrm>
          <a:prstGeom prst="wedgeEllipseCallout">
            <a:avLst>
              <a:gd name="adj1" fmla="val 105274"/>
              <a:gd name="adj2" fmla="val -661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Right click to Get Submit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ttice_tpl_wide">
  <a:themeElements>
    <a:clrScheme name="LSC-PPT">
      <a:dk1>
        <a:srgbClr val="2E2E2E"/>
      </a:dk1>
      <a:lt1>
        <a:srgbClr val="FFFFFF"/>
      </a:lt1>
      <a:dk2>
        <a:srgbClr val="6D6E70"/>
      </a:dk2>
      <a:lt2>
        <a:srgbClr val="AEAFB2"/>
      </a:lt2>
      <a:accent1>
        <a:srgbClr val="FDBC13"/>
      </a:accent1>
      <a:accent2>
        <a:srgbClr val="F16F21"/>
      </a:accent2>
      <a:accent3>
        <a:srgbClr val="0069B4"/>
      </a:accent3>
      <a:accent4>
        <a:srgbClr val="009FE1"/>
      </a:accent4>
      <a:accent5>
        <a:srgbClr val="038245"/>
      </a:accent5>
      <a:accent6>
        <a:srgbClr val="37B34A"/>
      </a:accent6>
      <a:hlink>
        <a:srgbClr val="00B0FF"/>
      </a:hlink>
      <a:folHlink>
        <a:srgbClr val="525380"/>
      </a:folHlink>
    </a:clrScheme>
    <a:fontScheme name="LSC_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resentation3" id="{179D83FB-F7AB-F04D-9545-D006DAA4094A}" vid="{24C92BB9-AF04-5948-A126-586723FC81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ort_x0020_Order xmlns="122082c5-117c-4716-9a12-4c01b979939c" xsi:nil="true"/>
    <Date xmlns="122082c5-117c-4716-9a12-4c01b979939c">2013-05-01T07:00:00+00:00</Dat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EE198BA0A2E4181D5D3AB29BD537B" ma:contentTypeVersion="2" ma:contentTypeDescription="Create a new document." ma:contentTypeScope="" ma:versionID="2daa2a37b3772918ca96c73e3883d411">
  <xsd:schema xmlns:xsd="http://www.w3.org/2001/XMLSchema" xmlns:xs="http://www.w3.org/2001/XMLSchema" xmlns:p="http://schemas.microsoft.com/office/2006/metadata/properties" xmlns:ns2="122082c5-117c-4716-9a12-4c01b979939c" targetNamespace="http://schemas.microsoft.com/office/2006/metadata/properties" ma:root="true" ma:fieldsID="edaee47cf64a3631e42f40800399f152" ns2:_="">
    <xsd:import namespace="122082c5-117c-4716-9a12-4c01b979939c"/>
    <xsd:element name="properties">
      <xsd:complexType>
        <xsd:sequence>
          <xsd:element name="documentManagement">
            <xsd:complexType>
              <xsd:all>
                <xsd:element ref="ns2:Sort_x0020_Order" minOccurs="0"/>
                <xsd:element ref="ns2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082c5-117c-4716-9a12-4c01b979939c" elementFormDefault="qualified">
    <xsd:import namespace="http://schemas.microsoft.com/office/2006/documentManagement/types"/>
    <xsd:import namespace="http://schemas.microsoft.com/office/infopath/2007/PartnerControls"/>
    <xsd:element name="Sort_x0020_Order" ma:index="8" nillable="true" ma:displayName="Sort Order" ma:decimals="0" ma:internalName="Sort_x0020_Order">
      <xsd:simpleType>
        <xsd:restriction base="dms:Number">
          <xsd:maxInclusive value="30"/>
        </xsd:restriction>
      </xsd:simpleType>
    </xsd:element>
    <xsd:element name="Date" ma:index="9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2933CA-2D74-435D-85CF-43FD28D8C2C9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122082c5-117c-4716-9a12-4c01b979939c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5AD889C-0E51-49CC-B53F-C59FB4C497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11F9F0-79CE-47CF-8554-8341B307CB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2082c5-117c-4716-9a12-4c01b9799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Lattice_tpl_wide.potx</Template>
  <TotalTime>14625</TotalTime>
  <Words>975</Words>
  <Application>Microsoft Office PowerPoint</Application>
  <PresentationFormat>On-screen Show (16:9)</PresentationFormat>
  <Paragraphs>204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Gill Sans</vt:lpstr>
      <vt:lpstr>Lato Regular</vt:lpstr>
      <vt:lpstr>MS PGothic</vt:lpstr>
      <vt:lpstr>ヒラギノ角ゴ ProN W3</vt:lpstr>
      <vt:lpstr>宋体</vt:lpstr>
      <vt:lpstr>Arial</vt:lpstr>
      <vt:lpstr>Arial Black</vt:lpstr>
      <vt:lpstr>Calibri</vt:lpstr>
      <vt:lpstr>Wingdings</vt:lpstr>
      <vt:lpstr>Lattice_tpl_wide</vt:lpstr>
      <vt:lpstr> </vt:lpstr>
      <vt:lpstr>Agenda</vt:lpstr>
      <vt:lpstr>Goal and Expectation</vt:lpstr>
      <vt:lpstr>LSH GUI test suites introduction</vt:lpstr>
      <vt:lpstr>Software Preparation</vt:lpstr>
      <vt:lpstr>Software Preparation</vt:lpstr>
      <vt:lpstr>GUI - Client Software Setting</vt:lpstr>
      <vt:lpstr>GUI - Launch EIT2 suites</vt:lpstr>
      <vt:lpstr>GUI – EIT2 suites running</vt:lpstr>
      <vt:lpstr>CMD – Launch EIT2 suites in console</vt:lpstr>
      <vt:lpstr>CMD – suite run in console</vt:lpstr>
      <vt:lpstr>Result check – Filed case check steps</vt:lpstr>
      <vt:lpstr>THANKS</vt:lpstr>
      <vt:lpstr>Appendix 1– Linux Software Prepare</vt:lpstr>
      <vt:lpstr>Appendix 1– Linux EIT2 suite launch</vt:lpstr>
      <vt:lpstr>Appendix2 – Case work flow</vt:lpstr>
      <vt:lpstr>Appendix3 - Ready for integration:</vt:lpstr>
      <vt:lpstr>Appendix4 - Run user case</vt:lpstr>
      <vt:lpstr>Appendix5 – Know issues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SEMICONDUCTOR</dc:title>
  <dc:subject/>
  <dc:creator>Ines Natale</dc:creator>
  <cp:keywords>Wide Format</cp:keywords>
  <dc:description/>
  <cp:lastModifiedBy>Jason Wang</cp:lastModifiedBy>
  <cp:revision>372</cp:revision>
  <cp:lastPrinted>2016-01-15T01:19:43Z</cp:lastPrinted>
  <dcterms:created xsi:type="dcterms:W3CDTF">2016-04-19T18:00:51Z</dcterms:created>
  <dcterms:modified xsi:type="dcterms:W3CDTF">2019-05-10T07:54:43Z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0x010100D01EE198BA0A2E4181D5D3AB29BD537B</vt:lpwstr>
  </property>
</Properties>
</file>