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4"/>
  </p:sldMasterIdLst>
  <p:notesMasterIdLst>
    <p:notesMasterId r:id="rId24"/>
  </p:notesMasterIdLst>
  <p:handoutMasterIdLst>
    <p:handoutMasterId r:id="rId25"/>
  </p:handoutMasterIdLst>
  <p:sldIdLst>
    <p:sldId id="312" r:id="rId5"/>
    <p:sldId id="322" r:id="rId6"/>
    <p:sldId id="347" r:id="rId7"/>
    <p:sldId id="368" r:id="rId8"/>
    <p:sldId id="369" r:id="rId9"/>
    <p:sldId id="358" r:id="rId10"/>
    <p:sldId id="366" r:id="rId11"/>
    <p:sldId id="359" r:id="rId12"/>
    <p:sldId id="360" r:id="rId13"/>
    <p:sldId id="349" r:id="rId14"/>
    <p:sldId id="355" r:id="rId15"/>
    <p:sldId id="353" r:id="rId16"/>
    <p:sldId id="326" r:id="rId17"/>
    <p:sldId id="365" r:id="rId18"/>
    <p:sldId id="367" r:id="rId19"/>
    <p:sldId id="356" r:id="rId20"/>
    <p:sldId id="361" r:id="rId21"/>
    <p:sldId id="352" r:id="rId22"/>
    <p:sldId id="354" r:id="rId23"/>
  </p:sldIdLst>
  <p:sldSz cx="9144000" cy="5143500" type="screen16x9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5">
          <p15:clr>
            <a:srgbClr val="A4A3A4"/>
          </p15:clr>
        </p15:guide>
        <p15:guide id="3" pos="2880" userDrawn="1">
          <p15:clr>
            <a:srgbClr val="A4A3A4"/>
          </p15:clr>
        </p15:guide>
        <p15:guide id="8" orient="horz" pos="472">
          <p15:clr>
            <a:srgbClr val="A4A3A4"/>
          </p15:clr>
        </p15:guide>
        <p15:guide id="9" orient="horz" pos="320">
          <p15:clr>
            <a:srgbClr val="A4A3A4"/>
          </p15:clr>
        </p15:guide>
        <p15:guide id="10" pos="5479">
          <p15:clr>
            <a:srgbClr val="A4A3A4"/>
          </p15:clr>
        </p15:guide>
        <p15:guide id="11" pos="336" userDrawn="1">
          <p15:clr>
            <a:srgbClr val="A4A3A4"/>
          </p15:clr>
        </p15:guide>
        <p15:guide id="12" orient="horz" pos="31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4E5864"/>
    <a:srgbClr val="FEC426"/>
    <a:srgbClr val="454F5B"/>
    <a:srgbClr val="14507D"/>
    <a:srgbClr val="122F52"/>
    <a:srgbClr val="0F739C"/>
    <a:srgbClr val="0A5170"/>
    <a:srgbClr val="1C93B0"/>
    <a:srgbClr val="156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6610" autoAdjust="0"/>
  </p:normalViewPr>
  <p:slideViewPr>
    <p:cSldViewPr>
      <p:cViewPr varScale="1">
        <p:scale>
          <a:sx n="150" d="100"/>
          <a:sy n="150" d="100"/>
        </p:scale>
        <p:origin x="396" y="126"/>
      </p:cViewPr>
      <p:guideLst>
        <p:guide orient="horz" pos="1635"/>
        <p:guide pos="2880"/>
        <p:guide orient="horz" pos="472"/>
        <p:guide orient="horz" pos="320"/>
        <p:guide pos="5479"/>
        <p:guide pos="336"/>
        <p:guide orient="horz" pos="3150"/>
      </p:guideLst>
    </p:cSldViewPr>
  </p:slideViewPr>
  <p:outlineViewPr>
    <p:cViewPr>
      <p:scale>
        <a:sx n="33" d="100"/>
        <a:sy n="33" d="100"/>
      </p:scale>
      <p:origin x="0" y="57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Objects="1" showGuides="1">
      <p:cViewPr varScale="1">
        <p:scale>
          <a:sx n="84" d="100"/>
          <a:sy n="84" d="100"/>
        </p:scale>
        <p:origin x="3768" y="102"/>
      </p:cViewPr>
      <p:guideLst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30B03-60D1-2F4F-A3AB-B9EC0FF258A6}" type="datetimeFigureOut">
              <a:rPr lang="en-US" smtClean="0">
                <a:latin typeface="Arial"/>
              </a:rPr>
              <a:t>8/21/2024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F03A6-5ABC-D94D-A37D-B651B66FE85C}" type="slidenum">
              <a:rPr lang="en-US" smtClean="0">
                <a:latin typeface="Arial"/>
              </a:r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340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>
                <a:latin typeface="Arial"/>
              </a:defRPr>
            </a:lvl1pPr>
          </a:lstStyle>
          <a:p>
            <a:fld id="{D348782D-5FE9-438D-A614-AC8A541C0258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47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>
                <a:latin typeface="Arial"/>
              </a:defRPr>
            </a:lvl1pPr>
          </a:lstStyle>
          <a:p>
            <a:fld id="{0576C9C8-A95C-43FD-83EF-44D3648F6A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87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91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ver Page -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chemeClr val="tx1">
                  <a:alpha val="69000"/>
                </a:schemeClr>
              </a:gs>
              <a:gs pos="0">
                <a:schemeClr val="tx2">
                  <a:alpha val="69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693869" y="2934080"/>
            <a:ext cx="5848519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 Name, Author Job Title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89789" y="2336922"/>
            <a:ext cx="5792998" cy="471068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800" b="1" i="0" cap="none">
                <a:solidFill>
                  <a:srgbClr val="FFFFFF"/>
                </a:solidFill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6790963" y="4690022"/>
            <a:ext cx="1895837" cy="312095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674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Cover Page -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chemeClr val="tx1">
                  <a:alpha val="69000"/>
                </a:schemeClr>
              </a:gs>
              <a:gs pos="0">
                <a:schemeClr val="tx2">
                  <a:alpha val="69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693869" y="2934080"/>
            <a:ext cx="5848519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 Name, Author Job Title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019123" y="4791225"/>
            <a:ext cx="1762927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89789" y="2336922"/>
            <a:ext cx="5792998" cy="471068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800" b="1" i="0" cap="none">
                <a:solidFill>
                  <a:srgbClr val="FFFFFF"/>
                </a:solidFill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74412" y="4690022"/>
            <a:ext cx="1895837" cy="312095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074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925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6122022" y="0"/>
            <a:ext cx="3021977" cy="5152736"/>
          </a:xfrm>
          <a:custGeom>
            <a:avLst/>
            <a:gdLst>
              <a:gd name="connsiteX0" fmla="*/ 0 w 2105891"/>
              <a:gd name="connsiteY0" fmla="*/ 0 h 5143499"/>
              <a:gd name="connsiteX1" fmla="*/ 2105891 w 2105891"/>
              <a:gd name="connsiteY1" fmla="*/ 0 h 5143499"/>
              <a:gd name="connsiteX2" fmla="*/ 2105891 w 2105891"/>
              <a:gd name="connsiteY2" fmla="*/ 5143499 h 5143499"/>
              <a:gd name="connsiteX3" fmla="*/ 0 w 2105891"/>
              <a:gd name="connsiteY3" fmla="*/ 5143499 h 5143499"/>
              <a:gd name="connsiteX4" fmla="*/ 0 w 2105891"/>
              <a:gd name="connsiteY4" fmla="*/ 0 h 5143499"/>
              <a:gd name="connsiteX0" fmla="*/ 1117600 w 3223491"/>
              <a:gd name="connsiteY0" fmla="*/ 0 h 5152735"/>
              <a:gd name="connsiteX1" fmla="*/ 3223491 w 3223491"/>
              <a:gd name="connsiteY1" fmla="*/ 0 h 5152735"/>
              <a:gd name="connsiteX2" fmla="*/ 3223491 w 3223491"/>
              <a:gd name="connsiteY2" fmla="*/ 5143499 h 5152735"/>
              <a:gd name="connsiteX3" fmla="*/ 0 w 3223491"/>
              <a:gd name="connsiteY3" fmla="*/ 5152735 h 5152735"/>
              <a:gd name="connsiteX4" fmla="*/ 1117600 w 3223491"/>
              <a:gd name="connsiteY4" fmla="*/ 0 h 5152735"/>
              <a:gd name="connsiteX0" fmla="*/ 1117600 w 3223491"/>
              <a:gd name="connsiteY0" fmla="*/ 0 h 5152736"/>
              <a:gd name="connsiteX1" fmla="*/ 3223491 w 3223491"/>
              <a:gd name="connsiteY1" fmla="*/ 0 h 5152736"/>
              <a:gd name="connsiteX2" fmla="*/ 2115127 w 3223491"/>
              <a:gd name="connsiteY2" fmla="*/ 5152736 h 5152736"/>
              <a:gd name="connsiteX3" fmla="*/ 0 w 3223491"/>
              <a:gd name="connsiteY3" fmla="*/ 5152735 h 5152736"/>
              <a:gd name="connsiteX4" fmla="*/ 1117600 w 3223491"/>
              <a:gd name="connsiteY4" fmla="*/ 0 h 5152736"/>
              <a:gd name="connsiteX0" fmla="*/ 1241509 w 3347400"/>
              <a:gd name="connsiteY0" fmla="*/ 0 h 5152736"/>
              <a:gd name="connsiteX1" fmla="*/ 3347400 w 3347400"/>
              <a:gd name="connsiteY1" fmla="*/ 0 h 5152736"/>
              <a:gd name="connsiteX2" fmla="*/ 2239036 w 3347400"/>
              <a:gd name="connsiteY2" fmla="*/ 5152736 h 5152736"/>
              <a:gd name="connsiteX3" fmla="*/ 0 w 3347400"/>
              <a:gd name="connsiteY3" fmla="*/ 5139574 h 5152736"/>
              <a:gd name="connsiteX4" fmla="*/ 1241509 w 3347400"/>
              <a:gd name="connsiteY4" fmla="*/ 0 h 5152736"/>
              <a:gd name="connsiteX0" fmla="*/ 1379996 w 3347400"/>
              <a:gd name="connsiteY0" fmla="*/ 6581 h 5152736"/>
              <a:gd name="connsiteX1" fmla="*/ 3347400 w 3347400"/>
              <a:gd name="connsiteY1" fmla="*/ 0 h 5152736"/>
              <a:gd name="connsiteX2" fmla="*/ 2239036 w 3347400"/>
              <a:gd name="connsiteY2" fmla="*/ 5152736 h 5152736"/>
              <a:gd name="connsiteX3" fmla="*/ 0 w 3347400"/>
              <a:gd name="connsiteY3" fmla="*/ 5139574 h 5152736"/>
              <a:gd name="connsiteX4" fmla="*/ 1379996 w 3347400"/>
              <a:gd name="connsiteY4" fmla="*/ 6581 h 515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7400" h="5152736">
                <a:moveTo>
                  <a:pt x="1379996" y="6581"/>
                </a:moveTo>
                <a:lnTo>
                  <a:pt x="3347400" y="0"/>
                </a:lnTo>
                <a:lnTo>
                  <a:pt x="2239036" y="5152736"/>
                </a:lnTo>
                <a:lnTo>
                  <a:pt x="0" y="5139574"/>
                </a:lnTo>
                <a:lnTo>
                  <a:pt x="1379996" y="6581"/>
                </a:lnTo>
                <a:close/>
              </a:path>
            </a:pathLst>
          </a:custGeom>
          <a:solidFill>
            <a:srgbClr val="FEC426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034218" y="8380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42" name="Rectangle 3"/>
          <p:cNvSpPr/>
          <p:nvPr userDrawn="1"/>
        </p:nvSpPr>
        <p:spPr bwMode="auto">
          <a:xfrm>
            <a:off x="6247885" y="-24579"/>
            <a:ext cx="2915855" cy="5179839"/>
          </a:xfrm>
          <a:custGeom>
            <a:avLst/>
            <a:gdLst>
              <a:gd name="connsiteX0" fmla="*/ 0 w 2105891"/>
              <a:gd name="connsiteY0" fmla="*/ 0 h 5143499"/>
              <a:gd name="connsiteX1" fmla="*/ 2105891 w 2105891"/>
              <a:gd name="connsiteY1" fmla="*/ 0 h 5143499"/>
              <a:gd name="connsiteX2" fmla="*/ 2105891 w 2105891"/>
              <a:gd name="connsiteY2" fmla="*/ 5143499 h 5143499"/>
              <a:gd name="connsiteX3" fmla="*/ 0 w 2105891"/>
              <a:gd name="connsiteY3" fmla="*/ 5143499 h 5143499"/>
              <a:gd name="connsiteX4" fmla="*/ 0 w 2105891"/>
              <a:gd name="connsiteY4" fmla="*/ 0 h 5143499"/>
              <a:gd name="connsiteX0" fmla="*/ 1117600 w 3223491"/>
              <a:gd name="connsiteY0" fmla="*/ 0 h 5152735"/>
              <a:gd name="connsiteX1" fmla="*/ 3223491 w 3223491"/>
              <a:gd name="connsiteY1" fmla="*/ 0 h 5152735"/>
              <a:gd name="connsiteX2" fmla="*/ 3223491 w 3223491"/>
              <a:gd name="connsiteY2" fmla="*/ 5143499 h 5152735"/>
              <a:gd name="connsiteX3" fmla="*/ 0 w 3223491"/>
              <a:gd name="connsiteY3" fmla="*/ 5152735 h 5152735"/>
              <a:gd name="connsiteX4" fmla="*/ 1117600 w 3223491"/>
              <a:gd name="connsiteY4" fmla="*/ 0 h 5152735"/>
              <a:gd name="connsiteX0" fmla="*/ 1117600 w 3223491"/>
              <a:gd name="connsiteY0" fmla="*/ 0 h 5152736"/>
              <a:gd name="connsiteX1" fmla="*/ 3223491 w 3223491"/>
              <a:gd name="connsiteY1" fmla="*/ 0 h 5152736"/>
              <a:gd name="connsiteX2" fmla="*/ 2115127 w 3223491"/>
              <a:gd name="connsiteY2" fmla="*/ 5152736 h 5152736"/>
              <a:gd name="connsiteX3" fmla="*/ 0 w 3223491"/>
              <a:gd name="connsiteY3" fmla="*/ 5152735 h 5152736"/>
              <a:gd name="connsiteX4" fmla="*/ 1117600 w 3223491"/>
              <a:gd name="connsiteY4" fmla="*/ 0 h 5152736"/>
              <a:gd name="connsiteX0" fmla="*/ 1117600 w 3223491"/>
              <a:gd name="connsiteY0" fmla="*/ 0 h 5161973"/>
              <a:gd name="connsiteX1" fmla="*/ 3223491 w 3223491"/>
              <a:gd name="connsiteY1" fmla="*/ 0 h 5161973"/>
              <a:gd name="connsiteX2" fmla="*/ 3210955 w 3223491"/>
              <a:gd name="connsiteY2" fmla="*/ 5161973 h 5161973"/>
              <a:gd name="connsiteX3" fmla="*/ 0 w 3223491"/>
              <a:gd name="connsiteY3" fmla="*/ 5152735 h 5161973"/>
              <a:gd name="connsiteX4" fmla="*/ 1117600 w 3223491"/>
              <a:gd name="connsiteY4" fmla="*/ 0 h 5161973"/>
              <a:gd name="connsiteX0" fmla="*/ 925630 w 3031521"/>
              <a:gd name="connsiteY0" fmla="*/ 0 h 5161973"/>
              <a:gd name="connsiteX1" fmla="*/ 3031521 w 3031521"/>
              <a:gd name="connsiteY1" fmla="*/ 0 h 5161973"/>
              <a:gd name="connsiteX2" fmla="*/ 3018985 w 3031521"/>
              <a:gd name="connsiteY2" fmla="*/ 5161973 h 5161973"/>
              <a:gd name="connsiteX3" fmla="*/ 0 w 3031521"/>
              <a:gd name="connsiteY3" fmla="*/ 5152735 h 5161973"/>
              <a:gd name="connsiteX4" fmla="*/ 925630 w 3031521"/>
              <a:gd name="connsiteY4" fmla="*/ 0 h 5161973"/>
              <a:gd name="connsiteX0" fmla="*/ 949626 w 3055517"/>
              <a:gd name="connsiteY0" fmla="*/ 0 h 5161973"/>
              <a:gd name="connsiteX1" fmla="*/ 3055517 w 3055517"/>
              <a:gd name="connsiteY1" fmla="*/ 0 h 5161973"/>
              <a:gd name="connsiteX2" fmla="*/ 3042981 w 3055517"/>
              <a:gd name="connsiteY2" fmla="*/ 5161973 h 5161973"/>
              <a:gd name="connsiteX3" fmla="*/ 0 w 3055517"/>
              <a:gd name="connsiteY3" fmla="*/ 5152735 h 5161973"/>
              <a:gd name="connsiteX4" fmla="*/ 949626 w 3055517"/>
              <a:gd name="connsiteY4" fmla="*/ 0 h 5161973"/>
              <a:gd name="connsiteX0" fmla="*/ 949626 w 3055517"/>
              <a:gd name="connsiteY0" fmla="*/ 0 h 5161973"/>
              <a:gd name="connsiteX1" fmla="*/ 3055517 w 3055517"/>
              <a:gd name="connsiteY1" fmla="*/ 0 h 5161973"/>
              <a:gd name="connsiteX2" fmla="*/ 3042981 w 3055517"/>
              <a:gd name="connsiteY2" fmla="*/ 5161973 h 5161973"/>
              <a:gd name="connsiteX3" fmla="*/ 0 w 3055517"/>
              <a:gd name="connsiteY3" fmla="*/ 5152735 h 5161973"/>
              <a:gd name="connsiteX4" fmla="*/ 949626 w 3055517"/>
              <a:gd name="connsiteY4" fmla="*/ 0 h 5161973"/>
              <a:gd name="connsiteX0" fmla="*/ 973622 w 3079513"/>
              <a:gd name="connsiteY0" fmla="*/ 0 h 5161973"/>
              <a:gd name="connsiteX1" fmla="*/ 3079513 w 3079513"/>
              <a:gd name="connsiteY1" fmla="*/ 0 h 5161973"/>
              <a:gd name="connsiteX2" fmla="*/ 3066977 w 3079513"/>
              <a:gd name="connsiteY2" fmla="*/ 5161973 h 5161973"/>
              <a:gd name="connsiteX3" fmla="*/ 0 w 3079513"/>
              <a:gd name="connsiteY3" fmla="*/ 5152735 h 5161973"/>
              <a:gd name="connsiteX4" fmla="*/ 973622 w 3079513"/>
              <a:gd name="connsiteY4" fmla="*/ 0 h 5161973"/>
              <a:gd name="connsiteX0" fmla="*/ 732520 w 2838411"/>
              <a:gd name="connsiteY0" fmla="*/ 0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732520 w 2838411"/>
              <a:gd name="connsiteY4" fmla="*/ 0 h 5166392"/>
              <a:gd name="connsiteX0" fmla="*/ 924305 w 2838411"/>
              <a:gd name="connsiteY0" fmla="*/ 6829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924305 w 2838411"/>
              <a:gd name="connsiteY4" fmla="*/ 6829 h 5166392"/>
              <a:gd name="connsiteX0" fmla="*/ 1176365 w 2838411"/>
              <a:gd name="connsiteY0" fmla="*/ 6829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1176365 w 2838411"/>
              <a:gd name="connsiteY4" fmla="*/ 6829 h 5166392"/>
              <a:gd name="connsiteX0" fmla="*/ 1110611 w 2838411"/>
              <a:gd name="connsiteY0" fmla="*/ 20485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1110611 w 2838411"/>
              <a:gd name="connsiteY4" fmla="*/ 20485 h 5166392"/>
              <a:gd name="connsiteX0" fmla="*/ 990061 w 2717861"/>
              <a:gd name="connsiteY0" fmla="*/ 20485 h 5166392"/>
              <a:gd name="connsiteX1" fmla="*/ 2717861 w 2717861"/>
              <a:gd name="connsiteY1" fmla="*/ 0 h 5166392"/>
              <a:gd name="connsiteX2" fmla="*/ 2705325 w 2717861"/>
              <a:gd name="connsiteY2" fmla="*/ 5161973 h 5166392"/>
              <a:gd name="connsiteX3" fmla="*/ 0 w 2717861"/>
              <a:gd name="connsiteY3" fmla="*/ 5166392 h 5166392"/>
              <a:gd name="connsiteX4" fmla="*/ 990061 w 2717861"/>
              <a:gd name="connsiteY4" fmla="*/ 20485 h 5166392"/>
              <a:gd name="connsiteX0" fmla="*/ 940745 w 2668545"/>
              <a:gd name="connsiteY0" fmla="*/ 20485 h 5161973"/>
              <a:gd name="connsiteX1" fmla="*/ 2668545 w 2668545"/>
              <a:gd name="connsiteY1" fmla="*/ 0 h 5161973"/>
              <a:gd name="connsiteX2" fmla="*/ 2656009 w 2668545"/>
              <a:gd name="connsiteY2" fmla="*/ 5161973 h 5161973"/>
              <a:gd name="connsiteX3" fmla="*/ 0 w 2668545"/>
              <a:gd name="connsiteY3" fmla="*/ 5159564 h 5161973"/>
              <a:gd name="connsiteX4" fmla="*/ 940745 w 2668545"/>
              <a:gd name="connsiteY4" fmla="*/ 20485 h 5161973"/>
              <a:gd name="connsiteX0" fmla="*/ 918827 w 2668545"/>
              <a:gd name="connsiteY0" fmla="*/ 20485 h 5161973"/>
              <a:gd name="connsiteX1" fmla="*/ 2668545 w 2668545"/>
              <a:gd name="connsiteY1" fmla="*/ 0 h 5161973"/>
              <a:gd name="connsiteX2" fmla="*/ 2656009 w 2668545"/>
              <a:gd name="connsiteY2" fmla="*/ 5161973 h 5161973"/>
              <a:gd name="connsiteX3" fmla="*/ 0 w 2668545"/>
              <a:gd name="connsiteY3" fmla="*/ 5159564 h 5161973"/>
              <a:gd name="connsiteX4" fmla="*/ 918827 w 2668545"/>
              <a:gd name="connsiteY4" fmla="*/ 20485 h 5161973"/>
              <a:gd name="connsiteX0" fmla="*/ 737629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737629 w 2487347"/>
              <a:gd name="connsiteY4" fmla="*/ 20485 h 5161973"/>
              <a:gd name="connsiteX0" fmla="*/ 947140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947140 w 2487347"/>
              <a:gd name="connsiteY4" fmla="*/ 20485 h 5161973"/>
              <a:gd name="connsiteX0" fmla="*/ 1037740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1037740 w 2487347"/>
              <a:gd name="connsiteY4" fmla="*/ 20485 h 5161973"/>
              <a:gd name="connsiteX0" fmla="*/ 1066052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1066052 w 2487347"/>
              <a:gd name="connsiteY4" fmla="*/ 20485 h 5161973"/>
              <a:gd name="connsiteX0" fmla="*/ 918828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918828 w 2340123"/>
              <a:gd name="connsiteY4" fmla="*/ 20485 h 5161973"/>
              <a:gd name="connsiteX0" fmla="*/ 1009426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1009426 w 2340123"/>
              <a:gd name="connsiteY4" fmla="*/ 20485 h 5161973"/>
              <a:gd name="connsiteX0" fmla="*/ 986777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986777 w 2340123"/>
              <a:gd name="connsiteY4" fmla="*/ 20485 h 5161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0123" h="5161973">
                <a:moveTo>
                  <a:pt x="986777" y="20485"/>
                </a:moveTo>
                <a:lnTo>
                  <a:pt x="2340123" y="0"/>
                </a:lnTo>
                <a:cubicBezTo>
                  <a:pt x="2335944" y="1720658"/>
                  <a:pt x="2331766" y="3441315"/>
                  <a:pt x="2327587" y="5161973"/>
                </a:cubicBezTo>
                <a:lnTo>
                  <a:pt x="0" y="5152534"/>
                </a:lnTo>
                <a:lnTo>
                  <a:pt x="986777" y="20485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576"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605155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8" name="TextBox 6"/>
          <p:cNvSpPr txBox="1">
            <a:spLocks noChangeArrowheads="1"/>
          </p:cNvSpPr>
          <p:nvPr userDrawn="1"/>
        </p:nvSpPr>
        <p:spPr bwMode="auto">
          <a:xfrm>
            <a:off x="4114006" y="4873052"/>
            <a:ext cx="906463" cy="2460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>
                <a:latin typeface="+mj-lt"/>
                <a:cs typeface="Arial" panose="020B0604020202020204" pitchFamily="34" charset="0"/>
              </a:rPr>
              <a:t> [</a:t>
            </a:r>
            <a:fld id="{B47D6B3F-46F2-0F48-98B5-BD85166C0D7E}" type="slidenum">
              <a:rPr lang="en-US" smtClean="0">
                <a:latin typeface="+mj-lt"/>
                <a:cs typeface="Arial" panose="020B0604020202020204" pitchFamily="34" charset="0"/>
              </a:rPr>
              <a:pPr lvl="0"/>
              <a:t>‹#›</a:t>
            </a:fld>
            <a:r>
              <a:rPr lang="en-US" dirty="0">
                <a:latin typeface="+mj-lt"/>
                <a:cs typeface="Arial" panose="020B0604020202020204" pitchFamily="34" charset="0"/>
              </a:rPr>
              <a:t>]</a:t>
            </a:r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  <p:grpSp>
        <p:nvGrpSpPr>
          <p:cNvPr id="74" name="Group 73"/>
          <p:cNvGrpSpPr/>
          <p:nvPr userDrawn="1"/>
        </p:nvGrpSpPr>
        <p:grpSpPr>
          <a:xfrm>
            <a:off x="7802378" y="4931038"/>
            <a:ext cx="884422" cy="132359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75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5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6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7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8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9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0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1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2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4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5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6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7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8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139" name="Rectangle 11"/>
          <p:cNvSpPr>
            <a:spLocks/>
          </p:cNvSpPr>
          <p:nvPr userDrawn="1"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>
                <a:solidFill>
                  <a:srgbClr val="7F7F7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89403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_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003995" y="3084866"/>
            <a:ext cx="7164586" cy="0"/>
          </a:xfrm>
          <a:prstGeom prst="line">
            <a:avLst/>
          </a:prstGeom>
          <a:noFill/>
          <a:ln w="6350" cap="flat">
            <a:solidFill>
              <a:srgbClr val="444F5B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+mj-lt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3536" y="2350475"/>
            <a:ext cx="6125504" cy="736600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400" b="1" i="0" cap="none">
                <a:solidFill>
                  <a:srgbClr val="444F5B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1399" y="3089365"/>
            <a:ext cx="8243888" cy="513881"/>
          </a:xfrm>
        </p:spPr>
        <p:txBody>
          <a:bodyPr>
            <a:noAutofit/>
          </a:bodyPr>
          <a:lstStyle>
            <a:lvl1pPr marL="0" indent="0" algn="ctr">
              <a:buNone/>
              <a:defRPr sz="1600" i="1" baseline="0">
                <a:solidFill>
                  <a:srgbClr val="444F5B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7830510" y="4857750"/>
            <a:ext cx="93249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72" name="Group 71"/>
          <p:cNvGrpSpPr/>
          <p:nvPr userDrawn="1"/>
        </p:nvGrpSpPr>
        <p:grpSpPr>
          <a:xfrm>
            <a:off x="7802378" y="4940755"/>
            <a:ext cx="884422" cy="145595"/>
            <a:chOff x="3121025" y="2933700"/>
            <a:chExt cx="5949951" cy="979488"/>
          </a:xfrm>
          <a:solidFill>
            <a:schemeClr val="tx1"/>
          </a:solidFill>
        </p:grpSpPr>
        <p:sp>
          <p:nvSpPr>
            <p:cNvPr id="7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8856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_page">
    <p:bg>
      <p:bgPr>
        <a:solidFill>
          <a:srgbClr val="4E5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003995" y="3084866"/>
            <a:ext cx="7164586" cy="0"/>
          </a:xfrm>
          <a:prstGeom prst="line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Arial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3536" y="2337010"/>
            <a:ext cx="6125504" cy="736600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400" b="1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1399" y="3097801"/>
            <a:ext cx="8243888" cy="513881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rgbClr val="FFFFFF"/>
                </a:solidFill>
                <a:latin typeface="Arial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7307540" y="4741464"/>
            <a:ext cx="1512566" cy="402036"/>
          </a:xfrm>
          <a:prstGeom prst="rect">
            <a:avLst/>
          </a:prstGeom>
          <a:solidFill>
            <a:srgbClr val="4E586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  <a:ea typeface="ヒラギノ角ゴ ProN W3" charset="0"/>
              <a:cs typeface="Arial"/>
              <a:sym typeface="Gill Sans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457200" y="4838700"/>
            <a:ext cx="1371600" cy="304800"/>
          </a:xfrm>
          <a:prstGeom prst="rect">
            <a:avLst/>
          </a:prstGeom>
          <a:solidFill>
            <a:srgbClr val="4E586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802378" y="4931038"/>
            <a:ext cx="884422" cy="132359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0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1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41" name="Rectangle 11"/>
          <p:cNvSpPr>
            <a:spLocks/>
          </p:cNvSpPr>
          <p:nvPr userDrawn="1"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>
                <a:solidFill>
                  <a:srgbClr val="FFFFF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</p:spTree>
    <p:extLst>
      <p:ext uri="{BB962C8B-B14F-4D97-AF65-F5344CB8AC3E}">
        <p14:creationId xmlns:p14="http://schemas.microsoft.com/office/powerpoint/2010/main" val="87847724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832339"/>
            <a:ext cx="8229600" cy="3762284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3206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2E2E2E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0670281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826137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-col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3994827"/>
          </a:xfrm>
          <a:prstGeom prst="rect">
            <a:avLst/>
          </a:prstGeom>
          <a:solidFill>
            <a:srgbClr val="444F5B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id-ID" dirty="0">
              <a:solidFill>
                <a:prstClr val="white"/>
              </a:solidFill>
              <a:latin typeface="+mj-lt"/>
              <a:cs typeface="Arial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5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bg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2047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-col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9144000" cy="3809866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id-ID" dirty="0">
              <a:solidFill>
                <a:prstClr val="white"/>
              </a:solidFill>
              <a:latin typeface="+mn-lt"/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45301457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115539"/>
            <a:ext cx="8239125" cy="491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11"/>
          <p:cNvSpPr>
            <a:spLocks/>
          </p:cNvSpPr>
          <p:nvPr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>
                <a:solidFill>
                  <a:srgbClr val="7F7F7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4114006" y="4882724"/>
            <a:ext cx="906463" cy="2460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>
                <a:latin typeface="+mj-lt"/>
                <a:cs typeface="Arial" panose="020B0604020202020204" pitchFamily="34" charset="0"/>
              </a:rPr>
              <a:t> [</a:t>
            </a:r>
            <a:fld id="{B47D6B3F-46F2-0F48-98B5-BD85166C0D7E}" type="slidenum">
              <a:rPr lang="en-US" smtClean="0">
                <a:latin typeface="+mj-lt"/>
                <a:cs typeface="Arial" panose="020B0604020202020204" pitchFamily="34" charset="0"/>
              </a:rPr>
              <a:pPr lvl="0"/>
              <a:t>‹#›</a:t>
            </a:fld>
            <a:r>
              <a:rPr lang="en-US" dirty="0">
                <a:latin typeface="+mj-lt"/>
                <a:cs typeface="Arial" panose="020B0604020202020204" pitchFamily="34" charset="0"/>
              </a:rPr>
              <a:t>]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802378" y="4940755"/>
            <a:ext cx="884422" cy="145595"/>
            <a:chOff x="3121025" y="2933700"/>
            <a:chExt cx="5949951" cy="979488"/>
          </a:xfrm>
          <a:solidFill>
            <a:schemeClr val="tx1"/>
          </a:solidFill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972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97" r:id="rId2"/>
    <p:sldLayoutId id="2147483806" r:id="rId3"/>
    <p:sldLayoutId id="2147483807" r:id="rId4"/>
    <p:sldLayoutId id="2147483788" r:id="rId5"/>
    <p:sldLayoutId id="2147483790" r:id="rId6"/>
    <p:sldLayoutId id="2147483791" r:id="rId7"/>
    <p:sldLayoutId id="2147483792" r:id="rId8"/>
    <p:sldLayoutId id="2147483793" r:id="rId9"/>
    <p:sldLayoutId id="2147483808" r:id="rId10"/>
    <p:sldLayoutId id="214748380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i="0">
          <a:solidFill>
            <a:schemeClr val="tx1"/>
          </a:solidFill>
          <a:latin typeface="+mj-lt"/>
          <a:ea typeface="+mj-ea"/>
          <a:cs typeface="Arial Black" panose="020B0A04020102020204" pitchFamily="34" charset="0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82880" indent="-18288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1pPr>
      <a:lvl2pPr marL="365760" indent="-182880" algn="l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2pPr>
      <a:lvl3pPr marL="731520" indent="-237744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lang="en-US" sz="1800" dirty="0" smtClean="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3pPr>
      <a:lvl4pPr marL="914400" indent="-237744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sz="14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4pPr>
      <a:lvl5pPr marL="1462420" indent="-342900" algn="l" rtl="0" eaLnBrk="1" fontAlgn="base" hangingPunct="1"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sz="12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5pPr>
      <a:lvl6pPr marL="1678722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00017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636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309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\\lsh-smb02\sw\qa\qa_store\TMP_tools\depend_softwar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\\lsh-smb02\sw\qa\qa_store\TMP_tools\client_softwar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39240" y="1962150"/>
            <a:ext cx="5848519" cy="314175"/>
          </a:xfrm>
        </p:spPr>
        <p:txBody>
          <a:bodyPr>
            <a:noAutofit/>
          </a:bodyPr>
          <a:lstStyle/>
          <a:p>
            <a:r>
              <a:rPr lang="en-US" sz="2800" i="1" dirty="0">
                <a:solidFill>
                  <a:schemeClr val="accent1"/>
                </a:solidFill>
                <a:cs typeface="Arial"/>
              </a:rPr>
              <a:t>Radiant EIT2 suites local run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61914" y="1567282"/>
            <a:ext cx="5792998" cy="471068"/>
          </a:xfrm>
        </p:spPr>
        <p:txBody>
          <a:bodyPr>
            <a:noAutofit/>
          </a:bodyPr>
          <a:lstStyle/>
          <a:p>
            <a:pPr algn="ctr"/>
            <a:br>
              <a:rPr lang="en-US" sz="4000" dirty="0"/>
            </a:b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326921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Jason Wang           SW QA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470535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solidFill>
                  <a:schemeClr val="bg1"/>
                </a:solidFill>
              </a:rPr>
              <a:t>Nov 2018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76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CMD – Launch EIT2 suites in console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742950"/>
            <a:ext cx="80010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Environment setting:</a:t>
            </a:r>
          </a:p>
          <a:p>
            <a:r>
              <a:rPr lang="en-US" altLang="zh-CN" sz="1600" dirty="0"/>
              <a:t>set EXTERNAL_RADIANT_PATH=C:/lscc/radiant/1.2</a:t>
            </a:r>
          </a:p>
          <a:p>
            <a:r>
              <a:rPr lang="en-US" altLang="zh-CN" sz="1600" dirty="0"/>
              <a:t>or</a:t>
            </a:r>
          </a:p>
          <a:p>
            <a:r>
              <a:rPr lang="en-US" altLang="zh-CN" sz="1600" dirty="0"/>
              <a:t>set ENV=/home/</a:t>
            </a:r>
            <a:r>
              <a:rPr lang="en-US" altLang="zh-CN" sz="1600" dirty="0" err="1"/>
              <a:t>rel</a:t>
            </a:r>
            <a:r>
              <a:rPr lang="en-US" altLang="zh-CN" sz="1600" dirty="0"/>
              <a:t>/ng1_1p.96/</a:t>
            </a:r>
            <a:r>
              <a:rPr lang="en-US" altLang="zh-CN" sz="1600" dirty="0" err="1"/>
              <a:t>env</a:t>
            </a:r>
            <a:endParaRPr lang="en-US" altLang="zh-CN" sz="1600" dirty="0"/>
          </a:p>
          <a:p>
            <a:r>
              <a:rPr lang="en-US" altLang="zh-CN" sz="1600" dirty="0"/>
              <a:t>set RTF=/home/</a:t>
            </a:r>
            <a:r>
              <a:rPr lang="en-US" altLang="zh-CN" sz="1600" dirty="0" err="1"/>
              <a:t>rel</a:t>
            </a:r>
            <a:r>
              <a:rPr lang="en-US" altLang="zh-CN" sz="1600" dirty="0"/>
              <a:t>/ng1_1p.96/rtf</a:t>
            </a:r>
          </a:p>
          <a:p>
            <a:r>
              <a:rPr lang="en-US" altLang="zh-CN" sz="1600" dirty="0"/>
              <a:t>and</a:t>
            </a:r>
          </a:p>
          <a:p>
            <a:r>
              <a:rPr lang="en-US" altLang="zh-CN" sz="1600" dirty="0"/>
              <a:t>Set EXTERNAL_SQUISH_PATH= D:/software/Squish</a:t>
            </a:r>
          </a:p>
          <a:p>
            <a:endParaRPr lang="en-US" altLang="zh-CN" dirty="0"/>
          </a:p>
          <a:p>
            <a:r>
              <a:rPr lang="en-US" altLang="zh-CN" b="1" dirty="0"/>
              <a:t>Launch Command:</a:t>
            </a:r>
            <a:endParaRPr lang="en-US" altLang="zh-CN" dirty="0"/>
          </a:p>
          <a:p>
            <a:r>
              <a:rPr lang="en-US" altLang="zh-CN" dirty="0"/>
              <a:t>clientc.exe -c -l -</a:t>
            </a:r>
            <a:r>
              <a:rPr lang="en-US" altLang="zh-CN" dirty="0" err="1"/>
              <a:t>i</a:t>
            </a:r>
            <a:r>
              <a:rPr lang="en-US" altLang="zh-CN" dirty="0"/>
              <a:t> software -f $</a:t>
            </a:r>
            <a:r>
              <a:rPr lang="en-US" altLang="zh-CN" dirty="0" err="1"/>
              <a:t>unit_path</a:t>
            </a:r>
            <a:r>
              <a:rPr lang="en-US" altLang="zh-CN" dirty="0"/>
              <a:t>/others/pn_20_project_navigator.xlsx </a:t>
            </a:r>
          </a:p>
          <a:p>
            <a:r>
              <a:rPr lang="en-US" altLang="zh-CN" dirty="0"/>
              <a:t>	*[-w &lt;your prefer path&gt;]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*:Just for first time launch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Use \$</a:t>
            </a:r>
            <a:r>
              <a:rPr lang="en-US" altLang="zh-CN" sz="1600" dirty="0" err="1"/>
              <a:t>unit_path</a:t>
            </a:r>
            <a:r>
              <a:rPr lang="en-US" altLang="zh-CN" sz="1600" dirty="0"/>
              <a:t> in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-e &lt;env1=value1, env2=value2&gt;, to add environment in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-w work space, where to run your cases, it’s better to assign a place with 5g+ space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4028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23950"/>
            <a:ext cx="642189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CMD </a:t>
            </a:r>
            <a:r>
              <a:rPr lang="en-US" dirty="0"/>
              <a:t>– suite run in console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" y="4201407"/>
            <a:ext cx="8345169" cy="752802"/>
          </a:xfrm>
          <a:prstGeom prst="rect">
            <a:avLst/>
          </a:prstGeom>
        </p:spPr>
      </p:pic>
      <p:sp>
        <p:nvSpPr>
          <p:cNvPr id="2" name="Oval Callout 1"/>
          <p:cNvSpPr/>
          <p:nvPr/>
        </p:nvSpPr>
        <p:spPr bwMode="auto">
          <a:xfrm>
            <a:off x="7315200" y="874292"/>
            <a:ext cx="1658422" cy="838200"/>
          </a:xfrm>
          <a:prstGeom prst="wedgeEllipseCallout">
            <a:avLst>
              <a:gd name="adj1" fmla="val -86078"/>
              <a:gd name="adj2" fmla="val 7431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Report Path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Oval Callout 8"/>
          <p:cNvSpPr/>
          <p:nvPr/>
        </p:nvSpPr>
        <p:spPr bwMode="auto">
          <a:xfrm>
            <a:off x="20216" y="1857764"/>
            <a:ext cx="1658422" cy="838200"/>
          </a:xfrm>
          <a:prstGeom prst="wedgeEllipseCallout">
            <a:avLst>
              <a:gd name="adj1" fmla="val 118697"/>
              <a:gd name="adj2" fmla="val 2526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Summary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Callout 9"/>
          <p:cNvSpPr/>
          <p:nvPr/>
        </p:nvSpPr>
        <p:spPr bwMode="auto">
          <a:xfrm>
            <a:off x="76200" y="2705683"/>
            <a:ext cx="1658422" cy="838200"/>
          </a:xfrm>
          <a:prstGeom prst="wedgeEllipseCallout">
            <a:avLst>
              <a:gd name="adj1" fmla="val 106508"/>
              <a:gd name="adj2" fmla="val 2522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Final Result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6391" y="3915239"/>
            <a:ext cx="31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File opened with report path:</a:t>
            </a:r>
            <a:endParaRPr lang="zh-CN" altLang="en-US" dirty="0"/>
          </a:p>
        </p:txBody>
      </p:sp>
      <p:sp>
        <p:nvSpPr>
          <p:cNvPr id="11" name="Oval Callout 10"/>
          <p:cNvSpPr/>
          <p:nvPr/>
        </p:nvSpPr>
        <p:spPr bwMode="auto">
          <a:xfrm>
            <a:off x="7343192" y="2190750"/>
            <a:ext cx="1658422" cy="838200"/>
          </a:xfrm>
          <a:prstGeom prst="wedgeEllipseCallout">
            <a:avLst>
              <a:gd name="adj1" fmla="val -93580"/>
              <a:gd name="adj2" fmla="val -5629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Run ID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074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Result check – Filed case check steps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325755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400" dirty="0"/>
          </a:p>
          <a:p>
            <a:endParaRPr lang="en-US" altLang="zh-CN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350235"/>
            <a:ext cx="5314296" cy="5745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" y="1452620"/>
            <a:ext cx="32004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/>
              <a:t>Steps:</a:t>
            </a:r>
          </a:p>
          <a:p>
            <a:pPr marL="342900" indent="-342900">
              <a:buAutoNum type="arabicPeriod"/>
            </a:pPr>
            <a:r>
              <a:rPr lang="en-US" altLang="zh-CN" sz="1400" dirty="0"/>
              <a:t>Open the report file</a:t>
            </a:r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400" dirty="0"/>
              <a:t>Open failed case directory</a:t>
            </a:r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400" dirty="0"/>
              <a:t>Open ‘case_report.txt’ to see which check failed</a:t>
            </a:r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400" dirty="0"/>
              <a:t>Open ‘*.</a:t>
            </a:r>
            <a:r>
              <a:rPr lang="en-US" altLang="zh-CN" sz="1400" dirty="0" err="1"/>
              <a:t>conf</a:t>
            </a:r>
            <a:r>
              <a:rPr lang="en-US" altLang="zh-CN" sz="1400" dirty="0"/>
              <a:t>’ file in design to see what is the failed check doing</a:t>
            </a:r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400" dirty="0"/>
              <a:t>Manually check again</a:t>
            </a:r>
          </a:p>
          <a:p>
            <a:endParaRPr lang="en-US" altLang="zh-CN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2238178"/>
            <a:ext cx="3352800" cy="2143276"/>
          </a:xfrm>
          <a:prstGeom prst="rect">
            <a:avLst/>
          </a:prstGeom>
        </p:spPr>
      </p:pic>
      <p:sp>
        <p:nvSpPr>
          <p:cNvPr id="13" name="Flowchart: Alternate Process 12"/>
          <p:cNvSpPr/>
          <p:nvPr/>
        </p:nvSpPr>
        <p:spPr bwMode="auto">
          <a:xfrm>
            <a:off x="8001000" y="4376497"/>
            <a:ext cx="990600" cy="481253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Demo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644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2343150"/>
            <a:ext cx="8239126" cy="706859"/>
          </a:xfrm>
        </p:spPr>
        <p:txBody>
          <a:bodyPr/>
          <a:lstStyle/>
          <a:p>
            <a:pPr algn="ctr"/>
            <a:r>
              <a:rPr lang="en-US" altLang="zh-CN" sz="2400" dirty="0"/>
              <a:t>THANKS</a:t>
            </a:r>
            <a:endParaRPr lang="zh-CN" altLang="en-US" sz="2400" dirty="0"/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066800" y="2495550"/>
            <a:ext cx="69342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3733800" y="150495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FFFFF"/>
                </a:solidFill>
                <a:ea typeface="+mj-ea"/>
                <a:cs typeface="Arial Black" panose="020B0A04020102020204" pitchFamily="34" charset="0"/>
                <a:sym typeface="Gill Sans" charset="0"/>
              </a:rPr>
              <a:t>Q&amp;A</a:t>
            </a:r>
            <a:endParaRPr lang="zh-CN" altLang="en-US" sz="5400" b="1" dirty="0">
              <a:solidFill>
                <a:srgbClr val="FFFFFF"/>
              </a:solidFill>
              <a:ea typeface="+mj-ea"/>
              <a:cs typeface="Arial Black" panose="020B0A04020102020204" pitchFamily="34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676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Appendix 1– Linux Software Prepare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742950"/>
            <a:ext cx="85420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1. Prepare environment: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Run command ‘source /</a:t>
            </a:r>
            <a:r>
              <a:rPr lang="en-US" altLang="zh-CN" sz="1600" dirty="0" err="1"/>
              <a:t>lsh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sw</a:t>
            </a:r>
            <a:r>
              <a:rPr lang="en-US" altLang="zh-CN" sz="1600" dirty="0"/>
              <a:t>/</a:t>
            </a:r>
            <a:r>
              <a:rPr lang="en-US" altLang="zh-CN" sz="1600" dirty="0" err="1"/>
              <a:t>qa</a:t>
            </a:r>
            <a:r>
              <a:rPr lang="en-US" altLang="zh-CN" sz="1600" dirty="0"/>
              <a:t>/</a:t>
            </a:r>
            <a:r>
              <a:rPr lang="en-US" altLang="zh-CN" sz="1600" dirty="0" err="1"/>
              <a:t>lshqa</a:t>
            </a:r>
            <a:r>
              <a:rPr lang="en-US" altLang="zh-CN" sz="1600" dirty="0"/>
              <a:t>/</a:t>
            </a:r>
            <a:r>
              <a:rPr lang="en-US" altLang="zh-CN" sz="1600" dirty="0" err="1"/>
              <a:t>qa_home</a:t>
            </a:r>
            <a:r>
              <a:rPr lang="en-US" altLang="zh-CN" sz="1600" dirty="0"/>
              <a:t>/</a:t>
            </a:r>
            <a:r>
              <a:rPr lang="en-US" altLang="zh-CN" sz="1600" dirty="0" err="1"/>
              <a:t>qa_config</a:t>
            </a:r>
            <a:r>
              <a:rPr lang="en-US" altLang="zh-CN" sz="1600" dirty="0"/>
              <a:t>/</a:t>
            </a:r>
            <a:r>
              <a:rPr lang="en-US" altLang="zh-CN" sz="1600" dirty="0" err="1"/>
              <a:t>tmp.cshrc</a:t>
            </a:r>
            <a:r>
              <a:rPr lang="en-US" altLang="zh-CN" sz="1600" dirty="0"/>
              <a:t>’</a:t>
            </a:r>
          </a:p>
          <a:p>
            <a:pPr lvl="1"/>
            <a:r>
              <a:rPr lang="en-US" altLang="zh-CN" sz="1600" dirty="0"/>
              <a:t>With this command you will get following things ready: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python linked to: /</a:t>
            </a:r>
            <a:r>
              <a:rPr lang="en-US" altLang="zh-CN" sz="1600" dirty="0" err="1"/>
              <a:t>lsh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sw</a:t>
            </a:r>
            <a:r>
              <a:rPr lang="en-US" altLang="zh-CN" sz="1600" dirty="0"/>
              <a:t>/</a:t>
            </a:r>
            <a:r>
              <a:rPr lang="en-US" altLang="zh-CN" sz="1600" dirty="0" err="1"/>
              <a:t>qa</a:t>
            </a:r>
            <a:r>
              <a:rPr lang="en-US" altLang="zh-CN" sz="1600" dirty="0"/>
              <a:t>/</a:t>
            </a:r>
            <a:r>
              <a:rPr lang="en-US" altLang="zh-CN" sz="1600" dirty="0" err="1"/>
              <a:t>lshqa</a:t>
            </a:r>
            <a:r>
              <a:rPr lang="en-US" altLang="zh-CN" sz="1600" dirty="0"/>
              <a:t>/</a:t>
            </a:r>
            <a:r>
              <a:rPr lang="en-US" altLang="zh-CN" sz="1600" dirty="0" err="1"/>
              <a:t>qa_home</a:t>
            </a:r>
            <a:r>
              <a:rPr lang="en-US" altLang="zh-CN" sz="1600" dirty="0"/>
              <a:t>/</a:t>
            </a:r>
            <a:r>
              <a:rPr lang="en-US" altLang="zh-CN" sz="1600" dirty="0" err="1"/>
              <a:t>qa_tools</a:t>
            </a:r>
            <a:r>
              <a:rPr lang="en-US" altLang="zh-CN" sz="1600" dirty="0"/>
              <a:t>/python27_64/bin/python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squish linked to: /</a:t>
            </a:r>
            <a:r>
              <a:rPr lang="en-US" altLang="zh-CN" sz="1600" dirty="0" err="1"/>
              <a:t>lsh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sw</a:t>
            </a:r>
            <a:r>
              <a:rPr lang="en-US" altLang="zh-CN" sz="1600" dirty="0"/>
              <a:t>/</a:t>
            </a:r>
            <a:r>
              <a:rPr lang="en-US" altLang="zh-CN" sz="1600" dirty="0" err="1"/>
              <a:t>qa</a:t>
            </a:r>
            <a:r>
              <a:rPr lang="en-US" altLang="zh-CN" sz="1600" dirty="0"/>
              <a:t>/</a:t>
            </a:r>
            <a:r>
              <a:rPr lang="en-US" altLang="zh-CN" sz="1600" dirty="0" err="1"/>
              <a:t>lshqa</a:t>
            </a:r>
            <a:r>
              <a:rPr lang="en-US" altLang="zh-CN" sz="1600" dirty="0"/>
              <a:t>/</a:t>
            </a:r>
            <a:r>
              <a:rPr lang="en-US" altLang="zh-CN" sz="1600" dirty="0" err="1"/>
              <a:t>qa_home</a:t>
            </a:r>
            <a:r>
              <a:rPr lang="en-US" altLang="zh-CN" sz="1600" dirty="0"/>
              <a:t>/</a:t>
            </a:r>
            <a:r>
              <a:rPr lang="en-US" altLang="zh-CN" sz="1600" dirty="0" err="1"/>
              <a:t>qa_tools</a:t>
            </a:r>
            <a:r>
              <a:rPr lang="en-US" altLang="zh-CN" sz="1600" dirty="0"/>
              <a:t>/squish6.1/</a:t>
            </a:r>
            <a:r>
              <a:rPr lang="en-US" altLang="zh-CN" sz="1600" dirty="0" err="1"/>
              <a:t>squishide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FF0000"/>
                </a:solidFill>
              </a:rPr>
              <a:t>‘</a:t>
            </a:r>
            <a:r>
              <a:rPr lang="en-US" altLang="zh-CN" sz="1600" b="1" dirty="0" err="1">
                <a:solidFill>
                  <a:srgbClr val="FF0000"/>
                </a:solidFill>
              </a:rPr>
              <a:t>tmp_client</a:t>
            </a:r>
            <a:r>
              <a:rPr lang="en-US" altLang="zh-CN" sz="1600" b="1" dirty="0">
                <a:solidFill>
                  <a:srgbClr val="FF0000"/>
                </a:solidFill>
              </a:rPr>
              <a:t>’</a:t>
            </a:r>
            <a:r>
              <a:rPr lang="en-US" altLang="zh-CN" sz="1600" dirty="0">
                <a:solidFill>
                  <a:srgbClr val="FFC000"/>
                </a:solidFill>
              </a:rPr>
              <a:t> linked to: /</a:t>
            </a:r>
            <a:r>
              <a:rPr lang="en-US" altLang="zh-CN" sz="1600" dirty="0" err="1">
                <a:solidFill>
                  <a:srgbClr val="FFC000"/>
                </a:solidFill>
              </a:rPr>
              <a:t>lsh</a:t>
            </a:r>
            <a:r>
              <a:rPr lang="en-US" altLang="zh-CN" sz="1600" dirty="0">
                <a:solidFill>
                  <a:srgbClr val="FFC000"/>
                </a:solidFill>
              </a:rPr>
              <a:t>/</a:t>
            </a:r>
            <a:r>
              <a:rPr lang="en-US" altLang="zh-CN" sz="1600" dirty="0" err="1">
                <a:solidFill>
                  <a:srgbClr val="FFC000"/>
                </a:solidFill>
              </a:rPr>
              <a:t>sw</a:t>
            </a:r>
            <a:r>
              <a:rPr lang="en-US" altLang="zh-CN" sz="1600" dirty="0">
                <a:solidFill>
                  <a:srgbClr val="FFC000"/>
                </a:solidFill>
              </a:rPr>
              <a:t>/</a:t>
            </a:r>
            <a:r>
              <a:rPr lang="en-US" altLang="zh-CN" sz="1600" dirty="0" err="1">
                <a:solidFill>
                  <a:srgbClr val="FFC000"/>
                </a:solidFill>
              </a:rPr>
              <a:t>qa</a:t>
            </a:r>
            <a:r>
              <a:rPr lang="en-US" altLang="zh-CN" sz="1600" dirty="0">
                <a:solidFill>
                  <a:srgbClr val="FFC000"/>
                </a:solidFill>
              </a:rPr>
              <a:t>/</a:t>
            </a:r>
            <a:r>
              <a:rPr lang="en-US" altLang="zh-CN" sz="1600" dirty="0" err="1">
                <a:solidFill>
                  <a:srgbClr val="FFC000"/>
                </a:solidFill>
              </a:rPr>
              <a:t>lshqa</a:t>
            </a:r>
            <a:r>
              <a:rPr lang="en-US" altLang="zh-CN" sz="1600" dirty="0">
                <a:solidFill>
                  <a:srgbClr val="FFC000"/>
                </a:solidFill>
              </a:rPr>
              <a:t>/</a:t>
            </a:r>
            <a:r>
              <a:rPr lang="en-US" altLang="zh-CN" sz="1600" dirty="0" err="1">
                <a:solidFill>
                  <a:srgbClr val="FFC000"/>
                </a:solidFill>
              </a:rPr>
              <a:t>qa_home</a:t>
            </a:r>
            <a:r>
              <a:rPr lang="en-US" altLang="zh-CN" sz="1600" dirty="0">
                <a:solidFill>
                  <a:srgbClr val="FFC000"/>
                </a:solidFill>
              </a:rPr>
              <a:t>/</a:t>
            </a:r>
            <a:r>
              <a:rPr lang="en-US" altLang="zh-CN" sz="1600" dirty="0" err="1">
                <a:solidFill>
                  <a:srgbClr val="FFC000"/>
                </a:solidFill>
              </a:rPr>
              <a:t>qa_tools</a:t>
            </a:r>
            <a:r>
              <a:rPr lang="en-US" altLang="zh-CN" sz="1600" dirty="0">
                <a:solidFill>
                  <a:srgbClr val="FFC000"/>
                </a:solidFill>
              </a:rPr>
              <a:t>/</a:t>
            </a:r>
            <a:r>
              <a:rPr lang="en-US" altLang="zh-CN" sz="1600" dirty="0" err="1">
                <a:solidFill>
                  <a:srgbClr val="FFC000"/>
                </a:solidFill>
              </a:rPr>
              <a:t>TMP_Client</a:t>
            </a:r>
            <a:r>
              <a:rPr lang="en-US" altLang="zh-CN" sz="1600" dirty="0">
                <a:solidFill>
                  <a:srgbClr val="FFC000"/>
                </a:solidFill>
              </a:rPr>
              <a:t>/bin/client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Display setting: </a:t>
            </a:r>
            <a:r>
              <a:rPr lang="en-US" altLang="zh-CN" sz="1600" dirty="0" err="1"/>
              <a:t>setenv</a:t>
            </a:r>
            <a:r>
              <a:rPr lang="en-US" altLang="zh-CN" sz="1600" dirty="0"/>
              <a:t> DISPLAY XXXX:X.0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r>
              <a:rPr lang="en-US" altLang="zh-CN" sz="1600" dirty="0"/>
              <a:t>2. Open Squish GUI (Only for first time)</a:t>
            </a:r>
          </a:p>
          <a:p>
            <a:r>
              <a:rPr lang="en-US" altLang="zh-CN" sz="1600" dirty="0"/>
              <a:t>    type ‘Squish’ in console and type the license into the GUI for the first time.(GGB-222K2-2SUJ3-26X)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571149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Appendix 1– Linux EIT2 suite launch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742950"/>
            <a:ext cx="854202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Environment setting:</a:t>
            </a:r>
          </a:p>
          <a:p>
            <a:r>
              <a:rPr lang="en-US" altLang="zh-CN" sz="1600" dirty="0" err="1"/>
              <a:t>setenv</a:t>
            </a:r>
            <a:r>
              <a:rPr lang="en-US" altLang="zh-CN" sz="1600" dirty="0"/>
              <a:t> EXTERNAL_RADIANT_PATH  /home/</a:t>
            </a:r>
            <a:r>
              <a:rPr lang="en-US" altLang="zh-CN" sz="1600" dirty="0" err="1"/>
              <a:t>rel</a:t>
            </a:r>
            <a:r>
              <a:rPr lang="en-US" altLang="zh-CN" sz="1600" dirty="0"/>
              <a:t>/ng1_1p.96/</a:t>
            </a:r>
            <a:r>
              <a:rPr lang="en-US" altLang="zh-CN" sz="1600" dirty="0" err="1"/>
              <a:t>eit</a:t>
            </a:r>
            <a:r>
              <a:rPr lang="en-US" altLang="zh-CN" sz="1600" dirty="0"/>
              <a:t>/</a:t>
            </a:r>
            <a:r>
              <a:rPr lang="en-US" altLang="zh-CN" sz="1600" dirty="0" err="1"/>
              <a:t>lin</a:t>
            </a:r>
            <a:r>
              <a:rPr lang="en-US" altLang="zh-CN" sz="1600" dirty="0"/>
              <a:t>/install</a:t>
            </a:r>
          </a:p>
          <a:p>
            <a:r>
              <a:rPr lang="en-US" altLang="zh-CN" sz="1600" dirty="0"/>
              <a:t>or</a:t>
            </a:r>
          </a:p>
          <a:p>
            <a:r>
              <a:rPr lang="en-US" altLang="zh-CN" sz="1600" dirty="0" err="1"/>
              <a:t>setenv</a:t>
            </a:r>
            <a:r>
              <a:rPr lang="en-US" altLang="zh-CN" sz="1600" dirty="0"/>
              <a:t> ENV /home/</a:t>
            </a:r>
            <a:r>
              <a:rPr lang="en-US" altLang="zh-CN" sz="1600" dirty="0" err="1"/>
              <a:t>rel</a:t>
            </a:r>
            <a:r>
              <a:rPr lang="en-US" altLang="zh-CN" sz="1600" dirty="0"/>
              <a:t>/ng1_1p.96/</a:t>
            </a:r>
            <a:r>
              <a:rPr lang="en-US" altLang="zh-CN" sz="1600" dirty="0" err="1"/>
              <a:t>env</a:t>
            </a:r>
            <a:endParaRPr lang="en-US" altLang="zh-CN" sz="1600" dirty="0"/>
          </a:p>
          <a:p>
            <a:r>
              <a:rPr lang="en-US" altLang="zh-CN" sz="1600" dirty="0" err="1"/>
              <a:t>setenv</a:t>
            </a:r>
            <a:r>
              <a:rPr lang="en-US" altLang="zh-CN" sz="1600" dirty="0"/>
              <a:t> RTF /home/</a:t>
            </a:r>
            <a:r>
              <a:rPr lang="en-US" altLang="zh-CN" sz="1600" dirty="0" err="1"/>
              <a:t>rel</a:t>
            </a:r>
            <a:r>
              <a:rPr lang="en-US" altLang="zh-CN" sz="1600" dirty="0"/>
              <a:t>/ng1_1p.96/rtf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b="1" dirty="0"/>
              <a:t>Launch Command:</a:t>
            </a:r>
            <a:endParaRPr lang="en-US" altLang="zh-CN" sz="1600" dirty="0"/>
          </a:p>
          <a:p>
            <a:r>
              <a:rPr lang="en-US" altLang="zh-CN" sz="1600" dirty="0" err="1">
                <a:solidFill>
                  <a:srgbClr val="FF0000"/>
                </a:solidFill>
              </a:rPr>
              <a:t>tc</a:t>
            </a:r>
            <a:r>
              <a:rPr lang="en-US" altLang="zh-CN" sz="1600" dirty="0">
                <a:solidFill>
                  <a:srgbClr val="FF0000"/>
                </a:solidFill>
              </a:rPr>
              <a:t> -c -l -</a:t>
            </a:r>
            <a:r>
              <a:rPr lang="en-US" altLang="zh-CN" sz="1600" dirty="0" err="1">
                <a:solidFill>
                  <a:srgbClr val="FF0000"/>
                </a:solidFill>
              </a:rPr>
              <a:t>i</a:t>
            </a:r>
            <a:r>
              <a:rPr lang="en-US" altLang="zh-CN" sz="1600" dirty="0">
                <a:solidFill>
                  <a:srgbClr val="FF0000"/>
                </a:solidFill>
              </a:rPr>
              <a:t> software -f \$</a:t>
            </a:r>
            <a:r>
              <a:rPr lang="en-US" altLang="zh-CN" sz="1600" dirty="0" err="1">
                <a:solidFill>
                  <a:srgbClr val="FF0000"/>
                </a:solidFill>
              </a:rPr>
              <a:t>unit_path</a:t>
            </a:r>
            <a:r>
              <a:rPr lang="en-US" altLang="zh-CN" sz="1600" dirty="0">
                <a:solidFill>
                  <a:srgbClr val="FF0000"/>
                </a:solidFill>
              </a:rPr>
              <a:t>/others/pn_20_project_navigator_example.xlsx 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	*[-w &lt;your prefer path&gt;]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i="1" dirty="0"/>
              <a:t>*:Just for first time launch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i="1" dirty="0"/>
              <a:t>Use \$</a:t>
            </a:r>
            <a:r>
              <a:rPr lang="en-US" altLang="zh-CN" sz="1400" i="1" dirty="0" err="1"/>
              <a:t>unit_path</a:t>
            </a:r>
            <a:r>
              <a:rPr lang="en-US" altLang="zh-CN" sz="1400" i="1" dirty="0"/>
              <a:t> in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i="1" dirty="0"/>
              <a:t>-e &lt;env1=value1, env2=value2&gt;, to add environment in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i="1" dirty="0"/>
              <a:t>-w work space, where to run your cases, it’s better to assign a place with 5g+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i="1" dirty="0"/>
              <a:t>GUI suites:pn_20_project_navigator_example.xlsx, pn_20_project_navigator_menu.xlsx, pn_20_project_navigator_tool.xlsx</a:t>
            </a:r>
            <a:endParaRPr lang="zh-CN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714474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6019800" y="3181348"/>
            <a:ext cx="3048000" cy="1676400"/>
          </a:xfrm>
          <a:prstGeom prst="rect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Appendix2 – Case work flow</a:t>
            </a:r>
          </a:p>
        </p:txBody>
      </p:sp>
      <p:sp>
        <p:nvSpPr>
          <p:cNvPr id="3" name="Flowchart: Magnetic Disk 2"/>
          <p:cNvSpPr/>
          <p:nvPr/>
        </p:nvSpPr>
        <p:spPr bwMode="auto">
          <a:xfrm>
            <a:off x="381000" y="3486150"/>
            <a:ext cx="1371600" cy="10668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depot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Flowchart: Document 5"/>
          <p:cNvSpPr/>
          <p:nvPr/>
        </p:nvSpPr>
        <p:spPr bwMode="auto">
          <a:xfrm>
            <a:off x="2171700" y="2571750"/>
            <a:ext cx="1066800" cy="838200"/>
          </a:xfrm>
          <a:prstGeom prst="flowChartDocumen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Suite File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Flowchart: Alternate Process 7"/>
          <p:cNvSpPr/>
          <p:nvPr/>
        </p:nvSpPr>
        <p:spPr bwMode="auto">
          <a:xfrm>
            <a:off x="3657600" y="3581398"/>
            <a:ext cx="1623060" cy="876301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Work Space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Flowchart: Alternate Process 8"/>
          <p:cNvSpPr/>
          <p:nvPr/>
        </p:nvSpPr>
        <p:spPr bwMode="auto">
          <a:xfrm>
            <a:off x="7165538" y="3581398"/>
            <a:ext cx="1623060" cy="876301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Save Space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1" name="Straight Arrow Connector 10"/>
          <p:cNvCxnSpPr>
            <a:stCxn id="3" idx="4"/>
            <a:endCxn id="8" idx="1"/>
          </p:cNvCxnSpPr>
          <p:nvPr/>
        </p:nvCxnSpPr>
        <p:spPr bwMode="auto">
          <a:xfrm flipV="1">
            <a:off x="1752600" y="4019549"/>
            <a:ext cx="1905000" cy="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457199" y="1049760"/>
            <a:ext cx="77724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Client will read the case info from Suite file and download the case to ‘work Space’ and run it then copy the run result to ‘Save Space’ if needed.</a:t>
            </a:r>
          </a:p>
          <a:p>
            <a:r>
              <a:rPr lang="en-US" altLang="zh-CN" dirty="0"/>
              <a:t>-w to set client work space</a:t>
            </a:r>
          </a:p>
          <a:p>
            <a:r>
              <a:rPr lang="en-US" altLang="zh-CN" dirty="0"/>
              <a:t>-s to client save space, if don’t need give the same value as -w</a:t>
            </a:r>
          </a:p>
          <a:p>
            <a:r>
              <a:rPr lang="en-US" altLang="zh-CN" dirty="0"/>
              <a:t>* Client will remember your setting, only first time need.</a:t>
            </a:r>
            <a:endParaRPr lang="zh-CN" altLang="en-US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5257800" y="4019548"/>
            <a:ext cx="1905000" cy="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6019800" y="323111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Optional</a:t>
            </a:r>
            <a:endParaRPr lang="zh-CN" altLang="en-US" dirty="0"/>
          </a:p>
        </p:txBody>
      </p:sp>
      <p:sp>
        <p:nvSpPr>
          <p:cNvPr id="18" name="Flowchart: Multidocument 17"/>
          <p:cNvSpPr/>
          <p:nvPr/>
        </p:nvSpPr>
        <p:spPr bwMode="auto">
          <a:xfrm>
            <a:off x="2388870" y="4061458"/>
            <a:ext cx="609600" cy="533400"/>
          </a:xfrm>
          <a:prstGeom prst="flowChartMultidocumen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Flowchart: Multidocument 18"/>
          <p:cNvSpPr/>
          <p:nvPr/>
        </p:nvSpPr>
        <p:spPr bwMode="auto">
          <a:xfrm>
            <a:off x="6084570" y="4061458"/>
            <a:ext cx="609600" cy="533400"/>
          </a:xfrm>
          <a:prstGeom prst="flowChartMultidocumen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148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Appendix3 - </a:t>
            </a:r>
            <a:r>
              <a:rPr lang="en-US" altLang="zh-CN" dirty="0"/>
              <a:t>Ready for integration: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971550"/>
            <a:ext cx="80010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Client will exit with:</a:t>
            </a:r>
          </a:p>
          <a:p>
            <a:r>
              <a:rPr lang="en-US" altLang="zh-CN" sz="1400" dirty="0"/>
              <a:t>0 : All test case passed or with .</a:t>
            </a:r>
          </a:p>
          <a:p>
            <a:r>
              <a:rPr lang="en-US" altLang="zh-CN" sz="1400" dirty="0"/>
              <a:t>1 : Some case failed with known issues.(QA filed CR already)</a:t>
            </a:r>
          </a:p>
          <a:p>
            <a:r>
              <a:rPr lang="en-US" altLang="zh-CN" sz="1400" dirty="0"/>
              <a:t>2 : Any case failed with unknown issues</a:t>
            </a:r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#python</a:t>
            </a:r>
          </a:p>
          <a:p>
            <a:r>
              <a:rPr lang="en-US" altLang="zh-CN" sz="1400" dirty="0" err="1"/>
              <a:t>exit_sts</a:t>
            </a:r>
            <a:r>
              <a:rPr lang="en-US" altLang="zh-CN" sz="1400" dirty="0"/>
              <a:t> = os.system(‘clientc.exe -c -l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software -f $</a:t>
            </a:r>
            <a:r>
              <a:rPr lang="en-US" altLang="zh-CN" sz="1400" dirty="0" err="1"/>
              <a:t>unit_path</a:t>
            </a:r>
            <a:r>
              <a:rPr lang="en-US" altLang="zh-CN" sz="1400" dirty="0"/>
              <a:t>/analysis_00_ta_engine.xlsx’)</a:t>
            </a:r>
          </a:p>
          <a:p>
            <a:r>
              <a:rPr lang="en-US" altLang="zh-CN" sz="1400" dirty="0" err="1"/>
              <a:t>sys.exit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exit_sts</a:t>
            </a:r>
            <a:r>
              <a:rPr lang="en-US" altLang="zh-CN" sz="1400" dirty="0"/>
              <a:t>)</a:t>
            </a:r>
          </a:p>
          <a:p>
            <a:endParaRPr lang="en-US" altLang="zh-CN" sz="1400" dirty="0"/>
          </a:p>
          <a:p>
            <a:r>
              <a:rPr lang="en-US" altLang="zh-CN" sz="1400" dirty="0"/>
              <a:t>#</a:t>
            </a:r>
            <a:r>
              <a:rPr lang="en-US" altLang="zh-CN" sz="1400" dirty="0" err="1"/>
              <a:t>perl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/>
              <a:t>exit </a:t>
            </a:r>
            <a:r>
              <a:rPr lang="en-US" altLang="zh-CN" sz="1400" dirty="0" err="1"/>
              <a:t>exit_sts</a:t>
            </a:r>
            <a:r>
              <a:rPr lang="en-US" altLang="zh-CN" sz="1400" dirty="0"/>
              <a:t>     </a:t>
            </a:r>
          </a:p>
          <a:p>
            <a:endParaRPr lang="en-US" altLang="zh-CN" sz="1400" dirty="0"/>
          </a:p>
          <a:p>
            <a:r>
              <a:rPr lang="en-US" altLang="zh-CN" sz="1400" dirty="0"/>
              <a:t>#java </a:t>
            </a:r>
          </a:p>
          <a:p>
            <a:r>
              <a:rPr lang="en-US" altLang="zh-CN" sz="1400" dirty="0" err="1"/>
              <a:t>System.exit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exit_sts</a:t>
            </a:r>
            <a:r>
              <a:rPr lang="en-US" altLang="zh-CN" sz="1400" dirty="0"/>
              <a:t>)</a:t>
            </a:r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78749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Appendix4 - </a:t>
            </a:r>
            <a:r>
              <a:rPr lang="en-US" altLang="zh-CN" dirty="0"/>
              <a:t>Run user case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899919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/>
              <a:t>Format:</a:t>
            </a:r>
          </a:p>
          <a:p>
            <a:pPr marL="342900" indent="-342900">
              <a:buAutoNum type="arabicPeriod"/>
            </a:pPr>
            <a:r>
              <a:rPr lang="en-US" altLang="zh-CN" sz="1600" dirty="0"/>
              <a:t>There is a run file in every case folder.</a:t>
            </a:r>
          </a:p>
          <a:p>
            <a:pPr marL="342900" indent="-342900">
              <a:buAutoNum type="arabicPeriod"/>
            </a:pPr>
            <a:r>
              <a:rPr lang="en-US" altLang="zh-CN" sz="1600" dirty="0"/>
              <a:t>Run file exit code: 0: pass, 1:tbd, others: fail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2472660"/>
            <a:ext cx="4572000" cy="23698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/>
              <a:t>Launch CMD:</a:t>
            </a:r>
          </a:p>
          <a:p>
            <a:r>
              <a:rPr lang="en-US" altLang="zh-CN" sz="1600" dirty="0"/>
              <a:t>Clientc.exe/client -c -l -p &lt;</a:t>
            </a:r>
            <a:r>
              <a:rPr lang="en-US" altLang="zh-CN" sz="1600" dirty="0" err="1"/>
              <a:t>suite_path</a:t>
            </a:r>
            <a:r>
              <a:rPr lang="en-US" altLang="zh-CN" sz="1600" dirty="0"/>
              <a:t>&gt; -k &lt;</a:t>
            </a:r>
            <a:r>
              <a:rPr lang="en-US" altLang="zh-CN" sz="1600" dirty="0" err="1"/>
              <a:t>key_file</a:t>
            </a:r>
            <a:r>
              <a:rPr lang="en-US" altLang="zh-CN" sz="1600" dirty="0"/>
              <a:t>&gt; -x &lt;execute file&gt; -a &lt;arguments&gt; -e &lt;environments&gt;</a:t>
            </a:r>
          </a:p>
          <a:p>
            <a:endParaRPr lang="en-US" altLang="zh-CN" sz="1600" dirty="0"/>
          </a:p>
          <a:p>
            <a:r>
              <a:rPr lang="en-US" altLang="zh-CN" sz="1600" dirty="0"/>
              <a:t>-k key file to make client consider the path is a case</a:t>
            </a:r>
          </a:p>
          <a:p>
            <a:r>
              <a:rPr lang="en-US" altLang="zh-CN" sz="1600" dirty="0"/>
              <a:t>-x execute file, support: </a:t>
            </a:r>
            <a:r>
              <a:rPr lang="en-US" altLang="zh-CN" sz="1600" dirty="0" err="1"/>
              <a:t>py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pl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sh</a:t>
            </a:r>
            <a:endParaRPr lang="en-US" altLang="zh-CN" sz="1600" dirty="0"/>
          </a:p>
          <a:p>
            <a:r>
              <a:rPr lang="en-US" altLang="zh-CN" sz="1600" dirty="0"/>
              <a:t>-a arguments for the execute 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5181600" y="2472660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Launch GUI:</a:t>
            </a:r>
          </a:p>
        </p:txBody>
      </p:sp>
      <p:sp>
        <p:nvSpPr>
          <p:cNvPr id="9" name="Flowchart: Alternate Process 8"/>
          <p:cNvSpPr/>
          <p:nvPr/>
        </p:nvSpPr>
        <p:spPr bwMode="auto">
          <a:xfrm>
            <a:off x="7772400" y="1301043"/>
            <a:ext cx="990600" cy="481253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Demo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841992"/>
            <a:ext cx="3881438" cy="22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28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Appendix5 – Know issues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819150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 </a:t>
            </a:r>
            <a:r>
              <a:rPr lang="en-US" altLang="zh-CN"/>
              <a:t>NA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644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87078"/>
            <a:ext cx="6051550" cy="3394472"/>
          </a:xfrm>
        </p:spPr>
        <p:txBody>
          <a:bodyPr>
            <a:normAutofit/>
          </a:bodyPr>
          <a:lstStyle/>
          <a:p>
            <a:r>
              <a:rPr lang="en-US" sz="2000" dirty="0"/>
              <a:t>GUI test suites introduction</a:t>
            </a:r>
          </a:p>
          <a:p>
            <a:endParaRPr lang="en-US" sz="2000" dirty="0"/>
          </a:p>
          <a:p>
            <a:r>
              <a:rPr lang="en-US" altLang="zh-CN" sz="2000" dirty="0"/>
              <a:t>Run test suite</a:t>
            </a:r>
          </a:p>
          <a:p>
            <a:endParaRPr lang="en-US" altLang="zh-CN" sz="2000" dirty="0"/>
          </a:p>
          <a:p>
            <a:r>
              <a:rPr lang="en-US" altLang="zh-CN" sz="2000" dirty="0"/>
              <a:t>Result check</a:t>
            </a:r>
          </a:p>
          <a:p>
            <a:endParaRPr lang="en-US" altLang="zh-CN" sz="2000" dirty="0"/>
          </a:p>
          <a:p>
            <a:r>
              <a:rPr lang="en-US" sz="2100" dirty="0"/>
              <a:t>Q&amp;A</a:t>
            </a:r>
            <a:br>
              <a:rPr lang="en-US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4994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Goal and Expectation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26742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Goal:</a:t>
            </a:r>
          </a:p>
          <a:p>
            <a:r>
              <a:rPr lang="en-US" altLang="zh-CN" dirty="0"/>
              <a:t>Help LSH SW DEV functional groups run SW QA EIT2 cases(All/partial) with TMP client on their local/remote machines before code check-in. 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317242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Expectation :</a:t>
            </a:r>
          </a:p>
          <a:p>
            <a:r>
              <a:rPr lang="en-US" altLang="zh-CN" dirty="0"/>
              <a:t>LSH SW DEV can easily run EIT2 suite on local machine with special build.</a:t>
            </a:r>
          </a:p>
          <a:p>
            <a:r>
              <a:rPr lang="en-US" altLang="zh-CN" dirty="0"/>
              <a:t>LSH SW DEV start to run EIT2 suite before code check in.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97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LSH GUI test suites introduction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579" y="971550"/>
            <a:ext cx="85420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Test suite:</a:t>
            </a:r>
          </a:p>
          <a:p>
            <a:r>
              <a:rPr lang="en-US" altLang="zh-CN" sz="1600" dirty="0"/>
              <a:t>&lt;</a:t>
            </a:r>
            <a:r>
              <a:rPr lang="en-US" altLang="zh-CN" sz="1600" dirty="0" err="1"/>
              <a:t>Install_path</a:t>
            </a:r>
            <a:r>
              <a:rPr lang="en-US" altLang="zh-CN" sz="1600" dirty="0"/>
              <a:t>&gt;/doc/</a:t>
            </a:r>
            <a:r>
              <a:rPr lang="en-US" altLang="zh-CN" sz="1600" dirty="0" err="1"/>
              <a:t>TMP_EIT_suites</a:t>
            </a:r>
            <a:r>
              <a:rPr lang="en-US" altLang="zh-CN" sz="1600" dirty="0"/>
              <a:t>/pn_20_project_navigator_all.xlsx</a:t>
            </a:r>
          </a:p>
          <a:p>
            <a:endParaRPr lang="en-US" altLang="zh-CN" sz="1600" b="1" dirty="0"/>
          </a:p>
          <a:p>
            <a:r>
              <a:rPr lang="en-US" altLang="zh-CN" sz="1600" b="1" dirty="0"/>
              <a:t>Total run time:</a:t>
            </a:r>
          </a:p>
          <a:p>
            <a:r>
              <a:rPr lang="en-US" altLang="zh-CN" sz="1600" dirty="0"/>
              <a:t>About 8 minutes with one thread on Windows 10</a:t>
            </a:r>
          </a:p>
          <a:p>
            <a:endParaRPr lang="en-US" altLang="zh-CN" sz="1600" dirty="0"/>
          </a:p>
          <a:p>
            <a:r>
              <a:rPr lang="en-US" altLang="zh-CN" sz="1600" b="1" dirty="0"/>
              <a:t>Test case details: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178427"/>
              </p:ext>
            </p:extLst>
          </p:nvPr>
        </p:nvGraphicFramePr>
        <p:xfrm>
          <a:off x="609600" y="3016031"/>
          <a:ext cx="7632700" cy="14763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0882">
                  <a:extLst>
                    <a:ext uri="{9D8B030D-6E8A-4147-A177-3AD203B41FA5}">
                      <a16:colId xmlns:a16="http://schemas.microsoft.com/office/drawing/2014/main" val="1802309457"/>
                    </a:ext>
                  </a:extLst>
                </a:gridCol>
                <a:gridCol w="6041818">
                  <a:extLst>
                    <a:ext uri="{9D8B030D-6E8A-4147-A177-3AD203B41FA5}">
                      <a16:colId xmlns:a16="http://schemas.microsoft.com/office/drawing/2014/main" val="1934948678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Case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Info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6910206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tst_toolbar_new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click toolbar new button items (new file, new project)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542840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tst_toolbar_open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click toolbar open button items(open file, open project, Open Archived Project)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576462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tst_toolbar_tool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click toolbar tool buttons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188105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tst_toolbar_view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click toolbar view buttons and detach/attach views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647274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tst_Menu_view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click main menu View items 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365601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tst_example_counter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run example counter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7383449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tst_example_reveal</a:t>
                      </a:r>
                      <a:endParaRPr lang="zh-CN" sz="105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run example reveal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90203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68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Software Preparation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0989" y="742950"/>
            <a:ext cx="85420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1. Install dependence SW:</a:t>
            </a:r>
          </a:p>
          <a:p>
            <a:r>
              <a:rPr lang="en-US" altLang="zh-CN" sz="1600" dirty="0"/>
              <a:t>SW location: </a:t>
            </a:r>
            <a:r>
              <a:rPr lang="en-US" altLang="zh-CN" sz="1600" dirty="0">
                <a:hlinkClick r:id="rId3" action="ppaction://hlinkfile"/>
              </a:rPr>
              <a:t>\\lsh-smb04\sw\qa\qa_store\TMP_tools\depend_software</a:t>
            </a:r>
            <a:endParaRPr lang="en-US" altLang="zh-CN" sz="1600" dirty="0"/>
          </a:p>
          <a:p>
            <a:r>
              <a:rPr lang="en-US" altLang="zh-CN" sz="1600" dirty="0"/>
              <a:t> a) Python 2.7 and packages:</a:t>
            </a:r>
          </a:p>
          <a:p>
            <a:r>
              <a:rPr lang="en-US" altLang="zh-CN" sz="1600" dirty="0"/>
              <a:t>        Install: python-2.7.16.msi and add Python install path in system environment ‘PATH’</a:t>
            </a:r>
          </a:p>
          <a:p>
            <a:r>
              <a:rPr lang="en-US" altLang="zh-CN" sz="1600" dirty="0"/>
              <a:t>        Run: python registry.py (add python related info into system registry</a:t>
            </a:r>
          </a:p>
          <a:p>
            <a:r>
              <a:rPr lang="en-US" altLang="zh-CN" sz="1600" dirty="0"/>
              <a:t>        Install: psutil-5.0.0.win32-py2.7.exe</a:t>
            </a:r>
          </a:p>
          <a:p>
            <a:r>
              <a:rPr lang="en-US" altLang="zh-CN" sz="1600" dirty="0"/>
              <a:t>        Install: MySQL-python-1.2.5.win32-py2.7.exe</a:t>
            </a:r>
          </a:p>
          <a:p>
            <a:r>
              <a:rPr lang="en-US" altLang="zh-CN" sz="1600" dirty="0"/>
              <a:t>    b) SVN 1.6 </a:t>
            </a:r>
          </a:p>
          <a:p>
            <a:r>
              <a:rPr lang="en-US" altLang="zh-CN" sz="1600" dirty="0"/>
              <a:t>        Install: Setup-Subversion-1.6.6.msi</a:t>
            </a:r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/>
              <a:t>2. Test these installation:</a:t>
            </a:r>
          </a:p>
          <a:p>
            <a:pPr marL="342900" indent="-342900">
              <a:buAutoNum type="arabicPeriod"/>
            </a:pPr>
            <a:r>
              <a:rPr lang="en-US" altLang="zh-CN" sz="1600" dirty="0"/>
              <a:t>Type ‘python --version’ in console , it should be ‘2.7.x’</a:t>
            </a:r>
          </a:p>
          <a:p>
            <a:pPr marL="342900" indent="-342900">
              <a:buAutoNum type="arabicPeriod"/>
            </a:pPr>
            <a:r>
              <a:rPr lang="en-US" altLang="zh-CN" sz="1600" dirty="0"/>
              <a:t>Type ‘</a:t>
            </a:r>
            <a:r>
              <a:rPr lang="en-US" altLang="zh-CN" sz="1600" dirty="0" err="1"/>
              <a:t>svn</a:t>
            </a:r>
            <a:r>
              <a:rPr lang="en-US" altLang="zh-CN" sz="1600" dirty="0"/>
              <a:t> --version’ in console, it should be ‘1.6.x’</a:t>
            </a:r>
          </a:p>
          <a:p>
            <a:pPr marL="342900" indent="-342900">
              <a:buAutoNum type="arabicPeriod"/>
            </a:pPr>
            <a:r>
              <a:rPr lang="en-US" altLang="zh-CN" sz="1600" dirty="0"/>
              <a:t>Open Squish IDE</a:t>
            </a:r>
          </a:p>
        </p:txBody>
      </p:sp>
    </p:spTree>
    <p:extLst>
      <p:ext uri="{BB962C8B-B14F-4D97-AF65-F5344CB8AC3E}">
        <p14:creationId xmlns:p14="http://schemas.microsoft.com/office/powerpoint/2010/main" val="147750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Software Preparation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0989" y="742950"/>
            <a:ext cx="85420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1. Install Client: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TMP Client: tmp_client_2xxxx_installer_bin_windows.exe</a:t>
            </a:r>
          </a:p>
          <a:p>
            <a:r>
              <a:rPr lang="en-US" altLang="zh-CN" sz="1600" dirty="0"/>
              <a:t>SW location: </a:t>
            </a:r>
            <a:r>
              <a:rPr lang="en-US" altLang="zh-CN" sz="1600" dirty="0">
                <a:hlinkClick r:id="rId3" action="ppaction://hlinkfile"/>
              </a:rPr>
              <a:t>\\lsh-smb04\sw\qa\qa_store\TMP_tools\client_software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2. Launch Client:</a:t>
            </a:r>
          </a:p>
          <a:p>
            <a:r>
              <a:rPr lang="en-US" altLang="zh-CN" sz="1600" dirty="0"/>
              <a:t>Click ‘Windows menu’ -&gt; ‘All Programs’ -&gt; ‘TestRail Client’ -&gt; ‘client’</a:t>
            </a:r>
          </a:p>
          <a:p>
            <a:endParaRPr lang="en-US" altLang="zh-CN" sz="1600" dirty="0"/>
          </a:p>
          <a:p>
            <a:r>
              <a:rPr lang="en-US" altLang="zh-CN" sz="1600" dirty="0"/>
              <a:t>Or</a:t>
            </a:r>
          </a:p>
          <a:p>
            <a:endParaRPr lang="en-US" altLang="zh-CN" sz="1600" dirty="0"/>
          </a:p>
          <a:p>
            <a:r>
              <a:rPr lang="en-US" altLang="zh-CN" sz="1600" dirty="0"/>
              <a:t> Go to your install path:</a:t>
            </a:r>
          </a:p>
          <a:p>
            <a:r>
              <a:rPr lang="en-US" altLang="zh-CN" sz="1600" dirty="0"/>
              <a:t>     Double click ‘client.exe’ 	– will open TMP client without Console.</a:t>
            </a:r>
          </a:p>
          <a:p>
            <a:r>
              <a:rPr lang="en-US" altLang="zh-CN" sz="1600" dirty="0"/>
              <a:t>     Double click ‘clientc.exe’	-- will open TMP client with Console for more debug info.</a:t>
            </a:r>
          </a:p>
        </p:txBody>
      </p:sp>
    </p:spTree>
    <p:extLst>
      <p:ext uri="{BB962C8B-B14F-4D97-AF65-F5344CB8AC3E}">
        <p14:creationId xmlns:p14="http://schemas.microsoft.com/office/powerpoint/2010/main" val="3539754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dirty="0"/>
              <a:t>GUI - Client Software Setting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847466"/>
            <a:ext cx="570964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Set available Software by ‘Settings’ -&gt; ‘Software…’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200" dirty="0"/>
              <a:t>Radiant version: ng1_2 = &lt;</a:t>
            </a:r>
            <a:r>
              <a:rPr lang="en-US" altLang="zh-CN" sz="1200" dirty="0" err="1"/>
              <a:t>install_path</a:t>
            </a:r>
            <a:r>
              <a:rPr lang="en-US" altLang="zh-CN" sz="1200" dirty="0"/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200" dirty="0"/>
              <a:t>Squish version:6.1.0 = &lt;</a:t>
            </a:r>
            <a:r>
              <a:rPr lang="en-US" altLang="zh-CN" sz="1200" dirty="0" err="1"/>
              <a:t>install_path</a:t>
            </a:r>
            <a:r>
              <a:rPr lang="en-US" altLang="zh-CN" sz="1200" dirty="0"/>
              <a:t>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586130"/>
            <a:ext cx="2438400" cy="17220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586131"/>
            <a:ext cx="2438400" cy="173181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5580" y="4046827"/>
            <a:ext cx="8721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*:Suite file has test case information and run requirements, TMP client check the available information and run matched tasks.</a:t>
            </a:r>
          </a:p>
          <a:p>
            <a:r>
              <a:rPr lang="en-US" altLang="zh-CN" sz="1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40495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GUI - </a:t>
            </a:r>
            <a:r>
              <a:rPr lang="en-US" dirty="0"/>
              <a:t>Launch EIT2 suites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1226545"/>
            <a:ext cx="8458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Run client.exe on Windows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dirty="0"/>
              <a:t>2. Client “imports…” on top left</a:t>
            </a:r>
          </a:p>
          <a:p>
            <a:endParaRPr lang="en-US" altLang="zh-CN" dirty="0"/>
          </a:p>
          <a:p>
            <a:r>
              <a:rPr lang="en-US" altLang="zh-CN" dirty="0"/>
              <a:t>3. Select ‘Suite File’ tab</a:t>
            </a:r>
          </a:p>
          <a:p>
            <a:endParaRPr lang="en-US" altLang="zh-CN" dirty="0"/>
          </a:p>
          <a:p>
            <a:r>
              <a:rPr lang="en-US" altLang="zh-CN" dirty="0"/>
              <a:t>4. Select “pn_20_project_navigator_all.xlsx”</a:t>
            </a:r>
          </a:p>
          <a:p>
            <a:r>
              <a:rPr lang="en-US" altLang="zh-CN" dirty="0"/>
              <a:t>for ‘Unit Suite’</a:t>
            </a:r>
          </a:p>
          <a:p>
            <a:endParaRPr lang="en-US" altLang="zh-CN" dirty="0"/>
          </a:p>
          <a:p>
            <a:r>
              <a:rPr lang="en-US" altLang="zh-CN" dirty="0"/>
              <a:t>5. Give the extra environments if need:</a:t>
            </a:r>
          </a:p>
          <a:p>
            <a:r>
              <a:rPr lang="en-US" altLang="zh-CN" dirty="0"/>
              <a:t> ENV=xxx, RTF=xxx</a:t>
            </a:r>
          </a:p>
          <a:p>
            <a:endParaRPr lang="en-US" altLang="zh-CN" dirty="0"/>
          </a:p>
          <a:p>
            <a:r>
              <a:rPr lang="en-US" altLang="zh-CN" dirty="0"/>
              <a:t>6. Click ‘Apply’</a:t>
            </a:r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031" y="1231649"/>
            <a:ext cx="2819400" cy="1608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3028950"/>
            <a:ext cx="3167062" cy="184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94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GUI – EIT2 suites running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047750"/>
            <a:ext cx="4386191" cy="3657600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 bwMode="auto">
          <a:xfrm>
            <a:off x="228600" y="1885950"/>
            <a:ext cx="1658422" cy="838200"/>
          </a:xfrm>
          <a:prstGeom prst="wedgeEllipseCallout">
            <a:avLst>
              <a:gd name="adj1" fmla="val 73017"/>
              <a:gd name="adj2" fmla="val 7872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Double click the finished run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Callout 9"/>
          <p:cNvSpPr/>
          <p:nvPr/>
        </p:nvSpPr>
        <p:spPr bwMode="auto">
          <a:xfrm>
            <a:off x="6629400" y="1276350"/>
            <a:ext cx="1658422" cy="838200"/>
          </a:xfrm>
          <a:prstGeom prst="wedgeEllipseCallout">
            <a:avLst>
              <a:gd name="adj1" fmla="val -77925"/>
              <a:gd name="adj2" fmla="val -1256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Result Show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Flowchart: Document 10"/>
          <p:cNvSpPr/>
          <p:nvPr/>
        </p:nvSpPr>
        <p:spPr bwMode="auto">
          <a:xfrm>
            <a:off x="7315200" y="3486150"/>
            <a:ext cx="1600199" cy="1371600"/>
          </a:xfrm>
          <a:prstGeom prst="flowChartDocumen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In GUI test you can retest the failed case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653" y="3204976"/>
            <a:ext cx="1985962" cy="1331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787" y="2958051"/>
            <a:ext cx="435585" cy="1056198"/>
          </a:xfrm>
          <a:prstGeom prst="rect">
            <a:avLst/>
          </a:prstGeom>
        </p:spPr>
      </p:pic>
      <p:sp>
        <p:nvSpPr>
          <p:cNvPr id="12" name="Oval Callout 11"/>
          <p:cNvSpPr/>
          <p:nvPr/>
        </p:nvSpPr>
        <p:spPr bwMode="auto">
          <a:xfrm>
            <a:off x="365569" y="3451549"/>
            <a:ext cx="1658422" cy="838200"/>
          </a:xfrm>
          <a:prstGeom prst="wedgeEllipseCallout">
            <a:avLst>
              <a:gd name="adj1" fmla="val 105274"/>
              <a:gd name="adj2" fmla="val -661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Right click to Get Submit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09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attice_tpl_wide">
  <a:themeElements>
    <a:clrScheme name="LSC-PPT">
      <a:dk1>
        <a:srgbClr val="2E2E2E"/>
      </a:dk1>
      <a:lt1>
        <a:srgbClr val="FFFFFF"/>
      </a:lt1>
      <a:dk2>
        <a:srgbClr val="6D6E70"/>
      </a:dk2>
      <a:lt2>
        <a:srgbClr val="AEAFB2"/>
      </a:lt2>
      <a:accent1>
        <a:srgbClr val="FDBC13"/>
      </a:accent1>
      <a:accent2>
        <a:srgbClr val="F16F21"/>
      </a:accent2>
      <a:accent3>
        <a:srgbClr val="0069B4"/>
      </a:accent3>
      <a:accent4>
        <a:srgbClr val="009FE1"/>
      </a:accent4>
      <a:accent5>
        <a:srgbClr val="038245"/>
      </a:accent5>
      <a:accent6>
        <a:srgbClr val="37B34A"/>
      </a:accent6>
      <a:hlink>
        <a:srgbClr val="00B0FF"/>
      </a:hlink>
      <a:folHlink>
        <a:srgbClr val="525380"/>
      </a:folHlink>
    </a:clrScheme>
    <a:fontScheme name="LSC_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Presentation3" id="{179D83FB-F7AB-F04D-9545-D006DAA4094A}" vid="{24C92BB9-AF04-5948-A126-586723FC81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1EE198BA0A2E4181D5D3AB29BD537B" ma:contentTypeVersion="2" ma:contentTypeDescription="Create a new document." ma:contentTypeScope="" ma:versionID="2daa2a37b3772918ca96c73e3883d411">
  <xsd:schema xmlns:xsd="http://www.w3.org/2001/XMLSchema" xmlns:xs="http://www.w3.org/2001/XMLSchema" xmlns:p="http://schemas.microsoft.com/office/2006/metadata/properties" xmlns:ns2="122082c5-117c-4716-9a12-4c01b979939c" targetNamespace="http://schemas.microsoft.com/office/2006/metadata/properties" ma:root="true" ma:fieldsID="edaee47cf64a3631e42f40800399f152" ns2:_="">
    <xsd:import namespace="122082c5-117c-4716-9a12-4c01b979939c"/>
    <xsd:element name="properties">
      <xsd:complexType>
        <xsd:sequence>
          <xsd:element name="documentManagement">
            <xsd:complexType>
              <xsd:all>
                <xsd:element ref="ns2:Sort_x0020_Order" minOccurs="0"/>
                <xsd:element ref="ns2:Dat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2082c5-117c-4716-9a12-4c01b979939c" elementFormDefault="qualified">
    <xsd:import namespace="http://schemas.microsoft.com/office/2006/documentManagement/types"/>
    <xsd:import namespace="http://schemas.microsoft.com/office/infopath/2007/PartnerControls"/>
    <xsd:element name="Sort_x0020_Order" ma:index="8" nillable="true" ma:displayName="Sort Order" ma:decimals="0" ma:internalName="Sort_x0020_Order">
      <xsd:simpleType>
        <xsd:restriction base="dms:Number">
          <xsd:maxInclusive value="30"/>
        </xsd:restriction>
      </xsd:simpleType>
    </xsd:element>
    <xsd:element name="Date" ma:index="9" ma:displayName="Date" ma:format="DateOnly" ma:internalName="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Sort_x0020_Order xmlns="122082c5-117c-4716-9a12-4c01b979939c" xsi:nil="true"/>
    <Date xmlns="122082c5-117c-4716-9a12-4c01b979939c">2013-05-01T07:00:00+00:00</Date>
  </documentManagement>
</p:properties>
</file>

<file path=customXml/itemProps1.xml><?xml version="1.0" encoding="utf-8"?>
<ds:datastoreItem xmlns:ds="http://schemas.openxmlformats.org/officeDocument/2006/customXml" ds:itemID="{65AD889C-0E51-49CC-B53F-C59FB4C497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11F9F0-79CE-47CF-8554-8341B307CB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2082c5-117c-4716-9a12-4c01b97993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2933CA-2D74-435D-85CF-43FD28D8C2C9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122082c5-117c-4716-9a12-4c01b979939c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Lattice_tpl_wide.potx</Template>
  <TotalTime>14630</TotalTime>
  <Words>1520</Words>
  <Application>Microsoft Office PowerPoint</Application>
  <PresentationFormat>On-screen Show (16:9)</PresentationFormat>
  <Paragraphs>202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Gill Sans</vt:lpstr>
      <vt:lpstr>Lato Regular</vt:lpstr>
      <vt:lpstr>ヒラギノ角ゴ ProN W3</vt:lpstr>
      <vt:lpstr>Arial</vt:lpstr>
      <vt:lpstr>Calibri</vt:lpstr>
      <vt:lpstr>Wingdings</vt:lpstr>
      <vt:lpstr>Lattice_tpl_wide</vt:lpstr>
      <vt:lpstr> </vt:lpstr>
      <vt:lpstr>Agenda</vt:lpstr>
      <vt:lpstr>Goal and Expectation</vt:lpstr>
      <vt:lpstr>LSH GUI test suites introduction</vt:lpstr>
      <vt:lpstr>Software Preparation</vt:lpstr>
      <vt:lpstr>Software Preparation</vt:lpstr>
      <vt:lpstr>GUI - Client Software Setting</vt:lpstr>
      <vt:lpstr>GUI - Launch EIT2 suites</vt:lpstr>
      <vt:lpstr>GUI – EIT2 suites running</vt:lpstr>
      <vt:lpstr>CMD – Launch EIT2 suites in console</vt:lpstr>
      <vt:lpstr>CMD – suite run in console</vt:lpstr>
      <vt:lpstr>Result check – Filed case check steps</vt:lpstr>
      <vt:lpstr>THANKS</vt:lpstr>
      <vt:lpstr>Appendix 1– Linux Software Prepare</vt:lpstr>
      <vt:lpstr>Appendix 1– Linux EIT2 suite launch</vt:lpstr>
      <vt:lpstr>Appendix2 – Case work flow</vt:lpstr>
      <vt:lpstr>Appendix3 - Ready for integration:</vt:lpstr>
      <vt:lpstr>Appendix4 - Run user case</vt:lpstr>
      <vt:lpstr>Appendix5 – Know issues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LATTICE SEMICONDUCTOR</dc:title>
  <dc:subject/>
  <dc:creator>Ines Natale</dc:creator>
  <cp:keywords>Wide Format</cp:keywords>
  <dc:description/>
  <cp:lastModifiedBy>Jason Wang</cp:lastModifiedBy>
  <cp:revision>376</cp:revision>
  <cp:lastPrinted>2016-01-15T01:19:43Z</cp:lastPrinted>
  <dcterms:created xsi:type="dcterms:W3CDTF">2016-04-19T18:00:51Z</dcterms:created>
  <dcterms:modified xsi:type="dcterms:W3CDTF">2024-08-21T13:43:11Z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0x010100D01EE198BA0A2E4181D5D3AB29BD537B</vt:lpwstr>
  </property>
</Properties>
</file>