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2"/>
  </p:sldMasterIdLst>
  <p:notesMasterIdLst>
    <p:notesMasterId r:id="rId4"/>
  </p:notesMasterIdLst>
  <p:handoutMasterIdLst>
    <p:handoutMasterId r:id="rId5"/>
  </p:handoutMasterIdLst>
  <p:sldIdLst>
    <p:sldId id="1604" r:id="rId3"/>
  </p:sldIdLst>
  <p:sldSz cx="12192000" cy="6858000"/>
  <p:notesSz cx="7019925" cy="9305925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/>
  <p:cmAuthor id="2" name="Tong, Hanghang" initials="TH" lastIdx="1" clrIdx="1"/>
  <p:cmAuthor id="3" name="Zhou, Dawei" initials="Z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56DB7"/>
    <a:srgbClr val="BB120F"/>
    <a:srgbClr val="FCDEDC"/>
    <a:srgbClr val="FDE4E3"/>
    <a:srgbClr val="CBE0F5"/>
    <a:srgbClr val="BD1714"/>
    <a:srgbClr val="EE7228"/>
    <a:srgbClr val="3186D9"/>
    <a:srgbClr val="F77E03"/>
    <a:srgbClr val="60A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1" autoAdjust="0"/>
    <p:restoredTop sz="87921" autoAdjust="0"/>
  </p:normalViewPr>
  <p:slideViewPr>
    <p:cSldViewPr snapToGrid="0">
      <p:cViewPr varScale="1">
        <p:scale>
          <a:sx n="108" d="100"/>
          <a:sy n="108" d="100"/>
        </p:scale>
        <p:origin x="888" y="192"/>
      </p:cViewPr>
      <p:guideLst>
        <p:guide pos="416"/>
        <p:guide pos="7256"/>
        <p:guide orient="horz" pos="648"/>
        <p:guide orient="horz" pos="712"/>
        <p:guide orient="horz" pos="3936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129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129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273" cy="4646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78" tIns="46639" rIns="93278" bIns="46639" numCol="1" anchor="t" anchorCtr="0" compatLnSpc="1"/>
          <a:lstStyle>
            <a:lvl1pPr defTabSz="932815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129" y="0"/>
            <a:ext cx="3042273" cy="4646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78" tIns="46639" rIns="93278" bIns="46639" numCol="1" anchor="t" anchorCtr="0" compatLnSpc="1"/>
          <a:lstStyle>
            <a:lvl1pPr algn="r" defTabSz="932815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07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299" y="4420624"/>
            <a:ext cx="5615331" cy="41867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78" tIns="46639" rIns="93278" bIns="46639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78" tIns="46639" rIns="93278" bIns="46639" numCol="1" anchor="b" anchorCtr="0" compatLnSpc="1"/>
          <a:lstStyle>
            <a:lvl1pPr defTabSz="932815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129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278" tIns="46639" rIns="93278" bIns="46639" numCol="1" anchor="b" anchorCtr="0" compatLnSpc="1"/>
          <a:lstStyle>
            <a:lvl1pPr algn="r" defTabSz="932815">
              <a:defRPr sz="1300"/>
            </a:lvl1pPr>
          </a:lstStyle>
          <a:p>
            <a:fld id="{010B8656-D7FE-42A6-B960-6CAAC4278E8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B8656-D7FE-42A6-B960-6CAAC4278E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968685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77978"/>
            <a:ext cx="103632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7068" y="3886200"/>
            <a:ext cx="7586133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59528"/>
            <a:ext cx="6357600" cy="1730075"/>
          </a:xfrm>
          <a:prstGeom prst="rect">
            <a:avLst/>
          </a:prstGeom>
        </p:spPr>
        <p:txBody>
          <a:bodyPr/>
          <a:lstStyle>
            <a:lvl1pPr algn="l">
              <a:defRPr b="1" baseline="0">
                <a:solidFill>
                  <a:srgbClr val="FA6300"/>
                </a:solidFill>
              </a:defRPr>
            </a:lvl1pPr>
          </a:lstStyle>
          <a:p>
            <a:r>
              <a:rPr lang="en-US" dirty="0"/>
              <a:t>Title Here: Tell Your Illinois 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04801" y="2382841"/>
            <a:ext cx="6358467" cy="942975"/>
          </a:xfrm>
          <a:prstGeom prst="rect">
            <a:avLst/>
          </a:prstGeom>
        </p:spPr>
        <p:txBody>
          <a:bodyPr/>
          <a:lstStyle>
            <a:lvl1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 panose="02040502050405020303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 panose="02040502050405020303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48" y="6419088"/>
            <a:ext cx="2658554" cy="438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>
            <a:fillRect/>
          </a:stretch>
        </p:blipFill>
        <p:spPr>
          <a:xfrm>
            <a:off x="1" y="6136167"/>
            <a:ext cx="768095" cy="7429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59528"/>
            <a:ext cx="6357600" cy="1730075"/>
          </a:xfrm>
          <a:prstGeom prst="rect">
            <a:avLst/>
          </a:prstGeom>
        </p:spPr>
        <p:txBody>
          <a:bodyPr/>
          <a:lstStyle>
            <a:lvl1pPr algn="l">
              <a:defRPr b="1" baseline="0">
                <a:solidFill>
                  <a:srgbClr val="FA6300"/>
                </a:solidFill>
              </a:defRPr>
            </a:lvl1pPr>
          </a:lstStyle>
          <a:p>
            <a:r>
              <a:rPr lang="en-US" dirty="0"/>
              <a:t>Title Here: Tell Your Illinois 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04801" y="2382841"/>
            <a:ext cx="6358467" cy="942975"/>
          </a:xfrm>
          <a:prstGeom prst="rect">
            <a:avLst/>
          </a:prstGeom>
        </p:spPr>
        <p:txBody>
          <a:bodyPr/>
          <a:lstStyle>
            <a:lvl1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 panose="02040502050405020303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 panose="02040502050405020303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84" y="6537960"/>
            <a:ext cx="2458417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>
            <a:fillRect/>
          </a:stretch>
        </p:blipFill>
        <p:spPr>
          <a:xfrm>
            <a:off x="1" y="6393131"/>
            <a:ext cx="647991" cy="485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ClrTx/>
              <a:buFont typeface="Wingdings" panose="05000000000000000000" pitchFamily="2" charset="2"/>
              <a:buChar char="q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ClrTx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953"/>
            <a:ext cx="11567584" cy="800100"/>
          </a:xfrm>
        </p:spPr>
        <p:txBody>
          <a:bodyPr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600203"/>
            <a:ext cx="11074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panose="05000000000000000000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 panose="02040502050405020303"/>
                <a:cs typeface="Georgia" panose="02040502050405020303"/>
              </a:rPr>
              <a:t>Click to edit Master text styles</a:t>
            </a:r>
          </a:p>
          <a:p>
            <a:pPr lvl="1" defTabSz="914400">
              <a:buFont typeface="Wingdings" panose="05000000000000000000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 panose="02040502050405020303"/>
                <a:cs typeface="Georgia" panose="02040502050405020303"/>
              </a:rPr>
              <a:t>Second level</a:t>
            </a:r>
          </a:p>
          <a:p>
            <a:pPr lvl="2" defTabSz="914400">
              <a:buFont typeface="Wingdings" panose="05000000000000000000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 panose="02040502050405020303"/>
                <a:cs typeface="Georgia" panose="02040502050405020303"/>
              </a:rPr>
              <a:t>Third level</a:t>
            </a:r>
          </a:p>
          <a:p>
            <a:pPr lvl="3" defTabSz="914400">
              <a:buFont typeface="Wingdings" panose="05000000000000000000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 panose="02040502050405020303"/>
                <a:cs typeface="Georgia" panose="02040502050405020303"/>
              </a:rPr>
              <a:t>Fourth level</a:t>
            </a:r>
          </a:p>
          <a:p>
            <a:pPr lvl="4" defTabSz="914400">
              <a:buFont typeface="Wingdings" panose="05000000000000000000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 panose="02040502050405020303"/>
                <a:cs typeface="Georgia" panose="02040502050405020303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76B8A7-413E-D940-9482-08C1992F15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77976"/>
            <a:ext cx="103632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7067" y="3886200"/>
            <a:ext cx="7586133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1214968" y="6400800"/>
            <a:ext cx="1097703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t>‹#›</a:t>
            </a:fld>
            <a:r>
              <a:rPr lang="en-US"/>
              <a:t> -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23756" t="19497" r="23460" b="9471"/>
          <a:stretch>
            <a:fillRect/>
          </a:stretch>
        </p:blipFill>
        <p:spPr>
          <a:xfrm>
            <a:off x="11537849" y="6396185"/>
            <a:ext cx="447041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>
            <a:fillRect/>
          </a:stretch>
        </p:blipFill>
        <p:spPr>
          <a:xfrm>
            <a:off x="5774400" y="6393131"/>
            <a:ext cx="647991" cy="485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t>‹#›</a:t>
            </a:fld>
            <a:r>
              <a:rPr lang="en-US"/>
              <a:t> -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t>‹#›</a:t>
            </a:fld>
            <a:r>
              <a:rPr lang="en-US"/>
              <a:t> -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0648"/>
            <a:ext cx="693019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/>
              <a:t>‹#›</a:t>
            </a:fld>
            <a:r>
              <a:rPr lang="en-US" dirty="0"/>
              <a:t> -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t>‹#›</a:t>
            </a:fld>
            <a:r>
              <a:rPr lang="en-US"/>
              <a:t> -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t>‹#›</a:t>
            </a:fld>
            <a:r>
              <a:rPr lang="en-US"/>
              <a:t> -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4900" y="933450"/>
            <a:ext cx="538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4900" y="3562350"/>
            <a:ext cx="5384800" cy="24780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t>‹#›</a:t>
            </a:fld>
            <a:r>
              <a:rPr lang="en-US"/>
              <a:t> -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933450"/>
            <a:ext cx="5384800" cy="51069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953"/>
            <a:ext cx="11567584" cy="8001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953"/>
            <a:ext cx="11567584" cy="8001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953"/>
            <a:ext cx="11567584" cy="8001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4900" y="933450"/>
            <a:ext cx="5384800" cy="247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4900" y="3562350"/>
            <a:ext cx="5384800" cy="247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"/>
            <a:ext cx="12192000" cy="811213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16" y="-9207"/>
            <a:ext cx="11547268" cy="8001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/>
              <a:t> 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933450"/>
            <a:ext cx="10972800" cy="510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0" y="6270693"/>
            <a:ext cx="12192000" cy="56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57749" y="6360062"/>
            <a:ext cx="693018" cy="4016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/>
              <a:t>‹#›</a:t>
            </a:fld>
            <a:r>
              <a:rPr lang="en-US" dirty="0"/>
              <a:t> -</a:t>
            </a:r>
          </a:p>
        </p:txBody>
      </p:sp>
      <p:pic>
        <p:nvPicPr>
          <p:cNvPr id="107" name="图片 106"/>
          <p:cNvPicPr/>
          <p:nvPr userDrawn="1">
            <p:custDataLst>
              <p:tags r:id="rId11"/>
            </p:custDataLst>
          </p:nvPr>
        </p:nvPicPr>
        <p:blipFill>
          <a:blip r:embed="rId13"/>
          <a:srcRect r="59941"/>
          <a:stretch>
            <a:fillRect/>
          </a:stretch>
        </p:blipFill>
        <p:spPr>
          <a:xfrm>
            <a:off x="11002645" y="6360160"/>
            <a:ext cx="962660" cy="45148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anose="05000000000000000000" pitchFamily="2" charset="2"/>
        <a:buChar char="§"/>
        <a:defRPr sz="24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panose="020B0604020202020204" pitchFamily="34" charset="0"/>
        <a:buChar char="–"/>
        <a:defRPr sz="21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5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18859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66A65-34E0-E3D6-F920-AFB3599684F2}"/>
              </a:ext>
            </a:extLst>
          </p:cNvPr>
          <p:cNvSpPr/>
          <p:nvPr/>
        </p:nvSpPr>
        <p:spPr>
          <a:xfrm>
            <a:off x="0" y="5784236"/>
            <a:ext cx="12191999" cy="10737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3136A8-9044-D699-15E8-83A616F0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53FA4-CC52-4B48-B160-DD8253CF348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74EBEF-46C8-0DAB-A257-E892AC57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Challenge</a:t>
            </a:r>
            <a:endParaRPr lang="zh-CN" alt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9591AB7-B325-906B-33F2-9F2ECB8CC441}"/>
              </a:ext>
            </a:extLst>
          </p:cNvPr>
          <p:cNvSpPr txBox="1">
            <a:spLocks/>
          </p:cNvSpPr>
          <p:nvPr/>
        </p:nvSpPr>
        <p:spPr bwMode="auto">
          <a:xfrm>
            <a:off x="965038" y="3789904"/>
            <a:ext cx="10261921" cy="28823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q"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–"/>
              <a:defRPr sz="2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defRPr>
            </a:lvl2pPr>
            <a:lvl3pPr marL="857250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defRPr>
            </a:lvl3pPr>
            <a:lvl4pPr marL="1200150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defRPr>
            </a:lvl4pPr>
            <a:lvl5pPr marL="1543050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defRPr>
            </a:lvl5pPr>
            <a:lvl6pPr marL="1885950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Georgia" panose="02040502050405020303" pitchFamily="18" charset="0"/>
              </a:rPr>
              <a:t>The hyperparameters </a:t>
            </a:r>
            <a:r>
              <a:rPr lang="en-US" altLang="zh-CN" sz="2000" dirty="0" err="1">
                <a:latin typeface="Georgia" panose="02040502050405020303" pitchFamily="18" charset="0"/>
              </a:rPr>
              <a:t>choises</a:t>
            </a:r>
            <a:r>
              <a:rPr lang="en-US" altLang="zh-CN" sz="2000" dirty="0">
                <a:latin typeface="Georgia" panose="02040502050405020303" pitchFamily="18" charset="0"/>
              </a:rPr>
              <a:t> of </a:t>
            </a:r>
            <a:r>
              <a:rPr lang="en-US" altLang="zh-CN" sz="2000" dirty="0" err="1">
                <a:latin typeface="Georgia" panose="02040502050405020303" pitchFamily="18" charset="0"/>
              </a:rPr>
              <a:t>TAResSFL</a:t>
            </a:r>
            <a:r>
              <a:rPr lang="en-US" altLang="zh-CN" sz="2000" dirty="0">
                <a:latin typeface="Georgia" panose="02040502050405020303" pitchFamily="18" charset="0"/>
              </a:rPr>
              <a:t> seems not so easy: the authors admit that the choice of hyperparameters were largely based on intuition and trial-and-error in rebuttal.  </a:t>
            </a:r>
            <a:endParaRPr lang="en-US" altLang="zh-CN" sz="2000" kern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The paper uses standard CV datasets (CIFAR-10/100/</a:t>
            </a:r>
            <a:r>
              <a:rPr lang="en-US" altLang="zh-CN" sz="2000" kern="0" dirty="0" err="1">
                <a:solidFill>
                  <a:schemeClr val="tx1"/>
                </a:solidFill>
                <a:latin typeface="Georgia" panose="02040502050405020303" pitchFamily="18" charset="0"/>
              </a:rPr>
              <a:t>Imagenet</a:t>
            </a:r>
            <a:r>
              <a:rPr lang="en-US" altLang="zh-CN" sz="2000" kern="0" dirty="0">
                <a:solidFill>
                  <a:schemeClr val="tx1"/>
                </a:solidFill>
                <a:latin typeface="Georgia" panose="02040502050405020303" pitchFamily="18" charset="0"/>
              </a:rPr>
              <a:t>). It would be interesting to see how the method performs on other application domains and noisy datasets.</a:t>
            </a:r>
          </a:p>
        </p:txBody>
      </p:sp>
      <p:pic>
        <p:nvPicPr>
          <p:cNvPr id="8" name="Picture 7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74CA0071-7681-C14D-EE74-10360B3CA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44" y="1070567"/>
            <a:ext cx="5464825" cy="23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60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39f07cf-1b01-41ac-bb34-c9247dd8a1cf"/>
  <p:tag name="COMMONDATA" val="eyJoZGlkIjoiMTNhYTg4YjU2ZjQ2YjU3Y2I5MjkyZTJlMmE2ZDM4Z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1,&quot;width&quot;:1516}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61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Wingdings</vt:lpstr>
      <vt:lpstr>2_Default Design</vt:lpstr>
      <vt:lpstr>Office Theme</vt:lpstr>
      <vt:lpstr> Challenge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Li, Gaotang</cp:lastModifiedBy>
  <cp:revision>7719</cp:revision>
  <cp:lastPrinted>2020-02-07T19:26:00Z</cp:lastPrinted>
  <dcterms:created xsi:type="dcterms:W3CDTF">2005-12-06T00:19:00Z</dcterms:created>
  <dcterms:modified xsi:type="dcterms:W3CDTF">2024-07-10T02:40:00Z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39FC998C732347F09ACCA051D5E5E2F4</vt:lpwstr>
  </property>
  <property fmtid="{D5CDD505-2E9C-101B-9397-08002B2CF9AE}" pid="3" name="KSOProductBuildVer">
    <vt:lpwstr>2052-11.1.0.12763</vt:lpwstr>
  </property>
</Properties>
</file>