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8" r:id="rId2"/>
    <p:sldId id="299" r:id="rId3"/>
    <p:sldId id="296" r:id="rId4"/>
    <p:sldId id="297" r:id="rId5"/>
  </p:sldIdLst>
  <p:sldSz cx="13003213" cy="9752013"/>
  <p:notesSz cx="6858000" cy="9144000"/>
  <p:defaultTextStyle>
    <a:defPPr>
      <a:defRPr lang="en-US"/>
    </a:defPPr>
    <a:lvl1pPr marL="0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38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277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415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554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692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0830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0969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107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 autoAdjust="0"/>
    <p:restoredTop sz="96321" autoAdjust="0"/>
  </p:normalViewPr>
  <p:slideViewPr>
    <p:cSldViewPr showGuides="1">
      <p:cViewPr varScale="1">
        <p:scale>
          <a:sx n="98" d="100"/>
          <a:sy n="98" d="100"/>
        </p:scale>
        <p:origin x="2328" y="2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1pPr>
    <a:lvl2pPr marL="650138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2pPr>
    <a:lvl3pPr marL="1300277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3pPr>
    <a:lvl4pPr marL="1950415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4pPr>
    <a:lvl5pPr marL="2600554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5pPr>
    <a:lvl6pPr marL="3250692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6pPr>
    <a:lvl7pPr marL="3900830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7pPr>
    <a:lvl8pPr marL="4550969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8pPr>
    <a:lvl9pPr marL="5201107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261938"/>
            <a:ext cx="2880000" cy="30956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144000" indent="0" algn="l">
              <a:buFontTx/>
              <a:buNone/>
              <a:defRPr sz="1400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11870" y="2031454"/>
            <a:ext cx="5814072" cy="56891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[Footer]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3363912"/>
            <a:ext cx="464653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48247" y="1978615"/>
            <a:ext cx="7309375" cy="491361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3363912"/>
            <a:ext cx="464653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48247" y="1978615"/>
            <a:ext cx="7309375" cy="491361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348247" y="7004496"/>
            <a:ext cx="3135564" cy="222840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71213" y="1"/>
            <a:ext cx="7632000" cy="97516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3363912"/>
            <a:ext cx="464653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F63BBED2-AE29-435C-A95D-404517A18A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85397" y="347049"/>
            <a:ext cx="1720800" cy="1872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7632000" cy="97516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9E7A03E9-F3EB-4089-BA1B-CA0D892E58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2" y="350324"/>
            <a:ext cx="388800" cy="39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013774" y="3363912"/>
            <a:ext cx="464653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684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3003213" cy="975201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69B89EFF-45A5-47CB-8E9C-D9F35B01071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2" y="350324"/>
            <a:ext cx="388800" cy="39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/>
              <a:t> 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BAAA9247-7455-4936-AB38-B0911A6358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985397" y="347049"/>
            <a:ext cx="1720800" cy="1872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9341" y="3366120"/>
            <a:ext cx="7920000" cy="586755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42900" y="3363913"/>
            <a:ext cx="3955342" cy="586755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3363912"/>
            <a:ext cx="793715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683155" y="3363913"/>
            <a:ext cx="3960000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3363913"/>
            <a:ext cx="12311733" cy="2808000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61315" y="6392843"/>
            <a:ext cx="12311733" cy="2808000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9478"/>
          <a:stretch/>
        </p:blipFill>
        <p:spPr>
          <a:xfrm>
            <a:off x="5133454" y="182"/>
            <a:ext cx="7869759" cy="97516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9478"/>
          <a:stretch/>
        </p:blipFill>
        <p:spPr>
          <a:xfrm>
            <a:off x="5133454" y="182"/>
            <a:ext cx="7869759" cy="97516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10545"/>
            <a:ext cx="11621607" cy="286546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4731990"/>
            <a:ext cx="11626418" cy="2588022"/>
          </a:xfrm>
        </p:spPr>
        <p:txBody>
          <a:bodyPr>
            <a:normAutofit/>
          </a:bodyPr>
          <a:lstStyle>
            <a:lvl1pPr marL="0" indent="0">
              <a:buNone/>
              <a:defRPr sz="5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032"/>
          <a:stretch/>
        </p:blipFill>
        <p:spPr>
          <a:xfrm>
            <a:off x="5205462" y="182"/>
            <a:ext cx="7797751" cy="97516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429485" y="0"/>
            <a:ext cx="7581727" cy="9752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05408" y="1171685"/>
            <a:ext cx="2997714" cy="7854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429485" y="0"/>
            <a:ext cx="7581727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9613" y="1938389"/>
            <a:ext cx="5707392" cy="5750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429485" y="0"/>
            <a:ext cx="7581727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4630628" cy="586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1686" y="1564338"/>
            <a:ext cx="3919736" cy="6827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1923678"/>
            <a:ext cx="12305190" cy="628176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45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8317151"/>
            <a:ext cx="12314237" cy="308414"/>
          </a:xfrm>
        </p:spPr>
        <p:txBody>
          <a:bodyPr>
            <a:noAutofit/>
          </a:bodyPr>
          <a:lstStyle>
            <a:lvl1pPr marL="0" indent="0" algn="ctr">
              <a:buNone/>
              <a:defRPr sz="1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854" y="8587261"/>
            <a:ext cx="12314237" cy="308750"/>
          </a:xfrm>
        </p:spPr>
        <p:txBody>
          <a:bodyPr>
            <a:noAutofit/>
          </a:bodyPr>
          <a:lstStyle>
            <a:lvl1pPr marL="0" indent="0" algn="ctr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[Footer]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1923678"/>
            <a:ext cx="12305190" cy="628176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45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8317151"/>
            <a:ext cx="12314237" cy="308414"/>
          </a:xfrm>
        </p:spPr>
        <p:txBody>
          <a:bodyPr>
            <a:noAutofit/>
          </a:bodyPr>
          <a:lstStyle>
            <a:lvl1pPr marL="0" indent="0" algn="ctr">
              <a:buNone/>
              <a:defRPr sz="19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854" y="8587261"/>
            <a:ext cx="12314237" cy="308750"/>
          </a:xfrm>
        </p:spPr>
        <p:txBody>
          <a:bodyPr>
            <a:noAutofit/>
          </a:bodyPr>
          <a:lstStyle>
            <a:lvl1pPr marL="0" indent="0" algn="ctr">
              <a:buNone/>
              <a:defRPr sz="19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654" y="3194422"/>
            <a:ext cx="8371904" cy="360032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87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3003213" cy="1496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56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2010545"/>
            <a:ext cx="8371904" cy="286546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363913"/>
            <a:ext cx="8375370" cy="2304181"/>
          </a:xfrm>
        </p:spPr>
        <p:txBody>
          <a:bodyPr>
            <a:noAutofit/>
          </a:bodyPr>
          <a:lstStyle>
            <a:lvl1pPr marL="0" indent="0">
              <a:buNone/>
              <a:defRPr sz="4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0633BF-DE6A-4E01-9F32-AB9A42461B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714804" y="1165396"/>
            <a:ext cx="2997714" cy="7854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2010545"/>
            <a:ext cx="7881074" cy="286546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363913"/>
            <a:ext cx="7884337" cy="2304181"/>
          </a:xfrm>
        </p:spPr>
        <p:txBody>
          <a:bodyPr>
            <a:noAutofit/>
          </a:bodyPr>
          <a:lstStyle>
            <a:lvl1pPr marL="0" indent="0">
              <a:buNone/>
              <a:defRPr sz="4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3974" y="1991495"/>
            <a:ext cx="3919736" cy="6827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1" y="-1"/>
            <a:ext cx="13003212" cy="9752013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2010545"/>
            <a:ext cx="7881074" cy="286546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363913"/>
            <a:ext cx="7884337" cy="2304181"/>
          </a:xfrm>
        </p:spPr>
        <p:txBody>
          <a:bodyPr>
            <a:noAutofit/>
          </a:bodyPr>
          <a:lstStyle>
            <a:lvl1pPr marL="0" indent="0">
              <a:buNone/>
              <a:defRPr sz="4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12762" y="3363913"/>
            <a:ext cx="4007741" cy="4037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422" y="347049"/>
            <a:ext cx="171977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3363912"/>
            <a:ext cx="12314238" cy="5868987"/>
          </a:xfrm>
        </p:spPr>
        <p:txBody>
          <a:bodyPr/>
          <a:lstStyle>
            <a:lvl1pPr indent="-228600">
              <a:lnSpc>
                <a:spcPts val="3600"/>
              </a:lnSpc>
              <a:defRPr/>
            </a:lvl1pPr>
            <a:lvl2pPr indent="-228600">
              <a:defRPr/>
            </a:lvl2pPr>
            <a:lvl3pPr indent="-228600">
              <a:defRPr/>
            </a:lvl3pPr>
            <a:lvl4pPr indent="-228600">
              <a:defRPr/>
            </a:lvl4pPr>
            <a:lvl5pPr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41606" y="262016"/>
            <a:ext cx="7920000" cy="3087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[Footer]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899" y="3363912"/>
            <a:ext cx="6012000" cy="5868988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5138" y="3363912"/>
            <a:ext cx="6012000" cy="5868988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899" y="3363912"/>
            <a:ext cx="6012000" cy="5868988"/>
          </a:xfrm>
        </p:spPr>
        <p:txBody>
          <a:bodyPr>
            <a:normAutofit/>
          </a:bodyPr>
          <a:lstStyle>
            <a:lvl1pPr indent="-228600">
              <a:defRPr lang="en-US" dirty="0" smtClean="0"/>
            </a:lvl1pPr>
            <a:lvl2pPr indent="-228600">
              <a:defRPr lang="en-US" dirty="0" smtClean="0"/>
            </a:lvl2pPr>
            <a:lvl3pPr indent="-228600">
              <a:defRPr lang="en-US" dirty="0" smtClean="0"/>
            </a:lvl3pPr>
            <a:lvl4pPr indent="-228600">
              <a:defRPr lang="en-US" dirty="0" smtClean="0"/>
            </a:lvl4pPr>
            <a:lvl5pPr indent="-228600"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5138" y="3363912"/>
            <a:ext cx="6012000" cy="5868988"/>
          </a:xfrm>
        </p:spPr>
        <p:txBody>
          <a:bodyPr>
            <a:normAutofit/>
          </a:bodyPr>
          <a:lstStyle>
            <a:lvl1pPr marL="182880" indent="-228600">
              <a:buFont typeface="+mj-lt"/>
              <a:buAutoNum type="arabicPeriod"/>
              <a:defRPr lang="en-US" sz="2800" b="0" dirty="0" smtClean="0">
                <a:latin typeface="+mn-lt"/>
              </a:defRPr>
            </a:lvl1pPr>
            <a:lvl2pPr marL="640080" indent="-228600">
              <a:buFont typeface="+mj-lt"/>
              <a:buAutoNum type="alphaLcPeriod"/>
              <a:defRPr lang="en-US" sz="2400" b="0" dirty="0" smtClean="0">
                <a:latin typeface="+mn-lt"/>
              </a:defRPr>
            </a:lvl2pPr>
            <a:lvl3pPr marL="1097280" indent="-228600">
              <a:buFont typeface="+mj-lt"/>
              <a:buAutoNum type="romanLcPeriod"/>
              <a:defRPr lang="en-US" sz="2000" b="0" dirty="0" smtClean="0">
                <a:latin typeface="+mn-lt"/>
              </a:defRPr>
            </a:lvl3pPr>
            <a:lvl4pPr marL="1554480" indent="-228600">
              <a:buFont typeface="+mj-lt"/>
              <a:buAutoNum type="arabicPeriod"/>
              <a:defRPr lang="en-US" sz="2000" b="0" dirty="0" smtClean="0">
                <a:latin typeface="+mn-lt"/>
              </a:defRPr>
            </a:lvl4pPr>
            <a:lvl5pPr marL="2011680" indent="-228600">
              <a:buFont typeface="+mj-lt"/>
              <a:buAutoNum type="alphaLcPeriod"/>
              <a:defRPr lang="en-US" sz="2000" b="0" dirty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3363912"/>
            <a:ext cx="4646538" cy="5868987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48247" y="1978615"/>
            <a:ext cx="7309375" cy="7254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0" y="1978615"/>
            <a:ext cx="4630628" cy="1313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5731" y="347049"/>
            <a:ext cx="1661157" cy="18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2" y="350324"/>
            <a:ext cx="3873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10" y="1978615"/>
            <a:ext cx="12314238" cy="131321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363837"/>
            <a:ext cx="12314238" cy="58802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1606" y="262016"/>
            <a:ext cx="7920000" cy="308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96322" y="9316133"/>
            <a:ext cx="558197" cy="308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b="0" kern="1200" baseline="0">
          <a:solidFill>
            <a:schemeClr val="accent1"/>
          </a:solidFill>
          <a:latin typeface="+mj-lt"/>
          <a:ea typeface="+mn-ea"/>
          <a:cs typeface="+mn-cs"/>
        </a:defRPr>
      </a:lvl5pPr>
      <a:lvl6pPr marL="2743200" indent="-457200" algn="l" defTabSz="914400" rtl="0" eaLnBrk="1" latinLnBrk="0" hangingPunct="1">
        <a:lnSpc>
          <a:spcPct val="120000"/>
        </a:lnSpc>
        <a:spcBef>
          <a:spcPct val="20000"/>
        </a:spcBef>
        <a:buFont typeface="Arial" charset="0"/>
        <a:buChar char="•"/>
        <a:defRPr sz="20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816" userDrawn="1">
          <p15:clr>
            <a:srgbClr val="F26B43"/>
          </p15:clr>
        </p15:guide>
        <p15:guide id="2" pos="7973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orient="horz" pos="2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089C-0F2A-2916-D062-ACC22192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Group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E66D3-762E-85DB-F74A-929DC47CE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Zheng Huang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21D8F-A8C4-158E-D9F9-556E23D4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55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0D1F5D-6817-A62C-24D9-0E7712FEA3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paper proposes a fully hyperbolic framework by formalizing operations for neural networks in hyperbolic spaces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Neural networks: linear layer, attention layer, residual layer, GNN and position encoding layer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hyperbolic framework is based on the Lorentz transformation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Lorentz transformation avoids complicated transformations between hyperbolic spaces and tangent spaces.</a:t>
            </a:r>
          </a:p>
          <a:p>
            <a:r>
              <a:rPr lang="en-US" dirty="0">
                <a:solidFill>
                  <a:schemeClr val="tx1"/>
                </a:solidFill>
              </a:rPr>
              <a:t>The authors show that the fully hyperbolic networks can outperform Euclidean baselines with fewer parameters on representative tasks, including knowledge graph embeddings, network embedding, machine translation and so 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5AE7E9-F2C7-818A-FDFB-C764D64E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C729C-1471-F4C9-CEFF-B404844FA2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90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34E38-1F8D-BAF6-D9CB-BF49C2340A8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0">
              <a:buNone/>
            </a:pPr>
            <a:r>
              <a:rPr lang="en-US" dirty="0">
                <a:solidFill>
                  <a:schemeClr val="tx1"/>
                </a:solidFill>
              </a:rPr>
              <a:t>Whether Lorentz transformations are good for defining projection operations that requires dimension reduction?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proposed fully hyperbolic linear layer maps a data from a hyperbolic space to itself.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find a lower-dimensional hyperbolic space representation for data embedded in a higher-dimensional hyperbolic space, we cannot use Lorentz transformations directly.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F44842-6AA1-F799-230C-5930C2E7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1276-E39B-2BBE-99FA-F58510016A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136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89A013-E3CB-2769-DE04-4EABC9B036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advanced KG embedding methods is expected.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Some KG tasks contains multiple distinct hierarchies, but the proposed framework does not take hierarchy information into consideration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Crucial components for vision, like the standard convolutional layer are still missing.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Among the hyperbolic layer definitions in this paper, fully hyperbolic neural networks have been built for tasks in NLP and graph applications but not in computer vision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A8AF03-9714-BFFD-CD9B-51A1E6B6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DEFB4-4521-7DA6-8444-7CECFCEC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933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1 1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A4D55D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6" id="{6FA76B0B-0CE7-EB4F-B8B9-2AC8794ECEA3}" vid="{E4879829-F81D-5642-BBD4-07A75803BB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767</TotalTime>
  <Words>224</Words>
  <Application>Microsoft Macintosh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Dartmouth</vt:lpstr>
      <vt:lpstr>Reading Group </vt:lpstr>
      <vt:lpstr>Strength</vt:lpstr>
      <vt:lpstr>Weakness</vt:lpstr>
      <vt:lpstr>Ways to improve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Group </dc:title>
  <dc:creator>HUANG zheng</dc:creator>
  <cp:lastModifiedBy>HUANG zheng</cp:lastModifiedBy>
  <cp:revision>8</cp:revision>
  <dcterms:created xsi:type="dcterms:W3CDTF">2023-10-31T18:56:04Z</dcterms:created>
  <dcterms:modified xsi:type="dcterms:W3CDTF">2023-11-26T21:40:09Z</dcterms:modified>
</cp:coreProperties>
</file>