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3003213" cy="9752013"/>
  <p:notesSz cx="6858000" cy="9144000"/>
  <p:defaultTextStyle>
    <a:defPPr>
      <a:defRPr lang="en-US"/>
    </a:defPPr>
    <a:lvl1pPr marL="0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38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277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415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554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692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0830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0969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107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3" autoAdjust="0"/>
    <p:restoredTop sz="96327" autoAdjust="0"/>
  </p:normalViewPr>
  <p:slideViewPr>
    <p:cSldViewPr showGuides="1">
      <p:cViewPr varScale="1">
        <p:scale>
          <a:sx n="110" d="100"/>
          <a:sy n="110" d="100"/>
        </p:scale>
        <p:origin x="2408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10/1/2024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10/1/2024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1pPr>
    <a:lvl2pPr marL="650138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2pPr>
    <a:lvl3pPr marL="1300277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3pPr>
    <a:lvl4pPr marL="1950415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4pPr>
    <a:lvl5pPr marL="2600554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5pPr>
    <a:lvl6pPr marL="3250692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6pPr>
    <a:lvl7pPr marL="3900830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7pPr>
    <a:lvl8pPr marL="4550969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8pPr>
    <a:lvl9pPr marL="5201107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261938"/>
            <a:ext cx="2880000" cy="30956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144000" indent="0" algn="l">
              <a:buFontTx/>
              <a:buNone/>
              <a:defRPr sz="1400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11870" y="2031454"/>
            <a:ext cx="5814072" cy="56891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[Footer]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48247" y="1978615"/>
            <a:ext cx="7309375" cy="491361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48247" y="1978615"/>
            <a:ext cx="7309375" cy="491361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348247" y="7004496"/>
            <a:ext cx="3135564" cy="222840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71213" y="1"/>
            <a:ext cx="7632000" cy="97516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63BBED2-AE29-435C-A95D-404517A18A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85397" y="347049"/>
            <a:ext cx="1720800" cy="1872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7632000" cy="97516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9E7A03E9-F3EB-4089-BA1B-CA0D892E58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2" y="350324"/>
            <a:ext cx="388800" cy="39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013774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84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3003213" cy="97520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69B89EFF-45A5-47CB-8E9C-D9F35B0107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2" y="350324"/>
            <a:ext cx="388800" cy="39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BAAA9247-7455-4936-AB38-B0911A6358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985397" y="347049"/>
            <a:ext cx="1720800" cy="1872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9341" y="3366120"/>
            <a:ext cx="7920000" cy="586755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42900" y="3363913"/>
            <a:ext cx="3955342" cy="586755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3363912"/>
            <a:ext cx="793715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683155" y="3363913"/>
            <a:ext cx="3960000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3363913"/>
            <a:ext cx="12311733" cy="2808000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61315" y="6392843"/>
            <a:ext cx="12311733" cy="2808000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9478"/>
          <a:stretch/>
        </p:blipFill>
        <p:spPr>
          <a:xfrm>
            <a:off x="5133454" y="182"/>
            <a:ext cx="7869759" cy="97516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9478"/>
          <a:stretch/>
        </p:blipFill>
        <p:spPr>
          <a:xfrm>
            <a:off x="5133454" y="182"/>
            <a:ext cx="7869759" cy="97516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10545"/>
            <a:ext cx="11621607" cy="286546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4731990"/>
            <a:ext cx="11626418" cy="2588022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032"/>
          <a:stretch/>
        </p:blipFill>
        <p:spPr>
          <a:xfrm>
            <a:off x="5205462" y="182"/>
            <a:ext cx="7797751" cy="97516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429485" y="0"/>
            <a:ext cx="7581727" cy="9752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05408" y="1171685"/>
            <a:ext cx="2997714" cy="7854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429485" y="0"/>
            <a:ext cx="7581727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9613" y="1938389"/>
            <a:ext cx="5707392" cy="5750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429485" y="0"/>
            <a:ext cx="7581727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686" y="1564338"/>
            <a:ext cx="3919736" cy="6827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1923678"/>
            <a:ext cx="12305190" cy="628176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4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8317151"/>
            <a:ext cx="12314237" cy="308414"/>
          </a:xfrm>
        </p:spPr>
        <p:txBody>
          <a:bodyPr>
            <a:noAutofit/>
          </a:bodyPr>
          <a:lstStyle>
            <a:lvl1pPr marL="0" indent="0" algn="ctr">
              <a:buNone/>
              <a:defRPr sz="1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854" y="8587261"/>
            <a:ext cx="12314237" cy="308750"/>
          </a:xfrm>
        </p:spPr>
        <p:txBody>
          <a:bodyPr>
            <a:noAutofit/>
          </a:bodyPr>
          <a:lstStyle>
            <a:lvl1pPr marL="0" indent="0" algn="ctr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[Footer]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1923678"/>
            <a:ext cx="12305190" cy="628176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45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8317151"/>
            <a:ext cx="12314237" cy="308414"/>
          </a:xfrm>
        </p:spPr>
        <p:txBody>
          <a:bodyPr>
            <a:noAutofit/>
          </a:bodyPr>
          <a:lstStyle>
            <a:lvl1pPr marL="0" indent="0" algn="ctr">
              <a:buNone/>
              <a:defRPr sz="19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854" y="8587261"/>
            <a:ext cx="12314237" cy="308750"/>
          </a:xfrm>
        </p:spPr>
        <p:txBody>
          <a:bodyPr>
            <a:noAutofit/>
          </a:bodyPr>
          <a:lstStyle>
            <a:lvl1pPr marL="0" indent="0" algn="ctr">
              <a:buNone/>
              <a:defRPr sz="19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654" y="3194422"/>
            <a:ext cx="8371904" cy="360032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87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3003213" cy="1496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56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2010545"/>
            <a:ext cx="8371904" cy="286546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363913"/>
            <a:ext cx="8375370" cy="2304181"/>
          </a:xfrm>
        </p:spPr>
        <p:txBody>
          <a:bodyPr>
            <a:noAutofit/>
          </a:bodyPr>
          <a:lstStyle>
            <a:lvl1pPr marL="0" indent="0">
              <a:buNone/>
              <a:defRPr sz="4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0633BF-DE6A-4E01-9F32-AB9A42461B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714804" y="1165396"/>
            <a:ext cx="2997714" cy="7854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2010545"/>
            <a:ext cx="7881074" cy="286546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363913"/>
            <a:ext cx="7884337" cy="2304181"/>
          </a:xfrm>
        </p:spPr>
        <p:txBody>
          <a:bodyPr>
            <a:noAutofit/>
          </a:bodyPr>
          <a:lstStyle>
            <a:lvl1pPr marL="0" indent="0">
              <a:buNone/>
              <a:defRPr sz="4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3974" y="1991495"/>
            <a:ext cx="3919736" cy="6827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2010545"/>
            <a:ext cx="7881074" cy="286546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363913"/>
            <a:ext cx="7884337" cy="2304181"/>
          </a:xfrm>
        </p:spPr>
        <p:txBody>
          <a:bodyPr>
            <a:noAutofit/>
          </a:bodyPr>
          <a:lstStyle>
            <a:lvl1pPr marL="0" indent="0">
              <a:buNone/>
              <a:defRPr sz="4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2762" y="3363913"/>
            <a:ext cx="4007741" cy="4037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12314238" cy="5868987"/>
          </a:xfrm>
        </p:spPr>
        <p:txBody>
          <a:bodyPr/>
          <a:lstStyle>
            <a:lvl1pPr indent="-228600">
              <a:lnSpc>
                <a:spcPts val="3600"/>
              </a:lnSpc>
              <a:defRPr/>
            </a:lvl1pPr>
            <a:lvl2pPr indent="-228600">
              <a:defRPr/>
            </a:lvl2pPr>
            <a:lvl3pPr indent="-228600">
              <a:defRPr/>
            </a:lvl3pPr>
            <a:lvl4pPr indent="-228600">
              <a:defRPr/>
            </a:lvl4pPr>
            <a:lvl5pPr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41606" y="262016"/>
            <a:ext cx="7920000" cy="3087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[Footer]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99" y="3363912"/>
            <a:ext cx="6012000" cy="5868988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5138" y="3363912"/>
            <a:ext cx="6012000" cy="5868988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99" y="3363912"/>
            <a:ext cx="6012000" cy="5868988"/>
          </a:xfrm>
        </p:spPr>
        <p:txBody>
          <a:bodyPr>
            <a:normAutofit/>
          </a:bodyPr>
          <a:lstStyle>
            <a:lvl1pPr indent="-228600">
              <a:defRPr lang="en-US" dirty="0" smtClean="0"/>
            </a:lvl1pPr>
            <a:lvl2pPr indent="-228600">
              <a:defRPr lang="en-US" dirty="0" smtClean="0"/>
            </a:lvl2pPr>
            <a:lvl3pPr indent="-228600">
              <a:defRPr lang="en-US" dirty="0" smtClean="0"/>
            </a:lvl3pPr>
            <a:lvl4pPr indent="-228600">
              <a:defRPr lang="en-US" dirty="0" smtClean="0"/>
            </a:lvl4pPr>
            <a:lvl5pPr indent="-228600"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5138" y="3363912"/>
            <a:ext cx="6012000" cy="5868988"/>
          </a:xfrm>
        </p:spPr>
        <p:txBody>
          <a:bodyPr>
            <a:normAutofit/>
          </a:bodyPr>
          <a:lstStyle>
            <a:lvl1pPr marL="182880" indent="-228600">
              <a:buFont typeface="+mj-lt"/>
              <a:buAutoNum type="arabicPeriod"/>
              <a:defRPr lang="en-US" sz="2800" b="0" dirty="0" smtClean="0">
                <a:latin typeface="+mn-lt"/>
              </a:defRPr>
            </a:lvl1pPr>
            <a:lvl2pPr marL="640080" indent="-228600">
              <a:buFont typeface="+mj-lt"/>
              <a:buAutoNum type="alphaLcPeriod"/>
              <a:defRPr lang="en-US" sz="2400" b="0" dirty="0" smtClean="0">
                <a:latin typeface="+mn-lt"/>
              </a:defRPr>
            </a:lvl2pPr>
            <a:lvl3pPr marL="1097280" indent="-228600">
              <a:buFont typeface="+mj-lt"/>
              <a:buAutoNum type="romanLcPeriod"/>
              <a:defRPr lang="en-US" sz="2000" b="0" dirty="0" smtClean="0">
                <a:latin typeface="+mn-lt"/>
              </a:defRPr>
            </a:lvl3pPr>
            <a:lvl4pPr marL="1554480" indent="-228600">
              <a:buFont typeface="+mj-lt"/>
              <a:buAutoNum type="arabicPeriod"/>
              <a:defRPr lang="en-US" sz="2000" b="0" dirty="0" smtClean="0">
                <a:latin typeface="+mn-lt"/>
              </a:defRPr>
            </a:lvl4pPr>
            <a:lvl5pPr marL="2011680" indent="-228600">
              <a:buFont typeface="+mj-lt"/>
              <a:buAutoNum type="alphaLcPeriod"/>
              <a:defRPr lang="en-US" sz="2000" b="0" dirty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48247" y="1978615"/>
            <a:ext cx="7309375" cy="7254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10" y="1978615"/>
            <a:ext cx="12314238" cy="131321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363837"/>
            <a:ext cx="12314238" cy="58802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1606" y="262016"/>
            <a:ext cx="7920000" cy="308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6322" y="9316133"/>
            <a:ext cx="558197" cy="308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b="0" kern="1200" baseline="0">
          <a:solidFill>
            <a:schemeClr val="accent1"/>
          </a:solidFill>
          <a:latin typeface="+mj-lt"/>
          <a:ea typeface="+mn-ea"/>
          <a:cs typeface="+mn-cs"/>
        </a:defRPr>
      </a:lvl5pPr>
      <a:lvl6pPr marL="2743200" indent="-457200" algn="l" defTabSz="914400" rtl="0" eaLnBrk="1" latinLnBrk="0" hangingPunct="1">
        <a:lnSpc>
          <a:spcPct val="120000"/>
        </a:lnSpc>
        <a:spcBef>
          <a:spcPct val="20000"/>
        </a:spcBef>
        <a:buFont typeface="Arial" charset="0"/>
        <a:buChar char="•"/>
        <a:defRPr sz="20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816" userDrawn="1">
          <p15:clr>
            <a:srgbClr val="F26B43"/>
          </p15:clr>
        </p15:guide>
        <p15:guide id="2" pos="7973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orient="horz" pos="2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8F1D-9D13-A781-DC56-9306C18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Latent Diffusion Models for 3D Molecule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B7417-81BF-3401-B468-4EC526AC0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435" y="7447832"/>
            <a:ext cx="8375370" cy="2304181"/>
          </a:xfrm>
        </p:spPr>
        <p:txBody>
          <a:bodyPr/>
          <a:lstStyle/>
          <a:p>
            <a:r>
              <a:rPr lang="en-US" dirty="0"/>
              <a:t>Zheng Huang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45CE4-588C-8D78-33FF-8FFF14E1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8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CCDFA-A2FE-7E8B-BF45-C4FCB733280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0">
              <a:buNone/>
            </a:pPr>
            <a:r>
              <a:rPr lang="en-US" dirty="0">
                <a:solidFill>
                  <a:schemeClr val="tx1"/>
                </a:solidFill>
              </a:rPr>
              <a:t>How the generated molecules meet chemical constrains</a:t>
            </a:r>
          </a:p>
          <a:p>
            <a:r>
              <a:rPr lang="en-US" dirty="0">
                <a:solidFill>
                  <a:schemeClr val="tx1"/>
                </a:solidFill>
              </a:rPr>
              <a:t>Real world chemical molecules have to satisfy local structures</a:t>
            </a:r>
          </a:p>
          <a:p>
            <a:r>
              <a:rPr lang="en-US" dirty="0">
                <a:solidFill>
                  <a:schemeClr val="tx1"/>
                </a:solidFill>
              </a:rPr>
              <a:t>All atoms in a benzene ring should be in the same plane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0">
              <a:buNone/>
            </a:pPr>
            <a:r>
              <a:rPr lang="en-US" dirty="0">
                <a:solidFill>
                  <a:schemeClr val="tx1"/>
                </a:solidFill>
              </a:rPr>
              <a:t>Time complex of the framework</a:t>
            </a:r>
          </a:p>
          <a:p>
            <a:r>
              <a:rPr lang="en-US" dirty="0">
                <a:solidFill>
                  <a:schemeClr val="tx1"/>
                </a:solidFill>
              </a:rPr>
              <a:t>To reduce the uncertainty level, diffusion models generally avoid taking large steps during sampling (generation)</a:t>
            </a:r>
          </a:p>
          <a:p>
            <a:r>
              <a:rPr lang="en-US" dirty="0">
                <a:solidFill>
                  <a:schemeClr val="tx1"/>
                </a:solidFill>
              </a:rPr>
              <a:t>Can this framework be modified to have a more efficient sampling (generation) process </a:t>
            </a:r>
          </a:p>
          <a:p>
            <a:pPr marL="28575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0DD59-F212-05C6-87A7-EFA13C39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D5351-216D-290E-71C8-0112FC27A2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53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1 1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A4D55D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6" id="{6FA76B0B-0CE7-EB4F-B8B9-2AC8794ECEA3}" vid="{E4879829-F81D-5642-BBD4-07A75803BB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193</TotalTime>
  <Words>79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Dartmouth</vt:lpstr>
      <vt:lpstr>Geometric Latent Diffusion Models for 3D Molecule Generation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Latent Diffusion Models for 3D Molecule Generation</dc:title>
  <dc:creator>HUANG zheng</dc:creator>
  <cp:lastModifiedBy>HUANG zheng</cp:lastModifiedBy>
  <cp:revision>2</cp:revision>
  <dcterms:created xsi:type="dcterms:W3CDTF">2024-01-10T19:33:10Z</dcterms:created>
  <dcterms:modified xsi:type="dcterms:W3CDTF">2024-01-11T03:09:24Z</dcterms:modified>
</cp:coreProperties>
</file>