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93" r:id="rId4"/>
    <p:sldId id="294" r:id="rId5"/>
    <p:sldId id="295" r:id="rId6"/>
    <p:sldId id="296" r:id="rId7"/>
    <p:sldId id="291" r:id="rId8"/>
    <p:sldId id="292" r:id="rId9"/>
    <p:sldId id="269" r:id="rId10"/>
    <p:sldId id="271" r:id="rId11"/>
    <p:sldId id="297" r:id="rId12"/>
    <p:sldId id="307" r:id="rId13"/>
    <p:sldId id="309" r:id="rId14"/>
    <p:sldId id="273" r:id="rId15"/>
    <p:sldId id="311" r:id="rId16"/>
    <p:sldId id="310" r:id="rId17"/>
    <p:sldId id="312" r:id="rId18"/>
    <p:sldId id="299" r:id="rId19"/>
    <p:sldId id="279" r:id="rId20"/>
    <p:sldId id="298" r:id="rId21"/>
    <p:sldId id="300" r:id="rId22"/>
    <p:sldId id="301" r:id="rId23"/>
    <p:sldId id="302" r:id="rId24"/>
    <p:sldId id="313" r:id="rId25"/>
    <p:sldId id="303" r:id="rId26"/>
    <p:sldId id="3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93"/>
            <p14:sldId id="294"/>
            <p14:sldId id="295"/>
            <p14:sldId id="296"/>
            <p14:sldId id="291"/>
            <p14:sldId id="292"/>
            <p14:sldId id="269"/>
            <p14:sldId id="271"/>
            <p14:sldId id="297"/>
            <p14:sldId id="307"/>
            <p14:sldId id="309"/>
            <p14:sldId id="273"/>
            <p14:sldId id="311"/>
            <p14:sldId id="310"/>
            <p14:sldId id="312"/>
            <p14:sldId id="299"/>
            <p14:sldId id="279"/>
            <p14:sldId id="298"/>
            <p14:sldId id="300"/>
            <p14:sldId id="301"/>
            <p14:sldId id="302"/>
            <p14:sldId id="313"/>
            <p14:sldId id="30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18" autoAdjust="0"/>
  </p:normalViewPr>
  <p:slideViewPr>
    <p:cSldViewPr snapToGrid="0">
      <p:cViewPr>
        <p:scale>
          <a:sx n="92" d="100"/>
          <a:sy n="92" d="100"/>
        </p:scale>
        <p:origin x="856" y="6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8D6F-223B-F948-A78F-EDA98D03733B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C64F4-1561-A949-95B1-4BA982D5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7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s://springcloud.cc/spring-cloud-consul.html#spring-cloud-consul-config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Ribbon</a:t>
            </a:r>
            <a:r>
              <a:rPr lang="zh-CN" altLang="en-US" smtClean="0"/>
              <a:t>，主要提供客户侧的软件负载均衡算法。</a:t>
            </a:r>
            <a:br>
              <a:rPr lang="zh-CN" altLang="en-US" smtClean="0"/>
            </a:br>
            <a:r>
              <a:rPr lang="en-US" altLang="zh-CN" smtClean="0"/>
              <a:t>Ribbon</a:t>
            </a:r>
            <a:r>
              <a:rPr lang="zh-CN" altLang="en-US" smtClean="0"/>
              <a:t>客户端组件提供一系列完善的配置选项，比如连接超时、重试、重试算法等。</a:t>
            </a:r>
            <a:r>
              <a:rPr lang="en-US" altLang="zh-CN" smtClean="0"/>
              <a:t>Ribbon</a:t>
            </a:r>
            <a:r>
              <a:rPr lang="zh-CN" altLang="en-US" smtClean="0"/>
              <a:t>内置可插拔、可定制的负载均衡组件。下面是用到的一些</a:t>
            </a:r>
            <a:r>
              <a:rPr lang="zh-CN" altLang="en-US" b="1" smtClean="0"/>
              <a:t>负载均衡策略</a:t>
            </a:r>
            <a:r>
              <a:rPr lang="zh-CN" altLang="en-US" smtClean="0"/>
              <a:t>：</a:t>
            </a:r>
          </a:p>
          <a:p>
            <a:pPr marL="228600" indent="-228600">
              <a:buFont typeface="Arial" charset="0"/>
              <a:buChar char="•"/>
            </a:pPr>
            <a:r>
              <a:rPr lang="zh-CN" altLang="en-US" smtClean="0"/>
              <a:t>简单轮询负载均衡</a:t>
            </a:r>
          </a:p>
          <a:p>
            <a:pPr marL="228600" indent="-228600">
              <a:buFont typeface="Arial" charset="0"/>
              <a:buChar char="•"/>
            </a:pPr>
            <a:r>
              <a:rPr lang="zh-CN" altLang="en-US" smtClean="0"/>
              <a:t>加权响应时间负载均衡</a:t>
            </a:r>
          </a:p>
          <a:p>
            <a:pPr marL="228600" indent="-228600">
              <a:buFont typeface="Arial" charset="0"/>
              <a:buChar char="•"/>
            </a:pPr>
            <a:r>
              <a:rPr lang="zh-CN" altLang="en-US" smtClean="0"/>
              <a:t>区域感知轮询负载均衡</a:t>
            </a:r>
          </a:p>
          <a:p>
            <a:pPr marL="228600" indent="-228600">
              <a:buFont typeface="Arial" charset="0"/>
              <a:buChar char="•"/>
            </a:pPr>
            <a:r>
              <a:rPr lang="zh-CN" altLang="en-US" smtClean="0"/>
              <a:t>随机负载均衡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10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63482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，主要提供客户侧的软件负载均衡算法。</a:t>
            </a:r>
            <a:br>
              <a:rPr lang="zh-CN" altLang="en-US" dirty="0" smtClean="0"/>
            </a:br>
            <a:r>
              <a:rPr lang="en-US" altLang="zh-CN" dirty="0" smtClean="0"/>
              <a:t>Ribbon</a:t>
            </a:r>
            <a:r>
              <a:rPr lang="zh-CN" altLang="en-US" dirty="0" smtClean="0"/>
              <a:t>客户端组件提供一系列完善的配置选项，比如连接超时、重试、重试算法等。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内置可插拔、可定制的负载均衡组件。下面是用到的一些</a:t>
            </a:r>
            <a:r>
              <a:rPr lang="zh-CN" altLang="en-US" b="1" dirty="0" smtClean="0"/>
              <a:t>负载均衡策略</a:t>
            </a:r>
            <a:r>
              <a:rPr lang="zh-CN" altLang="en-US" dirty="0" smtClean="0"/>
              <a:t>：</a:t>
            </a:r>
          </a:p>
          <a:p>
            <a:pPr marL="228600" indent="-228600">
              <a:buFont typeface="Arial" charset="0"/>
              <a:buChar char="•"/>
            </a:pPr>
            <a:r>
              <a:rPr lang="zh-CN" altLang="en-US" dirty="0" smtClean="0"/>
              <a:t>简单轮询负载均衡</a:t>
            </a:r>
          </a:p>
          <a:p>
            <a:pPr marL="228600" indent="-228600">
              <a:buFont typeface="Arial" charset="0"/>
              <a:buChar char="•"/>
            </a:pPr>
            <a:r>
              <a:rPr lang="zh-CN" altLang="en-US" dirty="0" smtClean="0"/>
              <a:t>加权响应时间负载均衡</a:t>
            </a:r>
          </a:p>
          <a:p>
            <a:pPr marL="228600" indent="-228600">
              <a:buFont typeface="Arial" charset="0"/>
              <a:buChar char="•"/>
            </a:pPr>
            <a:r>
              <a:rPr lang="zh-CN" altLang="en-US" dirty="0" smtClean="0"/>
              <a:t>区域感知轮询负载均衡</a:t>
            </a:r>
          </a:p>
          <a:p>
            <a:pPr marL="228600" indent="-228600">
              <a:buFont typeface="Arial" charset="0"/>
              <a:buChar char="•"/>
            </a:pPr>
            <a:r>
              <a:rPr lang="zh-CN" altLang="en-US" dirty="0" smtClean="0"/>
              <a:t>随机负载均衡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11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1063160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Feign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默认集成了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ribbon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5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14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814216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15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552783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17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18849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9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SpringCloud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Eureka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进行整合，将自身注册到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Ribbon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等整合，同时从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中获得了所有其它微服务的实例信息。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19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139749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提供了一个框架，可以对过滤器进行动态的加载，编译，运行。</a:t>
            </a:r>
          </a:p>
          <a:p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的过滤器之间没有直接的相互通信，他们之间通过一个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RequestContext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的静态类来进行数据传递的。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RequestContext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类中有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ThreadLocal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变量来记录每个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Request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所需要传递的数据。</a:t>
            </a:r>
          </a:p>
          <a:p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的过滤器是由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Groovy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写成，这些过滤器文件被放在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上的特定目录下面，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会定期轮询这些目录，修改过的过滤器会动态的加载到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中以便过滤请求使用。</a:t>
            </a:r>
            <a:endParaRPr lang="zh-CN" altLang="en-US" sz="1200" b="0" i="0" kern="1200"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20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64511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过滤器之间并不会直接进行通信，而是通过 </a:t>
            </a:r>
            <a:r>
              <a:rPr lang="en-US" altLang="zh-CN" err="1" smtClean="0"/>
              <a:t>RequestContext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来共享信息， </a:t>
            </a:r>
            <a:r>
              <a:rPr lang="en-US" altLang="zh-CN" err="1" smtClean="0"/>
              <a:t>RequestContext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是线程安全的。 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21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149016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2</a:t>
            </a:fld>
            <a:endParaRPr lang="uk-UA" altLang="zh-CN" dirty="0"/>
          </a:p>
        </p:txBody>
      </p:sp>
    </p:spTree>
    <p:extLst>
      <p:ext uri="{BB962C8B-B14F-4D97-AF65-F5344CB8AC3E}">
        <p14:creationId xmlns:p14="http://schemas.microsoft.com/office/powerpoint/2010/main" val="1027301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/>
              <a:t>添加注解</a:t>
            </a:r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EnableZuulProxy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24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164516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具有以下性质：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服务发现：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方式注册服务，并且服务与服务之间相互感应。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服务健康监测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key/value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多数据中心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Consul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服务发现：可以向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代理注册实例，客户端可以使用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发现实例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Netflix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Ribbon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，客户端负载均衡器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Netflix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，动态路由器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2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提供了用于存储配置和其他元数据的键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值存储。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 Consul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的替代方案。在特殊的“引导”阶段，配置被加载到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环境中。默认情况下，配置存储在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文件夹中。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</a:t>
            </a:r>
            <a:r>
              <a:rPr lang="en-US" altLang="zh-CN" sz="1200" b="0" i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Spring Cloud Consul Config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配置放置在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bootstrap.yml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application.yml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8009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一般情况下，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都会远程加载配置文件，默认情况下，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Cloud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都会自动使用远程配置覆盖本地配置。配置加载策略是，首先从远程加载，远程存在则覆盖本地，远程不存在，在从本地配置查找，如果本地也不存在，则抛出异常。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5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49616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断路器</a:t>
            </a:r>
            <a:r>
              <a:rPr lang="en-US" altLang="zh-CN" smtClean="0"/>
              <a:t>(</a:t>
            </a:r>
            <a:r>
              <a:rPr lang="en-US" altLang="zh-CN" err="1" smtClean="0"/>
              <a:t>Cricuit</a:t>
            </a:r>
            <a:r>
              <a:rPr lang="en-US" altLang="zh-CN" smtClean="0"/>
              <a:t> Breaker)</a:t>
            </a:r>
            <a:r>
              <a:rPr lang="zh-CN" altLang="en-US" smtClean="0"/>
              <a:t>是一种能够在远程服务不可用时自动熔断</a:t>
            </a:r>
            <a:r>
              <a:rPr lang="en-US" altLang="zh-CN" smtClean="0"/>
              <a:t>(</a:t>
            </a:r>
            <a:r>
              <a:rPr lang="zh-CN" altLang="en-US" smtClean="0"/>
              <a:t>打开开关</a:t>
            </a:r>
            <a:r>
              <a:rPr lang="en-US" altLang="zh-CN" smtClean="0"/>
              <a:t>)</a:t>
            </a:r>
            <a:r>
              <a:rPr lang="zh-CN" altLang="en-US" smtClean="0"/>
              <a:t>，并在远程服务恢复时自动恢复</a:t>
            </a:r>
            <a:r>
              <a:rPr lang="en-US" altLang="zh-CN" smtClean="0"/>
              <a:t>(</a:t>
            </a:r>
            <a:r>
              <a:rPr lang="zh-CN" altLang="en-US" smtClean="0"/>
              <a:t>闭合开关</a:t>
            </a:r>
            <a:r>
              <a:rPr lang="en-US" altLang="zh-CN" smtClean="0"/>
              <a:t>)</a:t>
            </a:r>
            <a:r>
              <a:rPr lang="zh-CN" altLang="en-US" smtClean="0"/>
              <a:t>的设施，</a:t>
            </a:r>
            <a:r>
              <a:rPr lang="en-US" altLang="zh-CN" smtClean="0"/>
              <a:t>Spring Cloud</a:t>
            </a:r>
            <a:r>
              <a:rPr lang="zh-CN" altLang="en-US" smtClean="0"/>
              <a:t>通过</a:t>
            </a:r>
            <a:r>
              <a:rPr lang="en-US" altLang="zh-CN" smtClean="0"/>
              <a:t>Netflix</a:t>
            </a:r>
            <a:r>
              <a:rPr lang="zh-CN" altLang="en-US" smtClean="0"/>
              <a:t>的</a:t>
            </a:r>
            <a:r>
              <a:rPr lang="en-US" altLang="zh-CN" b="1" err="1" smtClean="0"/>
              <a:t>Hystrix</a:t>
            </a:r>
            <a:r>
              <a:rPr lang="zh-CN" altLang="en-US" b="1" smtClean="0"/>
              <a:t>组件</a:t>
            </a:r>
            <a:r>
              <a:rPr lang="zh-CN" altLang="en-US" smtClean="0"/>
              <a:t>提供断路器、资源隔离与自我修复功能。</a:t>
            </a:r>
          </a:p>
          <a:p>
            <a:r>
              <a:rPr lang="zh-CN" altLang="en-US" smtClean="0"/>
              <a:t>断路器可以防止一个应用程序多次试图执行一个操作，即很可能失败，允许它继续而不等待故障恢复或者浪费 </a:t>
            </a:r>
            <a:r>
              <a:rPr lang="en-US" altLang="zh-CN" smtClean="0"/>
              <a:t>CPU </a:t>
            </a:r>
            <a:r>
              <a:rPr lang="zh-CN" altLang="en-US" smtClean="0"/>
              <a:t>周期，而它确定该故障是持久的。断路器模式也使应用程序能够检测故障是否已经解决。如果问题似乎已经得到纠正​​，应用程序可以尝试调用操作。</a:t>
            </a:r>
          </a:p>
          <a:p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归作者所有，任何形式的转载都请联系作者获得授权并注明出处。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uk-UA" smtClean="0"/>
              <a:t>6</a:t>
            </a:fld>
            <a:endParaRPr lang="uk-UA" altLang="zh-CN"/>
          </a:p>
        </p:txBody>
      </p:sp>
    </p:spTree>
    <p:extLst>
      <p:ext uri="{BB962C8B-B14F-4D97-AF65-F5344CB8AC3E}">
        <p14:creationId xmlns:p14="http://schemas.microsoft.com/office/powerpoint/2010/main" val="97781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调用执行方法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检查当前服务的熔断器开关是否开启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若开启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则执行降级服务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若熔断器开关关闭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检查当前服务的线程池是否能接收新的请求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若超过线程池已满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则执行降级服务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若线程池接受请求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开始执行服务调用具体逻辑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若服务执行失败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则执行降级服务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并将执行结果上报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更新服务健康状况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若服务执行超时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则执行降级服务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并将执行结果上报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更新服务健康状况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若服务执行成功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返回正常结果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若服务降级方法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执行成功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则返回降级结果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若服务降级方法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执行失败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则抛出异常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2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3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dashboard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实现单台服务的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监控。但是在实际系统中，通常不止一个服务，为了方便监控，我们需要将多个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dashboard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的数据汇总在一个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中展示出来， 可以使用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Turbine.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6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2018/12/10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6983" y="1552123"/>
            <a:ext cx="10515600" cy="2387600"/>
          </a:xfrm>
        </p:spPr>
        <p:txBody>
          <a:bodyPr/>
          <a:lstStyle/>
          <a:p>
            <a:r>
              <a:rPr lang="en-US" altLang="zh-CN" sz="3200" dirty="0" smtClean="0"/>
              <a:t>Spring </a:t>
            </a:r>
            <a:r>
              <a:rPr lang="en-US" altLang="zh-CN" sz="3200" dirty="0"/>
              <a:t>Cloud</a:t>
            </a:r>
            <a:r>
              <a:rPr lang="zh-CN" altLang="en-US" sz="3200"/>
              <a:t>快速搭建微服务框架</a:t>
            </a:r>
            <a:endParaRPr lang="zh-CN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7242" y="5354449"/>
            <a:ext cx="6705599" cy="1137793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为开发人员提供了快速构建分布式系统中一些常见模式的工具，服务发现注册、配置中心、消息总线、负载均衡、断路器、数据监控等</a:t>
            </a:r>
            <a:endParaRPr lang="zh-CN" altLang="zh-CN" sz="1400" dirty="0">
              <a:latin typeface="Microsoft YaHei U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87100" y="630757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汪红恩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Ribbon</a:t>
            </a:r>
            <a:r>
              <a:rPr kumimoji="1" lang="zh-CN" altLang="en-US" sz="3200" dirty="0"/>
              <a:t> </a:t>
            </a:r>
            <a:r>
              <a:rPr lang="zh-CN" altLang="en-US" sz="3200" dirty="0" smtClean="0"/>
              <a:t>客户端负载均衡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7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56591" y="361079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+mj-ea"/>
                <a:ea typeface="+mj-ea"/>
              </a:rPr>
              <a:t>Ribbon</a:t>
            </a:r>
            <a:r>
              <a:rPr kumimoji="1" lang="zh-CN" altLang="en-US" sz="2400" dirty="0" smtClean="0">
                <a:latin typeface="+mj-ea"/>
                <a:ea typeface="+mj-ea"/>
              </a:rPr>
              <a:t> 结构图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744"/>
            <a:ext cx="12192000" cy="60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0" y="594618"/>
            <a:ext cx="3299310" cy="6263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156225"/>
            <a:ext cx="5397500" cy="330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244" y="0"/>
            <a:ext cx="5232400" cy="4114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3339" y="132953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+mj-ea"/>
                <a:ea typeface="+mj-ea"/>
              </a:rPr>
              <a:t>Ribbon</a:t>
            </a:r>
            <a:r>
              <a:rPr kumimoji="1" lang="zh-CN" altLang="en-US" sz="2400" dirty="0" smtClean="0">
                <a:latin typeface="+mj-ea"/>
                <a:ea typeface="+mj-ea"/>
              </a:rPr>
              <a:t>类结构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27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864" y="310243"/>
            <a:ext cx="28954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Ribbon </a:t>
            </a:r>
            <a:r>
              <a:rPr lang="en-US" altLang="zh-CN" sz="2400" b="1" dirty="0" err="1" smtClean="0"/>
              <a:t>RestTemplate</a:t>
            </a:r>
            <a:r>
              <a:rPr lang="en-US" altLang="zh-CN" sz="2400" b="1" dirty="0" smtClean="0"/>
              <a:t> </a:t>
            </a:r>
            <a:endParaRPr lang="en-US" altLang="zh-CN" sz="2400" dirty="0"/>
          </a:p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8" y="1110462"/>
            <a:ext cx="4025900" cy="24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4" y="3775528"/>
            <a:ext cx="11264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Feign</a:t>
            </a:r>
            <a:r>
              <a:rPr kumimoji="1" lang="zh-CN" altLang="en-US" sz="3200" dirty="0" smtClean="0"/>
              <a:t> </a:t>
            </a:r>
            <a:r>
              <a:rPr lang="zh-CN" altLang="en-US" sz="3200" dirty="0" smtClean="0"/>
              <a:t>声明</a:t>
            </a:r>
            <a:r>
              <a:rPr lang="zh-CN" altLang="en-US" sz="3200" dirty="0"/>
              <a:t>式服务</a:t>
            </a:r>
            <a:r>
              <a:rPr lang="zh-CN" altLang="en-US" sz="3200" dirty="0" smtClean="0"/>
              <a:t>调用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5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28" y="0"/>
            <a:ext cx="9962354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4909" y="40178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+mj-ea"/>
              </a:rPr>
              <a:t>Feign </a:t>
            </a:r>
            <a:r>
              <a:rPr kumimoji="1" lang="zh-CN" altLang="en-US" dirty="0" smtClean="0">
                <a:latin typeface="+mj-ea"/>
              </a:rPr>
              <a:t>结构图</a:t>
            </a:r>
            <a:endParaRPr kumimoji="1"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6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64" y="895804"/>
            <a:ext cx="9728200" cy="59621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57745" y="434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4073" y="304800"/>
            <a:ext cx="15365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Feign</a:t>
            </a:r>
            <a:r>
              <a:rPr kumimoji="1" lang="zh-CN" altLang="en-US" sz="2400" dirty="0"/>
              <a:t> 示例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4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843" y="4082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服务集成</a:t>
            </a:r>
            <a:endParaRPr kumimoji="1"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3" y="1067955"/>
            <a:ext cx="108458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0226" y="2258802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Zuul</a:t>
            </a:r>
            <a:r>
              <a:rPr lang="en-US" altLang="zh-CN" sz="3200" dirty="0" smtClean="0"/>
              <a:t> API Gateway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77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altLang="zh-CN" b="1" dirty="0" err="1" smtClean="0"/>
              <a:t>Zuul</a:t>
            </a:r>
            <a:r>
              <a:rPr lang="zh-CN" altLang="en-US" b="1" dirty="0" smtClean="0"/>
              <a:t>能做什么</a:t>
            </a:r>
            <a:endParaRPr kumimoji="1" lang="zh-CN" altLang="en-US" dirty="0"/>
          </a:p>
        </p:txBody>
      </p:sp>
      <p:sp>
        <p:nvSpPr>
          <p:cNvPr id="10" name="Vertical Tex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认证</a:t>
            </a:r>
            <a:r>
              <a:rPr lang="en-US" altLang="zh-CN" sz="2000" dirty="0">
                <a:solidFill>
                  <a:schemeClr val="tx1"/>
                </a:solidFill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</a:rPr>
              <a:t>鉴</a:t>
            </a:r>
            <a:r>
              <a:rPr lang="zh-CN" altLang="en-US" sz="2000" dirty="0" smtClean="0">
                <a:solidFill>
                  <a:schemeClr val="tx1"/>
                </a:solidFill>
              </a:rPr>
              <a:t>权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日</a:t>
            </a:r>
            <a:r>
              <a:rPr lang="zh-CN" altLang="en-US" sz="2000" dirty="0" smtClean="0">
                <a:solidFill>
                  <a:schemeClr val="tx1"/>
                </a:solidFill>
              </a:rPr>
              <a:t>志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服务路由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限流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静态</a:t>
            </a:r>
            <a:r>
              <a:rPr lang="zh-CN" altLang="en-US" sz="2000" dirty="0" smtClean="0">
                <a:solidFill>
                  <a:schemeClr val="tx1"/>
                </a:solidFill>
              </a:rPr>
              <a:t>响应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Hystrix</a:t>
            </a:r>
            <a:r>
              <a:rPr lang="zh-CN" altLang="en-US" sz="200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</a:rPr>
              <a:t>Ribbon</a:t>
            </a:r>
            <a:r>
              <a:rPr lang="zh-CN" altLang="en-US" sz="2000" dirty="0" smtClean="0">
                <a:solidFill>
                  <a:schemeClr val="tx1"/>
                </a:solidFill>
              </a:rPr>
              <a:t>支持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5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Microsoft YaHei UI" panose="020B0503020204020204" pitchFamily="34" charset="-122"/>
              </a:rPr>
              <a:t>服务注册和</a:t>
            </a:r>
            <a:r>
              <a:rPr lang="zh-CN" altLang="en-US" sz="3200" dirty="0" smtClean="0">
                <a:latin typeface="Microsoft YaHei UI" panose="020B0503020204020204" pitchFamily="34" charset="-122"/>
              </a:rPr>
              <a:t>发现</a:t>
            </a:r>
            <a:endParaRPr lang="en-US" altLang="zh-CN" sz="3200" dirty="0" smtClean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2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744200" cy="91440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  </a:t>
            </a:r>
            <a:r>
              <a:rPr kumimoji="1" lang="en-US" altLang="zh-CN" sz="2400" dirty="0" err="1" smtClean="0">
                <a:latin typeface="+mj-ea"/>
                <a:ea typeface="+mj-ea"/>
              </a:rPr>
              <a:t>Zuul</a:t>
            </a:r>
            <a:r>
              <a:rPr kumimoji="1" lang="zh-CN" altLang="en-US" sz="2400" dirty="0">
                <a:latin typeface="+mj-ea"/>
                <a:ea typeface="+mj-ea"/>
              </a:rPr>
              <a:t>架构</a:t>
            </a:r>
            <a:r>
              <a:rPr kumimoji="1" lang="zh-CN" altLang="en-US" sz="2400" dirty="0" smtClean="0">
                <a:latin typeface="+mj-ea"/>
                <a:ea typeface="+mj-ea"/>
              </a:rPr>
              <a:t>图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pic>
        <p:nvPicPr>
          <p:cNvPr id="2054" name="Picture 6" descr="zuulæ¶æå¾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914401"/>
            <a:ext cx="11185071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4157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>
                <a:latin typeface="+mj-ea"/>
                <a:ea typeface="+mj-ea"/>
              </a:rPr>
              <a:t>Zuul</a:t>
            </a:r>
            <a:r>
              <a:rPr lang="zh-CN" altLang="en-US" sz="2400" dirty="0">
                <a:latin typeface="+mj-ea"/>
                <a:ea typeface="+mj-ea"/>
              </a:rPr>
              <a:t>过滤</a:t>
            </a:r>
            <a:r>
              <a:rPr lang="zh-CN" altLang="en-US" sz="2400" dirty="0" smtClean="0">
                <a:latin typeface="+mj-ea"/>
                <a:ea typeface="+mj-ea"/>
              </a:rPr>
              <a:t>器</a:t>
            </a:r>
            <a:r>
              <a:rPr kumimoji="1" lang="zh-CN" altLang="en-US" sz="2400" dirty="0" smtClean="0">
                <a:latin typeface="+mj-ea"/>
                <a:ea typeface="+mj-ea"/>
              </a:rPr>
              <a:t>生命周期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257300"/>
            <a:ext cx="3932237" cy="460375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latin typeface="+mn-lt"/>
              </a:rPr>
              <a:t>PRE </a:t>
            </a:r>
            <a:r>
              <a:rPr lang="zh-CN" altLang="en-US" sz="1400" dirty="0">
                <a:latin typeface="+mn-lt"/>
              </a:rPr>
              <a:t>： 路由之前</a:t>
            </a:r>
            <a:r>
              <a:rPr lang="zh-CN" altLang="en-US" sz="1400" dirty="0" smtClean="0">
                <a:latin typeface="+mn-lt"/>
              </a:rPr>
              <a:t>。可</a:t>
            </a:r>
            <a:r>
              <a:rPr lang="zh-CN" altLang="en-US" sz="1400" dirty="0">
                <a:latin typeface="+mn-lt"/>
              </a:rPr>
              <a:t>利用这种过滤器实现身份</a:t>
            </a:r>
            <a:r>
              <a:rPr lang="zh-CN" altLang="en-US" sz="1400" dirty="0" smtClean="0">
                <a:latin typeface="+mn-lt"/>
              </a:rPr>
              <a:t>验证、</a:t>
            </a:r>
            <a:r>
              <a:rPr lang="zh-CN" altLang="en-US" sz="1400" dirty="0">
                <a:latin typeface="+mn-lt"/>
              </a:rPr>
              <a:t>记录调试信息等</a:t>
            </a:r>
            <a:r>
              <a:rPr lang="zh-CN" altLang="en-US" sz="1400" dirty="0" smtClean="0">
                <a:latin typeface="+mn-lt"/>
              </a:rPr>
              <a:t>。</a:t>
            </a:r>
            <a:endParaRPr lang="zh-CN" altLang="en-US" sz="1400" dirty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400" dirty="0" smtClean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>
                <a:latin typeface="+mn-lt"/>
              </a:rPr>
              <a:t>ROUTING</a:t>
            </a:r>
            <a:r>
              <a:rPr lang="en-US" altLang="zh-CN" sz="1400" dirty="0">
                <a:latin typeface="+mn-lt"/>
              </a:rPr>
              <a:t> </a:t>
            </a:r>
            <a:r>
              <a:rPr lang="zh-CN" altLang="en-US" sz="1400" dirty="0">
                <a:latin typeface="+mn-lt"/>
              </a:rPr>
              <a:t>： 路由之时。这种过滤器用于构建发送给微服务的请求</a:t>
            </a:r>
            <a:r>
              <a:rPr lang="zh-CN" altLang="en-US" sz="1400" dirty="0" smtClean="0">
                <a:latin typeface="+mn-lt"/>
              </a:rPr>
              <a:t>，使用</a:t>
            </a:r>
            <a:r>
              <a:rPr lang="en-US" altLang="zh-CN" sz="1400" dirty="0">
                <a:latin typeface="+mn-lt"/>
              </a:rPr>
              <a:t>Apache </a:t>
            </a:r>
            <a:r>
              <a:rPr lang="en-US" altLang="zh-CN" sz="1400" dirty="0" err="1">
                <a:latin typeface="+mn-lt"/>
              </a:rPr>
              <a:t>HttpClient</a:t>
            </a:r>
            <a:r>
              <a:rPr lang="zh-CN" altLang="en-US" sz="1400" dirty="0">
                <a:latin typeface="+mn-lt"/>
              </a:rPr>
              <a:t>或</a:t>
            </a:r>
            <a:r>
              <a:rPr lang="en-US" altLang="zh-CN" sz="1400" dirty="0" smtClean="0">
                <a:latin typeface="+mn-lt"/>
              </a:rPr>
              <a:t>Netflix </a:t>
            </a:r>
            <a:r>
              <a:rPr lang="en-US" altLang="zh-CN" sz="1400" dirty="0">
                <a:latin typeface="+mn-lt"/>
              </a:rPr>
              <a:t>Ribbon</a:t>
            </a:r>
            <a:r>
              <a:rPr lang="zh-CN" altLang="en-US" sz="1400" dirty="0">
                <a:latin typeface="+mn-lt"/>
              </a:rPr>
              <a:t>请求微服务。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400" dirty="0" smtClean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>
                <a:latin typeface="+mn-lt"/>
              </a:rPr>
              <a:t>POST</a:t>
            </a:r>
            <a:r>
              <a:rPr lang="en-US" altLang="zh-CN" sz="1400" dirty="0">
                <a:latin typeface="+mn-lt"/>
              </a:rPr>
              <a:t> </a:t>
            </a:r>
            <a:r>
              <a:rPr lang="zh-CN" altLang="en-US" sz="1400" dirty="0">
                <a:latin typeface="+mn-lt"/>
              </a:rPr>
              <a:t>： 路由之后。这种过滤器可用来为响应添加标准的</a:t>
            </a:r>
            <a:r>
              <a:rPr lang="en-US" altLang="zh-CN" sz="1400" dirty="0">
                <a:latin typeface="+mn-lt"/>
              </a:rPr>
              <a:t>HTTP Header</a:t>
            </a:r>
            <a:r>
              <a:rPr lang="zh-CN" altLang="en-US" sz="1400" dirty="0">
                <a:latin typeface="+mn-lt"/>
              </a:rPr>
              <a:t>、收集统计信息和指标、将响应从微服务发送给客户端等。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400" dirty="0" smtClean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>
                <a:latin typeface="+mn-lt"/>
              </a:rPr>
              <a:t>ERROR</a:t>
            </a:r>
            <a:r>
              <a:rPr lang="en-US" altLang="zh-CN" sz="1400" dirty="0">
                <a:latin typeface="+mn-lt"/>
              </a:rPr>
              <a:t> </a:t>
            </a:r>
            <a:r>
              <a:rPr lang="zh-CN" altLang="en-US" sz="1400" dirty="0">
                <a:latin typeface="+mn-lt"/>
              </a:rPr>
              <a:t>： 在其他阶段发生错误时执行该过滤器。</a:t>
            </a:r>
          </a:p>
          <a:p>
            <a:endParaRPr kumimoji="1" lang="zh-CN" altLang="en-US" dirty="0"/>
          </a:p>
        </p:txBody>
      </p:sp>
      <p:pic>
        <p:nvPicPr>
          <p:cNvPr id="3080" name="Picture 8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546741"/>
            <a:ext cx="6099855" cy="407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1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744200" cy="97155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  </a:t>
            </a:r>
            <a:r>
              <a:rPr lang="en-US" altLang="zh-CN" sz="2400" dirty="0" err="1" smtClean="0">
                <a:latin typeface="+mj-ea"/>
                <a:ea typeface="+mj-ea"/>
              </a:rPr>
              <a:t>Zuul</a:t>
            </a:r>
            <a:r>
              <a:rPr lang="zh-CN" altLang="en-US" sz="2400" dirty="0">
                <a:latin typeface="+mj-ea"/>
                <a:ea typeface="+mj-ea"/>
              </a:rPr>
              <a:t>中默认实现的</a:t>
            </a:r>
            <a:r>
              <a:rPr lang="en-US" altLang="zh-CN" sz="2400" dirty="0" smtClean="0">
                <a:latin typeface="+mj-ea"/>
                <a:ea typeface="+mj-ea"/>
              </a:rPr>
              <a:t>Filter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6996" y="18394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1" y="971550"/>
            <a:ext cx="7772400" cy="57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4" y="743405"/>
            <a:ext cx="9656619" cy="6114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8145" y="235527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Zuul</a:t>
            </a:r>
            <a:r>
              <a:rPr kumimoji="1" lang="zh-CN" altLang="en-US" dirty="0" smtClean="0"/>
              <a:t> 过滤</a:t>
            </a:r>
            <a:r>
              <a:rPr kumimoji="1" lang="zh-CN" altLang="en-US" dirty="0"/>
              <a:t>器示例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9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744200" cy="891846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   </a:t>
            </a:r>
            <a:r>
              <a:rPr kumimoji="1" lang="zh-CN" altLang="en-US" sz="2400" dirty="0" smtClean="0">
                <a:latin typeface="+mj-ea"/>
                <a:ea typeface="+mj-ea"/>
              </a:rPr>
              <a:t>请求转发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891846"/>
            <a:ext cx="9189971" cy="59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0"/>
            <a:ext cx="10053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" y="369649"/>
            <a:ext cx="11455399" cy="544751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j-ea"/>
                <a:ea typeface="+mj-ea"/>
                <a:cs typeface="Microsoft YaHei" charset="-122"/>
              </a:rPr>
              <a:t>  </a:t>
            </a:r>
            <a:r>
              <a:rPr kumimoji="1" lang="en-US" altLang="zh-CN" sz="2400" dirty="0" smtClean="0">
                <a:latin typeface="+mj-ea"/>
                <a:ea typeface="+mj-ea"/>
                <a:cs typeface="Microsoft YaHei" charset="-122"/>
              </a:rPr>
              <a:t>Consul</a:t>
            </a:r>
            <a:r>
              <a:rPr kumimoji="1" lang="zh-CN" altLang="en-US" sz="2400" dirty="0" smtClean="0">
                <a:latin typeface="+mj-ea"/>
                <a:ea typeface="+mj-ea"/>
                <a:cs typeface="Microsoft YaHei" charset="-122"/>
              </a:rPr>
              <a:t>服务注册与发现</a:t>
            </a:r>
            <a:endParaRPr kumimoji="1" lang="zh-CN" altLang="en-US" sz="2400" dirty="0">
              <a:latin typeface="+mj-ea"/>
              <a:ea typeface="+mj-ea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16662"/>
            <a:ext cx="12192000" cy="43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4313"/>
            <a:ext cx="10374313" cy="101441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Consul</a:t>
            </a:r>
            <a:r>
              <a:rPr lang="zh-CN" altLang="en-US" sz="2400" dirty="0" smtClean="0">
                <a:latin typeface="+mj-ea"/>
                <a:ea typeface="+mj-ea"/>
              </a:rPr>
              <a:t>作为配置中心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0" y="1228725"/>
            <a:ext cx="2836863" cy="5160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ea typeface="+mn-ea"/>
              </a:rPr>
              <a:t>统一管理项目的配置文件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ea typeface="+mn-ea"/>
              </a:rPr>
              <a:t>动态刷新配置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60" y="214009"/>
            <a:ext cx="6629400" cy="4344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60" y="4770230"/>
            <a:ext cx="6629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792" y="384313"/>
            <a:ext cx="889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Microsoft YaHei" charset="-122"/>
              </a:rPr>
              <a:t>动态刷新配置</a:t>
            </a:r>
            <a:r>
              <a:rPr lang="en-US" altLang="zh-CN" sz="2400" dirty="0">
                <a:latin typeface="+mj-ea"/>
                <a:ea typeface="+mj-ea"/>
                <a:cs typeface="Microsoft YaHei" charset="-122"/>
              </a:rPr>
              <a:t>: </a:t>
            </a:r>
            <a:r>
              <a:rPr lang="zh-CN" altLang="en-US" sz="2400" dirty="0">
                <a:latin typeface="+mj-ea"/>
                <a:ea typeface="+mj-ea"/>
                <a:cs typeface="Microsoft YaHei" charset="-122"/>
              </a:rPr>
              <a:t>只有</a:t>
            </a:r>
            <a:r>
              <a:rPr lang="zh-CN" altLang="en-US" sz="2400" dirty="0" smtClean="0">
                <a:latin typeface="+mj-ea"/>
                <a:ea typeface="+mj-ea"/>
                <a:cs typeface="Microsoft YaHei" charset="-122"/>
              </a:rPr>
              <a:t>被</a:t>
            </a:r>
            <a:r>
              <a:rPr lang="zh-CN" altLang="en-US" sz="2400" dirty="0">
                <a:latin typeface="+mj-ea"/>
                <a:cs typeface="Microsoft YaHei" charset="-122"/>
              </a:rPr>
              <a:t>标注</a:t>
            </a:r>
            <a:r>
              <a:rPr lang="en-US" altLang="zh-CN" sz="2400" dirty="0" smtClean="0">
                <a:latin typeface="+mj-ea"/>
                <a:ea typeface="+mj-ea"/>
                <a:cs typeface="Microsoft YaHei" charset="-122"/>
              </a:rPr>
              <a:t>@</a:t>
            </a:r>
            <a:r>
              <a:rPr lang="en-US" altLang="zh-CN" sz="2400" dirty="0" err="1">
                <a:latin typeface="+mj-ea"/>
                <a:ea typeface="+mj-ea"/>
                <a:cs typeface="Microsoft YaHei" charset="-122"/>
              </a:rPr>
              <a:t>ConfigurationProperties</a:t>
            </a:r>
            <a:r>
              <a:rPr lang="zh-CN" altLang="en-US" sz="2400" dirty="0" smtClean="0">
                <a:latin typeface="+mj-ea"/>
                <a:ea typeface="+mj-ea"/>
                <a:cs typeface="Microsoft YaHei" charset="-122"/>
              </a:rPr>
              <a:t>类</a:t>
            </a:r>
            <a:r>
              <a:rPr lang="en-US" altLang="zh-CN" sz="2400" dirty="0" smtClean="0">
                <a:latin typeface="+mj-ea"/>
                <a:ea typeface="+mj-ea"/>
                <a:cs typeface="Microsoft YaHei" charset="-122"/>
              </a:rPr>
              <a:t>@</a:t>
            </a:r>
            <a:r>
              <a:rPr lang="en-US" altLang="zh-CN" sz="2400" dirty="0" err="1" smtClean="0">
                <a:latin typeface="+mj-ea"/>
                <a:ea typeface="+mj-ea"/>
                <a:cs typeface="Microsoft YaHei" charset="-122"/>
              </a:rPr>
              <a:t>RefreshScope</a:t>
            </a:r>
            <a:r>
              <a:rPr lang="en-US" altLang="zh-CN" sz="2400" dirty="0" smtClean="0">
                <a:latin typeface="+mj-ea"/>
                <a:ea typeface="+mj-ea"/>
                <a:cs typeface="Microsoft YaHei" charset="-122"/>
              </a:rPr>
              <a:t> Bean</a:t>
            </a:r>
            <a:r>
              <a:rPr lang="zh-CN" altLang="en-US" sz="2400" dirty="0" smtClean="0">
                <a:latin typeface="+mj-ea"/>
                <a:ea typeface="+mj-ea"/>
                <a:cs typeface="Microsoft YaHei" charset="-122"/>
              </a:rPr>
              <a:t>会</a:t>
            </a:r>
            <a:r>
              <a:rPr lang="zh-CN" altLang="en-US" sz="2400" dirty="0">
                <a:latin typeface="+mj-ea"/>
                <a:ea typeface="+mj-ea"/>
                <a:cs typeface="Microsoft YaHei" charset="-122"/>
              </a:rPr>
              <a:t>刷新属性值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624"/>
            <a:ext cx="12192000" cy="43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Hystrix</a:t>
            </a:r>
            <a:r>
              <a:rPr kumimoji="1" lang="zh-CN" altLang="en-US" sz="3200" dirty="0" smtClean="0"/>
              <a:t> </a:t>
            </a:r>
            <a:r>
              <a:rPr lang="zh-CN" altLang="en-US" sz="3200" dirty="0" smtClean="0"/>
              <a:t>熔断器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79390" y="449451"/>
            <a:ext cx="184152" cy="92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err="1"/>
              <a:t>InnoDB</a:t>
            </a:r>
            <a:r>
              <a:rPr kumimoji="1" lang="zh-CN" altLang="en-US"/>
              <a:t>逻辑存储结构 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1" y="250940"/>
            <a:ext cx="1128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+mj-ea"/>
                <a:ea typeface="+mj-ea"/>
              </a:rPr>
              <a:t>Hystrix</a:t>
            </a:r>
            <a:r>
              <a:rPr lang="zh-CN" altLang="en-US" sz="2400" dirty="0" smtClean="0">
                <a:latin typeface="+mj-ea"/>
                <a:ea typeface="+mj-ea"/>
              </a:rPr>
              <a:t>处理流程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0" y="740360"/>
            <a:ext cx="11437520" cy="61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9228" y="184194"/>
            <a:ext cx="11446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+mj-ea"/>
                <a:ea typeface="+mj-ea"/>
              </a:rPr>
              <a:t>Hystrix</a:t>
            </a:r>
            <a:r>
              <a:rPr lang="zh-CN" altLang="en-US" sz="2400" dirty="0" smtClean="0">
                <a:latin typeface="+mj-ea"/>
                <a:ea typeface="+mj-ea"/>
              </a:rPr>
              <a:t> 示例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554" y="2649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84" y="645859"/>
            <a:ext cx="75946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744" y="24422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Hystrix</a:t>
            </a:r>
            <a:r>
              <a:rPr lang="en-US" altLang="zh-CN" sz="2400" b="1" dirty="0" smtClean="0"/>
              <a:t> Dashboard</a:t>
            </a:r>
            <a:endParaRPr lang="en-US" altLang="zh-C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4" y="930729"/>
            <a:ext cx="10549456" cy="56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924</Words>
  <Application>Microsoft Macintosh PowerPoint</Application>
  <PresentationFormat>宽屏</PresentationFormat>
  <Paragraphs>108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DengXian</vt:lpstr>
      <vt:lpstr>Microsoft YaHei</vt:lpstr>
      <vt:lpstr>Microsoft YaHei UI</vt:lpstr>
      <vt:lpstr>Segoe UI</vt:lpstr>
      <vt:lpstr>Segoe UI Light</vt:lpstr>
      <vt:lpstr>宋体</vt:lpstr>
      <vt:lpstr>Arial</vt:lpstr>
      <vt:lpstr>WelcomeDoc</vt:lpstr>
      <vt:lpstr>Spring Cloud快速搭建微服务框架</vt:lpstr>
      <vt:lpstr>PowerPoint 演示文稿</vt:lpstr>
      <vt:lpstr>  Consul服务注册与发现</vt:lpstr>
      <vt:lpstr>Consul作为配置中心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Zuul能做什么</vt:lpstr>
      <vt:lpstr>   Zuul架构图</vt:lpstr>
      <vt:lpstr>Zuul过滤器生命周期</vt:lpstr>
      <vt:lpstr>   Zuul中默认实现的Filter</vt:lpstr>
      <vt:lpstr>PowerPoint 演示文稿</vt:lpstr>
      <vt:lpstr>   请求转发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2016-10-13T01:01:16Z</dcterms:created>
  <dcterms:modified xsi:type="dcterms:W3CDTF">2018-12-10T08:12:13Z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