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0"/>
  </p:notesMasterIdLst>
  <p:handoutMasterIdLst>
    <p:handoutMasterId r:id="rId31"/>
  </p:handoutMasterIdLst>
  <p:sldIdLst>
    <p:sldId id="256" r:id="rId3"/>
    <p:sldId id="293" r:id="rId4"/>
    <p:sldId id="317" r:id="rId5"/>
    <p:sldId id="316" r:id="rId6"/>
    <p:sldId id="294" r:id="rId7"/>
    <p:sldId id="295" r:id="rId8"/>
    <p:sldId id="296" r:id="rId9"/>
    <p:sldId id="311" r:id="rId10"/>
    <p:sldId id="312" r:id="rId11"/>
    <p:sldId id="310" r:id="rId12"/>
    <p:sldId id="297" r:id="rId13"/>
    <p:sldId id="273" r:id="rId14"/>
    <p:sldId id="307" r:id="rId15"/>
    <p:sldId id="309" r:id="rId16"/>
    <p:sldId id="291" r:id="rId17"/>
    <p:sldId id="269" r:id="rId18"/>
    <p:sldId id="292" r:id="rId19"/>
    <p:sldId id="271" r:id="rId20"/>
    <p:sldId id="299" r:id="rId21"/>
    <p:sldId id="279" r:id="rId22"/>
    <p:sldId id="298" r:id="rId23"/>
    <p:sldId id="300" r:id="rId24"/>
    <p:sldId id="301" r:id="rId25"/>
    <p:sldId id="302" r:id="rId26"/>
    <p:sldId id="313" r:id="rId27"/>
    <p:sldId id="303" r:id="rId28"/>
    <p:sldId id="3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293"/>
            <p14:sldId id="317"/>
            <p14:sldId id="316"/>
            <p14:sldId id="294"/>
            <p14:sldId id="295"/>
            <p14:sldId id="296"/>
            <p14:sldId id="311"/>
            <p14:sldId id="312"/>
            <p14:sldId id="310"/>
            <p14:sldId id="297"/>
            <p14:sldId id="273"/>
            <p14:sldId id="307"/>
            <p14:sldId id="309"/>
            <p14:sldId id="291"/>
            <p14:sldId id="269"/>
            <p14:sldId id="292"/>
            <p14:sldId id="271"/>
            <p14:sldId id="299"/>
            <p14:sldId id="279"/>
            <p14:sldId id="298"/>
            <p14:sldId id="300"/>
            <p14:sldId id="301"/>
            <p14:sldId id="302"/>
            <p14:sldId id="313"/>
            <p14:sldId id="303"/>
            <p14:sldId id="3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96" autoAdjust="0"/>
    <p:restoredTop sz="86395" autoAdjust="0"/>
  </p:normalViewPr>
  <p:slideViewPr>
    <p:cSldViewPr snapToGrid="0">
      <p:cViewPr varScale="1">
        <p:scale>
          <a:sx n="91" d="100"/>
          <a:sy n="91" d="100"/>
        </p:scale>
        <p:origin x="200" y="5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728D6F-223B-F948-A78F-EDA98D03733B}" type="datetimeFigureOut">
              <a:rPr kumimoji="1" lang="zh-CN" altLang="en-US" smtClean="0"/>
              <a:t>2019/12/12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C64F4-1561-A949-95B1-4BA982D5089F}" type="slidenum">
              <a:rPr kumimoji="1" lang="zh-CN" altLang="en-US" smtClean="0"/>
              <a:t>‹#›</a:t>
            </a:fld>
            <a:endParaRPr kumimoji="1" lang="zh-CN" altLang="en-US"/>
          </a:p>
        </p:txBody>
      </p:sp>
    </p:spTree>
    <p:extLst>
      <p:ext uri="{BB962C8B-B14F-4D97-AF65-F5344CB8AC3E}">
        <p14:creationId xmlns:p14="http://schemas.microsoft.com/office/powerpoint/2010/main" val="185271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t>2019/12/12</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pringcloud.cc/spring-cloud-consul.html#spring-cloud-consul-confi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Ribbon</a:t>
            </a:r>
            <a:r>
              <a:rPr lang="zh-CN" altLang="en-US" dirty="0"/>
              <a:t>，主要提供客户侧的软件负载均衡算法。</a:t>
            </a:r>
            <a:br>
              <a:rPr lang="zh-CN" altLang="en-US" dirty="0"/>
            </a:br>
            <a:r>
              <a:rPr lang="en-US" altLang="zh-CN" dirty="0"/>
              <a:t>Ribbon</a:t>
            </a:r>
            <a:r>
              <a:rPr lang="zh-CN" altLang="en-US" dirty="0"/>
              <a:t>客户端组件提供一系列完善的配置选项，比如连接超时、重试、重试算法等。</a:t>
            </a:r>
            <a:r>
              <a:rPr lang="en-US" altLang="zh-CN" dirty="0"/>
              <a:t>Ribbon</a:t>
            </a:r>
            <a:r>
              <a:rPr lang="zh-CN" altLang="en-US" dirty="0"/>
              <a:t>内置可插拔、可定制的负载均衡组件。下面是用到的一些</a:t>
            </a:r>
            <a:r>
              <a:rPr lang="zh-CN" altLang="en-US" b="1" dirty="0"/>
              <a:t>负载均衡策略</a:t>
            </a:r>
            <a:r>
              <a:rPr lang="zh-CN" altLang="en-US" dirty="0"/>
              <a:t>：</a:t>
            </a:r>
          </a:p>
          <a:p>
            <a:pPr marL="228600" indent="-228600">
              <a:buFont typeface="Arial" charset="0"/>
              <a:buChar char="•"/>
            </a:pPr>
            <a:r>
              <a:rPr lang="zh-CN" altLang="en-US" dirty="0"/>
              <a:t>简单轮询负载均衡</a:t>
            </a:r>
          </a:p>
          <a:p>
            <a:pPr marL="228600" indent="-228600">
              <a:buFont typeface="Arial" charset="0"/>
              <a:buChar char="•"/>
            </a:pPr>
            <a:r>
              <a:rPr lang="zh-CN" altLang="en-US" dirty="0"/>
              <a:t>加权响应时间负载均衡</a:t>
            </a:r>
          </a:p>
          <a:p>
            <a:pPr marL="228600" indent="-228600">
              <a:buFont typeface="Arial" charset="0"/>
              <a:buChar char="•"/>
            </a:pPr>
            <a:r>
              <a:rPr lang="zh-CN" altLang="en-US" dirty="0"/>
              <a:t>区域感知轮询负载均衡</a:t>
            </a:r>
          </a:p>
          <a:p>
            <a:pPr marL="228600" indent="-228600">
              <a:buFont typeface="Arial" charset="0"/>
              <a:buChar char="•"/>
            </a:pPr>
            <a:r>
              <a:rPr lang="zh-CN" altLang="en-US" dirty="0"/>
              <a:t>随机负载均衡</a:t>
            </a:r>
          </a:p>
        </p:txBody>
      </p:sp>
      <p:sp>
        <p:nvSpPr>
          <p:cNvPr id="4" name="Slide Number Placeholder 3"/>
          <p:cNvSpPr>
            <a:spLocks noGrp="1"/>
          </p:cNvSpPr>
          <p:nvPr>
            <p:ph type="sldNum" sz="quarter" idx="10"/>
          </p:nvPr>
        </p:nvSpPr>
        <p:spPr/>
        <p:txBody>
          <a:bodyPr/>
          <a:lstStyle/>
          <a:p>
            <a:fld id="{DF61EA0F-A667-4B49-8422-0062BC55E249}" type="slidenum">
              <a:rPr lang="uk-UA" smtClean="0"/>
              <a:t>11</a:t>
            </a:fld>
            <a:endParaRPr lang="uk-UA" altLang="zh-CN"/>
          </a:p>
        </p:txBody>
      </p:sp>
    </p:spTree>
    <p:extLst>
      <p:ext uri="{BB962C8B-B14F-4D97-AF65-F5344CB8AC3E}">
        <p14:creationId xmlns:p14="http://schemas.microsoft.com/office/powerpoint/2010/main" val="399508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Feign</a:t>
            </a:r>
            <a:r>
              <a:rPr lang="zh-CN" altLang="en-US" sz="1200" b="0" i="0" kern="1200" dirty="0">
                <a:solidFill>
                  <a:schemeClr val="tx1"/>
                </a:solidFill>
                <a:effectLst/>
                <a:latin typeface="+mn-lt"/>
                <a:ea typeface="+mn-ea"/>
                <a:cs typeface="+mn-cs"/>
              </a:rPr>
              <a:t>默认集成了</a:t>
            </a:r>
            <a:r>
              <a:rPr lang="en-US" altLang="zh-CN" sz="1200" b="0" i="0" kern="1200" dirty="0">
                <a:solidFill>
                  <a:schemeClr val="tx1"/>
                </a:solidFill>
                <a:effectLst/>
                <a:latin typeface="+mn-lt"/>
                <a:ea typeface="+mn-ea"/>
                <a:cs typeface="+mn-cs"/>
              </a:rPr>
              <a:t>ribbon</a:t>
            </a:r>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t>12</a:t>
            </a:fld>
            <a:endParaRPr lang="zh-CN" altLang="en-US"/>
          </a:p>
        </p:txBody>
      </p:sp>
    </p:spTree>
    <p:extLst>
      <p:ext uri="{BB962C8B-B14F-4D97-AF65-F5344CB8AC3E}">
        <p14:creationId xmlns:p14="http://schemas.microsoft.com/office/powerpoint/2010/main" val="22872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Ribbon</a:t>
            </a:r>
            <a:r>
              <a:rPr lang="zh-CN" altLang="en-US" dirty="0"/>
              <a:t>，主要提供客户侧的软件负载均衡算法。</a:t>
            </a:r>
            <a:br>
              <a:rPr lang="zh-CN" altLang="en-US" dirty="0"/>
            </a:br>
            <a:r>
              <a:rPr lang="en-US" altLang="zh-CN" dirty="0"/>
              <a:t>Ribbon</a:t>
            </a:r>
            <a:r>
              <a:rPr lang="zh-CN" altLang="en-US" dirty="0"/>
              <a:t>客户端组件提供一系列完善的配置选项，比如连接超时、重试、重试算法等。</a:t>
            </a:r>
            <a:r>
              <a:rPr lang="en-US" altLang="zh-CN" dirty="0"/>
              <a:t>Ribbon</a:t>
            </a:r>
            <a:r>
              <a:rPr lang="zh-CN" altLang="en-US" dirty="0"/>
              <a:t>内置可插拔、可定制的负载均衡组件。下面是用到的一些</a:t>
            </a:r>
            <a:r>
              <a:rPr lang="zh-CN" altLang="en-US" b="1" dirty="0"/>
              <a:t>负载均衡策略</a:t>
            </a:r>
            <a:r>
              <a:rPr lang="zh-CN" altLang="en-US" dirty="0"/>
              <a:t>：</a:t>
            </a:r>
          </a:p>
          <a:p>
            <a:pPr marL="228600" indent="-228600">
              <a:buFont typeface="Arial" charset="0"/>
              <a:buChar char="•"/>
            </a:pPr>
            <a:r>
              <a:rPr lang="zh-CN" altLang="en-US" dirty="0"/>
              <a:t>简单轮询负载均衡</a:t>
            </a:r>
          </a:p>
          <a:p>
            <a:pPr marL="228600" indent="-228600">
              <a:buFont typeface="Arial" charset="0"/>
              <a:buChar char="•"/>
            </a:pPr>
            <a:r>
              <a:rPr lang="zh-CN" altLang="en-US" dirty="0"/>
              <a:t>加权响应时间负载均衡</a:t>
            </a:r>
          </a:p>
          <a:p>
            <a:pPr marL="228600" indent="-228600">
              <a:buFont typeface="Arial" charset="0"/>
              <a:buChar char="•"/>
            </a:pPr>
            <a:r>
              <a:rPr lang="zh-CN" altLang="en-US" dirty="0"/>
              <a:t>区域感知轮询负载均衡</a:t>
            </a:r>
          </a:p>
          <a:p>
            <a:pPr marL="228600" indent="-228600">
              <a:buFont typeface="Arial" charset="0"/>
              <a:buChar char="•"/>
            </a:pPr>
            <a:r>
              <a:rPr lang="zh-CN" altLang="en-US" dirty="0"/>
              <a:t>随机负载均衡</a:t>
            </a:r>
          </a:p>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uk-UA" smtClean="0"/>
              <a:t>13</a:t>
            </a:fld>
            <a:endParaRPr lang="uk-UA" altLang="zh-CN"/>
          </a:p>
        </p:txBody>
      </p:sp>
    </p:spTree>
    <p:extLst>
      <p:ext uri="{BB962C8B-B14F-4D97-AF65-F5344CB8AC3E}">
        <p14:creationId xmlns:p14="http://schemas.microsoft.com/office/powerpoint/2010/main" val="122388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断路器</a:t>
            </a:r>
            <a:r>
              <a:rPr lang="en-US" altLang="zh-CN" dirty="0"/>
              <a:t>(</a:t>
            </a:r>
            <a:r>
              <a:rPr lang="en-US" altLang="zh-CN" dirty="0" err="1"/>
              <a:t>Cricuit</a:t>
            </a:r>
            <a:r>
              <a:rPr lang="en-US" altLang="zh-CN" dirty="0"/>
              <a:t> Breaker)</a:t>
            </a:r>
            <a:r>
              <a:rPr lang="zh-CN" altLang="en-US" dirty="0"/>
              <a:t>是一种能够在远程服务不可用时自动熔断</a:t>
            </a:r>
            <a:r>
              <a:rPr lang="en-US" altLang="zh-CN" dirty="0"/>
              <a:t>(</a:t>
            </a:r>
            <a:r>
              <a:rPr lang="zh-CN" altLang="en-US" dirty="0"/>
              <a:t>打开开关</a:t>
            </a:r>
            <a:r>
              <a:rPr lang="en-US" altLang="zh-CN" dirty="0"/>
              <a:t>)</a:t>
            </a:r>
            <a:r>
              <a:rPr lang="zh-CN" altLang="en-US" dirty="0"/>
              <a:t>，并在远程服务恢复时自动恢复</a:t>
            </a:r>
            <a:r>
              <a:rPr lang="en-US" altLang="zh-CN" dirty="0"/>
              <a:t>(</a:t>
            </a:r>
            <a:r>
              <a:rPr lang="zh-CN" altLang="en-US" dirty="0"/>
              <a:t>闭合开关</a:t>
            </a:r>
            <a:r>
              <a:rPr lang="en-US" altLang="zh-CN" dirty="0"/>
              <a:t>)</a:t>
            </a:r>
            <a:r>
              <a:rPr lang="zh-CN" altLang="en-US" dirty="0"/>
              <a:t>的设施，</a:t>
            </a:r>
            <a:r>
              <a:rPr lang="en-US" altLang="zh-CN" dirty="0"/>
              <a:t>Spring Cloud</a:t>
            </a:r>
            <a:r>
              <a:rPr lang="zh-CN" altLang="en-US" dirty="0"/>
              <a:t>通过</a:t>
            </a:r>
            <a:r>
              <a:rPr lang="en-US" altLang="zh-CN" dirty="0"/>
              <a:t>Netflix</a:t>
            </a:r>
            <a:r>
              <a:rPr lang="zh-CN" altLang="en-US" dirty="0"/>
              <a:t>的</a:t>
            </a:r>
            <a:r>
              <a:rPr lang="en-US" altLang="zh-CN" b="1" dirty="0" err="1"/>
              <a:t>Hystrix</a:t>
            </a:r>
            <a:r>
              <a:rPr lang="zh-CN" altLang="en-US" b="1" dirty="0"/>
              <a:t>组件</a:t>
            </a:r>
            <a:r>
              <a:rPr lang="zh-CN" altLang="en-US" dirty="0"/>
              <a:t>提供断路器、资源隔离与自我修复功能。</a:t>
            </a:r>
          </a:p>
          <a:p>
            <a:r>
              <a:rPr lang="zh-CN" altLang="en-US" dirty="0"/>
              <a:t>断路器可以防止一个应用程序多次试图执行一个操作，即很可能失败，允许它继续而不等待故障恢复或者浪费 </a:t>
            </a:r>
            <a:r>
              <a:rPr lang="en-US" altLang="zh-CN" dirty="0"/>
              <a:t>CPU </a:t>
            </a:r>
            <a:r>
              <a:rPr lang="zh-CN" altLang="en-US" dirty="0"/>
              <a:t>周期，而它确定该故障是持久的。断路器模式也使应用程序能够检测故障是否已经解决。如果问题似乎已经得到纠正​​，应用程序可以尝试调用操作。</a:t>
            </a:r>
          </a:p>
          <a:p>
            <a:endParaRPr lang="zh-CN" altLang="en-US" dirty="0"/>
          </a:p>
        </p:txBody>
      </p:sp>
      <p:sp>
        <p:nvSpPr>
          <p:cNvPr id="4" name="Slide Number Placeholder 3"/>
          <p:cNvSpPr>
            <a:spLocks noGrp="1"/>
          </p:cNvSpPr>
          <p:nvPr>
            <p:ph type="sldNum" sz="quarter" idx="10"/>
          </p:nvPr>
        </p:nvSpPr>
        <p:spPr/>
        <p:txBody>
          <a:bodyPr/>
          <a:lstStyle/>
          <a:p>
            <a:fld id="{DF61EA0F-A667-4B49-8422-0062BC55E249}" type="slidenum">
              <a:rPr lang="uk-UA" smtClean="0"/>
              <a:t>15</a:t>
            </a:fld>
            <a:endParaRPr lang="uk-UA" altLang="zh-CN"/>
          </a:p>
        </p:txBody>
      </p:sp>
    </p:spTree>
    <p:extLst>
      <p:ext uri="{BB962C8B-B14F-4D97-AF65-F5344CB8AC3E}">
        <p14:creationId xmlns:p14="http://schemas.microsoft.com/office/powerpoint/2010/main" val="9778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1EA0F-A667-4B49-8422-0062BC55E249}" type="slidenum">
              <a:rPr lang="en-US" altLang="zh-CN" smtClean="0"/>
              <a:t>16</a:t>
            </a:fld>
            <a:endParaRPr lang="zh-CN" altLang="en-US"/>
          </a:p>
        </p:txBody>
      </p:sp>
    </p:spTree>
    <p:extLst>
      <p:ext uri="{BB962C8B-B14F-4D97-AF65-F5344CB8AC3E}">
        <p14:creationId xmlns:p14="http://schemas.microsoft.com/office/powerpoint/2010/main" val="2965532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sz="1200" b="0" i="0" kern="1200" dirty="0">
                <a:solidFill>
                  <a:schemeClr val="tx1"/>
                </a:solidFill>
                <a:effectLst/>
                <a:latin typeface="+mn-lt"/>
                <a:ea typeface="+mn-ea"/>
                <a:cs typeface="+mn-cs"/>
              </a:rPr>
              <a:t>构建</a:t>
            </a:r>
            <a:r>
              <a:rPr lang="en-US" altLang="zh-CN" sz="1200" b="0" i="0" kern="1200" dirty="0" err="1">
                <a:solidFill>
                  <a:schemeClr val="tx1"/>
                </a:solidFill>
                <a:effectLst/>
                <a:latin typeface="+mn-lt"/>
                <a:ea typeface="+mn-ea"/>
                <a:cs typeface="+mn-cs"/>
              </a:rPr>
              <a:t>Hystrix</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Command</a:t>
            </a:r>
            <a:r>
              <a:rPr lang="zh-CN" altLang="en-US" sz="1200" b="0" i="0" kern="1200" dirty="0">
                <a:solidFill>
                  <a:schemeClr val="tx1"/>
                </a:solidFill>
                <a:effectLst/>
                <a:latin typeface="+mn-lt"/>
                <a:ea typeface="+mn-ea"/>
                <a:cs typeface="+mn-cs"/>
              </a:rPr>
              <a:t>对象</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调用执行方法</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en-US" altLang="zh-CN" sz="1200" b="0" i="0" kern="1200" dirty="0" err="1">
                <a:solidFill>
                  <a:schemeClr val="tx1"/>
                </a:solidFill>
                <a:effectLst/>
                <a:latin typeface="+mn-lt"/>
                <a:ea typeface="+mn-ea"/>
                <a:cs typeface="+mn-cs"/>
              </a:rPr>
              <a:t>Hystrix</a:t>
            </a:r>
            <a:r>
              <a:rPr lang="zh-CN" altLang="en-US" sz="1200" b="0" i="0" kern="1200" dirty="0">
                <a:solidFill>
                  <a:schemeClr val="tx1"/>
                </a:solidFill>
                <a:effectLst/>
                <a:latin typeface="+mn-lt"/>
                <a:ea typeface="+mn-ea"/>
                <a:cs typeface="+mn-cs"/>
              </a:rPr>
              <a:t>检查当前服务的熔断器开关是否开启</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若开启</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则执行降级服务</a:t>
            </a:r>
            <a:r>
              <a:rPr lang="en-US" altLang="zh-CN" sz="1200" b="0" i="0" kern="1200" dirty="0" err="1">
                <a:solidFill>
                  <a:schemeClr val="tx1"/>
                </a:solidFill>
                <a:effectLst/>
                <a:latin typeface="+mn-lt"/>
                <a:ea typeface="+mn-ea"/>
                <a:cs typeface="+mn-cs"/>
              </a:rPr>
              <a:t>getFallback</a:t>
            </a:r>
            <a:r>
              <a:rPr lang="zh-CN" altLang="en-US" sz="1200" b="0" i="0" kern="1200" dirty="0">
                <a:solidFill>
                  <a:schemeClr val="tx1"/>
                </a:solidFill>
                <a:effectLst/>
                <a:latin typeface="+mn-lt"/>
                <a:ea typeface="+mn-ea"/>
                <a:cs typeface="+mn-cs"/>
              </a:rPr>
              <a:t>方法</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zh-CN" altLang="en-US" sz="1200" b="0" i="0" kern="1200" dirty="0">
                <a:solidFill>
                  <a:schemeClr val="tx1"/>
                </a:solidFill>
                <a:effectLst/>
                <a:latin typeface="+mn-lt"/>
                <a:ea typeface="+mn-ea"/>
                <a:cs typeface="+mn-cs"/>
              </a:rPr>
              <a:t>若熔断器开关关闭</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a:t>
            </a:r>
            <a:r>
              <a:rPr lang="en-US" altLang="zh-CN" sz="1200" b="0" i="0" kern="1200" dirty="0" err="1">
                <a:solidFill>
                  <a:schemeClr val="tx1"/>
                </a:solidFill>
                <a:effectLst/>
                <a:latin typeface="+mn-lt"/>
                <a:ea typeface="+mn-ea"/>
                <a:cs typeface="+mn-cs"/>
              </a:rPr>
              <a:t>Hystrix</a:t>
            </a:r>
            <a:r>
              <a:rPr lang="zh-CN" altLang="en-US" sz="1200" b="0" i="0" kern="1200" dirty="0">
                <a:solidFill>
                  <a:schemeClr val="tx1"/>
                </a:solidFill>
                <a:effectLst/>
                <a:latin typeface="+mn-lt"/>
                <a:ea typeface="+mn-ea"/>
                <a:cs typeface="+mn-cs"/>
              </a:rPr>
              <a:t>检查当前服务的线程池是否能接收新的请求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若超过线程池已满</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则执行降级服务</a:t>
            </a:r>
            <a:r>
              <a:rPr lang="en-US" altLang="zh-CN" sz="1200" b="0" i="0" kern="1200" dirty="0" err="1">
                <a:solidFill>
                  <a:schemeClr val="tx1"/>
                </a:solidFill>
                <a:effectLst/>
                <a:latin typeface="+mn-lt"/>
                <a:ea typeface="+mn-ea"/>
                <a:cs typeface="+mn-cs"/>
              </a:rPr>
              <a:t>getFallback</a:t>
            </a:r>
            <a:r>
              <a:rPr lang="zh-CN" altLang="en-US" sz="1200" b="0" i="0" kern="1200" dirty="0">
                <a:solidFill>
                  <a:schemeClr val="tx1"/>
                </a:solidFill>
                <a:effectLst/>
                <a:latin typeface="+mn-lt"/>
                <a:ea typeface="+mn-ea"/>
                <a:cs typeface="+mn-cs"/>
              </a:rPr>
              <a:t>方法</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zh-CN" altLang="en-US" sz="1200" b="0" i="0" kern="1200" dirty="0">
                <a:solidFill>
                  <a:schemeClr val="tx1"/>
                </a:solidFill>
                <a:effectLst/>
                <a:latin typeface="+mn-lt"/>
                <a:ea typeface="+mn-ea"/>
                <a:cs typeface="+mn-cs"/>
              </a:rPr>
              <a:t>若线程池接受请求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a:t>
            </a:r>
            <a:r>
              <a:rPr lang="en-US" altLang="zh-CN" sz="1200" b="0" i="0" kern="1200" dirty="0" err="1">
                <a:solidFill>
                  <a:schemeClr val="tx1"/>
                </a:solidFill>
                <a:effectLst/>
                <a:latin typeface="+mn-lt"/>
                <a:ea typeface="+mn-ea"/>
                <a:cs typeface="+mn-cs"/>
              </a:rPr>
              <a:t>Hystrix</a:t>
            </a:r>
            <a:r>
              <a:rPr lang="zh-CN" altLang="en-US" sz="1200" b="0" i="0" kern="1200" dirty="0">
                <a:solidFill>
                  <a:schemeClr val="tx1"/>
                </a:solidFill>
                <a:effectLst/>
                <a:latin typeface="+mn-lt"/>
                <a:ea typeface="+mn-ea"/>
                <a:cs typeface="+mn-cs"/>
              </a:rPr>
              <a:t>开始执行服务调用具体逻辑</a:t>
            </a:r>
            <a:r>
              <a:rPr lang="en-US" altLang="zh-CN" sz="1200" b="0" i="0" kern="1200" dirty="0">
                <a:solidFill>
                  <a:schemeClr val="tx1"/>
                </a:solidFill>
                <a:effectLst/>
                <a:latin typeface="+mn-lt"/>
                <a:ea typeface="+mn-ea"/>
                <a:cs typeface="+mn-cs"/>
              </a:rPr>
              <a:t>run</a:t>
            </a:r>
            <a:r>
              <a:rPr lang="zh-CN" altLang="en-US" sz="1200" b="0" i="0" kern="1200" dirty="0">
                <a:solidFill>
                  <a:schemeClr val="tx1"/>
                </a:solidFill>
                <a:effectLst/>
                <a:latin typeface="+mn-lt"/>
                <a:ea typeface="+mn-ea"/>
                <a:cs typeface="+mn-cs"/>
              </a:rPr>
              <a:t>方法</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zh-CN" altLang="en-US" sz="1200" b="0" i="0" kern="1200" dirty="0">
                <a:solidFill>
                  <a:schemeClr val="tx1"/>
                </a:solidFill>
                <a:effectLst/>
                <a:latin typeface="+mn-lt"/>
                <a:ea typeface="+mn-ea"/>
                <a:cs typeface="+mn-cs"/>
              </a:rPr>
              <a:t>若服务执行失败</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则执行降级服务</a:t>
            </a:r>
            <a:r>
              <a:rPr lang="en-US" altLang="zh-CN" sz="1200" b="0" i="0" kern="1200" dirty="0" err="1">
                <a:solidFill>
                  <a:schemeClr val="tx1"/>
                </a:solidFill>
                <a:effectLst/>
                <a:latin typeface="+mn-lt"/>
                <a:ea typeface="+mn-ea"/>
                <a:cs typeface="+mn-cs"/>
              </a:rPr>
              <a:t>getFallback</a:t>
            </a:r>
            <a:r>
              <a:rPr lang="zh-CN" altLang="en-US" sz="1200" b="0" i="0" kern="1200" dirty="0">
                <a:solidFill>
                  <a:schemeClr val="tx1"/>
                </a:solidFill>
                <a:effectLst/>
                <a:latin typeface="+mn-lt"/>
                <a:ea typeface="+mn-ea"/>
                <a:cs typeface="+mn-cs"/>
              </a:rPr>
              <a:t>方法</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并将执行结果上报</a:t>
            </a:r>
            <a:r>
              <a:rPr lang="en-US" altLang="zh-CN" sz="1200" b="0" i="0" kern="1200" dirty="0">
                <a:solidFill>
                  <a:schemeClr val="tx1"/>
                </a:solidFill>
                <a:effectLst/>
                <a:latin typeface="+mn-lt"/>
                <a:ea typeface="+mn-ea"/>
                <a:cs typeface="+mn-cs"/>
              </a:rPr>
              <a:t>Metrics</a:t>
            </a:r>
            <a:r>
              <a:rPr lang="zh-CN" altLang="en-US" sz="1200" b="0" i="0" kern="1200" dirty="0">
                <a:solidFill>
                  <a:schemeClr val="tx1"/>
                </a:solidFill>
                <a:effectLst/>
                <a:latin typeface="+mn-lt"/>
                <a:ea typeface="+mn-ea"/>
                <a:cs typeface="+mn-cs"/>
              </a:rPr>
              <a:t>更新服务健康状况</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zh-CN" altLang="en-US" sz="1200" b="0" i="0" kern="1200" dirty="0">
                <a:solidFill>
                  <a:schemeClr val="tx1"/>
                </a:solidFill>
                <a:effectLst/>
                <a:latin typeface="+mn-lt"/>
                <a:ea typeface="+mn-ea"/>
                <a:cs typeface="+mn-cs"/>
              </a:rPr>
              <a:t>若服务执行超时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则执行降级服务</a:t>
            </a:r>
            <a:r>
              <a:rPr lang="en-US" altLang="zh-CN" sz="1200" b="0" i="0" kern="1200" dirty="0" err="1">
                <a:solidFill>
                  <a:schemeClr val="tx1"/>
                </a:solidFill>
                <a:effectLst/>
                <a:latin typeface="+mn-lt"/>
                <a:ea typeface="+mn-ea"/>
                <a:cs typeface="+mn-cs"/>
              </a:rPr>
              <a:t>getFallback</a:t>
            </a:r>
            <a:r>
              <a:rPr lang="zh-CN" altLang="en-US" sz="1200" b="0" i="0" kern="1200" dirty="0">
                <a:solidFill>
                  <a:schemeClr val="tx1"/>
                </a:solidFill>
                <a:effectLst/>
                <a:latin typeface="+mn-lt"/>
                <a:ea typeface="+mn-ea"/>
                <a:cs typeface="+mn-cs"/>
              </a:rPr>
              <a:t>方法</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并将执行结果上报</a:t>
            </a:r>
            <a:r>
              <a:rPr lang="en-US" altLang="zh-CN" sz="1200" b="0" i="0" kern="1200" dirty="0">
                <a:solidFill>
                  <a:schemeClr val="tx1"/>
                </a:solidFill>
                <a:effectLst/>
                <a:latin typeface="+mn-lt"/>
                <a:ea typeface="+mn-ea"/>
                <a:cs typeface="+mn-cs"/>
              </a:rPr>
              <a:t>Metrics</a:t>
            </a:r>
            <a:r>
              <a:rPr lang="zh-CN" altLang="en-US" sz="1200" b="0" i="0" kern="1200" dirty="0">
                <a:solidFill>
                  <a:schemeClr val="tx1"/>
                </a:solidFill>
                <a:effectLst/>
                <a:latin typeface="+mn-lt"/>
                <a:ea typeface="+mn-ea"/>
                <a:cs typeface="+mn-cs"/>
              </a:rPr>
              <a:t>更新服务健康状况</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zh-CN" altLang="en-US" sz="1200" b="0" i="0" kern="1200" dirty="0">
                <a:solidFill>
                  <a:schemeClr val="tx1"/>
                </a:solidFill>
                <a:effectLst/>
                <a:latin typeface="+mn-lt"/>
                <a:ea typeface="+mn-ea"/>
                <a:cs typeface="+mn-cs"/>
              </a:rPr>
              <a:t>若服务执行成功</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返回正常结果</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zh-CN" altLang="en-US" sz="1200" b="0" i="0" kern="1200" dirty="0">
                <a:solidFill>
                  <a:schemeClr val="tx1"/>
                </a:solidFill>
                <a:effectLst/>
                <a:latin typeface="+mn-lt"/>
                <a:ea typeface="+mn-ea"/>
                <a:cs typeface="+mn-cs"/>
              </a:rPr>
              <a:t>若服务降级方法</a:t>
            </a:r>
            <a:r>
              <a:rPr lang="en-US" altLang="zh-CN" sz="1200" b="0" i="0" kern="1200" dirty="0" err="1">
                <a:solidFill>
                  <a:schemeClr val="tx1"/>
                </a:solidFill>
                <a:effectLst/>
                <a:latin typeface="+mn-lt"/>
                <a:ea typeface="+mn-ea"/>
                <a:cs typeface="+mn-cs"/>
              </a:rPr>
              <a:t>getFallback</a:t>
            </a:r>
            <a:r>
              <a:rPr lang="zh-CN" altLang="en-US" sz="1200" b="0" i="0" kern="1200" dirty="0">
                <a:solidFill>
                  <a:schemeClr val="tx1"/>
                </a:solidFill>
                <a:effectLst/>
                <a:latin typeface="+mn-lt"/>
                <a:ea typeface="+mn-ea"/>
                <a:cs typeface="+mn-cs"/>
              </a:rPr>
              <a:t>执行成功</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则返回降级结果</a:t>
            </a:r>
            <a:r>
              <a:rPr lang="en-US" altLang="zh-CN" sz="1200" b="0" i="0" kern="1200" dirty="0">
                <a:solidFill>
                  <a:schemeClr val="tx1"/>
                </a:solidFill>
                <a:effectLst/>
                <a:latin typeface="+mn-lt"/>
                <a:ea typeface="+mn-ea"/>
                <a:cs typeface="+mn-cs"/>
              </a:rPr>
              <a:t>.</a:t>
            </a:r>
          </a:p>
          <a:p>
            <a:pPr marL="228600" indent="-228600">
              <a:buFont typeface="+mj-lt"/>
              <a:buAutoNum type="arabicPeriod"/>
            </a:pPr>
            <a:r>
              <a:rPr lang="zh-CN" altLang="en-US" sz="1200" b="0" i="0" kern="1200" dirty="0">
                <a:solidFill>
                  <a:schemeClr val="tx1"/>
                </a:solidFill>
                <a:effectLst/>
                <a:latin typeface="+mn-lt"/>
                <a:ea typeface="+mn-ea"/>
                <a:cs typeface="+mn-cs"/>
              </a:rPr>
              <a:t>若服务降级方法</a:t>
            </a:r>
            <a:r>
              <a:rPr lang="en-US" altLang="zh-CN" sz="1200" b="0" i="0" kern="1200" dirty="0" err="1">
                <a:solidFill>
                  <a:schemeClr val="tx1"/>
                </a:solidFill>
                <a:effectLst/>
                <a:latin typeface="+mn-lt"/>
                <a:ea typeface="+mn-ea"/>
                <a:cs typeface="+mn-cs"/>
              </a:rPr>
              <a:t>getFallback</a:t>
            </a:r>
            <a:r>
              <a:rPr lang="zh-CN" altLang="en-US" sz="1200" b="0" i="0" kern="1200" dirty="0">
                <a:solidFill>
                  <a:schemeClr val="tx1"/>
                </a:solidFill>
                <a:effectLst/>
                <a:latin typeface="+mn-lt"/>
                <a:ea typeface="+mn-ea"/>
                <a:cs typeface="+mn-cs"/>
              </a:rPr>
              <a:t>执行失败</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则抛出异常</a:t>
            </a:r>
            <a:r>
              <a:rPr lang="en-US" altLang="zh-CN" sz="1200" b="0" i="0" kern="1200" dirty="0">
                <a:solidFill>
                  <a:schemeClr val="tx1"/>
                </a:solidFill>
                <a:effectLst/>
                <a:latin typeface="+mn-lt"/>
                <a:ea typeface="+mn-ea"/>
                <a:cs typeface="+mn-cs"/>
              </a:rPr>
              <a:t>.</a:t>
            </a: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t>17</a:t>
            </a:fld>
            <a:endParaRPr lang="zh-CN" altLang="en-US"/>
          </a:p>
        </p:txBody>
      </p:sp>
    </p:spTree>
    <p:extLst>
      <p:ext uri="{BB962C8B-B14F-4D97-AF65-F5344CB8AC3E}">
        <p14:creationId xmlns:p14="http://schemas.microsoft.com/office/powerpoint/2010/main" val="509524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err="1">
                <a:solidFill>
                  <a:schemeClr val="tx1"/>
                </a:solidFill>
                <a:effectLst/>
                <a:latin typeface="+mn-lt"/>
                <a:ea typeface="+mn-ea"/>
                <a:cs typeface="+mn-cs"/>
              </a:rPr>
              <a:t>Hystrix</a:t>
            </a:r>
            <a:r>
              <a:rPr lang="en-US" altLang="zh-CN" sz="1200" b="0" i="0" kern="1200">
                <a:solidFill>
                  <a:schemeClr val="tx1"/>
                </a:solidFill>
                <a:effectLst/>
                <a:latin typeface="+mn-lt"/>
                <a:ea typeface="+mn-ea"/>
                <a:cs typeface="+mn-cs"/>
              </a:rPr>
              <a:t> dashboard</a:t>
            </a:r>
            <a:r>
              <a:rPr lang="zh-CN" altLang="en-US" sz="1200" b="0" i="0" kern="1200">
                <a:solidFill>
                  <a:schemeClr val="tx1"/>
                </a:solidFill>
                <a:effectLst/>
                <a:latin typeface="+mn-lt"/>
                <a:ea typeface="+mn-ea"/>
                <a:cs typeface="+mn-cs"/>
              </a:rPr>
              <a:t>实现单台服务的</a:t>
            </a:r>
            <a:r>
              <a:rPr lang="en-US" altLang="zh-CN" sz="1200" b="0" i="0" kern="1200" err="1">
                <a:solidFill>
                  <a:schemeClr val="tx1"/>
                </a:solidFill>
                <a:effectLst/>
                <a:latin typeface="+mn-lt"/>
                <a:ea typeface="+mn-ea"/>
                <a:cs typeface="+mn-cs"/>
              </a:rPr>
              <a:t>Hystrix</a:t>
            </a:r>
            <a:r>
              <a:rPr lang="zh-CN" altLang="en-US" sz="1200" b="0" i="0" kern="1200">
                <a:solidFill>
                  <a:schemeClr val="tx1"/>
                </a:solidFill>
                <a:effectLst/>
                <a:latin typeface="+mn-lt"/>
                <a:ea typeface="+mn-ea"/>
                <a:cs typeface="+mn-cs"/>
              </a:rPr>
              <a:t>监控。但是在实际系统中，通常不止一个服务，为了方便监控，我们需要将多个</a:t>
            </a:r>
            <a:r>
              <a:rPr lang="en-US" altLang="zh-CN" sz="1200" b="0" i="0" kern="1200" err="1">
                <a:solidFill>
                  <a:schemeClr val="tx1"/>
                </a:solidFill>
                <a:effectLst/>
                <a:latin typeface="+mn-lt"/>
                <a:ea typeface="+mn-ea"/>
                <a:cs typeface="+mn-cs"/>
              </a:rPr>
              <a:t>Hystrix</a:t>
            </a:r>
            <a:r>
              <a:rPr lang="en-US" altLang="zh-CN" sz="1200" b="0" i="0" kern="1200">
                <a:solidFill>
                  <a:schemeClr val="tx1"/>
                </a:solidFill>
                <a:effectLst/>
                <a:latin typeface="+mn-lt"/>
                <a:ea typeface="+mn-ea"/>
                <a:cs typeface="+mn-cs"/>
              </a:rPr>
              <a:t> dashboard</a:t>
            </a:r>
            <a:r>
              <a:rPr lang="zh-CN" altLang="en-US" sz="1200" b="0" i="0" kern="1200">
                <a:solidFill>
                  <a:schemeClr val="tx1"/>
                </a:solidFill>
                <a:effectLst/>
                <a:latin typeface="+mn-lt"/>
                <a:ea typeface="+mn-ea"/>
                <a:cs typeface="+mn-cs"/>
              </a:rPr>
              <a:t>的数据汇总在一个</a:t>
            </a:r>
            <a:r>
              <a:rPr lang="en-US" altLang="zh-CN" sz="1200" b="0" i="0" kern="1200">
                <a:solidFill>
                  <a:schemeClr val="tx1"/>
                </a:solidFill>
                <a:effectLst/>
                <a:latin typeface="+mn-lt"/>
                <a:ea typeface="+mn-ea"/>
                <a:cs typeface="+mn-cs"/>
              </a:rPr>
              <a:t>dashboard</a:t>
            </a:r>
            <a:r>
              <a:rPr lang="zh-CN" altLang="en-US" sz="1200" b="0" i="0" kern="1200">
                <a:solidFill>
                  <a:schemeClr val="tx1"/>
                </a:solidFill>
                <a:effectLst/>
                <a:latin typeface="+mn-lt"/>
                <a:ea typeface="+mn-ea"/>
                <a:cs typeface="+mn-cs"/>
              </a:rPr>
              <a:t>中展示出来， 可以使用</a:t>
            </a:r>
            <a:r>
              <a:rPr lang="en-US" altLang="zh-CN" sz="1200" b="0" i="0" kern="1200">
                <a:solidFill>
                  <a:schemeClr val="tx1"/>
                </a:solidFill>
                <a:effectLst/>
                <a:latin typeface="+mn-lt"/>
                <a:ea typeface="+mn-ea"/>
                <a:cs typeface="+mn-cs"/>
              </a:rPr>
              <a:t>Turbine.</a:t>
            </a:r>
            <a:endParaRPr lang="zh-CN" altLang="en-US"/>
          </a:p>
        </p:txBody>
      </p:sp>
      <p:sp>
        <p:nvSpPr>
          <p:cNvPr id="4" name="灯片编号占位符 3"/>
          <p:cNvSpPr>
            <a:spLocks noGrp="1"/>
          </p:cNvSpPr>
          <p:nvPr>
            <p:ph type="sldNum" sz="quarter" idx="10"/>
          </p:nvPr>
        </p:nvSpPr>
        <p:spPr/>
        <p:txBody>
          <a:bodyPr/>
          <a:lstStyle/>
          <a:p>
            <a:fld id="{DF61EA0F-A667-4B49-8422-0062BC55E249}" type="slidenum">
              <a:rPr lang="en-US" altLang="zh-CN" smtClean="0"/>
              <a:t>18</a:t>
            </a:fld>
            <a:endParaRPr lang="zh-CN" altLang="en-US"/>
          </a:p>
        </p:txBody>
      </p:sp>
    </p:spTree>
    <p:extLst>
      <p:ext uri="{BB962C8B-B14F-4D97-AF65-F5344CB8AC3E}">
        <p14:creationId xmlns:p14="http://schemas.microsoft.com/office/powerpoint/2010/main" val="266486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DF61EA0F-A667-4B49-8422-0062BC55E249}" type="slidenum">
              <a:rPr lang="uk-UA" smtClean="0"/>
              <a:t>19</a:t>
            </a:fld>
            <a:endParaRPr lang="uk-UA" altLang="zh-CN"/>
          </a:p>
        </p:txBody>
      </p:sp>
    </p:spTree>
    <p:extLst>
      <p:ext uri="{BB962C8B-B14F-4D97-AF65-F5344CB8AC3E}">
        <p14:creationId xmlns:p14="http://schemas.microsoft.com/office/powerpoint/2010/main" val="18849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61EA0F-A667-4B49-8422-0062BC55E249}" type="slidenum">
              <a:rPr lang="en-US" altLang="zh-CN" smtClean="0"/>
              <a:t>20</a:t>
            </a:fld>
            <a:endParaRPr lang="zh-CN" altLang="en-US"/>
          </a:p>
        </p:txBody>
      </p:sp>
    </p:spTree>
    <p:extLst>
      <p:ext uri="{BB962C8B-B14F-4D97-AF65-F5344CB8AC3E}">
        <p14:creationId xmlns:p14="http://schemas.microsoft.com/office/powerpoint/2010/main" val="1886192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err="1">
                <a:solidFill>
                  <a:schemeClr val="tx1"/>
                </a:solidFill>
                <a:effectLst/>
                <a:latin typeface="+mn-lt"/>
                <a:ea typeface="+mn-ea"/>
                <a:cs typeface="+mn-cs"/>
              </a:rPr>
              <a:t>SpringCloud</a:t>
            </a:r>
            <a:r>
              <a:rPr lang="en-US" altLang="zh-CN" sz="1200" b="0" i="0" kern="1200">
                <a:solidFill>
                  <a:schemeClr val="tx1"/>
                </a:solidFill>
                <a:effectLst/>
                <a:latin typeface="+mn-lt"/>
                <a:ea typeface="+mn-ea"/>
                <a:cs typeface="+mn-cs"/>
              </a:rPr>
              <a:t> </a:t>
            </a:r>
            <a:r>
              <a:rPr lang="en-US" altLang="zh-CN" sz="1200" b="0" i="0" kern="1200" err="1">
                <a:solidFill>
                  <a:schemeClr val="tx1"/>
                </a:solidFill>
                <a:effectLst/>
                <a:latin typeface="+mn-lt"/>
                <a:ea typeface="+mn-ea"/>
                <a:cs typeface="+mn-cs"/>
              </a:rPr>
              <a:t>Zuul</a:t>
            </a:r>
            <a:r>
              <a:rPr lang="zh-CN" altLang="en-US" sz="1200" b="0" i="0" kern="1200">
                <a:solidFill>
                  <a:schemeClr val="tx1"/>
                </a:solidFill>
                <a:effectLst/>
                <a:latin typeface="+mn-lt"/>
                <a:ea typeface="+mn-ea"/>
                <a:cs typeface="+mn-cs"/>
              </a:rPr>
              <a:t>通过与</a:t>
            </a:r>
            <a:r>
              <a:rPr lang="en-US" altLang="zh-CN" sz="1200" b="0" i="0" kern="1200">
                <a:solidFill>
                  <a:schemeClr val="tx1"/>
                </a:solidFill>
                <a:effectLst/>
                <a:latin typeface="+mn-lt"/>
                <a:ea typeface="+mn-ea"/>
                <a:cs typeface="+mn-cs"/>
              </a:rPr>
              <a:t>Spring Cloud Eureka</a:t>
            </a:r>
            <a:r>
              <a:rPr lang="zh-CN" altLang="en-US" sz="1200" b="0" i="0" kern="1200">
                <a:solidFill>
                  <a:schemeClr val="tx1"/>
                </a:solidFill>
                <a:effectLst/>
                <a:latin typeface="+mn-lt"/>
                <a:ea typeface="+mn-ea"/>
                <a:cs typeface="+mn-cs"/>
              </a:rPr>
              <a:t>进行整合，将自身注册到</a:t>
            </a:r>
            <a:r>
              <a:rPr lang="en-US" altLang="zh-CN" sz="1200" b="0" i="0" kern="1200">
                <a:solidFill>
                  <a:schemeClr val="tx1"/>
                </a:solidFill>
                <a:effectLst/>
                <a:latin typeface="+mn-lt"/>
                <a:ea typeface="+mn-ea"/>
                <a:cs typeface="+mn-cs"/>
              </a:rPr>
              <a:t>consul</a:t>
            </a:r>
            <a:r>
              <a:rPr lang="zh-CN" altLang="en-US" sz="1200" b="0" i="0" kern="1200">
                <a:solidFill>
                  <a:schemeClr val="tx1"/>
                </a:solidFill>
                <a:effectLst/>
                <a:latin typeface="+mn-lt"/>
                <a:ea typeface="+mn-ea"/>
                <a:cs typeface="+mn-cs"/>
              </a:rPr>
              <a:t>中，与</a:t>
            </a:r>
            <a:r>
              <a:rPr lang="en-US" altLang="zh-CN" sz="1200" b="0" i="0" kern="1200">
                <a:solidFill>
                  <a:schemeClr val="tx1"/>
                </a:solidFill>
                <a:effectLst/>
                <a:latin typeface="+mn-lt"/>
                <a:ea typeface="+mn-ea"/>
                <a:cs typeface="+mn-cs"/>
              </a:rPr>
              <a:t>Consul</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Ribbon</a:t>
            </a:r>
            <a:r>
              <a:rPr lang="zh-CN" altLang="en-US" sz="1200" b="0" i="0" kern="1200">
                <a:solidFill>
                  <a:schemeClr val="tx1"/>
                </a:solidFill>
                <a:effectLst/>
                <a:latin typeface="+mn-lt"/>
                <a:ea typeface="+mn-ea"/>
                <a:cs typeface="+mn-cs"/>
              </a:rPr>
              <a:t>，</a:t>
            </a:r>
            <a:r>
              <a:rPr lang="en-US" altLang="zh-CN" sz="1200" b="0" i="0" kern="1200" err="1">
                <a:solidFill>
                  <a:schemeClr val="tx1"/>
                </a:solidFill>
                <a:effectLst/>
                <a:latin typeface="+mn-lt"/>
                <a:ea typeface="+mn-ea"/>
                <a:cs typeface="+mn-cs"/>
              </a:rPr>
              <a:t>Hystrix</a:t>
            </a:r>
            <a:r>
              <a:rPr lang="zh-CN" altLang="en-US" sz="1200" b="0" i="0" kern="1200">
                <a:solidFill>
                  <a:schemeClr val="tx1"/>
                </a:solidFill>
                <a:effectLst/>
                <a:latin typeface="+mn-lt"/>
                <a:ea typeface="+mn-ea"/>
                <a:cs typeface="+mn-cs"/>
              </a:rPr>
              <a:t>等整合，同时从</a:t>
            </a:r>
            <a:r>
              <a:rPr lang="en-US" altLang="zh-CN" sz="1200" b="0" i="0" kern="1200">
                <a:solidFill>
                  <a:schemeClr val="tx1"/>
                </a:solidFill>
                <a:effectLst/>
                <a:latin typeface="+mn-lt"/>
                <a:ea typeface="+mn-ea"/>
                <a:cs typeface="+mn-cs"/>
              </a:rPr>
              <a:t>Consul</a:t>
            </a:r>
            <a:r>
              <a:rPr lang="zh-CN" altLang="en-US" sz="1200" b="0" i="0" kern="1200">
                <a:solidFill>
                  <a:schemeClr val="tx1"/>
                </a:solidFill>
                <a:effectLst/>
                <a:latin typeface="+mn-lt"/>
                <a:ea typeface="+mn-ea"/>
                <a:cs typeface="+mn-cs"/>
              </a:rPr>
              <a:t>中获得了所有其它微服务的实例信息。</a:t>
            </a:r>
            <a:endParaRPr kumimoji="1" lang="zh-CN" altLang="en-US"/>
          </a:p>
        </p:txBody>
      </p:sp>
      <p:sp>
        <p:nvSpPr>
          <p:cNvPr id="4" name="Slide Number Placeholder 3"/>
          <p:cNvSpPr>
            <a:spLocks noGrp="1"/>
          </p:cNvSpPr>
          <p:nvPr>
            <p:ph type="sldNum" sz="quarter" idx="10"/>
          </p:nvPr>
        </p:nvSpPr>
        <p:spPr/>
        <p:txBody>
          <a:bodyPr/>
          <a:lstStyle/>
          <a:p>
            <a:fld id="{DF61EA0F-A667-4B49-8422-0062BC55E249}" type="slidenum">
              <a:rPr lang="uk-UA" smtClean="0"/>
              <a:t>21</a:t>
            </a:fld>
            <a:endParaRPr lang="uk-UA" altLang="zh-CN"/>
          </a:p>
        </p:txBody>
      </p:sp>
    </p:spTree>
    <p:extLst>
      <p:ext uri="{BB962C8B-B14F-4D97-AF65-F5344CB8AC3E}">
        <p14:creationId xmlns:p14="http://schemas.microsoft.com/office/powerpoint/2010/main" val="139749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DF61EA0F-A667-4B49-8422-0062BC55E249}" type="slidenum">
              <a:rPr lang="uk-UA" smtClean="0"/>
              <a:t>2</a:t>
            </a:fld>
            <a:endParaRPr lang="uk-UA" altLang="zh-CN" dirty="0"/>
          </a:p>
        </p:txBody>
      </p:sp>
    </p:spTree>
    <p:extLst>
      <p:ext uri="{BB962C8B-B14F-4D97-AF65-F5344CB8AC3E}">
        <p14:creationId xmlns:p14="http://schemas.microsoft.com/office/powerpoint/2010/main" val="1027301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err="1">
                <a:solidFill>
                  <a:schemeClr val="tx1"/>
                </a:solidFill>
                <a:effectLst/>
                <a:latin typeface="Microsoft YaHei" charset="-122"/>
                <a:ea typeface="Microsoft YaHei" charset="-122"/>
                <a:cs typeface="Microsoft YaHei" charset="-122"/>
              </a:rPr>
              <a:t>Zuul</a:t>
            </a:r>
            <a:r>
              <a:rPr lang="zh-CN" altLang="en-US" sz="1200" b="0" i="0" kern="1200">
                <a:solidFill>
                  <a:schemeClr val="tx1"/>
                </a:solidFill>
                <a:effectLst/>
                <a:latin typeface="Microsoft YaHei" charset="-122"/>
                <a:ea typeface="Microsoft YaHei" charset="-122"/>
                <a:cs typeface="Microsoft YaHei" charset="-122"/>
              </a:rPr>
              <a:t>提供了一个框架，可以对过滤器进行动态的加载，编译，运行。</a:t>
            </a:r>
          </a:p>
          <a:p>
            <a:r>
              <a:rPr lang="en-US" altLang="zh-CN" sz="1200" b="0" i="0" kern="1200" err="1">
                <a:solidFill>
                  <a:schemeClr val="tx1"/>
                </a:solidFill>
                <a:effectLst/>
                <a:latin typeface="Microsoft YaHei" charset="-122"/>
                <a:ea typeface="Microsoft YaHei" charset="-122"/>
                <a:cs typeface="Microsoft YaHei" charset="-122"/>
              </a:rPr>
              <a:t>Zuul</a:t>
            </a:r>
            <a:r>
              <a:rPr lang="zh-CN" altLang="en-US" sz="1200" b="0" i="0" kern="1200">
                <a:solidFill>
                  <a:schemeClr val="tx1"/>
                </a:solidFill>
                <a:effectLst/>
                <a:latin typeface="Microsoft YaHei" charset="-122"/>
                <a:ea typeface="Microsoft YaHei" charset="-122"/>
                <a:cs typeface="Microsoft YaHei" charset="-122"/>
              </a:rPr>
              <a:t>的过滤器之间没有直接的相互通信，他们之间通过一个</a:t>
            </a:r>
            <a:r>
              <a:rPr lang="en-US" altLang="zh-CN" sz="1200" b="0" i="0" kern="1200" err="1">
                <a:solidFill>
                  <a:schemeClr val="tx1"/>
                </a:solidFill>
                <a:effectLst/>
                <a:latin typeface="Microsoft YaHei" charset="-122"/>
                <a:ea typeface="Microsoft YaHei" charset="-122"/>
                <a:cs typeface="Microsoft YaHei" charset="-122"/>
              </a:rPr>
              <a:t>RequestContext</a:t>
            </a:r>
            <a:r>
              <a:rPr lang="zh-CN" altLang="en-US" sz="1200" b="0" i="0" kern="1200">
                <a:solidFill>
                  <a:schemeClr val="tx1"/>
                </a:solidFill>
                <a:effectLst/>
                <a:latin typeface="Microsoft YaHei" charset="-122"/>
                <a:ea typeface="Microsoft YaHei" charset="-122"/>
                <a:cs typeface="Microsoft YaHei" charset="-122"/>
              </a:rPr>
              <a:t>的静态类来进行数据传递的。</a:t>
            </a:r>
            <a:r>
              <a:rPr lang="en-US" altLang="zh-CN" sz="1200" b="0" i="0" kern="1200" err="1">
                <a:solidFill>
                  <a:schemeClr val="tx1"/>
                </a:solidFill>
                <a:effectLst/>
                <a:latin typeface="Microsoft YaHei" charset="-122"/>
                <a:ea typeface="Microsoft YaHei" charset="-122"/>
                <a:cs typeface="Microsoft YaHei" charset="-122"/>
              </a:rPr>
              <a:t>RequestContext</a:t>
            </a:r>
            <a:r>
              <a:rPr lang="zh-CN" altLang="en-US" sz="1200" b="0" i="0" kern="1200">
                <a:solidFill>
                  <a:schemeClr val="tx1"/>
                </a:solidFill>
                <a:effectLst/>
                <a:latin typeface="Microsoft YaHei" charset="-122"/>
                <a:ea typeface="Microsoft YaHei" charset="-122"/>
                <a:cs typeface="Microsoft YaHei" charset="-122"/>
              </a:rPr>
              <a:t>类中有</a:t>
            </a:r>
            <a:r>
              <a:rPr lang="en-US" altLang="zh-CN" sz="1200" b="0" i="0" kern="1200" err="1">
                <a:solidFill>
                  <a:schemeClr val="tx1"/>
                </a:solidFill>
                <a:effectLst/>
                <a:latin typeface="Microsoft YaHei" charset="-122"/>
                <a:ea typeface="Microsoft YaHei" charset="-122"/>
                <a:cs typeface="Microsoft YaHei" charset="-122"/>
              </a:rPr>
              <a:t>ThreadLocal</a:t>
            </a:r>
            <a:r>
              <a:rPr lang="zh-CN" altLang="en-US" sz="1200" b="0" i="0" kern="1200">
                <a:solidFill>
                  <a:schemeClr val="tx1"/>
                </a:solidFill>
                <a:effectLst/>
                <a:latin typeface="Microsoft YaHei" charset="-122"/>
                <a:ea typeface="Microsoft YaHei" charset="-122"/>
                <a:cs typeface="Microsoft YaHei" charset="-122"/>
              </a:rPr>
              <a:t>变量来记录每个</a:t>
            </a:r>
            <a:r>
              <a:rPr lang="en-US" altLang="zh-CN" sz="1200" b="0" i="0" kern="1200">
                <a:solidFill>
                  <a:schemeClr val="tx1"/>
                </a:solidFill>
                <a:effectLst/>
                <a:latin typeface="Microsoft YaHei" charset="-122"/>
                <a:ea typeface="Microsoft YaHei" charset="-122"/>
                <a:cs typeface="Microsoft YaHei" charset="-122"/>
              </a:rPr>
              <a:t>Request</a:t>
            </a:r>
            <a:r>
              <a:rPr lang="zh-CN" altLang="en-US" sz="1200" b="0" i="0" kern="1200">
                <a:solidFill>
                  <a:schemeClr val="tx1"/>
                </a:solidFill>
                <a:effectLst/>
                <a:latin typeface="Microsoft YaHei" charset="-122"/>
                <a:ea typeface="Microsoft YaHei" charset="-122"/>
                <a:cs typeface="Microsoft YaHei" charset="-122"/>
              </a:rPr>
              <a:t>所需要传递的数据。</a:t>
            </a:r>
          </a:p>
          <a:p>
            <a:r>
              <a:rPr lang="en-US" altLang="zh-CN" sz="1200" b="0" i="0" kern="1200" err="1">
                <a:solidFill>
                  <a:schemeClr val="tx1"/>
                </a:solidFill>
                <a:effectLst/>
                <a:latin typeface="Microsoft YaHei" charset="-122"/>
                <a:ea typeface="Microsoft YaHei" charset="-122"/>
                <a:cs typeface="Microsoft YaHei" charset="-122"/>
              </a:rPr>
              <a:t>Zuul</a:t>
            </a:r>
            <a:r>
              <a:rPr lang="zh-CN" altLang="en-US" sz="1200" b="0" i="0" kern="1200">
                <a:solidFill>
                  <a:schemeClr val="tx1"/>
                </a:solidFill>
                <a:effectLst/>
                <a:latin typeface="Microsoft YaHei" charset="-122"/>
                <a:ea typeface="Microsoft YaHei" charset="-122"/>
                <a:cs typeface="Microsoft YaHei" charset="-122"/>
              </a:rPr>
              <a:t>的过滤器是由</a:t>
            </a:r>
            <a:r>
              <a:rPr lang="en-US" altLang="zh-CN" sz="1200" b="0" i="0" kern="1200">
                <a:solidFill>
                  <a:schemeClr val="tx1"/>
                </a:solidFill>
                <a:effectLst/>
                <a:latin typeface="Microsoft YaHei" charset="-122"/>
                <a:ea typeface="Microsoft YaHei" charset="-122"/>
                <a:cs typeface="Microsoft YaHei" charset="-122"/>
              </a:rPr>
              <a:t>Groovy</a:t>
            </a:r>
            <a:r>
              <a:rPr lang="zh-CN" altLang="en-US" sz="1200" b="0" i="0" kern="1200">
                <a:solidFill>
                  <a:schemeClr val="tx1"/>
                </a:solidFill>
                <a:effectLst/>
                <a:latin typeface="Microsoft YaHei" charset="-122"/>
                <a:ea typeface="Microsoft YaHei" charset="-122"/>
                <a:cs typeface="Microsoft YaHei" charset="-122"/>
              </a:rPr>
              <a:t>写成，这些过滤器文件被放在</a:t>
            </a:r>
            <a:r>
              <a:rPr lang="en-US" altLang="zh-CN" sz="1200" b="0" i="0" kern="1200" err="1">
                <a:solidFill>
                  <a:schemeClr val="tx1"/>
                </a:solidFill>
                <a:effectLst/>
                <a:latin typeface="Microsoft YaHei" charset="-122"/>
                <a:ea typeface="Microsoft YaHei" charset="-122"/>
                <a:cs typeface="Microsoft YaHei" charset="-122"/>
              </a:rPr>
              <a:t>Zuul</a:t>
            </a:r>
            <a:r>
              <a:rPr lang="en-US" altLang="zh-CN" sz="1200" b="0" i="0" kern="1200">
                <a:solidFill>
                  <a:schemeClr val="tx1"/>
                </a:solidFill>
                <a:effectLst/>
                <a:latin typeface="Microsoft YaHei" charset="-122"/>
                <a:ea typeface="Microsoft YaHei" charset="-122"/>
                <a:cs typeface="Microsoft YaHei" charset="-122"/>
              </a:rPr>
              <a:t> Server</a:t>
            </a:r>
            <a:r>
              <a:rPr lang="zh-CN" altLang="en-US" sz="1200" b="0" i="0" kern="1200">
                <a:solidFill>
                  <a:schemeClr val="tx1"/>
                </a:solidFill>
                <a:effectLst/>
                <a:latin typeface="Microsoft YaHei" charset="-122"/>
                <a:ea typeface="Microsoft YaHei" charset="-122"/>
                <a:cs typeface="Microsoft YaHei" charset="-122"/>
              </a:rPr>
              <a:t>上的特定目录下面，</a:t>
            </a:r>
            <a:r>
              <a:rPr lang="en-US" altLang="zh-CN" sz="1200" b="0" i="0" kern="1200" err="1">
                <a:solidFill>
                  <a:schemeClr val="tx1"/>
                </a:solidFill>
                <a:effectLst/>
                <a:latin typeface="Microsoft YaHei" charset="-122"/>
                <a:ea typeface="Microsoft YaHei" charset="-122"/>
                <a:cs typeface="Microsoft YaHei" charset="-122"/>
              </a:rPr>
              <a:t>Zuul</a:t>
            </a:r>
            <a:r>
              <a:rPr lang="zh-CN" altLang="en-US" sz="1200" b="0" i="0" kern="1200">
                <a:solidFill>
                  <a:schemeClr val="tx1"/>
                </a:solidFill>
                <a:effectLst/>
                <a:latin typeface="Microsoft YaHei" charset="-122"/>
                <a:ea typeface="Microsoft YaHei" charset="-122"/>
                <a:cs typeface="Microsoft YaHei" charset="-122"/>
              </a:rPr>
              <a:t>会定期轮询这些目录，修改过的过滤器会动态的加载到</a:t>
            </a:r>
            <a:r>
              <a:rPr lang="en-US" altLang="zh-CN" sz="1200" b="0" i="0" kern="1200" err="1">
                <a:solidFill>
                  <a:schemeClr val="tx1"/>
                </a:solidFill>
                <a:effectLst/>
                <a:latin typeface="Microsoft YaHei" charset="-122"/>
                <a:ea typeface="Microsoft YaHei" charset="-122"/>
                <a:cs typeface="Microsoft YaHei" charset="-122"/>
              </a:rPr>
              <a:t>Zuul</a:t>
            </a:r>
            <a:r>
              <a:rPr lang="en-US" altLang="zh-CN" sz="1200" b="0" i="0" kern="1200">
                <a:solidFill>
                  <a:schemeClr val="tx1"/>
                </a:solidFill>
                <a:effectLst/>
                <a:latin typeface="Microsoft YaHei" charset="-122"/>
                <a:ea typeface="Microsoft YaHei" charset="-122"/>
                <a:cs typeface="Microsoft YaHei" charset="-122"/>
              </a:rPr>
              <a:t> Server</a:t>
            </a:r>
            <a:r>
              <a:rPr lang="zh-CN" altLang="en-US" sz="1200" b="0" i="0" kern="1200">
                <a:solidFill>
                  <a:schemeClr val="tx1"/>
                </a:solidFill>
                <a:effectLst/>
                <a:latin typeface="Microsoft YaHei" charset="-122"/>
                <a:ea typeface="Microsoft YaHei" charset="-122"/>
                <a:cs typeface="Microsoft YaHei" charset="-122"/>
              </a:rPr>
              <a:t>中以便过滤请求使用。</a:t>
            </a:r>
          </a:p>
        </p:txBody>
      </p:sp>
      <p:sp>
        <p:nvSpPr>
          <p:cNvPr id="4" name="Slide Number Placeholder 3"/>
          <p:cNvSpPr>
            <a:spLocks noGrp="1"/>
          </p:cNvSpPr>
          <p:nvPr>
            <p:ph type="sldNum" sz="quarter" idx="10"/>
          </p:nvPr>
        </p:nvSpPr>
        <p:spPr/>
        <p:txBody>
          <a:bodyPr/>
          <a:lstStyle/>
          <a:p>
            <a:fld id="{DF61EA0F-A667-4B49-8422-0062BC55E249}" type="slidenum">
              <a:rPr lang="uk-UA" smtClean="0"/>
              <a:t>22</a:t>
            </a:fld>
            <a:endParaRPr lang="uk-UA" altLang="zh-CN"/>
          </a:p>
        </p:txBody>
      </p:sp>
    </p:spTree>
    <p:extLst>
      <p:ext uri="{BB962C8B-B14F-4D97-AF65-F5344CB8AC3E}">
        <p14:creationId xmlns:p14="http://schemas.microsoft.com/office/powerpoint/2010/main" val="645115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a:solidFill>
                  <a:schemeClr val="tx1"/>
                </a:solidFill>
                <a:effectLst/>
                <a:latin typeface="+mn-lt"/>
                <a:ea typeface="+mn-ea"/>
                <a:cs typeface="+mn-cs"/>
              </a:rPr>
              <a:t>过滤器之间并不会直接进行通信，而是通过 </a:t>
            </a:r>
            <a:r>
              <a:rPr lang="en-US" altLang="zh-CN" err="1"/>
              <a:t>RequestContext</a:t>
            </a:r>
            <a:r>
              <a:rPr lang="zh-CN" altLang="en-US" sz="1200" b="0" i="0" kern="1200">
                <a:solidFill>
                  <a:schemeClr val="tx1"/>
                </a:solidFill>
                <a:effectLst/>
                <a:latin typeface="+mn-lt"/>
                <a:ea typeface="+mn-ea"/>
                <a:cs typeface="+mn-cs"/>
              </a:rPr>
              <a:t> 来共享信息， </a:t>
            </a:r>
            <a:r>
              <a:rPr lang="en-US" altLang="zh-CN" err="1"/>
              <a:t>RequestContext</a:t>
            </a:r>
            <a:r>
              <a:rPr lang="zh-CN" altLang="en-US" sz="1200" b="0" i="0" kern="1200">
                <a:solidFill>
                  <a:schemeClr val="tx1"/>
                </a:solidFill>
                <a:effectLst/>
                <a:latin typeface="+mn-lt"/>
                <a:ea typeface="+mn-ea"/>
                <a:cs typeface="+mn-cs"/>
              </a:rPr>
              <a:t> 是线程安全的。 </a:t>
            </a:r>
            <a:endParaRPr kumimoji="1" lang="zh-CN" altLang="en-US"/>
          </a:p>
        </p:txBody>
      </p:sp>
      <p:sp>
        <p:nvSpPr>
          <p:cNvPr id="4" name="Slide Number Placeholder 3"/>
          <p:cNvSpPr>
            <a:spLocks noGrp="1"/>
          </p:cNvSpPr>
          <p:nvPr>
            <p:ph type="sldNum" sz="quarter" idx="10"/>
          </p:nvPr>
        </p:nvSpPr>
        <p:spPr/>
        <p:txBody>
          <a:bodyPr/>
          <a:lstStyle/>
          <a:p>
            <a:fld id="{DF61EA0F-A667-4B49-8422-0062BC55E249}" type="slidenum">
              <a:rPr lang="uk-UA" smtClean="0"/>
              <a:t>23</a:t>
            </a:fld>
            <a:endParaRPr lang="uk-UA" altLang="zh-CN"/>
          </a:p>
        </p:txBody>
      </p:sp>
    </p:spTree>
    <p:extLst>
      <p:ext uri="{BB962C8B-B14F-4D97-AF65-F5344CB8AC3E}">
        <p14:creationId xmlns:p14="http://schemas.microsoft.com/office/powerpoint/2010/main" val="1490164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sz="1200" dirty="0"/>
              <a:t>添加注解</a:t>
            </a:r>
            <a:r>
              <a:rPr lang="en-US" altLang="zh-CN" sz="1200" dirty="0"/>
              <a:t>@</a:t>
            </a:r>
            <a:r>
              <a:rPr lang="en-US" altLang="zh-CN" sz="1200" dirty="0" err="1"/>
              <a:t>EnableZuulProxy</a:t>
            </a:r>
            <a:endParaRPr kumimoji="1" lang="zh-CN" altLang="en-US" dirty="0"/>
          </a:p>
        </p:txBody>
      </p:sp>
      <p:sp>
        <p:nvSpPr>
          <p:cNvPr id="4" name="Slide Number Placeholder 3"/>
          <p:cNvSpPr>
            <a:spLocks noGrp="1"/>
          </p:cNvSpPr>
          <p:nvPr>
            <p:ph type="sldNum" sz="quarter" idx="10"/>
          </p:nvPr>
        </p:nvSpPr>
        <p:spPr/>
        <p:txBody>
          <a:bodyPr/>
          <a:lstStyle/>
          <a:p>
            <a:fld id="{DF61EA0F-A667-4B49-8422-0062BC55E249}" type="slidenum">
              <a:rPr lang="uk-UA" smtClean="0"/>
              <a:t>26</a:t>
            </a:fld>
            <a:endParaRPr lang="uk-UA" altLang="zh-CN"/>
          </a:p>
        </p:txBody>
      </p:sp>
    </p:spTree>
    <p:extLst>
      <p:ext uri="{BB962C8B-B14F-4D97-AF65-F5344CB8AC3E}">
        <p14:creationId xmlns:p14="http://schemas.microsoft.com/office/powerpoint/2010/main" val="1645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t>3</a:t>
            </a:fld>
            <a:endParaRPr lang="zh-CN" altLang="en-US"/>
          </a:p>
        </p:txBody>
      </p:sp>
    </p:spTree>
    <p:extLst>
      <p:ext uri="{BB962C8B-B14F-4D97-AF65-F5344CB8AC3E}">
        <p14:creationId xmlns:p14="http://schemas.microsoft.com/office/powerpoint/2010/main" val="285992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t>4</a:t>
            </a:fld>
            <a:endParaRPr lang="zh-CN" altLang="en-US"/>
          </a:p>
        </p:txBody>
      </p:sp>
    </p:spTree>
    <p:extLst>
      <p:ext uri="{BB962C8B-B14F-4D97-AF65-F5344CB8AC3E}">
        <p14:creationId xmlns:p14="http://schemas.microsoft.com/office/powerpoint/2010/main" val="191634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consul </a:t>
            </a:r>
            <a:r>
              <a:rPr lang="zh-CN" altLang="en-US" sz="1200" b="0" i="0" kern="1200" dirty="0">
                <a:solidFill>
                  <a:schemeClr val="tx1"/>
                </a:solidFill>
                <a:effectLst/>
                <a:latin typeface="+mn-lt"/>
                <a:ea typeface="+mn-ea"/>
                <a:cs typeface="+mn-cs"/>
              </a:rPr>
              <a:t>具有以下性质：</a:t>
            </a:r>
          </a:p>
          <a:p>
            <a:r>
              <a:rPr lang="zh-CN" altLang="en-US" sz="1200" b="0" i="0" kern="1200" dirty="0">
                <a:solidFill>
                  <a:schemeClr val="tx1"/>
                </a:solidFill>
                <a:effectLst/>
                <a:latin typeface="+mn-lt"/>
                <a:ea typeface="+mn-ea"/>
                <a:cs typeface="+mn-cs"/>
              </a:rPr>
              <a:t>服务发现：</a:t>
            </a:r>
            <a:r>
              <a:rPr lang="en-US" altLang="zh-CN" sz="1200" b="0" i="0" kern="1200" dirty="0">
                <a:solidFill>
                  <a:schemeClr val="tx1"/>
                </a:solidFill>
                <a:effectLst/>
                <a:latin typeface="+mn-lt"/>
                <a:ea typeface="+mn-ea"/>
                <a:cs typeface="+mn-cs"/>
              </a:rPr>
              <a:t>consul</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方式注册服务，并且服务与服务之间相互感应。</a:t>
            </a:r>
          </a:p>
          <a:p>
            <a:r>
              <a:rPr lang="zh-CN" altLang="en-US" sz="1200" b="0" i="0" kern="1200" dirty="0">
                <a:solidFill>
                  <a:schemeClr val="tx1"/>
                </a:solidFill>
                <a:effectLst/>
                <a:latin typeface="+mn-lt"/>
                <a:ea typeface="+mn-ea"/>
                <a:cs typeface="+mn-cs"/>
              </a:rPr>
              <a:t>服务健康监测</a:t>
            </a:r>
          </a:p>
          <a:p>
            <a:r>
              <a:rPr lang="en-US" altLang="zh-CN" sz="1200" b="0" i="0" kern="1200" dirty="0">
                <a:solidFill>
                  <a:schemeClr val="tx1"/>
                </a:solidFill>
                <a:effectLst/>
                <a:latin typeface="+mn-lt"/>
                <a:ea typeface="+mn-ea"/>
                <a:cs typeface="+mn-cs"/>
              </a:rPr>
              <a:t>key/value </a:t>
            </a:r>
            <a:r>
              <a:rPr lang="zh-CN" altLang="en-US" sz="1200" b="0" i="0" kern="1200" dirty="0">
                <a:solidFill>
                  <a:schemeClr val="tx1"/>
                </a:solidFill>
                <a:effectLst/>
                <a:latin typeface="+mn-lt"/>
                <a:ea typeface="+mn-ea"/>
                <a:cs typeface="+mn-cs"/>
              </a:rPr>
              <a:t>存储</a:t>
            </a:r>
          </a:p>
          <a:p>
            <a:r>
              <a:rPr lang="zh-CN" altLang="en-US" sz="1200" b="0" i="0" kern="1200" dirty="0">
                <a:solidFill>
                  <a:schemeClr val="tx1"/>
                </a:solidFill>
                <a:effectLst/>
                <a:latin typeface="+mn-lt"/>
                <a:ea typeface="+mn-ea"/>
                <a:cs typeface="+mn-cs"/>
              </a:rPr>
              <a:t>多数据中心</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Spring Cloud Consul</a:t>
            </a:r>
            <a:r>
              <a:rPr lang="zh-CN" altLang="en-US" sz="1200" b="0" i="0" kern="1200" dirty="0">
                <a:solidFill>
                  <a:schemeClr val="tx1"/>
                </a:solidFill>
                <a:effectLst/>
                <a:latin typeface="+mn-lt"/>
                <a:ea typeface="+mn-ea"/>
                <a:cs typeface="+mn-cs"/>
              </a:rPr>
              <a:t>功能：</a:t>
            </a:r>
          </a:p>
          <a:p>
            <a:r>
              <a:rPr lang="zh-CN" altLang="en-US" sz="1200" b="0" i="0" kern="1200" dirty="0">
                <a:solidFill>
                  <a:schemeClr val="tx1"/>
                </a:solidFill>
                <a:effectLst/>
                <a:latin typeface="+mn-lt"/>
                <a:ea typeface="+mn-ea"/>
                <a:cs typeface="+mn-cs"/>
              </a:rPr>
              <a:t>服务发现：可以向</a:t>
            </a:r>
            <a:r>
              <a:rPr lang="en-US" altLang="zh-CN" sz="1200" b="0" i="0" kern="1200" dirty="0">
                <a:solidFill>
                  <a:schemeClr val="tx1"/>
                </a:solidFill>
                <a:effectLst/>
                <a:latin typeface="+mn-lt"/>
                <a:ea typeface="+mn-ea"/>
                <a:cs typeface="+mn-cs"/>
              </a:rPr>
              <a:t>Consul</a:t>
            </a:r>
            <a:r>
              <a:rPr lang="zh-CN" altLang="en-US" sz="1200" b="0" i="0" kern="1200" dirty="0">
                <a:solidFill>
                  <a:schemeClr val="tx1"/>
                </a:solidFill>
                <a:effectLst/>
                <a:latin typeface="+mn-lt"/>
                <a:ea typeface="+mn-ea"/>
                <a:cs typeface="+mn-cs"/>
              </a:rPr>
              <a:t>代理注册实例，客户端可以使用</a:t>
            </a:r>
            <a:r>
              <a:rPr lang="en-US" altLang="zh-CN" sz="1200" b="0" i="0" kern="1200" dirty="0">
                <a:solidFill>
                  <a:schemeClr val="tx1"/>
                </a:solidFill>
                <a:effectLst/>
                <a:latin typeface="+mn-lt"/>
                <a:ea typeface="+mn-ea"/>
                <a:cs typeface="+mn-cs"/>
              </a:rPr>
              <a:t>Spring</a:t>
            </a:r>
            <a:r>
              <a:rPr lang="zh-CN" altLang="en-US" sz="1200" b="0" i="0" kern="1200" dirty="0">
                <a:solidFill>
                  <a:schemeClr val="tx1"/>
                </a:solidFill>
                <a:effectLst/>
                <a:latin typeface="+mn-lt"/>
                <a:ea typeface="+mn-ea"/>
                <a:cs typeface="+mn-cs"/>
              </a:rPr>
              <a:t>管理的</a:t>
            </a:r>
            <a:r>
              <a:rPr lang="en-US" altLang="zh-CN" sz="1200" b="0" i="0" kern="1200" dirty="0">
                <a:solidFill>
                  <a:schemeClr val="tx1"/>
                </a:solidFill>
                <a:effectLst/>
                <a:latin typeface="+mn-lt"/>
                <a:ea typeface="+mn-ea"/>
                <a:cs typeface="+mn-cs"/>
              </a:rPr>
              <a:t>bean</a:t>
            </a:r>
            <a:r>
              <a:rPr lang="zh-CN" altLang="en-US" sz="1200" b="0" i="0" kern="1200" dirty="0">
                <a:solidFill>
                  <a:schemeClr val="tx1"/>
                </a:solidFill>
                <a:effectLst/>
                <a:latin typeface="+mn-lt"/>
                <a:ea typeface="+mn-ea"/>
                <a:cs typeface="+mn-cs"/>
              </a:rPr>
              <a:t>发现实例</a:t>
            </a:r>
          </a:p>
          <a:p>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Spring Cloud Netflix</a:t>
            </a:r>
            <a:r>
              <a:rPr lang="zh-CN" altLang="en-US" sz="1200" b="0" i="0" kern="1200" dirty="0">
                <a:solidFill>
                  <a:schemeClr val="tx1"/>
                </a:solidFill>
                <a:effectLst/>
                <a:latin typeface="+mn-lt"/>
                <a:ea typeface="+mn-ea"/>
                <a:cs typeface="+mn-cs"/>
              </a:rPr>
              <a:t>支持</a:t>
            </a:r>
            <a:r>
              <a:rPr lang="en-US" altLang="zh-CN" sz="1200" b="0" i="0" kern="1200" dirty="0">
                <a:solidFill>
                  <a:schemeClr val="tx1"/>
                </a:solidFill>
                <a:effectLst/>
                <a:latin typeface="+mn-lt"/>
                <a:ea typeface="+mn-ea"/>
                <a:cs typeface="+mn-cs"/>
              </a:rPr>
              <a:t>Ribbon</a:t>
            </a:r>
            <a:r>
              <a:rPr lang="zh-CN" altLang="en-US" sz="1200" b="0" i="0" kern="1200" dirty="0">
                <a:solidFill>
                  <a:schemeClr val="tx1"/>
                </a:solidFill>
                <a:effectLst/>
                <a:latin typeface="+mn-lt"/>
                <a:ea typeface="+mn-ea"/>
                <a:cs typeface="+mn-cs"/>
              </a:rPr>
              <a:t>，客户端负载均衡器</a:t>
            </a:r>
          </a:p>
          <a:p>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Spring Cloud Netflix</a:t>
            </a:r>
            <a:r>
              <a:rPr lang="zh-CN" altLang="en-US" sz="1200" b="0" i="0" kern="1200" dirty="0">
                <a:solidFill>
                  <a:schemeClr val="tx1"/>
                </a:solidFill>
                <a:effectLst/>
                <a:latin typeface="+mn-lt"/>
                <a:ea typeface="+mn-ea"/>
                <a:cs typeface="+mn-cs"/>
              </a:rPr>
              <a:t>支持</a:t>
            </a:r>
            <a:r>
              <a:rPr lang="en-US" altLang="zh-CN" sz="1200" b="0" i="0" kern="1200" dirty="0" err="1">
                <a:solidFill>
                  <a:schemeClr val="tx1"/>
                </a:solidFill>
                <a:effectLst/>
                <a:latin typeface="+mn-lt"/>
                <a:ea typeface="+mn-ea"/>
                <a:cs typeface="+mn-cs"/>
              </a:rPr>
              <a:t>Zuul</a:t>
            </a:r>
            <a:r>
              <a:rPr lang="zh-CN" altLang="en-US" sz="1200" b="0" i="0" kern="1200" dirty="0">
                <a:solidFill>
                  <a:schemeClr val="tx1"/>
                </a:solidFill>
                <a:effectLst/>
                <a:latin typeface="+mn-lt"/>
                <a:ea typeface="+mn-ea"/>
                <a:cs typeface="+mn-cs"/>
              </a:rPr>
              <a:t>，动态路由器</a:t>
            </a:r>
          </a:p>
        </p:txBody>
      </p:sp>
      <p:sp>
        <p:nvSpPr>
          <p:cNvPr id="4" name="灯片编号占位符 3"/>
          <p:cNvSpPr>
            <a:spLocks noGrp="1"/>
          </p:cNvSpPr>
          <p:nvPr>
            <p:ph type="sldNum" sz="quarter" idx="10"/>
          </p:nvPr>
        </p:nvSpPr>
        <p:spPr/>
        <p:txBody>
          <a:bodyPr/>
          <a:lstStyle/>
          <a:p>
            <a:fld id="{DF61EA0F-A667-4B49-8422-0062BC55E249}" type="slidenum">
              <a:rPr lang="en-US" altLang="zh-CN" smtClean="0"/>
              <a:t>5</a:t>
            </a:fld>
            <a:endParaRPr lang="zh-CN" altLang="en-US"/>
          </a:p>
        </p:txBody>
      </p:sp>
    </p:spTree>
    <p:extLst>
      <p:ext uri="{BB962C8B-B14F-4D97-AF65-F5344CB8AC3E}">
        <p14:creationId xmlns:p14="http://schemas.microsoft.com/office/powerpoint/2010/main" val="209122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rtl="0"/>
            <a:r>
              <a:rPr lang="en-US" altLang="zh-CN" sz="1200" b="0" i="0" kern="1200">
                <a:solidFill>
                  <a:schemeClr val="tx1"/>
                </a:solidFill>
                <a:effectLst/>
                <a:latin typeface="+mn-lt"/>
                <a:ea typeface="+mn-ea"/>
                <a:cs typeface="+mn-cs"/>
              </a:rPr>
              <a:t>Consul</a:t>
            </a:r>
            <a:r>
              <a:rPr lang="zh-CN" altLang="en-US" sz="1200" b="0" i="0" kern="1200">
                <a:solidFill>
                  <a:schemeClr val="tx1"/>
                </a:solidFill>
                <a:effectLst/>
                <a:latin typeface="+mn-lt"/>
                <a:ea typeface="+mn-ea"/>
                <a:cs typeface="+mn-cs"/>
              </a:rPr>
              <a:t>提供了用于存储配置和其他元数据的键</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值存储。</a:t>
            </a:r>
            <a:r>
              <a:rPr lang="en-US" altLang="zh-CN" sz="1200" b="0" i="0" kern="1200">
                <a:solidFill>
                  <a:schemeClr val="tx1"/>
                </a:solidFill>
                <a:effectLst/>
                <a:latin typeface="+mn-lt"/>
                <a:ea typeface="+mn-ea"/>
                <a:cs typeface="+mn-cs"/>
              </a:rPr>
              <a:t>Spring Cloud Consul </a:t>
            </a:r>
            <a:r>
              <a:rPr lang="en-US" altLang="zh-CN" sz="1200" b="0" i="0" kern="1200" err="1">
                <a:solidFill>
                  <a:schemeClr val="tx1"/>
                </a:solidFill>
                <a:effectLst/>
                <a:latin typeface="+mn-lt"/>
                <a:ea typeface="+mn-ea"/>
                <a:cs typeface="+mn-cs"/>
              </a:rPr>
              <a:t>Config</a:t>
            </a:r>
            <a:r>
              <a:rPr lang="zh-CN" altLang="en-US" sz="1200" b="0" i="0" kern="1200">
                <a:solidFill>
                  <a:schemeClr val="tx1"/>
                </a:solidFill>
                <a:effectLst/>
                <a:latin typeface="+mn-lt"/>
                <a:ea typeface="+mn-ea"/>
                <a:cs typeface="+mn-cs"/>
              </a:rPr>
              <a:t>是</a:t>
            </a:r>
            <a:r>
              <a:rPr lang="en-US" altLang="zh-CN" sz="1200" b="0" i="0" kern="1200" err="1">
                <a:solidFill>
                  <a:schemeClr val="tx1"/>
                </a:solidFill>
                <a:effectLst/>
                <a:latin typeface="+mn-lt"/>
                <a:ea typeface="+mn-ea"/>
                <a:cs typeface="+mn-cs"/>
              </a:rPr>
              <a:t>Config</a:t>
            </a:r>
            <a:r>
              <a:rPr lang="en-US" altLang="zh-CN" sz="1200" b="0" i="0" kern="1200">
                <a:solidFill>
                  <a:schemeClr val="tx1"/>
                </a:solidFill>
                <a:effectLst/>
                <a:latin typeface="+mn-lt"/>
                <a:ea typeface="+mn-ea"/>
                <a:cs typeface="+mn-cs"/>
              </a:rPr>
              <a:t> Server</a:t>
            </a:r>
            <a:r>
              <a:rPr lang="zh-CN" altLang="en-US" sz="1200" b="0" i="0" kern="1200">
                <a:solidFill>
                  <a:schemeClr val="tx1"/>
                </a:solidFill>
                <a:effectLst/>
                <a:latin typeface="+mn-lt"/>
                <a:ea typeface="+mn-ea"/>
                <a:cs typeface="+mn-cs"/>
              </a:rPr>
              <a:t>和</a:t>
            </a:r>
            <a:r>
              <a:rPr lang="en-US" altLang="zh-CN" sz="1200" b="0" i="0" kern="1200">
                <a:solidFill>
                  <a:schemeClr val="tx1"/>
                </a:solidFill>
                <a:effectLst/>
                <a:latin typeface="+mn-lt"/>
                <a:ea typeface="+mn-ea"/>
                <a:cs typeface="+mn-cs"/>
              </a:rPr>
              <a:t>Client</a:t>
            </a:r>
            <a:r>
              <a:rPr lang="zh-CN" altLang="en-US" sz="1200" b="0" i="0" kern="1200">
                <a:solidFill>
                  <a:schemeClr val="tx1"/>
                </a:solidFill>
                <a:effectLst/>
                <a:latin typeface="+mn-lt"/>
                <a:ea typeface="+mn-ea"/>
                <a:cs typeface="+mn-cs"/>
              </a:rPr>
              <a:t>的替代方案。在特殊的“引导”阶段，配置被加载到</a:t>
            </a:r>
            <a:r>
              <a:rPr lang="en-US" altLang="zh-CN" sz="1200" b="0" i="0" kern="1200">
                <a:solidFill>
                  <a:schemeClr val="tx1"/>
                </a:solidFill>
                <a:effectLst/>
                <a:latin typeface="+mn-lt"/>
                <a:ea typeface="+mn-ea"/>
                <a:cs typeface="+mn-cs"/>
              </a:rPr>
              <a:t>Spring</a:t>
            </a:r>
            <a:r>
              <a:rPr lang="zh-CN" altLang="en-US" sz="1200" b="0" i="0" kern="1200">
                <a:solidFill>
                  <a:schemeClr val="tx1"/>
                </a:solidFill>
                <a:effectLst/>
                <a:latin typeface="+mn-lt"/>
                <a:ea typeface="+mn-ea"/>
                <a:cs typeface="+mn-cs"/>
              </a:rPr>
              <a:t>环境中。默认情况下，配置存储在</a:t>
            </a:r>
            <a:r>
              <a:rPr lang="en-US" altLang="zh-CN" sz="1200" b="0" i="0" kern="1200">
                <a:solidFill>
                  <a:schemeClr val="tx1"/>
                </a:solidFill>
                <a:effectLst/>
                <a:latin typeface="+mn-lt"/>
                <a:ea typeface="+mn-ea"/>
                <a:cs typeface="+mn-cs"/>
              </a:rPr>
              <a:t>/</a:t>
            </a:r>
            <a:r>
              <a:rPr lang="en-US" altLang="zh-CN" sz="1200" b="0" i="0" kern="1200" err="1">
                <a:solidFill>
                  <a:schemeClr val="tx1"/>
                </a:solidFill>
                <a:effectLst/>
                <a:latin typeface="+mn-lt"/>
                <a:ea typeface="+mn-ea"/>
                <a:cs typeface="+mn-cs"/>
              </a:rPr>
              <a:t>config</a:t>
            </a:r>
            <a:r>
              <a:rPr lang="zh-CN" altLang="en-US" sz="1200" b="0" i="0" kern="1200">
                <a:solidFill>
                  <a:schemeClr val="tx1"/>
                </a:solidFill>
                <a:effectLst/>
                <a:latin typeface="+mn-lt"/>
                <a:ea typeface="+mn-ea"/>
                <a:cs typeface="+mn-cs"/>
              </a:rPr>
              <a:t>文件夹中。</a:t>
            </a:r>
            <a:endParaRPr lang="en-US" altLang="zh-CN" sz="1200" b="0" i="0" kern="1200">
              <a:solidFill>
                <a:schemeClr val="tx1"/>
              </a:solidFill>
              <a:effectLst/>
              <a:latin typeface="+mn-lt"/>
              <a:ea typeface="+mn-ea"/>
              <a:cs typeface="+mn-cs"/>
            </a:endParaRPr>
          </a:p>
          <a:p>
            <a:pPr rtl="0"/>
            <a:r>
              <a:rPr lang="zh-CN" altLang="en-US" sz="1200" b="0" i="0" kern="1200">
                <a:solidFill>
                  <a:schemeClr val="tx1"/>
                </a:solidFill>
                <a:effectLst/>
                <a:latin typeface="+mn-lt"/>
                <a:ea typeface="+mn-ea"/>
                <a:cs typeface="+mn-cs"/>
              </a:rPr>
              <a:t>如果使用</a:t>
            </a:r>
            <a:r>
              <a:rPr lang="en-US" altLang="zh-CN" sz="1200" b="0" i="0" u="none" kern="1200">
                <a:solidFill>
                  <a:schemeClr val="tx1"/>
                </a:solidFill>
                <a:effectLst/>
                <a:latin typeface="+mn-lt"/>
                <a:ea typeface="+mn-ea"/>
                <a:cs typeface="+mn-cs"/>
                <a:hlinkClick r:id="rId3"/>
              </a:rPr>
              <a:t>Spring Cloud Consul Config</a:t>
            </a:r>
            <a:r>
              <a:rPr lang="zh-CN" altLang="en-US" sz="1200" b="0" i="0" kern="1200">
                <a:solidFill>
                  <a:schemeClr val="tx1"/>
                </a:solidFill>
                <a:effectLst/>
                <a:latin typeface="+mn-lt"/>
                <a:ea typeface="+mn-ea"/>
                <a:cs typeface="+mn-cs"/>
              </a:rPr>
              <a:t>，需要</a:t>
            </a:r>
            <a:r>
              <a:rPr lang="en-US" altLang="zh-CN" sz="1200" b="0" i="0" kern="1200">
                <a:solidFill>
                  <a:schemeClr val="tx1"/>
                </a:solidFill>
                <a:effectLst/>
                <a:latin typeface="+mn-lt"/>
                <a:ea typeface="+mn-ea"/>
                <a:cs typeface="+mn-cs"/>
              </a:rPr>
              <a:t>consul</a:t>
            </a:r>
            <a:r>
              <a:rPr lang="zh-CN" altLang="en-US" sz="1200" b="0" i="0" kern="1200">
                <a:solidFill>
                  <a:schemeClr val="tx1"/>
                </a:solidFill>
                <a:effectLst/>
                <a:latin typeface="+mn-lt"/>
                <a:ea typeface="+mn-ea"/>
                <a:cs typeface="+mn-cs"/>
              </a:rPr>
              <a:t>配置放置在</a:t>
            </a:r>
            <a:r>
              <a:rPr lang="en-US" altLang="zh-CN" sz="1200" b="0" i="0" kern="1200" err="1">
                <a:solidFill>
                  <a:schemeClr val="tx1"/>
                </a:solidFill>
                <a:effectLst/>
                <a:latin typeface="+mn-lt"/>
                <a:ea typeface="+mn-ea"/>
                <a:cs typeface="+mn-cs"/>
              </a:rPr>
              <a:t>bootstrap.yml</a:t>
            </a:r>
            <a:r>
              <a:rPr lang="zh-CN" altLang="en-US" sz="1200" b="0" i="0" kern="1200">
                <a:solidFill>
                  <a:schemeClr val="tx1"/>
                </a:solidFill>
                <a:effectLst/>
                <a:latin typeface="+mn-lt"/>
                <a:ea typeface="+mn-ea"/>
                <a:cs typeface="+mn-cs"/>
              </a:rPr>
              <a:t>而不是</a:t>
            </a:r>
            <a:r>
              <a:rPr lang="en-US" altLang="zh-CN" sz="1200" b="0" i="0" kern="1200" err="1">
                <a:solidFill>
                  <a:schemeClr val="tx1"/>
                </a:solidFill>
                <a:effectLst/>
                <a:latin typeface="+mn-lt"/>
                <a:ea typeface="+mn-ea"/>
                <a:cs typeface="+mn-cs"/>
              </a:rPr>
              <a:t>application.yml</a:t>
            </a:r>
            <a:r>
              <a:rPr lang="zh-CN" altLang="en-US" sz="1200" b="0" i="0" kern="1200">
                <a:solidFill>
                  <a:schemeClr val="tx1"/>
                </a:solidFill>
                <a:effectLst/>
                <a:latin typeface="+mn-lt"/>
                <a:ea typeface="+mn-ea"/>
                <a:cs typeface="+mn-cs"/>
              </a:rPr>
              <a:t>中。</a:t>
            </a:r>
            <a:endParaRPr lang="zh-CN"/>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6</a:t>
            </a:fld>
            <a:endParaRPr lang="zh-CN"/>
          </a:p>
        </p:txBody>
      </p:sp>
    </p:spTree>
    <p:extLst>
      <p:ext uri="{BB962C8B-B14F-4D97-AF65-F5344CB8AC3E}">
        <p14:creationId xmlns:p14="http://schemas.microsoft.com/office/powerpoint/2010/main" val="118009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a:solidFill>
                  <a:schemeClr val="tx1"/>
                </a:solidFill>
                <a:effectLst/>
                <a:latin typeface="+mn-lt"/>
                <a:ea typeface="+mn-ea"/>
                <a:cs typeface="+mn-cs"/>
              </a:rPr>
              <a:t>一般情况下，</a:t>
            </a:r>
            <a:r>
              <a:rPr lang="en-US" altLang="zh-CN" sz="1200" b="0" i="0" kern="1200">
                <a:solidFill>
                  <a:schemeClr val="tx1"/>
                </a:solidFill>
                <a:effectLst/>
                <a:latin typeface="+mn-lt"/>
                <a:ea typeface="+mn-ea"/>
                <a:cs typeface="+mn-cs"/>
              </a:rPr>
              <a:t>Spring cloud</a:t>
            </a:r>
            <a:r>
              <a:rPr lang="zh-CN" altLang="en-US" sz="1200" b="0" i="0" kern="1200">
                <a:solidFill>
                  <a:schemeClr val="tx1"/>
                </a:solidFill>
                <a:effectLst/>
                <a:latin typeface="+mn-lt"/>
                <a:ea typeface="+mn-ea"/>
                <a:cs typeface="+mn-cs"/>
              </a:rPr>
              <a:t>都会远程加载配置文件，默认情况下，</a:t>
            </a:r>
            <a:r>
              <a:rPr lang="en-US" altLang="zh-CN" sz="1200" b="0" i="0" kern="1200">
                <a:solidFill>
                  <a:schemeClr val="tx1"/>
                </a:solidFill>
                <a:effectLst/>
                <a:latin typeface="+mn-lt"/>
                <a:ea typeface="+mn-ea"/>
                <a:cs typeface="+mn-cs"/>
              </a:rPr>
              <a:t>Spring Cloud</a:t>
            </a:r>
            <a:r>
              <a:rPr lang="zh-CN" altLang="en-US" sz="1200" b="0" i="0" kern="1200">
                <a:solidFill>
                  <a:schemeClr val="tx1"/>
                </a:solidFill>
                <a:effectLst/>
                <a:latin typeface="+mn-lt"/>
                <a:ea typeface="+mn-ea"/>
                <a:cs typeface="+mn-cs"/>
              </a:rPr>
              <a:t>都会自动使用远程配置覆盖本地配置。配置加载策略是，首先从远程加载，远程存在则覆盖本地，远程不存在，在从本地配置查找，如果本地也不存在，则抛出异常。</a:t>
            </a:r>
            <a:endParaRPr kumimoji="1" lang="zh-CN" altLang="en-US"/>
          </a:p>
        </p:txBody>
      </p:sp>
      <p:sp>
        <p:nvSpPr>
          <p:cNvPr id="4" name="Slide Number Placeholder 3"/>
          <p:cNvSpPr>
            <a:spLocks noGrp="1"/>
          </p:cNvSpPr>
          <p:nvPr>
            <p:ph type="sldNum" sz="quarter" idx="10"/>
          </p:nvPr>
        </p:nvSpPr>
        <p:spPr/>
        <p:txBody>
          <a:bodyPr/>
          <a:lstStyle/>
          <a:p>
            <a:fld id="{DF61EA0F-A667-4B49-8422-0062BC55E249}" type="slidenum">
              <a:rPr lang="uk-UA" smtClean="0"/>
              <a:t>7</a:t>
            </a:fld>
            <a:endParaRPr lang="uk-UA" altLang="zh-CN"/>
          </a:p>
        </p:txBody>
      </p:sp>
    </p:spTree>
    <p:extLst>
      <p:ext uri="{BB962C8B-B14F-4D97-AF65-F5344CB8AC3E}">
        <p14:creationId xmlns:p14="http://schemas.microsoft.com/office/powerpoint/2010/main" val="49616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DF61EA0F-A667-4B49-8422-0062BC55E249}" type="slidenum">
              <a:rPr lang="uk-UA" smtClean="0"/>
              <a:t>8</a:t>
            </a:fld>
            <a:endParaRPr lang="uk-UA" altLang="zh-CN"/>
          </a:p>
        </p:txBody>
      </p:sp>
    </p:spTree>
    <p:extLst>
      <p:ext uri="{BB962C8B-B14F-4D97-AF65-F5344CB8AC3E}">
        <p14:creationId xmlns:p14="http://schemas.microsoft.com/office/powerpoint/2010/main" val="3225774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uk-UA" smtClean="0"/>
              <a:t>10</a:t>
            </a:fld>
            <a:endParaRPr lang="uk-UA" altLang="zh-CN"/>
          </a:p>
        </p:txBody>
      </p:sp>
    </p:spTree>
    <p:extLst>
      <p:ext uri="{BB962C8B-B14F-4D97-AF65-F5344CB8AC3E}">
        <p14:creationId xmlns:p14="http://schemas.microsoft.com/office/powerpoint/2010/main" val="48749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a:t>单击以编辑母版副标题样式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2019/12/12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2019/12/12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2019/12/12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2019/12/12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t>2019/12/12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a:t>编辑母版文本样式</a:t>
            </a:r>
          </a:p>
          <a:p>
            <a:pPr marL="0" lvl="1" indent="0">
              <a:lnSpc>
                <a:spcPct val="150000"/>
              </a:lnSpc>
              <a:spcAft>
                <a:spcPts val="1200"/>
              </a:spcAft>
              <a:buNone/>
            </a:pPr>
            <a:r>
              <a:rPr lang="zh-CN" altLang="en-US"/>
              <a:t>第二级</a:t>
            </a:r>
          </a:p>
          <a:p>
            <a:pPr marL="0" lvl="2" indent="0">
              <a:lnSpc>
                <a:spcPct val="150000"/>
              </a:lnSpc>
              <a:spcAft>
                <a:spcPts val="1200"/>
              </a:spcAft>
              <a:buNone/>
            </a:pPr>
            <a:r>
              <a:rPr lang="zh-CN" altLang="en-US"/>
              <a:t>第三级</a:t>
            </a:r>
          </a:p>
          <a:p>
            <a:pPr marL="0" lvl="3" indent="0">
              <a:lnSpc>
                <a:spcPct val="150000"/>
              </a:lnSpc>
              <a:spcAft>
                <a:spcPts val="1200"/>
              </a:spcAft>
              <a:buNone/>
            </a:pPr>
            <a:r>
              <a:rPr lang="zh-CN" altLang="en-US"/>
              <a:t>第四级</a:t>
            </a:r>
          </a:p>
          <a:p>
            <a:pPr marL="0" lvl="4" indent="0">
              <a:lnSpc>
                <a:spcPct val="150000"/>
              </a:lnSpc>
              <a:spcAft>
                <a:spcPts val="1200"/>
              </a:spcAft>
              <a:buNone/>
            </a:pPr>
            <a:r>
              <a:rPr lang="zh-CN" altLang="en-US"/>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a:t>编辑母版文本样式</a:t>
            </a:r>
          </a:p>
          <a:p>
            <a:pPr marL="0" lvl="1" indent="0">
              <a:lnSpc>
                <a:spcPct val="150000"/>
              </a:lnSpc>
              <a:spcAft>
                <a:spcPts val="1200"/>
              </a:spcAft>
              <a:buNone/>
            </a:pPr>
            <a:r>
              <a:rPr lang="zh-CN" altLang="en-US"/>
              <a:t>第二级</a:t>
            </a:r>
          </a:p>
          <a:p>
            <a:pPr marL="0" lvl="2" indent="0">
              <a:lnSpc>
                <a:spcPct val="150000"/>
              </a:lnSpc>
              <a:spcAft>
                <a:spcPts val="1200"/>
              </a:spcAft>
              <a:buNone/>
            </a:pPr>
            <a:r>
              <a:rPr lang="zh-CN" altLang="en-US"/>
              <a:t>第三级</a:t>
            </a:r>
          </a:p>
          <a:p>
            <a:pPr marL="0" lvl="3" indent="0">
              <a:lnSpc>
                <a:spcPct val="150000"/>
              </a:lnSpc>
              <a:spcAft>
                <a:spcPts val="1200"/>
              </a:spcAft>
              <a:buNone/>
            </a:pPr>
            <a:r>
              <a:rPr lang="zh-CN" altLang="en-US"/>
              <a:t>第四级</a:t>
            </a:r>
          </a:p>
          <a:p>
            <a:pPr marL="0" lvl="4" indent="0">
              <a:lnSpc>
                <a:spcPct val="150000"/>
              </a:lnSpc>
              <a:spcAft>
                <a:spcPts val="12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t>2019/12/12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a:t>编辑母版文本样式</a:t>
            </a:r>
          </a:p>
          <a:p>
            <a:pPr marL="0" lvl="1" indent="0">
              <a:lnSpc>
                <a:spcPct val="150000"/>
              </a:lnSpc>
              <a:spcAft>
                <a:spcPts val="1200"/>
              </a:spcAft>
              <a:buNone/>
            </a:pPr>
            <a:r>
              <a:rPr lang="zh-CN" altLang="en-US"/>
              <a:t>第二级</a:t>
            </a:r>
          </a:p>
          <a:p>
            <a:pPr marL="0" lvl="2" indent="0">
              <a:lnSpc>
                <a:spcPct val="150000"/>
              </a:lnSpc>
              <a:spcAft>
                <a:spcPts val="1200"/>
              </a:spcAft>
              <a:buNone/>
            </a:pPr>
            <a:r>
              <a:rPr lang="zh-CN" altLang="en-US"/>
              <a:t>第三级</a:t>
            </a:r>
          </a:p>
          <a:p>
            <a:pPr marL="0" lvl="3" indent="0">
              <a:lnSpc>
                <a:spcPct val="150000"/>
              </a:lnSpc>
              <a:spcAft>
                <a:spcPts val="1200"/>
              </a:spcAft>
              <a:buNone/>
            </a:pPr>
            <a:r>
              <a:rPr lang="zh-CN" altLang="en-US"/>
              <a:t>第四级</a:t>
            </a:r>
          </a:p>
          <a:p>
            <a:pPr marL="0" lvl="4" indent="0">
              <a:lnSpc>
                <a:spcPct val="150000"/>
              </a:lnSpc>
              <a:spcAft>
                <a:spcPts val="1200"/>
              </a:spcAft>
              <a:buNone/>
            </a:pPr>
            <a:r>
              <a:rPr lang="zh-CN" altLang="en-US"/>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a:t>编辑母版文本样式</a:t>
            </a:r>
          </a:p>
          <a:p>
            <a:pPr marL="0" lvl="1" indent="0">
              <a:lnSpc>
                <a:spcPct val="150000"/>
              </a:lnSpc>
              <a:spcAft>
                <a:spcPts val="1200"/>
              </a:spcAft>
              <a:buNone/>
            </a:pPr>
            <a:r>
              <a:rPr lang="zh-CN" altLang="en-US"/>
              <a:t>第二级</a:t>
            </a:r>
          </a:p>
          <a:p>
            <a:pPr marL="0" lvl="2" indent="0">
              <a:lnSpc>
                <a:spcPct val="150000"/>
              </a:lnSpc>
              <a:spcAft>
                <a:spcPts val="1200"/>
              </a:spcAft>
              <a:buNone/>
            </a:pPr>
            <a:r>
              <a:rPr lang="zh-CN" altLang="en-US"/>
              <a:t>第三级</a:t>
            </a:r>
          </a:p>
          <a:p>
            <a:pPr marL="0" lvl="3" indent="0">
              <a:lnSpc>
                <a:spcPct val="150000"/>
              </a:lnSpc>
              <a:spcAft>
                <a:spcPts val="1200"/>
              </a:spcAft>
              <a:buNone/>
            </a:pPr>
            <a:r>
              <a:rPr lang="zh-CN" altLang="en-US"/>
              <a:t>第四级</a:t>
            </a:r>
          </a:p>
          <a:p>
            <a:pPr marL="0" lvl="4" indent="0">
              <a:lnSpc>
                <a:spcPct val="150000"/>
              </a:lnSpc>
              <a:spcAft>
                <a:spcPts val="12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t>2019/12/12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t>2019/12/12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t>2019/12/12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a:t>编辑母版文本样式</a:t>
            </a:r>
          </a:p>
          <a:p>
            <a:pPr marL="0" lvl="1" indent="0">
              <a:lnSpc>
                <a:spcPct val="150000"/>
              </a:lnSpc>
              <a:spcAft>
                <a:spcPts val="1200"/>
              </a:spcAft>
              <a:buNone/>
            </a:pPr>
            <a:r>
              <a:rPr lang="zh-CN" altLang="en-US"/>
              <a:t>第二级</a:t>
            </a:r>
          </a:p>
          <a:p>
            <a:pPr marL="0" lvl="2" indent="0">
              <a:lnSpc>
                <a:spcPct val="150000"/>
              </a:lnSpc>
              <a:spcAft>
                <a:spcPts val="1200"/>
              </a:spcAft>
              <a:buNone/>
            </a:pPr>
            <a:r>
              <a:rPr lang="zh-CN" altLang="en-US"/>
              <a:t>第三级</a:t>
            </a:r>
          </a:p>
          <a:p>
            <a:pPr marL="0" lvl="3" indent="0">
              <a:lnSpc>
                <a:spcPct val="150000"/>
              </a:lnSpc>
              <a:spcAft>
                <a:spcPts val="1200"/>
              </a:spcAft>
              <a:buNone/>
            </a:pPr>
            <a:r>
              <a:rPr lang="zh-CN" altLang="en-US"/>
              <a:t>第四级</a:t>
            </a:r>
          </a:p>
          <a:p>
            <a:pPr marL="0" lvl="4" indent="0">
              <a:lnSpc>
                <a:spcPct val="150000"/>
              </a:lnSpc>
              <a:spcAft>
                <a:spcPts val="1200"/>
              </a:spcAft>
              <a:buNone/>
            </a:pPr>
            <a:r>
              <a:rPr lang="zh-CN" altLang="en-US"/>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2019/12/12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2019/12/12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12/12/19</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consul.io/"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6983" y="1552123"/>
            <a:ext cx="10515600" cy="2387600"/>
          </a:xfrm>
        </p:spPr>
        <p:txBody>
          <a:bodyPr/>
          <a:lstStyle/>
          <a:p>
            <a:r>
              <a:rPr lang="en-US" altLang="zh-CN" sz="3200" dirty="0"/>
              <a:t>Spring Cloud</a:t>
            </a:r>
            <a:r>
              <a:rPr lang="zh-CN" altLang="en-US" sz="3200"/>
              <a:t>快速搭建微服务框架</a:t>
            </a:r>
            <a:endParaRPr lang="zh-CN">
              <a:latin typeface="+mj-lt"/>
            </a:endParaRPr>
          </a:p>
        </p:txBody>
      </p:sp>
      <p:sp>
        <p:nvSpPr>
          <p:cNvPr id="3" name="副标题 2"/>
          <p:cNvSpPr>
            <a:spLocks noGrp="1"/>
          </p:cNvSpPr>
          <p:nvPr>
            <p:ph type="subTitle" idx="1"/>
          </p:nvPr>
        </p:nvSpPr>
        <p:spPr>
          <a:xfrm>
            <a:off x="777242" y="5354449"/>
            <a:ext cx="6705599" cy="1137793"/>
          </a:xfrm>
        </p:spPr>
        <p:txBody>
          <a:bodyPr>
            <a:normAutofit/>
          </a:bodyPr>
          <a:lstStyle/>
          <a:p>
            <a:r>
              <a:rPr lang="zh-CN" altLang="en-US" sz="1400" dirty="0"/>
              <a:t>为开发人员提供了快速构建分布式系统中一些常见模式的工具，服务发现注册、配置中心、消息总线、负载均衡、断路器、数据监控等</a:t>
            </a:r>
            <a:endParaRPr lang="zh-CN" altLang="zh-CN" sz="1400" dirty="0">
              <a:latin typeface="Microsoft YaHei UI" panose="020B0503020204020204" pitchFamily="34" charset="-122"/>
            </a:endParaRPr>
          </a:p>
        </p:txBody>
      </p:sp>
      <p:sp>
        <p:nvSpPr>
          <p:cNvPr id="6" name="TextBox 5"/>
          <p:cNvSpPr txBox="1"/>
          <p:nvPr/>
        </p:nvSpPr>
        <p:spPr>
          <a:xfrm>
            <a:off x="11087100" y="6307576"/>
            <a:ext cx="1104900" cy="369332"/>
          </a:xfrm>
          <a:prstGeom prst="rect">
            <a:avLst/>
          </a:prstGeom>
          <a:noFill/>
        </p:spPr>
        <p:txBody>
          <a:bodyPr wrap="square" rtlCol="0">
            <a:spAutoFit/>
          </a:bodyPr>
          <a:lstStyle/>
          <a:p>
            <a:r>
              <a:rPr kumimoji="1" lang="zh-CN" altLang="en-US" dirty="0">
                <a:solidFill>
                  <a:srgbClr val="FF0000"/>
                </a:solidFill>
              </a:rPr>
              <a:t>汪红恩</a:t>
            </a: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69428" y="0"/>
            <a:ext cx="9962354" cy="6858000"/>
          </a:xfrm>
          <a:prstGeom prst="rect">
            <a:avLst/>
          </a:prstGeom>
        </p:spPr>
      </p:pic>
      <p:sp>
        <p:nvSpPr>
          <p:cNvPr id="11" name="文本框 10"/>
          <p:cNvSpPr txBox="1"/>
          <p:nvPr/>
        </p:nvSpPr>
        <p:spPr>
          <a:xfrm>
            <a:off x="484909" y="401782"/>
            <a:ext cx="1518364" cy="369332"/>
          </a:xfrm>
          <a:prstGeom prst="rect">
            <a:avLst/>
          </a:prstGeom>
          <a:noFill/>
        </p:spPr>
        <p:txBody>
          <a:bodyPr wrap="none" rtlCol="0">
            <a:spAutoFit/>
          </a:bodyPr>
          <a:lstStyle/>
          <a:p>
            <a:r>
              <a:rPr kumimoji="1" lang="en-US" altLang="zh-CN" dirty="0">
                <a:latin typeface="+mj-ea"/>
              </a:rPr>
              <a:t>Feign </a:t>
            </a:r>
            <a:r>
              <a:rPr kumimoji="1" lang="zh-CN" altLang="en-US" dirty="0">
                <a:latin typeface="+mj-ea"/>
              </a:rPr>
              <a:t>结构图</a:t>
            </a:r>
          </a:p>
        </p:txBody>
      </p:sp>
    </p:spTree>
    <p:extLst>
      <p:ext uri="{BB962C8B-B14F-4D97-AF65-F5344CB8AC3E}">
        <p14:creationId xmlns:p14="http://schemas.microsoft.com/office/powerpoint/2010/main" val="167822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altLang="zh-CN" sz="3200" dirty="0"/>
              <a:t>Ribbon</a:t>
            </a:r>
            <a:r>
              <a:rPr kumimoji="1" lang="zh-CN" altLang="en-US" sz="3200" dirty="0"/>
              <a:t> </a:t>
            </a:r>
            <a:r>
              <a:rPr lang="zh-CN" altLang="en-US" sz="3200" dirty="0"/>
              <a:t>客户端负载均衡</a:t>
            </a:r>
            <a:endParaRPr kumimoji="1" lang="zh-CN" altLang="en-US" sz="3200" dirty="0"/>
          </a:p>
        </p:txBody>
      </p:sp>
    </p:spTree>
    <p:extLst>
      <p:ext uri="{BB962C8B-B14F-4D97-AF65-F5344CB8AC3E}">
        <p14:creationId xmlns:p14="http://schemas.microsoft.com/office/powerpoint/2010/main" val="97191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8864" y="310243"/>
            <a:ext cx="2895473" cy="738664"/>
          </a:xfrm>
          <a:prstGeom prst="rect">
            <a:avLst/>
          </a:prstGeom>
          <a:noFill/>
        </p:spPr>
        <p:txBody>
          <a:bodyPr wrap="none" rtlCol="0">
            <a:spAutoFit/>
          </a:bodyPr>
          <a:lstStyle/>
          <a:p>
            <a:r>
              <a:rPr lang="en-US" altLang="zh-CN" sz="2400" b="1" dirty="0"/>
              <a:t>Ribbon </a:t>
            </a:r>
            <a:r>
              <a:rPr lang="en-US" altLang="zh-CN" sz="2400" b="1" dirty="0" err="1"/>
              <a:t>RestTemplate</a:t>
            </a:r>
            <a:r>
              <a:rPr lang="en-US" altLang="zh-CN" sz="2400" b="1" dirty="0"/>
              <a:t> </a:t>
            </a:r>
            <a:endParaRPr lang="en-US" altLang="zh-CN" sz="2400" dirty="0"/>
          </a:p>
          <a:p>
            <a:endParaRPr kumimoji="1" lang="zh-CN" altLang="en-US" dirty="0"/>
          </a:p>
        </p:txBody>
      </p:sp>
      <p:pic>
        <p:nvPicPr>
          <p:cNvPr id="5" name="Picture 4"/>
          <p:cNvPicPr>
            <a:picLocks noChangeAspect="1"/>
          </p:cNvPicPr>
          <p:nvPr/>
        </p:nvPicPr>
        <p:blipFill>
          <a:blip r:embed="rId3"/>
          <a:stretch>
            <a:fillRect/>
          </a:stretch>
        </p:blipFill>
        <p:spPr>
          <a:xfrm>
            <a:off x="670378" y="1110462"/>
            <a:ext cx="4025900" cy="2489200"/>
          </a:xfrm>
          <a:prstGeom prst="rect">
            <a:avLst/>
          </a:prstGeom>
          <a:solidFill>
            <a:schemeClr val="accent2"/>
          </a:solidFill>
          <a:ln>
            <a:noFill/>
          </a:ln>
        </p:spPr>
      </p:pic>
      <p:pic>
        <p:nvPicPr>
          <p:cNvPr id="7" name="图片 6">
            <a:extLst>
              <a:ext uri="{FF2B5EF4-FFF2-40B4-BE49-F238E27FC236}">
                <a16:creationId xmlns:a16="http://schemas.microsoft.com/office/drawing/2014/main" id="{565890F0-E37D-D343-A135-ECB7CAEBDFF1}"/>
              </a:ext>
            </a:extLst>
          </p:cNvPr>
          <p:cNvPicPr>
            <a:picLocks noChangeAspect="1"/>
          </p:cNvPicPr>
          <p:nvPr/>
        </p:nvPicPr>
        <p:blipFill>
          <a:blip r:embed="rId4"/>
          <a:stretch>
            <a:fillRect/>
          </a:stretch>
        </p:blipFill>
        <p:spPr>
          <a:xfrm>
            <a:off x="292100" y="3661217"/>
            <a:ext cx="11899900" cy="3196783"/>
          </a:xfrm>
          <a:prstGeom prst="rect">
            <a:avLst/>
          </a:prstGeom>
        </p:spPr>
      </p:pic>
    </p:spTree>
    <p:extLst>
      <p:ext uri="{BB962C8B-B14F-4D97-AF65-F5344CB8AC3E}">
        <p14:creationId xmlns:p14="http://schemas.microsoft.com/office/powerpoint/2010/main" val="4183120150"/>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56591" y="361079"/>
            <a:ext cx="2170787" cy="461665"/>
          </a:xfrm>
          <a:prstGeom prst="rect">
            <a:avLst/>
          </a:prstGeom>
          <a:noFill/>
        </p:spPr>
        <p:txBody>
          <a:bodyPr wrap="none" rtlCol="0">
            <a:spAutoFit/>
          </a:bodyPr>
          <a:lstStyle/>
          <a:p>
            <a:r>
              <a:rPr kumimoji="1" lang="en-US" altLang="zh-CN" sz="2400" dirty="0">
                <a:latin typeface="+mj-ea"/>
                <a:ea typeface="+mj-ea"/>
              </a:rPr>
              <a:t>Ribbon</a:t>
            </a:r>
            <a:r>
              <a:rPr kumimoji="1" lang="zh-CN" altLang="en-US" sz="2400" dirty="0">
                <a:latin typeface="+mj-ea"/>
                <a:ea typeface="+mj-ea"/>
              </a:rPr>
              <a:t> 结构图</a:t>
            </a:r>
          </a:p>
        </p:txBody>
      </p:sp>
      <p:pic>
        <p:nvPicPr>
          <p:cNvPr id="3" name="图片 2"/>
          <p:cNvPicPr>
            <a:picLocks noChangeAspect="1"/>
          </p:cNvPicPr>
          <p:nvPr/>
        </p:nvPicPr>
        <p:blipFill>
          <a:blip r:embed="rId3"/>
          <a:stretch>
            <a:fillRect/>
          </a:stretch>
        </p:blipFill>
        <p:spPr>
          <a:xfrm>
            <a:off x="0" y="822744"/>
            <a:ext cx="12192000" cy="6034311"/>
          </a:xfrm>
          <a:prstGeom prst="rect">
            <a:avLst/>
          </a:prstGeom>
        </p:spPr>
      </p:pic>
    </p:spTree>
    <p:extLst>
      <p:ext uri="{BB962C8B-B14F-4D97-AF65-F5344CB8AC3E}">
        <p14:creationId xmlns:p14="http://schemas.microsoft.com/office/powerpoint/2010/main" val="342206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1910" y="594618"/>
            <a:ext cx="3299310" cy="6263381"/>
          </a:xfrm>
          <a:prstGeom prst="rect">
            <a:avLst/>
          </a:prstGeom>
        </p:spPr>
      </p:pic>
      <p:pic>
        <p:nvPicPr>
          <p:cNvPr id="4" name="图片 3"/>
          <p:cNvPicPr>
            <a:picLocks noChangeAspect="1"/>
          </p:cNvPicPr>
          <p:nvPr/>
        </p:nvPicPr>
        <p:blipFill>
          <a:blip r:embed="rId3"/>
          <a:stretch>
            <a:fillRect/>
          </a:stretch>
        </p:blipFill>
        <p:spPr>
          <a:xfrm>
            <a:off x="6794500" y="3156225"/>
            <a:ext cx="5397500" cy="3302000"/>
          </a:xfrm>
          <a:prstGeom prst="rect">
            <a:avLst/>
          </a:prstGeom>
        </p:spPr>
      </p:pic>
      <p:pic>
        <p:nvPicPr>
          <p:cNvPr id="5" name="图片 4"/>
          <p:cNvPicPr>
            <a:picLocks noChangeAspect="1"/>
          </p:cNvPicPr>
          <p:nvPr/>
        </p:nvPicPr>
        <p:blipFill>
          <a:blip r:embed="rId4"/>
          <a:stretch>
            <a:fillRect/>
          </a:stretch>
        </p:blipFill>
        <p:spPr>
          <a:xfrm>
            <a:off x="3135244" y="0"/>
            <a:ext cx="5232400" cy="4114800"/>
          </a:xfrm>
          <a:prstGeom prst="rect">
            <a:avLst/>
          </a:prstGeom>
        </p:spPr>
      </p:pic>
      <p:sp>
        <p:nvSpPr>
          <p:cNvPr id="7" name="文本框 6"/>
          <p:cNvSpPr txBox="1"/>
          <p:nvPr/>
        </p:nvSpPr>
        <p:spPr>
          <a:xfrm>
            <a:off x="543339" y="132953"/>
            <a:ext cx="2085827" cy="461665"/>
          </a:xfrm>
          <a:prstGeom prst="rect">
            <a:avLst/>
          </a:prstGeom>
          <a:noFill/>
        </p:spPr>
        <p:txBody>
          <a:bodyPr wrap="none" rtlCol="0">
            <a:spAutoFit/>
          </a:bodyPr>
          <a:lstStyle/>
          <a:p>
            <a:r>
              <a:rPr kumimoji="1" lang="en-US" altLang="zh-CN" sz="2400" dirty="0">
                <a:latin typeface="+mj-ea"/>
                <a:ea typeface="+mj-ea"/>
              </a:rPr>
              <a:t>Ribbon</a:t>
            </a:r>
            <a:r>
              <a:rPr kumimoji="1" lang="zh-CN" altLang="en-US" sz="2400" dirty="0">
                <a:latin typeface="+mj-ea"/>
                <a:ea typeface="+mj-ea"/>
              </a:rPr>
              <a:t>类结构</a:t>
            </a:r>
          </a:p>
        </p:txBody>
      </p:sp>
    </p:spTree>
    <p:extLst>
      <p:ext uri="{BB962C8B-B14F-4D97-AF65-F5344CB8AC3E}">
        <p14:creationId xmlns:p14="http://schemas.microsoft.com/office/powerpoint/2010/main" val="2042758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altLang="zh-CN" sz="3200" dirty="0" err="1"/>
              <a:t>Hystrix</a:t>
            </a:r>
            <a:r>
              <a:rPr kumimoji="1" lang="zh-CN" altLang="en-US" sz="3200" dirty="0"/>
              <a:t> </a:t>
            </a:r>
            <a:r>
              <a:rPr lang="zh-CN" altLang="en-US" sz="3200" dirty="0"/>
              <a:t>熔断器</a:t>
            </a:r>
            <a:endParaRPr kumimoji="1" lang="zh-CN" altLang="en-US" sz="3200" dirty="0"/>
          </a:p>
        </p:txBody>
      </p:sp>
    </p:spTree>
    <p:extLst>
      <p:ext uri="{BB962C8B-B14F-4D97-AF65-F5344CB8AC3E}">
        <p14:creationId xmlns:p14="http://schemas.microsoft.com/office/powerpoint/2010/main" val="211879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9228" y="184194"/>
            <a:ext cx="11446327" cy="1015663"/>
          </a:xfrm>
          <a:prstGeom prst="rect">
            <a:avLst/>
          </a:prstGeom>
          <a:noFill/>
        </p:spPr>
        <p:txBody>
          <a:bodyPr wrap="square" rtlCol="0">
            <a:spAutoFit/>
          </a:bodyPr>
          <a:lstStyle/>
          <a:p>
            <a:r>
              <a:rPr lang="en-US" altLang="zh-CN" sz="2400" dirty="0" err="1">
                <a:latin typeface="+mj-ea"/>
                <a:ea typeface="+mj-ea"/>
              </a:rPr>
              <a:t>Hystrix</a:t>
            </a:r>
            <a:r>
              <a:rPr lang="zh-CN" altLang="en-US" sz="2400" dirty="0">
                <a:latin typeface="+mj-ea"/>
                <a:ea typeface="+mj-ea"/>
              </a:rPr>
              <a:t> 示例</a:t>
            </a:r>
            <a:endParaRPr lang="en-US" altLang="zh-CN" sz="2400" dirty="0">
              <a:latin typeface="+mj-ea"/>
              <a:ea typeface="+mj-ea"/>
            </a:endParaRPr>
          </a:p>
          <a:p>
            <a:br>
              <a:rPr lang="en-US" altLang="zh-CN" dirty="0"/>
            </a:br>
            <a:endParaRPr kumimoji="1" lang="zh-CN" altLang="en-US" dirty="0">
              <a:latin typeface="Microsoft YaHei" charset="-122"/>
              <a:ea typeface="Microsoft YaHei" charset="-122"/>
              <a:cs typeface="Microsoft YaHei" charset="-122"/>
            </a:endParaRPr>
          </a:p>
        </p:txBody>
      </p:sp>
      <p:sp>
        <p:nvSpPr>
          <p:cNvPr id="2" name="TextBox 1"/>
          <p:cNvSpPr txBox="1"/>
          <p:nvPr/>
        </p:nvSpPr>
        <p:spPr>
          <a:xfrm>
            <a:off x="1500554" y="2649415"/>
            <a:ext cx="184731" cy="369332"/>
          </a:xfrm>
          <a:prstGeom prst="rect">
            <a:avLst/>
          </a:prstGeom>
          <a:noFill/>
        </p:spPr>
        <p:txBody>
          <a:bodyPr wrap="none" rtlCol="0">
            <a:spAutoFit/>
          </a:bodyPr>
          <a:lstStyle/>
          <a:p>
            <a:endParaRPr kumimoji="1" lang="zh-CN" altLang="en-US"/>
          </a:p>
        </p:txBody>
      </p:sp>
      <p:pic>
        <p:nvPicPr>
          <p:cNvPr id="4" name="Picture 3"/>
          <p:cNvPicPr>
            <a:picLocks noChangeAspect="1"/>
          </p:cNvPicPr>
          <p:nvPr/>
        </p:nvPicPr>
        <p:blipFill>
          <a:blip r:embed="rId3"/>
          <a:stretch>
            <a:fillRect/>
          </a:stretch>
        </p:blipFill>
        <p:spPr>
          <a:xfrm>
            <a:off x="868484" y="645859"/>
            <a:ext cx="7594600" cy="5664200"/>
          </a:xfrm>
          <a:prstGeom prst="rect">
            <a:avLst/>
          </a:prstGeom>
        </p:spPr>
      </p:pic>
    </p:spTree>
    <p:extLst>
      <p:ext uri="{BB962C8B-B14F-4D97-AF65-F5344CB8AC3E}">
        <p14:creationId xmlns:p14="http://schemas.microsoft.com/office/powerpoint/2010/main" val="2281758274"/>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79390" y="449451"/>
            <a:ext cx="184152" cy="92398"/>
          </a:xfrm>
          <a:prstGeom prst="rect">
            <a:avLst/>
          </a:prstGeom>
          <a:noFill/>
        </p:spPr>
        <p:txBody>
          <a:bodyPr wrap="none" rtlCol="0">
            <a:spAutoFit/>
          </a:bodyPr>
          <a:lstStyle/>
          <a:p>
            <a:r>
              <a:rPr kumimoji="1" lang="en-US" altLang="zh-CN" err="1"/>
              <a:t>InnoDB</a:t>
            </a:r>
            <a:r>
              <a:rPr kumimoji="1" lang="zh-CN" altLang="en-US"/>
              <a:t>逻辑存储结构 </a:t>
            </a:r>
          </a:p>
        </p:txBody>
      </p:sp>
      <p:sp>
        <p:nvSpPr>
          <p:cNvPr id="16" name="TextBox 15"/>
          <p:cNvSpPr txBox="1"/>
          <p:nvPr/>
        </p:nvSpPr>
        <p:spPr>
          <a:xfrm>
            <a:off x="571501" y="250940"/>
            <a:ext cx="11283042" cy="461665"/>
          </a:xfrm>
          <a:prstGeom prst="rect">
            <a:avLst/>
          </a:prstGeom>
          <a:noFill/>
        </p:spPr>
        <p:txBody>
          <a:bodyPr wrap="square" rtlCol="0">
            <a:spAutoFit/>
          </a:bodyPr>
          <a:lstStyle/>
          <a:p>
            <a:r>
              <a:rPr lang="en-US" altLang="zh-CN" sz="2400" dirty="0" err="1">
                <a:latin typeface="+mj-ea"/>
                <a:ea typeface="+mj-ea"/>
              </a:rPr>
              <a:t>Hystrix</a:t>
            </a:r>
            <a:r>
              <a:rPr lang="zh-CN" altLang="en-US" sz="2400" dirty="0">
                <a:latin typeface="+mj-ea"/>
                <a:ea typeface="+mj-ea"/>
              </a:rPr>
              <a:t>处理流程</a:t>
            </a:r>
          </a:p>
        </p:txBody>
      </p:sp>
      <p:pic>
        <p:nvPicPr>
          <p:cNvPr id="2" name="图片 1"/>
          <p:cNvPicPr>
            <a:picLocks noChangeAspect="1"/>
          </p:cNvPicPr>
          <p:nvPr/>
        </p:nvPicPr>
        <p:blipFill>
          <a:blip r:embed="rId3"/>
          <a:stretch>
            <a:fillRect/>
          </a:stretch>
        </p:blipFill>
        <p:spPr>
          <a:xfrm>
            <a:off x="377240" y="740360"/>
            <a:ext cx="11437520" cy="6117640"/>
          </a:xfrm>
          <a:prstGeom prst="rect">
            <a:avLst/>
          </a:prstGeom>
        </p:spPr>
      </p:pic>
    </p:spTree>
    <p:extLst>
      <p:ext uri="{BB962C8B-B14F-4D97-AF65-F5344CB8AC3E}">
        <p14:creationId xmlns:p14="http://schemas.microsoft.com/office/powerpoint/2010/main" val="18236262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9744" y="244224"/>
            <a:ext cx="12191999" cy="461665"/>
          </a:xfrm>
          <a:prstGeom prst="rect">
            <a:avLst/>
          </a:prstGeom>
          <a:noFill/>
        </p:spPr>
        <p:txBody>
          <a:bodyPr wrap="square" rtlCol="0">
            <a:spAutoFit/>
          </a:bodyPr>
          <a:lstStyle/>
          <a:p>
            <a:r>
              <a:rPr lang="en-US" altLang="zh-CN" sz="2400" b="1" dirty="0"/>
              <a:t>    </a:t>
            </a:r>
            <a:r>
              <a:rPr lang="en-US" altLang="zh-CN" sz="2400" b="1" dirty="0" err="1"/>
              <a:t>Hystrix</a:t>
            </a:r>
            <a:r>
              <a:rPr lang="en-US" altLang="zh-CN" sz="2400" b="1" dirty="0"/>
              <a:t> Dashboard</a:t>
            </a:r>
          </a:p>
        </p:txBody>
      </p:sp>
      <p:pic>
        <p:nvPicPr>
          <p:cNvPr id="3" name="Picture 2"/>
          <p:cNvPicPr>
            <a:picLocks noChangeAspect="1"/>
          </p:cNvPicPr>
          <p:nvPr/>
        </p:nvPicPr>
        <p:blipFill>
          <a:blip r:embed="rId3"/>
          <a:stretch>
            <a:fillRect/>
          </a:stretch>
        </p:blipFill>
        <p:spPr>
          <a:xfrm>
            <a:off x="651944" y="930729"/>
            <a:ext cx="10549456" cy="5666016"/>
          </a:xfrm>
          <a:prstGeom prst="rect">
            <a:avLst/>
          </a:prstGeom>
        </p:spPr>
      </p:pic>
    </p:spTree>
    <p:extLst>
      <p:ext uri="{BB962C8B-B14F-4D97-AF65-F5344CB8AC3E}">
        <p14:creationId xmlns:p14="http://schemas.microsoft.com/office/powerpoint/2010/main" val="379739187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8843" y="408214"/>
            <a:ext cx="1415772" cy="461665"/>
          </a:xfrm>
          <a:prstGeom prst="rect">
            <a:avLst/>
          </a:prstGeom>
          <a:noFill/>
        </p:spPr>
        <p:txBody>
          <a:bodyPr wrap="none" rtlCol="0">
            <a:spAutoFit/>
          </a:bodyPr>
          <a:lstStyle/>
          <a:p>
            <a:r>
              <a:rPr kumimoji="1" lang="zh-CN" altLang="en-US" sz="2400" b="1" dirty="0"/>
              <a:t>服务集成</a:t>
            </a:r>
          </a:p>
        </p:txBody>
      </p:sp>
      <p:pic>
        <p:nvPicPr>
          <p:cNvPr id="3" name="图片 2"/>
          <p:cNvPicPr>
            <a:picLocks noChangeAspect="1"/>
          </p:cNvPicPr>
          <p:nvPr/>
        </p:nvPicPr>
        <p:blipFill>
          <a:blip r:embed="rId3"/>
          <a:stretch>
            <a:fillRect/>
          </a:stretch>
        </p:blipFill>
        <p:spPr>
          <a:xfrm>
            <a:off x="714663" y="1067955"/>
            <a:ext cx="10845800" cy="5664200"/>
          </a:xfrm>
          <a:prstGeom prst="rect">
            <a:avLst/>
          </a:prstGeom>
        </p:spPr>
      </p:pic>
    </p:spTree>
    <p:extLst>
      <p:ext uri="{BB962C8B-B14F-4D97-AF65-F5344CB8AC3E}">
        <p14:creationId xmlns:p14="http://schemas.microsoft.com/office/powerpoint/2010/main" val="2407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zh-CN" altLang="en-US" sz="3200" dirty="0">
                <a:latin typeface="Microsoft YaHei UI" panose="020B0503020204020204" pitchFamily="34" charset="-122"/>
              </a:rPr>
              <a:t>服务注册和发现</a:t>
            </a:r>
            <a:endParaRPr lang="en-US" altLang="zh-CN" sz="3200" dirty="0">
              <a:latin typeface="Microsoft YaHei UI" panose="020B0503020204020204" pitchFamily="34" charset="-122"/>
            </a:endParaRPr>
          </a:p>
        </p:txBody>
      </p:sp>
    </p:spTree>
    <p:extLst>
      <p:ext uri="{BB962C8B-B14F-4D97-AF65-F5344CB8AC3E}">
        <p14:creationId xmlns:p14="http://schemas.microsoft.com/office/powerpoint/2010/main" val="207829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0226" y="2258802"/>
            <a:ext cx="5269424" cy="2187226"/>
          </a:xfrm>
        </p:spPr>
        <p:txBody>
          <a:bodyPr>
            <a:normAutofit/>
          </a:bodyPr>
          <a:lstStyle/>
          <a:p>
            <a:r>
              <a:rPr lang="en-US" altLang="zh-CN" sz="3200" dirty="0" err="1"/>
              <a:t>Zuul</a:t>
            </a:r>
            <a:r>
              <a:rPr lang="en-US" altLang="zh-CN" sz="3200" dirty="0"/>
              <a:t> API Gateway</a:t>
            </a:r>
            <a:endParaRPr lang="zh-CN" altLang="en-US" sz="3200" dirty="0"/>
          </a:p>
        </p:txBody>
      </p:sp>
    </p:spTree>
    <p:extLst>
      <p:ext uri="{BB962C8B-B14F-4D97-AF65-F5344CB8AC3E}">
        <p14:creationId xmlns:p14="http://schemas.microsoft.com/office/powerpoint/2010/main" val="977718652"/>
      </p:ext>
    </p:extLst>
  </p:cSld>
  <p:clrMapOvr>
    <a:masterClrMapping/>
  </p:clrMapOvr>
  <mc:AlternateContent xmlns:mc="http://schemas.openxmlformats.org/markup-compatibility/2006" xmlns:p14="http://schemas.microsoft.com/office/powerpoint/2010/main">
    <mc:Choice Requires="p14">
      <p:transition spd="med" p14:dur="700">
        <p:push/>
      </p:transition>
    </mc:Choice>
    <mc:Fallback xmlns="">
      <p:transition spd="med">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fi-FI" altLang="zh-CN" b="1" dirty="0" err="1"/>
              <a:t>Zuul</a:t>
            </a:r>
            <a:r>
              <a:rPr lang="zh-CN" altLang="en-US" b="1" dirty="0"/>
              <a:t>能做什么</a:t>
            </a:r>
            <a:endParaRPr kumimoji="1" lang="zh-CN" altLang="en-US" dirty="0"/>
          </a:p>
        </p:txBody>
      </p:sp>
      <p:sp>
        <p:nvSpPr>
          <p:cNvPr id="10" name="Vertical Text Placeholder 9"/>
          <p:cNvSpPr>
            <a:spLocks noGrp="1"/>
          </p:cNvSpPr>
          <p:nvPr>
            <p:ph idx="1"/>
          </p:nvPr>
        </p:nvSpPr>
        <p:spPr/>
        <p:txBody>
          <a:bodyPr/>
          <a:lstStyle/>
          <a:p>
            <a:pPr marL="285750" indent="-285750">
              <a:buFont typeface="Arial" charset="0"/>
              <a:buChar char="•"/>
            </a:pPr>
            <a:r>
              <a:rPr lang="zh-CN" altLang="en-US" sz="2000" dirty="0">
                <a:solidFill>
                  <a:schemeClr val="tx1"/>
                </a:solidFill>
              </a:rPr>
              <a:t>认证</a:t>
            </a:r>
            <a:r>
              <a:rPr lang="en-US" altLang="zh-CN" sz="2000" dirty="0">
                <a:solidFill>
                  <a:schemeClr val="tx1"/>
                </a:solidFill>
              </a:rPr>
              <a:t>&amp;</a:t>
            </a:r>
            <a:r>
              <a:rPr lang="zh-CN" altLang="en-US" sz="2000" dirty="0">
                <a:solidFill>
                  <a:schemeClr val="tx1"/>
                </a:solidFill>
              </a:rPr>
              <a:t>鉴权</a:t>
            </a:r>
            <a:endParaRPr lang="en-US" altLang="zh-CN" sz="2000" dirty="0">
              <a:solidFill>
                <a:schemeClr val="tx1"/>
              </a:solidFill>
            </a:endParaRPr>
          </a:p>
          <a:p>
            <a:pPr marL="285750" indent="-285750">
              <a:buFont typeface="Arial" charset="0"/>
              <a:buChar char="•"/>
            </a:pPr>
            <a:r>
              <a:rPr lang="zh-CN" altLang="en-US" sz="2000" dirty="0">
                <a:solidFill>
                  <a:schemeClr val="tx1"/>
                </a:solidFill>
              </a:rPr>
              <a:t>日志</a:t>
            </a:r>
            <a:endParaRPr lang="en-US" altLang="zh-CN" sz="2000" dirty="0">
              <a:solidFill>
                <a:schemeClr val="tx1"/>
              </a:solidFill>
            </a:endParaRPr>
          </a:p>
          <a:p>
            <a:pPr marL="285750" indent="-285750">
              <a:buFont typeface="Arial" charset="0"/>
              <a:buChar char="•"/>
            </a:pPr>
            <a:r>
              <a:rPr lang="zh-CN" altLang="en-US" sz="2000" dirty="0">
                <a:solidFill>
                  <a:schemeClr val="tx1"/>
                </a:solidFill>
              </a:rPr>
              <a:t>服务路由</a:t>
            </a:r>
          </a:p>
          <a:p>
            <a:pPr marL="285750" indent="-285750">
              <a:buFont typeface="Arial" charset="0"/>
              <a:buChar char="•"/>
            </a:pPr>
            <a:r>
              <a:rPr lang="zh-CN" altLang="en-US" sz="2000" dirty="0">
                <a:solidFill>
                  <a:schemeClr val="tx1"/>
                </a:solidFill>
              </a:rPr>
              <a:t>限流</a:t>
            </a:r>
          </a:p>
          <a:p>
            <a:pPr marL="285750" indent="-285750">
              <a:buFont typeface="Arial" charset="0"/>
              <a:buChar char="•"/>
            </a:pPr>
            <a:r>
              <a:rPr lang="zh-CN" altLang="en-US" sz="2000" dirty="0">
                <a:solidFill>
                  <a:schemeClr val="tx1"/>
                </a:solidFill>
              </a:rPr>
              <a:t>静态响应</a:t>
            </a:r>
            <a:endParaRPr lang="en-US" altLang="zh-CN" sz="2000" dirty="0">
              <a:solidFill>
                <a:schemeClr val="tx1"/>
              </a:solidFill>
            </a:endParaRPr>
          </a:p>
          <a:p>
            <a:pPr marL="285750" indent="-285750">
              <a:buFont typeface="Arial" charset="0"/>
              <a:buChar char="•"/>
            </a:pPr>
            <a:r>
              <a:rPr lang="en-US" altLang="zh-CN" sz="2000" dirty="0" err="1">
                <a:solidFill>
                  <a:schemeClr val="tx1"/>
                </a:solidFill>
              </a:rPr>
              <a:t>Hystrix</a:t>
            </a:r>
            <a:r>
              <a:rPr lang="zh-CN" altLang="en-US" sz="2000" dirty="0">
                <a:solidFill>
                  <a:schemeClr val="tx1"/>
                </a:solidFill>
              </a:rPr>
              <a:t>和</a:t>
            </a:r>
            <a:r>
              <a:rPr lang="en-US" altLang="zh-CN" sz="2000" dirty="0">
                <a:solidFill>
                  <a:schemeClr val="tx1"/>
                </a:solidFill>
              </a:rPr>
              <a:t>Ribbon</a:t>
            </a:r>
            <a:r>
              <a:rPr lang="zh-CN" altLang="en-US" sz="2000" dirty="0">
                <a:solidFill>
                  <a:schemeClr val="tx1"/>
                </a:solidFill>
              </a:rPr>
              <a:t>支持</a:t>
            </a:r>
          </a:p>
          <a:p>
            <a:endParaRPr kumimoji="1" lang="zh-CN" altLang="en-US" dirty="0"/>
          </a:p>
        </p:txBody>
      </p:sp>
    </p:spTree>
    <p:extLst>
      <p:ext uri="{BB962C8B-B14F-4D97-AF65-F5344CB8AC3E}">
        <p14:creationId xmlns:p14="http://schemas.microsoft.com/office/powerpoint/2010/main" val="205952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
            <a:ext cx="10744200" cy="914400"/>
          </a:xfrm>
        </p:spPr>
        <p:txBody>
          <a:bodyPr>
            <a:normAutofit/>
          </a:bodyPr>
          <a:lstStyle/>
          <a:p>
            <a:r>
              <a:rPr kumimoji="1" lang="zh-CN" altLang="en-US" sz="2800" dirty="0"/>
              <a:t>   </a:t>
            </a:r>
            <a:r>
              <a:rPr kumimoji="1" lang="en-US" altLang="zh-CN" sz="2400" dirty="0" err="1">
                <a:latin typeface="+mj-ea"/>
                <a:ea typeface="+mj-ea"/>
              </a:rPr>
              <a:t>Zuul</a:t>
            </a:r>
            <a:r>
              <a:rPr kumimoji="1" lang="zh-CN" altLang="en-US" sz="2400" dirty="0">
                <a:latin typeface="+mj-ea"/>
                <a:ea typeface="+mj-ea"/>
              </a:rPr>
              <a:t>架构图</a:t>
            </a:r>
          </a:p>
        </p:txBody>
      </p:sp>
      <p:pic>
        <p:nvPicPr>
          <p:cNvPr id="2054" name="Picture 6" descr="zuulæ¶æå¾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29" y="914401"/>
            <a:ext cx="11185071" cy="594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545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04157"/>
          </a:xfrm>
        </p:spPr>
        <p:txBody>
          <a:bodyPr>
            <a:normAutofit/>
          </a:bodyPr>
          <a:lstStyle/>
          <a:p>
            <a:r>
              <a:rPr kumimoji="1" lang="en-US" altLang="zh-CN" sz="2400" dirty="0" err="1">
                <a:latin typeface="+mj-ea"/>
                <a:ea typeface="+mj-ea"/>
              </a:rPr>
              <a:t>Zuul</a:t>
            </a:r>
            <a:r>
              <a:rPr lang="zh-CN" altLang="en-US" sz="2400" dirty="0">
                <a:latin typeface="+mj-ea"/>
                <a:ea typeface="+mj-ea"/>
              </a:rPr>
              <a:t>过滤器</a:t>
            </a:r>
            <a:r>
              <a:rPr kumimoji="1" lang="zh-CN" altLang="en-US" sz="2400" dirty="0">
                <a:latin typeface="+mj-ea"/>
                <a:ea typeface="+mj-ea"/>
              </a:rPr>
              <a:t>生命周期</a:t>
            </a:r>
          </a:p>
        </p:txBody>
      </p:sp>
      <p:sp>
        <p:nvSpPr>
          <p:cNvPr id="7" name="Text Placeholder 6"/>
          <p:cNvSpPr>
            <a:spLocks noGrp="1"/>
          </p:cNvSpPr>
          <p:nvPr>
            <p:ph type="body" sz="half" idx="2"/>
          </p:nvPr>
        </p:nvSpPr>
        <p:spPr>
          <a:xfrm>
            <a:off x="839788" y="1257300"/>
            <a:ext cx="3932237" cy="4603750"/>
          </a:xfrm>
        </p:spPr>
        <p:txBody>
          <a:bodyPr>
            <a:normAutofit/>
          </a:bodyPr>
          <a:lstStyle/>
          <a:p>
            <a:pPr marL="285750" indent="-285750">
              <a:buFont typeface="Arial" charset="0"/>
              <a:buChar char="•"/>
            </a:pPr>
            <a:endParaRPr lang="en-US" altLang="zh-CN" sz="1400" dirty="0"/>
          </a:p>
          <a:p>
            <a:pPr marL="285750" indent="-285750">
              <a:buFont typeface="Arial" charset="0"/>
              <a:buChar char="•"/>
            </a:pPr>
            <a:r>
              <a:rPr lang="en-US" altLang="zh-CN" sz="1400" dirty="0">
                <a:latin typeface="+mn-lt"/>
              </a:rPr>
              <a:t>PRE </a:t>
            </a:r>
            <a:r>
              <a:rPr lang="zh-CN" altLang="en-US" sz="1400" dirty="0">
                <a:latin typeface="+mn-lt"/>
              </a:rPr>
              <a:t>： 路由之前。可利用这种过滤器实现身份验证、记录调试信息等。</a:t>
            </a:r>
          </a:p>
          <a:p>
            <a:pPr marL="285750" indent="-285750">
              <a:buFont typeface="Arial" charset="0"/>
              <a:buChar char="•"/>
            </a:pPr>
            <a:endParaRPr lang="en-US" altLang="zh-CN" sz="1400" dirty="0">
              <a:latin typeface="+mn-lt"/>
            </a:endParaRPr>
          </a:p>
          <a:p>
            <a:pPr marL="285750" indent="-285750">
              <a:buFont typeface="Arial" charset="0"/>
              <a:buChar char="•"/>
            </a:pPr>
            <a:r>
              <a:rPr lang="en-US" altLang="zh-CN" sz="1400" dirty="0">
                <a:latin typeface="+mn-lt"/>
              </a:rPr>
              <a:t>ROUTING </a:t>
            </a:r>
            <a:r>
              <a:rPr lang="zh-CN" altLang="en-US" sz="1400" dirty="0">
                <a:latin typeface="+mn-lt"/>
              </a:rPr>
              <a:t>： 路由之时。这种过滤器用于构建发送给微服务的请求，使用</a:t>
            </a:r>
            <a:r>
              <a:rPr lang="en-US" altLang="zh-CN" sz="1400" dirty="0">
                <a:latin typeface="+mn-lt"/>
              </a:rPr>
              <a:t>Apache </a:t>
            </a:r>
            <a:r>
              <a:rPr lang="en-US" altLang="zh-CN" sz="1400" dirty="0" err="1">
                <a:latin typeface="+mn-lt"/>
              </a:rPr>
              <a:t>HttpClient</a:t>
            </a:r>
            <a:r>
              <a:rPr lang="zh-CN" altLang="en-US" sz="1400" dirty="0">
                <a:latin typeface="+mn-lt"/>
              </a:rPr>
              <a:t>或</a:t>
            </a:r>
            <a:r>
              <a:rPr lang="en-US" altLang="zh-CN" sz="1400" dirty="0">
                <a:latin typeface="+mn-lt"/>
              </a:rPr>
              <a:t>Netflix Ribbon</a:t>
            </a:r>
            <a:r>
              <a:rPr lang="zh-CN" altLang="en-US" sz="1400" dirty="0">
                <a:latin typeface="+mn-lt"/>
              </a:rPr>
              <a:t>请求微服务。</a:t>
            </a:r>
          </a:p>
          <a:p>
            <a:pPr marL="285750" indent="-285750">
              <a:buFont typeface="Arial" charset="0"/>
              <a:buChar char="•"/>
            </a:pPr>
            <a:endParaRPr lang="en-US" altLang="zh-CN" sz="1400" dirty="0">
              <a:latin typeface="+mn-lt"/>
            </a:endParaRPr>
          </a:p>
          <a:p>
            <a:pPr marL="285750" indent="-285750">
              <a:buFont typeface="Arial" charset="0"/>
              <a:buChar char="•"/>
            </a:pPr>
            <a:r>
              <a:rPr lang="en-US" altLang="zh-CN" sz="1400" dirty="0">
                <a:latin typeface="+mn-lt"/>
              </a:rPr>
              <a:t>POST </a:t>
            </a:r>
            <a:r>
              <a:rPr lang="zh-CN" altLang="en-US" sz="1400" dirty="0">
                <a:latin typeface="+mn-lt"/>
              </a:rPr>
              <a:t>： 路由之后。这种过滤器可用来为响应添加标准的</a:t>
            </a:r>
            <a:r>
              <a:rPr lang="en-US" altLang="zh-CN" sz="1400" dirty="0">
                <a:latin typeface="+mn-lt"/>
              </a:rPr>
              <a:t>HTTP Header</a:t>
            </a:r>
            <a:r>
              <a:rPr lang="zh-CN" altLang="en-US" sz="1400" dirty="0">
                <a:latin typeface="+mn-lt"/>
              </a:rPr>
              <a:t>、收集统计信息和指标、将响应从微服务发送给客户端等。</a:t>
            </a:r>
          </a:p>
          <a:p>
            <a:pPr marL="285750" indent="-285750">
              <a:buFont typeface="Arial" charset="0"/>
              <a:buChar char="•"/>
            </a:pPr>
            <a:endParaRPr lang="en-US" altLang="zh-CN" sz="1400" dirty="0">
              <a:latin typeface="+mn-lt"/>
            </a:endParaRPr>
          </a:p>
          <a:p>
            <a:pPr marL="285750" indent="-285750">
              <a:buFont typeface="Arial" charset="0"/>
              <a:buChar char="•"/>
            </a:pPr>
            <a:r>
              <a:rPr lang="en-US" altLang="zh-CN" sz="1400" dirty="0">
                <a:latin typeface="+mn-lt"/>
              </a:rPr>
              <a:t>ERROR </a:t>
            </a:r>
            <a:r>
              <a:rPr lang="zh-CN" altLang="en-US" sz="1400" dirty="0">
                <a:latin typeface="+mn-lt"/>
              </a:rPr>
              <a:t>： 在其他阶段发生错误时执行该过滤器。</a:t>
            </a:r>
          </a:p>
          <a:p>
            <a:endParaRPr kumimoji="1" lang="zh-CN" altLang="en-US" dirty="0"/>
          </a:p>
        </p:txBody>
      </p:sp>
      <p:pic>
        <p:nvPicPr>
          <p:cNvPr id="3080" name="Picture 8"/>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tretch>
            <a:fillRect/>
          </a:stretch>
        </p:blipFill>
        <p:spPr bwMode="auto">
          <a:xfrm>
            <a:off x="5183188" y="1546741"/>
            <a:ext cx="6099855" cy="407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55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
            <a:ext cx="10744200" cy="971550"/>
          </a:xfrm>
        </p:spPr>
        <p:txBody>
          <a:bodyPr>
            <a:normAutofit/>
          </a:bodyPr>
          <a:lstStyle/>
          <a:p>
            <a:r>
              <a:rPr lang="zh-CN" altLang="en-US" sz="2800" dirty="0"/>
              <a:t>   </a:t>
            </a:r>
            <a:r>
              <a:rPr lang="en-US" altLang="zh-CN" sz="2400" dirty="0" err="1">
                <a:latin typeface="+mj-ea"/>
                <a:ea typeface="+mj-ea"/>
              </a:rPr>
              <a:t>Zuul</a:t>
            </a:r>
            <a:r>
              <a:rPr lang="zh-CN" altLang="en-US" sz="2400" dirty="0">
                <a:latin typeface="+mj-ea"/>
                <a:ea typeface="+mj-ea"/>
              </a:rPr>
              <a:t>中默认实现的</a:t>
            </a:r>
            <a:r>
              <a:rPr lang="en-US" altLang="zh-CN" sz="2400" dirty="0">
                <a:latin typeface="+mj-ea"/>
                <a:ea typeface="+mj-ea"/>
              </a:rPr>
              <a:t>Filter</a:t>
            </a:r>
            <a:endParaRPr kumimoji="1" lang="zh-CN" altLang="en-US" sz="2400" dirty="0">
              <a:latin typeface="+mj-ea"/>
              <a:ea typeface="+mj-ea"/>
            </a:endParaRPr>
          </a:p>
        </p:txBody>
      </p:sp>
      <p:sp>
        <p:nvSpPr>
          <p:cNvPr id="3" name="Rectangle 1"/>
          <p:cNvSpPr>
            <a:spLocks noChangeArrowheads="1"/>
          </p:cNvSpPr>
          <p:nvPr/>
        </p:nvSpPr>
        <p:spPr bwMode="auto">
          <a:xfrm>
            <a:off x="436996" y="1839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charset="0"/>
              </a:rPr>
            </a:br>
            <a:endParaRPr kumimoji="0" lang="zh-CN" altLang="zh-CN" sz="1800" b="0" i="0" u="none" strike="noStrike" cap="none" normalizeH="0" baseline="0">
              <a:ln>
                <a:noFill/>
              </a:ln>
              <a:solidFill>
                <a:schemeClr val="tx1"/>
              </a:solidFill>
              <a:effectLst/>
              <a:latin typeface="Arial" charset="0"/>
            </a:endParaRPr>
          </a:p>
        </p:txBody>
      </p:sp>
      <p:pic>
        <p:nvPicPr>
          <p:cNvPr id="8" name="图片 7"/>
          <p:cNvPicPr>
            <a:picLocks noChangeAspect="1"/>
          </p:cNvPicPr>
          <p:nvPr/>
        </p:nvPicPr>
        <p:blipFill>
          <a:blip r:embed="rId2"/>
          <a:stretch>
            <a:fillRect/>
          </a:stretch>
        </p:blipFill>
        <p:spPr>
          <a:xfrm>
            <a:off x="603251" y="971550"/>
            <a:ext cx="7772400" cy="5789468"/>
          </a:xfrm>
          <a:prstGeom prst="rect">
            <a:avLst/>
          </a:prstGeom>
        </p:spPr>
      </p:pic>
    </p:spTree>
    <p:extLst>
      <p:ext uri="{BB962C8B-B14F-4D97-AF65-F5344CB8AC3E}">
        <p14:creationId xmlns:p14="http://schemas.microsoft.com/office/powerpoint/2010/main" val="4346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48144" y="743405"/>
            <a:ext cx="9656619" cy="6114595"/>
          </a:xfrm>
          <a:prstGeom prst="rect">
            <a:avLst/>
          </a:prstGeom>
        </p:spPr>
      </p:pic>
      <p:sp>
        <p:nvSpPr>
          <p:cNvPr id="4" name="文本框 3"/>
          <p:cNvSpPr txBox="1"/>
          <p:nvPr/>
        </p:nvSpPr>
        <p:spPr>
          <a:xfrm>
            <a:off x="748145" y="235527"/>
            <a:ext cx="1795684" cy="646331"/>
          </a:xfrm>
          <a:prstGeom prst="rect">
            <a:avLst/>
          </a:prstGeom>
          <a:noFill/>
        </p:spPr>
        <p:txBody>
          <a:bodyPr wrap="none" rtlCol="0">
            <a:spAutoFit/>
          </a:bodyPr>
          <a:lstStyle/>
          <a:p>
            <a:r>
              <a:rPr kumimoji="1" lang="en-US" altLang="zh-CN" dirty="0" err="1"/>
              <a:t>Zuul</a:t>
            </a:r>
            <a:r>
              <a:rPr kumimoji="1" lang="zh-CN" altLang="en-US" dirty="0"/>
              <a:t> 过滤器示例</a:t>
            </a:r>
          </a:p>
          <a:p>
            <a:endParaRPr kumimoji="1" lang="zh-CN" altLang="en-US" dirty="0"/>
          </a:p>
        </p:txBody>
      </p:sp>
    </p:spTree>
    <p:extLst>
      <p:ext uri="{BB962C8B-B14F-4D97-AF65-F5344CB8AC3E}">
        <p14:creationId xmlns:p14="http://schemas.microsoft.com/office/powerpoint/2010/main" val="900909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10744200" cy="891846"/>
          </a:xfrm>
        </p:spPr>
        <p:txBody>
          <a:bodyPr>
            <a:normAutofit/>
          </a:bodyPr>
          <a:lstStyle/>
          <a:p>
            <a:r>
              <a:rPr kumimoji="1" lang="en-US" altLang="zh-CN" sz="3200" dirty="0"/>
              <a:t>   </a:t>
            </a:r>
            <a:r>
              <a:rPr kumimoji="1" lang="zh-CN" altLang="en-US" sz="2400" dirty="0">
                <a:latin typeface="+mj-ea"/>
                <a:ea typeface="+mj-ea"/>
              </a:rPr>
              <a:t>请求转发</a:t>
            </a:r>
          </a:p>
        </p:txBody>
      </p:sp>
      <p:pic>
        <p:nvPicPr>
          <p:cNvPr id="5" name="Picture 4"/>
          <p:cNvPicPr>
            <a:picLocks noChangeAspect="1"/>
          </p:cNvPicPr>
          <p:nvPr/>
        </p:nvPicPr>
        <p:blipFill>
          <a:blip r:embed="rId3"/>
          <a:stretch>
            <a:fillRect/>
          </a:stretch>
        </p:blipFill>
        <p:spPr>
          <a:xfrm>
            <a:off x="391886" y="891846"/>
            <a:ext cx="9189971" cy="5976258"/>
          </a:xfrm>
          <a:prstGeom prst="rect">
            <a:avLst/>
          </a:prstGeom>
        </p:spPr>
      </p:pic>
    </p:spTree>
    <p:extLst>
      <p:ext uri="{BB962C8B-B14F-4D97-AF65-F5344CB8AC3E}">
        <p14:creationId xmlns:p14="http://schemas.microsoft.com/office/powerpoint/2010/main" val="1056359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68037" y="0"/>
            <a:ext cx="10053735" cy="6858000"/>
          </a:xfrm>
          <a:prstGeom prst="rect">
            <a:avLst/>
          </a:prstGeom>
        </p:spPr>
      </p:pic>
    </p:spTree>
    <p:extLst>
      <p:ext uri="{BB962C8B-B14F-4D97-AF65-F5344CB8AC3E}">
        <p14:creationId xmlns:p14="http://schemas.microsoft.com/office/powerpoint/2010/main" val="144106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44480-308A-B943-A334-78B2E3EC7687}"/>
              </a:ext>
            </a:extLst>
          </p:cNvPr>
          <p:cNvSpPr>
            <a:spLocks noGrp="1"/>
          </p:cNvSpPr>
          <p:nvPr>
            <p:ph type="title"/>
          </p:nvPr>
        </p:nvSpPr>
        <p:spPr>
          <a:xfrm>
            <a:off x="839788" y="154667"/>
            <a:ext cx="4401683" cy="572407"/>
          </a:xfrm>
        </p:spPr>
        <p:txBody>
          <a:bodyPr>
            <a:normAutofit fontScale="90000"/>
          </a:bodyPr>
          <a:lstStyle/>
          <a:p>
            <a:r>
              <a:rPr kumimoji="1" lang="zh-CN" altLang="en-US" dirty="0"/>
              <a:t>服务注册和服务发现模式</a:t>
            </a:r>
          </a:p>
        </p:txBody>
      </p:sp>
      <p:sp>
        <p:nvSpPr>
          <p:cNvPr id="4" name="文本占位符 3">
            <a:extLst>
              <a:ext uri="{FF2B5EF4-FFF2-40B4-BE49-F238E27FC236}">
                <a16:creationId xmlns:a16="http://schemas.microsoft.com/office/drawing/2014/main" id="{1942EE4A-4C85-944F-8290-46A282F08B56}"/>
              </a:ext>
            </a:extLst>
          </p:cNvPr>
          <p:cNvSpPr>
            <a:spLocks noGrp="1"/>
          </p:cNvSpPr>
          <p:nvPr>
            <p:ph type="body" sz="half" idx="2"/>
          </p:nvPr>
        </p:nvSpPr>
        <p:spPr>
          <a:xfrm>
            <a:off x="839788" y="817337"/>
            <a:ext cx="10034538" cy="5746749"/>
          </a:xfrm>
        </p:spPr>
        <p:txBody>
          <a:bodyPr>
            <a:normAutofit lnSpcReduction="10000"/>
          </a:bodyPr>
          <a:lstStyle/>
          <a:p>
            <a:r>
              <a:rPr lang="zh-CN" altLang="en-US" sz="1800" b="1" dirty="0"/>
              <a:t>服务注册模式</a:t>
            </a:r>
          </a:p>
          <a:p>
            <a:r>
              <a:rPr lang="en-US" altLang="zh-CN" b="1" dirty="0">
                <a:latin typeface="+mn-lt"/>
              </a:rPr>
              <a:t>1.</a:t>
            </a:r>
            <a:r>
              <a:rPr lang="zh-CN" altLang="en-US" b="1" dirty="0">
                <a:latin typeface="+mn-lt"/>
              </a:rPr>
              <a:t>自注册服务</a:t>
            </a:r>
            <a:endParaRPr lang="en-US" altLang="zh-CN" b="1" dirty="0">
              <a:latin typeface="+mn-lt"/>
            </a:endParaRPr>
          </a:p>
          <a:p>
            <a:r>
              <a:rPr lang="zh-CN" altLang="en-US" dirty="0"/>
              <a:t>服务实例负责在服务注册中心注册和注销自己。然后通过发送心跳来续约注册信息。</a:t>
            </a:r>
            <a:endParaRPr lang="en-US" altLang="zh-CN" dirty="0"/>
          </a:p>
          <a:p>
            <a:r>
              <a:rPr lang="zh-CN" altLang="en-US" dirty="0"/>
              <a:t>自注册模式好处是它相对简单，不需要任何其他系统组件。主要缺点是将服务实例与服务注册中心耦合。必须为服务使用的每种编程语言和框架都实现注册代码。</a:t>
            </a:r>
            <a:endParaRPr lang="en-US" altLang="zh-CN" dirty="0"/>
          </a:p>
          <a:p>
            <a:r>
              <a:rPr lang="en-US" altLang="zh-CN" b="1" dirty="0"/>
              <a:t>2.</a:t>
            </a:r>
            <a:r>
              <a:rPr lang="zh-CN" altLang="en-US" b="1" dirty="0"/>
              <a:t>第三方注册</a:t>
            </a:r>
            <a:endParaRPr lang="zh-CN" altLang="en-US" dirty="0">
              <a:latin typeface="+mn-lt"/>
            </a:endParaRPr>
          </a:p>
          <a:p>
            <a:r>
              <a:rPr lang="zh-CN" altLang="en-US" dirty="0"/>
              <a:t>由被称为服务注册器一个系统组件负责。服务注册器通过订阅事件或轮询部署环境来跟踪运行实例集的变更情况。服务注册器负责注册服务实例和注销终止的服务实例。</a:t>
            </a:r>
            <a:br>
              <a:rPr lang="en-US" altLang="zh-CN" dirty="0"/>
            </a:br>
            <a:endParaRPr lang="en-US" altLang="zh-CN" dirty="0"/>
          </a:p>
          <a:p>
            <a:r>
              <a:rPr lang="zh-CN" altLang="en-US" sz="1800" b="1" dirty="0">
                <a:latin typeface="+mn-lt"/>
              </a:rPr>
              <a:t>服务发现模式</a:t>
            </a:r>
            <a:endParaRPr lang="en-US" altLang="zh-CN" sz="1800" b="1" dirty="0">
              <a:latin typeface="+mn-lt"/>
            </a:endParaRPr>
          </a:p>
          <a:p>
            <a:r>
              <a:rPr lang="en-US" altLang="zh-CN" b="1" dirty="0">
                <a:latin typeface="+mn-lt"/>
              </a:rPr>
              <a:t>1. </a:t>
            </a:r>
            <a:r>
              <a:rPr lang="zh-CN" altLang="en-US" b="1" dirty="0">
                <a:latin typeface="+mn-lt"/>
              </a:rPr>
              <a:t>客户端服务发现</a:t>
            </a:r>
          </a:p>
          <a:p>
            <a:r>
              <a:rPr lang="zh-CN" altLang="en-US" dirty="0"/>
              <a:t>客户端负责确定可用服务实例和负载均衡策略。客户端查询服务注册中心获取服务列表，客户端利用负载均衡算法选择一个可用的服务实例并发出请求。</a:t>
            </a:r>
            <a:r>
              <a:rPr lang="zh-CN" altLang="en-US" dirty="0">
                <a:latin typeface="+mn-lt"/>
              </a:rPr>
              <a:t>缺点是</a:t>
            </a:r>
            <a:r>
              <a:rPr lang="zh-CN" altLang="en-US" dirty="0"/>
              <a:t>必须你使用的每种编程语言和框架实现客户端服务发现和负载均衡逻辑，</a:t>
            </a:r>
            <a:r>
              <a:rPr lang="en" altLang="zh-CN" dirty="0"/>
              <a:t>Eureka + Ribbon</a:t>
            </a:r>
            <a:r>
              <a:rPr lang="zh-CN" altLang="en-US" dirty="0"/>
              <a:t>就是该种方式的实现。</a:t>
            </a:r>
            <a:endParaRPr lang="zh-CN" altLang="en-US" dirty="0">
              <a:latin typeface="+mn-lt"/>
            </a:endParaRPr>
          </a:p>
          <a:p>
            <a:r>
              <a:rPr lang="en-US" altLang="zh-CN" b="1" dirty="0">
                <a:latin typeface="+mn-lt"/>
              </a:rPr>
              <a:t>2. </a:t>
            </a:r>
            <a:r>
              <a:rPr lang="zh-CN" altLang="en-US" b="1" dirty="0">
                <a:latin typeface="+mn-lt"/>
              </a:rPr>
              <a:t>服务端服务发现</a:t>
            </a:r>
          </a:p>
          <a:p>
            <a:r>
              <a:rPr lang="zh-CN" altLang="en-US" dirty="0"/>
              <a:t>在服务端引入了专门的负载均衡层，客户端通过负载均衡器向服务发出请求。负载均衡模块会查询服务注册中心，并将客户端的请求路由到相关可用的微服务实例上。</a:t>
            </a:r>
            <a:endParaRPr lang="en-US" altLang="zh-CN" dirty="0"/>
          </a:p>
          <a:p>
            <a:r>
              <a:rPr lang="zh-CN" altLang="en-US" dirty="0"/>
              <a:t>缺点除非部署环境已经提供了负载均衡器，否则又是一个需要额外设置和管理的可高可用的系统组件。</a:t>
            </a:r>
            <a:endParaRPr lang="en-US" altLang="zh-CN" dirty="0"/>
          </a:p>
          <a:p>
            <a:endParaRPr lang="en-US" altLang="zh-CN" dirty="0"/>
          </a:p>
          <a:p>
            <a:r>
              <a:rPr lang="en" altLang="zh-CN" b="1" dirty="0"/>
              <a:t>Kubernetes</a:t>
            </a:r>
          </a:p>
          <a:p>
            <a:r>
              <a:rPr lang="en" altLang="zh-CN" dirty="0"/>
              <a:t>Kubernetes </a:t>
            </a:r>
            <a:r>
              <a:rPr lang="zh-CN" altLang="en-US" dirty="0"/>
              <a:t>集群的每个节点都部署了一个 </a:t>
            </a:r>
            <a:r>
              <a:rPr lang="en" altLang="zh-CN" dirty="0" err="1"/>
              <a:t>kube</a:t>
            </a:r>
            <a:r>
              <a:rPr lang="en" altLang="zh-CN" dirty="0"/>
              <a:t>-proxy </a:t>
            </a:r>
            <a:r>
              <a:rPr lang="zh-CN" altLang="en-US" dirty="0"/>
              <a:t>组件，该组件会与 </a:t>
            </a:r>
            <a:r>
              <a:rPr lang="en" altLang="zh-CN" dirty="0"/>
              <a:t>Kubernetes API Server </a:t>
            </a:r>
            <a:r>
              <a:rPr lang="zh-CN" altLang="en-US" dirty="0"/>
              <a:t>通信，获取集群中的 </a:t>
            </a:r>
            <a:r>
              <a:rPr lang="en" altLang="zh-CN" dirty="0"/>
              <a:t>Service </a:t>
            </a:r>
            <a:r>
              <a:rPr lang="zh-CN" altLang="en-US" dirty="0"/>
              <a:t>信息，设置相关的</a:t>
            </a:r>
            <a:r>
              <a:rPr lang="en" altLang="zh-CN" dirty="0"/>
              <a:t>iptables</a:t>
            </a:r>
            <a:r>
              <a:rPr lang="zh-CN" altLang="en-US" dirty="0"/>
              <a:t>或</a:t>
            </a:r>
            <a:r>
              <a:rPr lang="en" altLang="zh-CN" dirty="0"/>
              <a:t>IPVS</a:t>
            </a:r>
            <a:r>
              <a:rPr lang="zh-CN" altLang="en-US" dirty="0"/>
              <a:t>规则，将对某个 </a:t>
            </a:r>
            <a:r>
              <a:rPr lang="en" altLang="zh-CN" dirty="0"/>
              <a:t>service </a:t>
            </a:r>
            <a:r>
              <a:rPr lang="zh-CN" altLang="en-US" dirty="0"/>
              <a:t>的请求发送到某个</a:t>
            </a:r>
            <a:r>
              <a:rPr lang="en" altLang="zh-CN" dirty="0"/>
              <a:t>pod</a:t>
            </a:r>
            <a:r>
              <a:rPr lang="zh-CN" altLang="en-US" dirty="0"/>
              <a:t>上。</a:t>
            </a:r>
            <a:endParaRPr lang="en-US" altLang="zh-CN" dirty="0">
              <a:latin typeface="+mn-lt"/>
            </a:endParaRPr>
          </a:p>
        </p:txBody>
      </p:sp>
    </p:spTree>
    <p:extLst>
      <p:ext uri="{BB962C8B-B14F-4D97-AF65-F5344CB8AC3E}">
        <p14:creationId xmlns:p14="http://schemas.microsoft.com/office/powerpoint/2010/main" val="315950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0363-45C7-0B4F-A54F-D1C8D7DC2C4F}"/>
              </a:ext>
            </a:extLst>
          </p:cNvPr>
          <p:cNvSpPr>
            <a:spLocks noGrp="1"/>
          </p:cNvSpPr>
          <p:nvPr>
            <p:ph type="title"/>
          </p:nvPr>
        </p:nvSpPr>
        <p:spPr>
          <a:xfrm>
            <a:off x="839788" y="457200"/>
            <a:ext cx="3932237" cy="539750"/>
          </a:xfrm>
        </p:spPr>
        <p:txBody>
          <a:bodyPr>
            <a:normAutofit/>
          </a:bodyPr>
          <a:lstStyle/>
          <a:p>
            <a:r>
              <a:rPr lang="en" altLang="zh-CN" sz="2400" b="1" dirty="0">
                <a:solidFill>
                  <a:srgbClr val="333333"/>
                </a:solidFill>
                <a:latin typeface="+mj-lt"/>
                <a:cs typeface="Segoe UI Emoji" panose="020F0502020204030204" pitchFamily="34" charset="0"/>
              </a:rPr>
              <a:t>Consul</a:t>
            </a:r>
            <a:endParaRPr kumimoji="1" lang="zh-CN" altLang="en-US" sz="2400" dirty="0">
              <a:latin typeface="+mj-lt"/>
              <a:cs typeface="Segoe UI Emoji" panose="020F0502020204030204" pitchFamily="34" charset="0"/>
            </a:endParaRPr>
          </a:p>
        </p:txBody>
      </p:sp>
      <p:sp>
        <p:nvSpPr>
          <p:cNvPr id="4" name="文本占位符 3">
            <a:extLst>
              <a:ext uri="{FF2B5EF4-FFF2-40B4-BE49-F238E27FC236}">
                <a16:creationId xmlns:a16="http://schemas.microsoft.com/office/drawing/2014/main" id="{A9EAB64D-662B-9E4A-B454-2B2865E003BD}"/>
              </a:ext>
            </a:extLst>
          </p:cNvPr>
          <p:cNvSpPr>
            <a:spLocks noGrp="1"/>
          </p:cNvSpPr>
          <p:nvPr>
            <p:ph type="body" sz="half" idx="2"/>
          </p:nvPr>
        </p:nvSpPr>
        <p:spPr>
          <a:xfrm>
            <a:off x="839788" y="1143000"/>
            <a:ext cx="8810398" cy="5535386"/>
          </a:xfrm>
        </p:spPr>
        <p:txBody>
          <a:bodyPr>
            <a:normAutofit/>
          </a:bodyPr>
          <a:lstStyle/>
          <a:p>
            <a:pPr marL="285750" indent="-285750">
              <a:buFont typeface="Arial" panose="020B0604020202020204" pitchFamily="34" charset="0"/>
              <a:buChar char="•"/>
            </a:pPr>
            <a:r>
              <a:rPr lang="en" altLang="zh-CN" dirty="0">
                <a:hlinkClick r:id="rId3"/>
              </a:rPr>
              <a:t>https</a:t>
            </a:r>
            <a:r>
              <a:rPr lang="en-US" altLang="zh-CN" dirty="0">
                <a:hlinkClick r:id="rId3"/>
              </a:rPr>
              <a:t>:</a:t>
            </a:r>
            <a:r>
              <a:rPr lang="en" altLang="zh-CN" dirty="0">
                <a:hlinkClick r:id="rId3"/>
              </a:rPr>
              <a:t>//www.consul.io</a:t>
            </a:r>
            <a:endParaRPr lang="en" altLang="zh-CN" dirty="0"/>
          </a:p>
          <a:p>
            <a:endParaRPr lang="zh-CN" altLang="en-US" dirty="0"/>
          </a:p>
          <a:p>
            <a:r>
              <a:rPr lang="en" altLang="zh-CN" dirty="0">
                <a:latin typeface="+mn-lt"/>
              </a:rPr>
              <a:t>Consul</a:t>
            </a:r>
            <a:r>
              <a:rPr lang="zh-CN" altLang="en-US" dirty="0">
                <a:latin typeface="+mn-lt"/>
              </a:rPr>
              <a:t>是用于服务发现和配置的工具。</a:t>
            </a:r>
            <a:r>
              <a:rPr lang="en" altLang="zh-CN" dirty="0">
                <a:latin typeface="+mn-lt"/>
              </a:rPr>
              <a:t>Consul</a:t>
            </a:r>
            <a:r>
              <a:rPr lang="zh-CN" altLang="en-US" dirty="0">
                <a:latin typeface="+mn-lt"/>
              </a:rPr>
              <a:t>是分布式的，高可用的，并且具有极高的可伸缩性。</a:t>
            </a:r>
          </a:p>
          <a:p>
            <a:endParaRPr lang="en-US" altLang="zh-CN" dirty="0">
              <a:latin typeface="+mn-lt"/>
            </a:endParaRPr>
          </a:p>
          <a:p>
            <a:r>
              <a:rPr lang="en-US" altLang="zh-CN" dirty="0">
                <a:latin typeface="+mn-lt"/>
              </a:rPr>
              <a:t>Consul</a:t>
            </a:r>
            <a:r>
              <a:rPr lang="zh-CN" altLang="en-US" dirty="0">
                <a:latin typeface="+mn-lt"/>
              </a:rPr>
              <a:t>提供了几个关键功能：</a:t>
            </a:r>
          </a:p>
          <a:p>
            <a:pPr marL="285750" indent="-285750">
              <a:buFont typeface="Arial" panose="020B0604020202020204" pitchFamily="34" charset="0"/>
              <a:buChar char="•"/>
            </a:pPr>
            <a:r>
              <a:rPr lang="zh-CN" altLang="en-US" b="1" dirty="0">
                <a:latin typeface="+mn-lt"/>
              </a:rPr>
              <a:t>服务发现</a:t>
            </a:r>
            <a:r>
              <a:rPr lang="zh-CN" altLang="en-US" dirty="0">
                <a:latin typeface="+mn-lt"/>
              </a:rPr>
              <a:t> </a:t>
            </a:r>
            <a:r>
              <a:rPr lang="en-US" altLang="zh-CN" dirty="0">
                <a:latin typeface="+mn-lt"/>
              </a:rPr>
              <a:t>-</a:t>
            </a:r>
            <a:r>
              <a:rPr lang="en" altLang="zh-CN" dirty="0">
                <a:latin typeface="+mn-lt"/>
              </a:rPr>
              <a:t>Consul</a:t>
            </a:r>
            <a:r>
              <a:rPr lang="zh-CN" altLang="en-US" dirty="0">
                <a:latin typeface="+mn-lt"/>
              </a:rPr>
              <a:t>使服务易于注册自己</a:t>
            </a:r>
            <a:r>
              <a:rPr lang="en-US" altLang="zh-CN" dirty="0">
                <a:latin typeface="+mn-lt"/>
              </a:rPr>
              <a:t>,</a:t>
            </a:r>
            <a:r>
              <a:rPr lang="zh-CN" altLang="en-US" dirty="0">
                <a:latin typeface="+mn-lt"/>
              </a:rPr>
              <a:t>通过</a:t>
            </a:r>
            <a:r>
              <a:rPr lang="en" altLang="zh-CN" dirty="0">
                <a:latin typeface="+mn-lt"/>
              </a:rPr>
              <a:t>DNS</a:t>
            </a:r>
            <a:r>
              <a:rPr lang="zh-CN" altLang="en-US" dirty="0">
                <a:latin typeface="+mn-lt"/>
              </a:rPr>
              <a:t>或</a:t>
            </a:r>
            <a:r>
              <a:rPr lang="en" altLang="zh-CN" dirty="0">
                <a:latin typeface="+mn-lt"/>
              </a:rPr>
              <a:t>HTTP</a:t>
            </a:r>
            <a:r>
              <a:rPr lang="zh-CN" altLang="en-US" dirty="0">
                <a:latin typeface="+mn-lt"/>
              </a:rPr>
              <a:t>接口发现其他服务。诸如</a:t>
            </a:r>
            <a:r>
              <a:rPr lang="en" altLang="zh-CN" dirty="0">
                <a:latin typeface="+mn-lt"/>
              </a:rPr>
              <a:t>SaaS</a:t>
            </a:r>
            <a:r>
              <a:rPr lang="zh-CN" altLang="en-US" dirty="0">
                <a:latin typeface="+mn-lt"/>
              </a:rPr>
              <a:t>提供程序之类的外部服务也可以注册。</a:t>
            </a:r>
            <a:endParaRPr lang="en-US" altLang="zh-CN" dirty="0">
              <a:latin typeface="+mn-lt"/>
            </a:endParaRPr>
          </a:p>
          <a:p>
            <a:endParaRPr lang="zh-CN" altLang="en-US" dirty="0">
              <a:latin typeface="+mn-lt"/>
            </a:endParaRPr>
          </a:p>
          <a:p>
            <a:pPr marL="285750" indent="-285750">
              <a:buFont typeface="Arial" panose="020B0604020202020204" pitchFamily="34" charset="0"/>
              <a:buChar char="•"/>
            </a:pPr>
            <a:r>
              <a:rPr lang="zh-CN" altLang="en-US" b="1" dirty="0">
                <a:latin typeface="+mn-lt"/>
              </a:rPr>
              <a:t>运行状况检查</a:t>
            </a:r>
            <a:r>
              <a:rPr lang="zh-CN" altLang="en-US" dirty="0">
                <a:latin typeface="+mn-lt"/>
              </a:rPr>
              <a:t> </a:t>
            </a:r>
            <a:r>
              <a:rPr lang="en-US" altLang="zh-CN" dirty="0">
                <a:latin typeface="+mn-lt"/>
              </a:rPr>
              <a:t>-</a:t>
            </a:r>
            <a:r>
              <a:rPr lang="zh-CN" altLang="en-US" dirty="0">
                <a:latin typeface="+mn-lt"/>
              </a:rPr>
              <a:t>运行状况检查使</a:t>
            </a:r>
            <a:r>
              <a:rPr lang="en" altLang="zh-CN" dirty="0">
                <a:latin typeface="+mn-lt"/>
              </a:rPr>
              <a:t>Consul</a:t>
            </a:r>
            <a:r>
              <a:rPr lang="zh-CN" altLang="en-US" dirty="0">
                <a:latin typeface="+mn-lt"/>
              </a:rPr>
              <a:t>可以快速提醒有关群集中的任何问题。与服务发现的集成可防止将流量路由到不正常的主机。</a:t>
            </a:r>
            <a:endParaRPr lang="en-US" altLang="zh-CN" dirty="0">
              <a:latin typeface="+mn-lt"/>
            </a:endParaRPr>
          </a:p>
          <a:p>
            <a:pPr marL="285750" indent="-285750">
              <a:buFont typeface="Arial" panose="020B0604020202020204" pitchFamily="34" charset="0"/>
              <a:buChar char="•"/>
            </a:pPr>
            <a:endParaRPr lang="zh-CN" altLang="en-US" dirty="0">
              <a:latin typeface="+mn-lt"/>
            </a:endParaRPr>
          </a:p>
          <a:p>
            <a:pPr marL="285750" indent="-285750">
              <a:buFont typeface="Arial" panose="020B0604020202020204" pitchFamily="34" charset="0"/>
              <a:buChar char="•"/>
            </a:pPr>
            <a:r>
              <a:rPr lang="en-US" altLang="zh-CN" b="1" dirty="0">
                <a:latin typeface="+mn-lt"/>
              </a:rPr>
              <a:t>Key/Value</a:t>
            </a:r>
            <a:r>
              <a:rPr lang="zh-CN" altLang="en-US" b="1" dirty="0">
                <a:latin typeface="+mn-lt"/>
              </a:rPr>
              <a:t>存储</a:t>
            </a:r>
            <a:r>
              <a:rPr lang="zh-CN" altLang="en-US" dirty="0">
                <a:latin typeface="+mn-lt"/>
              </a:rPr>
              <a:t> </a:t>
            </a:r>
            <a:r>
              <a:rPr lang="en-US" altLang="zh-CN" dirty="0">
                <a:latin typeface="+mn-lt"/>
              </a:rPr>
              <a:t>- </a:t>
            </a:r>
            <a:r>
              <a:rPr lang="en" altLang="zh-CN" dirty="0">
                <a:latin typeface="+mn-lt"/>
              </a:rPr>
              <a:t>Consul</a:t>
            </a:r>
            <a:r>
              <a:rPr lang="zh-CN" altLang="en-US" dirty="0">
                <a:latin typeface="+mn-lt"/>
              </a:rPr>
              <a:t>提供了简单易用的</a:t>
            </a:r>
            <a:r>
              <a:rPr lang="en" altLang="zh-CN" dirty="0">
                <a:latin typeface="+mn-lt"/>
              </a:rPr>
              <a:t>HTTP</a:t>
            </a:r>
            <a:r>
              <a:rPr lang="zh-CN" altLang="en-US" dirty="0">
                <a:latin typeface="+mn-lt"/>
              </a:rPr>
              <a:t>接口，结合其他工具可以实现动态配置、功能标记、领袖选举等等功能。</a:t>
            </a:r>
            <a:endParaRPr lang="en-US" altLang="zh-CN" dirty="0">
              <a:latin typeface="+mn-lt"/>
            </a:endParaRPr>
          </a:p>
          <a:p>
            <a:endParaRPr lang="zh-CN" altLang="en-US" dirty="0">
              <a:latin typeface="+mn-lt"/>
            </a:endParaRPr>
          </a:p>
          <a:p>
            <a:pPr marL="285750" indent="-285750">
              <a:buFont typeface="Arial" panose="020B0604020202020204" pitchFamily="34" charset="0"/>
              <a:buChar char="•"/>
            </a:pPr>
            <a:r>
              <a:rPr lang="zh-CN" altLang="en-US" b="1" dirty="0">
                <a:latin typeface="+mn-lt"/>
              </a:rPr>
              <a:t>多数据中心</a:t>
            </a:r>
            <a:r>
              <a:rPr lang="zh-CN" altLang="en-US" dirty="0">
                <a:latin typeface="+mn-lt"/>
              </a:rPr>
              <a:t> </a:t>
            </a:r>
            <a:r>
              <a:rPr lang="en-US" altLang="zh-CN" dirty="0">
                <a:latin typeface="+mn-lt"/>
              </a:rPr>
              <a:t>-</a:t>
            </a:r>
            <a:r>
              <a:rPr lang="en" altLang="zh-CN" dirty="0">
                <a:latin typeface="+mn-lt"/>
              </a:rPr>
              <a:t> Consul</a:t>
            </a:r>
            <a:r>
              <a:rPr lang="zh-CN" altLang="en-US" dirty="0">
                <a:latin typeface="+mn-lt"/>
              </a:rPr>
              <a:t>支持开箱即用的多数据中心，</a:t>
            </a:r>
            <a:r>
              <a:rPr lang="zh-CN" altLang="en-US" dirty="0"/>
              <a:t>意味着用户不需要担心需要建立额外的抽象层让业务扩展到多个区域。</a:t>
            </a:r>
            <a:endParaRPr lang="en-US" altLang="zh-CN" dirty="0">
              <a:latin typeface="+mn-lt"/>
            </a:endParaRPr>
          </a:p>
          <a:p>
            <a:endParaRPr lang="zh-CN" altLang="en-US" dirty="0">
              <a:latin typeface="+mn-lt"/>
            </a:endParaRPr>
          </a:p>
          <a:p>
            <a:pPr marL="285750" indent="-285750">
              <a:buFont typeface="Arial" panose="020B0604020202020204" pitchFamily="34" charset="0"/>
              <a:buChar char="•"/>
            </a:pPr>
            <a:r>
              <a:rPr lang="zh-CN" altLang="en-US" b="1" dirty="0"/>
              <a:t>安全的服务通信</a:t>
            </a:r>
            <a:r>
              <a:rPr lang="en-US" altLang="zh-CN" dirty="0">
                <a:latin typeface="+mn-lt"/>
              </a:rPr>
              <a:t>-</a:t>
            </a:r>
            <a:r>
              <a:rPr lang="en" altLang="zh-CN" dirty="0">
                <a:latin typeface="+mn-lt"/>
              </a:rPr>
              <a:t>Consul Connect</a:t>
            </a:r>
            <a:r>
              <a:rPr lang="zh-CN" altLang="en-US" dirty="0">
                <a:latin typeface="+mn-lt"/>
              </a:rPr>
              <a:t>通过自动</a:t>
            </a:r>
            <a:r>
              <a:rPr lang="en" altLang="zh-CN" dirty="0">
                <a:latin typeface="+mn-lt"/>
              </a:rPr>
              <a:t>TLS</a:t>
            </a:r>
            <a:r>
              <a:rPr lang="zh-CN" altLang="en-US" dirty="0">
                <a:latin typeface="+mn-lt"/>
              </a:rPr>
              <a:t>加密和基于身份的授权来实现安全的服务间通信。</a:t>
            </a:r>
          </a:p>
          <a:p>
            <a:endParaRPr kumimoji="1" lang="zh-CN" altLang="en-US" dirty="0"/>
          </a:p>
        </p:txBody>
      </p:sp>
    </p:spTree>
    <p:extLst>
      <p:ext uri="{BB962C8B-B14F-4D97-AF65-F5344CB8AC3E}">
        <p14:creationId xmlns:p14="http://schemas.microsoft.com/office/powerpoint/2010/main" val="369764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369649"/>
            <a:ext cx="11455399" cy="544751"/>
          </a:xfrm>
        </p:spPr>
        <p:txBody>
          <a:bodyPr>
            <a:normAutofit/>
          </a:bodyPr>
          <a:lstStyle/>
          <a:p>
            <a:r>
              <a:rPr kumimoji="1" lang="zh-CN" altLang="en-US" sz="2400" dirty="0">
                <a:latin typeface="+mj-ea"/>
                <a:ea typeface="+mj-ea"/>
                <a:cs typeface="Microsoft YaHei" charset="-122"/>
              </a:rPr>
              <a:t>  </a:t>
            </a:r>
            <a:r>
              <a:rPr kumimoji="1" lang="en-US" altLang="zh-CN" sz="2400" dirty="0">
                <a:latin typeface="+mj-ea"/>
                <a:ea typeface="+mj-ea"/>
                <a:cs typeface="Microsoft YaHei" charset="-122"/>
              </a:rPr>
              <a:t>Consul</a:t>
            </a:r>
            <a:r>
              <a:rPr kumimoji="1" lang="zh-CN" altLang="en-US" sz="2400" dirty="0">
                <a:latin typeface="+mj-ea"/>
                <a:ea typeface="+mj-ea"/>
                <a:cs typeface="Microsoft YaHei" charset="-122"/>
              </a:rPr>
              <a:t>服务注册与发现</a:t>
            </a:r>
          </a:p>
        </p:txBody>
      </p:sp>
      <p:pic>
        <p:nvPicPr>
          <p:cNvPr id="2" name="图片 1"/>
          <p:cNvPicPr>
            <a:picLocks noChangeAspect="1"/>
          </p:cNvPicPr>
          <p:nvPr/>
        </p:nvPicPr>
        <p:blipFill>
          <a:blip r:embed="rId3"/>
          <a:stretch>
            <a:fillRect/>
          </a:stretch>
        </p:blipFill>
        <p:spPr>
          <a:xfrm>
            <a:off x="1" y="1816662"/>
            <a:ext cx="12192000" cy="4305330"/>
          </a:xfrm>
          <a:prstGeom prst="rect">
            <a:avLst/>
          </a:prstGeom>
        </p:spPr>
      </p:pic>
    </p:spTree>
    <p:extLst>
      <p:ext uri="{BB962C8B-B14F-4D97-AF65-F5344CB8AC3E}">
        <p14:creationId xmlns:p14="http://schemas.microsoft.com/office/powerpoint/2010/main" val="546993588"/>
      </p:ext>
    </p:extLst>
  </p:cSld>
  <p:clrMapOvr>
    <a:masterClrMapping/>
  </p:clrMapOvr>
  <mc:AlternateContent xmlns:mc="http://schemas.openxmlformats.org/markup-compatibility/2006" xmlns:p14="http://schemas.microsoft.com/office/powerpoint/2010/main">
    <mc:Choice Requires="p14">
      <p:transition spd="med" p14:dur="700">
        <p:push dir="u"/>
      </p:transition>
    </mc:Choice>
    <mc:Fallback xmlns="">
      <p:transition spd="med">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4313"/>
            <a:ext cx="10374313" cy="1014412"/>
          </a:xfrm>
        </p:spPr>
        <p:txBody>
          <a:bodyPr>
            <a:normAutofit/>
          </a:bodyPr>
          <a:lstStyle/>
          <a:p>
            <a:r>
              <a:rPr lang="en-US" altLang="zh-CN" sz="2400" dirty="0">
                <a:latin typeface="+mj-ea"/>
                <a:ea typeface="+mj-ea"/>
              </a:rPr>
              <a:t>Consul</a:t>
            </a:r>
            <a:r>
              <a:rPr lang="zh-CN" altLang="en-US" sz="2400" dirty="0">
                <a:latin typeface="+mj-ea"/>
                <a:ea typeface="+mj-ea"/>
              </a:rPr>
              <a:t>作为配置中心</a:t>
            </a:r>
          </a:p>
        </p:txBody>
      </p:sp>
      <p:sp>
        <p:nvSpPr>
          <p:cNvPr id="3" name="文本占位符 2"/>
          <p:cNvSpPr>
            <a:spLocks noGrp="1"/>
          </p:cNvSpPr>
          <p:nvPr>
            <p:ph idx="4294967295"/>
          </p:nvPr>
        </p:nvSpPr>
        <p:spPr>
          <a:xfrm>
            <a:off x="0" y="1228725"/>
            <a:ext cx="2836863" cy="5160963"/>
          </a:xfrm>
        </p:spPr>
        <p:txBody>
          <a:bodyPr>
            <a:normAutofit/>
          </a:bodyPr>
          <a:lstStyle/>
          <a:p>
            <a:pPr>
              <a:lnSpc>
                <a:spcPct val="100000"/>
              </a:lnSpc>
              <a:spcBef>
                <a:spcPts val="0"/>
              </a:spcBef>
            </a:pPr>
            <a:r>
              <a:rPr lang="zh-CN" altLang="en-US" sz="1600" dirty="0">
                <a:latin typeface="+mn-ea"/>
                <a:ea typeface="+mn-ea"/>
              </a:rPr>
              <a:t>统一管理项目的配置文件</a:t>
            </a:r>
          </a:p>
          <a:p>
            <a:pPr>
              <a:lnSpc>
                <a:spcPct val="100000"/>
              </a:lnSpc>
              <a:spcBef>
                <a:spcPts val="0"/>
              </a:spcBef>
            </a:pPr>
            <a:r>
              <a:rPr lang="zh-CN" altLang="en-US" sz="1600" dirty="0">
                <a:latin typeface="+mn-ea"/>
                <a:ea typeface="+mn-ea"/>
              </a:rPr>
              <a:t>动态刷新配置</a:t>
            </a:r>
            <a:endParaRPr lang="en-US" altLang="zh-CN" sz="1600" dirty="0">
              <a:latin typeface="+mn-ea"/>
              <a:ea typeface="+mn-ea"/>
            </a:endParaRPr>
          </a:p>
        </p:txBody>
      </p:sp>
      <p:pic>
        <p:nvPicPr>
          <p:cNvPr id="6" name="Picture 5"/>
          <p:cNvPicPr>
            <a:picLocks noChangeAspect="1"/>
          </p:cNvPicPr>
          <p:nvPr/>
        </p:nvPicPr>
        <p:blipFill>
          <a:blip r:embed="rId3"/>
          <a:stretch>
            <a:fillRect/>
          </a:stretch>
        </p:blipFill>
        <p:spPr>
          <a:xfrm>
            <a:off x="4676360" y="214009"/>
            <a:ext cx="6629400" cy="4344739"/>
          </a:xfrm>
          <a:prstGeom prst="rect">
            <a:avLst/>
          </a:prstGeom>
        </p:spPr>
      </p:pic>
      <p:pic>
        <p:nvPicPr>
          <p:cNvPr id="9" name="Picture 8"/>
          <p:cNvPicPr>
            <a:picLocks noChangeAspect="1"/>
          </p:cNvPicPr>
          <p:nvPr/>
        </p:nvPicPr>
        <p:blipFill>
          <a:blip r:embed="rId4"/>
          <a:stretch>
            <a:fillRect/>
          </a:stretch>
        </p:blipFill>
        <p:spPr>
          <a:xfrm>
            <a:off x="4676360" y="4770230"/>
            <a:ext cx="6629400" cy="1955800"/>
          </a:xfrm>
          <a:prstGeom prst="rect">
            <a:avLst/>
          </a:prstGeom>
        </p:spPr>
      </p:pic>
    </p:spTree>
    <p:extLst>
      <p:ext uri="{BB962C8B-B14F-4D97-AF65-F5344CB8AC3E}">
        <p14:creationId xmlns:p14="http://schemas.microsoft.com/office/powerpoint/2010/main" val="853978301"/>
      </p:ext>
    </p:extLst>
  </p:cSld>
  <p:clrMapOvr>
    <a:masterClrMapping/>
  </p:clrMapOvr>
  <mc:AlternateContent xmlns:mc="http://schemas.openxmlformats.org/markup-compatibility/2006" xmlns:p14="http://schemas.microsoft.com/office/powerpoint/2010/main">
    <mc:Choice Requires="p14">
      <p:transition spd="med" p14:dur="700">
        <p:push/>
      </p:transition>
    </mc:Choice>
    <mc:Fallback xmlns="">
      <p:transition spd="med">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1792" y="384313"/>
            <a:ext cx="8892208" cy="830997"/>
          </a:xfrm>
          <a:prstGeom prst="rect">
            <a:avLst/>
          </a:prstGeom>
        </p:spPr>
        <p:txBody>
          <a:bodyPr wrap="square">
            <a:spAutoFit/>
          </a:bodyPr>
          <a:lstStyle/>
          <a:p>
            <a:r>
              <a:rPr lang="zh-CN" altLang="en-US" sz="2400" dirty="0">
                <a:latin typeface="+mj-ea"/>
                <a:ea typeface="+mj-ea"/>
                <a:cs typeface="Microsoft YaHei" charset="-122"/>
              </a:rPr>
              <a:t>动态刷新配置</a:t>
            </a:r>
            <a:r>
              <a:rPr lang="en-US" altLang="zh-CN" sz="2400" dirty="0">
                <a:latin typeface="+mj-ea"/>
                <a:ea typeface="+mj-ea"/>
                <a:cs typeface="Microsoft YaHei" charset="-122"/>
              </a:rPr>
              <a:t>: </a:t>
            </a:r>
            <a:r>
              <a:rPr lang="zh-CN" altLang="en-US" sz="2400" dirty="0">
                <a:latin typeface="+mj-ea"/>
                <a:ea typeface="+mj-ea"/>
                <a:cs typeface="Microsoft YaHei" charset="-122"/>
              </a:rPr>
              <a:t>只有被</a:t>
            </a:r>
            <a:r>
              <a:rPr lang="zh-CN" altLang="en-US" sz="2400" dirty="0">
                <a:latin typeface="+mj-ea"/>
                <a:cs typeface="Microsoft YaHei" charset="-122"/>
              </a:rPr>
              <a:t>标注</a:t>
            </a:r>
            <a:r>
              <a:rPr lang="en-US" altLang="zh-CN" sz="2400" dirty="0">
                <a:latin typeface="+mj-ea"/>
                <a:ea typeface="+mj-ea"/>
                <a:cs typeface="Microsoft YaHei" charset="-122"/>
              </a:rPr>
              <a:t>@</a:t>
            </a:r>
            <a:r>
              <a:rPr lang="en-US" altLang="zh-CN" sz="2400" dirty="0" err="1">
                <a:latin typeface="+mj-ea"/>
                <a:ea typeface="+mj-ea"/>
                <a:cs typeface="Microsoft YaHei" charset="-122"/>
              </a:rPr>
              <a:t>ConfigurationProperties</a:t>
            </a:r>
            <a:r>
              <a:rPr lang="zh-CN" altLang="en-US" sz="2400" dirty="0">
                <a:latin typeface="+mj-ea"/>
                <a:ea typeface="+mj-ea"/>
                <a:cs typeface="Microsoft YaHei" charset="-122"/>
              </a:rPr>
              <a:t>类</a:t>
            </a:r>
            <a:r>
              <a:rPr lang="en-US" altLang="zh-CN" sz="2400" dirty="0">
                <a:latin typeface="+mj-ea"/>
                <a:ea typeface="+mj-ea"/>
                <a:cs typeface="Microsoft YaHei" charset="-122"/>
              </a:rPr>
              <a:t>@</a:t>
            </a:r>
            <a:r>
              <a:rPr lang="en-US" altLang="zh-CN" sz="2400" dirty="0" err="1">
                <a:latin typeface="+mj-ea"/>
                <a:ea typeface="+mj-ea"/>
                <a:cs typeface="Microsoft YaHei" charset="-122"/>
              </a:rPr>
              <a:t>RefreshScope</a:t>
            </a:r>
            <a:r>
              <a:rPr lang="en-US" altLang="zh-CN" sz="2400" dirty="0">
                <a:latin typeface="+mj-ea"/>
                <a:ea typeface="+mj-ea"/>
                <a:cs typeface="Microsoft YaHei" charset="-122"/>
              </a:rPr>
              <a:t> Bean</a:t>
            </a:r>
            <a:r>
              <a:rPr lang="zh-CN" altLang="en-US" sz="2400" dirty="0">
                <a:latin typeface="+mj-ea"/>
                <a:ea typeface="+mj-ea"/>
                <a:cs typeface="Microsoft YaHei" charset="-122"/>
              </a:rPr>
              <a:t>会刷新属性值</a:t>
            </a:r>
          </a:p>
        </p:txBody>
      </p:sp>
      <p:pic>
        <p:nvPicPr>
          <p:cNvPr id="2" name="图片 1"/>
          <p:cNvPicPr>
            <a:picLocks noChangeAspect="1"/>
          </p:cNvPicPr>
          <p:nvPr/>
        </p:nvPicPr>
        <p:blipFill>
          <a:blip r:embed="rId3"/>
          <a:stretch>
            <a:fillRect/>
          </a:stretch>
        </p:blipFill>
        <p:spPr>
          <a:xfrm>
            <a:off x="0" y="1835624"/>
            <a:ext cx="12192000" cy="4378242"/>
          </a:xfrm>
          <a:prstGeom prst="rect">
            <a:avLst/>
          </a:prstGeom>
        </p:spPr>
      </p:pic>
    </p:spTree>
    <p:extLst>
      <p:ext uri="{BB962C8B-B14F-4D97-AF65-F5344CB8AC3E}">
        <p14:creationId xmlns:p14="http://schemas.microsoft.com/office/powerpoint/2010/main" val="111446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altLang="zh-CN" sz="3200" dirty="0"/>
              <a:t>Feign</a:t>
            </a:r>
            <a:r>
              <a:rPr kumimoji="1" lang="zh-CN" altLang="en-US" sz="3200" dirty="0"/>
              <a:t> </a:t>
            </a:r>
            <a:r>
              <a:rPr lang="zh-CN" altLang="en-US" sz="3200" dirty="0"/>
              <a:t>声明式服务调用</a:t>
            </a:r>
            <a:endParaRPr kumimoji="1" lang="zh-CN" altLang="en-US" sz="3200" dirty="0"/>
          </a:p>
        </p:txBody>
      </p:sp>
    </p:spTree>
    <p:extLst>
      <p:ext uri="{BB962C8B-B14F-4D97-AF65-F5344CB8AC3E}">
        <p14:creationId xmlns:p14="http://schemas.microsoft.com/office/powerpoint/2010/main" val="345902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511464" y="895804"/>
            <a:ext cx="9728200" cy="5962196"/>
          </a:xfrm>
          <a:prstGeom prst="rect">
            <a:avLst/>
          </a:prstGeom>
        </p:spPr>
      </p:pic>
      <p:sp>
        <p:nvSpPr>
          <p:cNvPr id="12" name="文本框 11"/>
          <p:cNvSpPr txBox="1"/>
          <p:nvPr/>
        </p:nvSpPr>
        <p:spPr>
          <a:xfrm>
            <a:off x="1357745" y="434048"/>
            <a:ext cx="184731" cy="369332"/>
          </a:xfrm>
          <a:prstGeom prst="rect">
            <a:avLst/>
          </a:prstGeom>
          <a:noFill/>
        </p:spPr>
        <p:txBody>
          <a:bodyPr wrap="none" rtlCol="0">
            <a:spAutoFit/>
          </a:bodyPr>
          <a:lstStyle/>
          <a:p>
            <a:endParaRPr kumimoji="1" lang="zh-CN" altLang="en-US" dirty="0"/>
          </a:p>
        </p:txBody>
      </p:sp>
      <p:sp>
        <p:nvSpPr>
          <p:cNvPr id="18" name="文本框 17"/>
          <p:cNvSpPr txBox="1"/>
          <p:nvPr/>
        </p:nvSpPr>
        <p:spPr>
          <a:xfrm>
            <a:off x="374073" y="304800"/>
            <a:ext cx="1536511" cy="738664"/>
          </a:xfrm>
          <a:prstGeom prst="rect">
            <a:avLst/>
          </a:prstGeom>
          <a:noFill/>
        </p:spPr>
        <p:txBody>
          <a:bodyPr wrap="none" rtlCol="0">
            <a:spAutoFit/>
          </a:bodyPr>
          <a:lstStyle/>
          <a:p>
            <a:r>
              <a:rPr kumimoji="1" lang="en-US" altLang="zh-CN" sz="2400" dirty="0"/>
              <a:t>Feign</a:t>
            </a:r>
            <a:r>
              <a:rPr kumimoji="1" lang="zh-CN" altLang="en-US" sz="2400" dirty="0"/>
              <a:t> 示例</a:t>
            </a:r>
          </a:p>
          <a:p>
            <a:endParaRPr kumimoji="1" lang="zh-CN" altLang="en-US" dirty="0"/>
          </a:p>
        </p:txBody>
      </p:sp>
    </p:spTree>
    <p:extLst>
      <p:ext uri="{BB962C8B-B14F-4D97-AF65-F5344CB8AC3E}">
        <p14:creationId xmlns:p14="http://schemas.microsoft.com/office/powerpoint/2010/main" val="188149137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1706</Words>
  <Application>Microsoft Macintosh PowerPoint</Application>
  <PresentationFormat>宽屏</PresentationFormat>
  <Paragraphs>140</Paragraphs>
  <Slides>27</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DengXian</vt:lpstr>
      <vt:lpstr>Microsoft YaHei</vt:lpstr>
      <vt:lpstr>Microsoft YaHei UI</vt:lpstr>
      <vt:lpstr>Segoe UI</vt:lpstr>
      <vt:lpstr>Segoe UI Light</vt:lpstr>
      <vt:lpstr>Arial</vt:lpstr>
      <vt:lpstr>Calibri</vt:lpstr>
      <vt:lpstr>WelcomeDoc</vt:lpstr>
      <vt:lpstr>Spring Cloud快速搭建微服务框架</vt:lpstr>
      <vt:lpstr>PowerPoint 演示文稿</vt:lpstr>
      <vt:lpstr>服务注册和服务发现模式</vt:lpstr>
      <vt:lpstr>Consul</vt:lpstr>
      <vt:lpstr>  Consul服务注册与发现</vt:lpstr>
      <vt:lpstr>Consul作为配置中心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Zuul能做什么</vt:lpstr>
      <vt:lpstr>   Zuul架构图</vt:lpstr>
      <vt:lpstr>Zuul过滤器生命周期</vt:lpstr>
      <vt:lpstr>   Zuul中默认实现的Filter</vt:lpstr>
      <vt:lpstr>PowerPoint 演示文稿</vt:lpstr>
      <vt:lpstr>   请求转发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2016-10-13T01:01:16Z</dcterms:created>
  <dcterms:modified xsi:type="dcterms:W3CDTF">2019-12-13T07:00:53Z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