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3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25" spcFirstLastPara="1" rIns="95525" wrap="square" tIns="47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5" y="3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25" spcFirstLastPara="1" rIns="95525" wrap="square" tIns="4775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65225" y="1239838"/>
            <a:ext cx="4467225" cy="33512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25" spcFirstLastPara="1" rIns="95525" wrap="square" tIns="477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428586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25" spcFirstLastPara="1" rIns="95525" wrap="square" tIns="47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5" y="9428586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25" spcFirstLastPara="1" rIns="95525" wrap="square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25" spcFirstLastPara="1" rIns="95525" wrap="square" tIns="47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1165225" y="1239838"/>
            <a:ext cx="4467225" cy="33512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1b436bdc9_2_28:notes"/>
          <p:cNvSpPr/>
          <p:nvPr>
            <p:ph idx="2" type="sldImg"/>
          </p:nvPr>
        </p:nvSpPr>
        <p:spPr>
          <a:xfrm>
            <a:off x="1165225" y="1239838"/>
            <a:ext cx="4467300" cy="335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1b436bdc9_2_28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anchorCtr="0" anchor="t" bIns="47750" lIns="95525" spcFirstLastPara="1" rIns="95525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21b436bdc9_2_28:notes"/>
          <p:cNvSpPr txBox="1"/>
          <p:nvPr>
            <p:ph idx="12" type="sldNum"/>
          </p:nvPr>
        </p:nvSpPr>
        <p:spPr>
          <a:xfrm>
            <a:off x="3850445" y="9428586"/>
            <a:ext cx="2945700" cy="498000"/>
          </a:xfrm>
          <a:prstGeom prst="rect">
            <a:avLst/>
          </a:prstGeom>
        </p:spPr>
        <p:txBody>
          <a:bodyPr anchorCtr="0" anchor="b" bIns="47750" lIns="95525" spcFirstLastPara="1" rIns="95525" wrap="square" tIns="477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1b436bdc9_2_49:notes"/>
          <p:cNvSpPr/>
          <p:nvPr>
            <p:ph idx="2" type="sldImg"/>
          </p:nvPr>
        </p:nvSpPr>
        <p:spPr>
          <a:xfrm>
            <a:off x="1165225" y="1239838"/>
            <a:ext cx="4467300" cy="335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1b436bdc9_2_49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anchorCtr="0" anchor="t" bIns="47750" lIns="95525" spcFirstLastPara="1" rIns="95525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21b436bdc9_2_49:notes"/>
          <p:cNvSpPr txBox="1"/>
          <p:nvPr>
            <p:ph idx="12" type="sldNum"/>
          </p:nvPr>
        </p:nvSpPr>
        <p:spPr>
          <a:xfrm>
            <a:off x="3850445" y="9428586"/>
            <a:ext cx="2945700" cy="498000"/>
          </a:xfrm>
          <a:prstGeom prst="rect">
            <a:avLst/>
          </a:prstGeom>
        </p:spPr>
        <p:txBody>
          <a:bodyPr anchorCtr="0" anchor="b" bIns="47750" lIns="95525" spcFirstLastPara="1" rIns="95525" wrap="square" tIns="477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1b436bdc9_2_85:notes"/>
          <p:cNvSpPr/>
          <p:nvPr>
            <p:ph idx="2" type="sldImg"/>
          </p:nvPr>
        </p:nvSpPr>
        <p:spPr>
          <a:xfrm>
            <a:off x="1165225" y="1239838"/>
            <a:ext cx="4467300" cy="335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1b436bdc9_2_85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anchorCtr="0" anchor="t" bIns="47750" lIns="95525" spcFirstLastPara="1" rIns="95525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21b436bdc9_2_85:notes"/>
          <p:cNvSpPr txBox="1"/>
          <p:nvPr>
            <p:ph idx="12" type="sldNum"/>
          </p:nvPr>
        </p:nvSpPr>
        <p:spPr>
          <a:xfrm>
            <a:off x="3850445" y="9428586"/>
            <a:ext cx="2945700" cy="498000"/>
          </a:xfrm>
          <a:prstGeom prst="rect">
            <a:avLst/>
          </a:prstGeom>
        </p:spPr>
        <p:txBody>
          <a:bodyPr anchorCtr="0" anchor="b" bIns="47750" lIns="95525" spcFirstLastPara="1" rIns="95525" wrap="square" tIns="477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1b436bdc9_2_56:notes"/>
          <p:cNvSpPr/>
          <p:nvPr>
            <p:ph idx="2" type="sldImg"/>
          </p:nvPr>
        </p:nvSpPr>
        <p:spPr>
          <a:xfrm>
            <a:off x="1165225" y="1239838"/>
            <a:ext cx="4467300" cy="335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1b436bdc9_2_56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anchorCtr="0" anchor="t" bIns="47750" lIns="95525" spcFirstLastPara="1" rIns="95525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21b436bdc9_2_56:notes"/>
          <p:cNvSpPr txBox="1"/>
          <p:nvPr>
            <p:ph idx="12" type="sldNum"/>
          </p:nvPr>
        </p:nvSpPr>
        <p:spPr>
          <a:xfrm>
            <a:off x="3850445" y="9428586"/>
            <a:ext cx="2945700" cy="498000"/>
          </a:xfrm>
          <a:prstGeom prst="rect">
            <a:avLst/>
          </a:prstGeom>
        </p:spPr>
        <p:txBody>
          <a:bodyPr anchorCtr="0" anchor="b" bIns="47750" lIns="95525" spcFirstLastPara="1" rIns="95525" wrap="square" tIns="477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1b436bdc9_2_63:notes"/>
          <p:cNvSpPr/>
          <p:nvPr>
            <p:ph idx="2" type="sldImg"/>
          </p:nvPr>
        </p:nvSpPr>
        <p:spPr>
          <a:xfrm>
            <a:off x="1165225" y="1239838"/>
            <a:ext cx="4467300" cy="335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1b436bdc9_2_63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anchorCtr="0" anchor="t" bIns="47750" lIns="95525" spcFirstLastPara="1" rIns="95525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21b436bdc9_2_63:notes"/>
          <p:cNvSpPr txBox="1"/>
          <p:nvPr>
            <p:ph idx="12" type="sldNum"/>
          </p:nvPr>
        </p:nvSpPr>
        <p:spPr>
          <a:xfrm>
            <a:off x="3850445" y="9428586"/>
            <a:ext cx="2945700" cy="498000"/>
          </a:xfrm>
          <a:prstGeom prst="rect">
            <a:avLst/>
          </a:prstGeom>
        </p:spPr>
        <p:txBody>
          <a:bodyPr anchorCtr="0" anchor="b" bIns="47750" lIns="95525" spcFirstLastPara="1" rIns="95525" wrap="square" tIns="477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1b436bdc9_2_70:notes"/>
          <p:cNvSpPr/>
          <p:nvPr>
            <p:ph idx="2" type="sldImg"/>
          </p:nvPr>
        </p:nvSpPr>
        <p:spPr>
          <a:xfrm>
            <a:off x="1165225" y="1239838"/>
            <a:ext cx="4467300" cy="335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1b436bdc9_2_70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anchorCtr="0" anchor="t" bIns="47750" lIns="95525" spcFirstLastPara="1" rIns="95525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21b436bdc9_2_70:notes"/>
          <p:cNvSpPr txBox="1"/>
          <p:nvPr>
            <p:ph idx="12" type="sldNum"/>
          </p:nvPr>
        </p:nvSpPr>
        <p:spPr>
          <a:xfrm>
            <a:off x="3850445" y="9428586"/>
            <a:ext cx="2945700" cy="498000"/>
          </a:xfrm>
          <a:prstGeom prst="rect">
            <a:avLst/>
          </a:prstGeom>
        </p:spPr>
        <p:txBody>
          <a:bodyPr anchorCtr="0" anchor="b" bIns="47750" lIns="95525" spcFirstLastPara="1" rIns="95525" wrap="square" tIns="477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1b436bdc9_2_77:notes"/>
          <p:cNvSpPr/>
          <p:nvPr>
            <p:ph idx="2" type="sldImg"/>
          </p:nvPr>
        </p:nvSpPr>
        <p:spPr>
          <a:xfrm>
            <a:off x="1165225" y="1239838"/>
            <a:ext cx="4467300" cy="335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1b436bdc9_2_77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anchorCtr="0" anchor="t" bIns="47750" lIns="95525" spcFirstLastPara="1" rIns="95525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21b436bdc9_2_77:notes"/>
          <p:cNvSpPr txBox="1"/>
          <p:nvPr>
            <p:ph idx="12" type="sldNum"/>
          </p:nvPr>
        </p:nvSpPr>
        <p:spPr>
          <a:xfrm>
            <a:off x="3850445" y="9428586"/>
            <a:ext cx="2945700" cy="498000"/>
          </a:xfrm>
          <a:prstGeom prst="rect">
            <a:avLst/>
          </a:prstGeom>
        </p:spPr>
        <p:txBody>
          <a:bodyPr anchorCtr="0" anchor="b" bIns="47750" lIns="95525" spcFirstLastPara="1" rIns="95525" wrap="square" tIns="477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1c71c0961_0_6:notes"/>
          <p:cNvSpPr/>
          <p:nvPr>
            <p:ph idx="2" type="sldImg"/>
          </p:nvPr>
        </p:nvSpPr>
        <p:spPr>
          <a:xfrm>
            <a:off x="1165225" y="1239838"/>
            <a:ext cx="4467300" cy="335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1c71c0961_0_6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anchorCtr="0" anchor="t" bIns="47750" lIns="95525" spcFirstLastPara="1" rIns="95525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21c71c0961_0_6:notes"/>
          <p:cNvSpPr txBox="1"/>
          <p:nvPr>
            <p:ph idx="12" type="sldNum"/>
          </p:nvPr>
        </p:nvSpPr>
        <p:spPr>
          <a:xfrm>
            <a:off x="3850445" y="9428586"/>
            <a:ext cx="2945700" cy="498000"/>
          </a:xfrm>
          <a:prstGeom prst="rect">
            <a:avLst/>
          </a:prstGeom>
        </p:spPr>
        <p:txBody>
          <a:bodyPr anchorCtr="0" anchor="b" bIns="47750" lIns="95525" spcFirstLastPara="1" rIns="95525" wrap="square" tIns="477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1b436bdc9_1_2:notes"/>
          <p:cNvSpPr/>
          <p:nvPr>
            <p:ph idx="2" type="sldImg"/>
          </p:nvPr>
        </p:nvSpPr>
        <p:spPr>
          <a:xfrm>
            <a:off x="1165225" y="1239838"/>
            <a:ext cx="4467300" cy="335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21b436bdc9_1_2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25" spcFirstLastPara="1" rIns="95525" wrap="square" tIns="47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Two primary components are Nlu(natural language understand) and the dialogue management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50">
                <a:latin typeface="Arial"/>
                <a:ea typeface="Arial"/>
                <a:cs typeface="Arial"/>
                <a:sym typeface="Arial"/>
              </a:rPr>
              <a:t>NLU is the part that handles intent classification, entity extraction, and response retrieval. It's shown below as the </a:t>
            </a:r>
            <a:r>
              <a:rPr i="1" lang="en-US" sz="1350">
                <a:latin typeface="Arial"/>
                <a:ea typeface="Arial"/>
                <a:cs typeface="Arial"/>
                <a:sym typeface="Arial"/>
              </a:rPr>
              <a:t>NLU Pipeline</a:t>
            </a:r>
            <a:r>
              <a:rPr lang="en-US" sz="1350">
                <a:latin typeface="Arial"/>
                <a:ea typeface="Arial"/>
                <a:cs typeface="Arial"/>
                <a:sym typeface="Arial"/>
              </a:rPr>
              <a:t> because it processes user utterances using an NLU model that is generated by the trained pipeline.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50">
                <a:latin typeface="Arial"/>
                <a:ea typeface="Arial"/>
                <a:cs typeface="Arial"/>
                <a:sym typeface="Arial"/>
              </a:rPr>
              <a:t>The dialogue management component decides the next action in a conversation based on the context. This is displayed as the </a:t>
            </a:r>
            <a:r>
              <a:rPr i="1" lang="en-US" sz="1350">
                <a:latin typeface="Arial"/>
                <a:ea typeface="Arial"/>
                <a:cs typeface="Arial"/>
                <a:sym typeface="Arial"/>
              </a:rPr>
              <a:t>Dialogue Policies</a:t>
            </a:r>
            <a:r>
              <a:rPr lang="en-US" sz="1350">
                <a:latin typeface="Arial"/>
                <a:ea typeface="Arial"/>
                <a:cs typeface="Arial"/>
                <a:sym typeface="Arial"/>
              </a:rPr>
              <a:t> in the diagram.</a:t>
            </a: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121b436bdc9_1_2:notes"/>
          <p:cNvSpPr txBox="1"/>
          <p:nvPr>
            <p:ph idx="12" type="sldNum"/>
          </p:nvPr>
        </p:nvSpPr>
        <p:spPr>
          <a:xfrm>
            <a:off x="3850445" y="9428586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25" spcFirstLastPara="1" rIns="95525" wrap="square" tIns="47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1165225" y="1239838"/>
            <a:ext cx="4467300" cy="335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3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25" spcFirstLastPara="1" rIns="95525" wrap="square" tIns="47750">
            <a:noAutofit/>
          </a:bodyPr>
          <a:lstStyle/>
          <a:p>
            <a:pPr indent="-314325" lvl="0" marL="8763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617287"/>
              </a:buClr>
              <a:buSzPts val="1350"/>
              <a:buAutoNum type="arabicPeriod"/>
            </a:pPr>
            <a:r>
              <a:rPr lang="en-US" sz="1350">
                <a:solidFill>
                  <a:srgbClr val="61728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message is received and passed to an </a:t>
            </a:r>
            <a:r>
              <a:rPr lang="en-US" sz="1000">
                <a:solidFill>
                  <a:srgbClr val="53415D"/>
                </a:solidFill>
                <a:highlight>
                  <a:srgbClr val="F7F8F9"/>
                </a:highlight>
                <a:latin typeface="Courier New"/>
                <a:ea typeface="Courier New"/>
                <a:cs typeface="Courier New"/>
                <a:sym typeface="Courier New"/>
              </a:rPr>
              <a:t>Interpreter</a:t>
            </a:r>
            <a:r>
              <a:rPr lang="en-US" sz="1350">
                <a:solidFill>
                  <a:srgbClr val="61728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which converts it into a dictionary including the original text, the intent, and any entities that were found. This part is handled by NLU.</a:t>
            </a:r>
            <a:endParaRPr sz="1350">
              <a:solidFill>
                <a:srgbClr val="61728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876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17287"/>
              </a:buClr>
              <a:buSzPts val="1350"/>
              <a:buAutoNum type="arabicPeriod"/>
            </a:pPr>
            <a:r>
              <a:rPr lang="en-US" sz="1350">
                <a:solidFill>
                  <a:srgbClr val="61728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000">
                <a:solidFill>
                  <a:srgbClr val="53415D"/>
                </a:solidFill>
                <a:highlight>
                  <a:srgbClr val="F7F8F9"/>
                </a:highlight>
                <a:latin typeface="Courier New"/>
                <a:ea typeface="Courier New"/>
                <a:cs typeface="Courier New"/>
                <a:sym typeface="Courier New"/>
              </a:rPr>
              <a:t>Tracker</a:t>
            </a:r>
            <a:r>
              <a:rPr lang="en-US" sz="1350">
                <a:solidFill>
                  <a:srgbClr val="61728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the object which keeps track of conversation state. It receives the info that a new message has come in.</a:t>
            </a:r>
            <a:endParaRPr sz="1350">
              <a:solidFill>
                <a:srgbClr val="61728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876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17287"/>
              </a:buClr>
              <a:buSzPts val="1350"/>
              <a:buAutoNum type="arabicPeriod"/>
            </a:pPr>
            <a:r>
              <a:rPr lang="en-US" sz="1350">
                <a:solidFill>
                  <a:srgbClr val="61728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policy receives the current state of the tracker.</a:t>
            </a:r>
            <a:endParaRPr sz="1350">
              <a:solidFill>
                <a:srgbClr val="61728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876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17287"/>
              </a:buClr>
              <a:buSzPts val="1350"/>
              <a:buAutoNum type="arabicPeriod"/>
            </a:pPr>
            <a:r>
              <a:rPr lang="en-US" sz="1350">
                <a:solidFill>
                  <a:srgbClr val="61728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policy chooses which action to take next.</a:t>
            </a:r>
            <a:endParaRPr sz="1350">
              <a:solidFill>
                <a:srgbClr val="61728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876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17287"/>
              </a:buClr>
              <a:buSzPts val="1350"/>
              <a:buAutoNum type="arabicPeriod"/>
            </a:pPr>
            <a:r>
              <a:rPr lang="en-US" sz="1350">
                <a:solidFill>
                  <a:srgbClr val="61728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chosen action is logged by the tracker.</a:t>
            </a:r>
            <a:endParaRPr sz="1350">
              <a:solidFill>
                <a:srgbClr val="61728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876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17287"/>
              </a:buClr>
              <a:buSzPts val="1350"/>
              <a:buAutoNum type="arabicPeriod"/>
            </a:pPr>
            <a:r>
              <a:rPr lang="en-US" sz="1350">
                <a:solidFill>
                  <a:srgbClr val="61728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response is sent to the user.</a:t>
            </a:r>
            <a:endParaRPr sz="1350">
              <a:solidFill>
                <a:srgbClr val="61728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13:notes"/>
          <p:cNvSpPr txBox="1"/>
          <p:nvPr>
            <p:ph idx="12" type="sldNum"/>
          </p:nvPr>
        </p:nvSpPr>
        <p:spPr>
          <a:xfrm>
            <a:off x="3850445" y="9428586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25" spcFirstLastPara="1" rIns="95525" wrap="square" tIns="47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25" spcFirstLastPara="1" rIns="95525" wrap="square" tIns="47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1165225" y="1239838"/>
            <a:ext cx="4467300" cy="335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1b436bdc9_1_24:notes"/>
          <p:cNvSpPr/>
          <p:nvPr>
            <p:ph idx="2" type="sldImg"/>
          </p:nvPr>
        </p:nvSpPr>
        <p:spPr>
          <a:xfrm>
            <a:off x="1165225" y="1239838"/>
            <a:ext cx="4467300" cy="335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121b436bdc9_1_24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25" spcFirstLastPara="1" rIns="95525" wrap="square" tIns="47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g121b436bdc9_1_24:notes"/>
          <p:cNvSpPr txBox="1"/>
          <p:nvPr>
            <p:ph idx="12" type="sldNum"/>
          </p:nvPr>
        </p:nvSpPr>
        <p:spPr>
          <a:xfrm>
            <a:off x="3850445" y="9428586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25" spcFirstLastPara="1" rIns="95525" wrap="square" tIns="47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1b436bdc9_1_36:notes"/>
          <p:cNvSpPr/>
          <p:nvPr>
            <p:ph idx="2" type="sldImg"/>
          </p:nvPr>
        </p:nvSpPr>
        <p:spPr>
          <a:xfrm>
            <a:off x="1165225" y="1239838"/>
            <a:ext cx="4467300" cy="335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121b436bdc9_1_36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25" spcFirstLastPara="1" rIns="95525" wrap="square" tIns="47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121b436bdc9_1_36:notes"/>
          <p:cNvSpPr txBox="1"/>
          <p:nvPr>
            <p:ph idx="12" type="sldNum"/>
          </p:nvPr>
        </p:nvSpPr>
        <p:spPr>
          <a:xfrm>
            <a:off x="3850445" y="9428586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25" spcFirstLastPara="1" rIns="95525" wrap="square" tIns="47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1b436bdc9_1_49:notes"/>
          <p:cNvSpPr/>
          <p:nvPr>
            <p:ph idx="2" type="sldImg"/>
          </p:nvPr>
        </p:nvSpPr>
        <p:spPr>
          <a:xfrm>
            <a:off x="1165225" y="1239838"/>
            <a:ext cx="4467300" cy="335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121b436bdc9_1_49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25" spcFirstLastPara="1" rIns="95525" wrap="square" tIns="47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g121b436bdc9_1_49:notes"/>
          <p:cNvSpPr txBox="1"/>
          <p:nvPr>
            <p:ph idx="12" type="sldNum"/>
          </p:nvPr>
        </p:nvSpPr>
        <p:spPr>
          <a:xfrm>
            <a:off x="3850445" y="9428586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25" spcFirstLastPara="1" rIns="95525" wrap="square" tIns="47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1b436bdc9_1_58:notes"/>
          <p:cNvSpPr/>
          <p:nvPr>
            <p:ph idx="2" type="sldImg"/>
          </p:nvPr>
        </p:nvSpPr>
        <p:spPr>
          <a:xfrm>
            <a:off x="1165225" y="1239838"/>
            <a:ext cx="4467300" cy="335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21b436bdc9_1_58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anchorCtr="0" anchor="t" bIns="47750" lIns="95525" spcFirstLastPara="1" rIns="95525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21b436bdc9_1_58:notes"/>
          <p:cNvSpPr txBox="1"/>
          <p:nvPr>
            <p:ph idx="12" type="sldNum"/>
          </p:nvPr>
        </p:nvSpPr>
        <p:spPr>
          <a:xfrm>
            <a:off x="3850445" y="9428586"/>
            <a:ext cx="2945700" cy="498000"/>
          </a:xfrm>
          <a:prstGeom prst="rect">
            <a:avLst/>
          </a:prstGeom>
        </p:spPr>
        <p:txBody>
          <a:bodyPr anchorCtr="0" anchor="b" bIns="47750" lIns="95525" spcFirstLastPara="1" rIns="95525" wrap="square" tIns="477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25" spcFirstLastPara="1" rIns="95525" wrap="square" tIns="47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16:notes"/>
          <p:cNvSpPr/>
          <p:nvPr>
            <p:ph idx="2" type="sldImg"/>
          </p:nvPr>
        </p:nvSpPr>
        <p:spPr>
          <a:xfrm>
            <a:off x="1165225" y="1239838"/>
            <a:ext cx="4467225" cy="33512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1c71c0961_0_0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25" spcFirstLastPara="1" rIns="95525" wrap="square" tIns="47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121c71c0961_0_0:notes"/>
          <p:cNvSpPr/>
          <p:nvPr>
            <p:ph idx="2" type="sldImg"/>
          </p:nvPr>
        </p:nvSpPr>
        <p:spPr>
          <a:xfrm>
            <a:off x="1165225" y="1239838"/>
            <a:ext cx="4467300" cy="335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25" spcFirstLastPara="1" rIns="95525" wrap="square" tIns="47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65225" y="1239838"/>
            <a:ext cx="4467225" cy="33512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25" spcFirstLastPara="1" rIns="95525" wrap="square" tIns="47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bottom feature map of CNN is close to the image texture and the high-level feature map is close to the natural characteristics of the image content.</a:t>
            </a:r>
            <a:endParaRPr/>
          </a:p>
        </p:txBody>
      </p:sp>
      <p:sp>
        <p:nvSpPr>
          <p:cNvPr id="99" name="Google Shape;99;p6:notes"/>
          <p:cNvSpPr/>
          <p:nvPr>
            <p:ph idx="2" type="sldImg"/>
          </p:nvPr>
        </p:nvSpPr>
        <p:spPr>
          <a:xfrm>
            <a:off x="1165225" y="1239838"/>
            <a:ext cx="4467225" cy="33512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25" spcFirstLastPara="1" rIns="95525" wrap="square" tIns="47750">
            <a:noAutofit/>
          </a:bodyPr>
          <a:lstStyle/>
          <a:p>
            <a:pPr indent="-3365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6" name="Google Shape;106;p8:notes"/>
          <p:cNvSpPr/>
          <p:nvPr>
            <p:ph idx="2" type="sldImg"/>
          </p:nvPr>
        </p:nvSpPr>
        <p:spPr>
          <a:xfrm>
            <a:off x="1165225" y="1239838"/>
            <a:ext cx="4467225" cy="33512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25" spcFirstLastPara="1" rIns="95525" wrap="square" tIns="47750">
            <a:noAutofit/>
          </a:bodyPr>
          <a:lstStyle/>
          <a:p>
            <a:pPr indent="-3365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Introduce Facebook CodeGen, which is a library for programming language preprocessing</a:t>
            </a:r>
            <a:endParaRPr/>
          </a:p>
          <a:p>
            <a:pPr indent="-3365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365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We use its preprocessor to confuse the Java language, and use func and VaR to replace the original function name and variable name</a:t>
            </a:r>
            <a:endParaRPr/>
          </a:p>
          <a:p>
            <a:pPr indent="-3365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365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principle of obfuscation is based on treesitter (see the paper for an introduction)</a:t>
            </a:r>
            <a:endParaRPr/>
          </a:p>
          <a:p>
            <a:pPr indent="-3365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365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This function requires complete Java, so we add class HelloWorld to the dataset</a:t>
            </a:r>
            <a:endParaRPr/>
          </a:p>
          <a:p>
            <a:pPr indent="-3365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365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Our data set is generated from the original data set, generating 500000 data. Our data set format is TXT, including: original function, confusion function, comment, corresponding name dictionary</a:t>
            </a:r>
            <a:endParaRPr/>
          </a:p>
          <a:p>
            <a:pPr indent="-3365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8" name="Google Shape;118;p9:notes"/>
          <p:cNvSpPr/>
          <p:nvPr>
            <p:ph idx="2" type="sldImg"/>
          </p:nvPr>
        </p:nvSpPr>
        <p:spPr>
          <a:xfrm>
            <a:off x="1165225" y="1239838"/>
            <a:ext cx="4467300" cy="335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1b436bdc9_0_14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25" spcFirstLastPara="1" rIns="95525" wrap="square" tIns="477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606C71"/>
                </a:solidFill>
                <a:latin typeface="Arial"/>
                <a:ea typeface="Arial"/>
                <a:cs typeface="Arial"/>
                <a:sym typeface="Arial"/>
              </a:rPr>
              <a:t>Tree-sitter is a parser generator tool and an incremental parsing library. It can build a concrete syntax tree for a source file and efficiently update the syntax tree as the source file is edited. Tree-sitter aims to be:</a:t>
            </a:r>
            <a:endParaRPr>
              <a:solidFill>
                <a:srgbClr val="606C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06C71"/>
              </a:buClr>
              <a:buSzPts val="1200"/>
              <a:buChar char="●"/>
            </a:pPr>
            <a:r>
              <a:rPr b="1" lang="en-US">
                <a:solidFill>
                  <a:srgbClr val="606C71"/>
                </a:solidFill>
                <a:latin typeface="Arial"/>
                <a:ea typeface="Arial"/>
                <a:cs typeface="Arial"/>
                <a:sym typeface="Arial"/>
              </a:rPr>
              <a:t>General</a:t>
            </a:r>
            <a:r>
              <a:rPr lang="en-US">
                <a:solidFill>
                  <a:srgbClr val="606C71"/>
                </a:solidFill>
                <a:latin typeface="Arial"/>
                <a:ea typeface="Arial"/>
                <a:cs typeface="Arial"/>
                <a:sym typeface="Arial"/>
              </a:rPr>
              <a:t> enough to parse any programming language</a:t>
            </a:r>
            <a:endParaRPr>
              <a:solidFill>
                <a:srgbClr val="606C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200"/>
              <a:buChar char="●"/>
            </a:pPr>
            <a:r>
              <a:rPr b="1" lang="en-US">
                <a:solidFill>
                  <a:srgbClr val="606C71"/>
                </a:solidFill>
                <a:latin typeface="Arial"/>
                <a:ea typeface="Arial"/>
                <a:cs typeface="Arial"/>
                <a:sym typeface="Arial"/>
              </a:rPr>
              <a:t>Fast</a:t>
            </a:r>
            <a:r>
              <a:rPr lang="en-US">
                <a:solidFill>
                  <a:srgbClr val="606C71"/>
                </a:solidFill>
                <a:latin typeface="Arial"/>
                <a:ea typeface="Arial"/>
                <a:cs typeface="Arial"/>
                <a:sym typeface="Arial"/>
              </a:rPr>
              <a:t> enough to parse on every keystroke in a text editor</a:t>
            </a:r>
            <a:endParaRPr>
              <a:solidFill>
                <a:srgbClr val="606C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200"/>
              <a:buChar char="●"/>
            </a:pPr>
            <a:r>
              <a:rPr b="1" lang="en-US">
                <a:solidFill>
                  <a:srgbClr val="606C71"/>
                </a:solidFill>
                <a:latin typeface="Arial"/>
                <a:ea typeface="Arial"/>
                <a:cs typeface="Arial"/>
                <a:sym typeface="Arial"/>
              </a:rPr>
              <a:t>Robust</a:t>
            </a:r>
            <a:r>
              <a:rPr lang="en-US">
                <a:solidFill>
                  <a:srgbClr val="606C71"/>
                </a:solidFill>
                <a:latin typeface="Arial"/>
                <a:ea typeface="Arial"/>
                <a:cs typeface="Arial"/>
                <a:sym typeface="Arial"/>
              </a:rPr>
              <a:t> enough to provide useful results even in the presence of syntax errors</a:t>
            </a:r>
            <a:endParaRPr>
              <a:solidFill>
                <a:srgbClr val="606C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06C71"/>
              </a:buClr>
              <a:buSzPts val="1200"/>
              <a:buChar char="●"/>
            </a:pPr>
            <a:r>
              <a:rPr b="1" lang="en-US">
                <a:solidFill>
                  <a:srgbClr val="606C71"/>
                </a:solidFill>
                <a:latin typeface="Arial"/>
                <a:ea typeface="Arial"/>
                <a:cs typeface="Arial"/>
                <a:sym typeface="Arial"/>
              </a:rPr>
              <a:t>Dependency-free</a:t>
            </a:r>
            <a:r>
              <a:rPr lang="en-US">
                <a:solidFill>
                  <a:srgbClr val="606C71"/>
                </a:solidFill>
                <a:latin typeface="Arial"/>
                <a:ea typeface="Arial"/>
                <a:cs typeface="Arial"/>
                <a:sym typeface="Arial"/>
              </a:rPr>
              <a:t> so that the runtime library (which is written in pure C) can be embedded in any application</a:t>
            </a:r>
            <a:endParaRPr>
              <a:solidFill>
                <a:srgbClr val="606C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51435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7" name="Google Shape;127;g121b436bdc9_0_14:notes"/>
          <p:cNvSpPr/>
          <p:nvPr>
            <p:ph idx="2" type="sldImg"/>
          </p:nvPr>
        </p:nvSpPr>
        <p:spPr>
          <a:xfrm>
            <a:off x="1165225" y="1239838"/>
            <a:ext cx="4467300" cy="335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1b436bdc9_2_14:notes"/>
          <p:cNvSpPr/>
          <p:nvPr>
            <p:ph idx="2" type="sldImg"/>
          </p:nvPr>
        </p:nvSpPr>
        <p:spPr>
          <a:xfrm>
            <a:off x="1165225" y="1239838"/>
            <a:ext cx="4467300" cy="335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1b436bdc9_2_14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anchorCtr="0" anchor="t" bIns="47750" lIns="95525" spcFirstLastPara="1" rIns="95525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21b436bdc9_2_14:notes"/>
          <p:cNvSpPr txBox="1"/>
          <p:nvPr>
            <p:ph idx="12" type="sldNum"/>
          </p:nvPr>
        </p:nvSpPr>
        <p:spPr>
          <a:xfrm>
            <a:off x="3850445" y="9428586"/>
            <a:ext cx="2945700" cy="498000"/>
          </a:xfrm>
          <a:prstGeom prst="rect">
            <a:avLst/>
          </a:prstGeom>
        </p:spPr>
        <p:txBody>
          <a:bodyPr anchorCtr="0" anchor="b" bIns="47750" lIns="95525" spcFirstLastPara="1" rIns="95525" wrap="square" tIns="477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11.gif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gif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gif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Relationship Id="rId4" Type="http://schemas.openxmlformats.org/officeDocument/2006/relationships/image" Target="../media/image7.gif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gif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1388466" y="2121318"/>
            <a:ext cx="7411601" cy="1280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F7E"/>
              </a:buClr>
              <a:buSzPts val="4400"/>
              <a:buFont typeface="Arial"/>
              <a:buNone/>
              <a:defRPr b="1" sz="4400" cap="none">
                <a:solidFill>
                  <a:srgbClr val="173F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88466" y="3538489"/>
            <a:ext cx="6863514" cy="463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BBBC"/>
              </a:buClr>
              <a:buSzPts val="2400"/>
              <a:buNone/>
              <a:defRPr b="1" sz="2400" cap="none">
                <a:solidFill>
                  <a:srgbClr val="33BBB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2" type="body"/>
          </p:nvPr>
        </p:nvSpPr>
        <p:spPr>
          <a:xfrm>
            <a:off x="1388466" y="4127589"/>
            <a:ext cx="6846887" cy="406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892325"/>
            <a:ext cx="1177848" cy="1093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84725" y="-22280"/>
            <a:ext cx="284673" cy="537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9937" y="67433"/>
            <a:ext cx="3027124" cy="979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892325"/>
            <a:ext cx="1177848" cy="1093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84725" y="-22280"/>
            <a:ext cx="284673" cy="537321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628650" y="250831"/>
            <a:ext cx="6600413" cy="545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F7E"/>
              </a:buClr>
              <a:buSzPts val="3200"/>
              <a:buFont typeface="Arial"/>
              <a:buNone/>
              <a:defRPr b="1" sz="3200" cap="none">
                <a:solidFill>
                  <a:srgbClr val="173F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88" y="250831"/>
            <a:ext cx="583844" cy="54556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/>
          <p:nvPr>
            <p:ph idx="1" type="body"/>
          </p:nvPr>
        </p:nvSpPr>
        <p:spPr>
          <a:xfrm>
            <a:off x="628650" y="1167027"/>
            <a:ext cx="7886700" cy="414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b="0" cap="none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8" y="250831"/>
            <a:ext cx="583844" cy="545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29063" y="-3081"/>
            <a:ext cx="1912776" cy="64544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628650" y="250831"/>
            <a:ext cx="6600413" cy="545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F7E"/>
              </a:buClr>
              <a:buSzPts val="3200"/>
              <a:buFont typeface="Arial"/>
              <a:buNone/>
              <a:defRPr b="1" sz="3200" cap="none">
                <a:solidFill>
                  <a:srgbClr val="173F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88" y="250831"/>
            <a:ext cx="583844" cy="54556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 txBox="1"/>
          <p:nvPr>
            <p:ph idx="1" type="body"/>
          </p:nvPr>
        </p:nvSpPr>
        <p:spPr>
          <a:xfrm>
            <a:off x="628650" y="1182205"/>
            <a:ext cx="7886700" cy="4651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58220"/>
              </a:buClr>
              <a:buSzPts val="2800"/>
              <a:buChar char="•"/>
              <a:defRPr b="1">
                <a:solidFill>
                  <a:srgbClr val="F58220"/>
                </a:solidFill>
              </a:defRPr>
            </a:lvl1pPr>
            <a:lvl2pPr indent="-381000" lvl="1" marL="91440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2pPr>
            <a:lvl3pPr indent="-355600" lvl="2" marL="137160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>
                <a:solidFill>
                  <a:srgbClr val="3F3F3F"/>
                </a:solidFill>
              </a:defRPr>
            </a:lvl3pPr>
            <a:lvl4pPr indent="-342900" lvl="3" marL="182880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─"/>
              <a:defRPr>
                <a:solidFill>
                  <a:srgbClr val="3F3F3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88" y="250831"/>
            <a:ext cx="583844" cy="545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9063" y="-3081"/>
            <a:ext cx="1912776" cy="645447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628650" y="250831"/>
            <a:ext cx="6600413" cy="545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F7E"/>
              </a:buClr>
              <a:buSzPts val="3200"/>
              <a:buFont typeface="Arial"/>
              <a:buNone/>
              <a:defRPr b="1" sz="3200" cap="none">
                <a:solidFill>
                  <a:srgbClr val="173F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88" y="250831"/>
            <a:ext cx="583844" cy="54556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/>
          <p:nvPr>
            <p:ph idx="1" type="body"/>
          </p:nvPr>
        </p:nvSpPr>
        <p:spPr>
          <a:xfrm>
            <a:off x="4760913" y="1166813"/>
            <a:ext cx="3754437" cy="414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58220"/>
              </a:buClr>
              <a:buSzPts val="2800"/>
              <a:buChar char="•"/>
              <a:defRPr b="1">
                <a:solidFill>
                  <a:srgbClr val="F58220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>
                <a:solidFill>
                  <a:srgbClr val="3F3F3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─"/>
              <a:defRPr>
                <a:solidFill>
                  <a:srgbClr val="3F3F3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628650" y="1166812"/>
            <a:ext cx="3843959" cy="414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58220"/>
              </a:buClr>
              <a:buSzPts val="2800"/>
              <a:buChar char="•"/>
              <a:defRPr b="1">
                <a:solidFill>
                  <a:srgbClr val="F58220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>
                <a:solidFill>
                  <a:srgbClr val="3F3F3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─"/>
              <a:defRPr>
                <a:solidFill>
                  <a:srgbClr val="3F3F3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3" name="Google Shape;4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88" y="250831"/>
            <a:ext cx="583844" cy="545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9063" y="-3081"/>
            <a:ext cx="1912776" cy="645447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ctrTitle"/>
          </p:nvPr>
        </p:nvSpPr>
        <p:spPr>
          <a:xfrm>
            <a:off x="841814" y="3318389"/>
            <a:ext cx="7411601" cy="1280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F7E"/>
              </a:buClr>
              <a:buSzPts val="4400"/>
              <a:buFont typeface="Arial"/>
              <a:buNone/>
              <a:defRPr b="1" sz="4400" cap="none">
                <a:solidFill>
                  <a:srgbClr val="173F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subTitle"/>
          </p:nvPr>
        </p:nvSpPr>
        <p:spPr>
          <a:xfrm>
            <a:off x="841814" y="4778842"/>
            <a:ext cx="6863514" cy="463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BBBC"/>
              </a:buClr>
              <a:buSzPts val="2400"/>
              <a:buNone/>
              <a:defRPr b="1" sz="2400" cap="none">
                <a:solidFill>
                  <a:srgbClr val="33BBB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337619"/>
            <a:ext cx="715617" cy="664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84725" y="-22280"/>
            <a:ext cx="284673" cy="537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337619"/>
            <a:ext cx="715617" cy="664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84725" y="-22280"/>
            <a:ext cx="284673" cy="537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9734" y="0"/>
            <a:ext cx="4046202" cy="13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628650" y="250831"/>
            <a:ext cx="6600413" cy="545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F7E"/>
              </a:buClr>
              <a:buSzPts val="3200"/>
              <a:buFont typeface="Arial"/>
              <a:buNone/>
              <a:defRPr b="1" sz="3200" cap="none">
                <a:solidFill>
                  <a:srgbClr val="173F7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88" y="250831"/>
            <a:ext cx="583844" cy="545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88" y="250831"/>
            <a:ext cx="583844" cy="545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9063" y="-3081"/>
            <a:ext cx="1912776" cy="64544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idx="1" type="body"/>
          </p:nvPr>
        </p:nvSpPr>
        <p:spPr>
          <a:xfrm>
            <a:off x="1859791" y="2510394"/>
            <a:ext cx="5464175" cy="8035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BBBC"/>
              </a:buClr>
              <a:buSzPts val="4800"/>
              <a:buNone/>
              <a:defRPr b="1" sz="4800">
                <a:solidFill>
                  <a:srgbClr val="33BBBC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2" type="body"/>
          </p:nvPr>
        </p:nvSpPr>
        <p:spPr>
          <a:xfrm>
            <a:off x="1859791" y="3647178"/>
            <a:ext cx="5464175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3F7E"/>
              </a:buClr>
              <a:buSzPts val="2000"/>
              <a:buNone/>
              <a:defRPr sz="2000">
                <a:solidFill>
                  <a:srgbClr val="173F7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84725" y="-22280"/>
            <a:ext cx="284673" cy="537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84725" y="-22280"/>
            <a:ext cx="284673" cy="537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4489" y="162963"/>
            <a:ext cx="3276677" cy="112523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998692" y="6492874"/>
            <a:ext cx="1025668" cy="240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4331855" y="6492874"/>
            <a:ext cx="3987339" cy="240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© 2021 National University of Singapore.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rive.google.com/file/d/1sZc-ivVYVylm9aAg9HwGg-hXTZY_GSFG/view" TargetMode="External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ctrTitle"/>
          </p:nvPr>
        </p:nvSpPr>
        <p:spPr>
          <a:xfrm>
            <a:off x="1388466" y="2121318"/>
            <a:ext cx="7411601" cy="1280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F7E"/>
              </a:buClr>
              <a:buSzPts val="4400"/>
              <a:buFont typeface="Arial"/>
              <a:buNone/>
            </a:pPr>
            <a:r>
              <a:rPr lang="en-US"/>
              <a:t>Code-Comment Generator</a:t>
            </a:r>
            <a:endParaRPr/>
          </a:p>
        </p:txBody>
      </p:sp>
      <p:sp>
        <p:nvSpPr>
          <p:cNvPr id="73" name="Google Shape;73;p9"/>
          <p:cNvSpPr txBox="1"/>
          <p:nvPr>
            <p:ph idx="1" type="subTitle"/>
          </p:nvPr>
        </p:nvSpPr>
        <p:spPr>
          <a:xfrm>
            <a:off x="1388466" y="3538489"/>
            <a:ext cx="6863514" cy="463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BBBC"/>
              </a:buClr>
              <a:buSzPts val="2400"/>
              <a:buNone/>
            </a:pPr>
            <a:r>
              <a:rPr lang="en-US"/>
              <a:t>FINAL PRESENTATION</a:t>
            </a:r>
            <a:endParaRPr/>
          </a:p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1388466" y="4127589"/>
            <a:ext cx="6846887" cy="406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/>
              <a:t>Wang Hongtao, Shao Zherui, Zong Jiulin</a:t>
            </a:r>
            <a:endParaRPr/>
          </a:p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628650" y="250831"/>
            <a:ext cx="6600300" cy="54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Library and Pretrained Models</a:t>
            </a:r>
            <a:endParaRPr/>
          </a:p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628650" y="1167027"/>
            <a:ext cx="7886700" cy="41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Tensorflow</a:t>
            </a:r>
            <a:endParaRPr/>
          </a:p>
          <a:p>
            <a:pPr indent="-4064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Pytorch</a:t>
            </a:r>
            <a:endParaRPr/>
          </a:p>
          <a:p>
            <a:pPr indent="-4064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TensorboardX</a:t>
            </a:r>
            <a:endParaRPr/>
          </a:p>
          <a:p>
            <a:pPr indent="-4064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Transformers</a:t>
            </a:r>
            <a:endParaRPr/>
          </a:p>
          <a:p>
            <a:pPr indent="-4064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BertModel</a:t>
            </a:r>
            <a:endParaRPr/>
          </a:p>
          <a:p>
            <a:pPr indent="-4064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T5</a:t>
            </a:r>
            <a:endParaRPr/>
          </a:p>
        </p:txBody>
      </p: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7998691" y="6492874"/>
            <a:ext cx="114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628650" y="250831"/>
            <a:ext cx="6600300" cy="54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to Comment</a:t>
            </a:r>
            <a:endParaRPr/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628650" y="1167025"/>
            <a:ext cx="7822800" cy="52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just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Input: Java Code</a:t>
            </a:r>
            <a:endParaRPr/>
          </a:p>
          <a:p>
            <a:pPr indent="-406400" lvl="0" marL="457200" rtl="0" algn="just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Output: Comment</a:t>
            </a:r>
            <a:endParaRPr/>
          </a:p>
          <a:p>
            <a:pPr indent="-406400" lvl="0" marL="457200" rtl="0" algn="just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Add start token and end token</a:t>
            </a:r>
            <a:endParaRPr/>
          </a:p>
          <a:p>
            <a:pPr indent="-406400" lvl="0" marL="457200" rtl="0" algn="just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Build Tokenizer</a:t>
            </a:r>
            <a:endParaRPr/>
          </a:p>
          <a:p>
            <a:pPr indent="-406400" lvl="0" marL="457200" rtl="0" algn="just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Tokenize the texts into integer tokens</a:t>
            </a:r>
            <a:endParaRPr/>
          </a:p>
          <a:p>
            <a:pPr indent="-406400" lvl="0" marL="457200" rtl="0" algn="just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Train the network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7998691" y="6492874"/>
            <a:ext cx="114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628650" y="250831"/>
            <a:ext cx="6600300" cy="54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628650" y="1167027"/>
            <a:ext cx="7886700" cy="41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 txBox="1"/>
          <p:nvPr>
            <p:ph idx="12" type="sldNum"/>
          </p:nvPr>
        </p:nvSpPr>
        <p:spPr>
          <a:xfrm>
            <a:off x="7998691" y="6492874"/>
            <a:ext cx="114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3" name="Google Shape;16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650" y="438950"/>
            <a:ext cx="5245025" cy="605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628650" y="250831"/>
            <a:ext cx="6600300" cy="54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Comment to Code</a:t>
            </a:r>
            <a:endParaRPr/>
          </a:p>
        </p:txBody>
      </p: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628650" y="1167027"/>
            <a:ext cx="7886700" cy="41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Transfer learning techniques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Fine Tuning T5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Failed because T5 tokenizer could not generate special tokens in Java code.</a:t>
            </a:r>
            <a:endParaRPr/>
          </a:p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7998691" y="6492874"/>
            <a:ext cx="114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628650" y="250831"/>
            <a:ext cx="6600300" cy="54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Comment to Code</a:t>
            </a:r>
            <a:endParaRPr/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628650" y="1167027"/>
            <a:ext cx="7886700" cy="41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Bert Word Embeddings + Transformer</a:t>
            </a:r>
            <a:endParaRPr/>
          </a:p>
        </p:txBody>
      </p:sp>
      <p:sp>
        <p:nvSpPr>
          <p:cNvPr id="179" name="Google Shape;179;p22"/>
          <p:cNvSpPr txBox="1"/>
          <p:nvPr>
            <p:ph idx="12" type="sldNum"/>
          </p:nvPr>
        </p:nvSpPr>
        <p:spPr>
          <a:xfrm>
            <a:off x="7998691" y="6492874"/>
            <a:ext cx="114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63" y="1652522"/>
            <a:ext cx="7610475" cy="44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628650" y="250831"/>
            <a:ext cx="6600300" cy="54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Function/Variable Name Generation</a:t>
            </a:r>
            <a:endParaRPr/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628650" y="1167027"/>
            <a:ext cx="7886700" cy="41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Input: </a:t>
            </a:r>
            <a:r>
              <a:rPr lang="en-US" sz="2700"/>
              <a:t>Java Codes with </a:t>
            </a:r>
            <a:r>
              <a:rPr lang="en-US" sz="2700"/>
              <a:t>Corresponding</a:t>
            </a:r>
            <a:r>
              <a:rPr lang="en-US" sz="2700"/>
              <a:t> Comments</a:t>
            </a:r>
            <a:endParaRPr sz="27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Output: Fake name and Real name pairs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Problem: 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Names are usually  Compound words which are not included in the dictionary of tokenizer</a:t>
            </a:r>
            <a:endParaRPr/>
          </a:p>
        </p:txBody>
      </p:sp>
      <p:sp>
        <p:nvSpPr>
          <p:cNvPr id="188" name="Google Shape;188;p23"/>
          <p:cNvSpPr txBox="1"/>
          <p:nvPr>
            <p:ph idx="12" type="sldNum"/>
          </p:nvPr>
        </p:nvSpPr>
        <p:spPr>
          <a:xfrm>
            <a:off x="7998691" y="6492874"/>
            <a:ext cx="114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628650" y="250831"/>
            <a:ext cx="6600300" cy="54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Subward</a:t>
            </a:r>
            <a:endParaRPr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628650" y="1167027"/>
            <a:ext cx="7886700" cy="41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Byte Pair Encoding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fastBPE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Codes and Vocabulary for fastBPE are download from Facebook CodeGen. They were learned on C++, Java and Python.</a:t>
            </a:r>
            <a:endParaRPr sz="2200"/>
          </a:p>
        </p:txBody>
      </p:sp>
      <p:sp>
        <p:nvSpPr>
          <p:cNvPr id="196" name="Google Shape;196;p24"/>
          <p:cNvSpPr txBox="1"/>
          <p:nvPr>
            <p:ph idx="12" type="sldNum"/>
          </p:nvPr>
        </p:nvSpPr>
        <p:spPr>
          <a:xfrm>
            <a:off x="7998691" y="6492874"/>
            <a:ext cx="114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ctrTitle"/>
          </p:nvPr>
        </p:nvSpPr>
        <p:spPr>
          <a:xfrm>
            <a:off x="841814" y="3318389"/>
            <a:ext cx="7411500" cy="128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Structure of RASA</a:t>
            </a:r>
            <a:endParaRPr/>
          </a:p>
        </p:txBody>
      </p:sp>
      <p:sp>
        <p:nvSpPr>
          <p:cNvPr id="203" name="Google Shape;203;p25"/>
          <p:cNvSpPr txBox="1"/>
          <p:nvPr>
            <p:ph idx="12" type="sldNum"/>
          </p:nvPr>
        </p:nvSpPr>
        <p:spPr>
          <a:xfrm>
            <a:off x="7998691" y="6492874"/>
            <a:ext cx="114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628650" y="250831"/>
            <a:ext cx="66003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RASA</a:t>
            </a:r>
            <a:endParaRPr/>
          </a:p>
        </p:txBody>
      </p:sp>
      <p:sp>
        <p:nvSpPr>
          <p:cNvPr id="210" name="Google Shape;210;p26"/>
          <p:cNvSpPr txBox="1"/>
          <p:nvPr>
            <p:ph idx="12" type="sldNum"/>
          </p:nvPr>
        </p:nvSpPr>
        <p:spPr>
          <a:xfrm>
            <a:off x="7998691" y="6492874"/>
            <a:ext cx="114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26"/>
          <p:cNvSpPr txBox="1"/>
          <p:nvPr/>
        </p:nvSpPr>
        <p:spPr>
          <a:xfrm>
            <a:off x="728275" y="796525"/>
            <a:ext cx="582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use RASA as our project chatbot.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Below is the overview of RASA architecture.</a:t>
            </a:r>
            <a:endParaRPr/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275" y="1412125"/>
            <a:ext cx="6974554" cy="44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628650" y="250831"/>
            <a:ext cx="66003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RASA</a:t>
            </a:r>
            <a:endParaRPr/>
          </a:p>
        </p:txBody>
      </p:sp>
      <p:sp>
        <p:nvSpPr>
          <p:cNvPr id="219" name="Google Shape;219;p27"/>
          <p:cNvSpPr txBox="1"/>
          <p:nvPr>
            <p:ph idx="12" type="sldNum"/>
          </p:nvPr>
        </p:nvSpPr>
        <p:spPr>
          <a:xfrm>
            <a:off x="7998691" y="6492874"/>
            <a:ext cx="114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27"/>
          <p:cNvSpPr txBox="1"/>
          <p:nvPr/>
        </p:nvSpPr>
        <p:spPr>
          <a:xfrm>
            <a:off x="628650" y="796525"/>
            <a:ext cx="8132400" cy="13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b="1" lang="en-US" sz="1750">
                <a:solidFill>
                  <a:srgbClr val="242424"/>
                </a:solidFill>
                <a:highlight>
                  <a:srgbClr val="FFFFFF"/>
                </a:highlight>
              </a:rPr>
              <a:t>Message Handling:</a:t>
            </a:r>
            <a:endParaRPr b="1" sz="175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rgbClr val="617287"/>
                </a:solidFill>
                <a:highlight>
                  <a:srgbClr val="FFFFFF"/>
                </a:highlight>
              </a:rPr>
              <a:t>This diagram shows the basic steps of how an assistant built with Rasa responds to a message:</a:t>
            </a:r>
            <a:endParaRPr b="1" sz="175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036" y="2042350"/>
            <a:ext cx="7819939" cy="33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628650" y="250831"/>
            <a:ext cx="66003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F7E"/>
              </a:buClr>
              <a:buSzPts val="3200"/>
              <a:buFont typeface="Arial"/>
              <a:buNone/>
            </a:pPr>
            <a:r>
              <a:rPr lang="en-US"/>
              <a:t>Team members</a:t>
            </a:r>
            <a:endParaRPr/>
          </a:p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628650" y="1167027"/>
            <a:ext cx="7886700" cy="4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Wang Hongtao –</a:t>
            </a:r>
            <a:r>
              <a:rPr lang="en-US"/>
              <a:t> </a:t>
            </a:r>
            <a:r>
              <a:rPr lang="en-US"/>
              <a:t> A0195158U</a:t>
            </a:r>
            <a:endParaRPr/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Shao Zherui -- A0231482L</a:t>
            </a:r>
            <a:endParaRPr/>
          </a:p>
          <a:p>
            <a:pPr indent="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Zong Jiulin -- A0231352U</a:t>
            </a:r>
            <a:endParaRPr/>
          </a:p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7998691" y="6492874"/>
            <a:ext cx="114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628650" y="250831"/>
            <a:ext cx="66003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RASA</a:t>
            </a:r>
            <a:endParaRPr/>
          </a:p>
        </p:txBody>
      </p:sp>
      <p:sp>
        <p:nvSpPr>
          <p:cNvPr id="228" name="Google Shape;228;p28"/>
          <p:cNvSpPr txBox="1"/>
          <p:nvPr>
            <p:ph idx="12" type="sldNum"/>
          </p:nvPr>
        </p:nvSpPr>
        <p:spPr>
          <a:xfrm>
            <a:off x="7998691" y="6492874"/>
            <a:ext cx="114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628650" y="709825"/>
            <a:ext cx="8132400" cy="4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b="1" lang="en-US" sz="1750">
                <a:solidFill>
                  <a:srgbClr val="242424"/>
                </a:solidFill>
                <a:highlight>
                  <a:srgbClr val="FFFFFF"/>
                </a:highlight>
              </a:rPr>
              <a:t>NLU</a:t>
            </a:r>
            <a:endParaRPr b="1" sz="175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617287"/>
                </a:solidFill>
                <a:highlight>
                  <a:srgbClr val="FFFFFF"/>
                </a:highlight>
              </a:rPr>
              <a:t>Rasa NLU is an open-source natural language processing tool for intent classification, response retrieval and entity extraction in chatbots. For example, taking a sentence like</a:t>
            </a:r>
            <a:endParaRPr sz="1350">
              <a:solidFill>
                <a:srgbClr val="617287"/>
              </a:solidFill>
              <a:highlight>
                <a:srgbClr val="FFFFFF"/>
              </a:highlight>
            </a:endParaRPr>
          </a:p>
          <a:p>
            <a:pPr indent="0" lvl="0" marL="228600" marR="228600" rtl="0" algn="l">
              <a:lnSpc>
                <a:spcPct val="121875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7F8F9"/>
                </a:highlight>
                <a:latin typeface="Courier New"/>
                <a:ea typeface="Courier New"/>
                <a:cs typeface="Courier New"/>
                <a:sym typeface="Courier New"/>
              </a:rPr>
              <a:t>"I am looking for a Mexican restaurant in the center of town"</a:t>
            </a:r>
            <a:endParaRPr sz="1000">
              <a:solidFill>
                <a:srgbClr val="333333"/>
              </a:solidFill>
              <a:highlight>
                <a:srgbClr val="F7F8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617287"/>
                </a:solidFill>
                <a:highlight>
                  <a:srgbClr val="FFFFFF"/>
                </a:highlight>
              </a:rPr>
              <a:t>and returning structured data like</a:t>
            </a:r>
            <a:endParaRPr sz="1350">
              <a:solidFill>
                <a:srgbClr val="617287"/>
              </a:solidFill>
              <a:highlight>
                <a:srgbClr val="FFFFFF"/>
              </a:highlight>
            </a:endParaRPr>
          </a:p>
          <a:p>
            <a:pPr indent="0" lvl="0" marL="228600" marR="228600" rtl="0" algn="l">
              <a:lnSpc>
                <a:spcPct val="121875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17287"/>
                </a:solidFill>
                <a:highlight>
                  <a:srgbClr val="F7F8F9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617287"/>
              </a:solidFill>
              <a:highlight>
                <a:srgbClr val="F7F8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marR="2286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17287"/>
                </a:solidFill>
                <a:highlight>
                  <a:srgbClr val="F7F8F9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000">
                <a:solidFill>
                  <a:srgbClr val="062873"/>
                </a:solidFill>
                <a:highlight>
                  <a:srgbClr val="F7F8F9"/>
                </a:highlight>
                <a:latin typeface="Courier New"/>
                <a:ea typeface="Courier New"/>
                <a:cs typeface="Courier New"/>
                <a:sym typeface="Courier New"/>
              </a:rPr>
              <a:t>"intent"</a:t>
            </a:r>
            <a:r>
              <a:rPr lang="en-US" sz="1000">
                <a:solidFill>
                  <a:srgbClr val="617287"/>
                </a:solidFill>
                <a:highlight>
                  <a:srgbClr val="F7F8F9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00">
                <a:solidFill>
                  <a:srgbClr val="4070A0"/>
                </a:solidFill>
                <a:highlight>
                  <a:srgbClr val="F7F8F9"/>
                </a:highlight>
                <a:latin typeface="Courier New"/>
                <a:ea typeface="Courier New"/>
                <a:cs typeface="Courier New"/>
                <a:sym typeface="Courier New"/>
              </a:rPr>
              <a:t>"search_restaurant"</a:t>
            </a:r>
            <a:r>
              <a:rPr lang="en-US" sz="1000">
                <a:solidFill>
                  <a:srgbClr val="617287"/>
                </a:solidFill>
                <a:highlight>
                  <a:srgbClr val="F7F8F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617287"/>
              </a:solidFill>
              <a:highlight>
                <a:srgbClr val="F7F8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marR="2286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17287"/>
                </a:solidFill>
                <a:highlight>
                  <a:srgbClr val="F7F8F9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000">
                <a:solidFill>
                  <a:srgbClr val="062873"/>
                </a:solidFill>
                <a:highlight>
                  <a:srgbClr val="F7F8F9"/>
                </a:highlight>
                <a:latin typeface="Courier New"/>
                <a:ea typeface="Courier New"/>
                <a:cs typeface="Courier New"/>
                <a:sym typeface="Courier New"/>
              </a:rPr>
              <a:t>"entities"</a:t>
            </a:r>
            <a:r>
              <a:rPr lang="en-US" sz="1000">
                <a:solidFill>
                  <a:srgbClr val="617287"/>
                </a:solidFill>
                <a:highlight>
                  <a:srgbClr val="F7F8F9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000">
              <a:solidFill>
                <a:srgbClr val="617287"/>
              </a:solidFill>
              <a:highlight>
                <a:srgbClr val="F7F8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marR="2286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17287"/>
                </a:solidFill>
                <a:highlight>
                  <a:srgbClr val="F7F8F9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000">
                <a:solidFill>
                  <a:srgbClr val="062873"/>
                </a:solidFill>
                <a:highlight>
                  <a:srgbClr val="F7F8F9"/>
                </a:highlight>
                <a:latin typeface="Courier New"/>
                <a:ea typeface="Courier New"/>
                <a:cs typeface="Courier New"/>
                <a:sym typeface="Courier New"/>
              </a:rPr>
              <a:t>"cuisine"</a:t>
            </a:r>
            <a:r>
              <a:rPr lang="en-US" sz="1000">
                <a:solidFill>
                  <a:srgbClr val="617287"/>
                </a:solidFill>
                <a:highlight>
                  <a:srgbClr val="F7F8F9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1000">
                <a:solidFill>
                  <a:srgbClr val="4070A0"/>
                </a:solidFill>
                <a:highlight>
                  <a:srgbClr val="F7F8F9"/>
                </a:highlight>
                <a:latin typeface="Courier New"/>
                <a:ea typeface="Courier New"/>
                <a:cs typeface="Courier New"/>
                <a:sym typeface="Courier New"/>
              </a:rPr>
              <a:t>"Mexican"</a:t>
            </a:r>
            <a:r>
              <a:rPr lang="en-US" sz="1000">
                <a:solidFill>
                  <a:srgbClr val="617287"/>
                </a:solidFill>
                <a:highlight>
                  <a:srgbClr val="F7F8F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617287"/>
              </a:solidFill>
              <a:highlight>
                <a:srgbClr val="F7F8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marR="2286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17287"/>
                </a:solidFill>
                <a:highlight>
                  <a:srgbClr val="F7F8F9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000">
                <a:solidFill>
                  <a:srgbClr val="062873"/>
                </a:solidFill>
                <a:highlight>
                  <a:srgbClr val="F7F8F9"/>
                </a:highlight>
                <a:latin typeface="Courier New"/>
                <a:ea typeface="Courier New"/>
                <a:cs typeface="Courier New"/>
                <a:sym typeface="Courier New"/>
              </a:rPr>
              <a:t>"location"</a:t>
            </a:r>
            <a:r>
              <a:rPr lang="en-US" sz="1000">
                <a:solidFill>
                  <a:srgbClr val="617287"/>
                </a:solidFill>
                <a:highlight>
                  <a:srgbClr val="F7F8F9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1000">
                <a:solidFill>
                  <a:srgbClr val="4070A0"/>
                </a:solidFill>
                <a:highlight>
                  <a:srgbClr val="F7F8F9"/>
                </a:highlight>
                <a:latin typeface="Courier New"/>
                <a:ea typeface="Courier New"/>
                <a:cs typeface="Courier New"/>
                <a:sym typeface="Courier New"/>
              </a:rPr>
              <a:t>"center"</a:t>
            </a:r>
            <a:endParaRPr sz="1000">
              <a:solidFill>
                <a:srgbClr val="617287"/>
              </a:solidFill>
              <a:highlight>
                <a:srgbClr val="F7F8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marR="22860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17287"/>
                </a:solidFill>
                <a:highlight>
                  <a:srgbClr val="F7F8F9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00">
              <a:solidFill>
                <a:srgbClr val="617287"/>
              </a:solidFill>
              <a:highlight>
                <a:srgbClr val="F7F8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marR="228600" rtl="0" algn="l">
              <a:lnSpc>
                <a:spcPct val="121875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17287"/>
                </a:solidFill>
                <a:highlight>
                  <a:srgbClr val="F7F8F9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617287"/>
              </a:solidFill>
              <a:highlight>
                <a:srgbClr val="F7F8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marR="228600" rtl="0" algn="l">
              <a:lnSpc>
                <a:spcPct val="121875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8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61728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82875"/>
            <a:ext cx="8839198" cy="2157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628650" y="250831"/>
            <a:ext cx="66003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RASA</a:t>
            </a:r>
            <a:endParaRPr/>
          </a:p>
        </p:txBody>
      </p:sp>
      <p:sp>
        <p:nvSpPr>
          <p:cNvPr id="237" name="Google Shape;237;p29"/>
          <p:cNvSpPr txBox="1"/>
          <p:nvPr>
            <p:ph idx="12" type="sldNum"/>
          </p:nvPr>
        </p:nvSpPr>
        <p:spPr>
          <a:xfrm>
            <a:off x="7998691" y="6492874"/>
            <a:ext cx="114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29"/>
          <p:cNvSpPr txBox="1"/>
          <p:nvPr/>
        </p:nvSpPr>
        <p:spPr>
          <a:xfrm>
            <a:off x="258475" y="658125"/>
            <a:ext cx="8885700" cy="44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b="1" lang="en-US" sz="1750">
                <a:solidFill>
                  <a:srgbClr val="242424"/>
                </a:solidFill>
                <a:highlight>
                  <a:srgbClr val="FFFFFF"/>
                </a:highlight>
              </a:rPr>
              <a:t>Stories</a:t>
            </a:r>
            <a:endParaRPr b="1" sz="175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76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617287"/>
                </a:solidFill>
                <a:highlight>
                  <a:srgbClr val="FFFFFF"/>
                </a:highlight>
              </a:rPr>
              <a:t>Rasa stories are a form of training data used to train the Rasa’s dialogue management models.</a:t>
            </a:r>
            <a:endParaRPr sz="1350">
              <a:solidFill>
                <a:srgbClr val="617287"/>
              </a:solidFill>
              <a:highlight>
                <a:srgbClr val="FFFFFF"/>
              </a:highlight>
            </a:endParaRPr>
          </a:p>
          <a:p>
            <a:pPr indent="0" lvl="0" marL="76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617287"/>
                </a:solidFill>
                <a:highlight>
                  <a:srgbClr val="FFFFFF"/>
                </a:highlight>
              </a:rPr>
              <a:t>A story is a representation of a conversation between a user and an AI assistant, converted into a specific format where user inputs are expressed as corresponding intents (and entities where necessary) while the responses of an assistant are expressed as corresponding action names.</a:t>
            </a:r>
            <a:endParaRPr sz="1350">
              <a:solidFill>
                <a:srgbClr val="61728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228600" marR="228600" rtl="0" algn="l">
              <a:lnSpc>
                <a:spcPct val="121875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8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61728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00" y="2688050"/>
            <a:ext cx="5398838" cy="38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628650" y="250831"/>
            <a:ext cx="66003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RASA</a:t>
            </a:r>
            <a:endParaRPr/>
          </a:p>
        </p:txBody>
      </p:sp>
      <p:sp>
        <p:nvSpPr>
          <p:cNvPr id="246" name="Google Shape;246;p30"/>
          <p:cNvSpPr txBox="1"/>
          <p:nvPr>
            <p:ph idx="12" type="sldNum"/>
          </p:nvPr>
        </p:nvSpPr>
        <p:spPr>
          <a:xfrm>
            <a:off x="7998691" y="6492874"/>
            <a:ext cx="114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30"/>
          <p:cNvSpPr txBox="1"/>
          <p:nvPr/>
        </p:nvSpPr>
        <p:spPr>
          <a:xfrm>
            <a:off x="628650" y="1261200"/>
            <a:ext cx="8885700" cy="3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b="1" lang="en-US" sz="1750">
                <a:solidFill>
                  <a:srgbClr val="242424"/>
                </a:solidFill>
                <a:highlight>
                  <a:srgbClr val="FFFFFF"/>
                </a:highlight>
              </a:rPr>
              <a:t>Domain</a:t>
            </a:r>
            <a:endParaRPr b="1" sz="175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555555"/>
                </a:solidFill>
              </a:rPr>
              <a:t>The domain defines the universe in which your assistant operates. It specifies the intents, entities, slots, responses, forms, and actions your bot should know about. It also defines a configuration for conversation sessions.</a:t>
            </a:r>
            <a:endParaRPr b="1" sz="175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228600" marR="228600" rtl="0" algn="l">
              <a:lnSpc>
                <a:spcPct val="121875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8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61728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628650" y="250831"/>
            <a:ext cx="6600300" cy="54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254" name="Google Shape;254;p31"/>
          <p:cNvSpPr txBox="1"/>
          <p:nvPr>
            <p:ph idx="12" type="sldNum"/>
          </p:nvPr>
        </p:nvSpPr>
        <p:spPr>
          <a:xfrm>
            <a:off x="7998691" y="6492874"/>
            <a:ext cx="114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5" name="Google Shape;255;p31" title="nlp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324" y="927127"/>
            <a:ext cx="7270742" cy="54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628650" y="250831"/>
            <a:ext cx="6600413" cy="545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F7E"/>
              </a:buClr>
              <a:buSzPts val="3200"/>
              <a:buFont typeface="Arial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628650" y="1167025"/>
            <a:ext cx="7886700" cy="5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5450" lvl="0" marL="5143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AutoNum type="arabicPeriod"/>
            </a:pPr>
            <a:r>
              <a:rPr lang="en-US" sz="1400"/>
              <a:t>Li, Y., Choi, D., Chung, J., Kushman, N., Schrittwieser, J., Leblond, R., ... &amp; Vinyals, O. (2022). Competition-Level Code Generation with AlphaCode. arXiv preprint arXiv:2203.07814.</a:t>
            </a:r>
            <a:endParaRPr sz="1400"/>
          </a:p>
          <a:p>
            <a:pPr indent="-425450" lvl="0" marL="5143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Chen, M., Tworek, J., Jun, H., Yuan, Q., Pinto, H. P. D. O., Kaplan, J., ... &amp; Zaremba, W. (2021). Evaluating large language models trained on code. arXiv preprint arXiv:2107.03374.</a:t>
            </a:r>
            <a:endParaRPr sz="1400"/>
          </a:p>
          <a:p>
            <a:pPr indent="-425450" lvl="0" marL="5143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AutoNum type="arabicPeriod"/>
            </a:pPr>
            <a:r>
              <a:rPr lang="en-US" sz="1400"/>
              <a:t>Hu, X. (2022). GitHub - xing-hu/EMSE-DeepCom: The dataset for EMSE-DeepCom. Retrieved 9 April 2022, from https://github.com/xing-hu/EMSE-DeepCom.</a:t>
            </a:r>
            <a:endParaRPr sz="1400"/>
          </a:p>
          <a:p>
            <a:pPr indent="-425450" lvl="0" marL="5143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Chen, F. (2022). GitHub - 2017040264/Code-Summarization: My graduation task.The goal is : Give you code,give me comment. Retrieved 9 April 2022, from https://github.com/2017040264/Code-Summarization.</a:t>
            </a:r>
            <a:endParaRPr sz="1400"/>
          </a:p>
          <a:p>
            <a:pPr indent="-425450" lvl="0" marL="5143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Roziere, B., Lachaux, M. A., Szafraniec, M., &amp; Lample, G. (2021). DOBF: A deobfuscation pre-training objective for programming languages. arXiv preprint arXiv:2102.07492.</a:t>
            </a:r>
            <a:endParaRPr sz="1400"/>
          </a:p>
          <a:p>
            <a:pPr indent="-425450" lvl="0" marL="5143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Brunsfeld, M. (2022). GitHub - tree-sitter/tree-sitter: An incremental parsing system for programming tools. Retrieved 12 April 2022, from https://github.com/tree-sitter/tree-sitter</a:t>
            </a:r>
            <a:r>
              <a:rPr lang="en-US" sz="1400"/>
              <a:t>.</a:t>
            </a:r>
            <a:endParaRPr sz="1400"/>
          </a:p>
        </p:txBody>
      </p:sp>
      <p:sp>
        <p:nvSpPr>
          <p:cNvPr id="262" name="Google Shape;262;p32"/>
          <p:cNvSpPr txBox="1"/>
          <p:nvPr>
            <p:ph idx="12" type="sldNum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628650" y="250831"/>
            <a:ext cx="66003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F7E"/>
              </a:buClr>
              <a:buSzPts val="3200"/>
              <a:buFont typeface="Arial"/>
              <a:buNone/>
            </a:pPr>
            <a:r>
              <a:rPr lang="en-US"/>
              <a:t>Menu</a:t>
            </a:r>
            <a:endParaRPr/>
          </a:p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>
            <a:off x="628650" y="1167027"/>
            <a:ext cx="7886700" cy="4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474344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Background &amp; Business Problem</a:t>
            </a:r>
            <a:endParaRPr/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74344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Datasets</a:t>
            </a:r>
            <a:endParaRPr/>
          </a:p>
          <a:p>
            <a:pPr indent="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474344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Code-to-Comment</a:t>
            </a:r>
            <a:endParaRPr/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74344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Comment-to-Code</a:t>
            </a:r>
            <a:endParaRPr/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74344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Name Generation</a:t>
            </a:r>
            <a:endParaRPr/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74344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RASA</a:t>
            </a:r>
            <a:endParaRPr/>
          </a:p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7998691" y="6492874"/>
            <a:ext cx="114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>
            <a:off x="628650" y="250831"/>
            <a:ext cx="6600413" cy="545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F7E"/>
              </a:buClr>
              <a:buSzPts val="3200"/>
              <a:buFont typeface="Arial"/>
              <a:buNone/>
            </a:pPr>
            <a:r>
              <a:rPr lang="en-US"/>
              <a:t>B</a:t>
            </a:r>
            <a:r>
              <a:rPr lang="en-US"/>
              <a:t>ackground</a:t>
            </a:r>
            <a:endParaRPr/>
          </a:p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628650" y="1167025"/>
            <a:ext cx="78867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</a:t>
            </a:r>
            <a:r>
              <a:rPr lang="en-US"/>
              <a:t>ode comments help developers understand programs and reduce extra time spent reading and navigating source code. </a:t>
            </a:r>
            <a:endParaRPr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These annotations are often mismatched, missing, or outdated in software projects.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Many programmers don't know how to name variables or write comments based on code</a:t>
            </a:r>
            <a:endParaRPr/>
          </a:p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628650" y="250831"/>
            <a:ext cx="6600413" cy="545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F7E"/>
              </a:buClr>
              <a:buSzPts val="3200"/>
              <a:buFont typeface="Arial"/>
              <a:buNone/>
            </a:pPr>
            <a:r>
              <a:rPr lang="en-US"/>
              <a:t>Business problem statement</a:t>
            </a:r>
            <a:endParaRPr/>
          </a:p>
        </p:txBody>
      </p:sp>
      <p:sp>
        <p:nvSpPr>
          <p:cNvPr id="102" name="Google Shape;102;p13"/>
          <p:cNvSpPr txBox="1"/>
          <p:nvPr>
            <p:ph idx="1" type="body"/>
          </p:nvPr>
        </p:nvSpPr>
        <p:spPr>
          <a:xfrm>
            <a:off x="628650" y="1167024"/>
            <a:ext cx="7886700" cy="53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5143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Developing systems that can assist programmers or even generate programs independently could make programming more productive and accessible</a:t>
            </a:r>
            <a:endParaRPr/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Large-scale language models have demonstrated an impressive ability to generate code, and are now able to complete simple programming tasks [1]</a:t>
            </a:r>
            <a:endParaRPr/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</a:t>
            </a:r>
            <a:r>
              <a:rPr lang="en-US"/>
              <a:t>calable sequence prediction models have become a general-purpose method for generation and representation learning in many domains, generating natural language to code is now achievable [2]. </a:t>
            </a:r>
            <a:endParaRPr/>
          </a:p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628650" y="250831"/>
            <a:ext cx="6600413" cy="545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F7E"/>
              </a:buClr>
              <a:buSzPts val="3200"/>
              <a:buFont typeface="Arial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628650" y="1167027"/>
            <a:ext cx="7886700" cy="414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EMSE-DeepCom</a:t>
            </a:r>
            <a:r>
              <a:rPr lang="en-US"/>
              <a:t> [3]: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Java projects from github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</a:t>
            </a:r>
            <a:r>
              <a:rPr lang="en-US"/>
              <a:t>ach line of code corresponds to a line of comment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Too large and require too much training time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Pick out 500,000 lines [4]</a:t>
            </a:r>
            <a:endParaRPr/>
          </a:p>
          <a:p>
            <a:pPr indent="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1" name="Google Shape;11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125" y="3518225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/>
        </p:nvSpPr>
        <p:spPr>
          <a:xfrm>
            <a:off x="1648938" y="6031175"/>
            <a:ext cx="100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/>
              <a:t>Codes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01650" y="6031175"/>
            <a:ext cx="135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/>
              <a:t>Comments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75" y="3012750"/>
            <a:ext cx="4127513" cy="294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6838" y="3030200"/>
            <a:ext cx="4845325" cy="290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628650" y="250831"/>
            <a:ext cx="66003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F7E"/>
              </a:buClr>
              <a:buSzPts val="3200"/>
              <a:buFont typeface="Arial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628650" y="1167027"/>
            <a:ext cx="7886700" cy="4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Masked-Codes: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Picking out preprocessor from Facebook </a:t>
            </a:r>
            <a:r>
              <a:rPr lang="en-US"/>
              <a:t>codegen</a:t>
            </a:r>
            <a:r>
              <a:rPr lang="en-US"/>
              <a:t>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Implementing</a:t>
            </a:r>
            <a:r>
              <a:rPr lang="en-US"/>
              <a:t> obfuscation on Java codes, and use FUNC, VAR to replace original function name and variable name.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Adding class name to get the complete class.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The dataset includes original function, obfuscated function, comments and corresponding name dictionary.</a:t>
            </a:r>
            <a:endParaRPr/>
          </a:p>
          <a:p>
            <a:pPr indent="0" lvl="0" marL="685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 txBox="1"/>
          <p:nvPr>
            <p:ph idx="12" type="sldNum"/>
          </p:nvPr>
        </p:nvSpPr>
        <p:spPr>
          <a:xfrm>
            <a:off x="7998691" y="6492874"/>
            <a:ext cx="114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2322598" y="6031175"/>
            <a:ext cx="321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/>
              <a:t>Example structure of Dataset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" y="4707188"/>
            <a:ext cx="824865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628650" y="250831"/>
            <a:ext cx="66003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3F7E"/>
              </a:buClr>
              <a:buSzPts val="3200"/>
              <a:buFont typeface="Arial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628650" y="1167027"/>
            <a:ext cx="7886700" cy="4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TreeSitter</a:t>
            </a:r>
            <a:r>
              <a:rPr lang="en-US"/>
              <a:t> [6]: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General enough to parse any programming language</a:t>
            </a:r>
            <a:r>
              <a:rPr lang="en-US"/>
              <a:t>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Fast enough to parse on every keystroke in a text editor.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Robust enough to provide useful results even in the presence of syntax errors</a:t>
            </a:r>
            <a:r>
              <a:rPr lang="en-US"/>
              <a:t>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Dependency-free so that the runtime library can be embedded in any application.</a:t>
            </a:r>
            <a:endParaRPr/>
          </a:p>
          <a:p>
            <a:pPr indent="0" lvl="0" marL="685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7998691" y="6492874"/>
            <a:ext cx="114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ctrTitle"/>
          </p:nvPr>
        </p:nvSpPr>
        <p:spPr>
          <a:xfrm>
            <a:off x="841814" y="3318389"/>
            <a:ext cx="7411500" cy="128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 Process and Model Details</a:t>
            </a:r>
            <a:endParaRPr/>
          </a:p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7998691" y="6492874"/>
            <a:ext cx="114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he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73F7E"/>
      </a:accent1>
      <a:accent2>
        <a:srgbClr val="F58220"/>
      </a:accent2>
      <a:accent3>
        <a:srgbClr val="404040"/>
      </a:accent3>
      <a:accent4>
        <a:srgbClr val="33BBBC"/>
      </a:accent4>
      <a:accent5>
        <a:srgbClr val="7F7F7F"/>
      </a:accent5>
      <a:accent6>
        <a:srgbClr val="FFFFFF"/>
      </a:accent6>
      <a:hlink>
        <a:srgbClr val="173F7E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