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312" r:id="rId3"/>
    <p:sldId id="304" r:id="rId4"/>
    <p:sldId id="306" r:id="rId5"/>
    <p:sldId id="301" r:id="rId6"/>
    <p:sldId id="310" r:id="rId7"/>
    <p:sldId id="265" r:id="rId8"/>
    <p:sldId id="314" r:id="rId9"/>
    <p:sldId id="308" r:id="rId10"/>
    <p:sldId id="261" r:id="rId11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93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9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32" autoAdjust="0"/>
  </p:normalViewPr>
  <p:slideViewPr>
    <p:cSldViewPr>
      <p:cViewPr varScale="1">
        <p:scale>
          <a:sx n="95" d="100"/>
          <a:sy n="95" d="100"/>
        </p:scale>
        <p:origin x="1554" y="90"/>
      </p:cViewPr>
      <p:guideLst>
        <p:guide orient="horz" pos="1620"/>
        <p:guide pos="2932"/>
      </p:guideLst>
    </p:cSldViewPr>
  </p:slideViewPr>
  <p:outlineViewPr>
    <p:cViewPr>
      <p:scale>
        <a:sx n="33" d="100"/>
        <a:sy n="33" d="100"/>
      </p:scale>
      <p:origin x="14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-3270" y="-90"/>
      </p:cViewPr>
      <p:guideLst>
        <p:guide orient="horz" pos="2880"/>
        <p:guide pos="219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530966-6FB8-4EF0-BEF0-FB009C79E499}" type="datetimeFigureOut">
              <a:rPr lang="zh-CN" altLang="en-US" smtClean="0"/>
              <a:t>2019/6/21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4E3A29-2664-4AE7-BA19-F4B415A77E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0329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D:\_Backup\ZhangJL\Desktop\VI\PPT\微信图片_20180416144311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5" y="1"/>
            <a:ext cx="9145397" cy="5143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907704" y="2083122"/>
            <a:ext cx="6912768" cy="848668"/>
          </a:xfrm>
        </p:spPr>
        <p:txBody>
          <a:bodyPr>
            <a:normAutofit/>
          </a:bodyPr>
          <a:lstStyle>
            <a:lvl1pPr algn="r">
              <a:defRPr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19672" y="3202682"/>
            <a:ext cx="6400800" cy="521196"/>
          </a:xfrm>
        </p:spPr>
        <p:txBody>
          <a:bodyPr anchor="ctr">
            <a:normAutofit/>
          </a:bodyPr>
          <a:lstStyle>
            <a:lvl1pPr marL="0" indent="0" algn="r">
              <a:buNone/>
              <a:defRPr sz="16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_Backup\ZhangJL\Desktop\VI\PPT\微信图片_20180607095918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267744" y="2211710"/>
            <a:ext cx="6624736" cy="857250"/>
          </a:xfrm>
        </p:spPr>
        <p:txBody>
          <a:bodyPr>
            <a:normAutofit/>
          </a:bodyPr>
          <a:lstStyle>
            <a:lvl1pPr algn="l"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单击此处编辑母版标题内容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D:\_Backup\ZhangJL\Desktop\VI\PPT\微信图片_20180515151801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54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31640" y="206375"/>
            <a:ext cx="7344816" cy="565175"/>
          </a:xfrm>
        </p:spPr>
        <p:txBody>
          <a:bodyPr>
            <a:normAutofit/>
          </a:bodyPr>
          <a:lstStyle>
            <a:lvl1pPr algn="l"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1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1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_Backup\ZhangJL\Desktop\VI\PPT\微信图片_20180607100042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31640" y="206375"/>
            <a:ext cx="7344816" cy="565175"/>
          </a:xfrm>
        </p:spPr>
        <p:txBody>
          <a:bodyPr>
            <a:normAutofit/>
          </a:bodyPr>
          <a:lstStyle>
            <a:lvl1pPr algn="l"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1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1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D:\_Backup\ZhangJL\Desktop\VI\PPT\微信图片_20180515151806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5" y="0"/>
            <a:ext cx="91454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2F9A3C-5900-4318-B901-EF70ECE88076}" type="datetimeFigureOut">
              <a:rPr lang="zh-CN" altLang="en-US" smtClean="0"/>
              <a:t>2019/6/21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8BFAEE-8348-4BDD-B330-88C0A9EEBDE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Web</a:t>
            </a:r>
            <a:r>
              <a:rPr lang="zh-CN" altLang="en-US" dirty="0"/>
              <a:t>组第</a:t>
            </a:r>
            <a:r>
              <a:rPr lang="en-US" altLang="zh-CN" dirty="0"/>
              <a:t>20</a:t>
            </a:r>
            <a:r>
              <a:rPr lang="zh-CN" altLang="en-US" dirty="0"/>
              <a:t>周工作汇报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zh-CN" altLang="en-US" dirty="0"/>
              <a:t>张磊</a:t>
            </a:r>
            <a:endParaRPr lang="en-US" altLang="zh-CN" dirty="0"/>
          </a:p>
          <a:p>
            <a:r>
              <a:rPr lang="zh-CN" altLang="en-US" dirty="0"/>
              <a:t>日期：</a:t>
            </a:r>
            <a:r>
              <a:rPr lang="en-US" altLang="zh-CN" dirty="0"/>
              <a:t>2019-5-17</a:t>
            </a:r>
          </a:p>
        </p:txBody>
      </p:sp>
      <p:sp>
        <p:nvSpPr>
          <p:cNvPr id="5" name="Text Box 743"/>
          <p:cNvSpPr txBox="1">
            <a:spLocks noChangeArrowheads="1"/>
          </p:cNvSpPr>
          <p:nvPr/>
        </p:nvSpPr>
        <p:spPr bwMode="auto">
          <a:xfrm>
            <a:off x="5868144" y="267494"/>
            <a:ext cx="340290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1400">
                <a:solidFill>
                  <a:schemeClr val="bg1"/>
                </a:solidFill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QM-WR-</a:t>
            </a:r>
            <a:r>
              <a:rPr lang="en-US" altLang="zh-CN" dirty="0">
                <a:solidFill>
                  <a:srgbClr val="FF0000"/>
                </a:solidFill>
              </a:rPr>
              <a:t>R&amp;D_001</a:t>
            </a:r>
            <a:r>
              <a:rPr lang="en-US" altLang="zh-CN" dirty="0"/>
              <a:t>(R&amp;D)-19301001</a:t>
            </a:r>
          </a:p>
          <a:p>
            <a:r>
              <a:rPr lang="zh-CN" altLang="en-US" dirty="0"/>
              <a:t>请大家将红色部分替换成各组项目编号</a:t>
            </a:r>
            <a:endParaRPr lang="en-US" altLang="zh-CN" dirty="0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标题 3"/>
          <p:cNvSpPr txBox="1"/>
          <p:nvPr/>
        </p:nvSpPr>
        <p:spPr>
          <a:xfrm>
            <a:off x="2123728" y="195486"/>
            <a:ext cx="1728192" cy="8557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lnSpc>
                <a:spcPts val="4500"/>
              </a:lnSpc>
            </a:pPr>
            <a:r>
              <a:rPr lang="en-US" altLang="zh-CN" sz="28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</a:t>
            </a:r>
            <a:endParaRPr lang="zh-CN" altLang="en-US" sz="24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4"/>
          <p:cNvSpPr txBox="1"/>
          <p:nvPr/>
        </p:nvSpPr>
        <p:spPr>
          <a:xfrm>
            <a:off x="2699792" y="1419622"/>
            <a:ext cx="453650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本周进展概要</a:t>
            </a:r>
          </a:p>
          <a:p>
            <a:pPr marL="457200" indent="-457200">
              <a:lnSpc>
                <a:spcPct val="150000"/>
              </a:lnSpc>
              <a:buFontTx/>
              <a:buAutoNum type="arabicPeriod"/>
            </a:pPr>
            <a:r>
              <a:rPr lang="zh-CN" altLang="en-US" sz="2400" b="1" dirty="0"/>
              <a:t>项目问题概述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400" b="1" dirty="0"/>
              <a:t>项目风险概述</a:t>
            </a:r>
            <a:endParaRPr lang="en-US" altLang="zh-CN" sz="2400" b="1" dirty="0"/>
          </a:p>
          <a:p>
            <a:pPr marL="457200" indent="-457200">
              <a:lnSpc>
                <a:spcPct val="150000"/>
              </a:lnSpc>
              <a:buFontTx/>
              <a:buAutoNum type="arabicPeriod"/>
            </a:pPr>
            <a:r>
              <a:rPr lang="zh-CN" altLang="en-US" sz="2400" b="1" dirty="0"/>
              <a:t>下周工作计划</a:t>
            </a:r>
            <a:endParaRPr lang="en-US" altLang="zh-CN" sz="2400" b="1" dirty="0"/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400" b="1" dirty="0">
                <a:solidFill>
                  <a:schemeClr val="bg1">
                    <a:lumMod val="85000"/>
                  </a:schemeClr>
                </a:solidFill>
              </a:rPr>
              <a:t>项目配置概述</a:t>
            </a:r>
          </a:p>
        </p:txBody>
      </p:sp>
    </p:spTree>
    <p:extLst>
      <p:ext uri="{BB962C8B-B14F-4D97-AF65-F5344CB8AC3E}">
        <p14:creationId xmlns:p14="http://schemas.microsoft.com/office/powerpoint/2010/main" val="2693122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本周项目进展概要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608893"/>
              </p:ext>
            </p:extLst>
          </p:nvPr>
        </p:nvGraphicFramePr>
        <p:xfrm>
          <a:off x="251520" y="1261011"/>
          <a:ext cx="8712968" cy="3633961"/>
        </p:xfrm>
        <a:graphic>
          <a:graphicData uri="http://schemas.openxmlformats.org/drawingml/2006/table">
            <a:tbl>
              <a:tblPr/>
              <a:tblGrid>
                <a:gridCol w="5810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97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9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04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321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1612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8724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9482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l"/>
                      <a:r>
                        <a:rPr lang="zh-CN" altLang="en-US" sz="1400" dirty="0">
                          <a:latin typeface="+mn-ea"/>
                          <a:ea typeface="+mn-ea"/>
                        </a:rPr>
                        <a:t>序号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l"/>
                      <a:r>
                        <a:rPr lang="zh-CN" altLang="en-US" sz="1400" dirty="0">
                          <a:latin typeface="+mn-ea"/>
                          <a:ea typeface="+mn-ea"/>
                        </a:rPr>
                        <a:t>项目名称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l"/>
                      <a:r>
                        <a:rPr lang="zh-CN" altLang="en-US" sz="1400" dirty="0">
                          <a:latin typeface="+mn-ea"/>
                          <a:ea typeface="+mn-ea"/>
                        </a:rPr>
                        <a:t>项目阶段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400" b="1" kern="1200" dirty="0">
                          <a:solidFill>
                            <a:schemeClr val="lt1"/>
                          </a:solidFill>
                          <a:latin typeface="+mn-ea"/>
                          <a:ea typeface="+mn-ea"/>
                          <a:cs typeface="+mn-cs"/>
                        </a:rPr>
                        <a:t>负责人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400" b="1" kern="1200" dirty="0">
                          <a:solidFill>
                            <a:schemeClr val="lt1"/>
                          </a:solidFill>
                          <a:latin typeface="+mn-ea"/>
                          <a:ea typeface="+mn-ea"/>
                          <a:cs typeface="+mn-cs"/>
                        </a:rPr>
                        <a:t>主要工作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l"/>
                      <a:r>
                        <a:rPr lang="zh-CN" altLang="en-US" sz="1400" dirty="0">
                          <a:latin typeface="+mn-ea"/>
                          <a:ea typeface="+mn-ea"/>
                        </a:rPr>
                        <a:t>描述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l"/>
                      <a:r>
                        <a:rPr lang="zh-CN" altLang="en-US" sz="1400" dirty="0">
                          <a:latin typeface="+mn-ea"/>
                          <a:ea typeface="+mn-ea"/>
                        </a:rPr>
                        <a:t>项目状态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l"/>
                      <a:r>
                        <a:rPr lang="zh-CN" altLang="en-US" sz="1400" dirty="0">
                          <a:latin typeface="+mn-ea"/>
                          <a:ea typeface="+mn-ea"/>
                        </a:rPr>
                        <a:t>备注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1237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050" marR="90050" marT="45020" marB="4502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星云二期 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验收阶段</a:t>
                      </a: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王宏旭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系统</a:t>
                      </a: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Bug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修改及优化</a:t>
                      </a: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35" marR="91435" marT="45719" marB="45719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、验收</a:t>
                      </a: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bug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修改</a:t>
                      </a: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35" marR="91435" marT="45719" marB="45719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完成</a:t>
                      </a: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100" kern="1200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0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0050" marR="90050" marT="45020" marB="4502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iManager</a:t>
                      </a: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日报管理重构</a:t>
                      </a: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验收阶段</a:t>
                      </a: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王宏旭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系统</a:t>
                      </a: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Bug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修改及优化</a:t>
                      </a: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35" marR="91435" marT="45719" marB="45719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、验收</a:t>
                      </a: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bug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修改</a:t>
                      </a:r>
                    </a:p>
                  </a:txBody>
                  <a:tcPr marL="91435" marR="91435" marT="45719" marB="45719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完成</a:t>
                      </a: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100" kern="1200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9863911"/>
                  </a:ext>
                </a:extLst>
              </a:tr>
              <a:tr h="6961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0050" marR="90050" marT="45020" marB="4502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iManager</a:t>
                      </a: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解算任务管理改造</a:t>
                      </a: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研发阶段</a:t>
                      </a: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王宏旭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系统页面重构及部分接口对接</a:t>
                      </a:r>
                    </a:p>
                  </a:txBody>
                  <a:tcPr marL="91435" marR="91435" marT="45719" marB="45719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、待下发解算任务页面重构及部分接口对接</a:t>
                      </a: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、已下发解算任务页面重构及部分接口对接</a:t>
                      </a: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、待办解算任务页面重构及部分接口对接</a:t>
                      </a: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、已办解算任务页面重构及部分接口对接</a:t>
                      </a: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5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、质检打回任务页面重构及部分接口对接</a:t>
                      </a: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6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、待下发质检任务页面重构及部分接口对接</a:t>
                      </a:r>
                    </a:p>
                  </a:txBody>
                  <a:tcPr marL="91435" marR="91435" marT="45719" marB="45719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、完成</a:t>
                      </a: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、完成</a:t>
                      </a: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、完成</a:t>
                      </a: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、完成</a:t>
                      </a: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5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、进行 </a:t>
                      </a: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70%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6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、进行 </a:t>
                      </a: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50%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zh-CN" sz="1100" kern="1200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100" kern="1200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519700"/>
                  </a:ext>
                </a:extLst>
              </a:tr>
              <a:tr h="4612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0050" marR="90050" marT="45020" marB="4502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200" kern="12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35" marR="91435" marT="45719" marB="45719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35" marR="91435" marT="45719" marB="45719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100" kern="1200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091858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项目问题概述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584113"/>
              </p:ext>
            </p:extLst>
          </p:nvPr>
        </p:nvGraphicFramePr>
        <p:xfrm>
          <a:off x="395536" y="1491631"/>
          <a:ext cx="8547100" cy="2448271"/>
        </p:xfrm>
        <a:graphic>
          <a:graphicData uri="http://schemas.openxmlformats.org/drawingml/2006/table">
            <a:tbl>
              <a:tblPr/>
              <a:tblGrid>
                <a:gridCol w="492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764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63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64827"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序号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问题项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完成日期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问题状态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5087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000" b="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1397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000" b="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5027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000" b="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508713"/>
                  </a:ext>
                </a:extLst>
              </a:tr>
              <a:tr h="445027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000" b="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336116"/>
                  </a:ext>
                </a:extLst>
              </a:tr>
              <a:tr h="50837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000" b="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9097365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4C9ED8D1-587C-4B74-A166-F1E2A19C7383}"/>
              </a:ext>
            </a:extLst>
          </p:cNvPr>
          <p:cNvSpPr txBox="1"/>
          <p:nvPr/>
        </p:nvSpPr>
        <p:spPr>
          <a:xfrm>
            <a:off x="971600" y="1131590"/>
            <a:ext cx="3756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本周新增问题 </a:t>
            </a:r>
            <a:r>
              <a:rPr lang="en-US" altLang="zh-CN" dirty="0"/>
              <a:t>1</a:t>
            </a:r>
            <a:r>
              <a:rPr lang="zh-CN" altLang="en-US" dirty="0"/>
              <a:t>项， 关闭问题</a:t>
            </a:r>
            <a:r>
              <a:rPr lang="en-US" altLang="zh-CN" dirty="0"/>
              <a:t>0</a:t>
            </a:r>
            <a:r>
              <a:rPr lang="zh-CN" altLang="en-US" dirty="0"/>
              <a:t>项。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项目风险概述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5316970"/>
              </p:ext>
            </p:extLst>
          </p:nvPr>
        </p:nvGraphicFramePr>
        <p:xfrm>
          <a:off x="214313" y="1054738"/>
          <a:ext cx="8678168" cy="3173196"/>
        </p:xfrm>
        <a:graphic>
          <a:graphicData uri="http://schemas.openxmlformats.org/drawingml/2006/table">
            <a:tbl>
              <a:tblPr/>
              <a:tblGrid>
                <a:gridCol w="3252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317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607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4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76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008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73196"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序号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风险类别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活动、事项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风险描述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应对措施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责任部门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负责人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状态跟踪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0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</a:rPr>
                        <a:t>未发生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00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</a:rPr>
                        <a:t>正在执行环节措施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</a:rPr>
                        <a:t>转成问题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0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</a:rPr>
                        <a:t>可接受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4665590"/>
                  </a:ext>
                </a:extLst>
              </a:tr>
              <a:tr h="300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</a:rPr>
                        <a:t>已关闭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8330734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B58C391A-D857-4B5F-B194-5F825F348E15}"/>
              </a:ext>
            </a:extLst>
          </p:cNvPr>
          <p:cNvSpPr txBox="1"/>
          <p:nvPr/>
        </p:nvSpPr>
        <p:spPr>
          <a:xfrm>
            <a:off x="797241" y="708688"/>
            <a:ext cx="3756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本周新增风险 </a:t>
            </a:r>
            <a:r>
              <a:rPr lang="en-US" altLang="zh-CN" dirty="0"/>
              <a:t>0</a:t>
            </a:r>
            <a:r>
              <a:rPr lang="zh-CN" altLang="en-US" dirty="0"/>
              <a:t>项， 关闭风险</a:t>
            </a:r>
            <a:r>
              <a:rPr lang="en-US" altLang="zh-CN" dirty="0"/>
              <a:t>0</a:t>
            </a:r>
            <a:r>
              <a:rPr lang="zh-CN" altLang="en-US" dirty="0"/>
              <a:t>项。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14313" y="4299942"/>
            <a:ext cx="67120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说明：每次周报中需要将上周发现的问题</a:t>
            </a:r>
            <a:r>
              <a:rPr lang="en-US" altLang="zh-CN" sz="1400" dirty="0"/>
              <a:t>&amp;</a:t>
            </a:r>
            <a:r>
              <a:rPr lang="zh-CN" altLang="en-US" sz="1400" dirty="0"/>
              <a:t>风险及之前遗留的问题</a:t>
            </a:r>
            <a:r>
              <a:rPr lang="en-US" altLang="zh-CN" sz="1400" dirty="0"/>
              <a:t>&amp;</a:t>
            </a:r>
            <a:r>
              <a:rPr lang="zh-CN" altLang="en-US" sz="1400" dirty="0"/>
              <a:t>风险一同监控。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下周工作计划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6224270"/>
              </p:ext>
            </p:extLst>
          </p:nvPr>
        </p:nvGraphicFramePr>
        <p:xfrm>
          <a:off x="251520" y="1131590"/>
          <a:ext cx="8640960" cy="2433756"/>
        </p:xfrm>
        <a:graphic>
          <a:graphicData uri="http://schemas.openxmlformats.org/drawingml/2006/table">
            <a:tbl>
              <a:tblPr/>
              <a:tblGrid>
                <a:gridCol w="2276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25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123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496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zh-CN" altLang="en-US" sz="1400" dirty="0">
                          <a:latin typeface="+mn-ea"/>
                          <a:ea typeface="+mn-ea"/>
                        </a:rPr>
                        <a:t>序号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zh-CN" altLang="en-US" sz="1400" dirty="0">
                          <a:latin typeface="+mn-ea"/>
                          <a:ea typeface="+mn-ea"/>
                        </a:rPr>
                        <a:t>项目名称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zh-CN" altLang="en-US" sz="1400" dirty="0">
                          <a:latin typeface="+mn-ea"/>
                          <a:ea typeface="+mn-ea"/>
                        </a:rPr>
                        <a:t>项目阶段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400" b="1" kern="1200" dirty="0">
                          <a:solidFill>
                            <a:schemeClr val="lt1"/>
                          </a:solidFill>
                          <a:latin typeface="+mn-ea"/>
                          <a:ea typeface="+mn-ea"/>
                          <a:cs typeface="+mn-cs"/>
                        </a:rPr>
                        <a:t>负责人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400" b="1" kern="1200" dirty="0">
                          <a:solidFill>
                            <a:schemeClr val="lt1"/>
                          </a:solidFill>
                          <a:latin typeface="+mn-ea"/>
                          <a:ea typeface="+mn-ea"/>
                          <a:cs typeface="+mn-cs"/>
                        </a:rPr>
                        <a:t>主要工作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zh-CN" altLang="en-US" sz="1400" dirty="0">
                          <a:latin typeface="+mn-ea"/>
                          <a:ea typeface="+mn-ea"/>
                        </a:rPr>
                        <a:t>描述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zh-CN" altLang="en-US" sz="1400" dirty="0">
                          <a:latin typeface="+mn-ea"/>
                          <a:ea typeface="+mn-ea"/>
                        </a:rPr>
                        <a:t>项目状态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zh-CN" altLang="en-US" sz="1400" dirty="0">
                          <a:latin typeface="+mn-ea"/>
                          <a:ea typeface="+mn-ea"/>
                        </a:rPr>
                        <a:t>备注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98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0050" marR="90050" marT="45020" marB="4502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iManager</a:t>
                      </a: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解算任务管理改造</a:t>
                      </a: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研发阶段</a:t>
                      </a: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王宏旭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系统页面重构及部分接口对接</a:t>
                      </a:r>
                    </a:p>
                  </a:txBody>
                  <a:tcPr marL="91435" marR="91435" marT="45719" marB="45719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、质检打回任务页面重构及部分接口对接</a:t>
                      </a: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、待下发质检任务页面重构及部分接口对接</a:t>
                      </a: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、已下发质检任务页面重构及部分接口对接</a:t>
                      </a:r>
                    </a:p>
                  </a:txBody>
                  <a:tcPr marL="91435" marR="91435" marT="45719" marB="45719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、进行 </a:t>
                      </a: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70%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、进行 </a:t>
                      </a: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50%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、未开始</a:t>
                      </a: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100" kern="1200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3237663"/>
                  </a:ext>
                </a:extLst>
              </a:tr>
              <a:tr h="10898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050" marR="90050" marT="45020" marB="4502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35" marR="91435" marT="45719" marB="45719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35" marR="91435" marT="45719" marB="45719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100" kern="1200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203863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项目变更概述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7305602"/>
              </p:ext>
            </p:extLst>
          </p:nvPr>
        </p:nvGraphicFramePr>
        <p:xfrm>
          <a:off x="251520" y="987734"/>
          <a:ext cx="8640961" cy="3384216"/>
        </p:xfrm>
        <a:graphic>
          <a:graphicData uri="http://schemas.openxmlformats.org/drawingml/2006/table">
            <a:tbl>
              <a:tblPr/>
              <a:tblGrid>
                <a:gridCol w="4126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28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55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53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03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77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904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030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6030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6030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9099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0405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676881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序号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变更开始</a:t>
                      </a: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&amp;</a:t>
                      </a: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分析阶段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D2D8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D2D8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D2D8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D2D8A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变更实施阶段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D2D8A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变更验证阶段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D2D8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关闭阶段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状态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15321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D2D8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变更</a:t>
                      </a:r>
                      <a:endParaRPr kumimoji="0" lang="en-US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需求号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变更</a:t>
                      </a:r>
                      <a:endParaRPr kumimoji="0" lang="en-US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简述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变更</a:t>
                      </a:r>
                      <a:endParaRPr kumimoji="0" lang="en-US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类型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提出</a:t>
                      </a:r>
                      <a:endParaRPr kumimoji="0" lang="en-US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部门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CCB</a:t>
                      </a: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决策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实施活</a:t>
                      </a:r>
                      <a:endParaRPr kumimoji="0" lang="en-US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动简述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实施</a:t>
                      </a:r>
                      <a:endParaRPr kumimoji="0" lang="en-US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部门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验证</a:t>
                      </a:r>
                      <a:endParaRPr kumimoji="0" lang="en-US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结果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验证</a:t>
                      </a:r>
                      <a:endParaRPr kumimoji="0" lang="en-US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部门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关闭</a:t>
                      </a:r>
                      <a:endParaRPr kumimoji="0" lang="en-US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负责</a:t>
                      </a:r>
                      <a:endParaRPr kumimoji="0" lang="en-US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部门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D2D8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46007"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indent="0" algn="ctr">
                        <a:buNone/>
                      </a:pPr>
                      <a:endParaRPr lang="en-US" altLang="en-US" sz="1200" b="0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indent="0" algn="ctr">
                        <a:buNone/>
                      </a:pPr>
                      <a:endParaRPr lang="en-US" altLang="en-US" sz="1200" b="0" dirty="0">
                        <a:solidFill>
                          <a:srgbClr val="80008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indent="0" algn="ctr">
                        <a:buNone/>
                      </a:pPr>
                      <a:endParaRPr lang="en-US" altLang="en-US" sz="1200" b="0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indent="0" algn="ctr">
                        <a:buNone/>
                      </a:pPr>
                      <a:endParaRPr lang="en-US" altLang="en-US" sz="1200" b="0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indent="0" algn="ctr">
                        <a:buNone/>
                      </a:pPr>
                      <a:endParaRPr lang="en-US" altLang="en-US" sz="1200" b="0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200" b="0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200" b="0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en-US" sz="1200" b="0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en-US" sz="1200" b="0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46007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200" b="0">
                        <a:solidFill>
                          <a:srgbClr val="80008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200" b="0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200" b="0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200" b="0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200" b="0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200" b="0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200" b="0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en-US" sz="1200" b="0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en-US" sz="1200" b="0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200" b="0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其他阐述</a:t>
            </a:r>
          </a:p>
        </p:txBody>
      </p:sp>
    </p:spTree>
    <p:extLst>
      <p:ext uri="{BB962C8B-B14F-4D97-AF65-F5344CB8AC3E}">
        <p14:creationId xmlns:p14="http://schemas.microsoft.com/office/powerpoint/2010/main" val="2594167020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项目配置概述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9756067"/>
              </p:ext>
            </p:extLst>
          </p:nvPr>
        </p:nvGraphicFramePr>
        <p:xfrm>
          <a:off x="395536" y="1347614"/>
          <a:ext cx="8547100" cy="2592288"/>
        </p:xfrm>
        <a:graphic>
          <a:graphicData uri="http://schemas.openxmlformats.org/drawingml/2006/table">
            <a:tbl>
              <a:tblPr/>
              <a:tblGrid>
                <a:gridCol w="492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343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96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508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7190"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序号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配置项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完成日期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当前状态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847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000" b="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047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7031387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0746127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109025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69567"/>
  <p:tag name="KSO_WM_TEMPLATE_OUTLINE_ID" val="14"/>
  <p:tag name="KSO_WM_TEMPLATE_SCENE_ID" val="1"/>
  <p:tag name="KSO_WM_TEMPLATE_JOB_ID" val="14"/>
  <p:tag name="KSO_WM_TEMPLATE_TOPIC_DEFAULT" val="0"/>
</p:tagLst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824</TotalTime>
  <Words>453</Words>
  <Application>Microsoft Office PowerPoint</Application>
  <PresentationFormat>全屏显示(16:9)</PresentationFormat>
  <Paragraphs>134</Paragraphs>
  <Slides>10</Slides>
  <Notes>1</Notes>
  <HiddenSlides>1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宋体</vt:lpstr>
      <vt:lpstr>微软雅黑</vt:lpstr>
      <vt:lpstr>Arial</vt:lpstr>
      <vt:lpstr>Calibri</vt:lpstr>
      <vt:lpstr>自定义设计方案</vt:lpstr>
      <vt:lpstr>Web组第20周工作汇报</vt:lpstr>
      <vt:lpstr>PowerPoint 演示文稿</vt:lpstr>
      <vt:lpstr>本周项目进展概要</vt:lpstr>
      <vt:lpstr>项目问题概述</vt:lpstr>
      <vt:lpstr>项目风险概述</vt:lpstr>
      <vt:lpstr>下周工作计划</vt:lpstr>
      <vt:lpstr>项目变更概述</vt:lpstr>
      <vt:lpstr>其他阐述</vt:lpstr>
      <vt:lpstr>项目配置概述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张佳梁04875</dc:creator>
  <cp:lastModifiedBy>06346 王宏旭</cp:lastModifiedBy>
  <cp:revision>336</cp:revision>
  <dcterms:created xsi:type="dcterms:W3CDTF">2018-05-15T07:18:00Z</dcterms:created>
  <dcterms:modified xsi:type="dcterms:W3CDTF">2019-06-21T06:00:45Z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RubyTemplateID">
    <vt:lpwstr>2</vt:lpwstr>
  </property>
  <property fmtid="{D5CDD505-2E9C-101B-9397-08002B2CF9AE}" pid="3" name="KSOProductBuildVer">
    <vt:lpwstr>2052-11.1.0.8389</vt:lpwstr>
  </property>
</Properties>
</file>