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353" r:id="rId4"/>
    <p:sldId id="411" r:id="rId5"/>
    <p:sldId id="354" r:id="rId6"/>
    <p:sldId id="381" r:id="rId8"/>
    <p:sldId id="409" r:id="rId9"/>
    <p:sldId id="410" r:id="rId10"/>
    <p:sldId id="412" r:id="rId11"/>
    <p:sldId id="413" r:id="rId12"/>
    <p:sldId id="414" r:id="rId13"/>
    <p:sldId id="415" r:id="rId14"/>
    <p:sldId id="416" r:id="rId15"/>
    <p:sldId id="417" r:id="rId16"/>
    <p:sldId id="418" r:id="rId17"/>
    <p:sldId id="419" r:id="rId18"/>
    <p:sldId id="420" r:id="rId19"/>
    <p:sldId id="352"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0070C0"/>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43" autoAdjust="0"/>
    <p:restoredTop sz="94660"/>
  </p:normalViewPr>
  <p:slideViewPr>
    <p:cSldViewPr snapToGrid="0" showGuides="1">
      <p:cViewPr varScale="1">
        <p:scale>
          <a:sx n="72" d="100"/>
          <a:sy n="72" d="100"/>
        </p:scale>
        <p:origin x="1122" y="72"/>
      </p:cViewPr>
      <p:guideLst>
        <p:guide orient="horz" pos="373"/>
        <p:guide pos="5395"/>
        <p:guide pos="307"/>
        <p:guide orient="horz" pos="3954"/>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D77B4-E4B4-4D3C-A9C5-EB900FF3B15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AD5EBB-275F-4C24-B082-C5EEF143550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olidFill>
                  <a:srgbClr val="0070C0"/>
                </a:solidFill>
                <a:latin typeface="微软雅黑" panose="020B0503020204020204" charset="-122"/>
                <a:ea typeface="微软雅黑" panose="020B0503020204020204" charset="-122"/>
                <a:sym typeface="+mn-ea"/>
              </a:rPr>
              <a:t>文化遗产</a:t>
            </a:r>
            <a:r>
              <a:rPr lang="zh-CN" altLang="en-US" dirty="0">
                <a:solidFill>
                  <a:schemeClr val="tx1">
                    <a:lumMod val="85000"/>
                    <a:lumOff val="15000"/>
                  </a:schemeClr>
                </a:solidFill>
                <a:latin typeface="微软雅黑" panose="020B0503020204020204" charset="-122"/>
                <a:ea typeface="微软雅黑" panose="020B0503020204020204" charset="-122"/>
                <a:sym typeface="+mn-ea"/>
              </a:rPr>
              <a:t>承载着丰富的文化内涵与人类知识。</a:t>
            </a:r>
            <a:endParaRPr lang="zh-CN" altLang="en-US" dirty="0">
              <a:solidFill>
                <a:schemeClr val="tx1">
                  <a:lumMod val="85000"/>
                  <a:lumOff val="15000"/>
                </a:schemeClr>
              </a:solidFill>
              <a:latin typeface="微软雅黑" panose="020B0503020204020204" charset="-122"/>
              <a:ea typeface="微软雅黑" panose="020B0503020204020204" charset="-122"/>
              <a:sym typeface="+mn-ea"/>
            </a:endParaRPr>
          </a:p>
          <a:p>
            <a:r>
              <a:rPr lang="zh-CN" altLang="en-US" dirty="0">
                <a:latin typeface="微软雅黑" panose="020B0503020204020204" charset="-122"/>
                <a:ea typeface="微软雅黑" panose="020B0503020204020204" charset="-122"/>
                <a:sym typeface="+mn-ea"/>
              </a:rPr>
              <a:t>随着大数据、摄影测量</a:t>
            </a:r>
            <a:r>
              <a:rPr lang="en-US" altLang="zh-CN" dirty="0">
                <a:latin typeface="微软雅黑" panose="020B0503020204020204" charset="-122"/>
                <a:ea typeface="微软雅黑" panose="020B0503020204020204" charset="-122"/>
                <a:sym typeface="+mn-ea"/>
              </a:rPr>
              <a:t>(photogrammetry)</a:t>
            </a:r>
            <a:r>
              <a:rPr lang="zh-CN" altLang="en-US" dirty="0">
                <a:latin typeface="微软雅黑" panose="020B0503020204020204" charset="-122"/>
                <a:ea typeface="微软雅黑" panose="020B0503020204020204" charset="-122"/>
                <a:sym typeface="+mn-ea"/>
              </a:rPr>
              <a:t>等</a:t>
            </a:r>
            <a:r>
              <a:rPr lang="zh-CN" altLang="en-US" dirty="0">
                <a:solidFill>
                  <a:srgbClr val="0070C0"/>
                </a:solidFill>
                <a:latin typeface="微软雅黑" panose="020B0503020204020204" charset="-122"/>
                <a:ea typeface="微软雅黑" panose="020B0503020204020204" charset="-122"/>
                <a:sym typeface="+mn-ea"/>
              </a:rPr>
              <a:t>数字化技术</a:t>
            </a:r>
            <a:r>
              <a:rPr lang="zh-CN" altLang="en-US" dirty="0">
                <a:solidFill>
                  <a:schemeClr val="tx1">
                    <a:lumMod val="85000"/>
                    <a:lumOff val="15000"/>
                  </a:schemeClr>
                </a:solidFill>
                <a:latin typeface="微软雅黑" panose="020B0503020204020204" charset="-122"/>
                <a:ea typeface="微软雅黑" panose="020B0503020204020204" charset="-122"/>
                <a:sym typeface="+mn-ea"/>
              </a:rPr>
              <a:t>的发展，文化遗产领域积累了广泛的</a:t>
            </a:r>
            <a:r>
              <a:rPr lang="zh-CN" altLang="en-US" dirty="0">
                <a:solidFill>
                  <a:srgbClr val="0070C0"/>
                </a:solidFill>
                <a:latin typeface="微软雅黑" panose="020B0503020204020204" charset="-122"/>
                <a:ea typeface="微软雅黑" panose="020B0503020204020204" charset="-122"/>
                <a:sym typeface="+mn-ea"/>
              </a:rPr>
              <a:t>数字资源</a:t>
            </a:r>
            <a:r>
              <a:rPr lang="zh-CN" altLang="en-US" dirty="0">
                <a:solidFill>
                  <a:schemeClr val="tx1">
                    <a:lumMod val="85000"/>
                    <a:lumOff val="15000"/>
                  </a:schemeClr>
                </a:solidFill>
                <a:latin typeface="微软雅黑" panose="020B0503020204020204" charset="-122"/>
                <a:ea typeface="微软雅黑" panose="020B0503020204020204" charset="-122"/>
                <a:sym typeface="+mn-ea"/>
              </a:rPr>
              <a:t>。</a:t>
            </a:r>
            <a:endParaRPr lang="en-US" altLang="zh-CN" dirty="0">
              <a:solidFill>
                <a:srgbClr val="0070C0"/>
              </a:solidFill>
              <a:latin typeface="微软雅黑" panose="020B0503020204020204" charset="-122"/>
              <a:ea typeface="微软雅黑" panose="020B0503020204020204" charset="-122"/>
            </a:endParaRPr>
          </a:p>
          <a:p>
            <a:r>
              <a:rPr lang="zh-CN" altLang="en-US" dirty="0">
                <a:sym typeface="+mn-ea"/>
              </a:rPr>
              <a:t>这些多源、异构、多模态的</a:t>
            </a:r>
            <a:r>
              <a:rPr lang="zh-CN" altLang="en-US" dirty="0">
                <a:solidFill>
                  <a:srgbClr val="0070C0"/>
                </a:solidFill>
                <a:sym typeface="+mn-ea"/>
              </a:rPr>
              <a:t>文化遗产数字资源</a:t>
            </a:r>
            <a:r>
              <a:rPr lang="zh-CN" altLang="en-US" dirty="0">
                <a:sym typeface="+mn-ea"/>
              </a:rPr>
              <a:t>，为人文学者带来了</a:t>
            </a:r>
            <a:r>
              <a:rPr lang="zh-CN" altLang="en-US" dirty="0">
                <a:solidFill>
                  <a:srgbClr val="0070C0"/>
                </a:solidFill>
                <a:sym typeface="+mn-ea"/>
              </a:rPr>
              <a:t>数据驱动</a:t>
            </a:r>
            <a:r>
              <a:rPr lang="zh-CN" altLang="en-US" dirty="0">
                <a:sym typeface="+mn-ea"/>
              </a:rPr>
              <a:t>的研究范式，并催生了</a:t>
            </a:r>
            <a:r>
              <a:rPr lang="zh-CN" altLang="en-US" dirty="0">
                <a:solidFill>
                  <a:srgbClr val="0070C0"/>
                </a:solidFill>
                <a:sym typeface="+mn-ea"/>
              </a:rPr>
              <a:t>数字人文</a:t>
            </a:r>
            <a:r>
              <a:rPr lang="zh-CN" altLang="en-US" dirty="0">
                <a:sym typeface="+mn-ea"/>
              </a:rPr>
              <a:t>这一新兴的交叉研究领域。</a:t>
            </a:r>
            <a:endParaRPr b="1" dirty="0" smtClean="0">
              <a:solidFill>
                <a:schemeClr val="tx1"/>
              </a:solidFill>
              <a:latin typeface="微软雅黑" panose="020B0503020204020204" charset="-122"/>
              <a:ea typeface="微软雅黑" panose="020B0503020204020204" charset="-122"/>
            </a:endParaRPr>
          </a:p>
          <a:p>
            <a:r>
              <a:rPr b="1" dirty="0" smtClean="0">
                <a:latin typeface="微软雅黑" panose="020B0503020204020204" charset="-122"/>
                <a:ea typeface="微软雅黑" panose="020B0503020204020204" charset="-122"/>
                <a:sym typeface="+mn-ea"/>
              </a:rPr>
              <a:t>推动数字人文的发展，为人文学者提供</a:t>
            </a:r>
            <a:r>
              <a:rPr lang="zh-CN" altLang="en-US" b="1" dirty="0">
                <a:solidFill>
                  <a:srgbClr val="0070C0"/>
                </a:solidFill>
                <a:latin typeface="微软雅黑" panose="020B0503020204020204" charset="-122"/>
                <a:ea typeface="微软雅黑" panose="020B0503020204020204" charset="-122"/>
                <a:sym typeface="+mn-ea"/>
              </a:rPr>
              <a:t>高质量</a:t>
            </a:r>
            <a:r>
              <a:rPr b="1" dirty="0" smtClean="0">
                <a:latin typeface="微软雅黑" panose="020B0503020204020204" charset="-122"/>
                <a:ea typeface="微软雅黑" panose="020B0503020204020204" charset="-122"/>
                <a:sym typeface="+mn-ea"/>
              </a:rPr>
              <a:t>的数字资源及相应的</a:t>
            </a:r>
            <a:r>
              <a:rPr lang="zh-CN" altLang="en-US" b="1" dirty="0">
                <a:solidFill>
                  <a:srgbClr val="0070C0"/>
                </a:solidFill>
                <a:latin typeface="微软雅黑" panose="020B0503020204020204" charset="-122"/>
                <a:ea typeface="微软雅黑" panose="020B0503020204020204" charset="-122"/>
                <a:sym typeface="+mn-ea"/>
              </a:rPr>
              <a:t>加工/</a:t>
            </a:r>
            <a:r>
              <a:rPr lang="zh-CN" altLang="en-US" b="1" dirty="0">
                <a:solidFill>
                  <a:srgbClr val="0070C0"/>
                </a:solidFill>
                <a:latin typeface="微软雅黑" panose="020B0503020204020204" charset="-122"/>
                <a:ea typeface="微软雅黑" panose="020B0503020204020204" charset="-122"/>
                <a:sym typeface="+mn-ea"/>
              </a:rPr>
              <a:t>组织/检索/利用</a:t>
            </a:r>
            <a:r>
              <a:rPr b="1" dirty="0" smtClean="0">
                <a:latin typeface="微软雅黑" panose="020B0503020204020204" charset="-122"/>
                <a:ea typeface="微软雅黑" panose="020B0503020204020204" charset="-122"/>
                <a:sym typeface="+mn-ea"/>
              </a:rPr>
              <a:t>工具，成为了图书馆</a:t>
            </a:r>
            <a:r>
              <a:rPr lang="zh-CN" altLang="en-US" b="1" dirty="0">
                <a:solidFill>
                  <a:srgbClr val="0070C0"/>
                </a:solidFill>
                <a:latin typeface="微软雅黑" panose="020B0503020204020204" charset="-122"/>
                <a:ea typeface="微软雅黑" panose="020B0503020204020204" charset="-122"/>
                <a:sym typeface="+mn-ea"/>
              </a:rPr>
              <a:t>新的使命</a:t>
            </a:r>
            <a:r>
              <a:rPr lang="zh-CN" b="1" dirty="0" smtClean="0">
                <a:latin typeface="微软雅黑" panose="020B0503020204020204" charset="-122"/>
                <a:ea typeface="微软雅黑" panose="020B0503020204020204" charset="-122"/>
                <a:sym typeface="+mn-ea"/>
              </a:rPr>
              <a:t>。</a:t>
            </a:r>
            <a:endParaRPr lang="zh-CN" altLang="en-US"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本文以敦煌石窟为例，展示了基于属性图模型对文化遗产数字资源进行知识组织与揭示的过程。</a:t>
            </a:r>
            <a:endParaRPr lang="zh-CN" altLang="en-US"/>
          </a:p>
          <a:p>
            <a:r>
              <a:rPr lang="zh-CN" altLang="en-US"/>
              <a:t>属性图模型可以便捷、有效地对文化遗产知识中的实体、关系及它们的属性进行语义化地组织，从而实现文化遗产知识的细粒度分析与揭示。</a:t>
            </a:r>
            <a:endParaRPr lang="zh-CN" altLang="en-US"/>
          </a:p>
          <a:p>
            <a:r>
              <a:rPr lang="zh-CN" altLang="en-US"/>
              <a:t>本文为文化遗产数字资源的知识组织和文化内涵揭示提供了一种新的视角。</a:t>
            </a:r>
            <a:endParaRPr lang="zh-CN" altLang="en-US"/>
          </a:p>
          <a:p>
            <a:r>
              <a:rPr lang="zh-CN" altLang="en-US"/>
              <a:t>今后，本研究将基于CDWA、CIDOC-CRM等国际标准对敦煌洞窟的元数据进一步地规范，并实现所建设数据集的关联发布与公开共享。</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olidFill>
                  <a:srgbClr val="262626"/>
                </a:solidFill>
                <a:latin typeface="微软雅黑" panose="020B0503020204020204" charset="-122"/>
                <a:ea typeface="微软雅黑" panose="020B0503020204020204" charset="-122"/>
                <a:sym typeface="+mn-ea"/>
              </a:rPr>
              <a:t>在数字人文的背景下，对文化遗产数字资源进行语义化、网络化、可扩展化地组织，完成对文化遗产中所含知识的发现与揭示，将有效促进文化遗产的传承、利用与保护。</a:t>
            </a:r>
            <a:endParaRPr lang="zh-CN" altLang="en-US" dirty="0">
              <a:solidFill>
                <a:srgbClr val="262626"/>
              </a:solidFill>
              <a:latin typeface="微软雅黑" panose="020B0503020204020204" charset="-122"/>
              <a:ea typeface="微软雅黑" panose="020B0503020204020204" charset="-122"/>
              <a:sym typeface="+mn-ea"/>
            </a:endParaRPr>
          </a:p>
          <a:p>
            <a:r>
              <a:rPr lang="zh-CN" altLang="en-US" dirty="0">
                <a:solidFill>
                  <a:srgbClr val="262626"/>
                </a:solidFill>
                <a:latin typeface="微软雅黑" panose="020B0503020204020204" charset="-122"/>
                <a:ea typeface="微软雅黑" panose="020B0503020204020204" charset="-122"/>
                <a:sym typeface="+mn-ea"/>
              </a:rPr>
              <a:t>作为常用的两种知识组织系统，元数据框架无法有效地表示和反映知识单元间存在的关系，而本体模型和RDF虽然可以反映这种关系，但却无法修饰关系的实例。</a:t>
            </a:r>
            <a:endParaRPr lang="zh-CN" altLang="en-US" dirty="0">
              <a:solidFill>
                <a:srgbClr val="262626"/>
              </a:solidFill>
              <a:latin typeface="微软雅黑" panose="020B0503020204020204" charset="-122"/>
              <a:ea typeface="微软雅黑" panose="020B0503020204020204" charset="-122"/>
            </a:endParaRPr>
          </a:p>
          <a:p>
            <a:r>
              <a:rPr lang="zh-CN" altLang="en-US"/>
              <a:t>此外，当添加和关联新一类的资源时，需要重新进行本体模型的设计，以致于无法便捷、高效地对知识进行扩展。</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本文根据敦煌数字资源的特点，提出了一种属性图模型，并利用知识图谱构建了一个知识发现与揭示平台，对敦煌数字资源中包含的领域知识进行语义化地组织、链接和存储。我们为数字文化遗产资源的知识组织和分析提供了一种新的方法和实例。</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基于属性图构建敦煌石窟知识组织模型，是敦煌知识集成的基础，也是敦煌数字资源语义化揭示的前提。</a:t>
            </a:r>
            <a:endParaRPr lang="zh-CN" altLang="en-US">
              <a:sym typeface="+mn-ea"/>
            </a:endParaRPr>
          </a:p>
          <a:p>
            <a:r>
              <a:rPr lang="zh-CN" altLang="en-US">
                <a:sym typeface="+mn-ea"/>
              </a:rPr>
              <a:t>敦煌石窟及其文化元素的结构相对复杂，例如第61窟分为主室和甬道，而主室又包含四壁，同时每一壁上又包含了多种文化元素对象。因此，本文依据</a:t>
            </a:r>
            <a:r>
              <a:rPr lang="en-US" altLang="zh-CN">
                <a:sym typeface="+mn-ea"/>
              </a:rPr>
              <a:t>e-dunhuang</a:t>
            </a:r>
            <a:r>
              <a:rPr lang="zh-CN" altLang="en-US">
                <a:sym typeface="+mn-ea"/>
              </a:rPr>
              <a:t>官网和相关元数据规范将相关资源和元素分为三类。最终，我们构建了下图的模型。</a:t>
            </a:r>
            <a:endParaRPr lang="en-US" altLang="zh-CN">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依据该属性图模型，可以基于敦煌石窟的数字化资源来抽取结构化的知识，以进行知识图谱的构建。由于敦煌石窟的文化内涵丰富、对象种类繁多，不同文献与资料内的描述存在差异（例如，“释迦牟尼”和“如来”在佛教传说中描述的是同一个实体），因此，需要实体消歧与知识融合。通过参考AAT辞典的类目结构，我们的研究团队已经构建了一套敦煌领域的词表</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dirty="0">
                <a:solidFill>
                  <a:srgbClr val="0070C0"/>
                </a:solidFill>
                <a:latin typeface="微软雅黑" panose="020B0503020204020204" charset="-122"/>
                <a:ea typeface="微软雅黑" panose="020B0503020204020204" charset="-122"/>
                <a:sym typeface="+mn-ea"/>
              </a:rPr>
              <a:t>敦煌石窟内容总录</a:t>
            </a:r>
            <a:r>
              <a:rPr lang="zh-CN" altLang="en-US" dirty="0">
                <a:solidFill>
                  <a:schemeClr val="tx1">
                    <a:lumMod val="85000"/>
                    <a:lumOff val="15000"/>
                  </a:schemeClr>
                </a:solidFill>
                <a:latin typeface="微软雅黑" panose="020B0503020204020204" charset="-122"/>
                <a:ea typeface="微软雅黑" panose="020B0503020204020204" charset="-122"/>
                <a:sym typeface="+mn-ea"/>
              </a:rPr>
              <a:t>，包含全部</a:t>
            </a:r>
            <a:r>
              <a:rPr lang="en-US" altLang="zh-CN" dirty="0">
                <a:solidFill>
                  <a:schemeClr val="tx1">
                    <a:lumMod val="85000"/>
                    <a:lumOff val="15000"/>
                  </a:schemeClr>
                </a:solidFill>
                <a:latin typeface="微软雅黑" panose="020B0503020204020204" charset="-122"/>
                <a:ea typeface="微软雅黑" panose="020B0503020204020204" charset="-122"/>
                <a:sym typeface="+mn-ea"/>
              </a:rPr>
              <a:t>492</a:t>
            </a:r>
            <a:r>
              <a:rPr lang="zh-CN" altLang="en-US" dirty="0">
                <a:solidFill>
                  <a:schemeClr val="tx1">
                    <a:lumMod val="85000"/>
                    <a:lumOff val="15000"/>
                  </a:schemeClr>
                </a:solidFill>
                <a:latin typeface="微软雅黑" panose="020B0503020204020204" charset="-122"/>
                <a:ea typeface="微软雅黑" panose="020B0503020204020204" charset="-122"/>
                <a:sym typeface="+mn-ea"/>
              </a:rPr>
              <a:t>个洞窟的详细内容介绍。已完成结构化处理，转化为了知识图谱。</a:t>
            </a:r>
            <a:endParaRPr lang="zh-CN" altLang="en-US" dirty="0">
              <a:solidFill>
                <a:schemeClr val="tx1">
                  <a:lumMod val="85000"/>
                  <a:lumOff val="15000"/>
                </a:schemeClr>
              </a:solidFill>
              <a:latin typeface="微软雅黑" panose="020B0503020204020204" charset="-122"/>
              <a:ea typeface="微软雅黑" panose="020B0503020204020204" charset="-122"/>
              <a:sym typeface="+mn-ea"/>
            </a:endParaRPr>
          </a:p>
          <a:p>
            <a:r>
              <a:rPr lang="zh-CN" altLang="en-US" b="1" dirty="0">
                <a:solidFill>
                  <a:srgbClr val="0070C0"/>
                </a:solidFill>
                <a:latin typeface="微软雅黑" panose="020B0503020204020204" charset="-122"/>
                <a:ea typeface="微软雅黑" panose="020B0503020204020204" charset="-122"/>
                <a:sym typeface="+mn-ea"/>
              </a:rPr>
              <a:t>敦煌大辞典</a:t>
            </a:r>
            <a:r>
              <a:rPr lang="zh-CN" altLang="en-US" dirty="0">
                <a:solidFill>
                  <a:schemeClr val="tx1">
                    <a:lumMod val="85000"/>
                    <a:lumOff val="15000"/>
                  </a:schemeClr>
                </a:solidFill>
                <a:latin typeface="微软雅黑" panose="020B0503020204020204" charset="-122"/>
                <a:ea typeface="微软雅黑" panose="020B0503020204020204" charset="-122"/>
                <a:sym typeface="+mn-ea"/>
              </a:rPr>
              <a:t>，包含敦煌遗书及学术研究中</a:t>
            </a:r>
            <a:r>
              <a:rPr lang="en-US" altLang="zh-CN" dirty="0">
                <a:solidFill>
                  <a:schemeClr val="tx1">
                    <a:lumMod val="85000"/>
                    <a:lumOff val="15000"/>
                  </a:schemeClr>
                </a:solidFill>
                <a:latin typeface="微软雅黑" panose="020B0503020204020204" charset="-122"/>
                <a:ea typeface="微软雅黑" panose="020B0503020204020204" charset="-122"/>
                <a:sym typeface="+mn-ea"/>
              </a:rPr>
              <a:t>60</a:t>
            </a:r>
            <a:r>
              <a:rPr lang="zh-CN" altLang="en-US" dirty="0">
                <a:solidFill>
                  <a:schemeClr val="tx1">
                    <a:lumMod val="85000"/>
                    <a:lumOff val="15000"/>
                  </a:schemeClr>
                </a:solidFill>
                <a:latin typeface="微软雅黑" panose="020B0503020204020204" charset="-122"/>
                <a:ea typeface="微软雅黑" panose="020B0503020204020204" charset="-122"/>
                <a:sym typeface="+mn-ea"/>
              </a:rPr>
              <a:t>余类</a:t>
            </a:r>
            <a:r>
              <a:rPr lang="en-US" altLang="zh-CN" dirty="0">
                <a:solidFill>
                  <a:schemeClr val="tx1">
                    <a:lumMod val="85000"/>
                    <a:lumOff val="15000"/>
                  </a:schemeClr>
                </a:solidFill>
                <a:latin typeface="微软雅黑" panose="020B0503020204020204" charset="-122"/>
                <a:ea typeface="微软雅黑" panose="020B0503020204020204" charset="-122"/>
                <a:sym typeface="+mn-ea"/>
              </a:rPr>
              <a:t>6925</a:t>
            </a:r>
            <a:r>
              <a:rPr lang="zh-CN" altLang="en-US" dirty="0">
                <a:solidFill>
                  <a:schemeClr val="tx1">
                    <a:lumMod val="85000"/>
                    <a:lumOff val="15000"/>
                  </a:schemeClr>
                </a:solidFill>
                <a:latin typeface="微软雅黑" panose="020B0503020204020204" charset="-122"/>
                <a:ea typeface="微软雅黑" panose="020B0503020204020204" charset="-122"/>
                <a:sym typeface="+mn-ea"/>
              </a:rPr>
              <a:t>条词条，共</a:t>
            </a:r>
            <a:r>
              <a:rPr lang="en-US" altLang="zh-CN" dirty="0">
                <a:solidFill>
                  <a:schemeClr val="tx1">
                    <a:lumMod val="85000"/>
                    <a:lumOff val="15000"/>
                  </a:schemeClr>
                </a:solidFill>
                <a:latin typeface="微软雅黑" panose="020B0503020204020204" charset="-122"/>
                <a:ea typeface="微软雅黑" panose="020B0503020204020204" charset="-122"/>
                <a:sym typeface="+mn-ea"/>
              </a:rPr>
              <a:t>164</a:t>
            </a:r>
            <a:r>
              <a:rPr lang="zh-CN" altLang="en-US" dirty="0">
                <a:solidFill>
                  <a:schemeClr val="tx1">
                    <a:lumMod val="85000"/>
                    <a:lumOff val="15000"/>
                  </a:schemeClr>
                </a:solidFill>
                <a:latin typeface="微软雅黑" panose="020B0503020204020204" charset="-122"/>
                <a:ea typeface="微软雅黑" panose="020B0503020204020204" charset="-122"/>
                <a:sym typeface="+mn-ea"/>
              </a:rPr>
              <a:t>万字，并</a:t>
            </a:r>
            <a:r>
              <a:rPr lang="zh-CN" dirty="0">
                <a:solidFill>
                  <a:schemeClr val="tx1">
                    <a:lumMod val="85000"/>
                    <a:lumOff val="15000"/>
                  </a:schemeClr>
                </a:solidFill>
                <a:latin typeface="微软雅黑" panose="020B0503020204020204" charset="-122"/>
                <a:ea typeface="微软雅黑" panose="020B0503020204020204" charset="-122"/>
                <a:sym typeface="+mn-ea"/>
              </a:rPr>
              <a:t>以此构造了敦煌词表。</a:t>
            </a:r>
            <a:endParaRPr lang="zh-CN" dirty="0">
              <a:solidFill>
                <a:schemeClr val="tx1">
                  <a:lumMod val="85000"/>
                  <a:lumOff val="15000"/>
                </a:schemeClr>
              </a:solidFill>
              <a:latin typeface="微软雅黑" panose="020B0503020204020204" charset="-122"/>
              <a:ea typeface="微软雅黑" panose="020B0503020204020204" charset="-122"/>
              <a:sym typeface="+mn-ea"/>
            </a:endParaRPr>
          </a:p>
          <a:p>
            <a:r>
              <a:rPr lang="zh-CN" altLang="en-US" b="1" dirty="0">
                <a:solidFill>
                  <a:srgbClr val="0070C0"/>
                </a:solidFill>
                <a:latin typeface="微软雅黑" panose="020B0503020204020204" charset="-122"/>
                <a:ea typeface="微软雅黑" panose="020B0503020204020204" charset="-122"/>
                <a:sym typeface="+mn-ea"/>
              </a:rPr>
              <a:t>敦煌研究文献</a:t>
            </a:r>
            <a:r>
              <a:rPr lang="zh-CN" altLang="en-US" dirty="0">
                <a:solidFill>
                  <a:schemeClr val="tx1">
                    <a:lumMod val="85000"/>
                    <a:lumOff val="15000"/>
                  </a:schemeClr>
                </a:solidFill>
                <a:latin typeface="微软雅黑" panose="020B0503020204020204" charset="-122"/>
                <a:ea typeface="微软雅黑" panose="020B0503020204020204" charset="-122"/>
                <a:sym typeface="+mn-ea"/>
              </a:rPr>
              <a:t>，</a:t>
            </a:r>
            <a:r>
              <a:rPr lang="en-US" altLang="zh-CN" dirty="0">
                <a:solidFill>
                  <a:schemeClr val="tx1">
                    <a:lumMod val="85000"/>
                    <a:lumOff val="15000"/>
                  </a:schemeClr>
                </a:solidFill>
                <a:latin typeface="微软雅黑" panose="020B0503020204020204" charset="-122"/>
                <a:ea typeface="微软雅黑" panose="020B0503020204020204" charset="-122"/>
                <a:sym typeface="+mn-ea"/>
              </a:rPr>
              <a:t>7929</a:t>
            </a:r>
            <a:r>
              <a:rPr lang="zh-CN" altLang="en-US" dirty="0">
                <a:solidFill>
                  <a:schemeClr val="tx1">
                    <a:lumMod val="85000"/>
                    <a:lumOff val="15000"/>
                  </a:schemeClr>
                </a:solidFill>
                <a:latin typeface="微软雅黑" panose="020B0503020204020204" charset="-122"/>
                <a:ea typeface="微软雅黑" panose="020B0503020204020204" charset="-122"/>
                <a:sym typeface="+mn-ea"/>
              </a:rPr>
              <a:t>本电子书，</a:t>
            </a:r>
            <a:r>
              <a:rPr lang="en-US" altLang="zh-CN" dirty="0">
                <a:solidFill>
                  <a:schemeClr val="tx1">
                    <a:lumMod val="85000"/>
                    <a:lumOff val="15000"/>
                  </a:schemeClr>
                </a:solidFill>
                <a:latin typeface="微软雅黑" panose="020B0503020204020204" charset="-122"/>
                <a:ea typeface="微软雅黑" panose="020B0503020204020204" charset="-122"/>
                <a:sym typeface="+mn-ea"/>
              </a:rPr>
              <a:t>557GB</a:t>
            </a:r>
            <a:r>
              <a:rPr lang="zh-CN" altLang="en-US" dirty="0">
                <a:solidFill>
                  <a:schemeClr val="tx1">
                    <a:lumMod val="85000"/>
                    <a:lumOff val="15000"/>
                  </a:schemeClr>
                </a:solidFill>
                <a:latin typeface="微软雅黑" panose="020B0503020204020204" charset="-122"/>
                <a:ea typeface="微软雅黑" panose="020B0503020204020204" charset="-122"/>
                <a:sym typeface="+mn-ea"/>
              </a:rPr>
              <a:t>。</a:t>
            </a:r>
            <a:r>
              <a:rPr lang="en-US" altLang="zh-CN" dirty="0">
                <a:solidFill>
                  <a:schemeClr val="tx1">
                    <a:lumMod val="85000"/>
                    <a:lumOff val="15000"/>
                  </a:schemeClr>
                </a:solidFill>
                <a:latin typeface="微软雅黑" panose="020B0503020204020204" charset="-122"/>
                <a:ea typeface="微软雅黑" panose="020B0503020204020204" charset="-122"/>
                <a:sym typeface="+mn-ea"/>
              </a:rPr>
              <a:t>5083</a:t>
            </a:r>
            <a:r>
              <a:rPr lang="zh-CN" altLang="en-US" dirty="0">
                <a:solidFill>
                  <a:schemeClr val="tx1">
                    <a:lumMod val="85000"/>
                    <a:lumOff val="15000"/>
                  </a:schemeClr>
                </a:solidFill>
                <a:latin typeface="微软雅黑" panose="020B0503020204020204" charset="-122"/>
                <a:ea typeface="微软雅黑" panose="020B0503020204020204" charset="-122"/>
                <a:sym typeface="+mn-ea"/>
              </a:rPr>
              <a:t>篇论文，已文本化处理了</a:t>
            </a:r>
            <a:r>
              <a:rPr lang="en-US" altLang="zh-CN" dirty="0">
                <a:solidFill>
                  <a:schemeClr val="tx1">
                    <a:lumMod val="85000"/>
                    <a:lumOff val="15000"/>
                  </a:schemeClr>
                </a:solidFill>
                <a:latin typeface="微软雅黑" panose="020B0503020204020204" charset="-122"/>
                <a:ea typeface="微软雅黑" panose="020B0503020204020204" charset="-122"/>
                <a:sym typeface="+mn-ea"/>
              </a:rPr>
              <a:t>784</a:t>
            </a:r>
            <a:r>
              <a:rPr lang="zh-CN" altLang="en-US" dirty="0">
                <a:solidFill>
                  <a:schemeClr val="tx1">
                    <a:lumMod val="85000"/>
                    <a:lumOff val="15000"/>
                  </a:schemeClr>
                </a:solidFill>
                <a:latin typeface="微软雅黑" panose="020B0503020204020204" charset="-122"/>
                <a:ea typeface="微软雅黑" panose="020B0503020204020204" charset="-122"/>
                <a:sym typeface="+mn-ea"/>
              </a:rPr>
              <a:t>篇。</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kern="100" dirty="0">
                <a:latin typeface="微软雅黑" panose="020B0503020204020204" charset="-122"/>
                <a:ea typeface="微软雅黑" panose="020B0503020204020204" charset="-122"/>
                <a:sym typeface="+mn-ea"/>
              </a:rPr>
              <a:t>基于提出的知识组织模型，我们开发了</a:t>
            </a:r>
            <a:r>
              <a:rPr lang="zh-CN" altLang="en-US" b="1" kern="100" dirty="0">
                <a:solidFill>
                  <a:srgbClr val="0070C0"/>
                </a:solidFill>
                <a:latin typeface="微软雅黑" panose="020B0503020204020204" charset="-122"/>
                <a:ea typeface="微软雅黑" panose="020B0503020204020204" charset="-122"/>
                <a:sym typeface="+mn-ea"/>
              </a:rPr>
              <a:t>文本</a:t>
            </a:r>
            <a:r>
              <a:rPr lang="zh-CN" altLang="en-US" b="1" kern="100" dirty="0">
                <a:solidFill>
                  <a:srgbClr val="0070C0"/>
                </a:solidFill>
                <a:latin typeface="微软雅黑" panose="020B0503020204020204" charset="-122"/>
                <a:ea typeface="微软雅黑" panose="020B0503020204020204" charset="-122"/>
                <a:sym typeface="+mn-ea"/>
              </a:rPr>
              <a:t>细粒度语义标注工具</a:t>
            </a:r>
            <a:r>
              <a:rPr lang="zh-CN" altLang="en-US" kern="100" dirty="0">
                <a:latin typeface="微软雅黑" panose="020B0503020204020204" charset="-122"/>
                <a:ea typeface="微软雅黑" panose="020B0503020204020204" charset="-122"/>
                <a:sym typeface="+mn-ea"/>
              </a:rPr>
              <a:t>，对敦煌石窟有关的文本内容进行了标注，并完成了全部</a:t>
            </a:r>
            <a:r>
              <a:rPr lang="en-US" altLang="zh-CN" kern="100" dirty="0">
                <a:latin typeface="微软雅黑" panose="020B0503020204020204" charset="-122"/>
                <a:ea typeface="微软雅黑" panose="020B0503020204020204" charset="-122"/>
                <a:sym typeface="+mn-ea"/>
              </a:rPr>
              <a:t>492</a:t>
            </a:r>
            <a:r>
              <a:rPr lang="zh-CN" altLang="en-US" kern="100" dirty="0">
                <a:latin typeface="微软雅黑" panose="020B0503020204020204" charset="-122"/>
                <a:ea typeface="微软雅黑" panose="020B0503020204020204" charset="-122"/>
                <a:sym typeface="+mn-ea"/>
              </a:rPr>
              <a:t>个洞窟的知识图谱构建。经过结构化处理，这些数据被存入</a:t>
            </a:r>
            <a:r>
              <a:rPr lang="en-US" altLang="zh-CN" kern="100" dirty="0">
                <a:latin typeface="微软雅黑" panose="020B0503020204020204" charset="-122"/>
                <a:ea typeface="微软雅黑" panose="020B0503020204020204" charset="-122"/>
                <a:sym typeface="+mn-ea"/>
              </a:rPr>
              <a:t>Neo4j</a:t>
            </a:r>
            <a:r>
              <a:rPr lang="zh-CN" altLang="en-US" kern="100" dirty="0">
                <a:latin typeface="微软雅黑" panose="020B0503020204020204" charset="-122"/>
                <a:ea typeface="微软雅黑" panose="020B0503020204020204" charset="-122"/>
                <a:sym typeface="+mn-ea"/>
              </a:rPr>
              <a:t>。</a:t>
            </a:r>
            <a:endParaRPr lang="zh-CN" altLang="en-US" kern="100" dirty="0">
              <a:latin typeface="微软雅黑" panose="020B0503020204020204" charset="-122"/>
              <a:ea typeface="微软雅黑" panose="020B0503020204020204" charset="-122"/>
              <a:sym typeface="+mn-ea"/>
            </a:endParaRPr>
          </a:p>
          <a:p>
            <a:r>
              <a:rPr lang="zh-CN" altLang="en-US"/>
              <a:t>通过该工具，提取了敦煌石窟中三种类型的实体及其关系，并对它们的属性进行了标注，</a:t>
            </a:r>
            <a:r>
              <a:rPr lang="zh-CN" altLang="en-US">
                <a:sym typeface="+mn-ea"/>
              </a:rPr>
              <a:t>以属性图的形式</a:t>
            </a:r>
            <a:r>
              <a:rPr lang="zh-CN" altLang="en-US"/>
              <a:t>实现了敦煌石窟的知识组织和语义关联。</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进一步地，将这些知识及相关的多媒体资源一并存储到属性图数据库neo4j中。</a:t>
            </a:r>
            <a:endParaRPr lang="zh-CN" altLang="en-US"/>
          </a:p>
          <a:p>
            <a:r>
              <a:rPr lang="en-US" altLang="zh-CN"/>
              <a:t>以敦煌61窟为例，根据敦煌石窟知识组织模型对其西壁和南壁的内容进行抽取，结果如图所示。</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本文中搭建的敦煌石窟知识图谱平台，提供了知识导航和语义检索，可以辅助敦煌学研究的深入开展。</a:t>
            </a:r>
            <a:endParaRPr lang="zh-CN" altLang="en-US">
              <a:sym typeface="+mn-ea"/>
            </a:endParaRPr>
          </a:p>
          <a:p>
            <a:r>
              <a:rPr lang="zh-CN" altLang="en-US">
                <a:sym typeface="+mn-ea"/>
              </a:rPr>
              <a:t>例如，如果查询是“与观音经变同时期出现的菩萨”，结果将展示所有合格的菩萨，及关联的图片、视频等多媒体资源。如图所示。</a:t>
            </a:r>
            <a:endParaRPr lang="zh-CN" altLang="en-U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47663" y="404665"/>
            <a:ext cx="6048674" cy="6048670"/>
          </a:xfrm>
          <a:prstGeom prst="rect">
            <a:avLst/>
          </a:prstGeom>
        </p:spPr>
      </p:pic>
      <p:sp>
        <p:nvSpPr>
          <p:cNvPr id="8" name="矩形 7"/>
          <p:cNvSpPr/>
          <p:nvPr userDrawn="1"/>
        </p:nvSpPr>
        <p:spPr>
          <a:xfrm>
            <a:off x="0" y="8403"/>
            <a:ext cx="9144000" cy="6858000"/>
          </a:xfrm>
          <a:prstGeom prst="rect">
            <a:avLst/>
          </a:prstGeom>
          <a:solidFill>
            <a:sysClr val="window" lastClr="FFFFFF">
              <a:alpha val="90000"/>
            </a:sysClr>
          </a:solidFill>
          <a:ln w="25400" cap="flat" cmpd="sng" algn="ctr">
            <a:noFill/>
            <a:prstDash val="solid"/>
          </a:ln>
          <a:effectLst/>
        </p:spPr>
        <p:txBody>
          <a:bodyPr rtlCol="0" anchor="ctr"/>
          <a:lstStyle/>
          <a:p>
            <a:pPr algn="ctr">
              <a:defRPr/>
            </a:pPr>
            <a:endParaRPr lang="zh-CN" altLang="en-US" kern="0" smtClean="0">
              <a:solidFill>
                <a:prstClr val="white"/>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1D302F-5E2D-4FF9-A986-02603DCE6FDA}"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CA248-7BE1-4335-B3FB-1E6869F2EC7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91105" y="4596130"/>
            <a:ext cx="4160520" cy="368300"/>
          </a:xfrm>
          <a:prstGeom prst="rect">
            <a:avLst/>
          </a:prstGeom>
          <a:noFill/>
        </p:spPr>
        <p:txBody>
          <a:bodyPr wrap="square" rtlCol="0">
            <a:spAutoFit/>
          </a:bodyPr>
          <a:lstStyle/>
          <a:p>
            <a:pPr algn="ctr"/>
            <a:r>
              <a:rPr lang="en-US" b="1" dirty="0" smtClean="0">
                <a:solidFill>
                  <a:schemeClr val="accent1"/>
                </a:solidFill>
                <a:latin typeface="微软雅黑" panose="020B0503020204020204" charset="-122"/>
                <a:ea typeface="微软雅黑" panose="020B0503020204020204" charset="-122"/>
              </a:rPr>
              <a:t>Wuhan University, Hubei, China</a:t>
            </a:r>
            <a:endParaRPr lang="en-US" b="1" dirty="0" smtClean="0">
              <a:solidFill>
                <a:schemeClr val="accent1"/>
              </a:solidFill>
              <a:latin typeface="微软雅黑" panose="020B0503020204020204" charset="-122"/>
              <a:ea typeface="微软雅黑" panose="020B0503020204020204" charset="-122"/>
            </a:endParaRPr>
          </a:p>
        </p:txBody>
      </p:sp>
      <p:sp>
        <p:nvSpPr>
          <p:cNvPr id="9" name="文本框 8"/>
          <p:cNvSpPr txBox="1"/>
          <p:nvPr/>
        </p:nvSpPr>
        <p:spPr>
          <a:xfrm>
            <a:off x="2349500" y="4117975"/>
            <a:ext cx="4446905" cy="368300"/>
          </a:xfrm>
          <a:prstGeom prst="rect">
            <a:avLst/>
          </a:prstGeom>
          <a:noFill/>
        </p:spPr>
        <p:txBody>
          <a:bodyPr wrap="square" rtlCol="0">
            <a:spAutoFit/>
          </a:bodyPr>
          <a:lstStyle>
            <a:defPPr>
              <a:defRPr lang="zh-CN"/>
            </a:defPPr>
            <a:lvl1pPr>
              <a:defRPr b="1">
                <a:solidFill>
                  <a:schemeClr val="accent1"/>
                </a:solidFill>
                <a:latin typeface="微软雅黑" panose="020B0503020204020204" charset="-122"/>
                <a:ea typeface="微软雅黑" panose="020B0503020204020204" charset="-122"/>
              </a:defRPr>
            </a:lvl1pPr>
          </a:lstStyle>
          <a:p>
            <a:pPr algn="ctr"/>
            <a:r>
              <a:rPr lang="en-US" altLang="zh-CN" dirty="0"/>
              <a:t>School of Information Management</a:t>
            </a:r>
            <a:endParaRPr lang="en-US" altLang="zh-CN" dirty="0"/>
          </a:p>
        </p:txBody>
      </p:sp>
      <p:sp>
        <p:nvSpPr>
          <p:cNvPr id="10" name="文本框 9"/>
          <p:cNvSpPr txBox="1"/>
          <p:nvPr/>
        </p:nvSpPr>
        <p:spPr>
          <a:xfrm>
            <a:off x="2769870" y="6177915"/>
            <a:ext cx="3604895" cy="368300"/>
          </a:xfrm>
          <a:prstGeom prst="rect">
            <a:avLst/>
          </a:prstGeom>
          <a:noFill/>
        </p:spPr>
        <p:txBody>
          <a:bodyPr wrap="square" rtlCol="0">
            <a:spAutoFit/>
          </a:bodyPr>
          <a:lstStyle>
            <a:defPPr>
              <a:defRPr lang="zh-CN"/>
            </a:defPPr>
            <a:lvl1pPr>
              <a:defRPr b="1">
                <a:solidFill>
                  <a:schemeClr val="accent1"/>
                </a:solidFill>
                <a:latin typeface="微软雅黑" panose="020B0503020204020204" charset="-122"/>
                <a:ea typeface="微软雅黑" panose="020B0503020204020204" charset="-122"/>
              </a:defRPr>
            </a:lvl1pPr>
          </a:lstStyle>
          <a:p>
            <a:pPr algn="ctr"/>
            <a:r>
              <a:rPr lang="en-US" altLang="zh-CN" b="0" dirty="0">
                <a:solidFill>
                  <a:schemeClr val="tx1"/>
                </a:solidFill>
              </a:rPr>
              <a:t>JCDL 2019 Workshop 3, June 6</a:t>
            </a:r>
            <a:endParaRPr lang="en-US" altLang="zh-CN" b="0" dirty="0">
              <a:solidFill>
                <a:schemeClr val="tx1"/>
              </a:solidFill>
            </a:endParaRPr>
          </a:p>
        </p:txBody>
      </p:sp>
      <p:grpSp>
        <p:nvGrpSpPr>
          <p:cNvPr id="3" name="组合 2"/>
          <p:cNvGrpSpPr/>
          <p:nvPr/>
        </p:nvGrpSpPr>
        <p:grpSpPr>
          <a:xfrm>
            <a:off x="8564451" y="1840512"/>
            <a:ext cx="579549" cy="1361673"/>
            <a:chOff x="8564451" y="2716812"/>
            <a:chExt cx="579549" cy="1361673"/>
          </a:xfrm>
        </p:grpSpPr>
        <p:sp>
          <p:nvSpPr>
            <p:cNvPr id="12" name="矩形 11"/>
            <p:cNvSpPr/>
            <p:nvPr/>
          </p:nvSpPr>
          <p:spPr>
            <a:xfrm>
              <a:off x="8564451" y="2716812"/>
              <a:ext cx="579549"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564451" y="3805061"/>
              <a:ext cx="579549"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0" y="1788794"/>
            <a:ext cx="8461375" cy="1452246"/>
            <a:chOff x="0" y="2665373"/>
            <a:chExt cx="5991142" cy="1452341"/>
          </a:xfrm>
        </p:grpSpPr>
        <p:sp>
          <p:nvSpPr>
            <p:cNvPr id="30" name="矩形 29"/>
            <p:cNvSpPr/>
            <p:nvPr/>
          </p:nvSpPr>
          <p:spPr>
            <a:xfrm>
              <a:off x="0" y="3805061"/>
              <a:ext cx="5991141"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2716812"/>
              <a:ext cx="5991142"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095214" y="2665373"/>
              <a:ext cx="3895928" cy="1014796"/>
            </a:xfrm>
            <a:prstGeom prst="rect">
              <a:avLst/>
            </a:prstGeom>
            <a:noFill/>
          </p:spPr>
          <p:txBody>
            <a:bodyPr wrap="square" rtlCol="0">
              <a:spAutoFit/>
            </a:bodyPr>
            <a:lstStyle/>
            <a:p>
              <a:pPr algn="dist">
                <a:lnSpc>
                  <a:spcPct val="100000"/>
                </a:lnSpc>
              </a:pPr>
              <a:r>
                <a:rPr lang="zh-CN" altLang="en-US" sz="2000" dirty="0" smtClean="0">
                  <a:solidFill>
                    <a:schemeClr val="bg1"/>
                  </a:solidFill>
                  <a:latin typeface="微软雅黑" panose="020B0503020204020204" charset="-122"/>
                  <a:ea typeface="微软雅黑" panose="020B0503020204020204" charset="-122"/>
                </a:rPr>
                <a:t>How to organize and reveal </a:t>
              </a:r>
              <a:r>
                <a:rPr lang="en-US" altLang="zh-CN" sz="2000" dirty="0" smtClean="0">
                  <a:solidFill>
                    <a:schemeClr val="bg1"/>
                  </a:solidFill>
                  <a:latin typeface="微软雅黑" panose="020B0503020204020204" charset="-122"/>
                  <a:ea typeface="微软雅黑" panose="020B0503020204020204" charset="-122"/>
                </a:rPr>
                <a:t>the </a:t>
              </a:r>
              <a:r>
                <a:rPr lang="zh-CN" altLang="en-US" sz="2000" dirty="0" smtClean="0">
                  <a:solidFill>
                    <a:schemeClr val="bg1"/>
                  </a:solidFill>
                  <a:latin typeface="微软雅黑" panose="020B0503020204020204" charset="-122"/>
                  <a:ea typeface="微软雅黑" panose="020B0503020204020204" charset="-122"/>
                </a:rPr>
                <a:t>knowledge </a:t>
              </a:r>
              <a:r>
                <a:rPr lang="en-US" altLang="zh-CN" sz="2000" dirty="0" smtClean="0">
                  <a:solidFill>
                    <a:schemeClr val="bg1"/>
                  </a:solidFill>
                  <a:latin typeface="微软雅黑" panose="020B0503020204020204" charset="-122"/>
                  <a:ea typeface="微软雅黑" panose="020B0503020204020204" charset="-122"/>
                </a:rPr>
                <a:t>in</a:t>
              </a:r>
              <a:r>
                <a:rPr lang="zh-CN" altLang="en-US" sz="2000" dirty="0" smtClean="0">
                  <a:solidFill>
                    <a:schemeClr val="bg1"/>
                  </a:solidFill>
                  <a:latin typeface="微软雅黑" panose="020B0503020204020204" charset="-122"/>
                  <a:ea typeface="微软雅黑" panose="020B0503020204020204" charset="-122"/>
                </a:rPr>
                <a:t> digital resources </a:t>
              </a:r>
              <a:r>
                <a:rPr lang="en-US" altLang="zh-CN" sz="2000" dirty="0" smtClean="0">
                  <a:solidFill>
                    <a:schemeClr val="bg1"/>
                  </a:solidFill>
                  <a:latin typeface="微软雅黑" panose="020B0503020204020204" charset="-122"/>
                  <a:ea typeface="微软雅黑" panose="020B0503020204020204" charset="-122"/>
                </a:rPr>
                <a:t>of </a:t>
              </a:r>
              <a:r>
                <a:rPr lang="zh-CN" altLang="en-US" sz="2000" dirty="0" smtClean="0">
                  <a:solidFill>
                    <a:schemeClr val="bg1"/>
                  </a:solidFill>
                  <a:latin typeface="微软雅黑" panose="020B0503020204020204" charset="-122"/>
                  <a:ea typeface="微软雅黑" panose="020B0503020204020204" charset="-122"/>
                  <a:sym typeface="+mn-ea"/>
                </a:rPr>
                <a:t>cultural heritag</a:t>
              </a:r>
              <a:r>
                <a:rPr lang="en-US" altLang="zh-CN" sz="2000" dirty="0" smtClean="0">
                  <a:solidFill>
                    <a:schemeClr val="bg1"/>
                  </a:solidFill>
                  <a:latin typeface="微软雅黑" panose="020B0503020204020204" charset="-122"/>
                  <a:ea typeface="微软雅黑" panose="020B0503020204020204" charset="-122"/>
                  <a:sym typeface="+mn-ea"/>
                </a:rPr>
                <a:t>e</a:t>
              </a:r>
              <a:r>
                <a:rPr lang="zh-CN" altLang="en-US" sz="2000" dirty="0" smtClean="0">
                  <a:solidFill>
                    <a:schemeClr val="bg1"/>
                  </a:solidFill>
                  <a:latin typeface="微软雅黑" panose="020B0503020204020204" charset="-122"/>
                  <a:ea typeface="微软雅黑" panose="020B0503020204020204" charset="-122"/>
                </a:rPr>
                <a:t>?</a:t>
              </a:r>
              <a:endParaRPr lang="zh-CN" altLang="en-US" sz="2000" dirty="0" smtClean="0">
                <a:solidFill>
                  <a:schemeClr val="bg1"/>
                </a:solidFill>
                <a:latin typeface="微软雅黑" panose="020B0503020204020204" charset="-122"/>
                <a:ea typeface="微软雅黑" panose="020B0503020204020204" charset="-122"/>
              </a:endParaRPr>
            </a:p>
            <a:p>
              <a:pPr algn="r">
                <a:lnSpc>
                  <a:spcPct val="100000"/>
                </a:lnSpc>
              </a:pPr>
              <a:r>
                <a:rPr lang="zh-CN" altLang="en-US" sz="2000" dirty="0" smtClean="0">
                  <a:solidFill>
                    <a:schemeClr val="bg1"/>
                  </a:solidFill>
                  <a:latin typeface="微软雅黑" panose="020B0503020204020204" charset="-122"/>
                  <a:ea typeface="微软雅黑" panose="020B0503020204020204" charset="-122"/>
                </a:rPr>
                <a:t>-- A case study of Dunhuang Grottoes</a:t>
              </a:r>
              <a:endParaRPr lang="zh-CN" altLang="en-US" sz="2000" dirty="0" smtClean="0">
                <a:solidFill>
                  <a:schemeClr val="bg1"/>
                </a:solidFill>
                <a:latin typeface="微软雅黑" panose="020B0503020204020204" charset="-122"/>
                <a:ea typeface="微软雅黑" panose="020B0503020204020204" charset="-122"/>
              </a:endParaRPr>
            </a:p>
          </p:txBody>
        </p:sp>
        <p:sp>
          <p:nvSpPr>
            <p:cNvPr id="33" name="文本框 32"/>
            <p:cNvSpPr txBox="1"/>
            <p:nvPr/>
          </p:nvSpPr>
          <p:spPr>
            <a:xfrm>
              <a:off x="2616319" y="3680170"/>
              <a:ext cx="3374823" cy="437544"/>
            </a:xfrm>
            <a:prstGeom prst="rect">
              <a:avLst/>
            </a:prstGeom>
            <a:noFill/>
          </p:spPr>
          <p:txBody>
            <a:bodyPr wrap="square" rtlCol="0">
              <a:spAutoFit/>
            </a:bodyPr>
            <a:lstStyle/>
            <a:p>
              <a:pPr algn="r">
                <a:lnSpc>
                  <a:spcPct val="125000"/>
                </a:lnSpc>
              </a:pPr>
              <a:r>
                <a:rPr lang="en-US" altLang="zh-CN" dirty="0" err="1" smtClean="0">
                  <a:solidFill>
                    <a:schemeClr val="bg1"/>
                  </a:solidFill>
                  <a:latin typeface="Times New Roman" panose="02020603050405020304" pitchFamily="18" charset="0"/>
                  <a:ea typeface="Tahoma" panose="020B0604030504040204" pitchFamily="34" charset="0"/>
                  <a:cs typeface="Times New Roman" panose="02020603050405020304" pitchFamily="18" charset="0"/>
                </a:rPr>
                <a:t>Xiaoguang Wang, Wanli Chang, </a:t>
              </a:r>
              <a:r>
                <a:rPr lang="en-US" altLang="zh-CN" u="sng" dirty="0" err="1" smtClean="0">
                  <a:solidFill>
                    <a:schemeClr val="bg1"/>
                  </a:solidFill>
                  <a:latin typeface="Times New Roman" panose="02020603050405020304" pitchFamily="18" charset="0"/>
                  <a:ea typeface="Tahoma" panose="020B0604030504040204" pitchFamily="34" charset="0"/>
                  <a:cs typeface="Times New Roman" panose="02020603050405020304" pitchFamily="18" charset="0"/>
                </a:rPr>
                <a:t>Hongyu Wang</a:t>
              </a:r>
              <a:endParaRPr lang="en-US" altLang="zh-CN" u="sng" dirty="0" err="1" smtClean="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5" name="组合 4"/>
          <p:cNvGrpSpPr/>
          <p:nvPr/>
        </p:nvGrpSpPr>
        <p:grpSpPr>
          <a:xfrm>
            <a:off x="222586" y="1911085"/>
            <a:ext cx="1224000" cy="1223998"/>
            <a:chOff x="222586" y="2787385"/>
            <a:chExt cx="1224000" cy="1223998"/>
          </a:xfrm>
        </p:grpSpPr>
        <p:sp>
          <p:nvSpPr>
            <p:cNvPr id="20" name="椭圆 19"/>
            <p:cNvSpPr/>
            <p:nvPr/>
          </p:nvSpPr>
          <p:spPr>
            <a:xfrm>
              <a:off x="222586"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5"/>
            <p:cNvSpPr>
              <a:spLocks noEditPoints="1"/>
            </p:cNvSpPr>
            <p:nvPr/>
          </p:nvSpPr>
          <p:spPr bwMode="auto">
            <a:xfrm>
              <a:off x="446632" y="3034538"/>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4" name="组合 3"/>
          <p:cNvGrpSpPr/>
          <p:nvPr/>
        </p:nvGrpSpPr>
        <p:grpSpPr>
          <a:xfrm>
            <a:off x="1681629" y="1911085"/>
            <a:ext cx="1224000" cy="1223998"/>
            <a:chOff x="1734969" y="2787385"/>
            <a:chExt cx="1224000" cy="1223998"/>
          </a:xfrm>
        </p:grpSpPr>
        <p:sp>
          <p:nvSpPr>
            <p:cNvPr id="27" name="椭圆 26"/>
            <p:cNvSpPr/>
            <p:nvPr/>
          </p:nvSpPr>
          <p:spPr>
            <a:xfrm>
              <a:off x="1734969"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9"/>
            <p:cNvSpPr>
              <a:spLocks noEditPoints="1"/>
            </p:cNvSpPr>
            <p:nvPr/>
          </p:nvSpPr>
          <p:spPr bwMode="auto">
            <a:xfrm>
              <a:off x="1945451" y="3091502"/>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2492375" y="5066665"/>
            <a:ext cx="4160520" cy="368300"/>
          </a:xfrm>
          <a:prstGeom prst="rect">
            <a:avLst/>
          </a:prstGeom>
          <a:noFill/>
        </p:spPr>
        <p:txBody>
          <a:bodyPr wrap="square" rtlCol="0">
            <a:spAutoFit/>
          </a:bodyPr>
          <a:p>
            <a:pPr algn="ctr"/>
            <a:r>
              <a:rPr lang="en-US" b="1" dirty="0" smtClean="0">
                <a:solidFill>
                  <a:schemeClr val="accent1"/>
                </a:solidFill>
                <a:latin typeface="微软雅黑" panose="020B0503020204020204" charset="-122"/>
                <a:ea typeface="微软雅黑" panose="020B0503020204020204" charset="-122"/>
              </a:rPr>
              <a:t>wanghongyu@whu.edu.cn</a:t>
            </a:r>
            <a:endParaRPr lang="en-US" b="1" dirty="0" smtClean="0">
              <a:solidFill>
                <a:schemeClr val="accent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53" presetClass="entr" presetSubtype="16" fill="hold" grpId="0" nodeType="withEffect">
                                  <p:stCondLst>
                                    <p:cond delay="40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par>
                                <p:cTn id="16" presetID="53" presetClass="entr" presetSubtype="16" fill="hold" grpId="0" nodeType="withEffect">
                                  <p:stCondLst>
                                    <p:cond delay="40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par>
                                <p:cTn id="21" presetID="53" presetClass="entr" presetSubtype="16" fill="hold" grpId="0" nodeType="withEffect">
                                  <p:stCondLst>
                                    <p:cond delay="40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par>
                                <p:cTn id="26" presetID="53" presetClass="entr" presetSubtype="16" fill="hold" nodeType="withEffect">
                                  <p:stCondLst>
                                    <p:cond delay="40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par>
                                <p:cTn id="31" presetID="53" presetClass="entr" presetSubtype="16" fill="hold" nodeType="withEffect">
                                  <p:stCondLst>
                                    <p:cond delay="400"/>
                                  </p:stCondLst>
                                  <p:childTnLst>
                                    <p:set>
                                      <p:cBhvr>
                                        <p:cTn id="32" dur="1" fill="hold">
                                          <p:stCondLst>
                                            <p:cond delay="0"/>
                                          </p:stCondLst>
                                        </p:cTn>
                                        <p:tgtEl>
                                          <p:spTgt spid="4"/>
                                        </p:tgtEl>
                                        <p:attrNameLst>
                                          <p:attrName>style.visibility</p:attrName>
                                        </p:attrNameLst>
                                      </p:cBhvr>
                                      <p:to>
                                        <p:strVal val="visible"/>
                                      </p:to>
                                    </p:set>
                                    <p:anim calcmode="lin" valueType="num">
                                      <p:cBhvr>
                                        <p:cTn id="33" dur="500" fill="hold"/>
                                        <p:tgtEl>
                                          <p:spTgt spid="4"/>
                                        </p:tgtEl>
                                        <p:attrNameLst>
                                          <p:attrName>ppt_w</p:attrName>
                                        </p:attrNameLst>
                                      </p:cBhvr>
                                      <p:tavLst>
                                        <p:tav tm="0">
                                          <p:val>
                                            <p:fltVal val="0"/>
                                          </p:val>
                                        </p:tav>
                                        <p:tav tm="100000">
                                          <p:val>
                                            <p:strVal val="#ppt_w"/>
                                          </p:val>
                                        </p:tav>
                                      </p:tavLst>
                                    </p:anim>
                                    <p:anim calcmode="lin" valueType="num">
                                      <p:cBhvr>
                                        <p:cTn id="34" dur="500" fill="hold"/>
                                        <p:tgtEl>
                                          <p:spTgt spid="4"/>
                                        </p:tgtEl>
                                        <p:attrNameLst>
                                          <p:attrName>ppt_h</p:attrName>
                                        </p:attrNameLst>
                                      </p:cBhvr>
                                      <p:tavLst>
                                        <p:tav tm="0">
                                          <p:val>
                                            <p:fltVal val="0"/>
                                          </p:val>
                                        </p:tav>
                                        <p:tav tm="100000">
                                          <p:val>
                                            <p:strVal val="#ppt_h"/>
                                          </p:val>
                                        </p:tav>
                                      </p:tavLst>
                                    </p:anim>
                                    <p:animEffect transition="in" filter="fade">
                                      <p:cBhvr>
                                        <p:cTn id="35" dur="500"/>
                                        <p:tgtEl>
                                          <p:spTgt spid="4"/>
                                        </p:tgtEl>
                                      </p:cBhvr>
                                    </p:animEffect>
                                  </p:childTnLst>
                                </p:cTn>
                              </p:par>
                              <p:par>
                                <p:cTn id="36" presetID="53" presetClass="entr" presetSubtype="16" fill="hold" grpId="0" nodeType="withEffect">
                                  <p:stCondLst>
                                    <p:cond delay="40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smtClean="0">
                <a:solidFill>
                  <a:schemeClr val="accent1"/>
                </a:solidFill>
                <a:latin typeface="微软雅黑" panose="020B0503020204020204" charset="-122"/>
                <a:ea typeface="微软雅黑" panose="020B0503020204020204" charset="-122"/>
                <a:cs typeface="Times New Roman" panose="02020603050405020304" pitchFamily="18" charset="0"/>
              </a:rPr>
              <a:t>03</a:t>
            </a:r>
            <a:endParaRPr lang="zh-CN" altLang="en-US" sz="19900" b="1" dirty="0">
              <a:solidFill>
                <a:schemeClr val="accent1"/>
              </a:solidFill>
              <a:latin typeface="微软雅黑" panose="020B0503020204020204" charset="-122"/>
              <a:ea typeface="微软雅黑" panose="020B0503020204020204" charset="-122"/>
              <a:cs typeface="Times New Roman" panose="02020603050405020304" pitchFamily="18" charset="0"/>
            </a:endParaRPr>
          </a:p>
        </p:txBody>
      </p:sp>
      <p:sp>
        <p:nvSpPr>
          <p:cNvPr id="7" name="文本框 6"/>
          <p:cNvSpPr txBox="1"/>
          <p:nvPr/>
        </p:nvSpPr>
        <p:spPr>
          <a:xfrm>
            <a:off x="3887161" y="2845078"/>
            <a:ext cx="4645651" cy="521970"/>
          </a:xfrm>
          <a:prstGeom prst="rect">
            <a:avLst/>
          </a:prstGeom>
          <a:noFill/>
        </p:spPr>
        <p:txBody>
          <a:bodyPr wrap="square" rtlCol="0">
            <a:spAutoFit/>
          </a:bodyPr>
          <a:lstStyle/>
          <a:p>
            <a:r>
              <a:rPr lang="en-US" altLang="zh-CN" sz="2800" b="1" dirty="0">
                <a:solidFill>
                  <a:schemeClr val="tx1">
                    <a:lumMod val="85000"/>
                    <a:lumOff val="15000"/>
                  </a:schemeClr>
                </a:solidFill>
                <a:latin typeface="微软雅黑" panose="020B0503020204020204" charset="-122"/>
                <a:ea typeface="微软雅黑" panose="020B0503020204020204" charset="-122"/>
                <a:sym typeface="+mn-ea"/>
              </a:rPr>
              <a:t>Data Process &amp; Result</a:t>
            </a:r>
            <a:endParaRPr lang="en-US" altLang="zh-CN" sz="2800" b="1" dirty="0">
              <a:solidFill>
                <a:schemeClr val="tx1">
                  <a:lumMod val="85000"/>
                  <a:lumOff val="15000"/>
                </a:schemeClr>
              </a:solidFill>
              <a:latin typeface="微软雅黑" panose="020B0503020204020204" charset="-122"/>
              <a:ea typeface="微软雅黑" panose="020B0503020204020204" charset="-122"/>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dirty="0" smtClean="0">
                <a:solidFill>
                  <a:schemeClr val="accent1"/>
                </a:solidFill>
                <a:latin typeface="Times New Roman" panose="02020603050405020304" pitchFamily="18" charset="0"/>
                <a:cs typeface="Times New Roman" panose="02020603050405020304" pitchFamily="18" charset="0"/>
              </a:rPr>
              <a:t>PART THREE</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DrHongYu\Desktop\TIM截图20181025201216.jpgTIM截图20181025201216"/>
          <p:cNvPicPr>
            <a:picLocks noChangeAspect="1"/>
          </p:cNvPicPr>
          <p:nvPr/>
        </p:nvPicPr>
        <p:blipFill>
          <a:blip r:embed="rId1"/>
          <a:srcRect/>
          <a:stretch>
            <a:fillRect/>
          </a:stretch>
        </p:blipFill>
        <p:spPr>
          <a:xfrm>
            <a:off x="5003800" y="906238"/>
            <a:ext cx="3606715" cy="5374640"/>
          </a:xfrm>
          <a:prstGeom prst="rect">
            <a:avLst/>
          </a:prstGeom>
          <a:ln w="25400">
            <a:solidFill>
              <a:schemeClr val="accent1"/>
            </a:solidFill>
          </a:ln>
        </p:spPr>
      </p:pic>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微软雅黑" panose="020B0503020204020204" charset="-122"/>
                <a:ea typeface="微软雅黑" panose="020B0503020204020204" charset="-122"/>
                <a:sym typeface="+mn-ea"/>
              </a:rPr>
              <a:t>3. </a:t>
            </a:r>
            <a:r>
              <a:rPr lang="en-US" altLang="zh-CN" sz="2400" b="1" dirty="0">
                <a:solidFill>
                  <a:schemeClr val="tx1">
                    <a:lumMod val="85000"/>
                    <a:lumOff val="15000"/>
                  </a:schemeClr>
                </a:solidFill>
                <a:latin typeface="微软雅黑" panose="020B0503020204020204" charset="-122"/>
                <a:ea typeface="微软雅黑" panose="020B0503020204020204" charset="-122"/>
                <a:sym typeface="+mn-ea"/>
              </a:rPr>
              <a:t>Data Process &amp; Result——Dataset</a:t>
            </a:r>
            <a:endParaRPr lang="en-US" altLang="zh-CN" sz="2400" b="1" dirty="0">
              <a:solidFill>
                <a:schemeClr val="tx1">
                  <a:lumMod val="85000"/>
                  <a:lumOff val="15000"/>
                </a:schemeClr>
              </a:solidFill>
              <a:latin typeface="微软雅黑" panose="020B0503020204020204" charset="-122"/>
              <a:ea typeface="微软雅黑" panose="020B0503020204020204" charset="-122"/>
            </a:endParaRPr>
          </a:p>
        </p:txBody>
      </p:sp>
      <p:grpSp>
        <p:nvGrpSpPr>
          <p:cNvPr id="13" name="组合 12"/>
          <p:cNvGrpSpPr/>
          <p:nvPr/>
        </p:nvGrpSpPr>
        <p:grpSpPr>
          <a:xfrm>
            <a:off x="461963" y="1678260"/>
            <a:ext cx="548230" cy="547940"/>
            <a:chOff x="7618710" y="3833560"/>
            <a:chExt cx="548230" cy="547940"/>
          </a:xfrm>
          <a:solidFill>
            <a:schemeClr val="accent1"/>
          </a:solidFill>
        </p:grpSpPr>
        <p:sp>
          <p:nvSpPr>
            <p:cNvPr id="15" name="Freeform 5"/>
            <p:cNvSpPr>
              <a:spLocks noEditPoints="1"/>
            </p:cNvSpPr>
            <p:nvPr/>
          </p:nvSpPr>
          <p:spPr bwMode="auto">
            <a:xfrm>
              <a:off x="7618710" y="3833560"/>
              <a:ext cx="548230" cy="547940"/>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48 h 68"/>
                <a:gd name="T12" fmla="*/ 19 w 68"/>
                <a:gd name="T13" fmla="*/ 34 h 68"/>
                <a:gd name="T14" fmla="*/ 34 w 68"/>
                <a:gd name="T15" fmla="*/ 19 h 68"/>
                <a:gd name="T16" fmla="*/ 49 w 68"/>
                <a:gd name="T17" fmla="*/ 34 h 68"/>
                <a:gd name="T18" fmla="*/ 34 w 68"/>
                <a:gd name="T19" fmla="*/ 4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48"/>
                  </a:moveTo>
                  <a:cubicBezTo>
                    <a:pt x="26" y="48"/>
                    <a:pt x="19" y="42"/>
                    <a:pt x="19" y="34"/>
                  </a:cubicBezTo>
                  <a:cubicBezTo>
                    <a:pt x="19" y="25"/>
                    <a:pt x="26" y="19"/>
                    <a:pt x="34" y="19"/>
                  </a:cubicBezTo>
                  <a:cubicBezTo>
                    <a:pt x="42" y="19"/>
                    <a:pt x="49" y="25"/>
                    <a:pt x="49" y="34"/>
                  </a:cubicBezTo>
                  <a:cubicBezTo>
                    <a:pt x="49" y="42"/>
                    <a:pt x="42" y="48"/>
                    <a:pt x="34"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6"/>
            <p:cNvSpPr>
              <a:spLocks noEditPoints="1"/>
            </p:cNvSpPr>
            <p:nvPr/>
          </p:nvSpPr>
          <p:spPr bwMode="auto">
            <a:xfrm>
              <a:off x="7779988" y="3994838"/>
              <a:ext cx="225674" cy="217552"/>
            </a:xfrm>
            <a:custGeom>
              <a:avLst/>
              <a:gdLst>
                <a:gd name="T0" fmla="*/ 14 w 28"/>
                <a:gd name="T1" fmla="*/ 0 h 27"/>
                <a:gd name="T2" fmla="*/ 0 w 28"/>
                <a:gd name="T3" fmla="*/ 14 h 27"/>
                <a:gd name="T4" fmla="*/ 14 w 28"/>
                <a:gd name="T5" fmla="*/ 27 h 27"/>
                <a:gd name="T6" fmla="*/ 28 w 28"/>
                <a:gd name="T7" fmla="*/ 14 h 27"/>
                <a:gd name="T8" fmla="*/ 14 w 28"/>
                <a:gd name="T9" fmla="*/ 0 h 27"/>
                <a:gd name="T10" fmla="*/ 14 w 28"/>
                <a:gd name="T11" fmla="*/ 22 h 27"/>
                <a:gd name="T12" fmla="*/ 6 w 28"/>
                <a:gd name="T13" fmla="*/ 14 h 27"/>
                <a:gd name="T14" fmla="*/ 14 w 28"/>
                <a:gd name="T15" fmla="*/ 5 h 27"/>
                <a:gd name="T16" fmla="*/ 22 w 28"/>
                <a:gd name="T17" fmla="*/ 14 h 27"/>
                <a:gd name="T18" fmla="*/ 14 w 28"/>
                <a:gd name="T19" fmla="*/ 2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4" y="0"/>
                  </a:moveTo>
                  <a:cubicBezTo>
                    <a:pt x="7" y="0"/>
                    <a:pt x="0" y="6"/>
                    <a:pt x="0" y="14"/>
                  </a:cubicBezTo>
                  <a:cubicBezTo>
                    <a:pt x="0" y="21"/>
                    <a:pt x="7" y="27"/>
                    <a:pt x="14" y="27"/>
                  </a:cubicBezTo>
                  <a:cubicBezTo>
                    <a:pt x="22" y="27"/>
                    <a:pt x="28" y="21"/>
                    <a:pt x="28" y="14"/>
                  </a:cubicBezTo>
                  <a:cubicBezTo>
                    <a:pt x="28" y="6"/>
                    <a:pt x="22" y="0"/>
                    <a:pt x="14" y="0"/>
                  </a:cubicBezTo>
                  <a:close/>
                  <a:moveTo>
                    <a:pt x="14" y="22"/>
                  </a:moveTo>
                  <a:cubicBezTo>
                    <a:pt x="10" y="22"/>
                    <a:pt x="6" y="18"/>
                    <a:pt x="6" y="14"/>
                  </a:cubicBezTo>
                  <a:cubicBezTo>
                    <a:pt x="6" y="9"/>
                    <a:pt x="10" y="5"/>
                    <a:pt x="14" y="5"/>
                  </a:cubicBezTo>
                  <a:cubicBezTo>
                    <a:pt x="19" y="5"/>
                    <a:pt x="22" y="9"/>
                    <a:pt x="22" y="14"/>
                  </a:cubicBezTo>
                  <a:cubicBezTo>
                    <a:pt x="22" y="18"/>
                    <a:pt x="19" y="22"/>
                    <a:pt x="1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8" name="文本框 27"/>
          <p:cNvSpPr txBox="1"/>
          <p:nvPr/>
        </p:nvSpPr>
        <p:spPr>
          <a:xfrm>
            <a:off x="1071880" y="1210310"/>
            <a:ext cx="3785235" cy="1476375"/>
          </a:xfrm>
          <a:prstGeom prst="rect">
            <a:avLst/>
          </a:prstGeom>
          <a:noFill/>
        </p:spPr>
        <p:txBody>
          <a:bodyPr wrap="square" rtlCol="0">
            <a:spAutoFit/>
          </a:bodyPr>
          <a:lstStyle/>
          <a:p>
            <a:r>
              <a:rPr lang="en-US" altLang="zh-CN" b="1">
                <a:solidFill>
                  <a:srgbClr val="0070C0"/>
                </a:solidFill>
                <a:latin typeface="微软雅黑" panose="020B0503020204020204" charset="-122"/>
                <a:ea typeface="微软雅黑" panose="020B0503020204020204" charset="-122"/>
                <a:cs typeface="Times New Roman" panose="02020603050405020304" pitchFamily="18" charset="0"/>
                <a:sym typeface="+mn-ea"/>
              </a:rPr>
              <a:t>Dunhuang Grottoes Content Catalogue</a:t>
            </a:r>
            <a:r>
              <a:rPr lang="en-US" altLang="zh-CN" dirty="0">
                <a:solidFill>
                  <a:schemeClr val="tx1">
                    <a:lumMod val="85000"/>
                    <a:lumOff val="15000"/>
                  </a:schemeClr>
                </a:solidFill>
                <a:latin typeface="微软雅黑" panose="020B0503020204020204" charset="-122"/>
                <a:ea typeface="微软雅黑" panose="020B0503020204020204" charset="-122"/>
                <a:cs typeface="Times New Roman" panose="02020603050405020304" pitchFamily="18" charset="0"/>
                <a:sym typeface="+mn-ea"/>
              </a:rPr>
              <a:t>,</a:t>
            </a:r>
            <a:r>
              <a:rPr lang="zh-CN" altLang="en-US" dirty="0">
                <a:solidFill>
                  <a:schemeClr val="tx1">
                    <a:lumMod val="85000"/>
                    <a:lumOff val="15000"/>
                  </a:schemeClr>
                </a:solidFill>
                <a:latin typeface="微软雅黑" panose="020B0503020204020204" charset="-122"/>
                <a:ea typeface="微软雅黑" panose="020B0503020204020204" charset="-122"/>
                <a:cs typeface="Times New Roman" panose="02020603050405020304" pitchFamily="18" charset="0"/>
                <a:sym typeface="+mn-ea"/>
              </a:rPr>
              <a:t> </a:t>
            </a:r>
            <a:r>
              <a:rPr lang="en-US" altLang="zh-CN" dirty="0">
                <a:solidFill>
                  <a:schemeClr val="tx1">
                    <a:lumMod val="85000"/>
                    <a:lumOff val="15000"/>
                  </a:schemeClr>
                </a:solidFill>
                <a:latin typeface="微软雅黑" panose="020B0503020204020204" charset="-122"/>
                <a:ea typeface="微软雅黑" panose="020B0503020204020204" charset="-122"/>
                <a:cs typeface="Times New Roman" panose="02020603050405020304" pitchFamily="18" charset="0"/>
                <a:sym typeface="+mn-ea"/>
              </a:rPr>
              <a:t>including</a:t>
            </a:r>
            <a:r>
              <a:rPr lang="zh-CN" altLang="en-US" dirty="0">
                <a:solidFill>
                  <a:schemeClr val="tx1">
                    <a:lumMod val="85000"/>
                    <a:lumOff val="15000"/>
                  </a:schemeClr>
                </a:solidFill>
                <a:latin typeface="微软雅黑" panose="020B0503020204020204" charset="-122"/>
                <a:ea typeface="微软雅黑" panose="020B0503020204020204" charset="-122"/>
                <a:cs typeface="Times New Roman" panose="02020603050405020304" pitchFamily="18" charset="0"/>
                <a:sym typeface="+mn-ea"/>
              </a:rPr>
              <a:t> </a:t>
            </a:r>
            <a:r>
              <a:rPr lang="en-US" altLang="zh-CN" dirty="0">
                <a:solidFill>
                  <a:schemeClr val="tx1">
                    <a:lumMod val="85000"/>
                    <a:lumOff val="15000"/>
                  </a:schemeClr>
                </a:solidFill>
                <a:latin typeface="微软雅黑" panose="020B0503020204020204" charset="-122"/>
                <a:ea typeface="微软雅黑" panose="020B0503020204020204" charset="-122"/>
                <a:cs typeface="Times New Roman" panose="02020603050405020304" pitchFamily="18" charset="0"/>
                <a:sym typeface="+mn-ea"/>
              </a:rPr>
              <a:t>detailed information for all 492 caves. All have been structured and stored in knowledge graph.</a:t>
            </a:r>
            <a:endParaRPr lang="en-US" altLang="zh-CN" dirty="0">
              <a:solidFill>
                <a:schemeClr val="tx1">
                  <a:lumMod val="85000"/>
                  <a:lumOff val="15000"/>
                </a:schemeClr>
              </a:solidFill>
              <a:latin typeface="微软雅黑" panose="020B0503020204020204" charset="-122"/>
              <a:ea typeface="微软雅黑" panose="020B0503020204020204" charset="-122"/>
              <a:cs typeface="Times New Roman" panose="02020603050405020304" pitchFamily="18" charset="0"/>
              <a:sym typeface="+mn-ea"/>
            </a:endParaRPr>
          </a:p>
        </p:txBody>
      </p:sp>
      <p:sp>
        <p:nvSpPr>
          <p:cNvPr id="27" name="Freeform 13"/>
          <p:cNvSpPr>
            <a:spLocks noEditPoints="1"/>
          </p:cNvSpPr>
          <p:nvPr/>
        </p:nvSpPr>
        <p:spPr bwMode="auto">
          <a:xfrm>
            <a:off x="449898" y="3532779"/>
            <a:ext cx="570193" cy="606660"/>
          </a:xfrm>
          <a:custGeom>
            <a:avLst/>
            <a:gdLst>
              <a:gd name="T0" fmla="*/ 40 w 70"/>
              <a:gd name="T1" fmla="*/ 42 h 74"/>
              <a:gd name="T2" fmla="*/ 41 w 70"/>
              <a:gd name="T3" fmla="*/ 48 h 74"/>
              <a:gd name="T4" fmla="*/ 37 w 70"/>
              <a:gd name="T5" fmla="*/ 59 h 74"/>
              <a:gd name="T6" fmla="*/ 29 w 70"/>
              <a:gd name="T7" fmla="*/ 69 h 74"/>
              <a:gd name="T8" fmla="*/ 18 w 70"/>
              <a:gd name="T9" fmla="*/ 74 h 74"/>
              <a:gd name="T10" fmla="*/ 6 w 70"/>
              <a:gd name="T11" fmla="*/ 70 h 74"/>
              <a:gd name="T12" fmla="*/ 6 w 70"/>
              <a:gd name="T13" fmla="*/ 70 h 74"/>
              <a:gd name="T14" fmla="*/ 1 w 70"/>
              <a:gd name="T15" fmla="*/ 59 h 74"/>
              <a:gd name="T16" fmla="*/ 5 w 70"/>
              <a:gd name="T17" fmla="*/ 47 h 74"/>
              <a:gd name="T18" fmla="*/ 13 w 70"/>
              <a:gd name="T19" fmla="*/ 38 h 74"/>
              <a:gd name="T20" fmla="*/ 24 w 70"/>
              <a:gd name="T21" fmla="*/ 33 h 74"/>
              <a:gd name="T22" fmla="*/ 30 w 70"/>
              <a:gd name="T23" fmla="*/ 33 h 74"/>
              <a:gd name="T24" fmla="*/ 23 w 70"/>
              <a:gd name="T25" fmla="*/ 42 h 74"/>
              <a:gd name="T26" fmla="*/ 19 w 70"/>
              <a:gd name="T27" fmla="*/ 44 h 74"/>
              <a:gd name="T28" fmla="*/ 11 w 70"/>
              <a:gd name="T29" fmla="*/ 53 h 74"/>
              <a:gd name="T30" fmla="*/ 9 w 70"/>
              <a:gd name="T31" fmla="*/ 58 h 74"/>
              <a:gd name="T32" fmla="*/ 12 w 70"/>
              <a:gd name="T33" fmla="*/ 64 h 74"/>
              <a:gd name="T34" fmla="*/ 12 w 70"/>
              <a:gd name="T35" fmla="*/ 64 h 74"/>
              <a:gd name="T36" fmla="*/ 17 w 70"/>
              <a:gd name="T37" fmla="*/ 65 h 74"/>
              <a:gd name="T38" fmla="*/ 23 w 70"/>
              <a:gd name="T39" fmla="*/ 63 h 74"/>
              <a:gd name="T40" fmla="*/ 31 w 70"/>
              <a:gd name="T41" fmla="*/ 54 h 74"/>
              <a:gd name="T42" fmla="*/ 32 w 70"/>
              <a:gd name="T43" fmla="*/ 50 h 74"/>
              <a:gd name="T44" fmla="*/ 40 w 70"/>
              <a:gd name="T45" fmla="*/ 42 h 74"/>
              <a:gd name="T46" fmla="*/ 64 w 70"/>
              <a:gd name="T47" fmla="*/ 4 h 74"/>
              <a:gd name="T48" fmla="*/ 52 w 70"/>
              <a:gd name="T49" fmla="*/ 0 h 74"/>
              <a:gd name="T50" fmla="*/ 41 w 70"/>
              <a:gd name="T51" fmla="*/ 5 h 74"/>
              <a:gd name="T52" fmla="*/ 33 w 70"/>
              <a:gd name="T53" fmla="*/ 15 h 74"/>
              <a:gd name="T54" fmla="*/ 29 w 70"/>
              <a:gd name="T55" fmla="*/ 26 h 74"/>
              <a:gd name="T56" fmla="*/ 31 w 70"/>
              <a:gd name="T57" fmla="*/ 32 h 74"/>
              <a:gd name="T58" fmla="*/ 38 w 70"/>
              <a:gd name="T59" fmla="*/ 24 h 74"/>
              <a:gd name="T60" fmla="*/ 40 w 70"/>
              <a:gd name="T61" fmla="*/ 20 h 74"/>
              <a:gd name="T62" fmla="*/ 47 w 70"/>
              <a:gd name="T63" fmla="*/ 11 h 74"/>
              <a:gd name="T64" fmla="*/ 53 w 70"/>
              <a:gd name="T65" fmla="*/ 9 h 74"/>
              <a:gd name="T66" fmla="*/ 58 w 70"/>
              <a:gd name="T67" fmla="*/ 10 h 74"/>
              <a:gd name="T68" fmla="*/ 58 w 70"/>
              <a:gd name="T69" fmla="*/ 10 h 74"/>
              <a:gd name="T70" fmla="*/ 61 w 70"/>
              <a:gd name="T71" fmla="*/ 16 h 74"/>
              <a:gd name="T72" fmla="*/ 59 w 70"/>
              <a:gd name="T73" fmla="*/ 21 h 74"/>
              <a:gd name="T74" fmla="*/ 51 w 70"/>
              <a:gd name="T75" fmla="*/ 30 h 74"/>
              <a:gd name="T76" fmla="*/ 48 w 70"/>
              <a:gd name="T77" fmla="*/ 32 h 74"/>
              <a:gd name="T78" fmla="*/ 41 w 70"/>
              <a:gd name="T79" fmla="*/ 41 h 74"/>
              <a:gd name="T80" fmla="*/ 46 w 70"/>
              <a:gd name="T81" fmla="*/ 41 h 74"/>
              <a:gd name="T82" fmla="*/ 57 w 70"/>
              <a:gd name="T83" fmla="*/ 36 h 74"/>
              <a:gd name="T84" fmla="*/ 65 w 70"/>
              <a:gd name="T85" fmla="*/ 27 h 74"/>
              <a:gd name="T86" fmla="*/ 69 w 70"/>
              <a:gd name="T87" fmla="*/ 15 h 74"/>
              <a:gd name="T88" fmla="*/ 64 w 70"/>
              <a:gd name="T89" fmla="*/ 4 h 74"/>
              <a:gd name="T90" fmla="*/ 64 w 70"/>
              <a:gd name="T91" fmla="*/ 4 h 74"/>
              <a:gd name="T92" fmla="*/ 49 w 70"/>
              <a:gd name="T93" fmla="*/ 21 h 74"/>
              <a:gd name="T94" fmla="*/ 43 w 70"/>
              <a:gd name="T95" fmla="*/ 21 h 74"/>
              <a:gd name="T96" fmla="*/ 22 w 70"/>
              <a:gd name="T97" fmla="*/ 45 h 74"/>
              <a:gd name="T98" fmla="*/ 23 w 70"/>
              <a:gd name="T99" fmla="*/ 52 h 74"/>
              <a:gd name="T100" fmla="*/ 23 w 70"/>
              <a:gd name="T101" fmla="*/ 52 h 74"/>
              <a:gd name="T102" fmla="*/ 29 w 70"/>
              <a:gd name="T103" fmla="*/ 51 h 74"/>
              <a:gd name="T104" fmla="*/ 50 w 70"/>
              <a:gd name="T105" fmla="*/ 27 h 74"/>
              <a:gd name="T106" fmla="*/ 49 w 70"/>
              <a:gd name="T107" fmla="*/ 2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 h="74">
                <a:moveTo>
                  <a:pt x="40" y="42"/>
                </a:moveTo>
                <a:cubicBezTo>
                  <a:pt x="40" y="44"/>
                  <a:pt x="41" y="46"/>
                  <a:pt x="41" y="48"/>
                </a:cubicBezTo>
                <a:cubicBezTo>
                  <a:pt x="41" y="52"/>
                  <a:pt x="40" y="56"/>
                  <a:pt x="37" y="59"/>
                </a:cubicBezTo>
                <a:cubicBezTo>
                  <a:pt x="29" y="69"/>
                  <a:pt x="29" y="69"/>
                  <a:pt x="29" y="69"/>
                </a:cubicBezTo>
                <a:cubicBezTo>
                  <a:pt x="26" y="72"/>
                  <a:pt x="22" y="74"/>
                  <a:pt x="18" y="74"/>
                </a:cubicBezTo>
                <a:cubicBezTo>
                  <a:pt x="14" y="74"/>
                  <a:pt x="10" y="73"/>
                  <a:pt x="6" y="70"/>
                </a:cubicBezTo>
                <a:cubicBezTo>
                  <a:pt x="6" y="70"/>
                  <a:pt x="6" y="70"/>
                  <a:pt x="6" y="70"/>
                </a:cubicBezTo>
                <a:cubicBezTo>
                  <a:pt x="3" y="67"/>
                  <a:pt x="1" y="63"/>
                  <a:pt x="1" y="59"/>
                </a:cubicBezTo>
                <a:cubicBezTo>
                  <a:pt x="0" y="55"/>
                  <a:pt x="2" y="51"/>
                  <a:pt x="5" y="47"/>
                </a:cubicBezTo>
                <a:cubicBezTo>
                  <a:pt x="13" y="38"/>
                  <a:pt x="13" y="38"/>
                  <a:pt x="13" y="38"/>
                </a:cubicBezTo>
                <a:cubicBezTo>
                  <a:pt x="16" y="35"/>
                  <a:pt x="20" y="33"/>
                  <a:pt x="24" y="33"/>
                </a:cubicBezTo>
                <a:cubicBezTo>
                  <a:pt x="26" y="32"/>
                  <a:pt x="28" y="33"/>
                  <a:pt x="30" y="33"/>
                </a:cubicBezTo>
                <a:cubicBezTo>
                  <a:pt x="23" y="42"/>
                  <a:pt x="23" y="42"/>
                  <a:pt x="23" y="42"/>
                </a:cubicBezTo>
                <a:cubicBezTo>
                  <a:pt x="21" y="42"/>
                  <a:pt x="20" y="43"/>
                  <a:pt x="19" y="44"/>
                </a:cubicBezTo>
                <a:cubicBezTo>
                  <a:pt x="11" y="53"/>
                  <a:pt x="11" y="53"/>
                  <a:pt x="11" y="53"/>
                </a:cubicBezTo>
                <a:cubicBezTo>
                  <a:pt x="10" y="55"/>
                  <a:pt x="9" y="57"/>
                  <a:pt x="9" y="58"/>
                </a:cubicBezTo>
                <a:cubicBezTo>
                  <a:pt x="10" y="60"/>
                  <a:pt x="10" y="62"/>
                  <a:pt x="12" y="64"/>
                </a:cubicBezTo>
                <a:cubicBezTo>
                  <a:pt x="12" y="64"/>
                  <a:pt x="12" y="64"/>
                  <a:pt x="12" y="64"/>
                </a:cubicBezTo>
                <a:cubicBezTo>
                  <a:pt x="14" y="65"/>
                  <a:pt x="16" y="65"/>
                  <a:pt x="17" y="65"/>
                </a:cubicBezTo>
                <a:cubicBezTo>
                  <a:pt x="19" y="65"/>
                  <a:pt x="21" y="64"/>
                  <a:pt x="23" y="63"/>
                </a:cubicBezTo>
                <a:cubicBezTo>
                  <a:pt x="31" y="54"/>
                  <a:pt x="31" y="54"/>
                  <a:pt x="31" y="54"/>
                </a:cubicBezTo>
                <a:cubicBezTo>
                  <a:pt x="31" y="53"/>
                  <a:pt x="32" y="52"/>
                  <a:pt x="32" y="50"/>
                </a:cubicBezTo>
                <a:cubicBezTo>
                  <a:pt x="40" y="42"/>
                  <a:pt x="40" y="42"/>
                  <a:pt x="40" y="42"/>
                </a:cubicBezTo>
                <a:close/>
                <a:moveTo>
                  <a:pt x="64" y="4"/>
                </a:moveTo>
                <a:cubicBezTo>
                  <a:pt x="60" y="1"/>
                  <a:pt x="56" y="0"/>
                  <a:pt x="52" y="0"/>
                </a:cubicBezTo>
                <a:cubicBezTo>
                  <a:pt x="48" y="0"/>
                  <a:pt x="44" y="2"/>
                  <a:pt x="41" y="5"/>
                </a:cubicBezTo>
                <a:cubicBezTo>
                  <a:pt x="33" y="15"/>
                  <a:pt x="33" y="15"/>
                  <a:pt x="33" y="15"/>
                </a:cubicBezTo>
                <a:cubicBezTo>
                  <a:pt x="30" y="18"/>
                  <a:pt x="29" y="22"/>
                  <a:pt x="29" y="26"/>
                </a:cubicBezTo>
                <a:cubicBezTo>
                  <a:pt x="29" y="29"/>
                  <a:pt x="30" y="31"/>
                  <a:pt x="31" y="32"/>
                </a:cubicBezTo>
                <a:cubicBezTo>
                  <a:pt x="38" y="24"/>
                  <a:pt x="38" y="24"/>
                  <a:pt x="38" y="24"/>
                </a:cubicBezTo>
                <a:cubicBezTo>
                  <a:pt x="38" y="23"/>
                  <a:pt x="39" y="21"/>
                  <a:pt x="40" y="20"/>
                </a:cubicBezTo>
                <a:cubicBezTo>
                  <a:pt x="47" y="11"/>
                  <a:pt x="47" y="11"/>
                  <a:pt x="47" y="11"/>
                </a:cubicBezTo>
                <a:cubicBezTo>
                  <a:pt x="49" y="10"/>
                  <a:pt x="51" y="9"/>
                  <a:pt x="53" y="9"/>
                </a:cubicBezTo>
                <a:cubicBezTo>
                  <a:pt x="55" y="9"/>
                  <a:pt x="56" y="9"/>
                  <a:pt x="58" y="10"/>
                </a:cubicBezTo>
                <a:cubicBezTo>
                  <a:pt x="58" y="10"/>
                  <a:pt x="58" y="10"/>
                  <a:pt x="58" y="10"/>
                </a:cubicBezTo>
                <a:cubicBezTo>
                  <a:pt x="60" y="12"/>
                  <a:pt x="60" y="14"/>
                  <a:pt x="61" y="16"/>
                </a:cubicBezTo>
                <a:cubicBezTo>
                  <a:pt x="61" y="17"/>
                  <a:pt x="60" y="19"/>
                  <a:pt x="59" y="21"/>
                </a:cubicBezTo>
                <a:cubicBezTo>
                  <a:pt x="51" y="30"/>
                  <a:pt x="51" y="30"/>
                  <a:pt x="51" y="30"/>
                </a:cubicBezTo>
                <a:cubicBezTo>
                  <a:pt x="50" y="31"/>
                  <a:pt x="49" y="32"/>
                  <a:pt x="48" y="32"/>
                </a:cubicBezTo>
                <a:cubicBezTo>
                  <a:pt x="41" y="41"/>
                  <a:pt x="41" y="41"/>
                  <a:pt x="41" y="41"/>
                </a:cubicBezTo>
                <a:cubicBezTo>
                  <a:pt x="42" y="41"/>
                  <a:pt x="44" y="42"/>
                  <a:pt x="46" y="41"/>
                </a:cubicBezTo>
                <a:cubicBezTo>
                  <a:pt x="50" y="41"/>
                  <a:pt x="55" y="39"/>
                  <a:pt x="57" y="36"/>
                </a:cubicBezTo>
                <a:cubicBezTo>
                  <a:pt x="65" y="27"/>
                  <a:pt x="65" y="27"/>
                  <a:pt x="65" y="27"/>
                </a:cubicBezTo>
                <a:cubicBezTo>
                  <a:pt x="68" y="23"/>
                  <a:pt x="70" y="19"/>
                  <a:pt x="69" y="15"/>
                </a:cubicBezTo>
                <a:cubicBezTo>
                  <a:pt x="69" y="11"/>
                  <a:pt x="67" y="7"/>
                  <a:pt x="64" y="4"/>
                </a:cubicBezTo>
                <a:cubicBezTo>
                  <a:pt x="64" y="4"/>
                  <a:pt x="64" y="4"/>
                  <a:pt x="64" y="4"/>
                </a:cubicBezTo>
                <a:close/>
                <a:moveTo>
                  <a:pt x="49" y="21"/>
                </a:moveTo>
                <a:cubicBezTo>
                  <a:pt x="48" y="19"/>
                  <a:pt x="45" y="19"/>
                  <a:pt x="43" y="21"/>
                </a:cubicBezTo>
                <a:cubicBezTo>
                  <a:pt x="22" y="45"/>
                  <a:pt x="22" y="45"/>
                  <a:pt x="22" y="45"/>
                </a:cubicBezTo>
                <a:cubicBezTo>
                  <a:pt x="21" y="47"/>
                  <a:pt x="21" y="50"/>
                  <a:pt x="23" y="52"/>
                </a:cubicBezTo>
                <a:cubicBezTo>
                  <a:pt x="23" y="52"/>
                  <a:pt x="23" y="52"/>
                  <a:pt x="23" y="52"/>
                </a:cubicBezTo>
                <a:cubicBezTo>
                  <a:pt x="25" y="53"/>
                  <a:pt x="27" y="53"/>
                  <a:pt x="29" y="51"/>
                </a:cubicBezTo>
                <a:cubicBezTo>
                  <a:pt x="50" y="27"/>
                  <a:pt x="50" y="27"/>
                  <a:pt x="50" y="27"/>
                </a:cubicBezTo>
                <a:cubicBezTo>
                  <a:pt x="51" y="25"/>
                  <a:pt x="51" y="22"/>
                  <a:pt x="49" y="2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4" name="Freeform 9"/>
          <p:cNvSpPr>
            <a:spLocks noEditPoints="1"/>
          </p:cNvSpPr>
          <p:nvPr/>
        </p:nvSpPr>
        <p:spPr bwMode="auto">
          <a:xfrm>
            <a:off x="456248" y="5452192"/>
            <a:ext cx="640245" cy="453344"/>
          </a:xfrm>
          <a:custGeom>
            <a:avLst/>
            <a:gdLst>
              <a:gd name="T0" fmla="*/ 25 w 65"/>
              <a:gd name="T1" fmla="*/ 45 h 45"/>
              <a:gd name="T2" fmla="*/ 0 w 65"/>
              <a:gd name="T3" fmla="*/ 22 h 45"/>
              <a:gd name="T4" fmla="*/ 25 w 65"/>
              <a:gd name="T5" fmla="*/ 0 h 45"/>
              <a:gd name="T6" fmla="*/ 25 w 65"/>
              <a:gd name="T7" fmla="*/ 45 h 45"/>
              <a:gd name="T8" fmla="*/ 40 w 65"/>
              <a:gd name="T9" fmla="*/ 35 h 45"/>
              <a:gd name="T10" fmla="*/ 62 w 65"/>
              <a:gd name="T11" fmla="*/ 35 h 45"/>
              <a:gd name="T12" fmla="*/ 62 w 65"/>
              <a:gd name="T13" fmla="*/ 40 h 45"/>
              <a:gd name="T14" fmla="*/ 40 w 65"/>
              <a:gd name="T15" fmla="*/ 40 h 45"/>
              <a:gd name="T16" fmla="*/ 40 w 65"/>
              <a:gd name="T17" fmla="*/ 35 h 45"/>
              <a:gd name="T18" fmla="*/ 43 w 65"/>
              <a:gd name="T19" fmla="*/ 25 h 45"/>
              <a:gd name="T20" fmla="*/ 65 w 65"/>
              <a:gd name="T21" fmla="*/ 25 h 45"/>
              <a:gd name="T22" fmla="*/ 65 w 65"/>
              <a:gd name="T23" fmla="*/ 30 h 45"/>
              <a:gd name="T24" fmla="*/ 43 w 65"/>
              <a:gd name="T25" fmla="*/ 30 h 45"/>
              <a:gd name="T26" fmla="*/ 43 w 65"/>
              <a:gd name="T27" fmla="*/ 25 h 45"/>
              <a:gd name="T28" fmla="*/ 43 w 65"/>
              <a:gd name="T29" fmla="*/ 15 h 45"/>
              <a:gd name="T30" fmla="*/ 64 w 65"/>
              <a:gd name="T31" fmla="*/ 15 h 45"/>
              <a:gd name="T32" fmla="*/ 64 w 65"/>
              <a:gd name="T33" fmla="*/ 20 h 45"/>
              <a:gd name="T34" fmla="*/ 43 w 65"/>
              <a:gd name="T35" fmla="*/ 20 h 45"/>
              <a:gd name="T36" fmla="*/ 43 w 65"/>
              <a:gd name="T37" fmla="*/ 15 h 45"/>
              <a:gd name="T38" fmla="*/ 40 w 65"/>
              <a:gd name="T39" fmla="*/ 5 h 45"/>
              <a:gd name="T40" fmla="*/ 62 w 65"/>
              <a:gd name="T41" fmla="*/ 5 h 45"/>
              <a:gd name="T42" fmla="*/ 62 w 65"/>
              <a:gd name="T43" fmla="*/ 9 h 45"/>
              <a:gd name="T44" fmla="*/ 40 w 65"/>
              <a:gd name="T45" fmla="*/ 9 h 45"/>
              <a:gd name="T46" fmla="*/ 40 w 65"/>
              <a:gd name="T47" fmla="*/ 5 h 45"/>
              <a:gd name="T48" fmla="*/ 33 w 65"/>
              <a:gd name="T49" fmla="*/ 0 h 45"/>
              <a:gd name="T50" fmla="*/ 33 w 65"/>
              <a:gd name="T51" fmla="*/ 44 h 45"/>
              <a:gd name="T52" fmla="*/ 26 w 65"/>
              <a:gd name="T53" fmla="*/ 45 h 45"/>
              <a:gd name="T54" fmla="*/ 26 w 65"/>
              <a:gd name="T55" fmla="*/ 0 h 45"/>
              <a:gd name="T56" fmla="*/ 33 w 65"/>
              <a:gd name="T5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 h="45">
                <a:moveTo>
                  <a:pt x="25" y="45"/>
                </a:moveTo>
                <a:cubicBezTo>
                  <a:pt x="9" y="44"/>
                  <a:pt x="0" y="34"/>
                  <a:pt x="0" y="22"/>
                </a:cubicBezTo>
                <a:cubicBezTo>
                  <a:pt x="0" y="12"/>
                  <a:pt x="9" y="3"/>
                  <a:pt x="25" y="0"/>
                </a:cubicBezTo>
                <a:cubicBezTo>
                  <a:pt x="25" y="45"/>
                  <a:pt x="25" y="45"/>
                  <a:pt x="25" y="45"/>
                </a:cubicBezTo>
                <a:close/>
                <a:moveTo>
                  <a:pt x="40" y="35"/>
                </a:moveTo>
                <a:cubicBezTo>
                  <a:pt x="62" y="35"/>
                  <a:pt x="62" y="35"/>
                  <a:pt x="62" y="35"/>
                </a:cubicBezTo>
                <a:cubicBezTo>
                  <a:pt x="62" y="40"/>
                  <a:pt x="62" y="40"/>
                  <a:pt x="62" y="40"/>
                </a:cubicBezTo>
                <a:cubicBezTo>
                  <a:pt x="40" y="40"/>
                  <a:pt x="40" y="40"/>
                  <a:pt x="40" y="40"/>
                </a:cubicBezTo>
                <a:cubicBezTo>
                  <a:pt x="40" y="35"/>
                  <a:pt x="40" y="35"/>
                  <a:pt x="40" y="35"/>
                </a:cubicBezTo>
                <a:close/>
                <a:moveTo>
                  <a:pt x="43" y="25"/>
                </a:moveTo>
                <a:cubicBezTo>
                  <a:pt x="65" y="25"/>
                  <a:pt x="65" y="25"/>
                  <a:pt x="65" y="25"/>
                </a:cubicBezTo>
                <a:cubicBezTo>
                  <a:pt x="65" y="30"/>
                  <a:pt x="65" y="30"/>
                  <a:pt x="65" y="30"/>
                </a:cubicBezTo>
                <a:cubicBezTo>
                  <a:pt x="43" y="30"/>
                  <a:pt x="43" y="30"/>
                  <a:pt x="43" y="30"/>
                </a:cubicBezTo>
                <a:cubicBezTo>
                  <a:pt x="43" y="25"/>
                  <a:pt x="43" y="25"/>
                  <a:pt x="43" y="25"/>
                </a:cubicBezTo>
                <a:close/>
                <a:moveTo>
                  <a:pt x="43" y="15"/>
                </a:moveTo>
                <a:cubicBezTo>
                  <a:pt x="64" y="15"/>
                  <a:pt x="64" y="15"/>
                  <a:pt x="64" y="15"/>
                </a:cubicBezTo>
                <a:cubicBezTo>
                  <a:pt x="64" y="20"/>
                  <a:pt x="64" y="20"/>
                  <a:pt x="64" y="20"/>
                </a:cubicBezTo>
                <a:cubicBezTo>
                  <a:pt x="43" y="20"/>
                  <a:pt x="43" y="20"/>
                  <a:pt x="43" y="20"/>
                </a:cubicBezTo>
                <a:cubicBezTo>
                  <a:pt x="43" y="15"/>
                  <a:pt x="43" y="15"/>
                  <a:pt x="43" y="15"/>
                </a:cubicBezTo>
                <a:close/>
                <a:moveTo>
                  <a:pt x="40" y="5"/>
                </a:moveTo>
                <a:cubicBezTo>
                  <a:pt x="62" y="5"/>
                  <a:pt x="62" y="5"/>
                  <a:pt x="62" y="5"/>
                </a:cubicBezTo>
                <a:cubicBezTo>
                  <a:pt x="62" y="9"/>
                  <a:pt x="62" y="9"/>
                  <a:pt x="62" y="9"/>
                </a:cubicBezTo>
                <a:cubicBezTo>
                  <a:pt x="40" y="9"/>
                  <a:pt x="40" y="9"/>
                  <a:pt x="40" y="9"/>
                </a:cubicBezTo>
                <a:cubicBezTo>
                  <a:pt x="40" y="5"/>
                  <a:pt x="40" y="5"/>
                  <a:pt x="40" y="5"/>
                </a:cubicBezTo>
                <a:close/>
                <a:moveTo>
                  <a:pt x="33" y="0"/>
                </a:moveTo>
                <a:cubicBezTo>
                  <a:pt x="37" y="15"/>
                  <a:pt x="37" y="30"/>
                  <a:pt x="33" y="44"/>
                </a:cubicBezTo>
                <a:cubicBezTo>
                  <a:pt x="31" y="45"/>
                  <a:pt x="28" y="45"/>
                  <a:pt x="26" y="45"/>
                </a:cubicBezTo>
                <a:cubicBezTo>
                  <a:pt x="26" y="0"/>
                  <a:pt x="26" y="0"/>
                  <a:pt x="26" y="0"/>
                </a:cubicBezTo>
                <a:cubicBezTo>
                  <a:pt x="28" y="0"/>
                  <a:pt x="31" y="0"/>
                  <a:pt x="33"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 name="文本框 2"/>
          <p:cNvSpPr txBox="1"/>
          <p:nvPr/>
        </p:nvSpPr>
        <p:spPr>
          <a:xfrm>
            <a:off x="1096645" y="3097530"/>
            <a:ext cx="3761105" cy="1476375"/>
          </a:xfrm>
          <a:prstGeom prst="rect">
            <a:avLst/>
          </a:prstGeom>
          <a:noFill/>
        </p:spPr>
        <p:txBody>
          <a:bodyPr wrap="square" rtlCol="0">
            <a:spAutoFit/>
          </a:bodyPr>
          <a:lstStyle/>
          <a:p>
            <a:r>
              <a:rPr lang="en-US" altLang="zh-CN" b="1" dirty="0">
                <a:solidFill>
                  <a:srgbClr val="0070C0"/>
                </a:solidFill>
                <a:latin typeface="微软雅黑" panose="020B0503020204020204" charset="-122"/>
                <a:ea typeface="微软雅黑" panose="020B0503020204020204" charset="-122"/>
                <a:cs typeface="Times New Roman" panose="02020603050405020304" pitchFamily="18" charset="0"/>
                <a:sym typeface="+mn-ea"/>
              </a:rPr>
              <a:t>Dictionary of Dunhuangnology</a:t>
            </a:r>
            <a:r>
              <a:rPr lang="en-US" altLang="zh-CN" dirty="0">
                <a:solidFill>
                  <a:schemeClr val="tx1">
                    <a:lumMod val="85000"/>
                    <a:lumOff val="15000"/>
                  </a:schemeClr>
                </a:solidFill>
                <a:latin typeface="微软雅黑" panose="020B0503020204020204" charset="-122"/>
                <a:ea typeface="微软雅黑" panose="020B0503020204020204" charset="-122"/>
                <a:cs typeface="Times New Roman" panose="02020603050405020304" pitchFamily="18" charset="0"/>
                <a:sym typeface="+mn-ea"/>
              </a:rPr>
              <a:t>, including 6,925 entries of </a:t>
            </a:r>
            <a:r>
              <a:rPr lang="en-US" altLang="zh-CN" dirty="0" err="1">
                <a:solidFill>
                  <a:schemeClr val="tx1">
                    <a:lumMod val="85000"/>
                    <a:lumOff val="15000"/>
                  </a:schemeClr>
                </a:solidFill>
                <a:latin typeface="微软雅黑" panose="020B0503020204020204" charset="-122"/>
                <a:ea typeface="微软雅黑" panose="020B0503020204020204" charset="-122"/>
                <a:cs typeface="Times New Roman" panose="02020603050405020304" pitchFamily="18" charset="0"/>
                <a:sym typeface="+mn-ea"/>
              </a:rPr>
              <a:t>Dunhuang</a:t>
            </a:r>
            <a:r>
              <a:rPr lang="en-US" altLang="zh-CN" dirty="0">
                <a:solidFill>
                  <a:schemeClr val="tx1">
                    <a:lumMod val="85000"/>
                    <a:lumOff val="15000"/>
                  </a:schemeClr>
                </a:solidFill>
                <a:latin typeface="微软雅黑" panose="020B0503020204020204" charset="-122"/>
                <a:ea typeface="微软雅黑" panose="020B0503020204020204" charset="-122"/>
                <a:cs typeface="Times New Roman" panose="02020603050405020304" pitchFamily="18" charset="0"/>
                <a:sym typeface="+mn-ea"/>
              </a:rPr>
              <a:t> manuscripts and academic studies under 60+ categories.</a:t>
            </a:r>
            <a:endParaRPr lang="en-US" altLang="zh-CN" dirty="0">
              <a:solidFill>
                <a:schemeClr val="tx1">
                  <a:lumMod val="85000"/>
                  <a:lumOff val="15000"/>
                </a:schemeClr>
              </a:solidFill>
              <a:latin typeface="微软雅黑" panose="020B0503020204020204" charset="-122"/>
              <a:ea typeface="微软雅黑" panose="020B0503020204020204" charset="-122"/>
              <a:cs typeface="Times New Roman" panose="02020603050405020304" pitchFamily="18" charset="0"/>
              <a:sym typeface="+mn-ea"/>
            </a:endParaRPr>
          </a:p>
        </p:txBody>
      </p:sp>
      <p:sp>
        <p:nvSpPr>
          <p:cNvPr id="4" name="文本框 3"/>
          <p:cNvSpPr txBox="1"/>
          <p:nvPr/>
        </p:nvSpPr>
        <p:spPr>
          <a:xfrm>
            <a:off x="1096645" y="5079365"/>
            <a:ext cx="3760470" cy="1198880"/>
          </a:xfrm>
          <a:prstGeom prst="rect">
            <a:avLst/>
          </a:prstGeom>
          <a:noFill/>
        </p:spPr>
        <p:txBody>
          <a:bodyPr wrap="square" rtlCol="0">
            <a:spAutoFit/>
          </a:bodyPr>
          <a:lstStyle/>
          <a:p>
            <a:r>
              <a:rPr lang="en-US" altLang="zh-CN" b="1" dirty="0">
                <a:solidFill>
                  <a:srgbClr val="0070C0"/>
                </a:solidFill>
                <a:latin typeface="微软雅黑" panose="020B0503020204020204" charset="-122"/>
                <a:ea typeface="微软雅黑" panose="020B0503020204020204" charset="-122"/>
                <a:cs typeface="Times New Roman" panose="02020603050405020304" pitchFamily="18" charset="0"/>
                <a:sym typeface="+mn-ea"/>
              </a:rPr>
              <a:t>Academic literatures of </a:t>
            </a:r>
            <a:r>
              <a:rPr lang="en-US" altLang="zh-CN" b="1" dirty="0" err="1">
                <a:solidFill>
                  <a:srgbClr val="0070C0"/>
                </a:solidFill>
                <a:latin typeface="微软雅黑" panose="020B0503020204020204" charset="-122"/>
                <a:ea typeface="微软雅黑" panose="020B0503020204020204" charset="-122"/>
                <a:cs typeface="Times New Roman" panose="02020603050405020304" pitchFamily="18" charset="0"/>
                <a:sym typeface="+mn-ea"/>
              </a:rPr>
              <a:t>Dunhuang</a:t>
            </a:r>
            <a:r>
              <a:rPr lang="en-US" altLang="zh-CN" b="1" dirty="0">
                <a:solidFill>
                  <a:srgbClr val="0070C0"/>
                </a:solidFill>
                <a:latin typeface="微软雅黑" panose="020B0503020204020204" charset="-122"/>
                <a:ea typeface="微软雅黑" panose="020B0503020204020204" charset="-122"/>
                <a:cs typeface="Times New Roman" panose="02020603050405020304" pitchFamily="18" charset="0"/>
                <a:sym typeface="+mn-ea"/>
              </a:rPr>
              <a:t> research.</a:t>
            </a:r>
            <a:r>
              <a:rPr lang="en-US" altLang="zh-CN" dirty="0">
                <a:solidFill>
                  <a:schemeClr val="tx1">
                    <a:lumMod val="85000"/>
                    <a:lumOff val="15000"/>
                  </a:schemeClr>
                </a:solidFill>
                <a:latin typeface="微软雅黑" panose="020B0503020204020204" charset="-122"/>
                <a:ea typeface="微软雅黑" panose="020B0503020204020204" charset="-122"/>
                <a:cs typeface="Times New Roman" panose="02020603050405020304" pitchFamily="18" charset="0"/>
                <a:sym typeface="+mn-ea"/>
              </a:rPr>
              <a:t> 7,929 e-books, 557GB. 5,083 papers, 784 of them have been textualized. </a:t>
            </a:r>
            <a:endParaRPr lang="en-US" altLang="zh-CN" dirty="0">
              <a:solidFill>
                <a:schemeClr val="tx1">
                  <a:lumMod val="85000"/>
                  <a:lumOff val="15000"/>
                </a:schemeClr>
              </a:solidFill>
              <a:latin typeface="微软雅黑" panose="020B0503020204020204" charset="-122"/>
              <a:ea typeface="微软雅黑" panose="020B0503020204020204" charset="-122"/>
              <a:cs typeface="Times New Roman" panose="02020603050405020304" pitchFamily="18" charset="0"/>
              <a:sym typeface="+mn-ea"/>
            </a:endParaRPr>
          </a:p>
        </p:txBody>
      </p:sp>
      <p:grpSp>
        <p:nvGrpSpPr>
          <p:cNvPr id="5" name="组合 4"/>
          <p:cNvGrpSpPr/>
          <p:nvPr/>
        </p:nvGrpSpPr>
        <p:grpSpPr>
          <a:xfrm>
            <a:off x="1220659" y="6519446"/>
            <a:ext cx="8024939" cy="338554"/>
            <a:chOff x="1277256" y="6519446"/>
            <a:chExt cx="8024939" cy="338554"/>
          </a:xfrm>
        </p:grpSpPr>
        <p:sp>
          <p:nvSpPr>
            <p:cNvPr id="6" name="矩形 5"/>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8663567" y="6519446"/>
              <a:ext cx="638628" cy="337185"/>
            </a:xfrm>
            <a:prstGeom prst="rect">
              <a:avLst/>
            </a:prstGeom>
            <a:noFill/>
          </p:spPr>
          <p:txBody>
            <a:bodyPr wrap="square" rtlCol="0">
              <a:spAutoFit/>
            </a:bodyPr>
            <a:p>
              <a:pPr algn="ctr"/>
              <a:r>
                <a:rPr lang="en-US" altLang="zh-CN" sz="1600" dirty="0" smtClean="0">
                  <a:solidFill>
                    <a:schemeClr val="bg1"/>
                  </a:solidFill>
                  <a:latin typeface="微软雅黑" panose="020B0503020204020204" charset="-122"/>
                  <a:ea typeface="微软雅黑" panose="020B0503020204020204" charset="-122"/>
                </a:rPr>
                <a:t>11</a:t>
              </a:r>
              <a:endParaRPr lang="zh-CN" altLang="en-US" sz="1600" dirty="0">
                <a:solidFill>
                  <a:schemeClr val="bg1"/>
                </a:solidFill>
                <a:latin typeface="微软雅黑" panose="020B0503020204020204" charset="-122"/>
                <a:ea typeface="微软雅黑" panose="020B0503020204020204" charset="-122"/>
              </a:endParaRPr>
            </a:p>
          </p:txBody>
        </p:sp>
        <p:sp>
          <p:nvSpPr>
            <p:cNvPr id="7" name="文本框 6"/>
            <p:cNvSpPr txBox="1"/>
            <p:nvPr/>
          </p:nvSpPr>
          <p:spPr>
            <a:xfrm>
              <a:off x="1277256" y="6519446"/>
              <a:ext cx="7489625" cy="337185"/>
            </a:xfrm>
            <a:prstGeom prst="rect">
              <a:avLst/>
            </a:prstGeom>
            <a:noFill/>
          </p:spPr>
          <p:txBody>
            <a:bodyPr wrap="square" rtlCol="0">
              <a:spAutoFit/>
            </a:bodyPr>
            <a:p>
              <a:pPr algn="r"/>
              <a:r>
                <a:rPr lang="en-US" altLang="zh-CN" sz="1600" dirty="0" smtClean="0">
                  <a:solidFill>
                    <a:schemeClr val="tx1">
                      <a:lumMod val="85000"/>
                      <a:lumOff val="15000"/>
                    </a:schemeClr>
                  </a:solidFill>
                  <a:latin typeface="微软雅黑" panose="020B0503020204020204" charset="-122"/>
                  <a:ea typeface="微软雅黑" panose="020B0503020204020204" charset="-122"/>
                  <a:sym typeface="+mn-ea"/>
                </a:rPr>
                <a:t>Hongyu Wang , School of Information Management , Wuhan University</a:t>
              </a:r>
              <a:endParaRPr lang="zh-CN" altLang="en-US" sz="1600" dirty="0">
                <a:solidFill>
                  <a:schemeClr val="tx1">
                    <a:lumMod val="85000"/>
                    <a:lumOff val="15000"/>
                  </a:schemeClr>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53" presetClass="entr" presetSubtype="16" fill="hold" nodeType="withEffect">
                                  <p:stCondLst>
                                    <p:cond delay="25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7"/>
                                        </p:tgtEl>
                                        <p:attrNameLst>
                                          <p:attrName>style.visibility</p:attrName>
                                        </p:attrNameLst>
                                      </p:cBhvr>
                                      <p:to>
                                        <p:strVal val="visible"/>
                                      </p:to>
                                    </p:set>
                                    <p:anim calcmode="lin" valueType="num">
                                      <p:cBhvr>
                                        <p:cTn id="20" dur="500" fill="hold"/>
                                        <p:tgtEl>
                                          <p:spTgt spid="27"/>
                                        </p:tgtEl>
                                        <p:attrNameLst>
                                          <p:attrName>ppt_w</p:attrName>
                                        </p:attrNameLst>
                                      </p:cBhvr>
                                      <p:tavLst>
                                        <p:tav tm="0">
                                          <p:val>
                                            <p:fltVal val="0"/>
                                          </p:val>
                                        </p:tav>
                                        <p:tav tm="100000">
                                          <p:val>
                                            <p:strVal val="#ppt_w"/>
                                          </p:val>
                                        </p:tav>
                                      </p:tavLst>
                                    </p:anim>
                                    <p:anim calcmode="lin" valueType="num">
                                      <p:cBhvr>
                                        <p:cTn id="21" dur="500" fill="hold"/>
                                        <p:tgtEl>
                                          <p:spTgt spid="27"/>
                                        </p:tgtEl>
                                        <p:attrNameLst>
                                          <p:attrName>ppt_h</p:attrName>
                                        </p:attrNameLst>
                                      </p:cBhvr>
                                      <p:tavLst>
                                        <p:tav tm="0">
                                          <p:val>
                                            <p:fltVal val="0"/>
                                          </p:val>
                                        </p:tav>
                                        <p:tav tm="100000">
                                          <p:val>
                                            <p:strVal val="#ppt_h"/>
                                          </p:val>
                                        </p:tav>
                                      </p:tavLst>
                                    </p:anim>
                                    <p:animEffect transition="in" filter="fade">
                                      <p:cBhvr>
                                        <p:cTn id="22" dur="500"/>
                                        <p:tgtEl>
                                          <p:spTgt spid="2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24"/>
                                        </p:tgtEl>
                                        <p:attrNameLst>
                                          <p:attrName>style.visibility</p:attrName>
                                        </p:attrNameLst>
                                      </p:cBhvr>
                                      <p:to>
                                        <p:strVal val="visible"/>
                                      </p:to>
                                    </p:set>
                                    <p:anim calcmode="lin" valueType="num">
                                      <p:cBhvr>
                                        <p:cTn id="25" dur="500" fill="hold"/>
                                        <p:tgtEl>
                                          <p:spTgt spid="24"/>
                                        </p:tgtEl>
                                        <p:attrNameLst>
                                          <p:attrName>ppt_w</p:attrName>
                                        </p:attrNameLst>
                                      </p:cBhvr>
                                      <p:tavLst>
                                        <p:tav tm="0">
                                          <p:val>
                                            <p:fltVal val="0"/>
                                          </p:val>
                                        </p:tav>
                                        <p:tav tm="100000">
                                          <p:val>
                                            <p:strVal val="#ppt_w"/>
                                          </p:val>
                                        </p:tav>
                                      </p:tavLst>
                                    </p:anim>
                                    <p:anim calcmode="lin" valueType="num">
                                      <p:cBhvr>
                                        <p:cTn id="26" dur="500" fill="hold"/>
                                        <p:tgtEl>
                                          <p:spTgt spid="24"/>
                                        </p:tgtEl>
                                        <p:attrNameLst>
                                          <p:attrName>ppt_h</p:attrName>
                                        </p:attrNameLst>
                                      </p:cBhvr>
                                      <p:tavLst>
                                        <p:tav tm="0">
                                          <p:val>
                                            <p:fltVal val="0"/>
                                          </p:val>
                                        </p:tav>
                                        <p:tav tm="100000">
                                          <p:val>
                                            <p:strVal val="#ppt_h"/>
                                          </p:val>
                                        </p:tav>
                                      </p:tavLst>
                                    </p:anim>
                                    <p:animEffect transition="in" filter="fade">
                                      <p:cBhvr>
                                        <p:cTn id="27" dur="500"/>
                                        <p:tgtEl>
                                          <p:spTgt spid="24"/>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par>
                                <p:cTn id="31" presetID="42" presetClass="entr" presetSubtype="0" fill="hold" nodeType="withEffect">
                                  <p:stCondLst>
                                    <p:cond delay="50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anim calcmode="lin" valueType="num">
                                      <p:cBhvr>
                                        <p:cTn id="34" dur="500" fill="hold"/>
                                        <p:tgtEl>
                                          <p:spTgt spid="2"/>
                                        </p:tgtEl>
                                        <p:attrNameLst>
                                          <p:attrName>ppt_x</p:attrName>
                                        </p:attrNameLst>
                                      </p:cBhvr>
                                      <p:tavLst>
                                        <p:tav tm="0">
                                          <p:val>
                                            <p:strVal val="#ppt_x"/>
                                          </p:val>
                                        </p:tav>
                                        <p:tav tm="100000">
                                          <p:val>
                                            <p:strVal val="#ppt_x"/>
                                          </p:val>
                                        </p:tav>
                                      </p:tavLst>
                                    </p:anim>
                                    <p:anim calcmode="lin" valueType="num">
                                      <p:cBhvr>
                                        <p:cTn id="35" dur="500" fill="hold"/>
                                        <p:tgtEl>
                                          <p:spTgt spid="2"/>
                                        </p:tgtEl>
                                        <p:attrNameLst>
                                          <p:attrName>ppt_y</p:attrName>
                                        </p:attrNameLst>
                                      </p:cBhvr>
                                      <p:tavLst>
                                        <p:tav tm="0">
                                          <p:val>
                                            <p:strVal val="#ppt_y+.1"/>
                                          </p:val>
                                        </p:tav>
                                        <p:tav tm="100000">
                                          <p:val>
                                            <p:strVal val="#ppt_y"/>
                                          </p:val>
                                        </p:tav>
                                      </p:tavLst>
                                    </p:anim>
                                  </p:childTnLst>
                                </p:cTn>
                              </p:par>
                              <p:par>
                                <p:cTn id="36" presetID="22" presetClass="entr" presetSubtype="8" fill="hold" grpId="0" nodeType="withEffect">
                                  <p:stCondLst>
                                    <p:cond delay="500"/>
                                  </p:stCondLst>
                                  <p:childTnLst>
                                    <p:set>
                                      <p:cBhvr>
                                        <p:cTn id="37" dur="1" fill="hold">
                                          <p:stCondLst>
                                            <p:cond delay="0"/>
                                          </p:stCondLst>
                                        </p:cTn>
                                        <p:tgtEl>
                                          <p:spTgt spid="3"/>
                                        </p:tgtEl>
                                        <p:attrNameLst>
                                          <p:attrName>style.visibility</p:attrName>
                                        </p:attrNameLst>
                                      </p:cBhvr>
                                      <p:to>
                                        <p:strVal val="visible"/>
                                      </p:to>
                                    </p:set>
                                    <p:animEffect transition="in" filter="wipe(left)">
                                      <p:cBhvr>
                                        <p:cTn id="38" dur="500"/>
                                        <p:tgtEl>
                                          <p:spTgt spid="3"/>
                                        </p:tgtEl>
                                      </p:cBhvr>
                                    </p:animEffect>
                                  </p:childTnLst>
                                </p:cTn>
                              </p:par>
                              <p:par>
                                <p:cTn id="39" presetID="22" presetClass="entr" presetSubtype="8" fill="hold" grpId="0" nodeType="withEffect">
                                  <p:stCondLst>
                                    <p:cond delay="50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par>
                                <p:cTn id="42" presetID="22" presetClass="entr" presetSubtype="2" fill="hold" nodeType="withEffect">
                                  <p:stCondLst>
                                    <p:cond delay="250"/>
                                  </p:stCondLst>
                                  <p:childTnLst>
                                    <p:set>
                                      <p:cBhvr>
                                        <p:cTn id="43" dur="1" fill="hold">
                                          <p:stCondLst>
                                            <p:cond delay="0"/>
                                          </p:stCondLst>
                                        </p:cTn>
                                        <p:tgtEl>
                                          <p:spTgt spid="5"/>
                                        </p:tgtEl>
                                        <p:attrNameLst>
                                          <p:attrName>style.visibility</p:attrName>
                                        </p:attrNameLst>
                                      </p:cBhvr>
                                      <p:to>
                                        <p:strVal val="visible"/>
                                      </p:to>
                                    </p:set>
                                    <p:animEffect transition="in" filter="wipe(right)">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8" grpId="0"/>
      <p:bldP spid="27" grpId="0" bldLvl="0" animBg="1"/>
      <p:bldP spid="24" grpId="0" bldLvl="0" animBg="1"/>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微软雅黑" panose="020B0503020204020204" charset="-122"/>
                <a:ea typeface="微软雅黑" panose="020B0503020204020204" charset="-122"/>
                <a:sym typeface="+mn-ea"/>
              </a:rPr>
              <a:t>3. </a:t>
            </a:r>
            <a:r>
              <a:rPr lang="en-US" altLang="zh-CN" sz="2400" b="1" dirty="0">
                <a:solidFill>
                  <a:schemeClr val="tx1">
                    <a:lumMod val="85000"/>
                    <a:lumOff val="15000"/>
                  </a:schemeClr>
                </a:solidFill>
                <a:latin typeface="微软雅黑" panose="020B0503020204020204" charset="-122"/>
                <a:ea typeface="微软雅黑" panose="020B0503020204020204" charset="-122"/>
                <a:sym typeface="+mn-ea"/>
              </a:rPr>
              <a:t>Data Process &amp; Result</a:t>
            </a:r>
            <a:r>
              <a:rPr lang="en-US" altLang="zh-CN" sz="2400" b="1" dirty="0">
                <a:solidFill>
                  <a:schemeClr val="tx1">
                    <a:lumMod val="85000"/>
                    <a:lumOff val="15000"/>
                  </a:schemeClr>
                </a:solidFill>
                <a:latin typeface="微软雅黑" panose="020B0503020204020204" charset="-122"/>
                <a:ea typeface="微软雅黑" panose="020B0503020204020204" charset="-122"/>
                <a:sym typeface="+mn-ea"/>
              </a:rPr>
              <a:t>——TDSAT</a:t>
            </a:r>
            <a:endParaRPr lang="en-US" altLang="zh-CN" sz="2400" b="1" dirty="0">
              <a:solidFill>
                <a:schemeClr val="tx1">
                  <a:lumMod val="85000"/>
                  <a:lumOff val="15000"/>
                </a:schemeClr>
              </a:solidFill>
              <a:latin typeface="微软雅黑" panose="020B0503020204020204" charset="-122"/>
              <a:ea typeface="微软雅黑" panose="020B0503020204020204" charset="-122"/>
            </a:endParaRPr>
          </a:p>
        </p:txBody>
      </p:sp>
      <p:pic>
        <p:nvPicPr>
          <p:cNvPr id="10" name="Picture 2" descr="C:\Users\HongYu\Desktop\图片1.png图片1"/>
          <p:cNvPicPr>
            <a:picLocks noChangeAspect="1" noChangeArrowheads="1"/>
          </p:cNvPicPr>
          <p:nvPr/>
        </p:nvPicPr>
        <p:blipFill>
          <a:blip r:embed="rId1"/>
          <a:srcRect/>
          <a:stretch>
            <a:fillRect/>
          </a:stretch>
        </p:blipFill>
        <p:spPr bwMode="auto">
          <a:xfrm>
            <a:off x="179705" y="2452370"/>
            <a:ext cx="4766310" cy="2449195"/>
          </a:xfrm>
          <a:prstGeom prst="rect">
            <a:avLst/>
          </a:prstGeom>
          <a:ln w="25400">
            <a:solidFill>
              <a:schemeClr val="accent1"/>
            </a:solidFill>
          </a:ln>
          <a:extLst>
            <a:ext uri="{909E8E84-426E-40DD-AFC4-6F175D3DCCD1}">
              <a14:hiddenFill xmlns:a14="http://schemas.microsoft.com/office/drawing/2010/main">
                <a:solidFill>
                  <a:srgbClr val="FFFFFF"/>
                </a:solidFill>
              </a14:hiddenFill>
            </a:ext>
          </a:extLst>
        </p:spPr>
      </p:pic>
      <p:pic>
        <p:nvPicPr>
          <p:cNvPr id="11" name="Picture 1" descr="C:\Users\DrHongYu\Desktop\图片2.png图片2"/>
          <p:cNvPicPr>
            <a:picLocks noChangeAspect="1" noChangeArrowheads="1"/>
          </p:cNvPicPr>
          <p:nvPr/>
        </p:nvPicPr>
        <p:blipFill>
          <a:blip r:embed="rId2"/>
          <a:srcRect/>
          <a:stretch>
            <a:fillRect/>
          </a:stretch>
        </p:blipFill>
        <p:spPr bwMode="auto">
          <a:xfrm>
            <a:off x="5289550" y="2441575"/>
            <a:ext cx="3691890" cy="2459355"/>
          </a:xfrm>
          <a:prstGeom prst="rect">
            <a:avLst/>
          </a:prstGeom>
          <a:ln w="25400">
            <a:solidFill>
              <a:schemeClr val="accent1"/>
            </a:solidFill>
          </a:ln>
          <a:extLst>
            <a:ext uri="{909E8E84-426E-40DD-AFC4-6F175D3DCCD1}">
              <a14:hiddenFill xmlns:a14="http://schemas.microsoft.com/office/drawing/2010/main">
                <a:solidFill>
                  <a:srgbClr val="FFFFFF"/>
                </a:solidFill>
              </a14:hiddenFill>
            </a:ext>
          </a:extLst>
        </p:spPr>
      </p:pic>
      <p:sp>
        <p:nvSpPr>
          <p:cNvPr id="14" name="矩形 13"/>
          <p:cNvSpPr/>
          <p:nvPr/>
        </p:nvSpPr>
        <p:spPr>
          <a:xfrm>
            <a:off x="610553" y="926032"/>
            <a:ext cx="7921625" cy="1476375"/>
          </a:xfrm>
          <a:prstGeom prst="rect">
            <a:avLst/>
          </a:prstGeom>
        </p:spPr>
        <p:txBody>
          <a:bodyPr wrap="square">
            <a:spAutoFit/>
          </a:bodyPr>
          <a:lstStyle/>
          <a:p>
            <a:pPr indent="304800" algn="just">
              <a:lnSpc>
                <a:spcPct val="125000"/>
              </a:lnSpc>
            </a:pPr>
            <a:r>
              <a:rPr lang="zh-CN" altLang="en-US" sz="1800" kern="100" dirty="0">
                <a:latin typeface="微软雅黑" panose="020B0503020204020204" charset="-122"/>
                <a:ea typeface="微软雅黑" panose="020B0503020204020204" charset="-122"/>
              </a:rPr>
              <a:t>We developed the </a:t>
            </a:r>
            <a:r>
              <a:rPr lang="zh-CN" altLang="en-US" sz="1800" b="1" kern="100" dirty="0">
                <a:solidFill>
                  <a:srgbClr val="0070C0"/>
                </a:solidFill>
                <a:latin typeface="微软雅黑" panose="020B0503020204020204" charset="-122"/>
                <a:ea typeface="微软雅黑" panose="020B0503020204020204" charset="-122"/>
              </a:rPr>
              <a:t>Text Deep Semantic Annotation Tool</a:t>
            </a:r>
            <a:r>
              <a:rPr lang="zh-CN" altLang="en-US" sz="1800" kern="100" dirty="0">
                <a:latin typeface="微软雅黑" panose="020B0503020204020204" charset="-122"/>
                <a:ea typeface="微软雅黑" panose="020B0503020204020204" charset="-122"/>
              </a:rPr>
              <a:t> </a:t>
            </a:r>
            <a:r>
              <a:rPr lang="en-US" altLang="zh-CN" sz="1800" kern="100" dirty="0">
                <a:latin typeface="微软雅黑" panose="020B0503020204020204" charset="-122"/>
                <a:ea typeface="微软雅黑" panose="020B0503020204020204" charset="-122"/>
              </a:rPr>
              <a:t>based on the proposed KO model </a:t>
            </a:r>
            <a:r>
              <a:rPr lang="zh-CN" altLang="en-US" sz="1800" kern="100" dirty="0">
                <a:latin typeface="微软雅黑" panose="020B0503020204020204" charset="-122"/>
                <a:ea typeface="微软雅黑" panose="020B0503020204020204" charset="-122"/>
              </a:rPr>
              <a:t>to annotate </a:t>
            </a:r>
            <a:r>
              <a:rPr lang="zh-CN" altLang="en-US" sz="1800" kern="100" dirty="0">
                <a:latin typeface="微软雅黑" panose="020B0503020204020204" charset="-122"/>
                <a:ea typeface="微软雅黑" panose="020B0503020204020204" charset="-122"/>
                <a:sym typeface="+mn-ea"/>
              </a:rPr>
              <a:t>the </a:t>
            </a:r>
            <a:r>
              <a:rPr lang="en-US" altLang="zh-CN" sz="1800" kern="100" dirty="0">
                <a:latin typeface="微软雅黑" panose="020B0503020204020204" charset="-122"/>
                <a:ea typeface="微软雅黑" panose="020B0503020204020204" charset="-122"/>
                <a:sym typeface="+mn-ea"/>
              </a:rPr>
              <a:t>text of </a:t>
            </a:r>
            <a:r>
              <a:rPr lang="zh-CN" altLang="en-US" sz="1800" kern="100" dirty="0">
                <a:latin typeface="微软雅黑" panose="020B0503020204020204" charset="-122"/>
                <a:ea typeface="微软雅黑" panose="020B0503020204020204" charset="-122"/>
                <a:sym typeface="+mn-ea"/>
              </a:rPr>
              <a:t>Dunhuang </a:t>
            </a:r>
            <a:r>
              <a:rPr lang="en-US" altLang="zh-CN" sz="1800" kern="100" dirty="0">
                <a:latin typeface="微软雅黑" panose="020B0503020204020204" charset="-122"/>
                <a:ea typeface="微软雅黑" panose="020B0503020204020204" charset="-122"/>
                <a:sym typeface="+mn-ea"/>
              </a:rPr>
              <a:t>Grottoes</a:t>
            </a:r>
            <a:r>
              <a:rPr lang="zh-CN" altLang="en-US" sz="1800" kern="100" dirty="0">
                <a:latin typeface="微软雅黑" panose="020B0503020204020204" charset="-122"/>
                <a:ea typeface="微软雅黑" panose="020B0503020204020204" charset="-122"/>
                <a:sym typeface="+mn-ea"/>
              </a:rPr>
              <a:t> and construct the Knowledge Graph for all 492 </a:t>
            </a:r>
            <a:r>
              <a:rPr lang="en-US" altLang="zh-CN" sz="1800" kern="100" dirty="0">
                <a:latin typeface="微软雅黑" panose="020B0503020204020204" charset="-122"/>
                <a:ea typeface="微软雅黑" panose="020B0503020204020204" charset="-122"/>
                <a:sym typeface="+mn-ea"/>
              </a:rPr>
              <a:t>g</a:t>
            </a:r>
            <a:r>
              <a:rPr lang="en-US" altLang="zh-CN" kern="100" dirty="0">
                <a:latin typeface="微软雅黑" panose="020B0503020204020204" charset="-122"/>
                <a:ea typeface="微软雅黑" panose="020B0503020204020204" charset="-122"/>
                <a:sym typeface="+mn-ea"/>
              </a:rPr>
              <a:t>rottoes</a:t>
            </a:r>
            <a:r>
              <a:rPr lang="zh-CN" altLang="en-US" sz="1800" kern="100" dirty="0">
                <a:latin typeface="微软雅黑" panose="020B0503020204020204" charset="-122"/>
                <a:ea typeface="微软雅黑" panose="020B0503020204020204" charset="-122"/>
                <a:sym typeface="+mn-ea"/>
              </a:rPr>
              <a:t>. </a:t>
            </a:r>
            <a:endParaRPr lang="zh-CN" altLang="en-US" sz="1800" kern="100" dirty="0">
              <a:latin typeface="微软雅黑" panose="020B0503020204020204" charset="-122"/>
              <a:ea typeface="微软雅黑" panose="020B0503020204020204" charset="-122"/>
              <a:sym typeface="+mn-ea"/>
            </a:endParaRPr>
          </a:p>
          <a:p>
            <a:pPr indent="304800" algn="just">
              <a:lnSpc>
                <a:spcPct val="125000"/>
              </a:lnSpc>
            </a:pPr>
            <a:r>
              <a:rPr lang="zh-CN" altLang="en-US" sz="1800" kern="100" dirty="0">
                <a:latin typeface="微软雅黑" panose="020B0503020204020204" charset="-122"/>
                <a:ea typeface="微软雅黑" panose="020B0503020204020204" charset="-122"/>
                <a:sym typeface="+mn-ea"/>
              </a:rPr>
              <a:t>Then, we stored these data into the </a:t>
            </a:r>
            <a:r>
              <a:rPr lang="zh-CN" altLang="en-US" sz="1800" b="1" kern="100" dirty="0">
                <a:solidFill>
                  <a:srgbClr val="0070C0"/>
                </a:solidFill>
                <a:latin typeface="微软雅黑" panose="020B0503020204020204" charset="-122"/>
                <a:ea typeface="微软雅黑" panose="020B0503020204020204" charset="-122"/>
                <a:sym typeface="+mn-ea"/>
              </a:rPr>
              <a:t>Neo4j</a:t>
            </a:r>
            <a:r>
              <a:rPr lang="zh-CN" altLang="en-US" sz="1800" kern="100" dirty="0">
                <a:latin typeface="微软雅黑" panose="020B0503020204020204" charset="-122"/>
                <a:ea typeface="微软雅黑" panose="020B0503020204020204" charset="-122"/>
                <a:sym typeface="+mn-ea"/>
              </a:rPr>
              <a:t> after data-structuring.</a:t>
            </a:r>
            <a:endParaRPr lang="zh-CN" altLang="en-US" sz="1800" kern="100" dirty="0">
              <a:latin typeface="微软雅黑" panose="020B0503020204020204" charset="-122"/>
              <a:ea typeface="微软雅黑" panose="020B0503020204020204" charset="-122"/>
              <a:sym typeface="+mn-ea"/>
            </a:endParaRPr>
          </a:p>
        </p:txBody>
      </p:sp>
      <p:sp>
        <p:nvSpPr>
          <p:cNvPr id="2" name="矩形 1"/>
          <p:cNvSpPr/>
          <p:nvPr/>
        </p:nvSpPr>
        <p:spPr>
          <a:xfrm>
            <a:off x="611188" y="4967172"/>
            <a:ext cx="7921625" cy="1476375"/>
          </a:xfrm>
          <a:prstGeom prst="rect">
            <a:avLst/>
          </a:prstGeom>
        </p:spPr>
        <p:txBody>
          <a:bodyPr wrap="square">
            <a:spAutoFit/>
          </a:bodyPr>
          <a:p>
            <a:pPr indent="304800" algn="just">
              <a:lnSpc>
                <a:spcPct val="125000"/>
              </a:lnSpc>
            </a:pPr>
            <a:r>
              <a:rPr lang="en-US" sz="1800" kern="100" dirty="0">
                <a:latin typeface="微软雅黑" panose="020B0503020204020204" charset="-122"/>
                <a:ea typeface="微软雅黑" panose="020B0503020204020204" charset="-122"/>
              </a:rPr>
              <a:t>With the aid of this tool, t</a:t>
            </a:r>
            <a:r>
              <a:rPr sz="1800" kern="100" dirty="0">
                <a:latin typeface="微软雅黑" panose="020B0503020204020204" charset="-122"/>
                <a:ea typeface="微软雅黑" panose="020B0503020204020204" charset="-122"/>
              </a:rPr>
              <a:t>hree types </a:t>
            </a:r>
            <a:r>
              <a:rPr lang="zh-CN" altLang="en-US" sz="1800" b="1" kern="100" dirty="0">
                <a:solidFill>
                  <a:srgbClr val="0070C0"/>
                </a:solidFill>
                <a:latin typeface="微软雅黑" panose="020B0503020204020204" charset="-122"/>
                <a:ea typeface="微软雅黑" panose="020B0503020204020204" charset="-122"/>
              </a:rPr>
              <a:t>entities</a:t>
            </a:r>
            <a:r>
              <a:rPr sz="1800" kern="100" dirty="0">
                <a:latin typeface="微软雅黑" panose="020B0503020204020204" charset="-122"/>
                <a:ea typeface="微软雅黑" panose="020B0503020204020204" charset="-122"/>
              </a:rPr>
              <a:t> </a:t>
            </a:r>
            <a:r>
              <a:rPr lang="en-US" sz="1800" kern="100" dirty="0">
                <a:latin typeface="微软雅黑" panose="020B0503020204020204" charset="-122"/>
                <a:ea typeface="微软雅黑" panose="020B0503020204020204" charset="-122"/>
              </a:rPr>
              <a:t>and</a:t>
            </a:r>
            <a:r>
              <a:rPr sz="1800" kern="100" dirty="0">
                <a:latin typeface="微软雅黑" panose="020B0503020204020204" charset="-122"/>
                <a:ea typeface="微软雅黑" panose="020B0503020204020204" charset="-122"/>
              </a:rPr>
              <a:t> their </a:t>
            </a:r>
            <a:r>
              <a:rPr lang="zh-CN" altLang="en-US" sz="1800" b="1" kern="100" dirty="0">
                <a:solidFill>
                  <a:srgbClr val="0070C0"/>
                </a:solidFill>
                <a:latin typeface="微软雅黑" panose="020B0503020204020204" charset="-122"/>
                <a:ea typeface="微软雅黑" panose="020B0503020204020204" charset="-122"/>
              </a:rPr>
              <a:t>relationships</a:t>
            </a:r>
            <a:r>
              <a:rPr sz="1800" kern="100" dirty="0">
                <a:latin typeface="微软雅黑" panose="020B0503020204020204" charset="-122"/>
                <a:ea typeface="微软雅黑" panose="020B0503020204020204" charset="-122"/>
              </a:rPr>
              <a:t> are extracted</a:t>
            </a:r>
            <a:r>
              <a:rPr lang="en-US" sz="1800" kern="100" dirty="0">
                <a:latin typeface="微软雅黑" panose="020B0503020204020204" charset="-122"/>
                <a:ea typeface="微软雅黑" panose="020B0503020204020204" charset="-122"/>
              </a:rPr>
              <a:t>, </a:t>
            </a:r>
            <a:r>
              <a:rPr sz="1800" kern="100" dirty="0">
                <a:latin typeface="微软雅黑" panose="020B0503020204020204" charset="-122"/>
                <a:ea typeface="微软雅黑" panose="020B0503020204020204" charset="-122"/>
              </a:rPr>
              <a:t>and their </a:t>
            </a:r>
            <a:r>
              <a:rPr lang="zh-CN" altLang="en-US" sz="1800" b="1" kern="100" dirty="0">
                <a:solidFill>
                  <a:srgbClr val="0070C0"/>
                </a:solidFill>
                <a:latin typeface="微软雅黑" panose="020B0503020204020204" charset="-122"/>
                <a:ea typeface="微软雅黑" panose="020B0503020204020204" charset="-122"/>
              </a:rPr>
              <a:t>attributes</a:t>
            </a:r>
            <a:r>
              <a:rPr sz="1800" kern="100" dirty="0">
                <a:latin typeface="微软雅黑" panose="020B0503020204020204" charset="-122"/>
                <a:ea typeface="微软雅黑" panose="020B0503020204020204" charset="-122"/>
              </a:rPr>
              <a:t> are annotated, </a:t>
            </a:r>
            <a:r>
              <a:rPr lang="en-US" sz="1800" kern="100" dirty="0">
                <a:latin typeface="微软雅黑" panose="020B0503020204020204" charset="-122"/>
                <a:ea typeface="微软雅黑" panose="020B0503020204020204" charset="-122"/>
              </a:rPr>
              <a:t>which realized the </a:t>
            </a:r>
            <a:r>
              <a:rPr lang="zh-CN" altLang="en-US" sz="1800" b="1" kern="100" dirty="0">
                <a:solidFill>
                  <a:srgbClr val="0070C0"/>
                </a:solidFill>
                <a:latin typeface="微软雅黑" panose="020B0503020204020204" charset="-122"/>
                <a:ea typeface="微软雅黑" panose="020B0503020204020204" charset="-122"/>
              </a:rPr>
              <a:t>knowledge organization</a:t>
            </a:r>
            <a:r>
              <a:rPr sz="1800" kern="100" dirty="0">
                <a:latin typeface="微软雅黑" panose="020B0503020204020204" charset="-122"/>
                <a:ea typeface="微软雅黑" panose="020B0503020204020204" charset="-122"/>
              </a:rPr>
              <a:t> and </a:t>
            </a:r>
            <a:r>
              <a:rPr lang="zh-CN" altLang="en-US" sz="1800" b="1" kern="100" dirty="0">
                <a:solidFill>
                  <a:srgbClr val="0070C0"/>
                </a:solidFill>
                <a:latin typeface="微软雅黑" panose="020B0503020204020204" charset="-122"/>
                <a:ea typeface="微软雅黑" panose="020B0503020204020204" charset="-122"/>
              </a:rPr>
              <a:t>semantic association</a:t>
            </a:r>
            <a:r>
              <a:rPr sz="1800" kern="100" dirty="0">
                <a:latin typeface="微软雅黑" panose="020B0503020204020204" charset="-122"/>
                <a:ea typeface="微软雅黑" panose="020B0503020204020204" charset="-122"/>
              </a:rPr>
              <a:t> of Dunhuang </a:t>
            </a:r>
            <a:r>
              <a:rPr lang="en-US" sz="1800" kern="100" dirty="0">
                <a:latin typeface="微软雅黑" panose="020B0503020204020204" charset="-122"/>
                <a:ea typeface="微软雅黑" panose="020B0503020204020204" charset="-122"/>
              </a:rPr>
              <a:t>digital resources</a:t>
            </a:r>
            <a:r>
              <a:rPr sz="1800" kern="100" dirty="0">
                <a:latin typeface="微软雅黑" panose="020B0503020204020204" charset="-122"/>
                <a:ea typeface="微软雅黑" panose="020B0503020204020204" charset="-122"/>
              </a:rPr>
              <a:t> in the form of attribute graph. </a:t>
            </a:r>
            <a:endParaRPr sz="1800" kern="100" dirty="0">
              <a:latin typeface="微软雅黑" panose="020B0503020204020204" charset="-122"/>
              <a:ea typeface="微软雅黑" panose="020B0503020204020204" charset="-122"/>
            </a:endParaRPr>
          </a:p>
        </p:txBody>
      </p:sp>
      <p:grpSp>
        <p:nvGrpSpPr>
          <p:cNvPr id="3" name="组合 2"/>
          <p:cNvGrpSpPr/>
          <p:nvPr/>
        </p:nvGrpSpPr>
        <p:grpSpPr>
          <a:xfrm>
            <a:off x="1220659" y="6519446"/>
            <a:ext cx="8024939" cy="338554"/>
            <a:chOff x="1277256" y="6519446"/>
            <a:chExt cx="8024939" cy="338554"/>
          </a:xfrm>
        </p:grpSpPr>
        <p:sp>
          <p:nvSpPr>
            <p:cNvPr id="24" name="矩形 23"/>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63567" y="6519446"/>
              <a:ext cx="638628" cy="337185"/>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charset="-122"/>
                  <a:ea typeface="微软雅黑" panose="020B0503020204020204" charset="-122"/>
                </a:rPr>
                <a:t>12</a:t>
              </a:r>
              <a:endParaRPr lang="zh-CN" altLang="en-US" sz="1600" dirty="0">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1277256" y="6519446"/>
              <a:ext cx="7489625" cy="337185"/>
            </a:xfrm>
            <a:prstGeom prst="rect">
              <a:avLst/>
            </a:prstGeom>
            <a:noFill/>
          </p:spPr>
          <p:txBody>
            <a:bodyPr wrap="square" rtlCol="0">
              <a:spAutoFit/>
            </a:bodyPr>
            <a:lstStyle/>
            <a:p>
              <a:pPr algn="r"/>
              <a:r>
                <a:rPr lang="en-US" altLang="zh-CN" sz="1600" dirty="0" smtClean="0">
                  <a:solidFill>
                    <a:schemeClr val="tx1">
                      <a:lumMod val="85000"/>
                      <a:lumOff val="15000"/>
                    </a:schemeClr>
                  </a:solidFill>
                  <a:latin typeface="微软雅黑" panose="020B0503020204020204" charset="-122"/>
                  <a:ea typeface="微软雅黑" panose="020B0503020204020204" charset="-122"/>
                  <a:sym typeface="+mn-ea"/>
                </a:rPr>
                <a:t>Hongyu Wang , School of Information Management , Wuhan University</a:t>
              </a:r>
              <a:endParaRPr lang="zh-CN" altLang="en-US" sz="1600" dirty="0">
                <a:solidFill>
                  <a:schemeClr val="tx1">
                    <a:lumMod val="85000"/>
                    <a:lumOff val="15000"/>
                  </a:schemeClr>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42" presetClass="entr" presetSubtype="0" fill="hold" grpId="0" nodeType="withEffect">
                                  <p:stCondLst>
                                    <p:cond delay="25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anim calcmode="lin" valueType="num">
                                      <p:cBhvr>
                                        <p:cTn id="16" dur="500" fill="hold"/>
                                        <p:tgtEl>
                                          <p:spTgt spid="14"/>
                                        </p:tgtEl>
                                        <p:attrNameLst>
                                          <p:attrName>ppt_x</p:attrName>
                                        </p:attrNameLst>
                                      </p:cBhvr>
                                      <p:tavLst>
                                        <p:tav tm="0">
                                          <p:val>
                                            <p:strVal val="#ppt_x"/>
                                          </p:val>
                                        </p:tav>
                                        <p:tav tm="100000">
                                          <p:val>
                                            <p:strVal val="#ppt_x"/>
                                          </p:val>
                                        </p:tav>
                                      </p:tavLst>
                                    </p:anim>
                                    <p:anim calcmode="lin" valueType="num">
                                      <p:cBhvr>
                                        <p:cTn id="17" dur="500" fill="hold"/>
                                        <p:tgtEl>
                                          <p:spTgt spid="14"/>
                                        </p:tgtEl>
                                        <p:attrNameLst>
                                          <p:attrName>ppt_y</p:attrName>
                                        </p:attrNameLst>
                                      </p:cBhvr>
                                      <p:tavLst>
                                        <p:tav tm="0">
                                          <p:val>
                                            <p:strVal val="#ppt_y+.1"/>
                                          </p:val>
                                        </p:tav>
                                        <p:tav tm="100000">
                                          <p:val>
                                            <p:strVal val="#ppt_y"/>
                                          </p:val>
                                        </p:tav>
                                      </p:tavLst>
                                    </p:anim>
                                  </p:childTnLst>
                                </p:cTn>
                              </p:par>
                              <p:par>
                                <p:cTn id="18" presetID="16" presetClass="entr" presetSubtype="37" fill="hold" nodeType="withEffect">
                                  <p:stCondLst>
                                    <p:cond delay="250"/>
                                  </p:stCondLst>
                                  <p:childTnLst>
                                    <p:set>
                                      <p:cBhvr>
                                        <p:cTn id="19" dur="1" fill="hold">
                                          <p:stCondLst>
                                            <p:cond delay="0"/>
                                          </p:stCondLst>
                                        </p:cTn>
                                        <p:tgtEl>
                                          <p:spTgt spid="10"/>
                                        </p:tgtEl>
                                        <p:attrNameLst>
                                          <p:attrName>style.visibility</p:attrName>
                                        </p:attrNameLst>
                                      </p:cBhvr>
                                      <p:to>
                                        <p:strVal val="visible"/>
                                      </p:to>
                                    </p:set>
                                    <p:animEffect transition="in" filter="barn(outVertical)">
                                      <p:cBhvr>
                                        <p:cTn id="20" dur="500"/>
                                        <p:tgtEl>
                                          <p:spTgt spid="10"/>
                                        </p:tgtEl>
                                      </p:cBhvr>
                                    </p:animEffect>
                                  </p:childTnLst>
                                </p:cTn>
                              </p:par>
                              <p:par>
                                <p:cTn id="21" presetID="16" presetClass="entr" presetSubtype="37" fill="hold" nodeType="withEffect">
                                  <p:stCondLst>
                                    <p:cond delay="250"/>
                                  </p:stCondLst>
                                  <p:childTnLst>
                                    <p:set>
                                      <p:cBhvr>
                                        <p:cTn id="22" dur="1" fill="hold">
                                          <p:stCondLst>
                                            <p:cond delay="0"/>
                                          </p:stCondLst>
                                        </p:cTn>
                                        <p:tgtEl>
                                          <p:spTgt spid="11"/>
                                        </p:tgtEl>
                                        <p:attrNameLst>
                                          <p:attrName>style.visibility</p:attrName>
                                        </p:attrNameLst>
                                      </p:cBhvr>
                                      <p:to>
                                        <p:strVal val="visible"/>
                                      </p:to>
                                    </p:set>
                                    <p:animEffect transition="in" filter="barn(outVertical)">
                                      <p:cBhvr>
                                        <p:cTn id="23" dur="500"/>
                                        <p:tgtEl>
                                          <p:spTgt spid="11"/>
                                        </p:tgtEl>
                                      </p:cBhvr>
                                    </p:animEffect>
                                  </p:childTnLst>
                                </p:cTn>
                              </p:par>
                              <p:par>
                                <p:cTn id="24" presetID="42" presetClass="entr" presetSubtype="0" fill="hold" grpId="0" nodeType="withEffect">
                                  <p:stCondLst>
                                    <p:cond delay="25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anim calcmode="lin" valueType="num">
                                      <p:cBhvr>
                                        <p:cTn id="27" dur="500" fill="hold"/>
                                        <p:tgtEl>
                                          <p:spTgt spid="2"/>
                                        </p:tgtEl>
                                        <p:attrNameLst>
                                          <p:attrName>ppt_x</p:attrName>
                                        </p:attrNameLst>
                                      </p:cBhvr>
                                      <p:tavLst>
                                        <p:tav tm="0">
                                          <p:val>
                                            <p:strVal val="#ppt_x"/>
                                          </p:val>
                                        </p:tav>
                                        <p:tav tm="100000">
                                          <p:val>
                                            <p:strVal val="#ppt_x"/>
                                          </p:val>
                                        </p:tav>
                                      </p:tavLst>
                                    </p:anim>
                                    <p:anim calcmode="lin" valueType="num">
                                      <p:cBhvr>
                                        <p:cTn id="28" dur="500" fill="hold"/>
                                        <p:tgtEl>
                                          <p:spTgt spid="2"/>
                                        </p:tgtEl>
                                        <p:attrNameLst>
                                          <p:attrName>ppt_y</p:attrName>
                                        </p:attrNameLst>
                                      </p:cBhvr>
                                      <p:tavLst>
                                        <p:tav tm="0">
                                          <p:val>
                                            <p:strVal val="#ppt_y+.1"/>
                                          </p:val>
                                        </p:tav>
                                        <p:tav tm="100000">
                                          <p:val>
                                            <p:strVal val="#ppt_y"/>
                                          </p:val>
                                        </p:tav>
                                      </p:tavLst>
                                    </p:anim>
                                  </p:childTnLst>
                                </p:cTn>
                              </p:par>
                              <p:par>
                                <p:cTn id="29" presetID="22" presetClass="entr" presetSubtype="2" fill="hold" nodeType="withEffect">
                                  <p:stCondLst>
                                    <p:cond delay="250"/>
                                  </p:stCondLst>
                                  <p:childTnLst>
                                    <p:set>
                                      <p:cBhvr>
                                        <p:cTn id="30" dur="1" fill="hold">
                                          <p:stCondLst>
                                            <p:cond delay="0"/>
                                          </p:stCondLst>
                                        </p:cTn>
                                        <p:tgtEl>
                                          <p:spTgt spid="3"/>
                                        </p:tgtEl>
                                        <p:attrNameLst>
                                          <p:attrName>style.visibility</p:attrName>
                                        </p:attrNameLst>
                                      </p:cBhvr>
                                      <p:to>
                                        <p:strVal val="visible"/>
                                      </p:to>
                                    </p:set>
                                    <p:animEffect transition="in" filter="wipe(right)">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微软雅黑" panose="020B0503020204020204" charset="-122"/>
                <a:ea typeface="微软雅黑" panose="020B0503020204020204" charset="-122"/>
                <a:sym typeface="+mn-ea"/>
              </a:rPr>
              <a:t>3. </a:t>
            </a:r>
            <a:r>
              <a:rPr lang="en-US" altLang="zh-CN" sz="2400" b="1" dirty="0">
                <a:solidFill>
                  <a:schemeClr val="tx1">
                    <a:lumMod val="85000"/>
                    <a:lumOff val="15000"/>
                  </a:schemeClr>
                </a:solidFill>
                <a:latin typeface="微软雅黑" panose="020B0503020204020204" charset="-122"/>
                <a:ea typeface="微软雅黑" panose="020B0503020204020204" charset="-122"/>
                <a:sym typeface="+mn-ea"/>
              </a:rPr>
              <a:t>Data Process &amp; Result</a:t>
            </a:r>
            <a:r>
              <a:rPr lang="en-US" altLang="zh-CN" sz="2400" b="1" dirty="0">
                <a:solidFill>
                  <a:schemeClr val="tx1">
                    <a:lumMod val="85000"/>
                    <a:lumOff val="15000"/>
                  </a:schemeClr>
                </a:solidFill>
                <a:latin typeface="微软雅黑" panose="020B0503020204020204" charset="-122"/>
                <a:ea typeface="微软雅黑" panose="020B0503020204020204" charset="-122"/>
                <a:sym typeface="+mn-ea"/>
              </a:rPr>
              <a:t>——Example</a:t>
            </a:r>
            <a:endParaRPr lang="en-US" altLang="zh-CN" sz="2400" b="1" dirty="0">
              <a:solidFill>
                <a:schemeClr val="tx1">
                  <a:lumMod val="85000"/>
                  <a:lumOff val="15000"/>
                </a:schemeClr>
              </a:solidFill>
              <a:latin typeface="微软雅黑" panose="020B0503020204020204" charset="-122"/>
              <a:ea typeface="微软雅黑" panose="020B0503020204020204" charset="-122"/>
            </a:endParaRPr>
          </a:p>
        </p:txBody>
      </p:sp>
      <p:pic>
        <p:nvPicPr>
          <p:cNvPr id="10" name="Picture 2" descr="C:\Users\HongYu\Desktop\图片1.png图片1"/>
          <p:cNvPicPr>
            <a:picLocks noChangeAspect="1" noChangeArrowheads="1"/>
          </p:cNvPicPr>
          <p:nvPr/>
        </p:nvPicPr>
        <p:blipFill>
          <a:blip r:embed="rId1"/>
          <a:srcRect/>
          <a:stretch>
            <a:fillRect/>
          </a:stretch>
        </p:blipFill>
        <p:spPr bwMode="auto">
          <a:xfrm>
            <a:off x="179705" y="1696085"/>
            <a:ext cx="5120005" cy="3466465"/>
          </a:xfrm>
          <a:prstGeom prst="rect">
            <a:avLst/>
          </a:prstGeom>
          <a:ln w="25400">
            <a:solidFill>
              <a:schemeClr val="accent1"/>
            </a:solidFill>
          </a:ln>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5569585" y="890270"/>
            <a:ext cx="3303905" cy="4661535"/>
          </a:xfrm>
          <a:prstGeom prst="rect">
            <a:avLst/>
          </a:prstGeom>
          <a:noFill/>
        </p:spPr>
        <p:txBody>
          <a:bodyPr wrap="square" rtlCol="0">
            <a:spAutoFit/>
          </a:bodyPr>
          <a:lstStyle/>
          <a:p>
            <a:pPr>
              <a:lnSpc>
                <a:spcPct val="150000"/>
              </a:lnSpc>
            </a:pPr>
            <a:r>
              <a:rPr lang="en-US" altLang="zh-CN" b="1" dirty="0">
                <a:solidFill>
                  <a:schemeClr val="accent1"/>
                </a:solidFill>
                <a:latin typeface="微软雅黑" panose="020B0503020204020204" charset="-122"/>
                <a:ea typeface="微软雅黑" panose="020B0503020204020204" charset="-122"/>
              </a:rPr>
              <a:t>    </a:t>
            </a:r>
            <a:r>
              <a:rPr lang="zh-CN" altLang="en-US" b="1" dirty="0">
                <a:solidFill>
                  <a:schemeClr val="accent1"/>
                </a:solidFill>
                <a:latin typeface="微软雅黑" panose="020B0503020204020204" charset="-122"/>
                <a:ea typeface="微软雅黑" panose="020B0503020204020204" charset="-122"/>
              </a:rPr>
              <a:t>As a step further, </a:t>
            </a:r>
            <a:r>
              <a:rPr lang="en-US" altLang="zh-CN" b="1" dirty="0">
                <a:solidFill>
                  <a:schemeClr val="accent1"/>
                </a:solidFill>
                <a:latin typeface="微软雅黑" panose="020B0503020204020204" charset="-122"/>
                <a:ea typeface="微软雅黑" panose="020B0503020204020204" charset="-122"/>
                <a:sym typeface="+mn-ea"/>
              </a:rPr>
              <a:t>the</a:t>
            </a:r>
            <a:r>
              <a:rPr lang="zh-CN" altLang="en-US" b="1" dirty="0">
                <a:solidFill>
                  <a:schemeClr val="accent1"/>
                </a:solidFill>
                <a:latin typeface="微软雅黑" panose="020B0503020204020204" charset="-122"/>
                <a:ea typeface="微软雅黑" panose="020B0503020204020204" charset="-122"/>
                <a:sym typeface="+mn-ea"/>
              </a:rPr>
              <a:t> relevant multi-media resource are stored together with </a:t>
            </a:r>
            <a:r>
              <a:rPr lang="zh-CN" altLang="en-US" b="1" dirty="0">
                <a:solidFill>
                  <a:schemeClr val="accent1"/>
                </a:solidFill>
                <a:latin typeface="微软雅黑" panose="020B0503020204020204" charset="-122"/>
                <a:ea typeface="微软雅黑" panose="020B0503020204020204" charset="-122"/>
              </a:rPr>
              <a:t>the</a:t>
            </a:r>
            <a:r>
              <a:rPr lang="en-US" altLang="zh-CN" b="1" dirty="0">
                <a:solidFill>
                  <a:schemeClr val="accent1"/>
                </a:solidFill>
                <a:latin typeface="微软雅黑" panose="020B0503020204020204" charset="-122"/>
                <a:ea typeface="微软雅黑" panose="020B0503020204020204" charset="-122"/>
              </a:rPr>
              <a:t>se</a:t>
            </a:r>
            <a:r>
              <a:rPr lang="zh-CN" altLang="en-US" b="1" dirty="0">
                <a:solidFill>
                  <a:schemeClr val="accent1"/>
                </a:solidFill>
                <a:latin typeface="微软雅黑" panose="020B0503020204020204" charset="-122"/>
                <a:ea typeface="微软雅黑" panose="020B0503020204020204" charset="-122"/>
              </a:rPr>
              <a:t> knowledge in Neo4</a:t>
            </a:r>
            <a:r>
              <a:rPr lang="en-US" b="1" dirty="0">
                <a:solidFill>
                  <a:schemeClr val="accent1"/>
                </a:solidFill>
                <a:latin typeface="微软雅黑" panose="020B0503020204020204" charset="-122"/>
                <a:ea typeface="微软雅黑" panose="020B0503020204020204" charset="-122"/>
              </a:rPr>
              <a:t>j</a:t>
            </a:r>
            <a:r>
              <a:rPr lang="zh-CN" altLang="en-US" b="1" dirty="0">
                <a:solidFill>
                  <a:schemeClr val="accent1"/>
                </a:solidFill>
                <a:latin typeface="微软雅黑" panose="020B0503020204020204" charset="-122"/>
                <a:ea typeface="微软雅黑" panose="020B0503020204020204" charset="-122"/>
              </a:rPr>
              <a:t>. </a:t>
            </a:r>
            <a:endParaRPr lang="zh-CN" altLang="en-US" b="1" dirty="0">
              <a:solidFill>
                <a:schemeClr val="accent1"/>
              </a:solidFill>
              <a:latin typeface="微软雅黑" panose="020B0503020204020204" charset="-122"/>
              <a:ea typeface="微软雅黑" panose="020B0503020204020204" charset="-122"/>
            </a:endParaRPr>
          </a:p>
          <a:p>
            <a:pPr>
              <a:lnSpc>
                <a:spcPct val="150000"/>
              </a:lnSpc>
            </a:pPr>
            <a:r>
              <a:rPr lang="zh-CN" altLang="en-US" b="1" dirty="0">
                <a:solidFill>
                  <a:schemeClr val="accent1"/>
                </a:solidFill>
                <a:latin typeface="微软雅黑" panose="020B0503020204020204" charset="-122"/>
                <a:ea typeface="微软雅黑" panose="020B0503020204020204" charset="-122"/>
              </a:rPr>
              <a:t>    Taking Grotto </a:t>
            </a:r>
            <a:r>
              <a:rPr lang="en-US" altLang="zh-CN" b="1" dirty="0">
                <a:solidFill>
                  <a:schemeClr val="accent1"/>
                </a:solidFill>
                <a:latin typeface="微软雅黑" panose="020B0503020204020204" charset="-122"/>
                <a:ea typeface="微软雅黑" panose="020B0503020204020204" charset="-122"/>
              </a:rPr>
              <a:t>No.</a:t>
            </a:r>
            <a:r>
              <a:rPr lang="zh-CN" altLang="en-US" b="1" dirty="0">
                <a:solidFill>
                  <a:schemeClr val="accent1"/>
                </a:solidFill>
                <a:latin typeface="微软雅黑" panose="020B0503020204020204" charset="-122"/>
                <a:ea typeface="微软雅黑" panose="020B0503020204020204" charset="-122"/>
              </a:rPr>
              <a:t>61 for example, the contents of its west and south wall are extracted according to the Dunhuang Grottoes </a:t>
            </a:r>
            <a:r>
              <a:rPr lang="en-US" altLang="zh-CN" b="1" dirty="0">
                <a:solidFill>
                  <a:schemeClr val="accent1"/>
                </a:solidFill>
                <a:latin typeface="微软雅黑" panose="020B0503020204020204" charset="-122"/>
                <a:ea typeface="微软雅黑" panose="020B0503020204020204" charset="-122"/>
              </a:rPr>
              <a:t>KO</a:t>
            </a:r>
            <a:r>
              <a:rPr lang="zh-CN" altLang="en-US" b="1" dirty="0">
                <a:solidFill>
                  <a:schemeClr val="accent1"/>
                </a:solidFill>
                <a:latin typeface="微软雅黑" panose="020B0503020204020204" charset="-122"/>
                <a:ea typeface="微软雅黑" panose="020B0503020204020204" charset="-122"/>
              </a:rPr>
              <a:t> Model, as shown in </a:t>
            </a:r>
            <a:r>
              <a:rPr lang="en-US" altLang="zh-CN" b="1" dirty="0">
                <a:solidFill>
                  <a:schemeClr val="accent1"/>
                </a:solidFill>
                <a:latin typeface="微软雅黑" panose="020B0503020204020204" charset="-122"/>
                <a:ea typeface="微软雅黑" panose="020B0503020204020204" charset="-122"/>
              </a:rPr>
              <a:t>Figure.</a:t>
            </a:r>
            <a:endParaRPr lang="en-US" altLang="zh-CN" b="1" dirty="0">
              <a:solidFill>
                <a:schemeClr val="accent1"/>
              </a:solidFill>
              <a:latin typeface="微软雅黑" panose="020B0503020204020204" charset="-122"/>
              <a:ea typeface="微软雅黑" panose="020B0503020204020204" charset="-122"/>
            </a:endParaRPr>
          </a:p>
        </p:txBody>
      </p:sp>
      <p:cxnSp>
        <p:nvCxnSpPr>
          <p:cNvPr id="4" name="直接连接符 3"/>
          <p:cNvCxnSpPr/>
          <p:nvPr/>
        </p:nvCxnSpPr>
        <p:spPr>
          <a:xfrm>
            <a:off x="5408930" y="939703"/>
            <a:ext cx="0" cy="4979767"/>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1220659" y="6519446"/>
            <a:ext cx="8024939" cy="338554"/>
            <a:chOff x="1277256" y="6519446"/>
            <a:chExt cx="8024939" cy="338554"/>
          </a:xfrm>
        </p:grpSpPr>
        <p:sp>
          <p:nvSpPr>
            <p:cNvPr id="22" name="矩形 21"/>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8663567" y="6519446"/>
              <a:ext cx="638628" cy="337185"/>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charset="-122"/>
                  <a:ea typeface="微软雅黑" panose="020B0503020204020204" charset="-122"/>
                </a:rPr>
                <a:t>13</a:t>
              </a:r>
              <a:endParaRPr lang="zh-CN" altLang="en-US" sz="1600" dirty="0">
                <a:solidFill>
                  <a:schemeClr val="bg1"/>
                </a:solidFill>
                <a:latin typeface="微软雅黑" panose="020B0503020204020204" charset="-122"/>
                <a:ea typeface="微软雅黑" panose="020B0503020204020204" charset="-122"/>
              </a:endParaRPr>
            </a:p>
          </p:txBody>
        </p:sp>
        <p:sp>
          <p:nvSpPr>
            <p:cNvPr id="24" name="文本框 23"/>
            <p:cNvSpPr txBox="1"/>
            <p:nvPr/>
          </p:nvSpPr>
          <p:spPr>
            <a:xfrm>
              <a:off x="1277256" y="6519446"/>
              <a:ext cx="7489625" cy="337185"/>
            </a:xfrm>
            <a:prstGeom prst="rect">
              <a:avLst/>
            </a:prstGeom>
            <a:noFill/>
          </p:spPr>
          <p:txBody>
            <a:bodyPr wrap="square" rtlCol="0">
              <a:spAutoFit/>
            </a:bodyPr>
            <a:lstStyle/>
            <a:p>
              <a:pPr algn="r"/>
              <a:r>
                <a:rPr lang="en-US" altLang="zh-CN" sz="1600" dirty="0" smtClean="0">
                  <a:solidFill>
                    <a:schemeClr val="tx1">
                      <a:lumMod val="85000"/>
                      <a:lumOff val="15000"/>
                    </a:schemeClr>
                  </a:solidFill>
                  <a:latin typeface="微软雅黑" panose="020B0503020204020204" charset="-122"/>
                  <a:ea typeface="微软雅黑" panose="020B0503020204020204" charset="-122"/>
                  <a:sym typeface="+mn-ea"/>
                </a:rPr>
                <a:t>Hongyu Wang , School of Information Management , Wuhan University</a:t>
              </a:r>
              <a:endParaRPr lang="zh-CN" altLang="en-US" sz="1600" dirty="0">
                <a:solidFill>
                  <a:schemeClr val="tx1">
                    <a:lumMod val="85000"/>
                    <a:lumOff val="15000"/>
                  </a:schemeClr>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16" presetClass="entr" presetSubtype="42" fill="hold" nodeType="withEffect">
                                  <p:stCondLst>
                                    <p:cond delay="250"/>
                                  </p:stCondLst>
                                  <p:childTnLst>
                                    <p:set>
                                      <p:cBhvr>
                                        <p:cTn id="17" dur="1" fill="hold">
                                          <p:stCondLst>
                                            <p:cond delay="0"/>
                                          </p:stCondLst>
                                        </p:cTn>
                                        <p:tgtEl>
                                          <p:spTgt spid="4"/>
                                        </p:tgtEl>
                                        <p:attrNameLst>
                                          <p:attrName>style.visibility</p:attrName>
                                        </p:attrNameLst>
                                      </p:cBhvr>
                                      <p:to>
                                        <p:strVal val="visible"/>
                                      </p:to>
                                    </p:set>
                                    <p:animEffect transition="in" filter="barn(outHorizontal)">
                                      <p:cBhvr>
                                        <p:cTn id="18" dur="500"/>
                                        <p:tgtEl>
                                          <p:spTgt spid="4"/>
                                        </p:tgtEl>
                                      </p:cBhvr>
                                    </p:animEffect>
                                  </p:childTnLst>
                                </p:cTn>
                              </p:par>
                              <p:par>
                                <p:cTn id="19" presetID="12" presetClass="entr" presetSubtype="2" fill="hold" nodeType="withEffect">
                                  <p:stCondLst>
                                    <p:cond delay="60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p:tgtEl>
                                          <p:spTgt spid="10"/>
                                        </p:tgtEl>
                                        <p:attrNameLst>
                                          <p:attrName>ppt_x</p:attrName>
                                        </p:attrNameLst>
                                      </p:cBhvr>
                                      <p:tavLst>
                                        <p:tav tm="0">
                                          <p:val>
                                            <p:strVal val="#ppt_x+#ppt_w*1.125000"/>
                                          </p:val>
                                        </p:tav>
                                        <p:tav tm="100000">
                                          <p:val>
                                            <p:strVal val="#ppt_x"/>
                                          </p:val>
                                        </p:tav>
                                      </p:tavLst>
                                    </p:anim>
                                    <p:animEffect transition="in" filter="wipe(left)">
                                      <p:cBhvr>
                                        <p:cTn id="22" dur="500"/>
                                        <p:tgtEl>
                                          <p:spTgt spid="10"/>
                                        </p:tgtEl>
                                      </p:cBhvr>
                                    </p:animEffect>
                                  </p:childTnLst>
                                </p:cTn>
                              </p:par>
                              <p:par>
                                <p:cTn id="23" presetID="12" presetClass="entr" presetSubtype="8" fill="hold" grpId="0" nodeType="withEffect">
                                  <p:stCondLst>
                                    <p:cond delay="60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p:tgtEl>
                                          <p:spTgt spid="11"/>
                                        </p:tgtEl>
                                        <p:attrNameLst>
                                          <p:attrName>ppt_x</p:attrName>
                                        </p:attrNameLst>
                                      </p:cBhvr>
                                      <p:tavLst>
                                        <p:tav tm="0">
                                          <p:val>
                                            <p:strVal val="#ppt_x-#ppt_w*1.125000"/>
                                          </p:val>
                                        </p:tav>
                                        <p:tav tm="100000">
                                          <p:val>
                                            <p:strVal val="#ppt_x"/>
                                          </p:val>
                                        </p:tav>
                                      </p:tavLst>
                                    </p:anim>
                                    <p:animEffect transition="in" filter="wipe(right)">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微软雅黑" panose="020B0503020204020204" charset="-122"/>
                <a:ea typeface="微软雅黑" panose="020B0503020204020204" charset="-122"/>
                <a:sym typeface="+mn-ea"/>
              </a:rPr>
              <a:t>3. </a:t>
            </a:r>
            <a:r>
              <a:rPr lang="en-US" altLang="zh-CN" sz="2400" b="1" dirty="0">
                <a:solidFill>
                  <a:schemeClr val="tx1">
                    <a:lumMod val="85000"/>
                    <a:lumOff val="15000"/>
                  </a:schemeClr>
                </a:solidFill>
                <a:latin typeface="微软雅黑" panose="020B0503020204020204" charset="-122"/>
                <a:ea typeface="微软雅黑" panose="020B0503020204020204" charset="-122"/>
                <a:sym typeface="+mn-ea"/>
              </a:rPr>
              <a:t>Data Process &amp; Result——Result</a:t>
            </a:r>
            <a:endParaRPr lang="en-US" altLang="zh-CN" sz="2400" b="1" dirty="0">
              <a:solidFill>
                <a:schemeClr val="tx1">
                  <a:lumMod val="85000"/>
                  <a:lumOff val="15000"/>
                </a:schemeClr>
              </a:solidFill>
              <a:latin typeface="微软雅黑" panose="020B0503020204020204" charset="-122"/>
              <a:ea typeface="微软雅黑" panose="020B0503020204020204" charset="-122"/>
            </a:endParaRPr>
          </a:p>
        </p:txBody>
      </p:sp>
      <p:sp>
        <p:nvSpPr>
          <p:cNvPr id="10" name="矩形 9"/>
          <p:cNvSpPr/>
          <p:nvPr/>
        </p:nvSpPr>
        <p:spPr>
          <a:xfrm>
            <a:off x="230505" y="925830"/>
            <a:ext cx="8754110" cy="1938020"/>
          </a:xfrm>
          <a:prstGeom prst="rect">
            <a:avLst/>
          </a:prstGeom>
        </p:spPr>
        <p:txBody>
          <a:bodyPr wrap="square">
            <a:spAutoFit/>
          </a:bodyPr>
          <a:lstStyle/>
          <a:p>
            <a:pPr indent="304800" algn="just">
              <a:lnSpc>
                <a:spcPct val="125000"/>
              </a:lnSpc>
            </a:pPr>
            <a:r>
              <a:rPr sz="1600" kern="100" dirty="0" smtClean="0">
                <a:latin typeface="微软雅黑" panose="020B0503020204020204" charset="-122"/>
                <a:ea typeface="微软雅黑" panose="020B0503020204020204" charset="-122"/>
              </a:rPr>
              <a:t>The </a:t>
            </a:r>
            <a:r>
              <a:rPr lang="en-US" altLang="zh-CN" sz="1600" kern="100" dirty="0">
                <a:solidFill>
                  <a:srgbClr val="0070C0"/>
                </a:solidFill>
                <a:latin typeface="微软雅黑" panose="020B0503020204020204" charset="-122"/>
                <a:ea typeface="微软雅黑" panose="020B0503020204020204" charset="-122"/>
              </a:rPr>
              <a:t>platform</a:t>
            </a:r>
            <a:r>
              <a:rPr sz="1600" kern="100" dirty="0" smtClean="0">
                <a:latin typeface="微软雅黑" panose="020B0503020204020204" charset="-122"/>
                <a:ea typeface="微软雅黑" panose="020B0503020204020204" charset="-122"/>
              </a:rPr>
              <a:t> </a:t>
            </a:r>
            <a:r>
              <a:rPr lang="en-US" sz="1600" kern="100" dirty="0" smtClean="0">
                <a:latin typeface="微软雅黑" panose="020B0503020204020204" charset="-122"/>
                <a:ea typeface="微软雅黑" panose="020B0503020204020204" charset="-122"/>
              </a:rPr>
              <a:t>built in this paper</a:t>
            </a:r>
            <a:r>
              <a:rPr sz="1600" kern="100" dirty="0" smtClean="0">
                <a:latin typeface="微软雅黑" panose="020B0503020204020204" charset="-122"/>
                <a:ea typeface="微软雅黑" panose="020B0503020204020204" charset="-122"/>
              </a:rPr>
              <a:t> with its </a:t>
            </a:r>
            <a:r>
              <a:rPr lang="en-US" sz="1600" kern="100" dirty="0" smtClean="0">
                <a:latin typeface="微软雅黑" panose="020B0503020204020204" charset="-122"/>
                <a:ea typeface="微软雅黑" panose="020B0503020204020204" charset="-122"/>
              </a:rPr>
              <a:t>function </a:t>
            </a:r>
            <a:r>
              <a:rPr sz="1600" kern="100" dirty="0" smtClean="0">
                <a:latin typeface="微软雅黑" panose="020B0503020204020204" charset="-122"/>
                <a:ea typeface="微软雅黑" panose="020B0503020204020204" charset="-122"/>
              </a:rPr>
              <a:t>of knowledge navigation and semantic retrieval </a:t>
            </a:r>
            <a:r>
              <a:rPr lang="en-US" sz="1600" kern="100" dirty="0" smtClean="0">
                <a:latin typeface="微软雅黑" panose="020B0503020204020204" charset="-122"/>
                <a:ea typeface="微软雅黑" panose="020B0503020204020204" charset="-122"/>
              </a:rPr>
              <a:t>in Dunhuang Grottoes</a:t>
            </a:r>
            <a:r>
              <a:rPr sz="1600" kern="100" dirty="0" smtClean="0">
                <a:latin typeface="微软雅黑" panose="020B0503020204020204" charset="-122"/>
                <a:ea typeface="微软雅黑" panose="020B0503020204020204" charset="-122"/>
              </a:rPr>
              <a:t>, can be applied to assist in further Studies.</a:t>
            </a:r>
            <a:endParaRPr sz="1600" kern="100" dirty="0" smtClean="0">
              <a:latin typeface="微软雅黑" panose="020B0503020204020204" charset="-122"/>
              <a:ea typeface="微软雅黑" panose="020B0503020204020204" charset="-122"/>
            </a:endParaRPr>
          </a:p>
          <a:p>
            <a:pPr indent="304800" algn="just">
              <a:lnSpc>
                <a:spcPct val="125000"/>
              </a:lnSpc>
            </a:pPr>
            <a:r>
              <a:rPr sz="1600" kern="100" dirty="0" smtClean="0">
                <a:latin typeface="微软雅黑" panose="020B0503020204020204" charset="-122"/>
                <a:ea typeface="微软雅黑" panose="020B0503020204020204" charset="-122"/>
              </a:rPr>
              <a:t>For example, if the query of "</a:t>
            </a:r>
            <a:r>
              <a:rPr lang="en-US" altLang="zh-CN" sz="1600" kern="100" dirty="0">
                <a:solidFill>
                  <a:srgbClr val="0070C0"/>
                </a:solidFill>
                <a:latin typeface="微软雅黑" panose="020B0503020204020204" charset="-122"/>
                <a:ea typeface="微软雅黑" panose="020B0503020204020204" charset="-122"/>
              </a:rPr>
              <a:t>Bodhisattvas appearing at the same time as the Avalokitesvara Sutra</a:t>
            </a:r>
            <a:r>
              <a:rPr sz="1600" kern="100" dirty="0" smtClean="0">
                <a:latin typeface="微软雅黑" panose="020B0503020204020204" charset="-122"/>
                <a:ea typeface="微软雅黑" panose="020B0503020204020204" charset="-122"/>
              </a:rPr>
              <a:t>" is input, the answer will show all the </a:t>
            </a:r>
            <a:r>
              <a:rPr lang="en-US" sz="1600" kern="100" dirty="0" smtClean="0">
                <a:latin typeface="微软雅黑" panose="020B0503020204020204" charset="-122"/>
                <a:ea typeface="微软雅黑" panose="020B0503020204020204" charset="-122"/>
              </a:rPr>
              <a:t>suitable</a:t>
            </a:r>
            <a:r>
              <a:rPr sz="1600" kern="100" dirty="0" smtClean="0">
                <a:latin typeface="微软雅黑" panose="020B0503020204020204" charset="-122"/>
                <a:ea typeface="微软雅黑" panose="020B0503020204020204" charset="-122"/>
              </a:rPr>
              <a:t> bodhisattvas </a:t>
            </a:r>
            <a:r>
              <a:rPr lang="en-US" sz="1600" kern="100" dirty="0" smtClean="0">
                <a:latin typeface="微软雅黑" panose="020B0503020204020204" charset="-122"/>
                <a:ea typeface="微软雅黑" panose="020B0503020204020204" charset="-122"/>
              </a:rPr>
              <a:t>with their </a:t>
            </a:r>
            <a:r>
              <a:rPr lang="en-US" altLang="zh-CN" sz="1600" kern="100" dirty="0">
                <a:solidFill>
                  <a:srgbClr val="0070C0"/>
                </a:solidFill>
                <a:latin typeface="微软雅黑" panose="020B0503020204020204" charset="-122"/>
                <a:ea typeface="微软雅黑" panose="020B0503020204020204" charset="-122"/>
              </a:rPr>
              <a:t>knowledge networks' structure</a:t>
            </a:r>
            <a:r>
              <a:rPr lang="en-US" sz="1600" kern="100" dirty="0" smtClean="0">
                <a:latin typeface="微软雅黑" panose="020B0503020204020204" charset="-122"/>
                <a:ea typeface="微软雅黑" panose="020B0503020204020204" charset="-122"/>
              </a:rPr>
              <a:t>, </a:t>
            </a:r>
            <a:r>
              <a:rPr lang="en-US" altLang="zh-CN" sz="1600" kern="100" dirty="0">
                <a:solidFill>
                  <a:srgbClr val="0070C0"/>
                </a:solidFill>
                <a:latin typeface="微软雅黑" panose="020B0503020204020204" charset="-122"/>
                <a:ea typeface="微软雅黑" panose="020B0503020204020204" charset="-122"/>
              </a:rPr>
              <a:t>metadata</a:t>
            </a:r>
            <a:r>
              <a:rPr sz="1600" kern="100" dirty="0" smtClean="0">
                <a:latin typeface="微软雅黑" panose="020B0503020204020204" charset="-122"/>
                <a:ea typeface="微软雅黑" panose="020B0503020204020204" charset="-122"/>
              </a:rPr>
              <a:t>, </a:t>
            </a:r>
            <a:r>
              <a:rPr lang="en-US" sz="1600" kern="100" dirty="0" smtClean="0">
                <a:latin typeface="微软雅黑" panose="020B0503020204020204" charset="-122"/>
                <a:ea typeface="微软雅黑" panose="020B0503020204020204" charset="-122"/>
              </a:rPr>
              <a:t>and </a:t>
            </a:r>
            <a:r>
              <a:rPr lang="en-US" altLang="zh-CN" sz="1600" kern="100" dirty="0">
                <a:solidFill>
                  <a:srgbClr val="0070C0"/>
                </a:solidFill>
                <a:latin typeface="微软雅黑" panose="020B0503020204020204" charset="-122"/>
                <a:ea typeface="微软雅黑" panose="020B0503020204020204" charset="-122"/>
              </a:rPr>
              <a:t>associated multimedia resources </a:t>
            </a:r>
            <a:r>
              <a:rPr lang="en-US" sz="1600" kern="100" dirty="0" smtClean="0">
                <a:latin typeface="微软雅黑" panose="020B0503020204020204" charset="-122"/>
                <a:ea typeface="微软雅黑" panose="020B0503020204020204" charset="-122"/>
              </a:rPr>
              <a:t>such as photos and videos.</a:t>
            </a:r>
            <a:r>
              <a:rPr sz="1600" kern="100" dirty="0" smtClean="0">
                <a:latin typeface="微软雅黑" panose="020B0503020204020204" charset="-122"/>
                <a:ea typeface="微软雅黑" panose="020B0503020204020204" charset="-122"/>
              </a:rPr>
              <a:t> </a:t>
            </a:r>
            <a:r>
              <a:rPr lang="en-US" sz="1600" kern="100" dirty="0" smtClean="0">
                <a:latin typeface="微软雅黑" panose="020B0503020204020204" charset="-122"/>
                <a:ea typeface="微软雅黑" panose="020B0503020204020204" charset="-122"/>
              </a:rPr>
              <a:t>This result has</a:t>
            </a:r>
            <a:r>
              <a:rPr sz="1600" kern="100" dirty="0" smtClean="0">
                <a:latin typeface="微软雅黑" panose="020B0503020204020204" charset="-122"/>
                <a:ea typeface="微软雅黑" panose="020B0503020204020204" charset="-122"/>
              </a:rPr>
              <a:t> shown in </a:t>
            </a:r>
            <a:r>
              <a:rPr lang="en-US" sz="1600" kern="100" dirty="0" smtClean="0">
                <a:latin typeface="微软雅黑" panose="020B0503020204020204" charset="-122"/>
                <a:ea typeface="微软雅黑" panose="020B0503020204020204" charset="-122"/>
              </a:rPr>
              <a:t>figure.</a:t>
            </a:r>
            <a:endParaRPr lang="en-US" sz="1600" kern="100" dirty="0" smtClean="0">
              <a:latin typeface="微软雅黑" panose="020B0503020204020204" charset="-122"/>
              <a:ea typeface="微软雅黑" panose="020B0503020204020204" charset="-122"/>
            </a:endParaRPr>
          </a:p>
        </p:txBody>
      </p:sp>
      <p:grpSp>
        <p:nvGrpSpPr>
          <p:cNvPr id="20" name="组合 19"/>
          <p:cNvGrpSpPr/>
          <p:nvPr/>
        </p:nvGrpSpPr>
        <p:grpSpPr>
          <a:xfrm>
            <a:off x="1220659" y="6519446"/>
            <a:ext cx="8024939" cy="338554"/>
            <a:chOff x="1277256" y="6519446"/>
            <a:chExt cx="8024939" cy="338554"/>
          </a:xfrm>
        </p:grpSpPr>
        <p:sp>
          <p:nvSpPr>
            <p:cNvPr id="24" name="矩形 23"/>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663567" y="6519446"/>
              <a:ext cx="638628" cy="337185"/>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charset="-122"/>
                  <a:ea typeface="微软雅黑" panose="020B0503020204020204" charset="-122"/>
                </a:rPr>
                <a:t>14</a:t>
              </a:r>
              <a:endParaRPr lang="zh-CN" altLang="en-US" sz="1600" dirty="0">
                <a:solidFill>
                  <a:schemeClr val="bg1"/>
                </a:solidFill>
                <a:latin typeface="微软雅黑" panose="020B0503020204020204" charset="-122"/>
                <a:ea typeface="微软雅黑" panose="020B0503020204020204" charset="-122"/>
              </a:endParaRPr>
            </a:p>
          </p:txBody>
        </p:sp>
        <p:sp>
          <p:nvSpPr>
            <p:cNvPr id="26" name="文本框 25"/>
            <p:cNvSpPr txBox="1"/>
            <p:nvPr/>
          </p:nvSpPr>
          <p:spPr>
            <a:xfrm>
              <a:off x="1277256" y="6519446"/>
              <a:ext cx="7489625" cy="337185"/>
            </a:xfrm>
            <a:prstGeom prst="rect">
              <a:avLst/>
            </a:prstGeom>
            <a:noFill/>
          </p:spPr>
          <p:txBody>
            <a:bodyPr wrap="square" rtlCol="0">
              <a:spAutoFit/>
            </a:bodyPr>
            <a:lstStyle/>
            <a:p>
              <a:pPr algn="r"/>
              <a:r>
                <a:rPr lang="en-US" altLang="zh-CN" sz="1600" dirty="0" smtClean="0">
                  <a:solidFill>
                    <a:schemeClr val="tx1">
                      <a:lumMod val="85000"/>
                      <a:lumOff val="15000"/>
                    </a:schemeClr>
                  </a:solidFill>
                  <a:latin typeface="微软雅黑" panose="020B0503020204020204" charset="-122"/>
                  <a:ea typeface="微软雅黑" panose="020B0503020204020204" charset="-122"/>
                  <a:sym typeface="+mn-ea"/>
                </a:rPr>
                <a:t>Hongyu Wang , School of Information Management , Wuhan University</a:t>
              </a:r>
              <a:endParaRPr lang="zh-CN" altLang="en-US" sz="1600" dirty="0">
                <a:solidFill>
                  <a:schemeClr val="tx1">
                    <a:lumMod val="85000"/>
                    <a:lumOff val="15000"/>
                  </a:schemeClr>
                </a:solidFill>
                <a:latin typeface="微软雅黑" panose="020B0503020204020204" charset="-122"/>
                <a:ea typeface="微软雅黑" panose="020B0503020204020204" charset="-122"/>
              </a:endParaRPr>
            </a:p>
          </p:txBody>
        </p:sp>
      </p:grpSp>
      <p:pic>
        <p:nvPicPr>
          <p:cNvPr id="16" name="图片 15" descr="C:\Users\HongYu\Desktop\图片1.png图片1"/>
          <p:cNvPicPr>
            <a:picLocks noChangeAspect="1"/>
          </p:cNvPicPr>
          <p:nvPr/>
        </p:nvPicPr>
        <p:blipFill>
          <a:blip r:embed="rId1"/>
          <a:srcRect/>
          <a:stretch>
            <a:fillRect/>
          </a:stretch>
        </p:blipFill>
        <p:spPr>
          <a:xfrm>
            <a:off x="1039495" y="2927350"/>
            <a:ext cx="7064375" cy="3454400"/>
          </a:xfrm>
          <a:prstGeom prst="rect">
            <a:avLst/>
          </a:prstGeom>
          <a:ln w="25400">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42" presetClass="entr" presetSubtype="0" fill="hold" grpId="0" nodeType="withEffect">
                                  <p:stCondLst>
                                    <p:cond delay="25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par>
                                <p:cTn id="21" presetID="16" presetClass="entr" presetSubtype="37" fill="hold" nodeType="withEffect">
                                  <p:stCondLst>
                                    <p:cond delay="250"/>
                                  </p:stCondLst>
                                  <p:childTnLst>
                                    <p:set>
                                      <p:cBhvr>
                                        <p:cTn id="22" dur="1" fill="hold">
                                          <p:stCondLst>
                                            <p:cond delay="0"/>
                                          </p:stCondLst>
                                        </p:cTn>
                                        <p:tgtEl>
                                          <p:spTgt spid="16"/>
                                        </p:tgtEl>
                                        <p:attrNameLst>
                                          <p:attrName>style.visibility</p:attrName>
                                        </p:attrNameLst>
                                      </p:cBhvr>
                                      <p:to>
                                        <p:strVal val="visible"/>
                                      </p:to>
                                    </p:set>
                                    <p:animEffect transition="in" filter="barn(outVertical)">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smtClean="0">
                <a:solidFill>
                  <a:schemeClr val="accent1"/>
                </a:solidFill>
                <a:latin typeface="微软雅黑" panose="020B0503020204020204" charset="-122"/>
                <a:ea typeface="微软雅黑" panose="020B0503020204020204" charset="-122"/>
                <a:cs typeface="Times New Roman" panose="02020603050405020304" pitchFamily="18" charset="0"/>
              </a:rPr>
              <a:t>04</a:t>
            </a:r>
            <a:endParaRPr lang="zh-CN" altLang="en-US" sz="19900" b="1" dirty="0">
              <a:solidFill>
                <a:schemeClr val="accent1"/>
              </a:solidFill>
              <a:latin typeface="微软雅黑" panose="020B0503020204020204" charset="-122"/>
              <a:ea typeface="微软雅黑" panose="020B0503020204020204" charset="-122"/>
              <a:cs typeface="Times New Roman" panose="02020603050405020304" pitchFamily="18" charset="0"/>
            </a:endParaRPr>
          </a:p>
        </p:txBody>
      </p:sp>
      <p:sp>
        <p:nvSpPr>
          <p:cNvPr id="7" name="文本框 6"/>
          <p:cNvSpPr txBox="1"/>
          <p:nvPr/>
        </p:nvSpPr>
        <p:spPr>
          <a:xfrm>
            <a:off x="3887470" y="2844800"/>
            <a:ext cx="4996180" cy="953135"/>
          </a:xfrm>
          <a:prstGeom prst="rect">
            <a:avLst/>
          </a:prstGeom>
          <a:noFill/>
        </p:spPr>
        <p:txBody>
          <a:bodyPr wrap="square" rtlCol="0">
            <a:spAutoFit/>
          </a:bodyPr>
          <a:lstStyle/>
          <a:p>
            <a:r>
              <a:rPr lang="en-US" altLang="zh-CN" sz="2800" b="1" dirty="0">
                <a:solidFill>
                  <a:schemeClr val="tx1">
                    <a:lumMod val="85000"/>
                    <a:lumOff val="15000"/>
                  </a:schemeClr>
                </a:solidFill>
                <a:latin typeface="微软雅黑" panose="020B0503020204020204" charset="-122"/>
                <a:ea typeface="微软雅黑" panose="020B0503020204020204" charset="-122"/>
                <a:sym typeface="+mn-ea"/>
              </a:rPr>
              <a:t>Conclusion &amp; Future Work</a:t>
            </a:r>
            <a:endParaRPr lang="en-US" altLang="zh-CN" sz="2800" b="1" dirty="0">
              <a:solidFill>
                <a:schemeClr val="tx1">
                  <a:lumMod val="85000"/>
                  <a:lumOff val="15000"/>
                </a:schemeClr>
              </a:solidFill>
              <a:latin typeface="微软雅黑" panose="020B0503020204020204" charset="-122"/>
              <a:ea typeface="微软雅黑" panose="020B0503020204020204" charset="-122"/>
            </a:endParaRPr>
          </a:p>
          <a:p>
            <a:endParaRPr lang="en-US" altLang="zh-CN" sz="2800" b="1" dirty="0">
              <a:solidFill>
                <a:schemeClr val="tx1">
                  <a:lumMod val="85000"/>
                  <a:lumOff val="15000"/>
                </a:schemeClr>
              </a:solidFill>
              <a:latin typeface="微软雅黑" panose="020B0503020204020204" charset="-122"/>
              <a:ea typeface="微软雅黑" panose="020B0503020204020204" charset="-122"/>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dirty="0" smtClean="0">
                <a:solidFill>
                  <a:schemeClr val="accent1"/>
                </a:solidFill>
                <a:latin typeface="Times New Roman" panose="02020603050405020304" pitchFamily="18" charset="0"/>
                <a:cs typeface="Times New Roman" panose="02020603050405020304" pitchFamily="18" charset="0"/>
              </a:rPr>
              <a:t>PART FOUR</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微软雅黑" panose="020B0503020204020204" charset="-122"/>
                <a:ea typeface="微软雅黑" panose="020B0503020204020204" charset="-122"/>
              </a:rPr>
              <a:t>4.</a:t>
            </a:r>
            <a:r>
              <a:rPr lang="zh-CN" altLang="en-US" sz="2400" b="1" dirty="0" smtClean="0">
                <a:solidFill>
                  <a:schemeClr val="tx1">
                    <a:lumMod val="85000"/>
                    <a:lumOff val="15000"/>
                  </a:schemeClr>
                </a:solidFill>
                <a:latin typeface="微软雅黑" panose="020B0503020204020204" charset="-122"/>
                <a:ea typeface="微软雅黑" panose="020B0503020204020204" charset="-122"/>
              </a:rPr>
              <a:t> </a:t>
            </a:r>
            <a:r>
              <a:rPr lang="en-US" altLang="zh-CN" sz="2400" b="1" dirty="0">
                <a:solidFill>
                  <a:schemeClr val="tx1">
                    <a:lumMod val="85000"/>
                    <a:lumOff val="15000"/>
                  </a:schemeClr>
                </a:solidFill>
                <a:latin typeface="微软雅黑" panose="020B0503020204020204" charset="-122"/>
                <a:ea typeface="微软雅黑" panose="020B0503020204020204" charset="-122"/>
                <a:sym typeface="+mn-ea"/>
              </a:rPr>
              <a:t>Conclusion &amp; Future Work</a:t>
            </a:r>
            <a:endParaRPr lang="en-US" altLang="zh-CN" sz="2400" b="1" dirty="0">
              <a:solidFill>
                <a:schemeClr val="tx1">
                  <a:lumMod val="85000"/>
                  <a:lumOff val="15000"/>
                </a:schemeClr>
              </a:solidFill>
              <a:latin typeface="微软雅黑" panose="020B0503020204020204" charset="-122"/>
              <a:ea typeface="微软雅黑" panose="020B0503020204020204" charset="-122"/>
            </a:endParaRPr>
          </a:p>
        </p:txBody>
      </p:sp>
      <p:sp>
        <p:nvSpPr>
          <p:cNvPr id="28" name="文本框 27"/>
          <p:cNvSpPr txBox="1"/>
          <p:nvPr/>
        </p:nvSpPr>
        <p:spPr>
          <a:xfrm>
            <a:off x="611505" y="1061720"/>
            <a:ext cx="7922260" cy="3900170"/>
          </a:xfrm>
          <a:prstGeom prst="rect">
            <a:avLst/>
          </a:prstGeom>
          <a:noFill/>
          <a:ln w="25400">
            <a:solidFill>
              <a:srgbClr val="0070C0"/>
            </a:solidFill>
          </a:ln>
        </p:spPr>
        <p:txBody>
          <a:bodyPr wrap="square" rtlCol="0">
            <a:spAutoFit/>
          </a:bodyPr>
          <a:lstStyle/>
          <a:p>
            <a:pPr indent="720090">
              <a:lnSpc>
                <a:spcPct val="125000"/>
              </a:lnSpc>
            </a:pPr>
            <a:r>
              <a:rPr dirty="0" smtClean="0">
                <a:latin typeface="微软雅黑" panose="020B0503020204020204" charset="-122"/>
                <a:ea typeface="微软雅黑" panose="020B0503020204020204" charset="-122"/>
              </a:rPr>
              <a:t>Using Dunhuang Grottoes as example, this paper illustrates the process of attribute graph model-based knowledge organization and </a:t>
            </a:r>
            <a:r>
              <a:rPr lang="en-US" dirty="0" smtClean="0">
                <a:latin typeface="微软雅黑" panose="020B0503020204020204" charset="-122"/>
                <a:ea typeface="微软雅黑" panose="020B0503020204020204" charset="-122"/>
              </a:rPr>
              <a:t>revelation</a:t>
            </a:r>
            <a:r>
              <a:rPr dirty="0" smtClean="0">
                <a:latin typeface="微软雅黑" panose="020B0503020204020204" charset="-122"/>
                <a:ea typeface="微软雅黑" panose="020B0503020204020204" charset="-122"/>
              </a:rPr>
              <a:t> of digital resources </a:t>
            </a:r>
            <a:r>
              <a:rPr lang="en-US" dirty="0" smtClean="0">
                <a:latin typeface="微软雅黑" panose="020B0503020204020204" charset="-122"/>
                <a:ea typeface="微软雅黑" panose="020B0503020204020204" charset="-122"/>
              </a:rPr>
              <a:t>of </a:t>
            </a:r>
            <a:r>
              <a:rPr dirty="0" smtClean="0">
                <a:latin typeface="微软雅黑" panose="020B0503020204020204" charset="-122"/>
                <a:ea typeface="微软雅黑" panose="020B0503020204020204" charset="-122"/>
                <a:sym typeface="+mn-ea"/>
              </a:rPr>
              <a:t>cultural heritage</a:t>
            </a:r>
            <a:r>
              <a:rPr dirty="0" smtClean="0">
                <a:latin typeface="微软雅黑" panose="020B0503020204020204" charset="-122"/>
                <a:ea typeface="微软雅黑" panose="020B0503020204020204" charset="-122"/>
              </a:rPr>
              <a:t>.</a:t>
            </a:r>
            <a:endParaRPr dirty="0" smtClean="0">
              <a:latin typeface="微软雅黑" panose="020B0503020204020204" charset="-122"/>
              <a:ea typeface="微软雅黑" panose="020B0503020204020204" charset="-122"/>
            </a:endParaRPr>
          </a:p>
          <a:p>
            <a:pPr indent="720090">
              <a:lnSpc>
                <a:spcPct val="125000"/>
              </a:lnSpc>
            </a:pPr>
            <a:r>
              <a:rPr dirty="0" smtClean="0">
                <a:latin typeface="微软雅黑" panose="020B0503020204020204" charset="-122"/>
                <a:ea typeface="微软雅黑" panose="020B0503020204020204" charset="-122"/>
              </a:rPr>
              <a:t>Attribute graph model enables an handy and efficient semantic organization of entities </a:t>
            </a:r>
            <a:r>
              <a:rPr lang="en-US" dirty="0" smtClean="0">
                <a:latin typeface="微软雅黑" panose="020B0503020204020204" charset="-122"/>
                <a:ea typeface="微软雅黑" panose="020B0503020204020204" charset="-122"/>
              </a:rPr>
              <a:t>in</a:t>
            </a:r>
            <a:r>
              <a:rPr dirty="0" smtClean="0">
                <a:latin typeface="微软雅黑" panose="020B0503020204020204" charset="-122"/>
                <a:ea typeface="微软雅黑" panose="020B0503020204020204" charset="-122"/>
              </a:rPr>
              <a:t> cultural heritage knowledge, their relationships and attributes, which further enables a fine-grained analysis and revelation of cultural heritage.</a:t>
            </a:r>
            <a:endParaRPr dirty="0" smtClean="0">
              <a:latin typeface="微软雅黑" panose="020B0503020204020204" charset="-122"/>
              <a:ea typeface="微软雅黑" panose="020B0503020204020204" charset="-122"/>
            </a:endParaRPr>
          </a:p>
          <a:p>
            <a:pPr indent="720090">
              <a:lnSpc>
                <a:spcPct val="125000"/>
              </a:lnSpc>
            </a:pPr>
            <a:r>
              <a:rPr lang="en-US" dirty="0" smtClean="0">
                <a:latin typeface="微软雅黑" panose="020B0503020204020204" charset="-122"/>
                <a:ea typeface="微软雅黑" panose="020B0503020204020204" charset="-122"/>
              </a:rPr>
              <a:t>This paper </a:t>
            </a:r>
            <a:r>
              <a:rPr dirty="0" smtClean="0">
                <a:latin typeface="微软雅黑" panose="020B0503020204020204" charset="-122"/>
                <a:ea typeface="微软雅黑" panose="020B0503020204020204" charset="-122"/>
              </a:rPr>
              <a:t>provides another perspective for the organization of digital resources and the revelation of their cultural connotations. In addition, it provides a flexible way to consider the infrastructure development in digital humanities.</a:t>
            </a:r>
            <a:endParaRPr dirty="0" smtClean="0">
              <a:latin typeface="微软雅黑" panose="020B0503020204020204" charset="-122"/>
              <a:ea typeface="微软雅黑" panose="020B0503020204020204" charset="-122"/>
            </a:endParaRPr>
          </a:p>
        </p:txBody>
      </p:sp>
      <p:sp>
        <p:nvSpPr>
          <p:cNvPr id="29" name="矩形 28"/>
          <p:cNvSpPr/>
          <p:nvPr/>
        </p:nvSpPr>
        <p:spPr bwMode="auto">
          <a:xfrm>
            <a:off x="80010" y="945515"/>
            <a:ext cx="1339215" cy="424815"/>
          </a:xfrm>
          <a:prstGeom prst="rect">
            <a:avLst/>
          </a:prstGeom>
          <a:solidFill>
            <a:srgbClr val="0070C0"/>
          </a:solidFill>
          <a:ln>
            <a:noFill/>
          </a:ln>
        </p:spPr>
        <p:txBody>
          <a:bodyPr vert="horz" wrap="square" lIns="91440" tIns="45720" rIns="91440" bIns="45720" numCol="1" rtlCol="0" anchor="t" anchorCtr="0" compatLnSpc="1"/>
          <a:lstStyle/>
          <a:p>
            <a:pPr algn="ctr"/>
            <a:r>
              <a:rPr lang="en-US" altLang="zh-CN" sz="1600" b="1" dirty="0">
                <a:solidFill>
                  <a:schemeClr val="bg1"/>
                </a:solidFill>
                <a:latin typeface="微软雅黑" panose="020B0503020204020204" charset="-122"/>
                <a:ea typeface="微软雅黑" panose="020B0503020204020204" charset="-122"/>
                <a:sym typeface="+mn-ea"/>
              </a:rPr>
              <a:t>Conclusion</a:t>
            </a:r>
            <a:r>
              <a:rPr lang="en-US" altLang="zh-CN" sz="1600" b="1" dirty="0">
                <a:solidFill>
                  <a:schemeClr val="tx1">
                    <a:lumMod val="85000"/>
                    <a:lumOff val="15000"/>
                  </a:schemeClr>
                </a:solidFill>
                <a:latin typeface="微软雅黑" panose="020B0503020204020204" charset="-122"/>
                <a:ea typeface="微软雅黑" panose="020B0503020204020204" charset="-122"/>
                <a:sym typeface="+mn-ea"/>
              </a:rPr>
              <a:t> </a:t>
            </a:r>
            <a:endParaRPr lang="en-US" altLang="zh-CN" sz="1600" b="1" dirty="0">
              <a:solidFill>
                <a:schemeClr val="tx1">
                  <a:lumMod val="85000"/>
                  <a:lumOff val="15000"/>
                </a:schemeClr>
              </a:solidFill>
              <a:latin typeface="微软雅黑" panose="020B0503020204020204" charset="-122"/>
              <a:ea typeface="微软雅黑" panose="020B0503020204020204" charset="-122"/>
              <a:sym typeface="+mn-ea"/>
            </a:endParaRPr>
          </a:p>
        </p:txBody>
      </p:sp>
      <p:grpSp>
        <p:nvGrpSpPr>
          <p:cNvPr id="20" name="组合 19"/>
          <p:cNvGrpSpPr/>
          <p:nvPr/>
        </p:nvGrpSpPr>
        <p:grpSpPr>
          <a:xfrm>
            <a:off x="1220659" y="6519446"/>
            <a:ext cx="8024939" cy="338554"/>
            <a:chOff x="1277256" y="6519446"/>
            <a:chExt cx="8024939" cy="338554"/>
          </a:xfrm>
        </p:grpSpPr>
        <p:sp>
          <p:nvSpPr>
            <p:cNvPr id="21" name="矩形 20"/>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663567" y="6519446"/>
              <a:ext cx="638628" cy="337185"/>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charset="-122"/>
                  <a:ea typeface="微软雅黑" panose="020B0503020204020204" charset="-122"/>
                </a:rPr>
                <a:t>16</a:t>
              </a:r>
              <a:endParaRPr lang="zh-CN" altLang="en-US" sz="1600" dirty="0">
                <a:solidFill>
                  <a:schemeClr val="bg1"/>
                </a:solidFill>
                <a:latin typeface="微软雅黑" panose="020B0503020204020204" charset="-122"/>
                <a:ea typeface="微软雅黑" panose="020B0503020204020204" charset="-122"/>
              </a:endParaRPr>
            </a:p>
          </p:txBody>
        </p:sp>
        <p:sp>
          <p:nvSpPr>
            <p:cNvPr id="23" name="文本框 22"/>
            <p:cNvSpPr txBox="1"/>
            <p:nvPr/>
          </p:nvSpPr>
          <p:spPr>
            <a:xfrm>
              <a:off x="1277256" y="6519446"/>
              <a:ext cx="7489625" cy="337185"/>
            </a:xfrm>
            <a:prstGeom prst="rect">
              <a:avLst/>
            </a:prstGeom>
            <a:noFill/>
          </p:spPr>
          <p:txBody>
            <a:bodyPr wrap="square" rtlCol="0">
              <a:spAutoFit/>
            </a:bodyPr>
            <a:lstStyle/>
            <a:p>
              <a:pPr algn="r"/>
              <a:r>
                <a:rPr lang="en-US" altLang="zh-CN" sz="1600" dirty="0" smtClean="0">
                  <a:solidFill>
                    <a:schemeClr val="tx1">
                      <a:lumMod val="85000"/>
                      <a:lumOff val="15000"/>
                    </a:schemeClr>
                  </a:solidFill>
                  <a:latin typeface="微软雅黑" panose="020B0503020204020204" charset="-122"/>
                  <a:ea typeface="微软雅黑" panose="020B0503020204020204" charset="-122"/>
                  <a:sym typeface="+mn-ea"/>
                </a:rPr>
                <a:t>Hongyu Wang , School of Information Management , Wuhan University</a:t>
              </a:r>
              <a:endParaRPr lang="zh-CN" altLang="en-US" sz="1600" dirty="0">
                <a:solidFill>
                  <a:schemeClr val="tx1">
                    <a:lumMod val="85000"/>
                    <a:lumOff val="15000"/>
                  </a:schemeClr>
                </a:solidFill>
                <a:latin typeface="微软雅黑" panose="020B0503020204020204" charset="-122"/>
                <a:ea typeface="微软雅黑" panose="020B0503020204020204" charset="-122"/>
              </a:endParaRPr>
            </a:p>
          </p:txBody>
        </p:sp>
      </p:grpSp>
      <p:sp>
        <p:nvSpPr>
          <p:cNvPr id="25" name="文本框 24"/>
          <p:cNvSpPr txBox="1"/>
          <p:nvPr/>
        </p:nvSpPr>
        <p:spPr>
          <a:xfrm>
            <a:off x="610870" y="5083810"/>
            <a:ext cx="7922260" cy="1476375"/>
          </a:xfrm>
          <a:prstGeom prst="rect">
            <a:avLst/>
          </a:prstGeom>
          <a:noFill/>
          <a:ln w="25400">
            <a:solidFill>
              <a:srgbClr val="0070C0"/>
            </a:solidFill>
          </a:ln>
        </p:spPr>
        <p:txBody>
          <a:bodyPr wrap="square" rtlCol="0">
            <a:spAutoFit/>
          </a:bodyPr>
          <a:lstStyle/>
          <a:p>
            <a:pPr indent="720090">
              <a:lnSpc>
                <a:spcPct val="125000"/>
              </a:lnSpc>
            </a:pPr>
            <a:r>
              <a:rPr dirty="0" smtClean="0">
                <a:latin typeface="微软雅黑" panose="020B0503020204020204" charset="-122"/>
                <a:ea typeface="微软雅黑" panose="020B0503020204020204" charset="-122"/>
              </a:rPr>
              <a:t>In the following, the research will attempt to further standardize the metadata of Dunhuang Grottoes on the basis of international standards such as CDWA, CIDOC-CRM, etc., and work towards the associated release and sharing of datasets.</a:t>
            </a:r>
            <a:endParaRPr dirty="0" smtClean="0">
              <a:latin typeface="微软雅黑" panose="020B0503020204020204" charset="-122"/>
              <a:ea typeface="微软雅黑" panose="020B0503020204020204" charset="-122"/>
            </a:endParaRPr>
          </a:p>
        </p:txBody>
      </p:sp>
      <p:sp>
        <p:nvSpPr>
          <p:cNvPr id="26" name="矩形 25"/>
          <p:cNvSpPr/>
          <p:nvPr/>
        </p:nvSpPr>
        <p:spPr bwMode="auto">
          <a:xfrm>
            <a:off x="79058" y="4998627"/>
            <a:ext cx="1159555" cy="424633"/>
          </a:xfrm>
          <a:prstGeom prst="rect">
            <a:avLst/>
          </a:prstGeom>
          <a:solidFill>
            <a:srgbClr val="0070C0"/>
          </a:solidFill>
          <a:ln>
            <a:noFill/>
          </a:ln>
        </p:spPr>
        <p:txBody>
          <a:bodyPr vert="horz" wrap="square" lIns="91440" tIns="45720" rIns="91440" bIns="45720" numCol="1" rtlCol="0" anchor="t" anchorCtr="0" compatLnSpc="1"/>
          <a:lstStyle/>
          <a:p>
            <a:pPr algn="ctr"/>
            <a:r>
              <a:rPr lang="en-US" altLang="zh-CN" sz="1300" b="1" dirty="0" smtClean="0">
                <a:solidFill>
                  <a:schemeClr val="bg1"/>
                </a:solidFill>
                <a:latin typeface="微软雅黑" panose="020B0503020204020204" charset="-122"/>
                <a:ea typeface="微软雅黑" panose="020B0503020204020204" charset="-122"/>
              </a:rPr>
              <a:t>Future Work</a:t>
            </a:r>
            <a:endParaRPr lang="en-US" altLang="zh-CN" sz="1300" b="1" dirty="0" smtClean="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53" presetClass="entr" presetSubtype="16" fill="hold" grpId="0" nodeType="withEffect">
                                  <p:stCondLst>
                                    <p:cond delay="250"/>
                                  </p:stCondLst>
                                  <p:childTnLst>
                                    <p:set>
                                      <p:cBhvr>
                                        <p:cTn id="17" dur="1" fill="hold">
                                          <p:stCondLst>
                                            <p:cond delay="0"/>
                                          </p:stCondLst>
                                        </p:cTn>
                                        <p:tgtEl>
                                          <p:spTgt spid="29"/>
                                        </p:tgtEl>
                                        <p:attrNameLst>
                                          <p:attrName>style.visibility</p:attrName>
                                        </p:attrNameLst>
                                      </p:cBhvr>
                                      <p:to>
                                        <p:strVal val="visible"/>
                                      </p:to>
                                    </p:set>
                                    <p:anim calcmode="lin" valueType="num">
                                      <p:cBhvr>
                                        <p:cTn id="18" dur="500" fill="hold"/>
                                        <p:tgtEl>
                                          <p:spTgt spid="29"/>
                                        </p:tgtEl>
                                        <p:attrNameLst>
                                          <p:attrName>ppt_w</p:attrName>
                                        </p:attrNameLst>
                                      </p:cBhvr>
                                      <p:tavLst>
                                        <p:tav tm="0">
                                          <p:val>
                                            <p:fltVal val="0"/>
                                          </p:val>
                                        </p:tav>
                                        <p:tav tm="100000">
                                          <p:val>
                                            <p:strVal val="#ppt_w"/>
                                          </p:val>
                                        </p:tav>
                                      </p:tavLst>
                                    </p:anim>
                                    <p:anim calcmode="lin" valueType="num">
                                      <p:cBhvr>
                                        <p:cTn id="19" dur="500" fill="hold"/>
                                        <p:tgtEl>
                                          <p:spTgt spid="29"/>
                                        </p:tgtEl>
                                        <p:attrNameLst>
                                          <p:attrName>ppt_h</p:attrName>
                                        </p:attrNameLst>
                                      </p:cBhvr>
                                      <p:tavLst>
                                        <p:tav tm="0">
                                          <p:val>
                                            <p:fltVal val="0"/>
                                          </p:val>
                                        </p:tav>
                                        <p:tav tm="100000">
                                          <p:val>
                                            <p:strVal val="#ppt_h"/>
                                          </p:val>
                                        </p:tav>
                                      </p:tavLst>
                                    </p:anim>
                                    <p:animEffect transition="in" filter="fade">
                                      <p:cBhvr>
                                        <p:cTn id="20" dur="500"/>
                                        <p:tgtEl>
                                          <p:spTgt spid="2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500"/>
                                        <p:tgtEl>
                                          <p:spTgt spid="28"/>
                                        </p:tgtEl>
                                      </p:cBhvr>
                                    </p:animEffect>
                                  </p:childTnLst>
                                </p:cTn>
                              </p:par>
                              <p:par>
                                <p:cTn id="24" presetID="53" presetClass="entr" presetSubtype="16" fill="hold" grpId="0" nodeType="withEffect">
                                  <p:stCondLst>
                                    <p:cond delay="250"/>
                                  </p:stCondLst>
                                  <p:childTnLst>
                                    <p:set>
                                      <p:cBhvr>
                                        <p:cTn id="25" dur="1" fill="hold">
                                          <p:stCondLst>
                                            <p:cond delay="0"/>
                                          </p:stCondLst>
                                        </p:cTn>
                                        <p:tgtEl>
                                          <p:spTgt spid="26"/>
                                        </p:tgtEl>
                                        <p:attrNameLst>
                                          <p:attrName>style.visibility</p:attrName>
                                        </p:attrNameLst>
                                      </p:cBhvr>
                                      <p:to>
                                        <p:strVal val="visible"/>
                                      </p:to>
                                    </p:set>
                                    <p:anim calcmode="lin" valueType="num">
                                      <p:cBhvr>
                                        <p:cTn id="26" dur="500" fill="hold"/>
                                        <p:tgtEl>
                                          <p:spTgt spid="26"/>
                                        </p:tgtEl>
                                        <p:attrNameLst>
                                          <p:attrName>ppt_w</p:attrName>
                                        </p:attrNameLst>
                                      </p:cBhvr>
                                      <p:tavLst>
                                        <p:tav tm="0">
                                          <p:val>
                                            <p:fltVal val="0"/>
                                          </p:val>
                                        </p:tav>
                                        <p:tav tm="100000">
                                          <p:val>
                                            <p:strVal val="#ppt_w"/>
                                          </p:val>
                                        </p:tav>
                                      </p:tavLst>
                                    </p:anim>
                                    <p:anim calcmode="lin" valueType="num">
                                      <p:cBhvr>
                                        <p:cTn id="27" dur="500" fill="hold"/>
                                        <p:tgtEl>
                                          <p:spTgt spid="26"/>
                                        </p:tgtEl>
                                        <p:attrNameLst>
                                          <p:attrName>ppt_h</p:attrName>
                                        </p:attrNameLst>
                                      </p:cBhvr>
                                      <p:tavLst>
                                        <p:tav tm="0">
                                          <p:val>
                                            <p:fltVal val="0"/>
                                          </p:val>
                                        </p:tav>
                                        <p:tav tm="100000">
                                          <p:val>
                                            <p:strVal val="#ppt_h"/>
                                          </p:val>
                                        </p:tav>
                                      </p:tavLst>
                                    </p:anim>
                                    <p:animEffect transition="in" filter="fade">
                                      <p:cBhvr>
                                        <p:cTn id="28" dur="500"/>
                                        <p:tgtEl>
                                          <p:spTgt spid="26"/>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8" grpId="0" bldLvl="0" animBg="1"/>
      <p:bldP spid="29" grpId="0" bldLvl="0" animBg="1"/>
      <p:bldP spid="25" grpId="0" bldLvl="0" animBg="1"/>
      <p:bldP spid="26"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7821295" y="2716530"/>
            <a:ext cx="1322705" cy="1361440"/>
            <a:chOff x="8564451" y="2716812"/>
            <a:chExt cx="579549" cy="1361673"/>
          </a:xfrm>
        </p:grpSpPr>
        <p:sp>
          <p:nvSpPr>
            <p:cNvPr id="37" name="矩形 36"/>
            <p:cNvSpPr/>
            <p:nvPr/>
          </p:nvSpPr>
          <p:spPr>
            <a:xfrm>
              <a:off x="8564451" y="2716812"/>
              <a:ext cx="579549"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8564451" y="3805061"/>
              <a:ext cx="579549"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0" y="2707287"/>
            <a:ext cx="5991225" cy="1457325"/>
            <a:chOff x="0" y="2716812"/>
            <a:chExt cx="5991225" cy="1457325"/>
          </a:xfrm>
        </p:grpSpPr>
        <p:sp>
          <p:nvSpPr>
            <p:cNvPr id="40" name="矩形 39"/>
            <p:cNvSpPr/>
            <p:nvPr/>
          </p:nvSpPr>
          <p:spPr>
            <a:xfrm>
              <a:off x="0" y="3805061"/>
              <a:ext cx="5991141"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0" y="2716812"/>
              <a:ext cx="5991142"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052445" y="2861592"/>
              <a:ext cx="2938780" cy="744855"/>
            </a:xfrm>
            <a:prstGeom prst="rect">
              <a:avLst/>
            </a:prstGeom>
            <a:noFill/>
          </p:spPr>
          <p:txBody>
            <a:bodyPr wrap="square" rtlCol="0">
              <a:spAutoFit/>
            </a:bodyPr>
            <a:lstStyle/>
            <a:p>
              <a:pPr algn="dist">
                <a:lnSpc>
                  <a:spcPct val="125000"/>
                </a:lnSpc>
              </a:pPr>
              <a:r>
                <a:rPr lang="en-US" altLang="zh-CN" sz="3400" b="1">
                  <a:solidFill>
                    <a:schemeClr val="bg1"/>
                  </a:solidFill>
                  <a:latin typeface="微软雅黑" panose="020B0503020204020204" charset="-122"/>
                  <a:ea typeface="微软雅黑" panose="020B0503020204020204" charset="-122"/>
                </a:rPr>
                <a:t>THANK YOU</a:t>
              </a:r>
              <a:endParaRPr lang="zh-CN" altLang="en-US" sz="3400" b="1">
                <a:solidFill>
                  <a:schemeClr val="bg1"/>
                </a:solidFill>
                <a:latin typeface="微软雅黑" panose="020B0503020204020204" charset="-122"/>
                <a:ea typeface="微软雅黑" panose="020B0503020204020204" charset="-122"/>
              </a:endParaRPr>
            </a:p>
          </p:txBody>
        </p:sp>
        <p:sp>
          <p:nvSpPr>
            <p:cNvPr id="43" name="文本框 42"/>
            <p:cNvSpPr txBox="1"/>
            <p:nvPr/>
          </p:nvSpPr>
          <p:spPr>
            <a:xfrm>
              <a:off x="3053080" y="3621052"/>
              <a:ext cx="2937510" cy="553085"/>
            </a:xfrm>
            <a:prstGeom prst="rect">
              <a:avLst/>
            </a:prstGeom>
            <a:noFill/>
          </p:spPr>
          <p:txBody>
            <a:bodyPr wrap="square" rtlCol="0">
              <a:spAutoFit/>
            </a:bodyPr>
            <a:lstStyle/>
            <a:p>
              <a:pPr algn="dist">
                <a:lnSpc>
                  <a:spcPct val="125000"/>
                </a:lnSpc>
              </a:pPr>
              <a:r>
                <a:rPr lang="en-US" altLang="zh-CN" sz="2400">
                  <a:solidFill>
                    <a:schemeClr val="bg1"/>
                  </a:solidFill>
                  <a:latin typeface="Times New Roman" panose="02020603050405020304" pitchFamily="18" charset="0"/>
                  <a:ea typeface="Tahoma" panose="020B0604030504040204" pitchFamily="34" charset="0"/>
                  <a:cs typeface="Times New Roman" panose="02020603050405020304" pitchFamily="18" charset="0"/>
                </a:rPr>
                <a:t>For Your Listening !</a:t>
              </a:r>
              <a:endParaRPr lang="en-US" altLang="zh-CN" sz="240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44" name="组合 43"/>
          <p:cNvGrpSpPr/>
          <p:nvPr/>
        </p:nvGrpSpPr>
        <p:grpSpPr>
          <a:xfrm>
            <a:off x="222586" y="2787385"/>
            <a:ext cx="1224000" cy="1223998"/>
            <a:chOff x="222586" y="2787385"/>
            <a:chExt cx="1224000" cy="1223998"/>
          </a:xfrm>
        </p:grpSpPr>
        <p:sp>
          <p:nvSpPr>
            <p:cNvPr id="45" name="椭圆 44"/>
            <p:cNvSpPr/>
            <p:nvPr/>
          </p:nvSpPr>
          <p:spPr>
            <a:xfrm>
              <a:off x="222586"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Freeform 5"/>
            <p:cNvSpPr>
              <a:spLocks noEditPoints="1"/>
            </p:cNvSpPr>
            <p:nvPr/>
          </p:nvSpPr>
          <p:spPr bwMode="auto">
            <a:xfrm>
              <a:off x="446632" y="3034538"/>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47" name="组合 46"/>
          <p:cNvGrpSpPr/>
          <p:nvPr/>
        </p:nvGrpSpPr>
        <p:grpSpPr>
          <a:xfrm>
            <a:off x="1734969" y="2787385"/>
            <a:ext cx="1224000" cy="1223998"/>
            <a:chOff x="1734969" y="2787385"/>
            <a:chExt cx="1224000" cy="1223998"/>
          </a:xfrm>
        </p:grpSpPr>
        <p:sp>
          <p:nvSpPr>
            <p:cNvPr id="48" name="椭圆 47"/>
            <p:cNvSpPr/>
            <p:nvPr/>
          </p:nvSpPr>
          <p:spPr>
            <a:xfrm>
              <a:off x="1734969"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Freeform 9"/>
            <p:cNvSpPr>
              <a:spLocks noEditPoints="1"/>
            </p:cNvSpPr>
            <p:nvPr/>
          </p:nvSpPr>
          <p:spPr bwMode="auto">
            <a:xfrm>
              <a:off x="1945451" y="3091502"/>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50" name="文本框 49"/>
          <p:cNvSpPr txBox="1"/>
          <p:nvPr/>
        </p:nvSpPr>
        <p:spPr>
          <a:xfrm>
            <a:off x="6050915" y="3756025"/>
            <a:ext cx="1770380" cy="352425"/>
          </a:xfrm>
          <a:prstGeom prst="rect">
            <a:avLst/>
          </a:prstGeom>
          <a:noFill/>
        </p:spPr>
        <p:txBody>
          <a:bodyPr wrap="square" rtlCol="0">
            <a:spAutoFit/>
          </a:bodyPr>
          <a:lstStyle>
            <a:defPPr>
              <a:defRPr lang="zh-CN"/>
            </a:defPPr>
            <a:lvl1pPr>
              <a:defRPr b="1">
                <a:solidFill>
                  <a:schemeClr val="accent1"/>
                </a:solidFill>
                <a:latin typeface="微软雅黑" panose="020B0503020204020204" charset="-122"/>
                <a:ea typeface="微软雅黑" panose="020B0503020204020204" charset="-122"/>
              </a:defRPr>
            </a:lvl1pPr>
          </a:lstStyle>
          <a:p>
            <a:pPr algn="dist"/>
            <a:r>
              <a:rPr lang="en-US" altLang="zh-CN" sz="1700"/>
              <a:t>Hongyu Wang</a:t>
            </a:r>
            <a:endParaRPr lang="en-US" altLang="zh-CN" sz="1700"/>
          </a:p>
        </p:txBody>
      </p:sp>
      <p:sp>
        <p:nvSpPr>
          <p:cNvPr id="51" name="文本框 50"/>
          <p:cNvSpPr txBox="1"/>
          <p:nvPr/>
        </p:nvSpPr>
        <p:spPr>
          <a:xfrm>
            <a:off x="6050915" y="2705735"/>
            <a:ext cx="1769745" cy="1014730"/>
          </a:xfrm>
          <a:prstGeom prst="rect">
            <a:avLst/>
          </a:prstGeom>
          <a:noFill/>
        </p:spPr>
        <p:txBody>
          <a:bodyPr wrap="square" rtlCol="0">
            <a:spAutoFit/>
          </a:bodyPr>
          <a:lstStyle/>
          <a:p>
            <a:pPr algn="dist">
              <a:lnSpc>
                <a:spcPct val="125000"/>
              </a:lnSpc>
              <a:spcBef>
                <a:spcPts val="0"/>
              </a:spcBef>
              <a:spcAft>
                <a:spcPts val="0"/>
              </a:spcAft>
            </a:pPr>
            <a:r>
              <a:rPr lang="en-US" altLang="zh-CN" sz="2400" b="1">
                <a:solidFill>
                  <a:schemeClr val="accent1"/>
                </a:solidFill>
                <a:latin typeface="微软雅黑" panose="020B0503020204020204" charset="-122"/>
                <a:ea typeface="微软雅黑" panose="020B0503020204020204" charset="-122"/>
              </a:rPr>
              <a:t>Wuhan</a:t>
            </a:r>
            <a:endParaRPr lang="en-US" altLang="zh-CN" sz="2400" b="1">
              <a:solidFill>
                <a:schemeClr val="accent1"/>
              </a:solidFill>
              <a:latin typeface="微软雅黑" panose="020B0503020204020204" charset="-122"/>
              <a:ea typeface="微软雅黑" panose="020B0503020204020204" charset="-122"/>
            </a:endParaRPr>
          </a:p>
          <a:p>
            <a:pPr algn="dist">
              <a:lnSpc>
                <a:spcPct val="125000"/>
              </a:lnSpc>
              <a:spcBef>
                <a:spcPts val="0"/>
              </a:spcBef>
              <a:spcAft>
                <a:spcPts val="0"/>
              </a:spcAft>
            </a:pPr>
            <a:r>
              <a:rPr lang="en-US" altLang="zh-CN" sz="2400" b="1">
                <a:solidFill>
                  <a:schemeClr val="accent1"/>
                </a:solidFill>
                <a:latin typeface="微软雅黑" panose="020B0503020204020204" charset="-122"/>
                <a:ea typeface="微软雅黑" panose="020B0503020204020204" charset="-122"/>
              </a:rPr>
              <a:t>University</a:t>
            </a:r>
            <a:endParaRPr lang="en-US" altLang="zh-CN" sz="2400" b="1">
              <a:solidFill>
                <a:schemeClr val="accent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22" presetClass="entr" presetSubtype="2"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right)">
                                      <p:cBhvr>
                                        <p:cTn id="10" dur="500"/>
                                        <p:tgtEl>
                                          <p:spTgt spid="36"/>
                                        </p:tgtEl>
                                      </p:cBhvr>
                                    </p:animEffect>
                                  </p:childTnLst>
                                </p:cTn>
                              </p:par>
                              <p:par>
                                <p:cTn id="11" presetID="53" presetClass="entr" presetSubtype="16" fill="hold" nodeType="withEffect">
                                  <p:stCondLst>
                                    <p:cond delay="400"/>
                                  </p:stCondLst>
                                  <p:childTnLst>
                                    <p:set>
                                      <p:cBhvr>
                                        <p:cTn id="12" dur="1" fill="hold">
                                          <p:stCondLst>
                                            <p:cond delay="0"/>
                                          </p:stCondLst>
                                        </p:cTn>
                                        <p:tgtEl>
                                          <p:spTgt spid="44"/>
                                        </p:tgtEl>
                                        <p:attrNameLst>
                                          <p:attrName>style.visibility</p:attrName>
                                        </p:attrNameLst>
                                      </p:cBhvr>
                                      <p:to>
                                        <p:strVal val="visible"/>
                                      </p:to>
                                    </p:set>
                                    <p:anim calcmode="lin" valueType="num">
                                      <p:cBhvr>
                                        <p:cTn id="13" dur="500" fill="hold"/>
                                        <p:tgtEl>
                                          <p:spTgt spid="44"/>
                                        </p:tgtEl>
                                        <p:attrNameLst>
                                          <p:attrName>ppt_w</p:attrName>
                                        </p:attrNameLst>
                                      </p:cBhvr>
                                      <p:tavLst>
                                        <p:tav tm="0">
                                          <p:val>
                                            <p:fltVal val="0"/>
                                          </p:val>
                                        </p:tav>
                                        <p:tav tm="100000">
                                          <p:val>
                                            <p:strVal val="#ppt_w"/>
                                          </p:val>
                                        </p:tav>
                                      </p:tavLst>
                                    </p:anim>
                                    <p:anim calcmode="lin" valueType="num">
                                      <p:cBhvr>
                                        <p:cTn id="14" dur="500" fill="hold"/>
                                        <p:tgtEl>
                                          <p:spTgt spid="44"/>
                                        </p:tgtEl>
                                        <p:attrNameLst>
                                          <p:attrName>ppt_h</p:attrName>
                                        </p:attrNameLst>
                                      </p:cBhvr>
                                      <p:tavLst>
                                        <p:tav tm="0">
                                          <p:val>
                                            <p:fltVal val="0"/>
                                          </p:val>
                                        </p:tav>
                                        <p:tav tm="100000">
                                          <p:val>
                                            <p:strVal val="#ppt_h"/>
                                          </p:val>
                                        </p:tav>
                                      </p:tavLst>
                                    </p:anim>
                                    <p:animEffect transition="in" filter="fade">
                                      <p:cBhvr>
                                        <p:cTn id="15" dur="500"/>
                                        <p:tgtEl>
                                          <p:spTgt spid="44"/>
                                        </p:tgtEl>
                                      </p:cBhvr>
                                    </p:animEffect>
                                  </p:childTnLst>
                                </p:cTn>
                              </p:par>
                              <p:par>
                                <p:cTn id="16" presetID="53" presetClass="entr" presetSubtype="16" fill="hold" nodeType="withEffect">
                                  <p:stCondLst>
                                    <p:cond delay="400"/>
                                  </p:stCondLst>
                                  <p:childTnLst>
                                    <p:set>
                                      <p:cBhvr>
                                        <p:cTn id="17" dur="1" fill="hold">
                                          <p:stCondLst>
                                            <p:cond delay="0"/>
                                          </p:stCondLst>
                                        </p:cTn>
                                        <p:tgtEl>
                                          <p:spTgt spid="47"/>
                                        </p:tgtEl>
                                        <p:attrNameLst>
                                          <p:attrName>style.visibility</p:attrName>
                                        </p:attrNameLst>
                                      </p:cBhvr>
                                      <p:to>
                                        <p:strVal val="visible"/>
                                      </p:to>
                                    </p:set>
                                    <p:anim calcmode="lin" valueType="num">
                                      <p:cBhvr>
                                        <p:cTn id="18" dur="500" fill="hold"/>
                                        <p:tgtEl>
                                          <p:spTgt spid="47"/>
                                        </p:tgtEl>
                                        <p:attrNameLst>
                                          <p:attrName>ppt_w</p:attrName>
                                        </p:attrNameLst>
                                      </p:cBhvr>
                                      <p:tavLst>
                                        <p:tav tm="0">
                                          <p:val>
                                            <p:fltVal val="0"/>
                                          </p:val>
                                        </p:tav>
                                        <p:tav tm="100000">
                                          <p:val>
                                            <p:strVal val="#ppt_w"/>
                                          </p:val>
                                        </p:tav>
                                      </p:tavLst>
                                    </p:anim>
                                    <p:anim calcmode="lin" valueType="num">
                                      <p:cBhvr>
                                        <p:cTn id="19" dur="500" fill="hold"/>
                                        <p:tgtEl>
                                          <p:spTgt spid="47"/>
                                        </p:tgtEl>
                                        <p:attrNameLst>
                                          <p:attrName>ppt_h</p:attrName>
                                        </p:attrNameLst>
                                      </p:cBhvr>
                                      <p:tavLst>
                                        <p:tav tm="0">
                                          <p:val>
                                            <p:fltVal val="0"/>
                                          </p:val>
                                        </p:tav>
                                        <p:tav tm="100000">
                                          <p:val>
                                            <p:strVal val="#ppt_h"/>
                                          </p:val>
                                        </p:tav>
                                      </p:tavLst>
                                    </p:anim>
                                    <p:animEffect transition="in" filter="fade">
                                      <p:cBhvr>
                                        <p:cTn id="20" dur="500"/>
                                        <p:tgtEl>
                                          <p:spTgt spid="47"/>
                                        </p:tgtEl>
                                      </p:cBhvr>
                                    </p:animEffect>
                                  </p:childTnLst>
                                </p:cTn>
                              </p:par>
                              <p:par>
                                <p:cTn id="21" presetID="53" presetClass="entr" presetSubtype="16" fill="hold" grpId="0" nodeType="withEffect">
                                  <p:stCondLst>
                                    <p:cond delay="400"/>
                                  </p:stCondLst>
                                  <p:childTnLst>
                                    <p:set>
                                      <p:cBhvr>
                                        <p:cTn id="22" dur="1" fill="hold">
                                          <p:stCondLst>
                                            <p:cond delay="0"/>
                                          </p:stCondLst>
                                        </p:cTn>
                                        <p:tgtEl>
                                          <p:spTgt spid="50"/>
                                        </p:tgtEl>
                                        <p:attrNameLst>
                                          <p:attrName>style.visibility</p:attrName>
                                        </p:attrNameLst>
                                      </p:cBhvr>
                                      <p:to>
                                        <p:strVal val="visible"/>
                                      </p:to>
                                    </p:set>
                                    <p:anim calcmode="lin" valueType="num">
                                      <p:cBhvr>
                                        <p:cTn id="23" dur="500" fill="hold"/>
                                        <p:tgtEl>
                                          <p:spTgt spid="50"/>
                                        </p:tgtEl>
                                        <p:attrNameLst>
                                          <p:attrName>ppt_w</p:attrName>
                                        </p:attrNameLst>
                                      </p:cBhvr>
                                      <p:tavLst>
                                        <p:tav tm="0">
                                          <p:val>
                                            <p:fltVal val="0"/>
                                          </p:val>
                                        </p:tav>
                                        <p:tav tm="100000">
                                          <p:val>
                                            <p:strVal val="#ppt_w"/>
                                          </p:val>
                                        </p:tav>
                                      </p:tavLst>
                                    </p:anim>
                                    <p:anim calcmode="lin" valueType="num">
                                      <p:cBhvr>
                                        <p:cTn id="24" dur="500" fill="hold"/>
                                        <p:tgtEl>
                                          <p:spTgt spid="50"/>
                                        </p:tgtEl>
                                        <p:attrNameLst>
                                          <p:attrName>ppt_h</p:attrName>
                                        </p:attrNameLst>
                                      </p:cBhvr>
                                      <p:tavLst>
                                        <p:tav tm="0">
                                          <p:val>
                                            <p:fltVal val="0"/>
                                          </p:val>
                                        </p:tav>
                                        <p:tav tm="100000">
                                          <p:val>
                                            <p:strVal val="#ppt_h"/>
                                          </p:val>
                                        </p:tav>
                                      </p:tavLst>
                                    </p:anim>
                                    <p:animEffect transition="in" filter="fade">
                                      <p:cBhvr>
                                        <p:cTn id="25" dur="500"/>
                                        <p:tgtEl>
                                          <p:spTgt spid="50"/>
                                        </p:tgtEl>
                                      </p:cBhvr>
                                    </p:animEffect>
                                  </p:childTnLst>
                                </p:cTn>
                              </p:par>
                              <p:par>
                                <p:cTn id="26" presetID="53" presetClass="entr" presetSubtype="16" fill="hold" grpId="0" nodeType="withEffect">
                                  <p:stCondLst>
                                    <p:cond delay="400"/>
                                  </p:stCondLst>
                                  <p:childTnLst>
                                    <p:set>
                                      <p:cBhvr>
                                        <p:cTn id="27" dur="1" fill="hold">
                                          <p:stCondLst>
                                            <p:cond delay="0"/>
                                          </p:stCondLst>
                                        </p:cTn>
                                        <p:tgtEl>
                                          <p:spTgt spid="51"/>
                                        </p:tgtEl>
                                        <p:attrNameLst>
                                          <p:attrName>style.visibility</p:attrName>
                                        </p:attrNameLst>
                                      </p:cBhvr>
                                      <p:to>
                                        <p:strVal val="visible"/>
                                      </p:to>
                                    </p:set>
                                    <p:anim calcmode="lin" valueType="num">
                                      <p:cBhvr>
                                        <p:cTn id="28" dur="500" fill="hold"/>
                                        <p:tgtEl>
                                          <p:spTgt spid="51"/>
                                        </p:tgtEl>
                                        <p:attrNameLst>
                                          <p:attrName>ppt_w</p:attrName>
                                        </p:attrNameLst>
                                      </p:cBhvr>
                                      <p:tavLst>
                                        <p:tav tm="0">
                                          <p:val>
                                            <p:fltVal val="0"/>
                                          </p:val>
                                        </p:tav>
                                        <p:tav tm="100000">
                                          <p:val>
                                            <p:strVal val="#ppt_w"/>
                                          </p:val>
                                        </p:tav>
                                      </p:tavLst>
                                    </p:anim>
                                    <p:anim calcmode="lin" valueType="num">
                                      <p:cBhvr>
                                        <p:cTn id="29" dur="500" fill="hold"/>
                                        <p:tgtEl>
                                          <p:spTgt spid="51"/>
                                        </p:tgtEl>
                                        <p:attrNameLst>
                                          <p:attrName>ppt_h</p:attrName>
                                        </p:attrNameLst>
                                      </p:cBhvr>
                                      <p:tavLst>
                                        <p:tav tm="0">
                                          <p:val>
                                            <p:fltVal val="0"/>
                                          </p:val>
                                        </p:tav>
                                        <p:tav tm="100000">
                                          <p:val>
                                            <p:strVal val="#ppt_h"/>
                                          </p:val>
                                        </p:tav>
                                      </p:tavLst>
                                    </p:anim>
                                    <p:animEffect transition="in" filter="fade">
                                      <p:cBhvr>
                                        <p:cTn id="3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平行四边形 4"/>
          <p:cNvSpPr/>
          <p:nvPr/>
        </p:nvSpPr>
        <p:spPr>
          <a:xfrm flipH="1">
            <a:off x="-26964" y="-6251"/>
            <a:ext cx="4635476" cy="6904592"/>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827149" y="1625954"/>
            <a:ext cx="828000" cy="828000"/>
            <a:chOff x="1827149" y="1625954"/>
            <a:chExt cx="828000" cy="828000"/>
          </a:xfrm>
        </p:grpSpPr>
        <p:sp>
          <p:nvSpPr>
            <p:cNvPr id="9" name="椭圆 8"/>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charset="-122"/>
                  <a:ea typeface="微软雅黑" panose="020B0503020204020204" charset="-122"/>
                </a:rPr>
                <a:t>01</a:t>
              </a:r>
              <a:endParaRPr lang="zh-CN" altLang="en-US" sz="2800" b="1" dirty="0">
                <a:solidFill>
                  <a:schemeClr val="tx1">
                    <a:lumMod val="85000"/>
                    <a:lumOff val="15000"/>
                  </a:schemeClr>
                </a:solidFill>
                <a:latin typeface="微软雅黑" panose="020B0503020204020204" charset="-122"/>
                <a:ea typeface="微软雅黑" panose="020B0503020204020204" charset="-122"/>
              </a:endParaRPr>
            </a:p>
          </p:txBody>
        </p:sp>
      </p:grpSp>
      <p:grpSp>
        <p:nvGrpSpPr>
          <p:cNvPr id="4" name="组合 3"/>
          <p:cNvGrpSpPr/>
          <p:nvPr/>
        </p:nvGrpSpPr>
        <p:grpSpPr>
          <a:xfrm>
            <a:off x="2405971" y="2838627"/>
            <a:ext cx="828000" cy="828000"/>
            <a:chOff x="2405971" y="2838627"/>
            <a:chExt cx="828000" cy="828000"/>
          </a:xfrm>
        </p:grpSpPr>
        <p:sp>
          <p:nvSpPr>
            <p:cNvPr id="10" name="椭圆 9"/>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charset="-122"/>
                  <a:ea typeface="微软雅黑" panose="020B0503020204020204" charset="-122"/>
                </a:rPr>
                <a:t>02</a:t>
              </a:r>
              <a:endParaRPr lang="zh-CN" altLang="en-US" sz="2800" b="1" dirty="0">
                <a:solidFill>
                  <a:schemeClr val="tx1">
                    <a:lumMod val="85000"/>
                    <a:lumOff val="15000"/>
                  </a:schemeClr>
                </a:solidFill>
                <a:latin typeface="微软雅黑" panose="020B0503020204020204" charset="-122"/>
                <a:ea typeface="微软雅黑" panose="020B0503020204020204" charset="-122"/>
              </a:endParaRPr>
            </a:p>
          </p:txBody>
        </p:sp>
      </p:grpSp>
      <p:grpSp>
        <p:nvGrpSpPr>
          <p:cNvPr id="7" name="组合 6"/>
          <p:cNvGrpSpPr/>
          <p:nvPr/>
        </p:nvGrpSpPr>
        <p:grpSpPr>
          <a:xfrm>
            <a:off x="2984793" y="4046659"/>
            <a:ext cx="828000" cy="828000"/>
            <a:chOff x="2984793" y="4046659"/>
            <a:chExt cx="828000" cy="828000"/>
          </a:xfrm>
        </p:grpSpPr>
        <p:sp>
          <p:nvSpPr>
            <p:cNvPr id="11" name="椭圆 10"/>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charset="-122"/>
                  <a:ea typeface="微软雅黑" panose="020B0503020204020204" charset="-122"/>
                </a:rPr>
                <a:t>03</a:t>
              </a:r>
              <a:endParaRPr lang="zh-CN" altLang="en-US" sz="2800" b="1" dirty="0">
                <a:solidFill>
                  <a:schemeClr val="tx1">
                    <a:lumMod val="85000"/>
                    <a:lumOff val="15000"/>
                  </a:schemeClr>
                </a:solidFill>
                <a:latin typeface="微软雅黑" panose="020B0503020204020204" charset="-122"/>
                <a:ea typeface="微软雅黑" panose="020B0503020204020204" charset="-122"/>
              </a:endParaRPr>
            </a:p>
          </p:txBody>
        </p:sp>
      </p:grpSp>
      <p:grpSp>
        <p:nvGrpSpPr>
          <p:cNvPr id="18" name="组合 17"/>
          <p:cNvGrpSpPr/>
          <p:nvPr/>
        </p:nvGrpSpPr>
        <p:grpSpPr>
          <a:xfrm>
            <a:off x="3563616" y="5254690"/>
            <a:ext cx="828000" cy="828000"/>
            <a:chOff x="3563616" y="5254690"/>
            <a:chExt cx="828000" cy="828000"/>
          </a:xfrm>
        </p:grpSpPr>
        <p:sp>
          <p:nvSpPr>
            <p:cNvPr id="12" name="椭圆 11"/>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charset="-122"/>
                  <a:ea typeface="微软雅黑" panose="020B0503020204020204" charset="-122"/>
                </a:rPr>
                <a:t>04</a:t>
              </a:r>
              <a:endParaRPr lang="zh-CN" altLang="en-US" sz="2800" b="1" dirty="0">
                <a:solidFill>
                  <a:schemeClr val="tx1">
                    <a:lumMod val="85000"/>
                    <a:lumOff val="15000"/>
                  </a:schemeClr>
                </a:solidFill>
                <a:latin typeface="微软雅黑" panose="020B0503020204020204" charset="-122"/>
                <a:ea typeface="微软雅黑" panose="020B0503020204020204" charset="-122"/>
              </a:endParaRPr>
            </a:p>
          </p:txBody>
        </p:sp>
      </p:grpSp>
      <p:sp>
        <p:nvSpPr>
          <p:cNvPr id="17" name="文本框 16"/>
          <p:cNvSpPr txBox="1"/>
          <p:nvPr/>
        </p:nvSpPr>
        <p:spPr>
          <a:xfrm>
            <a:off x="2984793" y="1625954"/>
            <a:ext cx="5582946" cy="768350"/>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微软雅黑" panose="020B0503020204020204" charset="-122"/>
                <a:ea typeface="微软雅黑" panose="020B0503020204020204" charset="-122"/>
              </a:rPr>
              <a:t>Introduction</a:t>
            </a:r>
            <a:endParaRPr lang="en-US" altLang="zh-CN" sz="2400" b="1" dirty="0" smtClean="0">
              <a:solidFill>
                <a:schemeClr val="tx1">
                  <a:lumMod val="85000"/>
                  <a:lumOff val="15000"/>
                </a:schemeClr>
              </a:solidFill>
              <a:latin typeface="微软雅黑" panose="020B0503020204020204" charset="-122"/>
              <a:ea typeface="微软雅黑" panose="020B0503020204020204" charset="-122"/>
            </a:endParaRPr>
          </a:p>
          <a:p>
            <a:endParaRPr lang="zh-CN" altLang="en-US" sz="2000" dirty="0">
              <a:latin typeface="微软雅黑" panose="020B0503020204020204" charset="-122"/>
              <a:ea typeface="微软雅黑" panose="020B0503020204020204" charset="-122"/>
              <a:cs typeface="Times New Roman" panose="02020603050405020304" pitchFamily="18" charset="0"/>
            </a:endParaRPr>
          </a:p>
        </p:txBody>
      </p:sp>
      <p:sp>
        <p:nvSpPr>
          <p:cNvPr id="21" name="文本框 20"/>
          <p:cNvSpPr txBox="1"/>
          <p:nvPr/>
        </p:nvSpPr>
        <p:spPr>
          <a:xfrm>
            <a:off x="3566308" y="2835533"/>
            <a:ext cx="5001431" cy="768350"/>
          </a:xfrm>
          <a:prstGeom prst="rect">
            <a:avLst/>
          </a:prstGeom>
          <a:noFill/>
        </p:spPr>
        <p:txBody>
          <a:bodyPr wrap="square" rtlCol="0">
            <a:spAutoFit/>
          </a:bodyPr>
          <a:lstStyle/>
          <a:p>
            <a:r>
              <a:rPr lang="zh-CN" altLang="en-US" sz="2400" b="1" dirty="0" smtClean="0">
                <a:solidFill>
                  <a:schemeClr val="tx1">
                    <a:lumMod val="85000"/>
                    <a:lumOff val="15000"/>
                  </a:schemeClr>
                </a:solidFill>
                <a:latin typeface="微软雅黑" panose="020B0503020204020204" charset="-122"/>
                <a:ea typeface="微软雅黑" panose="020B0503020204020204" charset="-122"/>
              </a:rPr>
              <a:t>G</a:t>
            </a:r>
            <a:r>
              <a:rPr lang="en-US" altLang="zh-CN" sz="2400" b="1" dirty="0" smtClean="0">
                <a:solidFill>
                  <a:schemeClr val="tx1">
                    <a:lumMod val="85000"/>
                    <a:lumOff val="15000"/>
                  </a:schemeClr>
                </a:solidFill>
                <a:latin typeface="微软雅黑" panose="020B0503020204020204" charset="-122"/>
                <a:ea typeface="微软雅黑" panose="020B0503020204020204" charset="-122"/>
              </a:rPr>
              <a:t>raph Model </a:t>
            </a:r>
            <a:r>
              <a:rPr lang="zh-CN" altLang="en-US" sz="2400" b="1" dirty="0" smtClean="0">
                <a:solidFill>
                  <a:schemeClr val="tx1">
                    <a:lumMod val="85000"/>
                    <a:lumOff val="15000"/>
                  </a:schemeClr>
                </a:solidFill>
                <a:latin typeface="微软雅黑" panose="020B0503020204020204" charset="-122"/>
                <a:ea typeface="微软雅黑" panose="020B0503020204020204" charset="-122"/>
              </a:rPr>
              <a:t>C</a:t>
            </a:r>
            <a:r>
              <a:rPr lang="en-US" altLang="zh-CN" sz="2400" b="1" dirty="0" smtClean="0">
                <a:solidFill>
                  <a:schemeClr val="tx1">
                    <a:lumMod val="85000"/>
                    <a:lumOff val="15000"/>
                  </a:schemeClr>
                </a:solidFill>
                <a:latin typeface="微软雅黑" panose="020B0503020204020204" charset="-122"/>
                <a:ea typeface="微软雅黑" panose="020B0503020204020204" charset="-122"/>
              </a:rPr>
              <a:t>onstruction</a:t>
            </a:r>
            <a:endParaRPr lang="zh-CN" altLang="en-US" sz="2400" b="1" dirty="0" smtClean="0">
              <a:solidFill>
                <a:schemeClr val="tx1">
                  <a:lumMod val="85000"/>
                  <a:lumOff val="15000"/>
                </a:schemeClr>
              </a:solidFill>
              <a:latin typeface="微软雅黑" panose="020B0503020204020204" charset="-122"/>
              <a:ea typeface="微软雅黑" panose="020B0503020204020204" charset="-122"/>
            </a:endParaRPr>
          </a:p>
          <a:p>
            <a:endParaRPr lang="zh-CN" altLang="da-DK" sz="2000" dirty="0">
              <a:solidFill>
                <a:schemeClr val="tx1">
                  <a:lumMod val="85000"/>
                  <a:lumOff val="15000"/>
                </a:schemeClr>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22" name="文本框 21"/>
          <p:cNvSpPr txBox="1"/>
          <p:nvPr/>
        </p:nvSpPr>
        <p:spPr>
          <a:xfrm>
            <a:off x="4147822" y="4045112"/>
            <a:ext cx="4996177" cy="768350"/>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charset="-122"/>
                <a:ea typeface="微软雅黑" panose="020B0503020204020204" charset="-122"/>
              </a:rPr>
              <a:t>Data Process &amp; Result</a:t>
            </a:r>
            <a:endParaRPr lang="en-US" altLang="zh-CN" sz="2400" b="1" dirty="0">
              <a:solidFill>
                <a:schemeClr val="tx1">
                  <a:lumMod val="85000"/>
                  <a:lumOff val="15000"/>
                </a:schemeClr>
              </a:solidFill>
              <a:latin typeface="微软雅黑" panose="020B0503020204020204" charset="-122"/>
              <a:ea typeface="微软雅黑" panose="020B0503020204020204" charset="-122"/>
            </a:endParaRPr>
          </a:p>
          <a:p>
            <a:endParaRPr lang="zh-CN" altLang="en-US" sz="2000" dirty="0">
              <a:solidFill>
                <a:schemeClr val="tx1">
                  <a:lumMod val="85000"/>
                  <a:lumOff val="15000"/>
                </a:schemeClr>
              </a:solidFill>
              <a:latin typeface="微软雅黑" panose="020B0503020204020204" charset="-122"/>
              <a:ea typeface="微软雅黑" panose="020B0503020204020204" charset="-122"/>
              <a:cs typeface="Times New Roman" panose="02020603050405020304" pitchFamily="18" charset="0"/>
            </a:endParaRPr>
          </a:p>
        </p:txBody>
      </p:sp>
      <p:sp>
        <p:nvSpPr>
          <p:cNvPr id="23" name="文本框 22"/>
          <p:cNvSpPr txBox="1"/>
          <p:nvPr/>
        </p:nvSpPr>
        <p:spPr>
          <a:xfrm>
            <a:off x="4729339" y="5254690"/>
            <a:ext cx="4414660" cy="768350"/>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charset="-122"/>
                <a:ea typeface="微软雅黑" panose="020B0503020204020204" charset="-122"/>
              </a:rPr>
              <a:t>Conclusion &amp; Future Work</a:t>
            </a:r>
            <a:endParaRPr lang="en-US" altLang="zh-CN" sz="2400" b="1" dirty="0">
              <a:solidFill>
                <a:schemeClr val="tx1">
                  <a:lumMod val="85000"/>
                  <a:lumOff val="15000"/>
                </a:schemeClr>
              </a:solidFill>
              <a:latin typeface="微软雅黑" panose="020B0503020204020204" charset="-122"/>
              <a:ea typeface="微软雅黑" panose="020B0503020204020204" charset="-122"/>
            </a:endParaRPr>
          </a:p>
          <a:p>
            <a:endParaRPr lang="zh-CN" altLang="da-DK" sz="2000" dirty="0">
              <a:solidFill>
                <a:schemeClr val="tx1">
                  <a:lumMod val="85000"/>
                  <a:lumOff val="15000"/>
                </a:schemeClr>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25" name="文本框 24"/>
          <p:cNvSpPr txBox="1"/>
          <p:nvPr/>
        </p:nvSpPr>
        <p:spPr>
          <a:xfrm>
            <a:off x="4362218" y="259392"/>
            <a:ext cx="4205521" cy="923330"/>
          </a:xfrm>
          <a:prstGeom prst="rect">
            <a:avLst/>
          </a:prstGeom>
          <a:noFill/>
        </p:spPr>
        <p:txBody>
          <a:bodyPr wrap="square" rtlCol="0">
            <a:spAutoFit/>
          </a:bodyPr>
          <a:lstStyle/>
          <a:p>
            <a:pPr algn="ctr"/>
            <a:r>
              <a:rPr lang="en-US" altLang="zh-CN" sz="5400" b="1" dirty="0" smtClean="0">
                <a:latin typeface="Times New Roman" panose="02020603050405020304" pitchFamily="18" charset="0"/>
                <a:cs typeface="Times New Roman" panose="02020603050405020304" pitchFamily="18" charset="0"/>
              </a:rPr>
              <a:t>CONTENT</a:t>
            </a:r>
            <a:endParaRPr lang="zh-CN" altLang="en-US" sz="5400" b="1" dirty="0">
              <a:latin typeface="Times New Roman" panose="02020603050405020304" pitchFamily="18" charset="0"/>
              <a:cs typeface="Times New Roman" panose="02020603050405020304" pitchFamily="18" charset="0"/>
            </a:endParaRPr>
          </a:p>
        </p:txBody>
      </p:sp>
      <p:grpSp>
        <p:nvGrpSpPr>
          <p:cNvPr id="24" name="组合 23"/>
          <p:cNvGrpSpPr/>
          <p:nvPr/>
        </p:nvGrpSpPr>
        <p:grpSpPr>
          <a:xfrm>
            <a:off x="8606970" y="6519446"/>
            <a:ext cx="638628" cy="338554"/>
            <a:chOff x="8663567" y="6519446"/>
            <a:chExt cx="638628" cy="338554"/>
          </a:xfrm>
        </p:grpSpPr>
        <p:sp>
          <p:nvSpPr>
            <p:cNvPr id="26" name="矩形 25"/>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charset="-122"/>
                  <a:ea typeface="微软雅黑" panose="020B0503020204020204" charset="-122"/>
                </a:rPr>
                <a:t>02</a:t>
              </a:r>
              <a:endParaRPr lang="zh-CN" altLang="en-US" sz="1600" dirty="0">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53" presetClass="entr" presetSubtype="16" fill="hold" nodeType="withEffect">
                                  <p:stCondLst>
                                    <p:cond delay="25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par>
                                <p:cTn id="13" presetID="53" presetClass="entr" presetSubtype="16"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par>
                                <p:cTn id="18" presetID="53" presetClass="entr" presetSubtype="16" fill="hold"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nodeType="withEffect">
                                  <p:stCondLst>
                                    <p:cond delay="25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22" presetClass="entr" presetSubtype="8" fill="hold" grpId="0" nodeType="with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par>
                                <p:cTn id="43" presetID="22" presetClass="entr" presetSubtype="2"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right)">
                                      <p:cBhvr>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7" grpId="0"/>
      <p:bldP spid="21" grpId="0"/>
      <p:bldP spid="22" grpId="0"/>
      <p:bldP spid="23"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smtClean="0">
                <a:solidFill>
                  <a:schemeClr val="accent1"/>
                </a:solidFill>
                <a:latin typeface="微软雅黑" panose="020B0503020204020204" charset="-122"/>
                <a:ea typeface="微软雅黑" panose="020B0503020204020204" charset="-122"/>
                <a:cs typeface="Times New Roman" panose="02020603050405020304" pitchFamily="18" charset="0"/>
              </a:rPr>
              <a:t>01</a:t>
            </a:r>
            <a:endParaRPr lang="zh-CN" altLang="en-US" sz="19900" b="1" dirty="0">
              <a:solidFill>
                <a:schemeClr val="accent1"/>
              </a:solidFill>
              <a:latin typeface="微软雅黑" panose="020B0503020204020204" charset="-122"/>
              <a:ea typeface="微软雅黑" panose="020B0503020204020204" charset="-122"/>
              <a:cs typeface="Times New Roman" panose="02020603050405020304" pitchFamily="18" charset="0"/>
            </a:endParaRPr>
          </a:p>
        </p:txBody>
      </p:sp>
      <p:sp>
        <p:nvSpPr>
          <p:cNvPr id="7" name="文本框 6"/>
          <p:cNvSpPr txBox="1"/>
          <p:nvPr/>
        </p:nvSpPr>
        <p:spPr>
          <a:xfrm>
            <a:off x="3887162" y="2845078"/>
            <a:ext cx="4663440" cy="953135"/>
          </a:xfrm>
          <a:prstGeom prst="rect">
            <a:avLst/>
          </a:prstGeom>
          <a:noFill/>
        </p:spPr>
        <p:txBody>
          <a:bodyPr wrap="square" rtlCol="0">
            <a:spAutoFit/>
          </a:bodyPr>
          <a:lstStyle/>
          <a:p>
            <a:r>
              <a:rPr lang="en-US" altLang="zh-CN" sz="2800" b="1" dirty="0" smtClean="0">
                <a:solidFill>
                  <a:schemeClr val="tx1">
                    <a:lumMod val="85000"/>
                    <a:lumOff val="15000"/>
                  </a:schemeClr>
                </a:solidFill>
                <a:latin typeface="微软雅黑" panose="020B0503020204020204" charset="-122"/>
                <a:ea typeface="微软雅黑" panose="020B0503020204020204" charset="-122"/>
                <a:sym typeface="+mn-ea"/>
              </a:rPr>
              <a:t>Introduction</a:t>
            </a:r>
            <a:endParaRPr lang="en-US" altLang="zh-CN" sz="2800" b="1" dirty="0" smtClean="0">
              <a:solidFill>
                <a:schemeClr val="tx1">
                  <a:lumMod val="85000"/>
                  <a:lumOff val="15000"/>
                </a:schemeClr>
              </a:solidFill>
              <a:latin typeface="微软雅黑" panose="020B0503020204020204" charset="-122"/>
              <a:ea typeface="微软雅黑" panose="020B0503020204020204" charset="-122"/>
            </a:endParaRPr>
          </a:p>
          <a:p>
            <a:endParaRPr lang="en-US" altLang="zh-CN" sz="2800" b="1" dirty="0">
              <a:solidFill>
                <a:schemeClr val="tx1">
                  <a:lumMod val="85000"/>
                  <a:lumOff val="15000"/>
                </a:schemeClr>
              </a:solidFill>
              <a:latin typeface="微软雅黑" panose="020B0503020204020204" charset="-122"/>
              <a:ea typeface="微软雅黑" panose="020B0503020204020204" charset="-122"/>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dirty="0" smtClean="0">
                <a:solidFill>
                  <a:schemeClr val="accent1"/>
                </a:solidFill>
                <a:latin typeface="Times New Roman" panose="02020603050405020304" pitchFamily="18" charset="0"/>
                <a:cs typeface="Times New Roman" panose="02020603050405020304" pitchFamily="18" charset="0"/>
              </a:rPr>
              <a:t>PART ONE</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2" presetClass="entr" presetSubtype="8"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ppt_y</p:attrName>
                                        </p:attrNameLst>
                                      </p:cBhvr>
                                      <p:tavLst>
                                        <p:tav tm="0">
                                          <p:val>
                                            <p:strVal val="#ppt_y+#ppt_h*1.125000"/>
                                          </p:val>
                                        </p:tav>
                                        <p:tav tm="100000">
                                          <p:val>
                                            <p:strVal val="#ppt_y"/>
                                          </p:val>
                                        </p:tav>
                                      </p:tavLst>
                                    </p:anim>
                                    <p:animEffect transition="in" filter="wipe(up)">
                                      <p:cBhvr>
                                        <p:cTn id="16" dur="500"/>
                                        <p:tgtEl>
                                          <p:spTgt spid="7"/>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HongYu\Desktop\图片1.png图片1"/>
          <p:cNvPicPr>
            <a:picLocks noChangeAspect="1"/>
          </p:cNvPicPr>
          <p:nvPr/>
        </p:nvPicPr>
        <p:blipFill>
          <a:blip r:embed="rId1"/>
          <a:srcRect/>
          <a:stretch>
            <a:fillRect/>
          </a:stretch>
        </p:blipFill>
        <p:spPr>
          <a:xfrm>
            <a:off x="5380990" y="925830"/>
            <a:ext cx="3555365" cy="5270500"/>
          </a:xfrm>
          <a:prstGeom prst="rect">
            <a:avLst/>
          </a:prstGeom>
          <a:ln w="25400">
            <a:solidFill>
              <a:schemeClr val="accent1"/>
            </a:solidFill>
          </a:ln>
        </p:spPr>
      </p:pic>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微软雅黑" panose="020B0503020204020204" charset="-122"/>
                <a:ea typeface="微软雅黑" panose="020B0503020204020204" charset="-122"/>
              </a:rPr>
              <a:t>1. </a:t>
            </a:r>
            <a:r>
              <a:rPr lang="en-US" altLang="zh-CN" sz="2400" b="1" dirty="0">
                <a:solidFill>
                  <a:schemeClr val="tx1">
                    <a:lumMod val="85000"/>
                    <a:lumOff val="15000"/>
                  </a:schemeClr>
                </a:solidFill>
                <a:latin typeface="微软雅黑" panose="020B0503020204020204" charset="-122"/>
                <a:ea typeface="微软雅黑" panose="020B0503020204020204" charset="-122"/>
              </a:rPr>
              <a:t>Introduction——Background</a:t>
            </a:r>
            <a:endParaRPr lang="en-US" altLang="zh-CN" sz="2400" b="1" dirty="0">
              <a:solidFill>
                <a:schemeClr val="tx1">
                  <a:lumMod val="85000"/>
                  <a:lumOff val="15000"/>
                </a:schemeClr>
              </a:solidFill>
              <a:latin typeface="微软雅黑" panose="020B0503020204020204" charset="-122"/>
              <a:ea typeface="微软雅黑" panose="020B0503020204020204" charset="-122"/>
            </a:endParaRPr>
          </a:p>
        </p:txBody>
      </p:sp>
      <p:grpSp>
        <p:nvGrpSpPr>
          <p:cNvPr id="13" name="组合 12"/>
          <p:cNvGrpSpPr/>
          <p:nvPr/>
        </p:nvGrpSpPr>
        <p:grpSpPr>
          <a:xfrm>
            <a:off x="357188" y="1151210"/>
            <a:ext cx="548230" cy="547940"/>
            <a:chOff x="7618710" y="3833560"/>
            <a:chExt cx="548230" cy="547940"/>
          </a:xfrm>
          <a:solidFill>
            <a:schemeClr val="accent1"/>
          </a:solidFill>
        </p:grpSpPr>
        <p:sp>
          <p:nvSpPr>
            <p:cNvPr id="15" name="Freeform 5"/>
            <p:cNvSpPr>
              <a:spLocks noEditPoints="1"/>
            </p:cNvSpPr>
            <p:nvPr/>
          </p:nvSpPr>
          <p:spPr bwMode="auto">
            <a:xfrm>
              <a:off x="7618710" y="3833560"/>
              <a:ext cx="548230" cy="547940"/>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48 h 68"/>
                <a:gd name="T12" fmla="*/ 19 w 68"/>
                <a:gd name="T13" fmla="*/ 34 h 68"/>
                <a:gd name="T14" fmla="*/ 34 w 68"/>
                <a:gd name="T15" fmla="*/ 19 h 68"/>
                <a:gd name="T16" fmla="*/ 49 w 68"/>
                <a:gd name="T17" fmla="*/ 34 h 68"/>
                <a:gd name="T18" fmla="*/ 34 w 68"/>
                <a:gd name="T19" fmla="*/ 4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48"/>
                  </a:moveTo>
                  <a:cubicBezTo>
                    <a:pt x="26" y="48"/>
                    <a:pt x="19" y="42"/>
                    <a:pt x="19" y="34"/>
                  </a:cubicBezTo>
                  <a:cubicBezTo>
                    <a:pt x="19" y="25"/>
                    <a:pt x="26" y="19"/>
                    <a:pt x="34" y="19"/>
                  </a:cubicBezTo>
                  <a:cubicBezTo>
                    <a:pt x="42" y="19"/>
                    <a:pt x="49" y="25"/>
                    <a:pt x="49" y="34"/>
                  </a:cubicBezTo>
                  <a:cubicBezTo>
                    <a:pt x="49" y="42"/>
                    <a:pt x="42" y="48"/>
                    <a:pt x="34"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6"/>
            <p:cNvSpPr>
              <a:spLocks noEditPoints="1"/>
            </p:cNvSpPr>
            <p:nvPr/>
          </p:nvSpPr>
          <p:spPr bwMode="auto">
            <a:xfrm>
              <a:off x="7779988" y="3994838"/>
              <a:ext cx="225674" cy="217552"/>
            </a:xfrm>
            <a:custGeom>
              <a:avLst/>
              <a:gdLst>
                <a:gd name="T0" fmla="*/ 14 w 28"/>
                <a:gd name="T1" fmla="*/ 0 h 27"/>
                <a:gd name="T2" fmla="*/ 0 w 28"/>
                <a:gd name="T3" fmla="*/ 14 h 27"/>
                <a:gd name="T4" fmla="*/ 14 w 28"/>
                <a:gd name="T5" fmla="*/ 27 h 27"/>
                <a:gd name="T6" fmla="*/ 28 w 28"/>
                <a:gd name="T7" fmla="*/ 14 h 27"/>
                <a:gd name="T8" fmla="*/ 14 w 28"/>
                <a:gd name="T9" fmla="*/ 0 h 27"/>
                <a:gd name="T10" fmla="*/ 14 w 28"/>
                <a:gd name="T11" fmla="*/ 22 h 27"/>
                <a:gd name="T12" fmla="*/ 6 w 28"/>
                <a:gd name="T13" fmla="*/ 14 h 27"/>
                <a:gd name="T14" fmla="*/ 14 w 28"/>
                <a:gd name="T15" fmla="*/ 5 h 27"/>
                <a:gd name="T16" fmla="*/ 22 w 28"/>
                <a:gd name="T17" fmla="*/ 14 h 27"/>
                <a:gd name="T18" fmla="*/ 14 w 28"/>
                <a:gd name="T19" fmla="*/ 2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4" y="0"/>
                  </a:moveTo>
                  <a:cubicBezTo>
                    <a:pt x="7" y="0"/>
                    <a:pt x="0" y="6"/>
                    <a:pt x="0" y="14"/>
                  </a:cubicBezTo>
                  <a:cubicBezTo>
                    <a:pt x="0" y="21"/>
                    <a:pt x="7" y="27"/>
                    <a:pt x="14" y="27"/>
                  </a:cubicBezTo>
                  <a:cubicBezTo>
                    <a:pt x="22" y="27"/>
                    <a:pt x="28" y="21"/>
                    <a:pt x="28" y="14"/>
                  </a:cubicBezTo>
                  <a:cubicBezTo>
                    <a:pt x="28" y="6"/>
                    <a:pt x="22" y="0"/>
                    <a:pt x="14" y="0"/>
                  </a:cubicBezTo>
                  <a:close/>
                  <a:moveTo>
                    <a:pt x="14" y="22"/>
                  </a:moveTo>
                  <a:cubicBezTo>
                    <a:pt x="10" y="22"/>
                    <a:pt x="6" y="18"/>
                    <a:pt x="6" y="14"/>
                  </a:cubicBezTo>
                  <a:cubicBezTo>
                    <a:pt x="6" y="9"/>
                    <a:pt x="10" y="5"/>
                    <a:pt x="14" y="5"/>
                  </a:cubicBezTo>
                  <a:cubicBezTo>
                    <a:pt x="19" y="5"/>
                    <a:pt x="22" y="9"/>
                    <a:pt x="22" y="14"/>
                  </a:cubicBezTo>
                  <a:cubicBezTo>
                    <a:pt x="22" y="18"/>
                    <a:pt x="19" y="22"/>
                    <a:pt x="1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8" name="文本框 27"/>
          <p:cNvSpPr txBox="1"/>
          <p:nvPr/>
        </p:nvSpPr>
        <p:spPr>
          <a:xfrm>
            <a:off x="999490" y="1098550"/>
            <a:ext cx="4167505" cy="645160"/>
          </a:xfrm>
          <a:prstGeom prst="rect">
            <a:avLst/>
          </a:prstGeom>
          <a:noFill/>
        </p:spPr>
        <p:txBody>
          <a:bodyPr wrap="square" rtlCol="0">
            <a:spAutoFit/>
          </a:bodyPr>
          <a:lstStyle/>
          <a:p>
            <a:pPr algn="l"/>
            <a:r>
              <a:rPr lang="zh-CN" altLang="en-US" dirty="0">
                <a:solidFill>
                  <a:srgbClr val="0070C0"/>
                </a:solidFill>
                <a:latin typeface="微软雅黑" panose="020B0503020204020204" charset="-122"/>
                <a:ea typeface="微软雅黑" panose="020B0503020204020204" charset="-122"/>
              </a:rPr>
              <a:t>Cultural heritage</a:t>
            </a:r>
            <a:r>
              <a:rPr lang="zh-CN" altLang="en-US" dirty="0">
                <a:solidFill>
                  <a:schemeClr val="tx1">
                    <a:lumMod val="85000"/>
                    <a:lumOff val="15000"/>
                  </a:schemeClr>
                </a:solidFill>
                <a:latin typeface="微软雅黑" panose="020B0503020204020204" charset="-122"/>
                <a:ea typeface="微软雅黑" panose="020B0503020204020204" charset="-122"/>
              </a:rPr>
              <a:t> carries abundant cultural connotation and knowledge.</a:t>
            </a:r>
            <a:endParaRPr lang="zh-CN" altLang="en-US" sz="1400" dirty="0">
              <a:solidFill>
                <a:schemeClr val="tx1">
                  <a:lumMod val="85000"/>
                  <a:lumOff val="15000"/>
                </a:schemeClr>
              </a:solidFill>
              <a:latin typeface="微软雅黑" panose="020B0503020204020204" charset="-122"/>
              <a:ea typeface="微软雅黑" panose="020B0503020204020204" charset="-122"/>
            </a:endParaRPr>
          </a:p>
        </p:txBody>
      </p:sp>
      <p:sp>
        <p:nvSpPr>
          <p:cNvPr id="27" name="Freeform 13"/>
          <p:cNvSpPr>
            <a:spLocks noEditPoints="1"/>
          </p:cNvSpPr>
          <p:nvPr/>
        </p:nvSpPr>
        <p:spPr bwMode="auto">
          <a:xfrm>
            <a:off x="343853" y="2308499"/>
            <a:ext cx="570193" cy="606660"/>
          </a:xfrm>
          <a:custGeom>
            <a:avLst/>
            <a:gdLst>
              <a:gd name="T0" fmla="*/ 40 w 70"/>
              <a:gd name="T1" fmla="*/ 42 h 74"/>
              <a:gd name="T2" fmla="*/ 41 w 70"/>
              <a:gd name="T3" fmla="*/ 48 h 74"/>
              <a:gd name="T4" fmla="*/ 37 w 70"/>
              <a:gd name="T5" fmla="*/ 59 h 74"/>
              <a:gd name="T6" fmla="*/ 29 w 70"/>
              <a:gd name="T7" fmla="*/ 69 h 74"/>
              <a:gd name="T8" fmla="*/ 18 w 70"/>
              <a:gd name="T9" fmla="*/ 74 h 74"/>
              <a:gd name="T10" fmla="*/ 6 w 70"/>
              <a:gd name="T11" fmla="*/ 70 h 74"/>
              <a:gd name="T12" fmla="*/ 6 w 70"/>
              <a:gd name="T13" fmla="*/ 70 h 74"/>
              <a:gd name="T14" fmla="*/ 1 w 70"/>
              <a:gd name="T15" fmla="*/ 59 h 74"/>
              <a:gd name="T16" fmla="*/ 5 w 70"/>
              <a:gd name="T17" fmla="*/ 47 h 74"/>
              <a:gd name="T18" fmla="*/ 13 w 70"/>
              <a:gd name="T19" fmla="*/ 38 h 74"/>
              <a:gd name="T20" fmla="*/ 24 w 70"/>
              <a:gd name="T21" fmla="*/ 33 h 74"/>
              <a:gd name="T22" fmla="*/ 30 w 70"/>
              <a:gd name="T23" fmla="*/ 33 h 74"/>
              <a:gd name="T24" fmla="*/ 23 w 70"/>
              <a:gd name="T25" fmla="*/ 42 h 74"/>
              <a:gd name="T26" fmla="*/ 19 w 70"/>
              <a:gd name="T27" fmla="*/ 44 h 74"/>
              <a:gd name="T28" fmla="*/ 11 w 70"/>
              <a:gd name="T29" fmla="*/ 53 h 74"/>
              <a:gd name="T30" fmla="*/ 9 w 70"/>
              <a:gd name="T31" fmla="*/ 58 h 74"/>
              <a:gd name="T32" fmla="*/ 12 w 70"/>
              <a:gd name="T33" fmla="*/ 64 h 74"/>
              <a:gd name="T34" fmla="*/ 12 w 70"/>
              <a:gd name="T35" fmla="*/ 64 h 74"/>
              <a:gd name="T36" fmla="*/ 17 w 70"/>
              <a:gd name="T37" fmla="*/ 65 h 74"/>
              <a:gd name="T38" fmla="*/ 23 w 70"/>
              <a:gd name="T39" fmla="*/ 63 h 74"/>
              <a:gd name="T40" fmla="*/ 31 w 70"/>
              <a:gd name="T41" fmla="*/ 54 h 74"/>
              <a:gd name="T42" fmla="*/ 32 w 70"/>
              <a:gd name="T43" fmla="*/ 50 h 74"/>
              <a:gd name="T44" fmla="*/ 40 w 70"/>
              <a:gd name="T45" fmla="*/ 42 h 74"/>
              <a:gd name="T46" fmla="*/ 64 w 70"/>
              <a:gd name="T47" fmla="*/ 4 h 74"/>
              <a:gd name="T48" fmla="*/ 52 w 70"/>
              <a:gd name="T49" fmla="*/ 0 h 74"/>
              <a:gd name="T50" fmla="*/ 41 w 70"/>
              <a:gd name="T51" fmla="*/ 5 h 74"/>
              <a:gd name="T52" fmla="*/ 33 w 70"/>
              <a:gd name="T53" fmla="*/ 15 h 74"/>
              <a:gd name="T54" fmla="*/ 29 w 70"/>
              <a:gd name="T55" fmla="*/ 26 h 74"/>
              <a:gd name="T56" fmla="*/ 31 w 70"/>
              <a:gd name="T57" fmla="*/ 32 h 74"/>
              <a:gd name="T58" fmla="*/ 38 w 70"/>
              <a:gd name="T59" fmla="*/ 24 h 74"/>
              <a:gd name="T60" fmla="*/ 40 w 70"/>
              <a:gd name="T61" fmla="*/ 20 h 74"/>
              <a:gd name="T62" fmla="*/ 47 w 70"/>
              <a:gd name="T63" fmla="*/ 11 h 74"/>
              <a:gd name="T64" fmla="*/ 53 w 70"/>
              <a:gd name="T65" fmla="*/ 9 h 74"/>
              <a:gd name="T66" fmla="*/ 58 w 70"/>
              <a:gd name="T67" fmla="*/ 10 h 74"/>
              <a:gd name="T68" fmla="*/ 58 w 70"/>
              <a:gd name="T69" fmla="*/ 10 h 74"/>
              <a:gd name="T70" fmla="*/ 61 w 70"/>
              <a:gd name="T71" fmla="*/ 16 h 74"/>
              <a:gd name="T72" fmla="*/ 59 w 70"/>
              <a:gd name="T73" fmla="*/ 21 h 74"/>
              <a:gd name="T74" fmla="*/ 51 w 70"/>
              <a:gd name="T75" fmla="*/ 30 h 74"/>
              <a:gd name="T76" fmla="*/ 48 w 70"/>
              <a:gd name="T77" fmla="*/ 32 h 74"/>
              <a:gd name="T78" fmla="*/ 41 w 70"/>
              <a:gd name="T79" fmla="*/ 41 h 74"/>
              <a:gd name="T80" fmla="*/ 46 w 70"/>
              <a:gd name="T81" fmla="*/ 41 h 74"/>
              <a:gd name="T82" fmla="*/ 57 w 70"/>
              <a:gd name="T83" fmla="*/ 36 h 74"/>
              <a:gd name="T84" fmla="*/ 65 w 70"/>
              <a:gd name="T85" fmla="*/ 27 h 74"/>
              <a:gd name="T86" fmla="*/ 69 w 70"/>
              <a:gd name="T87" fmla="*/ 15 h 74"/>
              <a:gd name="T88" fmla="*/ 64 w 70"/>
              <a:gd name="T89" fmla="*/ 4 h 74"/>
              <a:gd name="T90" fmla="*/ 64 w 70"/>
              <a:gd name="T91" fmla="*/ 4 h 74"/>
              <a:gd name="T92" fmla="*/ 49 w 70"/>
              <a:gd name="T93" fmla="*/ 21 h 74"/>
              <a:gd name="T94" fmla="*/ 43 w 70"/>
              <a:gd name="T95" fmla="*/ 21 h 74"/>
              <a:gd name="T96" fmla="*/ 22 w 70"/>
              <a:gd name="T97" fmla="*/ 45 h 74"/>
              <a:gd name="T98" fmla="*/ 23 w 70"/>
              <a:gd name="T99" fmla="*/ 52 h 74"/>
              <a:gd name="T100" fmla="*/ 23 w 70"/>
              <a:gd name="T101" fmla="*/ 52 h 74"/>
              <a:gd name="T102" fmla="*/ 29 w 70"/>
              <a:gd name="T103" fmla="*/ 51 h 74"/>
              <a:gd name="T104" fmla="*/ 50 w 70"/>
              <a:gd name="T105" fmla="*/ 27 h 74"/>
              <a:gd name="T106" fmla="*/ 49 w 70"/>
              <a:gd name="T107" fmla="*/ 2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 h="74">
                <a:moveTo>
                  <a:pt x="40" y="42"/>
                </a:moveTo>
                <a:cubicBezTo>
                  <a:pt x="40" y="44"/>
                  <a:pt x="41" y="46"/>
                  <a:pt x="41" y="48"/>
                </a:cubicBezTo>
                <a:cubicBezTo>
                  <a:pt x="41" y="52"/>
                  <a:pt x="40" y="56"/>
                  <a:pt x="37" y="59"/>
                </a:cubicBezTo>
                <a:cubicBezTo>
                  <a:pt x="29" y="69"/>
                  <a:pt x="29" y="69"/>
                  <a:pt x="29" y="69"/>
                </a:cubicBezTo>
                <a:cubicBezTo>
                  <a:pt x="26" y="72"/>
                  <a:pt x="22" y="74"/>
                  <a:pt x="18" y="74"/>
                </a:cubicBezTo>
                <a:cubicBezTo>
                  <a:pt x="14" y="74"/>
                  <a:pt x="10" y="73"/>
                  <a:pt x="6" y="70"/>
                </a:cubicBezTo>
                <a:cubicBezTo>
                  <a:pt x="6" y="70"/>
                  <a:pt x="6" y="70"/>
                  <a:pt x="6" y="70"/>
                </a:cubicBezTo>
                <a:cubicBezTo>
                  <a:pt x="3" y="67"/>
                  <a:pt x="1" y="63"/>
                  <a:pt x="1" y="59"/>
                </a:cubicBezTo>
                <a:cubicBezTo>
                  <a:pt x="0" y="55"/>
                  <a:pt x="2" y="51"/>
                  <a:pt x="5" y="47"/>
                </a:cubicBezTo>
                <a:cubicBezTo>
                  <a:pt x="13" y="38"/>
                  <a:pt x="13" y="38"/>
                  <a:pt x="13" y="38"/>
                </a:cubicBezTo>
                <a:cubicBezTo>
                  <a:pt x="16" y="35"/>
                  <a:pt x="20" y="33"/>
                  <a:pt x="24" y="33"/>
                </a:cubicBezTo>
                <a:cubicBezTo>
                  <a:pt x="26" y="32"/>
                  <a:pt x="28" y="33"/>
                  <a:pt x="30" y="33"/>
                </a:cubicBezTo>
                <a:cubicBezTo>
                  <a:pt x="23" y="42"/>
                  <a:pt x="23" y="42"/>
                  <a:pt x="23" y="42"/>
                </a:cubicBezTo>
                <a:cubicBezTo>
                  <a:pt x="21" y="42"/>
                  <a:pt x="20" y="43"/>
                  <a:pt x="19" y="44"/>
                </a:cubicBezTo>
                <a:cubicBezTo>
                  <a:pt x="11" y="53"/>
                  <a:pt x="11" y="53"/>
                  <a:pt x="11" y="53"/>
                </a:cubicBezTo>
                <a:cubicBezTo>
                  <a:pt x="10" y="55"/>
                  <a:pt x="9" y="57"/>
                  <a:pt x="9" y="58"/>
                </a:cubicBezTo>
                <a:cubicBezTo>
                  <a:pt x="10" y="60"/>
                  <a:pt x="10" y="62"/>
                  <a:pt x="12" y="64"/>
                </a:cubicBezTo>
                <a:cubicBezTo>
                  <a:pt x="12" y="64"/>
                  <a:pt x="12" y="64"/>
                  <a:pt x="12" y="64"/>
                </a:cubicBezTo>
                <a:cubicBezTo>
                  <a:pt x="14" y="65"/>
                  <a:pt x="16" y="65"/>
                  <a:pt x="17" y="65"/>
                </a:cubicBezTo>
                <a:cubicBezTo>
                  <a:pt x="19" y="65"/>
                  <a:pt x="21" y="64"/>
                  <a:pt x="23" y="63"/>
                </a:cubicBezTo>
                <a:cubicBezTo>
                  <a:pt x="31" y="54"/>
                  <a:pt x="31" y="54"/>
                  <a:pt x="31" y="54"/>
                </a:cubicBezTo>
                <a:cubicBezTo>
                  <a:pt x="31" y="53"/>
                  <a:pt x="32" y="52"/>
                  <a:pt x="32" y="50"/>
                </a:cubicBezTo>
                <a:cubicBezTo>
                  <a:pt x="40" y="42"/>
                  <a:pt x="40" y="42"/>
                  <a:pt x="40" y="42"/>
                </a:cubicBezTo>
                <a:close/>
                <a:moveTo>
                  <a:pt x="64" y="4"/>
                </a:moveTo>
                <a:cubicBezTo>
                  <a:pt x="60" y="1"/>
                  <a:pt x="56" y="0"/>
                  <a:pt x="52" y="0"/>
                </a:cubicBezTo>
                <a:cubicBezTo>
                  <a:pt x="48" y="0"/>
                  <a:pt x="44" y="2"/>
                  <a:pt x="41" y="5"/>
                </a:cubicBezTo>
                <a:cubicBezTo>
                  <a:pt x="33" y="15"/>
                  <a:pt x="33" y="15"/>
                  <a:pt x="33" y="15"/>
                </a:cubicBezTo>
                <a:cubicBezTo>
                  <a:pt x="30" y="18"/>
                  <a:pt x="29" y="22"/>
                  <a:pt x="29" y="26"/>
                </a:cubicBezTo>
                <a:cubicBezTo>
                  <a:pt x="29" y="29"/>
                  <a:pt x="30" y="31"/>
                  <a:pt x="31" y="32"/>
                </a:cubicBezTo>
                <a:cubicBezTo>
                  <a:pt x="38" y="24"/>
                  <a:pt x="38" y="24"/>
                  <a:pt x="38" y="24"/>
                </a:cubicBezTo>
                <a:cubicBezTo>
                  <a:pt x="38" y="23"/>
                  <a:pt x="39" y="21"/>
                  <a:pt x="40" y="20"/>
                </a:cubicBezTo>
                <a:cubicBezTo>
                  <a:pt x="47" y="11"/>
                  <a:pt x="47" y="11"/>
                  <a:pt x="47" y="11"/>
                </a:cubicBezTo>
                <a:cubicBezTo>
                  <a:pt x="49" y="10"/>
                  <a:pt x="51" y="9"/>
                  <a:pt x="53" y="9"/>
                </a:cubicBezTo>
                <a:cubicBezTo>
                  <a:pt x="55" y="9"/>
                  <a:pt x="56" y="9"/>
                  <a:pt x="58" y="10"/>
                </a:cubicBezTo>
                <a:cubicBezTo>
                  <a:pt x="58" y="10"/>
                  <a:pt x="58" y="10"/>
                  <a:pt x="58" y="10"/>
                </a:cubicBezTo>
                <a:cubicBezTo>
                  <a:pt x="60" y="12"/>
                  <a:pt x="60" y="14"/>
                  <a:pt x="61" y="16"/>
                </a:cubicBezTo>
                <a:cubicBezTo>
                  <a:pt x="61" y="17"/>
                  <a:pt x="60" y="19"/>
                  <a:pt x="59" y="21"/>
                </a:cubicBezTo>
                <a:cubicBezTo>
                  <a:pt x="51" y="30"/>
                  <a:pt x="51" y="30"/>
                  <a:pt x="51" y="30"/>
                </a:cubicBezTo>
                <a:cubicBezTo>
                  <a:pt x="50" y="31"/>
                  <a:pt x="49" y="32"/>
                  <a:pt x="48" y="32"/>
                </a:cubicBezTo>
                <a:cubicBezTo>
                  <a:pt x="41" y="41"/>
                  <a:pt x="41" y="41"/>
                  <a:pt x="41" y="41"/>
                </a:cubicBezTo>
                <a:cubicBezTo>
                  <a:pt x="42" y="41"/>
                  <a:pt x="44" y="42"/>
                  <a:pt x="46" y="41"/>
                </a:cubicBezTo>
                <a:cubicBezTo>
                  <a:pt x="50" y="41"/>
                  <a:pt x="55" y="39"/>
                  <a:pt x="57" y="36"/>
                </a:cubicBezTo>
                <a:cubicBezTo>
                  <a:pt x="65" y="27"/>
                  <a:pt x="65" y="27"/>
                  <a:pt x="65" y="27"/>
                </a:cubicBezTo>
                <a:cubicBezTo>
                  <a:pt x="68" y="23"/>
                  <a:pt x="70" y="19"/>
                  <a:pt x="69" y="15"/>
                </a:cubicBezTo>
                <a:cubicBezTo>
                  <a:pt x="69" y="11"/>
                  <a:pt x="67" y="7"/>
                  <a:pt x="64" y="4"/>
                </a:cubicBezTo>
                <a:cubicBezTo>
                  <a:pt x="64" y="4"/>
                  <a:pt x="64" y="4"/>
                  <a:pt x="64" y="4"/>
                </a:cubicBezTo>
                <a:close/>
                <a:moveTo>
                  <a:pt x="49" y="21"/>
                </a:moveTo>
                <a:cubicBezTo>
                  <a:pt x="48" y="19"/>
                  <a:pt x="45" y="19"/>
                  <a:pt x="43" y="21"/>
                </a:cubicBezTo>
                <a:cubicBezTo>
                  <a:pt x="22" y="45"/>
                  <a:pt x="22" y="45"/>
                  <a:pt x="22" y="45"/>
                </a:cubicBezTo>
                <a:cubicBezTo>
                  <a:pt x="21" y="47"/>
                  <a:pt x="21" y="50"/>
                  <a:pt x="23" y="52"/>
                </a:cubicBezTo>
                <a:cubicBezTo>
                  <a:pt x="23" y="52"/>
                  <a:pt x="23" y="52"/>
                  <a:pt x="23" y="52"/>
                </a:cubicBezTo>
                <a:cubicBezTo>
                  <a:pt x="25" y="53"/>
                  <a:pt x="27" y="53"/>
                  <a:pt x="29" y="51"/>
                </a:cubicBezTo>
                <a:cubicBezTo>
                  <a:pt x="50" y="27"/>
                  <a:pt x="50" y="27"/>
                  <a:pt x="50" y="27"/>
                </a:cubicBezTo>
                <a:cubicBezTo>
                  <a:pt x="51" y="25"/>
                  <a:pt x="51" y="22"/>
                  <a:pt x="49" y="2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9" name="文本框 28"/>
          <p:cNvSpPr txBox="1"/>
          <p:nvPr/>
        </p:nvSpPr>
        <p:spPr>
          <a:xfrm>
            <a:off x="999490" y="2012315"/>
            <a:ext cx="4166870" cy="1198880"/>
          </a:xfrm>
          <a:prstGeom prst="rect">
            <a:avLst/>
          </a:prstGeom>
          <a:noFill/>
        </p:spPr>
        <p:txBody>
          <a:bodyPr wrap="square" rtlCol="0">
            <a:spAutoFit/>
          </a:bodyPr>
          <a:lstStyle/>
          <a:p>
            <a:r>
              <a:rPr lang="en-US" altLang="zh-CN" dirty="0">
                <a:solidFill>
                  <a:schemeClr val="tx1"/>
                </a:solidFill>
                <a:latin typeface="微软雅黑" panose="020B0503020204020204" charset="-122"/>
                <a:ea typeface="微软雅黑" panose="020B0503020204020204" charset="-122"/>
              </a:rPr>
              <a:t>With t</a:t>
            </a:r>
            <a:r>
              <a:rPr lang="zh-CN" altLang="en-US" dirty="0">
                <a:solidFill>
                  <a:schemeClr val="tx1"/>
                </a:solidFill>
                <a:latin typeface="微软雅黑" panose="020B0503020204020204" charset="-122"/>
                <a:ea typeface="微软雅黑" panose="020B0503020204020204" charset="-122"/>
              </a:rPr>
              <a:t>he </a:t>
            </a:r>
            <a:r>
              <a:rPr lang="en-US" altLang="zh-CN" dirty="0">
                <a:solidFill>
                  <a:schemeClr val="tx1"/>
                </a:solidFill>
                <a:latin typeface="微软雅黑" panose="020B0503020204020204" charset="-122"/>
                <a:ea typeface="微软雅黑" panose="020B0503020204020204" charset="-122"/>
              </a:rPr>
              <a:t>development </a:t>
            </a:r>
            <a:r>
              <a:rPr lang="zh-CN" altLang="en-US" dirty="0">
                <a:solidFill>
                  <a:schemeClr val="tx1"/>
                </a:solidFill>
                <a:latin typeface="微软雅黑" panose="020B0503020204020204" charset="-122"/>
                <a:ea typeface="微软雅黑" panose="020B0503020204020204" charset="-122"/>
              </a:rPr>
              <a:t>of </a:t>
            </a:r>
            <a:r>
              <a:rPr lang="zh-CN" altLang="en-US" dirty="0">
                <a:solidFill>
                  <a:srgbClr val="0070C0"/>
                </a:solidFill>
                <a:latin typeface="微软雅黑" panose="020B0503020204020204" charset="-122"/>
                <a:ea typeface="微软雅黑" panose="020B0503020204020204" charset="-122"/>
              </a:rPr>
              <a:t>digital technologies</a:t>
            </a:r>
            <a:r>
              <a:rPr lang="en-US" altLang="zh-CN" dirty="0">
                <a:solidFill>
                  <a:schemeClr val="tx1"/>
                </a:solidFill>
                <a:latin typeface="微软雅黑" panose="020B0503020204020204" charset="-122"/>
                <a:ea typeface="微软雅黑" panose="020B0503020204020204" charset="-122"/>
              </a:rPr>
              <a:t>, </a:t>
            </a:r>
            <a:r>
              <a:rPr lang="en-US" altLang="zh-CN" dirty="0">
                <a:latin typeface="微软雅黑" panose="020B0503020204020204" charset="-122"/>
                <a:ea typeface="微软雅黑" panose="020B0503020204020204" charset="-122"/>
                <a:sym typeface="+mn-ea"/>
              </a:rPr>
              <a:t>amounts</a:t>
            </a:r>
            <a:r>
              <a:rPr lang="zh-CN" altLang="en-US" dirty="0">
                <a:latin typeface="微软雅黑" panose="020B0503020204020204" charset="-122"/>
                <a:ea typeface="微软雅黑" panose="020B0503020204020204" charset="-122"/>
                <a:sym typeface="+mn-ea"/>
              </a:rPr>
              <a:t> of </a:t>
            </a:r>
            <a:r>
              <a:rPr lang="zh-CN" altLang="en-US" dirty="0">
                <a:solidFill>
                  <a:srgbClr val="0070C0"/>
                </a:solidFill>
                <a:latin typeface="微软雅黑" panose="020B0503020204020204" charset="-122"/>
                <a:ea typeface="微软雅黑" panose="020B0503020204020204" charset="-122"/>
                <a:sym typeface="+mn-ea"/>
              </a:rPr>
              <a:t>digital resources</a:t>
            </a:r>
            <a:r>
              <a:rPr lang="zh-CN" altLang="en-US" dirty="0">
                <a:solidFill>
                  <a:schemeClr val="tx1"/>
                </a:solidFill>
                <a:latin typeface="微软雅黑" panose="020B0503020204020204" charset="-122"/>
                <a:ea typeface="微软雅黑" panose="020B0503020204020204" charset="-122"/>
              </a:rPr>
              <a:t> ha</a:t>
            </a:r>
            <a:r>
              <a:rPr lang="en-US" altLang="zh-CN" dirty="0">
                <a:solidFill>
                  <a:schemeClr val="tx1"/>
                </a:solidFill>
                <a:latin typeface="微软雅黑" panose="020B0503020204020204" charset="-122"/>
                <a:ea typeface="微软雅黑" panose="020B0503020204020204" charset="-122"/>
              </a:rPr>
              <a:t>s</a:t>
            </a:r>
            <a:r>
              <a:rPr lang="zh-CN" altLang="en-US" dirty="0">
                <a:solidFill>
                  <a:schemeClr val="tx1"/>
                </a:solidFill>
                <a:latin typeface="微软雅黑" panose="020B0503020204020204" charset="-122"/>
                <a:ea typeface="微软雅黑" panose="020B0503020204020204" charset="-122"/>
              </a:rPr>
              <a:t> </a:t>
            </a:r>
            <a:r>
              <a:rPr lang="en-US" altLang="zh-CN" dirty="0">
                <a:solidFill>
                  <a:schemeClr val="tx1"/>
                </a:solidFill>
                <a:latin typeface="微软雅黑" panose="020B0503020204020204" charset="-122"/>
                <a:ea typeface="微软雅黑" panose="020B0503020204020204" charset="-122"/>
              </a:rPr>
              <a:t>been </a:t>
            </a:r>
            <a:r>
              <a:rPr lang="zh-CN" altLang="en-US" dirty="0">
                <a:solidFill>
                  <a:schemeClr val="tx1"/>
                </a:solidFill>
                <a:latin typeface="微软雅黑" panose="020B0503020204020204" charset="-122"/>
                <a:ea typeface="微软雅黑" panose="020B0503020204020204" charset="-122"/>
              </a:rPr>
              <a:t>accumulated </a:t>
            </a:r>
            <a:r>
              <a:rPr lang="en-US" altLang="zh-CN" dirty="0">
                <a:solidFill>
                  <a:schemeClr val="tx1"/>
                </a:solidFill>
                <a:latin typeface="微软雅黑" panose="020B0503020204020204" charset="-122"/>
                <a:ea typeface="微软雅黑" panose="020B0503020204020204" charset="-122"/>
              </a:rPr>
              <a:t>in the field of cultural heritage</a:t>
            </a:r>
            <a:r>
              <a:rPr lang="zh-CN" altLang="en-US" dirty="0">
                <a:solidFill>
                  <a:schemeClr val="tx1"/>
                </a:solidFill>
                <a:latin typeface="微软雅黑" panose="020B0503020204020204" charset="-122"/>
                <a:ea typeface="微软雅黑" panose="020B0503020204020204" charset="-122"/>
              </a:rPr>
              <a:t>.</a:t>
            </a:r>
            <a:endParaRPr lang="en-US" altLang="zh-CN" sz="1400" dirty="0">
              <a:solidFill>
                <a:srgbClr val="0070C0"/>
              </a:solidFill>
              <a:latin typeface="微软雅黑" panose="020B0503020204020204" charset="-122"/>
              <a:ea typeface="微软雅黑" panose="020B0503020204020204" charset="-122"/>
            </a:endParaRPr>
          </a:p>
        </p:txBody>
      </p:sp>
      <p:sp>
        <p:nvSpPr>
          <p:cNvPr id="24" name="Freeform 9"/>
          <p:cNvSpPr>
            <a:spLocks noEditPoints="1"/>
          </p:cNvSpPr>
          <p:nvPr/>
        </p:nvSpPr>
        <p:spPr bwMode="auto">
          <a:xfrm>
            <a:off x="307658" y="3721817"/>
            <a:ext cx="640245" cy="453344"/>
          </a:xfrm>
          <a:custGeom>
            <a:avLst/>
            <a:gdLst>
              <a:gd name="T0" fmla="*/ 25 w 65"/>
              <a:gd name="T1" fmla="*/ 45 h 45"/>
              <a:gd name="T2" fmla="*/ 0 w 65"/>
              <a:gd name="T3" fmla="*/ 22 h 45"/>
              <a:gd name="T4" fmla="*/ 25 w 65"/>
              <a:gd name="T5" fmla="*/ 0 h 45"/>
              <a:gd name="T6" fmla="*/ 25 w 65"/>
              <a:gd name="T7" fmla="*/ 45 h 45"/>
              <a:gd name="T8" fmla="*/ 40 w 65"/>
              <a:gd name="T9" fmla="*/ 35 h 45"/>
              <a:gd name="T10" fmla="*/ 62 w 65"/>
              <a:gd name="T11" fmla="*/ 35 h 45"/>
              <a:gd name="T12" fmla="*/ 62 w 65"/>
              <a:gd name="T13" fmla="*/ 40 h 45"/>
              <a:gd name="T14" fmla="*/ 40 w 65"/>
              <a:gd name="T15" fmla="*/ 40 h 45"/>
              <a:gd name="T16" fmla="*/ 40 w 65"/>
              <a:gd name="T17" fmla="*/ 35 h 45"/>
              <a:gd name="T18" fmla="*/ 43 w 65"/>
              <a:gd name="T19" fmla="*/ 25 h 45"/>
              <a:gd name="T20" fmla="*/ 65 w 65"/>
              <a:gd name="T21" fmla="*/ 25 h 45"/>
              <a:gd name="T22" fmla="*/ 65 w 65"/>
              <a:gd name="T23" fmla="*/ 30 h 45"/>
              <a:gd name="T24" fmla="*/ 43 w 65"/>
              <a:gd name="T25" fmla="*/ 30 h 45"/>
              <a:gd name="T26" fmla="*/ 43 w 65"/>
              <a:gd name="T27" fmla="*/ 25 h 45"/>
              <a:gd name="T28" fmla="*/ 43 w 65"/>
              <a:gd name="T29" fmla="*/ 15 h 45"/>
              <a:gd name="T30" fmla="*/ 64 w 65"/>
              <a:gd name="T31" fmla="*/ 15 h 45"/>
              <a:gd name="T32" fmla="*/ 64 w 65"/>
              <a:gd name="T33" fmla="*/ 20 h 45"/>
              <a:gd name="T34" fmla="*/ 43 w 65"/>
              <a:gd name="T35" fmla="*/ 20 h 45"/>
              <a:gd name="T36" fmla="*/ 43 w 65"/>
              <a:gd name="T37" fmla="*/ 15 h 45"/>
              <a:gd name="T38" fmla="*/ 40 w 65"/>
              <a:gd name="T39" fmla="*/ 5 h 45"/>
              <a:gd name="T40" fmla="*/ 62 w 65"/>
              <a:gd name="T41" fmla="*/ 5 h 45"/>
              <a:gd name="T42" fmla="*/ 62 w 65"/>
              <a:gd name="T43" fmla="*/ 9 h 45"/>
              <a:gd name="T44" fmla="*/ 40 w 65"/>
              <a:gd name="T45" fmla="*/ 9 h 45"/>
              <a:gd name="T46" fmla="*/ 40 w 65"/>
              <a:gd name="T47" fmla="*/ 5 h 45"/>
              <a:gd name="T48" fmla="*/ 33 w 65"/>
              <a:gd name="T49" fmla="*/ 0 h 45"/>
              <a:gd name="T50" fmla="*/ 33 w 65"/>
              <a:gd name="T51" fmla="*/ 44 h 45"/>
              <a:gd name="T52" fmla="*/ 26 w 65"/>
              <a:gd name="T53" fmla="*/ 45 h 45"/>
              <a:gd name="T54" fmla="*/ 26 w 65"/>
              <a:gd name="T55" fmla="*/ 0 h 45"/>
              <a:gd name="T56" fmla="*/ 33 w 65"/>
              <a:gd name="T5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 h="45">
                <a:moveTo>
                  <a:pt x="25" y="45"/>
                </a:moveTo>
                <a:cubicBezTo>
                  <a:pt x="9" y="44"/>
                  <a:pt x="0" y="34"/>
                  <a:pt x="0" y="22"/>
                </a:cubicBezTo>
                <a:cubicBezTo>
                  <a:pt x="0" y="12"/>
                  <a:pt x="9" y="3"/>
                  <a:pt x="25" y="0"/>
                </a:cubicBezTo>
                <a:cubicBezTo>
                  <a:pt x="25" y="45"/>
                  <a:pt x="25" y="45"/>
                  <a:pt x="25" y="45"/>
                </a:cubicBezTo>
                <a:close/>
                <a:moveTo>
                  <a:pt x="40" y="35"/>
                </a:moveTo>
                <a:cubicBezTo>
                  <a:pt x="62" y="35"/>
                  <a:pt x="62" y="35"/>
                  <a:pt x="62" y="35"/>
                </a:cubicBezTo>
                <a:cubicBezTo>
                  <a:pt x="62" y="40"/>
                  <a:pt x="62" y="40"/>
                  <a:pt x="62" y="40"/>
                </a:cubicBezTo>
                <a:cubicBezTo>
                  <a:pt x="40" y="40"/>
                  <a:pt x="40" y="40"/>
                  <a:pt x="40" y="40"/>
                </a:cubicBezTo>
                <a:cubicBezTo>
                  <a:pt x="40" y="35"/>
                  <a:pt x="40" y="35"/>
                  <a:pt x="40" y="35"/>
                </a:cubicBezTo>
                <a:close/>
                <a:moveTo>
                  <a:pt x="43" y="25"/>
                </a:moveTo>
                <a:cubicBezTo>
                  <a:pt x="65" y="25"/>
                  <a:pt x="65" y="25"/>
                  <a:pt x="65" y="25"/>
                </a:cubicBezTo>
                <a:cubicBezTo>
                  <a:pt x="65" y="30"/>
                  <a:pt x="65" y="30"/>
                  <a:pt x="65" y="30"/>
                </a:cubicBezTo>
                <a:cubicBezTo>
                  <a:pt x="43" y="30"/>
                  <a:pt x="43" y="30"/>
                  <a:pt x="43" y="30"/>
                </a:cubicBezTo>
                <a:cubicBezTo>
                  <a:pt x="43" y="25"/>
                  <a:pt x="43" y="25"/>
                  <a:pt x="43" y="25"/>
                </a:cubicBezTo>
                <a:close/>
                <a:moveTo>
                  <a:pt x="43" y="15"/>
                </a:moveTo>
                <a:cubicBezTo>
                  <a:pt x="64" y="15"/>
                  <a:pt x="64" y="15"/>
                  <a:pt x="64" y="15"/>
                </a:cubicBezTo>
                <a:cubicBezTo>
                  <a:pt x="64" y="20"/>
                  <a:pt x="64" y="20"/>
                  <a:pt x="64" y="20"/>
                </a:cubicBezTo>
                <a:cubicBezTo>
                  <a:pt x="43" y="20"/>
                  <a:pt x="43" y="20"/>
                  <a:pt x="43" y="20"/>
                </a:cubicBezTo>
                <a:cubicBezTo>
                  <a:pt x="43" y="15"/>
                  <a:pt x="43" y="15"/>
                  <a:pt x="43" y="15"/>
                </a:cubicBezTo>
                <a:close/>
                <a:moveTo>
                  <a:pt x="40" y="5"/>
                </a:moveTo>
                <a:cubicBezTo>
                  <a:pt x="62" y="5"/>
                  <a:pt x="62" y="5"/>
                  <a:pt x="62" y="5"/>
                </a:cubicBezTo>
                <a:cubicBezTo>
                  <a:pt x="62" y="9"/>
                  <a:pt x="62" y="9"/>
                  <a:pt x="62" y="9"/>
                </a:cubicBezTo>
                <a:cubicBezTo>
                  <a:pt x="40" y="9"/>
                  <a:pt x="40" y="9"/>
                  <a:pt x="40" y="9"/>
                </a:cubicBezTo>
                <a:cubicBezTo>
                  <a:pt x="40" y="5"/>
                  <a:pt x="40" y="5"/>
                  <a:pt x="40" y="5"/>
                </a:cubicBezTo>
                <a:close/>
                <a:moveTo>
                  <a:pt x="33" y="0"/>
                </a:moveTo>
                <a:cubicBezTo>
                  <a:pt x="37" y="15"/>
                  <a:pt x="37" y="30"/>
                  <a:pt x="33" y="44"/>
                </a:cubicBezTo>
                <a:cubicBezTo>
                  <a:pt x="31" y="45"/>
                  <a:pt x="28" y="45"/>
                  <a:pt x="26" y="45"/>
                </a:cubicBezTo>
                <a:cubicBezTo>
                  <a:pt x="26" y="0"/>
                  <a:pt x="26" y="0"/>
                  <a:pt x="26" y="0"/>
                </a:cubicBezTo>
                <a:cubicBezTo>
                  <a:pt x="28" y="0"/>
                  <a:pt x="31" y="0"/>
                  <a:pt x="33"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0" name="文本框 29"/>
          <p:cNvSpPr txBox="1"/>
          <p:nvPr/>
        </p:nvSpPr>
        <p:spPr>
          <a:xfrm>
            <a:off x="998220" y="3487420"/>
            <a:ext cx="4168140" cy="922020"/>
          </a:xfrm>
          <a:prstGeom prst="rect">
            <a:avLst/>
          </a:prstGeom>
          <a:noFill/>
        </p:spPr>
        <p:txBody>
          <a:bodyPr wrap="square" rtlCol="0">
            <a:spAutoFit/>
          </a:bodyPr>
          <a:lstStyle>
            <a:defPPr>
              <a:defRPr lang="zh-CN"/>
            </a:defPPr>
            <a:lvl1pPr>
              <a:defRPr>
                <a:solidFill>
                  <a:schemeClr val="tx1">
                    <a:lumMod val="85000"/>
                    <a:lumOff val="15000"/>
                  </a:schemeClr>
                </a:solidFill>
                <a:latin typeface="微软雅黑" panose="020B0503020204020204" charset="-122"/>
                <a:ea typeface="微软雅黑" panose="020B0503020204020204" charset="-122"/>
              </a:defRPr>
            </a:lvl1pPr>
          </a:lstStyle>
          <a:p>
            <a:r>
              <a:rPr lang="zh-CN" altLang="en-US" dirty="0">
                <a:solidFill>
                  <a:srgbClr val="0070C0"/>
                </a:solidFill>
              </a:rPr>
              <a:t>Digital resources of cultural heritage</a:t>
            </a:r>
            <a:r>
              <a:rPr lang="en-US" altLang="zh-CN" dirty="0"/>
              <a:t> have brought a </a:t>
            </a:r>
            <a:r>
              <a:rPr lang="zh-CN" altLang="en-US" dirty="0">
                <a:solidFill>
                  <a:srgbClr val="0070C0"/>
                </a:solidFill>
              </a:rPr>
              <a:t>data-driven</a:t>
            </a:r>
            <a:r>
              <a:rPr lang="en-US" altLang="zh-CN" dirty="0"/>
              <a:t> research pattern to humanists named </a:t>
            </a:r>
            <a:r>
              <a:rPr lang="en-US" altLang="zh-CN" dirty="0">
                <a:solidFill>
                  <a:srgbClr val="0070C0"/>
                </a:solidFill>
              </a:rPr>
              <a:t>DH</a:t>
            </a:r>
            <a:r>
              <a:rPr lang="en-US" altLang="zh-CN" dirty="0"/>
              <a:t>.</a:t>
            </a:r>
            <a:endParaRPr lang="zh-CN" altLang="en-US" sz="1400" dirty="0"/>
          </a:p>
        </p:txBody>
      </p:sp>
      <p:sp>
        <p:nvSpPr>
          <p:cNvPr id="31" name="文本框 30"/>
          <p:cNvSpPr txBox="1"/>
          <p:nvPr/>
        </p:nvSpPr>
        <p:spPr>
          <a:xfrm>
            <a:off x="518160" y="4719955"/>
            <a:ext cx="4479925" cy="1476375"/>
          </a:xfrm>
          <a:prstGeom prst="rect">
            <a:avLst/>
          </a:prstGeom>
          <a:noFill/>
        </p:spPr>
        <p:txBody>
          <a:bodyPr wrap="square" rtlCol="0">
            <a:spAutoFit/>
          </a:bodyPr>
          <a:lstStyle/>
          <a:p>
            <a:pPr algn="dist"/>
            <a:r>
              <a:rPr dirty="0" smtClean="0">
                <a:solidFill>
                  <a:schemeClr val="tx1"/>
                </a:solidFill>
                <a:latin typeface="微软雅黑" panose="020B0503020204020204" charset="-122"/>
                <a:ea typeface="微软雅黑" panose="020B0503020204020204" charset="-122"/>
              </a:rPr>
              <a:t>Advancing </a:t>
            </a:r>
            <a:r>
              <a:rPr lang="en-US" dirty="0" smtClean="0">
                <a:solidFill>
                  <a:schemeClr val="tx1"/>
                </a:solidFill>
                <a:latin typeface="微软雅黑" panose="020B0503020204020204" charset="-122"/>
                <a:ea typeface="微软雅黑" panose="020B0503020204020204" charset="-122"/>
              </a:rPr>
              <a:t>the research in</a:t>
            </a:r>
            <a:r>
              <a:rPr dirty="0" smtClean="0">
                <a:solidFill>
                  <a:schemeClr val="tx1"/>
                </a:solidFill>
                <a:latin typeface="微软雅黑" panose="020B0503020204020204" charset="-122"/>
                <a:ea typeface="微软雅黑" panose="020B0503020204020204" charset="-122"/>
              </a:rPr>
              <a:t> </a:t>
            </a:r>
            <a:r>
              <a:rPr lang="en-US" dirty="0" smtClean="0">
                <a:solidFill>
                  <a:schemeClr val="tx1"/>
                </a:solidFill>
                <a:latin typeface="微软雅黑" panose="020B0503020204020204" charset="-122"/>
                <a:ea typeface="微软雅黑" panose="020B0503020204020204" charset="-122"/>
              </a:rPr>
              <a:t>digital humanities (DH)</a:t>
            </a:r>
            <a:r>
              <a:rPr dirty="0" smtClean="0">
                <a:solidFill>
                  <a:schemeClr val="tx1"/>
                </a:solidFill>
                <a:latin typeface="微软雅黑" panose="020B0503020204020204" charset="-122"/>
                <a:ea typeface="微软雅黑" panose="020B0503020204020204" charset="-122"/>
              </a:rPr>
              <a:t> becomes a </a:t>
            </a:r>
            <a:r>
              <a:rPr dirty="0" smtClean="0">
                <a:solidFill>
                  <a:schemeClr val="accent1"/>
                </a:solidFill>
                <a:latin typeface="微软雅黑" panose="020B0503020204020204" charset="-122"/>
                <a:ea typeface="微软雅黑" panose="020B0503020204020204" charset="-122"/>
              </a:rPr>
              <a:t>new mission</a:t>
            </a:r>
            <a:r>
              <a:rPr dirty="0" smtClean="0">
                <a:solidFill>
                  <a:schemeClr val="tx1"/>
                </a:solidFill>
                <a:latin typeface="微软雅黑" panose="020B0503020204020204" charset="-122"/>
                <a:ea typeface="微软雅黑" panose="020B0503020204020204" charset="-122"/>
              </a:rPr>
              <a:t> of libraries, so as to provide </a:t>
            </a:r>
            <a:r>
              <a:rPr dirty="0" smtClean="0">
                <a:solidFill>
                  <a:schemeClr val="accent1"/>
                </a:solidFill>
                <a:latin typeface="微软雅黑" panose="020B0503020204020204" charset="-122"/>
                <a:ea typeface="微软雅黑" panose="020B0503020204020204" charset="-122"/>
              </a:rPr>
              <a:t>high-quality</a:t>
            </a:r>
            <a:r>
              <a:rPr dirty="0" smtClean="0">
                <a:solidFill>
                  <a:schemeClr val="tx1"/>
                </a:solidFill>
                <a:latin typeface="微软雅黑" panose="020B0503020204020204" charset="-122"/>
                <a:ea typeface="微软雅黑" panose="020B0503020204020204" charset="-122"/>
              </a:rPr>
              <a:t> digital resources and </a:t>
            </a:r>
            <a:r>
              <a:rPr lang="en-US" dirty="0" smtClean="0">
                <a:solidFill>
                  <a:schemeClr val="tx1"/>
                </a:solidFill>
                <a:latin typeface="微软雅黑" panose="020B0503020204020204" charset="-122"/>
                <a:ea typeface="微软雅黑" panose="020B0503020204020204" charset="-122"/>
              </a:rPr>
              <a:t>their </a:t>
            </a:r>
            <a:r>
              <a:rPr dirty="0" smtClean="0">
                <a:solidFill>
                  <a:schemeClr val="tx1"/>
                </a:solidFill>
                <a:latin typeface="微软雅黑" panose="020B0503020204020204" charset="-122"/>
                <a:ea typeface="微软雅黑" panose="020B0503020204020204" charset="-122"/>
              </a:rPr>
              <a:t>relevant tools for </a:t>
            </a:r>
            <a:r>
              <a:rPr lang="en-US" dirty="0" smtClean="0">
                <a:solidFill>
                  <a:schemeClr val="accent1"/>
                </a:solidFill>
                <a:latin typeface="微软雅黑" panose="020B0503020204020204" charset="-122"/>
                <a:ea typeface="微软雅黑" panose="020B0503020204020204" charset="-122"/>
              </a:rPr>
              <a:t>C/O/A/U</a:t>
            </a:r>
            <a:r>
              <a:rPr dirty="0" smtClean="0">
                <a:solidFill>
                  <a:schemeClr val="tx1"/>
                </a:solidFill>
                <a:latin typeface="微软雅黑" panose="020B0503020204020204" charset="-122"/>
                <a:ea typeface="微软雅黑" panose="020B0503020204020204" charset="-122"/>
              </a:rPr>
              <a:t>.</a:t>
            </a:r>
            <a:endParaRPr lang="zh-CN" sz="1400" dirty="0" smtClean="0">
              <a:solidFill>
                <a:schemeClr val="tx1"/>
              </a:solidFill>
              <a:latin typeface="微软雅黑" panose="020B0503020204020204" charset="-122"/>
              <a:ea typeface="微软雅黑" panose="020B0503020204020204" charset="-122"/>
            </a:endParaRPr>
          </a:p>
        </p:txBody>
      </p:sp>
      <p:grpSp>
        <p:nvGrpSpPr>
          <p:cNvPr id="20" name="组合 19"/>
          <p:cNvGrpSpPr/>
          <p:nvPr/>
        </p:nvGrpSpPr>
        <p:grpSpPr>
          <a:xfrm>
            <a:off x="1220659" y="6519446"/>
            <a:ext cx="8024939" cy="338554"/>
            <a:chOff x="1277256" y="6519446"/>
            <a:chExt cx="8024939" cy="338554"/>
          </a:xfrm>
        </p:grpSpPr>
        <p:sp>
          <p:nvSpPr>
            <p:cNvPr id="21" name="矩形 20"/>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charset="-122"/>
                  <a:ea typeface="微软雅黑" panose="020B0503020204020204" charset="-122"/>
                </a:rPr>
                <a:t>04</a:t>
              </a:r>
              <a:endParaRPr lang="zh-CN" altLang="en-US" sz="1600" dirty="0">
                <a:solidFill>
                  <a:schemeClr val="bg1"/>
                </a:solidFill>
                <a:latin typeface="微软雅黑" panose="020B0503020204020204" charset="-122"/>
                <a:ea typeface="微软雅黑" panose="020B0503020204020204" charset="-122"/>
              </a:endParaRPr>
            </a:p>
          </p:txBody>
        </p:sp>
        <p:sp>
          <p:nvSpPr>
            <p:cNvPr id="32" name="文本框 31"/>
            <p:cNvSpPr txBox="1"/>
            <p:nvPr/>
          </p:nvSpPr>
          <p:spPr>
            <a:xfrm>
              <a:off x="1277256" y="6519446"/>
              <a:ext cx="7489625" cy="337185"/>
            </a:xfrm>
            <a:prstGeom prst="rect">
              <a:avLst/>
            </a:prstGeom>
            <a:noFill/>
          </p:spPr>
          <p:txBody>
            <a:bodyPr wrap="square" rtlCol="0">
              <a:spAutoFit/>
            </a:bodyPr>
            <a:lstStyle/>
            <a:p>
              <a:pPr algn="r"/>
              <a:r>
                <a:rPr lang="en-US" altLang="zh-CN" sz="1600" dirty="0" smtClean="0">
                  <a:solidFill>
                    <a:schemeClr val="tx1">
                      <a:lumMod val="85000"/>
                      <a:lumOff val="15000"/>
                    </a:schemeClr>
                  </a:solidFill>
                  <a:latin typeface="微软雅黑" panose="020B0503020204020204" charset="-122"/>
                  <a:ea typeface="微软雅黑" panose="020B0503020204020204" charset="-122"/>
                </a:rPr>
                <a:t>Hongyu Wang , School of Information Management , Wuhan University</a:t>
              </a:r>
              <a:endParaRPr lang="en-US" altLang="zh-CN" sz="1600" dirty="0" smtClean="0">
                <a:solidFill>
                  <a:schemeClr val="tx1">
                    <a:lumMod val="85000"/>
                    <a:lumOff val="15000"/>
                  </a:schemeClr>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53" presetClass="entr" presetSubtype="16" fill="hold" nodeType="withEffect">
                                  <p:stCondLst>
                                    <p:cond delay="25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7"/>
                                        </p:tgtEl>
                                        <p:attrNameLst>
                                          <p:attrName>style.visibility</p:attrName>
                                        </p:attrNameLst>
                                      </p:cBhvr>
                                      <p:to>
                                        <p:strVal val="visible"/>
                                      </p:to>
                                    </p:set>
                                    <p:anim calcmode="lin" valueType="num">
                                      <p:cBhvr>
                                        <p:cTn id="20" dur="500" fill="hold"/>
                                        <p:tgtEl>
                                          <p:spTgt spid="27"/>
                                        </p:tgtEl>
                                        <p:attrNameLst>
                                          <p:attrName>ppt_w</p:attrName>
                                        </p:attrNameLst>
                                      </p:cBhvr>
                                      <p:tavLst>
                                        <p:tav tm="0">
                                          <p:val>
                                            <p:fltVal val="0"/>
                                          </p:val>
                                        </p:tav>
                                        <p:tav tm="100000">
                                          <p:val>
                                            <p:strVal val="#ppt_w"/>
                                          </p:val>
                                        </p:tav>
                                      </p:tavLst>
                                    </p:anim>
                                    <p:anim calcmode="lin" valueType="num">
                                      <p:cBhvr>
                                        <p:cTn id="21" dur="500" fill="hold"/>
                                        <p:tgtEl>
                                          <p:spTgt spid="27"/>
                                        </p:tgtEl>
                                        <p:attrNameLst>
                                          <p:attrName>ppt_h</p:attrName>
                                        </p:attrNameLst>
                                      </p:cBhvr>
                                      <p:tavLst>
                                        <p:tav tm="0">
                                          <p:val>
                                            <p:fltVal val="0"/>
                                          </p:val>
                                        </p:tav>
                                        <p:tav tm="100000">
                                          <p:val>
                                            <p:strVal val="#ppt_h"/>
                                          </p:val>
                                        </p:tav>
                                      </p:tavLst>
                                    </p:anim>
                                    <p:animEffect transition="in" filter="fade">
                                      <p:cBhvr>
                                        <p:cTn id="22" dur="500"/>
                                        <p:tgtEl>
                                          <p:spTgt spid="2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24"/>
                                        </p:tgtEl>
                                        <p:attrNameLst>
                                          <p:attrName>style.visibility</p:attrName>
                                        </p:attrNameLst>
                                      </p:cBhvr>
                                      <p:to>
                                        <p:strVal val="visible"/>
                                      </p:to>
                                    </p:set>
                                    <p:anim calcmode="lin" valueType="num">
                                      <p:cBhvr>
                                        <p:cTn id="25" dur="500" fill="hold"/>
                                        <p:tgtEl>
                                          <p:spTgt spid="24"/>
                                        </p:tgtEl>
                                        <p:attrNameLst>
                                          <p:attrName>ppt_w</p:attrName>
                                        </p:attrNameLst>
                                      </p:cBhvr>
                                      <p:tavLst>
                                        <p:tav tm="0">
                                          <p:val>
                                            <p:fltVal val="0"/>
                                          </p:val>
                                        </p:tav>
                                        <p:tav tm="100000">
                                          <p:val>
                                            <p:strVal val="#ppt_w"/>
                                          </p:val>
                                        </p:tav>
                                      </p:tavLst>
                                    </p:anim>
                                    <p:anim calcmode="lin" valueType="num">
                                      <p:cBhvr>
                                        <p:cTn id="26" dur="500" fill="hold"/>
                                        <p:tgtEl>
                                          <p:spTgt spid="24"/>
                                        </p:tgtEl>
                                        <p:attrNameLst>
                                          <p:attrName>ppt_h</p:attrName>
                                        </p:attrNameLst>
                                      </p:cBhvr>
                                      <p:tavLst>
                                        <p:tav tm="0">
                                          <p:val>
                                            <p:fltVal val="0"/>
                                          </p:val>
                                        </p:tav>
                                        <p:tav tm="100000">
                                          <p:val>
                                            <p:strVal val="#ppt_h"/>
                                          </p:val>
                                        </p:tav>
                                      </p:tavLst>
                                    </p:anim>
                                    <p:animEffect transition="in" filter="fade">
                                      <p:cBhvr>
                                        <p:cTn id="27" dur="500"/>
                                        <p:tgtEl>
                                          <p:spTgt spid="24"/>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29"/>
                                        </p:tgtEl>
                                        <p:attrNameLst>
                                          <p:attrName>style.visibility</p:attrName>
                                        </p:attrNameLst>
                                      </p:cBhvr>
                                      <p:to>
                                        <p:strVal val="visible"/>
                                      </p:to>
                                    </p:set>
                                    <p:animEffect transition="in" filter="wipe(left)">
                                      <p:cBhvr>
                                        <p:cTn id="33" dur="500"/>
                                        <p:tgtEl>
                                          <p:spTgt spid="29"/>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31"/>
                                        </p:tgtEl>
                                        <p:attrNameLst>
                                          <p:attrName>style.visibility</p:attrName>
                                        </p:attrNameLst>
                                      </p:cBhvr>
                                      <p:to>
                                        <p:strVal val="visible"/>
                                      </p:to>
                                    </p:set>
                                    <p:animEffect transition="in" filter="wipe(left)">
                                      <p:cBhvr>
                                        <p:cTn id="39" dur="500"/>
                                        <p:tgtEl>
                                          <p:spTgt spid="31"/>
                                        </p:tgtEl>
                                      </p:cBhvr>
                                    </p:animEffect>
                                  </p:childTnLst>
                                </p:cTn>
                              </p:par>
                              <p:par>
                                <p:cTn id="40" presetID="22" presetClass="entr" presetSubtype="2" fill="hold" nodeType="withEffect">
                                  <p:stCondLst>
                                    <p:cond delay="250"/>
                                  </p:stCondLst>
                                  <p:childTnLst>
                                    <p:set>
                                      <p:cBhvr>
                                        <p:cTn id="41" dur="1" fill="hold">
                                          <p:stCondLst>
                                            <p:cond delay="0"/>
                                          </p:stCondLst>
                                        </p:cTn>
                                        <p:tgtEl>
                                          <p:spTgt spid="20"/>
                                        </p:tgtEl>
                                        <p:attrNameLst>
                                          <p:attrName>style.visibility</p:attrName>
                                        </p:attrNameLst>
                                      </p:cBhvr>
                                      <p:to>
                                        <p:strVal val="visible"/>
                                      </p:to>
                                    </p:set>
                                    <p:animEffect transition="in" filter="wipe(right)">
                                      <p:cBhvr>
                                        <p:cTn id="42" dur="500"/>
                                        <p:tgtEl>
                                          <p:spTgt spid="20"/>
                                        </p:tgtEl>
                                      </p:cBhvr>
                                    </p:animEffect>
                                  </p:childTnLst>
                                </p:cTn>
                              </p:par>
                              <p:par>
                                <p:cTn id="43" presetID="42" presetClass="entr" presetSubtype="0" fill="hold" nodeType="withEffect">
                                  <p:stCondLst>
                                    <p:cond delay="50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anim calcmode="lin" valueType="num">
                                      <p:cBhvr>
                                        <p:cTn id="46" dur="500" fill="hold"/>
                                        <p:tgtEl>
                                          <p:spTgt spid="2"/>
                                        </p:tgtEl>
                                        <p:attrNameLst>
                                          <p:attrName>ppt_x</p:attrName>
                                        </p:attrNameLst>
                                      </p:cBhvr>
                                      <p:tavLst>
                                        <p:tav tm="0">
                                          <p:val>
                                            <p:strVal val="#ppt_x"/>
                                          </p:val>
                                        </p:tav>
                                        <p:tav tm="100000">
                                          <p:val>
                                            <p:strVal val="#ppt_x"/>
                                          </p:val>
                                        </p:tav>
                                      </p:tavLst>
                                    </p:anim>
                                    <p:anim calcmode="lin" valueType="num">
                                      <p:cBhvr>
                                        <p:cTn id="47"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8" grpId="0"/>
      <p:bldP spid="27" grpId="0" bldLvl="0" animBg="1"/>
      <p:bldP spid="29" grpId="0"/>
      <p:bldP spid="24" grpId="0" bldLvl="0" animBg="1"/>
      <p:bldP spid="30"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微软雅黑" panose="020B0503020204020204" charset="-122"/>
                <a:ea typeface="微软雅黑" panose="020B0503020204020204" charset="-122"/>
                <a:sym typeface="+mn-ea"/>
              </a:rPr>
              <a:t>1. </a:t>
            </a:r>
            <a:r>
              <a:rPr lang="en-US" altLang="zh-CN" sz="2400" b="1" dirty="0">
                <a:solidFill>
                  <a:schemeClr val="tx1">
                    <a:lumMod val="85000"/>
                    <a:lumOff val="15000"/>
                  </a:schemeClr>
                </a:solidFill>
                <a:latin typeface="微软雅黑" panose="020B0503020204020204" charset="-122"/>
                <a:ea typeface="微软雅黑" panose="020B0503020204020204" charset="-122"/>
                <a:sym typeface="+mn-ea"/>
              </a:rPr>
              <a:t>Introduction——Question</a:t>
            </a:r>
            <a:endParaRPr lang="en-US" altLang="zh-CN" sz="2400" b="1" dirty="0">
              <a:solidFill>
                <a:schemeClr val="tx1">
                  <a:lumMod val="85000"/>
                  <a:lumOff val="15000"/>
                </a:schemeClr>
              </a:solidFill>
              <a:latin typeface="微软雅黑" panose="020B0503020204020204" charset="-122"/>
              <a:ea typeface="微软雅黑" panose="020B0503020204020204" charset="-122"/>
            </a:endParaRPr>
          </a:p>
        </p:txBody>
      </p:sp>
      <p:grpSp>
        <p:nvGrpSpPr>
          <p:cNvPr id="2" name="组合 1"/>
          <p:cNvGrpSpPr/>
          <p:nvPr/>
        </p:nvGrpSpPr>
        <p:grpSpPr>
          <a:xfrm>
            <a:off x="353505" y="1164589"/>
            <a:ext cx="8364227" cy="4965700"/>
            <a:chOff x="592265" y="2562859"/>
            <a:chExt cx="8364227" cy="4965700"/>
          </a:xfrm>
        </p:grpSpPr>
        <p:sp useBgFill="1">
          <p:nvSpPr>
            <p:cNvPr id="27" name="任意多边形 26"/>
            <p:cNvSpPr/>
            <p:nvPr/>
          </p:nvSpPr>
          <p:spPr>
            <a:xfrm>
              <a:off x="592265" y="2643504"/>
              <a:ext cx="7187565" cy="1161415"/>
            </a:xfrm>
            <a:custGeom>
              <a:avLst/>
              <a:gdLst>
                <a:gd name="connsiteX0" fmla="*/ 0 w 5181600"/>
                <a:gd name="connsiteY0" fmla="*/ 121920 h 1219200"/>
                <a:gd name="connsiteX1" fmla="*/ 121920 w 5181600"/>
                <a:gd name="connsiteY1" fmla="*/ 0 h 1219200"/>
                <a:gd name="connsiteX2" fmla="*/ 5059680 w 5181600"/>
                <a:gd name="connsiteY2" fmla="*/ 0 h 1219200"/>
                <a:gd name="connsiteX3" fmla="*/ 5181600 w 5181600"/>
                <a:gd name="connsiteY3" fmla="*/ 121920 h 1219200"/>
                <a:gd name="connsiteX4" fmla="*/ 5181600 w 5181600"/>
                <a:gd name="connsiteY4" fmla="*/ 1097280 h 1219200"/>
                <a:gd name="connsiteX5" fmla="*/ 5059680 w 5181600"/>
                <a:gd name="connsiteY5" fmla="*/ 1219200 h 1219200"/>
                <a:gd name="connsiteX6" fmla="*/ 121920 w 5181600"/>
                <a:gd name="connsiteY6" fmla="*/ 1219200 h 1219200"/>
                <a:gd name="connsiteX7" fmla="*/ 0 w 5181600"/>
                <a:gd name="connsiteY7" fmla="*/ 1097280 h 1219200"/>
                <a:gd name="connsiteX8" fmla="*/ 0 w 5181600"/>
                <a:gd name="connsiteY8" fmla="*/ 12192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1219200">
                  <a:moveTo>
                    <a:pt x="0" y="121920"/>
                  </a:moveTo>
                  <a:cubicBezTo>
                    <a:pt x="0" y="54585"/>
                    <a:pt x="54585" y="0"/>
                    <a:pt x="121920" y="0"/>
                  </a:cubicBezTo>
                  <a:lnTo>
                    <a:pt x="5059680" y="0"/>
                  </a:lnTo>
                  <a:cubicBezTo>
                    <a:pt x="5127015" y="0"/>
                    <a:pt x="5181600" y="54585"/>
                    <a:pt x="5181600" y="121920"/>
                  </a:cubicBezTo>
                  <a:lnTo>
                    <a:pt x="5181600" y="1097280"/>
                  </a:lnTo>
                  <a:cubicBezTo>
                    <a:pt x="5181600" y="1164615"/>
                    <a:pt x="5127015" y="1219200"/>
                    <a:pt x="5059680" y="1219200"/>
                  </a:cubicBezTo>
                  <a:lnTo>
                    <a:pt x="121920" y="1219200"/>
                  </a:lnTo>
                  <a:cubicBezTo>
                    <a:pt x="54585" y="1219200"/>
                    <a:pt x="0" y="1164615"/>
                    <a:pt x="0" y="1097280"/>
                  </a:cubicBezTo>
                  <a:lnTo>
                    <a:pt x="0" y="121920"/>
                  </a:lnTo>
                  <a:close/>
                </a:path>
              </a:pathLst>
            </a:custGeom>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019" tIns="230019" rIns="1474213" bIns="230019" numCol="1" spcCol="1270" anchor="ctr" anchorCtr="0">
              <a:noAutofit/>
            </a:bodyPr>
            <a:lstStyle/>
            <a:p>
              <a:pPr lvl="0" algn="l" defTabSz="2266950">
                <a:lnSpc>
                  <a:spcPct val="90000"/>
                </a:lnSpc>
                <a:spcBef>
                  <a:spcPct val="0"/>
                </a:spcBef>
                <a:spcAft>
                  <a:spcPct val="35000"/>
                </a:spcAft>
              </a:pPr>
              <a:endParaRPr lang="zh-CN" altLang="en-US" sz="5100" kern="1200"/>
            </a:p>
          </p:txBody>
        </p:sp>
        <p:sp>
          <p:nvSpPr>
            <p:cNvPr id="28" name="任意多边形 27"/>
            <p:cNvSpPr/>
            <p:nvPr/>
          </p:nvSpPr>
          <p:spPr>
            <a:xfrm>
              <a:off x="1226630" y="4503419"/>
              <a:ext cx="7108190" cy="1161415"/>
            </a:xfrm>
            <a:custGeom>
              <a:avLst/>
              <a:gdLst>
                <a:gd name="connsiteX0" fmla="*/ 0 w 5181600"/>
                <a:gd name="connsiteY0" fmla="*/ 121920 h 1219200"/>
                <a:gd name="connsiteX1" fmla="*/ 121920 w 5181600"/>
                <a:gd name="connsiteY1" fmla="*/ 0 h 1219200"/>
                <a:gd name="connsiteX2" fmla="*/ 5059680 w 5181600"/>
                <a:gd name="connsiteY2" fmla="*/ 0 h 1219200"/>
                <a:gd name="connsiteX3" fmla="*/ 5181600 w 5181600"/>
                <a:gd name="connsiteY3" fmla="*/ 121920 h 1219200"/>
                <a:gd name="connsiteX4" fmla="*/ 5181600 w 5181600"/>
                <a:gd name="connsiteY4" fmla="*/ 1097280 h 1219200"/>
                <a:gd name="connsiteX5" fmla="*/ 5059680 w 5181600"/>
                <a:gd name="connsiteY5" fmla="*/ 1219200 h 1219200"/>
                <a:gd name="connsiteX6" fmla="*/ 121920 w 5181600"/>
                <a:gd name="connsiteY6" fmla="*/ 1219200 h 1219200"/>
                <a:gd name="connsiteX7" fmla="*/ 0 w 5181600"/>
                <a:gd name="connsiteY7" fmla="*/ 1097280 h 1219200"/>
                <a:gd name="connsiteX8" fmla="*/ 0 w 5181600"/>
                <a:gd name="connsiteY8" fmla="*/ 12192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1219200">
                  <a:moveTo>
                    <a:pt x="0" y="121920"/>
                  </a:moveTo>
                  <a:cubicBezTo>
                    <a:pt x="0" y="54585"/>
                    <a:pt x="54585" y="0"/>
                    <a:pt x="121920" y="0"/>
                  </a:cubicBezTo>
                  <a:lnTo>
                    <a:pt x="5059680" y="0"/>
                  </a:lnTo>
                  <a:cubicBezTo>
                    <a:pt x="5127015" y="0"/>
                    <a:pt x="5181600" y="54585"/>
                    <a:pt x="5181600" y="121920"/>
                  </a:cubicBezTo>
                  <a:lnTo>
                    <a:pt x="5181600" y="1097280"/>
                  </a:lnTo>
                  <a:cubicBezTo>
                    <a:pt x="5181600" y="1164615"/>
                    <a:pt x="5127015" y="1219200"/>
                    <a:pt x="5059680" y="1219200"/>
                  </a:cubicBezTo>
                  <a:lnTo>
                    <a:pt x="121920" y="1219200"/>
                  </a:lnTo>
                  <a:cubicBezTo>
                    <a:pt x="54585" y="1219200"/>
                    <a:pt x="0" y="1164615"/>
                    <a:pt x="0" y="1097280"/>
                  </a:cubicBezTo>
                  <a:lnTo>
                    <a:pt x="0" y="121920"/>
                  </a:lnTo>
                  <a:close/>
                </a:path>
              </a:pathLst>
            </a:custGeom>
            <a:solidFill>
              <a:srgbClr val="F5F5F5"/>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019" tIns="230019" rIns="1474213" bIns="230019" numCol="1" spcCol="1270" anchor="ctr" anchorCtr="0">
              <a:noAutofit/>
            </a:bodyPr>
            <a:lstStyle/>
            <a:p>
              <a:pPr defTabSz="2266950">
                <a:lnSpc>
                  <a:spcPct val="90000"/>
                </a:lnSpc>
                <a:spcBef>
                  <a:spcPct val="0"/>
                </a:spcBef>
                <a:spcAft>
                  <a:spcPct val="35000"/>
                </a:spcAft>
              </a:pPr>
              <a:endParaRPr lang="zh-CN" altLang="en-US" sz="5100"/>
            </a:p>
          </p:txBody>
        </p:sp>
        <p:sp>
          <p:nvSpPr>
            <p:cNvPr id="29" name="任意多边形 28"/>
            <p:cNvSpPr/>
            <p:nvPr/>
          </p:nvSpPr>
          <p:spPr>
            <a:xfrm>
              <a:off x="2222564" y="6367461"/>
              <a:ext cx="6733928" cy="1161098"/>
            </a:xfrm>
            <a:custGeom>
              <a:avLst/>
              <a:gdLst>
                <a:gd name="connsiteX0" fmla="*/ 0 w 5181600"/>
                <a:gd name="connsiteY0" fmla="*/ 121920 h 1219200"/>
                <a:gd name="connsiteX1" fmla="*/ 121920 w 5181600"/>
                <a:gd name="connsiteY1" fmla="*/ 0 h 1219200"/>
                <a:gd name="connsiteX2" fmla="*/ 5059680 w 5181600"/>
                <a:gd name="connsiteY2" fmla="*/ 0 h 1219200"/>
                <a:gd name="connsiteX3" fmla="*/ 5181600 w 5181600"/>
                <a:gd name="connsiteY3" fmla="*/ 121920 h 1219200"/>
                <a:gd name="connsiteX4" fmla="*/ 5181600 w 5181600"/>
                <a:gd name="connsiteY4" fmla="*/ 1097280 h 1219200"/>
                <a:gd name="connsiteX5" fmla="*/ 5059680 w 5181600"/>
                <a:gd name="connsiteY5" fmla="*/ 1219200 h 1219200"/>
                <a:gd name="connsiteX6" fmla="*/ 121920 w 5181600"/>
                <a:gd name="connsiteY6" fmla="*/ 1219200 h 1219200"/>
                <a:gd name="connsiteX7" fmla="*/ 0 w 5181600"/>
                <a:gd name="connsiteY7" fmla="*/ 1097280 h 1219200"/>
                <a:gd name="connsiteX8" fmla="*/ 0 w 5181600"/>
                <a:gd name="connsiteY8" fmla="*/ 12192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1219200">
                  <a:moveTo>
                    <a:pt x="0" y="121920"/>
                  </a:moveTo>
                  <a:cubicBezTo>
                    <a:pt x="0" y="54585"/>
                    <a:pt x="54585" y="0"/>
                    <a:pt x="121920" y="0"/>
                  </a:cubicBezTo>
                  <a:lnTo>
                    <a:pt x="5059680" y="0"/>
                  </a:lnTo>
                  <a:cubicBezTo>
                    <a:pt x="5127015" y="0"/>
                    <a:pt x="5181600" y="54585"/>
                    <a:pt x="5181600" y="121920"/>
                  </a:cubicBezTo>
                  <a:lnTo>
                    <a:pt x="5181600" y="1097280"/>
                  </a:lnTo>
                  <a:cubicBezTo>
                    <a:pt x="5181600" y="1164615"/>
                    <a:pt x="5127015" y="1219200"/>
                    <a:pt x="5059680" y="1219200"/>
                  </a:cubicBezTo>
                  <a:lnTo>
                    <a:pt x="121920" y="1219200"/>
                  </a:lnTo>
                  <a:cubicBezTo>
                    <a:pt x="54585" y="1219200"/>
                    <a:pt x="0" y="1164615"/>
                    <a:pt x="0" y="1097280"/>
                  </a:cubicBezTo>
                  <a:lnTo>
                    <a:pt x="0" y="121920"/>
                  </a:lnTo>
                  <a:close/>
                </a:path>
              </a:pathLst>
            </a:custGeom>
            <a:solidFill>
              <a:srgbClr val="F5F5F5"/>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019" tIns="230019" rIns="1474213" bIns="230019" numCol="1" spcCol="1270" anchor="ctr" anchorCtr="0">
              <a:noAutofit/>
            </a:bodyPr>
            <a:lstStyle/>
            <a:p>
              <a:pPr defTabSz="2266950">
                <a:lnSpc>
                  <a:spcPct val="90000"/>
                </a:lnSpc>
                <a:spcBef>
                  <a:spcPct val="0"/>
                </a:spcBef>
                <a:spcAft>
                  <a:spcPct val="35000"/>
                </a:spcAft>
              </a:pPr>
              <a:endParaRPr lang="zh-CN" altLang="en-US" sz="5100"/>
            </a:p>
          </p:txBody>
        </p:sp>
        <p:sp>
          <p:nvSpPr>
            <p:cNvPr id="30" name="任意多边形 29"/>
            <p:cNvSpPr/>
            <p:nvPr/>
          </p:nvSpPr>
          <p:spPr>
            <a:xfrm>
              <a:off x="5843543" y="3748158"/>
              <a:ext cx="1029895" cy="754714"/>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4028" tIns="45720" rIns="224028" bIns="241859" numCol="1" spcCol="1270" anchor="ctr" anchorCtr="0">
              <a:noAutofit/>
            </a:bodyPr>
            <a:lstStyle/>
            <a:p>
              <a:pPr lvl="0" algn="ctr" defTabSz="1600200">
                <a:lnSpc>
                  <a:spcPct val="90000"/>
                </a:lnSpc>
                <a:spcBef>
                  <a:spcPct val="0"/>
                </a:spcBef>
                <a:spcAft>
                  <a:spcPct val="35000"/>
                </a:spcAft>
              </a:pPr>
              <a:endParaRPr lang="zh-CN" altLang="en-US" sz="3600" kern="1200"/>
            </a:p>
          </p:txBody>
        </p:sp>
        <p:sp>
          <p:nvSpPr>
            <p:cNvPr id="31" name="任意多边形 30"/>
            <p:cNvSpPr/>
            <p:nvPr/>
          </p:nvSpPr>
          <p:spPr>
            <a:xfrm>
              <a:off x="6750133" y="5611922"/>
              <a:ext cx="1029895" cy="754714"/>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4028" tIns="45720" rIns="224028" bIns="241859" numCol="1" spcCol="1270" anchor="ctr" anchorCtr="0">
              <a:noAutofit/>
            </a:bodyPr>
            <a:lstStyle/>
            <a:p>
              <a:pPr lvl="0" algn="ctr" defTabSz="1600200">
                <a:lnSpc>
                  <a:spcPct val="90000"/>
                </a:lnSpc>
                <a:spcBef>
                  <a:spcPct val="0"/>
                </a:spcBef>
                <a:spcAft>
                  <a:spcPct val="35000"/>
                </a:spcAft>
              </a:pPr>
              <a:endParaRPr lang="zh-CN" altLang="en-US" sz="3600" kern="1200"/>
            </a:p>
          </p:txBody>
        </p:sp>
        <p:sp>
          <p:nvSpPr>
            <p:cNvPr id="32" name="文本框 31"/>
            <p:cNvSpPr txBox="1"/>
            <p:nvPr/>
          </p:nvSpPr>
          <p:spPr>
            <a:xfrm>
              <a:off x="592265" y="2562859"/>
              <a:ext cx="7239000" cy="1322070"/>
            </a:xfrm>
            <a:prstGeom prst="rect">
              <a:avLst/>
            </a:prstGeom>
            <a:noFill/>
          </p:spPr>
          <p:txBody>
            <a:bodyPr wrap="square" rtlCol="0">
              <a:spAutoFit/>
            </a:bodyPr>
            <a:lstStyle/>
            <a:p>
              <a:pPr indent="457200">
                <a:lnSpc>
                  <a:spcPct val="125000"/>
                </a:lnSpc>
              </a:pPr>
              <a:r>
                <a:rPr sz="1600" b="1" dirty="0">
                  <a:solidFill>
                    <a:srgbClr val="262626"/>
                  </a:solidFill>
                  <a:latin typeface="微软雅黑" panose="020B0503020204020204" charset="-122"/>
                  <a:ea typeface="微软雅黑" panose="020B0503020204020204" charset="-122"/>
                </a:rPr>
                <a:t>In the context of </a:t>
              </a:r>
              <a:r>
                <a:rPr lang="en-US" sz="1600" b="1" dirty="0">
                  <a:solidFill>
                    <a:srgbClr val="262626"/>
                  </a:solidFill>
                  <a:latin typeface="微软雅黑" panose="020B0503020204020204" charset="-122"/>
                  <a:ea typeface="微软雅黑" panose="020B0503020204020204" charset="-122"/>
                </a:rPr>
                <a:t>DH</a:t>
              </a:r>
              <a:r>
                <a:rPr sz="1600" b="1" dirty="0">
                  <a:solidFill>
                    <a:srgbClr val="262626"/>
                  </a:solidFill>
                  <a:latin typeface="微软雅黑" panose="020B0503020204020204" charset="-122"/>
                  <a:ea typeface="微软雅黑" panose="020B0503020204020204" charset="-122"/>
                </a:rPr>
                <a:t>, the discovery and revelation of knowledge implied in cultural heritage, </a:t>
              </a:r>
              <a:r>
                <a:rPr lang="en-US" sz="1600" b="1" dirty="0">
                  <a:solidFill>
                    <a:srgbClr val="262626"/>
                  </a:solidFill>
                  <a:latin typeface="微软雅黑" panose="020B0503020204020204" charset="-122"/>
                  <a:ea typeface="微软雅黑" panose="020B0503020204020204" charset="-122"/>
                </a:rPr>
                <a:t>through the</a:t>
              </a:r>
              <a:r>
                <a:rPr sz="1600" b="1" dirty="0">
                  <a:solidFill>
                    <a:srgbClr val="262626"/>
                  </a:solidFill>
                  <a:latin typeface="微软雅黑" panose="020B0503020204020204" charset="-122"/>
                  <a:ea typeface="微软雅黑" panose="020B0503020204020204" charset="-122"/>
                </a:rPr>
                <a:t> semantic and expandable organization of digital resources, will efficiently improve the inheritance, application and protection of cultural heritage.</a:t>
              </a:r>
              <a:endParaRPr sz="1600" b="1" dirty="0">
                <a:solidFill>
                  <a:srgbClr val="262626"/>
                </a:solidFill>
                <a:latin typeface="微软雅黑" panose="020B0503020204020204" charset="-122"/>
                <a:ea typeface="微软雅黑" panose="020B0503020204020204" charset="-122"/>
              </a:endParaRPr>
            </a:p>
          </p:txBody>
        </p:sp>
        <p:sp>
          <p:nvSpPr>
            <p:cNvPr id="33" name="文本框 32"/>
            <p:cNvSpPr txBox="1"/>
            <p:nvPr/>
          </p:nvSpPr>
          <p:spPr>
            <a:xfrm>
              <a:off x="1226630" y="4423409"/>
              <a:ext cx="7019925" cy="1322070"/>
            </a:xfrm>
            <a:prstGeom prst="rect">
              <a:avLst/>
            </a:prstGeom>
            <a:noFill/>
          </p:spPr>
          <p:txBody>
            <a:bodyPr wrap="square" rtlCol="0">
              <a:spAutoFit/>
            </a:bodyPr>
            <a:lstStyle/>
            <a:p>
              <a:pPr indent="457200">
                <a:lnSpc>
                  <a:spcPct val="125000"/>
                </a:lnSpc>
              </a:pPr>
              <a:r>
                <a:rPr lang="zh-CN" altLang="en-US" sz="1600" b="1" dirty="0" smtClean="0">
                  <a:solidFill>
                    <a:srgbClr val="262626"/>
                  </a:solidFill>
                  <a:latin typeface="微软雅黑" panose="020B0503020204020204" charset="-122"/>
                  <a:ea typeface="微软雅黑" panose="020B0503020204020204" charset="-122"/>
                </a:rPr>
                <a:t>As two commonly used </a:t>
              </a:r>
              <a:r>
                <a:rPr lang="en-US" altLang="zh-CN" sz="1600" b="1" dirty="0" smtClean="0">
                  <a:solidFill>
                    <a:srgbClr val="262626"/>
                  </a:solidFill>
                  <a:latin typeface="微软雅黑" panose="020B0503020204020204" charset="-122"/>
                  <a:ea typeface="微软雅黑" panose="020B0503020204020204" charset="-122"/>
                </a:rPr>
                <a:t>KOS</a:t>
              </a:r>
              <a:r>
                <a:rPr lang="zh-CN" altLang="en-US" sz="1600" b="1" dirty="0" smtClean="0">
                  <a:solidFill>
                    <a:srgbClr val="262626"/>
                  </a:solidFill>
                  <a:latin typeface="微软雅黑" panose="020B0503020204020204" charset="-122"/>
                  <a:ea typeface="微软雅黑" panose="020B0503020204020204" charset="-122"/>
                </a:rPr>
                <a:t>, metadata framework </a:t>
              </a:r>
              <a:r>
                <a:rPr lang="en-US" altLang="zh-CN" sz="1600" b="1" dirty="0" smtClean="0">
                  <a:solidFill>
                    <a:srgbClr val="262626"/>
                  </a:solidFill>
                  <a:latin typeface="微软雅黑" panose="020B0503020204020204" charset="-122"/>
                  <a:ea typeface="微软雅黑" panose="020B0503020204020204" charset="-122"/>
                </a:rPr>
                <a:t>is</a:t>
              </a:r>
              <a:r>
                <a:rPr lang="zh-CN" altLang="en-US" sz="1600" b="1" dirty="0" smtClean="0">
                  <a:solidFill>
                    <a:srgbClr val="262626"/>
                  </a:solidFill>
                  <a:latin typeface="微软雅黑" panose="020B0503020204020204" charset="-122"/>
                  <a:ea typeface="微软雅黑" panose="020B0503020204020204" charset="-122"/>
                </a:rPr>
                <a:t> inefficient in representing and reflecting relationships between knowledge units, and while, ontology model and/or RDF can reflect such relationships but </a:t>
              </a:r>
              <a:r>
                <a:rPr lang="en-US" altLang="zh-CN" sz="1600" b="1" dirty="0" smtClean="0">
                  <a:solidFill>
                    <a:srgbClr val="262626"/>
                  </a:solidFill>
                  <a:latin typeface="微软雅黑" panose="020B0503020204020204" charset="-122"/>
                  <a:ea typeface="微软雅黑" panose="020B0503020204020204" charset="-122"/>
                </a:rPr>
                <a:t>are inability to</a:t>
              </a:r>
              <a:r>
                <a:rPr lang="zh-CN" altLang="en-US" sz="1600" b="1" dirty="0" smtClean="0">
                  <a:solidFill>
                    <a:srgbClr val="262626"/>
                  </a:solidFill>
                  <a:latin typeface="微软雅黑" panose="020B0503020204020204" charset="-122"/>
                  <a:ea typeface="微软雅黑" panose="020B0503020204020204" charset="-122"/>
                </a:rPr>
                <a:t> </a:t>
              </a:r>
              <a:r>
                <a:rPr lang="en-US" altLang="zh-CN" sz="1600" b="1" dirty="0" smtClean="0">
                  <a:solidFill>
                    <a:srgbClr val="262626"/>
                  </a:solidFill>
                  <a:latin typeface="微软雅黑" panose="020B0503020204020204" charset="-122"/>
                  <a:ea typeface="微软雅黑" panose="020B0503020204020204" charset="-122"/>
                </a:rPr>
                <a:t>qualify their</a:t>
              </a:r>
              <a:r>
                <a:rPr lang="zh-CN" altLang="en-US" sz="1600" b="1" dirty="0" smtClean="0">
                  <a:solidFill>
                    <a:srgbClr val="262626"/>
                  </a:solidFill>
                  <a:latin typeface="微软雅黑" panose="020B0503020204020204" charset="-122"/>
                  <a:ea typeface="微软雅黑" panose="020B0503020204020204" charset="-122"/>
                </a:rPr>
                <a:t> instances.</a:t>
              </a:r>
              <a:endParaRPr lang="zh-CN" altLang="en-US" sz="1600" b="1" dirty="0" smtClean="0">
                <a:solidFill>
                  <a:srgbClr val="262626"/>
                </a:solidFill>
                <a:latin typeface="微软雅黑" panose="020B0503020204020204" charset="-122"/>
                <a:ea typeface="微软雅黑" panose="020B0503020204020204" charset="-122"/>
              </a:endParaRPr>
            </a:p>
          </p:txBody>
        </p:sp>
        <p:sp>
          <p:nvSpPr>
            <p:cNvPr id="34" name="文本框 33"/>
            <p:cNvSpPr txBox="1"/>
            <p:nvPr/>
          </p:nvSpPr>
          <p:spPr>
            <a:xfrm>
              <a:off x="2232025" y="6440360"/>
              <a:ext cx="6715005" cy="1014730"/>
            </a:xfrm>
            <a:prstGeom prst="rect">
              <a:avLst/>
            </a:prstGeom>
            <a:noFill/>
          </p:spPr>
          <p:txBody>
            <a:bodyPr wrap="square" rtlCol="0">
              <a:spAutoFit/>
            </a:bodyPr>
            <a:lstStyle/>
            <a:p>
              <a:pPr indent="457200">
                <a:lnSpc>
                  <a:spcPct val="125000"/>
                </a:lnSpc>
              </a:pPr>
              <a:r>
                <a:rPr lang="zh-CN" altLang="en-US" sz="1600" b="1" dirty="0">
                  <a:solidFill>
                    <a:srgbClr val="262626"/>
                  </a:solidFill>
                  <a:latin typeface="微软雅黑" panose="020B0503020204020204" charset="-122"/>
                  <a:ea typeface="微软雅黑" panose="020B0503020204020204" charset="-122"/>
                </a:rPr>
                <a:t>In addition, when adding and associating new kinds of resources, the ontology model needs to be redesigned, so that </a:t>
              </a:r>
              <a:r>
                <a:rPr lang="en-US" altLang="zh-CN" sz="1600" b="1" dirty="0">
                  <a:solidFill>
                    <a:srgbClr val="262626"/>
                  </a:solidFill>
                  <a:latin typeface="微软雅黑" panose="020B0503020204020204" charset="-122"/>
                  <a:ea typeface="微软雅黑" panose="020B0503020204020204" charset="-122"/>
                </a:rPr>
                <a:t>the </a:t>
              </a:r>
              <a:r>
                <a:rPr lang="zh-CN" altLang="en-US" sz="1600" b="1" dirty="0">
                  <a:solidFill>
                    <a:srgbClr val="262626"/>
                  </a:solidFill>
                  <a:latin typeface="微软雅黑" panose="020B0503020204020204" charset="-122"/>
                  <a:ea typeface="微软雅黑" panose="020B0503020204020204" charset="-122"/>
                </a:rPr>
                <a:t>knowledge cannot be extended conveniently and efficiently</a:t>
              </a:r>
              <a:r>
                <a:rPr lang="en-US" altLang="zh-CN" sz="1600" b="1" dirty="0">
                  <a:solidFill>
                    <a:srgbClr val="262626"/>
                  </a:solidFill>
                  <a:latin typeface="微软雅黑" panose="020B0503020204020204" charset="-122"/>
                  <a:ea typeface="微软雅黑" panose="020B0503020204020204" charset="-122"/>
                </a:rPr>
                <a:t>.</a:t>
              </a:r>
              <a:endParaRPr lang="en-US" altLang="zh-CN" sz="1600" b="1" dirty="0">
                <a:solidFill>
                  <a:srgbClr val="262626"/>
                </a:solidFill>
                <a:latin typeface="微软雅黑" panose="020B0503020204020204" charset="-122"/>
                <a:ea typeface="微软雅黑" panose="020B0503020204020204" charset="-122"/>
              </a:endParaRPr>
            </a:p>
          </p:txBody>
        </p:sp>
      </p:grpSp>
      <p:grpSp>
        <p:nvGrpSpPr>
          <p:cNvPr id="39" name="组合 38"/>
          <p:cNvGrpSpPr/>
          <p:nvPr/>
        </p:nvGrpSpPr>
        <p:grpSpPr>
          <a:xfrm>
            <a:off x="1220659" y="6519446"/>
            <a:ext cx="8024939" cy="338554"/>
            <a:chOff x="1277256" y="6519446"/>
            <a:chExt cx="8024939" cy="338554"/>
          </a:xfrm>
        </p:grpSpPr>
        <p:sp>
          <p:nvSpPr>
            <p:cNvPr id="40" name="矩形 3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663567" y="6519446"/>
              <a:ext cx="638628" cy="337185"/>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charset="-122"/>
                  <a:ea typeface="微软雅黑" panose="020B0503020204020204" charset="-122"/>
                </a:rPr>
                <a:t>05</a:t>
              </a:r>
              <a:endParaRPr lang="zh-CN" altLang="en-US" sz="1600" dirty="0">
                <a:solidFill>
                  <a:schemeClr val="bg1"/>
                </a:solidFill>
                <a:latin typeface="微软雅黑" panose="020B0503020204020204" charset="-122"/>
                <a:ea typeface="微软雅黑" panose="020B0503020204020204" charset="-122"/>
              </a:endParaRPr>
            </a:p>
          </p:txBody>
        </p:sp>
        <p:sp>
          <p:nvSpPr>
            <p:cNvPr id="42" name="文本框 41"/>
            <p:cNvSpPr txBox="1"/>
            <p:nvPr/>
          </p:nvSpPr>
          <p:spPr>
            <a:xfrm>
              <a:off x="1277256" y="6519446"/>
              <a:ext cx="7489625" cy="337185"/>
            </a:xfrm>
            <a:prstGeom prst="rect">
              <a:avLst/>
            </a:prstGeom>
            <a:noFill/>
          </p:spPr>
          <p:txBody>
            <a:bodyPr wrap="square" rtlCol="0">
              <a:spAutoFit/>
            </a:bodyPr>
            <a:lstStyle/>
            <a:p>
              <a:pPr algn="r"/>
              <a:r>
                <a:rPr lang="en-US" altLang="zh-CN" sz="1600" dirty="0" smtClean="0">
                  <a:solidFill>
                    <a:schemeClr val="tx1">
                      <a:lumMod val="85000"/>
                      <a:lumOff val="15000"/>
                    </a:schemeClr>
                  </a:solidFill>
                  <a:latin typeface="微软雅黑" panose="020B0503020204020204" charset="-122"/>
                  <a:ea typeface="微软雅黑" panose="020B0503020204020204" charset="-122"/>
                  <a:sym typeface="+mn-ea"/>
                </a:rPr>
                <a:t>Hongyu Wang , School of Information Management , Wuhan University</a:t>
              </a:r>
              <a:endParaRPr lang="zh-CN" altLang="en-US" sz="1600" dirty="0">
                <a:solidFill>
                  <a:schemeClr val="tx1">
                    <a:lumMod val="85000"/>
                    <a:lumOff val="15000"/>
                  </a:schemeClr>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par>
                                <p:cTn id="16" presetID="22" presetClass="entr" presetSubtype="1" fill="hold" nodeType="withEffect">
                                  <p:stCondLst>
                                    <p:cond delay="25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微软雅黑" panose="020B0503020204020204" charset="-122"/>
                <a:ea typeface="微软雅黑" panose="020B0503020204020204" charset="-122"/>
                <a:sym typeface="+mn-ea"/>
              </a:rPr>
              <a:t>1. </a:t>
            </a:r>
            <a:r>
              <a:rPr lang="en-US" altLang="zh-CN" sz="2400" b="1" dirty="0">
                <a:solidFill>
                  <a:schemeClr val="tx1">
                    <a:lumMod val="85000"/>
                    <a:lumOff val="15000"/>
                  </a:schemeClr>
                </a:solidFill>
                <a:latin typeface="微软雅黑" panose="020B0503020204020204" charset="-122"/>
                <a:ea typeface="微软雅黑" panose="020B0503020204020204" charset="-122"/>
                <a:sym typeface="+mn-ea"/>
              </a:rPr>
              <a:t>Introduction——Our Work</a:t>
            </a:r>
            <a:endParaRPr lang="zh-CN" altLang="en-US" sz="2400" b="1" dirty="0">
              <a:solidFill>
                <a:schemeClr val="tx1">
                  <a:lumMod val="85000"/>
                  <a:lumOff val="15000"/>
                </a:schemeClr>
              </a:solidFill>
              <a:latin typeface="微软雅黑" panose="020B0503020204020204" charset="-122"/>
              <a:ea typeface="微软雅黑" panose="020B0503020204020204" charset="-122"/>
              <a:sym typeface="+mn-ea"/>
            </a:endParaRPr>
          </a:p>
        </p:txBody>
      </p:sp>
      <p:grpSp>
        <p:nvGrpSpPr>
          <p:cNvPr id="39" name="组合 38"/>
          <p:cNvGrpSpPr/>
          <p:nvPr/>
        </p:nvGrpSpPr>
        <p:grpSpPr>
          <a:xfrm>
            <a:off x="1220659" y="6519446"/>
            <a:ext cx="8024939" cy="338554"/>
            <a:chOff x="1277256" y="6519446"/>
            <a:chExt cx="8024939" cy="338554"/>
          </a:xfrm>
        </p:grpSpPr>
        <p:sp>
          <p:nvSpPr>
            <p:cNvPr id="40" name="矩形 3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663567" y="6519446"/>
              <a:ext cx="638628" cy="337185"/>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charset="-122"/>
                  <a:ea typeface="微软雅黑" panose="020B0503020204020204" charset="-122"/>
                </a:rPr>
                <a:t>06</a:t>
              </a:r>
              <a:endParaRPr lang="zh-CN" altLang="en-US" sz="1600" dirty="0">
                <a:solidFill>
                  <a:schemeClr val="bg1"/>
                </a:solidFill>
                <a:latin typeface="微软雅黑" panose="020B0503020204020204" charset="-122"/>
                <a:ea typeface="微软雅黑" panose="020B0503020204020204" charset="-122"/>
              </a:endParaRPr>
            </a:p>
          </p:txBody>
        </p:sp>
        <p:sp>
          <p:nvSpPr>
            <p:cNvPr id="42" name="文本框 41"/>
            <p:cNvSpPr txBox="1"/>
            <p:nvPr/>
          </p:nvSpPr>
          <p:spPr>
            <a:xfrm>
              <a:off x="1277256" y="6519446"/>
              <a:ext cx="7489625" cy="337185"/>
            </a:xfrm>
            <a:prstGeom prst="rect">
              <a:avLst/>
            </a:prstGeom>
            <a:noFill/>
          </p:spPr>
          <p:txBody>
            <a:bodyPr wrap="square" rtlCol="0">
              <a:spAutoFit/>
            </a:bodyPr>
            <a:lstStyle/>
            <a:p>
              <a:pPr algn="r"/>
              <a:r>
                <a:rPr lang="en-US" altLang="zh-CN" sz="1600" dirty="0" smtClean="0">
                  <a:solidFill>
                    <a:schemeClr val="tx1">
                      <a:lumMod val="85000"/>
                      <a:lumOff val="15000"/>
                    </a:schemeClr>
                  </a:solidFill>
                  <a:latin typeface="微软雅黑" panose="020B0503020204020204" charset="-122"/>
                  <a:ea typeface="微软雅黑" panose="020B0503020204020204" charset="-122"/>
                  <a:sym typeface="+mn-ea"/>
                </a:rPr>
                <a:t>Hongyu Wang , School of Information Management , Wuhan University</a:t>
              </a:r>
              <a:endParaRPr lang="zh-CN" altLang="en-US" sz="1600" dirty="0">
                <a:solidFill>
                  <a:schemeClr val="tx1">
                    <a:lumMod val="85000"/>
                    <a:lumOff val="15000"/>
                  </a:schemeClr>
                </a:solidFill>
                <a:latin typeface="微软雅黑" panose="020B0503020204020204" charset="-122"/>
                <a:ea typeface="微软雅黑" panose="020B0503020204020204" charset="-122"/>
              </a:endParaRPr>
            </a:p>
          </p:txBody>
        </p:sp>
      </p:grpSp>
      <p:sp>
        <p:nvSpPr>
          <p:cNvPr id="35" name="任意多边形 34"/>
          <p:cNvSpPr/>
          <p:nvPr/>
        </p:nvSpPr>
        <p:spPr>
          <a:xfrm>
            <a:off x="1577030" y="2816052"/>
            <a:ext cx="1545937" cy="1545937"/>
          </a:xfrm>
          <a:custGeom>
            <a:avLst/>
            <a:gdLst>
              <a:gd name="connsiteX0" fmla="*/ 0 w 1439167"/>
              <a:gd name="connsiteY0" fmla="*/ 719584 h 1439167"/>
              <a:gd name="connsiteX1" fmla="*/ 719584 w 1439167"/>
              <a:gd name="connsiteY1" fmla="*/ 0 h 1439167"/>
              <a:gd name="connsiteX2" fmla="*/ 1439168 w 1439167"/>
              <a:gd name="connsiteY2" fmla="*/ 719584 h 1439167"/>
              <a:gd name="connsiteX3" fmla="*/ 719584 w 1439167"/>
              <a:gd name="connsiteY3" fmla="*/ 1439168 h 1439167"/>
              <a:gd name="connsiteX4" fmla="*/ 0 w 1439167"/>
              <a:gd name="connsiteY4" fmla="*/ 719584 h 143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67" h="1439167">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ea typeface="微软雅黑" panose="020B0503020204020204" charset="-122"/>
              </a:rPr>
              <a:t>DH</a:t>
            </a:r>
            <a:endParaRPr lang="en-US" sz="2400" b="1" dirty="0">
              <a:latin typeface="Arial" panose="020B0604020202020204" pitchFamily="34" charset="0"/>
              <a:ea typeface="微软雅黑" panose="020B0503020204020204" charset="-122"/>
            </a:endParaRPr>
          </a:p>
        </p:txBody>
      </p:sp>
      <p:grpSp>
        <p:nvGrpSpPr>
          <p:cNvPr id="36" name="组合 35"/>
          <p:cNvGrpSpPr/>
          <p:nvPr/>
        </p:nvGrpSpPr>
        <p:grpSpPr>
          <a:xfrm>
            <a:off x="169227" y="1408249"/>
            <a:ext cx="4361542" cy="4361542"/>
            <a:chOff x="3526104" y="876860"/>
            <a:chExt cx="5124410" cy="5124410"/>
          </a:xfrm>
        </p:grpSpPr>
        <p:sp>
          <p:nvSpPr>
            <p:cNvPr id="37" name="空心弧 36"/>
            <p:cNvSpPr/>
            <p:nvPr/>
          </p:nvSpPr>
          <p:spPr>
            <a:xfrm>
              <a:off x="4116050" y="1466806"/>
              <a:ext cx="3944518" cy="3944518"/>
            </a:xfrm>
            <a:prstGeom prst="blockArc">
              <a:avLst>
                <a:gd name="adj1" fmla="val 10800000"/>
                <a:gd name="adj2" fmla="val 162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空心弧 37"/>
            <p:cNvSpPr/>
            <p:nvPr/>
          </p:nvSpPr>
          <p:spPr>
            <a:xfrm>
              <a:off x="4116050" y="1466806"/>
              <a:ext cx="3944518" cy="3944518"/>
            </a:xfrm>
            <a:prstGeom prst="blockArc">
              <a:avLst>
                <a:gd name="adj1" fmla="val 5400000"/>
                <a:gd name="adj2" fmla="val 108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空心弧 42"/>
            <p:cNvSpPr/>
            <p:nvPr/>
          </p:nvSpPr>
          <p:spPr>
            <a:xfrm>
              <a:off x="4116050" y="1466806"/>
              <a:ext cx="3944518" cy="3944518"/>
            </a:xfrm>
            <a:prstGeom prst="blockArc">
              <a:avLst>
                <a:gd name="adj1" fmla="val 0"/>
                <a:gd name="adj2" fmla="val 54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空心弧 43"/>
            <p:cNvSpPr/>
            <p:nvPr/>
          </p:nvSpPr>
          <p:spPr>
            <a:xfrm>
              <a:off x="4116050" y="1466806"/>
              <a:ext cx="3944518" cy="3944518"/>
            </a:xfrm>
            <a:prstGeom prst="blockArc">
              <a:avLst>
                <a:gd name="adj1" fmla="val 16200000"/>
                <a:gd name="adj2" fmla="val 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45" name="组合 44"/>
            <p:cNvGrpSpPr/>
            <p:nvPr/>
          </p:nvGrpSpPr>
          <p:grpSpPr>
            <a:xfrm>
              <a:off x="5452593" y="4729836"/>
              <a:ext cx="1271434" cy="1271434"/>
              <a:chOff x="5147792" y="4934845"/>
              <a:chExt cx="1007417" cy="1007417"/>
            </a:xfrm>
          </p:grpSpPr>
          <p:sp>
            <p:nvSpPr>
              <p:cNvPr id="70" name="任意多边形 69"/>
              <p:cNvSpPr/>
              <p:nvPr/>
            </p:nvSpPr>
            <p:spPr>
              <a:xfrm>
                <a:off x="5147792" y="4934845"/>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charset="-122"/>
                </a:endParaRPr>
              </a:p>
            </p:txBody>
          </p:sp>
          <p:grpSp>
            <p:nvGrpSpPr>
              <p:cNvPr id="71" name="Group 4"/>
              <p:cNvGrpSpPr>
                <a:grpSpLocks noChangeAspect="1"/>
              </p:cNvGrpSpPr>
              <p:nvPr/>
            </p:nvGrpSpPr>
            <p:grpSpPr bwMode="auto">
              <a:xfrm>
                <a:off x="5418313" y="5176357"/>
                <a:ext cx="466374" cy="524392"/>
                <a:chOff x="3313" y="3205"/>
                <a:chExt cx="418" cy="470"/>
              </a:xfrm>
              <a:solidFill>
                <a:schemeClr val="bg1"/>
              </a:solidFill>
            </p:grpSpPr>
            <p:sp>
              <p:nvSpPr>
                <p:cNvPr id="72" name="Freeform 5"/>
                <p:cNvSpPr/>
                <p:nvPr/>
              </p:nvSpPr>
              <p:spPr bwMode="auto">
                <a:xfrm>
                  <a:off x="3392" y="3507"/>
                  <a:ext cx="206" cy="12"/>
                </a:xfrm>
                <a:custGeom>
                  <a:avLst/>
                  <a:gdLst>
                    <a:gd name="T0" fmla="*/ 84 w 86"/>
                    <a:gd name="T1" fmla="*/ 0 h 5"/>
                    <a:gd name="T2" fmla="*/ 3 w 86"/>
                    <a:gd name="T3" fmla="*/ 0 h 5"/>
                    <a:gd name="T4" fmla="*/ 0 w 86"/>
                    <a:gd name="T5" fmla="*/ 3 h 5"/>
                    <a:gd name="T6" fmla="*/ 3 w 86"/>
                    <a:gd name="T7" fmla="*/ 5 h 5"/>
                    <a:gd name="T8" fmla="*/ 84 w 86"/>
                    <a:gd name="T9" fmla="*/ 5 h 5"/>
                    <a:gd name="T10" fmla="*/ 86 w 86"/>
                    <a:gd name="T11" fmla="*/ 3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3"/>
                      </a:cubicBezTo>
                      <a:cubicBezTo>
                        <a:pt x="0" y="4"/>
                        <a:pt x="1" y="5"/>
                        <a:pt x="3" y="5"/>
                      </a:cubicBezTo>
                      <a:cubicBezTo>
                        <a:pt x="84" y="5"/>
                        <a:pt x="84" y="5"/>
                        <a:pt x="84" y="5"/>
                      </a:cubicBezTo>
                      <a:cubicBezTo>
                        <a:pt x="85" y="5"/>
                        <a:pt x="86" y="4"/>
                        <a:pt x="86" y="3"/>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6"/>
                <p:cNvSpPr/>
                <p:nvPr/>
              </p:nvSpPr>
              <p:spPr bwMode="auto">
                <a:xfrm>
                  <a:off x="3392" y="3442"/>
                  <a:ext cx="206"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
                <p:cNvSpPr/>
                <p:nvPr/>
              </p:nvSpPr>
              <p:spPr bwMode="auto">
                <a:xfrm>
                  <a:off x="3392" y="3375"/>
                  <a:ext cx="206" cy="14"/>
                </a:xfrm>
                <a:custGeom>
                  <a:avLst/>
                  <a:gdLst>
                    <a:gd name="T0" fmla="*/ 84 w 86"/>
                    <a:gd name="T1" fmla="*/ 0 h 6"/>
                    <a:gd name="T2" fmla="*/ 3 w 86"/>
                    <a:gd name="T3" fmla="*/ 0 h 6"/>
                    <a:gd name="T4" fmla="*/ 0 w 86"/>
                    <a:gd name="T5" fmla="*/ 3 h 6"/>
                    <a:gd name="T6" fmla="*/ 3 w 86"/>
                    <a:gd name="T7" fmla="*/ 6 h 6"/>
                    <a:gd name="T8" fmla="*/ 84 w 86"/>
                    <a:gd name="T9" fmla="*/ 6 h 6"/>
                    <a:gd name="T10" fmla="*/ 86 w 86"/>
                    <a:gd name="T11" fmla="*/ 3 h 6"/>
                    <a:gd name="T12" fmla="*/ 84 w 8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6" h="6">
                      <a:moveTo>
                        <a:pt x="84" y="0"/>
                      </a:moveTo>
                      <a:cubicBezTo>
                        <a:pt x="3" y="0"/>
                        <a:pt x="3" y="0"/>
                        <a:pt x="3" y="0"/>
                      </a:cubicBezTo>
                      <a:cubicBezTo>
                        <a:pt x="1" y="0"/>
                        <a:pt x="0" y="2"/>
                        <a:pt x="0" y="3"/>
                      </a:cubicBezTo>
                      <a:cubicBezTo>
                        <a:pt x="0" y="5"/>
                        <a:pt x="1" y="6"/>
                        <a:pt x="3" y="6"/>
                      </a:cubicBezTo>
                      <a:cubicBezTo>
                        <a:pt x="84" y="6"/>
                        <a:pt x="84" y="6"/>
                        <a:pt x="84" y="6"/>
                      </a:cubicBezTo>
                      <a:cubicBezTo>
                        <a:pt x="85" y="6"/>
                        <a:pt x="86" y="5"/>
                        <a:pt x="86" y="3"/>
                      </a:cubicBezTo>
                      <a:cubicBezTo>
                        <a:pt x="86" y="2"/>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8"/>
                <p:cNvSpPr>
                  <a:spLocks noEditPoints="1"/>
                </p:cNvSpPr>
                <p:nvPr/>
              </p:nvSpPr>
              <p:spPr bwMode="auto">
                <a:xfrm>
                  <a:off x="3313" y="3205"/>
                  <a:ext cx="418" cy="470"/>
                </a:xfrm>
                <a:custGeom>
                  <a:avLst/>
                  <a:gdLst>
                    <a:gd name="T0" fmla="*/ 174 w 174"/>
                    <a:gd name="T1" fmla="*/ 25 h 196"/>
                    <a:gd name="T2" fmla="*/ 149 w 174"/>
                    <a:gd name="T3" fmla="*/ 0 h 196"/>
                    <a:gd name="T4" fmla="*/ 25 w 174"/>
                    <a:gd name="T5" fmla="*/ 0 h 196"/>
                    <a:gd name="T6" fmla="*/ 25 w 174"/>
                    <a:gd name="T7" fmla="*/ 0 h 196"/>
                    <a:gd name="T8" fmla="*/ 25 w 174"/>
                    <a:gd name="T9" fmla="*/ 0 h 196"/>
                    <a:gd name="T10" fmla="*/ 0 w 174"/>
                    <a:gd name="T11" fmla="*/ 25 h 196"/>
                    <a:gd name="T12" fmla="*/ 0 w 174"/>
                    <a:gd name="T13" fmla="*/ 169 h 196"/>
                    <a:gd name="T14" fmla="*/ 2 w 174"/>
                    <a:gd name="T15" fmla="*/ 174 h 196"/>
                    <a:gd name="T16" fmla="*/ 22 w 174"/>
                    <a:gd name="T17" fmla="*/ 193 h 196"/>
                    <a:gd name="T18" fmla="*/ 31 w 174"/>
                    <a:gd name="T19" fmla="*/ 193 h 196"/>
                    <a:gd name="T20" fmla="*/ 52 w 174"/>
                    <a:gd name="T21" fmla="*/ 173 h 196"/>
                    <a:gd name="T22" fmla="*/ 73 w 174"/>
                    <a:gd name="T23" fmla="*/ 194 h 196"/>
                    <a:gd name="T24" fmla="*/ 82 w 174"/>
                    <a:gd name="T25" fmla="*/ 194 h 196"/>
                    <a:gd name="T26" fmla="*/ 104 w 174"/>
                    <a:gd name="T27" fmla="*/ 173 h 196"/>
                    <a:gd name="T28" fmla="*/ 125 w 174"/>
                    <a:gd name="T29" fmla="*/ 194 h 196"/>
                    <a:gd name="T30" fmla="*/ 130 w 174"/>
                    <a:gd name="T31" fmla="*/ 196 h 196"/>
                    <a:gd name="T32" fmla="*/ 134 w 174"/>
                    <a:gd name="T33" fmla="*/ 194 h 196"/>
                    <a:gd name="T34" fmla="*/ 153 w 174"/>
                    <a:gd name="T35" fmla="*/ 175 h 196"/>
                    <a:gd name="T36" fmla="*/ 155 w 174"/>
                    <a:gd name="T37" fmla="*/ 170 h 196"/>
                    <a:gd name="T38" fmla="*/ 155 w 174"/>
                    <a:gd name="T39" fmla="*/ 49 h 196"/>
                    <a:gd name="T40" fmla="*/ 174 w 174"/>
                    <a:gd name="T41" fmla="*/ 25 h 196"/>
                    <a:gd name="T42" fmla="*/ 130 w 174"/>
                    <a:gd name="T43" fmla="*/ 180 h 196"/>
                    <a:gd name="T44" fmla="*/ 108 w 174"/>
                    <a:gd name="T45" fmla="*/ 159 h 196"/>
                    <a:gd name="T46" fmla="*/ 99 w 174"/>
                    <a:gd name="T47" fmla="*/ 159 h 196"/>
                    <a:gd name="T48" fmla="*/ 78 w 174"/>
                    <a:gd name="T49" fmla="*/ 180 h 196"/>
                    <a:gd name="T50" fmla="*/ 57 w 174"/>
                    <a:gd name="T51" fmla="*/ 159 h 196"/>
                    <a:gd name="T52" fmla="*/ 47 w 174"/>
                    <a:gd name="T53" fmla="*/ 159 h 196"/>
                    <a:gd name="T54" fmla="*/ 27 w 174"/>
                    <a:gd name="T55" fmla="*/ 179 h 196"/>
                    <a:gd name="T56" fmla="*/ 13 w 174"/>
                    <a:gd name="T57" fmla="*/ 166 h 196"/>
                    <a:gd name="T58" fmla="*/ 13 w 174"/>
                    <a:gd name="T59" fmla="*/ 25 h 196"/>
                    <a:gd name="T60" fmla="*/ 25 w 174"/>
                    <a:gd name="T61" fmla="*/ 14 h 196"/>
                    <a:gd name="T62" fmla="*/ 25 w 174"/>
                    <a:gd name="T63" fmla="*/ 14 h 196"/>
                    <a:gd name="T64" fmla="*/ 25 w 174"/>
                    <a:gd name="T65" fmla="*/ 14 h 196"/>
                    <a:gd name="T66" fmla="*/ 25 w 174"/>
                    <a:gd name="T67" fmla="*/ 14 h 196"/>
                    <a:gd name="T68" fmla="*/ 37 w 174"/>
                    <a:gd name="T69" fmla="*/ 25 h 196"/>
                    <a:gd name="T70" fmla="*/ 25 w 174"/>
                    <a:gd name="T71" fmla="*/ 36 h 196"/>
                    <a:gd name="T72" fmla="*/ 18 w 174"/>
                    <a:gd name="T73" fmla="*/ 43 h 196"/>
                    <a:gd name="T74" fmla="*/ 25 w 174"/>
                    <a:gd name="T75" fmla="*/ 50 h 196"/>
                    <a:gd name="T76" fmla="*/ 142 w 174"/>
                    <a:gd name="T77" fmla="*/ 50 h 196"/>
                    <a:gd name="T78" fmla="*/ 142 w 174"/>
                    <a:gd name="T79" fmla="*/ 168 h 196"/>
                    <a:gd name="T80" fmla="*/ 130 w 174"/>
                    <a:gd name="T81" fmla="*/ 180 h 196"/>
                    <a:gd name="T82" fmla="*/ 149 w 174"/>
                    <a:gd name="T83" fmla="*/ 36 h 196"/>
                    <a:gd name="T84" fmla="*/ 47 w 174"/>
                    <a:gd name="T85" fmla="*/ 36 h 196"/>
                    <a:gd name="T86" fmla="*/ 50 w 174"/>
                    <a:gd name="T87" fmla="*/ 25 h 196"/>
                    <a:gd name="T88" fmla="*/ 47 w 174"/>
                    <a:gd name="T89" fmla="*/ 14 h 196"/>
                    <a:gd name="T90" fmla="*/ 149 w 174"/>
                    <a:gd name="T91" fmla="*/ 14 h 196"/>
                    <a:gd name="T92" fmla="*/ 161 w 174"/>
                    <a:gd name="T93" fmla="*/ 25 h 196"/>
                    <a:gd name="T94" fmla="*/ 149 w 174"/>
                    <a:gd name="T95"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196">
                      <a:moveTo>
                        <a:pt x="174" y="25"/>
                      </a:moveTo>
                      <a:cubicBezTo>
                        <a:pt x="174" y="11"/>
                        <a:pt x="163" y="0"/>
                        <a:pt x="149" y="0"/>
                      </a:cubicBezTo>
                      <a:cubicBezTo>
                        <a:pt x="25" y="0"/>
                        <a:pt x="25" y="0"/>
                        <a:pt x="25" y="0"/>
                      </a:cubicBezTo>
                      <a:cubicBezTo>
                        <a:pt x="25" y="0"/>
                        <a:pt x="25" y="0"/>
                        <a:pt x="25" y="0"/>
                      </a:cubicBezTo>
                      <a:cubicBezTo>
                        <a:pt x="25" y="0"/>
                        <a:pt x="25" y="0"/>
                        <a:pt x="25" y="0"/>
                      </a:cubicBezTo>
                      <a:cubicBezTo>
                        <a:pt x="11" y="0"/>
                        <a:pt x="0" y="11"/>
                        <a:pt x="0" y="25"/>
                      </a:cubicBezTo>
                      <a:cubicBezTo>
                        <a:pt x="0" y="169"/>
                        <a:pt x="0" y="169"/>
                        <a:pt x="0" y="169"/>
                      </a:cubicBezTo>
                      <a:cubicBezTo>
                        <a:pt x="0" y="171"/>
                        <a:pt x="1" y="172"/>
                        <a:pt x="2" y="174"/>
                      </a:cubicBezTo>
                      <a:cubicBezTo>
                        <a:pt x="22" y="193"/>
                        <a:pt x="22" y="193"/>
                        <a:pt x="22" y="193"/>
                      </a:cubicBezTo>
                      <a:cubicBezTo>
                        <a:pt x="25" y="196"/>
                        <a:pt x="29" y="196"/>
                        <a:pt x="31" y="193"/>
                      </a:cubicBezTo>
                      <a:cubicBezTo>
                        <a:pt x="52" y="173"/>
                        <a:pt x="52" y="173"/>
                        <a:pt x="52" y="173"/>
                      </a:cubicBezTo>
                      <a:cubicBezTo>
                        <a:pt x="73" y="194"/>
                        <a:pt x="73" y="194"/>
                        <a:pt x="73" y="194"/>
                      </a:cubicBezTo>
                      <a:cubicBezTo>
                        <a:pt x="76" y="196"/>
                        <a:pt x="80" y="196"/>
                        <a:pt x="82" y="194"/>
                      </a:cubicBezTo>
                      <a:cubicBezTo>
                        <a:pt x="104" y="173"/>
                        <a:pt x="104" y="173"/>
                        <a:pt x="104" y="173"/>
                      </a:cubicBezTo>
                      <a:cubicBezTo>
                        <a:pt x="125" y="194"/>
                        <a:pt x="125" y="194"/>
                        <a:pt x="125" y="194"/>
                      </a:cubicBezTo>
                      <a:cubicBezTo>
                        <a:pt x="126" y="195"/>
                        <a:pt x="128" y="196"/>
                        <a:pt x="130" y="196"/>
                      </a:cubicBezTo>
                      <a:cubicBezTo>
                        <a:pt x="131" y="196"/>
                        <a:pt x="133" y="195"/>
                        <a:pt x="134" y="194"/>
                      </a:cubicBezTo>
                      <a:cubicBezTo>
                        <a:pt x="153" y="175"/>
                        <a:pt x="153" y="175"/>
                        <a:pt x="153" y="175"/>
                      </a:cubicBezTo>
                      <a:cubicBezTo>
                        <a:pt x="155" y="174"/>
                        <a:pt x="155" y="172"/>
                        <a:pt x="155" y="170"/>
                      </a:cubicBezTo>
                      <a:cubicBezTo>
                        <a:pt x="155" y="49"/>
                        <a:pt x="155" y="49"/>
                        <a:pt x="155" y="49"/>
                      </a:cubicBezTo>
                      <a:cubicBezTo>
                        <a:pt x="166" y="46"/>
                        <a:pt x="174" y="36"/>
                        <a:pt x="174" y="25"/>
                      </a:cubicBezTo>
                      <a:close/>
                      <a:moveTo>
                        <a:pt x="130" y="180"/>
                      </a:moveTo>
                      <a:cubicBezTo>
                        <a:pt x="108" y="159"/>
                        <a:pt x="108" y="159"/>
                        <a:pt x="108" y="159"/>
                      </a:cubicBezTo>
                      <a:cubicBezTo>
                        <a:pt x="106" y="157"/>
                        <a:pt x="102" y="157"/>
                        <a:pt x="99" y="159"/>
                      </a:cubicBezTo>
                      <a:cubicBezTo>
                        <a:pt x="78" y="180"/>
                        <a:pt x="78" y="180"/>
                        <a:pt x="78" y="180"/>
                      </a:cubicBezTo>
                      <a:cubicBezTo>
                        <a:pt x="57" y="159"/>
                        <a:pt x="57" y="159"/>
                        <a:pt x="57" y="159"/>
                      </a:cubicBezTo>
                      <a:cubicBezTo>
                        <a:pt x="54" y="157"/>
                        <a:pt x="50" y="157"/>
                        <a:pt x="47" y="159"/>
                      </a:cubicBezTo>
                      <a:cubicBezTo>
                        <a:pt x="27" y="179"/>
                        <a:pt x="27" y="179"/>
                        <a:pt x="27" y="179"/>
                      </a:cubicBezTo>
                      <a:cubicBezTo>
                        <a:pt x="13" y="166"/>
                        <a:pt x="13" y="166"/>
                        <a:pt x="13" y="166"/>
                      </a:cubicBezTo>
                      <a:cubicBezTo>
                        <a:pt x="13" y="25"/>
                        <a:pt x="13" y="25"/>
                        <a:pt x="13" y="25"/>
                      </a:cubicBezTo>
                      <a:cubicBezTo>
                        <a:pt x="13" y="19"/>
                        <a:pt x="18" y="14"/>
                        <a:pt x="25" y="14"/>
                      </a:cubicBezTo>
                      <a:cubicBezTo>
                        <a:pt x="25" y="14"/>
                        <a:pt x="25" y="14"/>
                        <a:pt x="25" y="14"/>
                      </a:cubicBezTo>
                      <a:cubicBezTo>
                        <a:pt x="25" y="14"/>
                        <a:pt x="25" y="14"/>
                        <a:pt x="25" y="14"/>
                      </a:cubicBezTo>
                      <a:cubicBezTo>
                        <a:pt x="25" y="14"/>
                        <a:pt x="25" y="14"/>
                        <a:pt x="25" y="14"/>
                      </a:cubicBezTo>
                      <a:cubicBezTo>
                        <a:pt x="32" y="14"/>
                        <a:pt x="37" y="19"/>
                        <a:pt x="37" y="25"/>
                      </a:cubicBezTo>
                      <a:cubicBezTo>
                        <a:pt x="37" y="31"/>
                        <a:pt x="32" y="36"/>
                        <a:pt x="25" y="36"/>
                      </a:cubicBezTo>
                      <a:cubicBezTo>
                        <a:pt x="21" y="36"/>
                        <a:pt x="18" y="39"/>
                        <a:pt x="18" y="43"/>
                      </a:cubicBezTo>
                      <a:cubicBezTo>
                        <a:pt x="18" y="47"/>
                        <a:pt x="21" y="50"/>
                        <a:pt x="25" y="50"/>
                      </a:cubicBezTo>
                      <a:cubicBezTo>
                        <a:pt x="142" y="50"/>
                        <a:pt x="142" y="50"/>
                        <a:pt x="142" y="50"/>
                      </a:cubicBezTo>
                      <a:cubicBezTo>
                        <a:pt x="142" y="168"/>
                        <a:pt x="142" y="168"/>
                        <a:pt x="142" y="168"/>
                      </a:cubicBezTo>
                      <a:lnTo>
                        <a:pt x="130" y="180"/>
                      </a:lnTo>
                      <a:close/>
                      <a:moveTo>
                        <a:pt x="149" y="36"/>
                      </a:moveTo>
                      <a:cubicBezTo>
                        <a:pt x="47" y="36"/>
                        <a:pt x="47" y="36"/>
                        <a:pt x="47" y="36"/>
                      </a:cubicBezTo>
                      <a:cubicBezTo>
                        <a:pt x="49" y="33"/>
                        <a:pt x="50" y="29"/>
                        <a:pt x="50" y="25"/>
                      </a:cubicBezTo>
                      <a:cubicBezTo>
                        <a:pt x="50" y="21"/>
                        <a:pt x="49" y="17"/>
                        <a:pt x="47" y="14"/>
                      </a:cubicBezTo>
                      <a:cubicBezTo>
                        <a:pt x="149" y="14"/>
                        <a:pt x="149" y="14"/>
                        <a:pt x="149" y="14"/>
                      </a:cubicBezTo>
                      <a:cubicBezTo>
                        <a:pt x="155" y="14"/>
                        <a:pt x="161" y="19"/>
                        <a:pt x="161" y="25"/>
                      </a:cubicBezTo>
                      <a:cubicBezTo>
                        <a:pt x="161" y="31"/>
                        <a:pt x="155" y="36"/>
                        <a:pt x="149"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6" name="组合 45"/>
            <p:cNvGrpSpPr/>
            <p:nvPr/>
          </p:nvGrpSpPr>
          <p:grpSpPr>
            <a:xfrm>
              <a:off x="3526104" y="2803349"/>
              <a:ext cx="1271434" cy="1271434"/>
              <a:chOff x="3621344" y="3408398"/>
              <a:chExt cx="1007417" cy="1007417"/>
            </a:xfrm>
          </p:grpSpPr>
          <p:sp>
            <p:nvSpPr>
              <p:cNvPr id="63" name="任意多边形 62"/>
              <p:cNvSpPr/>
              <p:nvPr/>
            </p:nvSpPr>
            <p:spPr>
              <a:xfrm>
                <a:off x="3621344"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charset="-122"/>
                </a:endParaRPr>
              </a:p>
            </p:txBody>
          </p:sp>
          <p:grpSp>
            <p:nvGrpSpPr>
              <p:cNvPr id="64" name="Group 11"/>
              <p:cNvGrpSpPr>
                <a:grpSpLocks noChangeAspect="1"/>
              </p:cNvGrpSpPr>
              <p:nvPr/>
            </p:nvGrpSpPr>
            <p:grpSpPr bwMode="auto">
              <a:xfrm>
                <a:off x="3916411" y="3654075"/>
                <a:ext cx="417282" cy="524392"/>
                <a:chOff x="2398" y="2256"/>
                <a:chExt cx="374" cy="470"/>
              </a:xfrm>
              <a:solidFill>
                <a:schemeClr val="bg1"/>
              </a:solidFill>
            </p:grpSpPr>
            <p:sp>
              <p:nvSpPr>
                <p:cNvPr id="65" name="Freeform 12"/>
                <p:cNvSpPr/>
                <p:nvPr/>
              </p:nvSpPr>
              <p:spPr bwMode="auto">
                <a:xfrm>
                  <a:off x="2478" y="2558"/>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3"/>
                <p:cNvSpPr/>
                <p:nvPr/>
              </p:nvSpPr>
              <p:spPr bwMode="auto">
                <a:xfrm>
                  <a:off x="2478" y="2505"/>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4"/>
                <p:cNvSpPr/>
                <p:nvPr/>
              </p:nvSpPr>
              <p:spPr bwMode="auto">
                <a:xfrm>
                  <a:off x="2478" y="2452"/>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5"/>
                <p:cNvSpPr/>
                <p:nvPr/>
              </p:nvSpPr>
              <p:spPr bwMode="auto">
                <a:xfrm>
                  <a:off x="2478" y="2402"/>
                  <a:ext cx="101" cy="12"/>
                </a:xfrm>
                <a:custGeom>
                  <a:avLst/>
                  <a:gdLst>
                    <a:gd name="T0" fmla="*/ 2 w 42"/>
                    <a:gd name="T1" fmla="*/ 5 h 5"/>
                    <a:gd name="T2" fmla="*/ 39 w 42"/>
                    <a:gd name="T3" fmla="*/ 5 h 5"/>
                    <a:gd name="T4" fmla="*/ 42 w 42"/>
                    <a:gd name="T5" fmla="*/ 2 h 5"/>
                    <a:gd name="T6" fmla="*/ 39 w 42"/>
                    <a:gd name="T7" fmla="*/ 0 h 5"/>
                    <a:gd name="T8" fmla="*/ 2 w 42"/>
                    <a:gd name="T9" fmla="*/ 0 h 5"/>
                    <a:gd name="T10" fmla="*/ 0 w 42"/>
                    <a:gd name="T11" fmla="*/ 2 h 5"/>
                    <a:gd name="T12" fmla="*/ 2 w 4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2" h="5">
                      <a:moveTo>
                        <a:pt x="2" y="5"/>
                      </a:moveTo>
                      <a:cubicBezTo>
                        <a:pt x="39" y="5"/>
                        <a:pt x="39" y="5"/>
                        <a:pt x="39" y="5"/>
                      </a:cubicBezTo>
                      <a:cubicBezTo>
                        <a:pt x="41" y="5"/>
                        <a:pt x="42" y="4"/>
                        <a:pt x="42" y="2"/>
                      </a:cubicBezTo>
                      <a:cubicBezTo>
                        <a:pt x="42" y="1"/>
                        <a:pt x="41" y="0"/>
                        <a:pt x="39" y="0"/>
                      </a:cubicBezTo>
                      <a:cubicBezTo>
                        <a:pt x="2" y="0"/>
                        <a:pt x="2" y="0"/>
                        <a:pt x="2" y="0"/>
                      </a:cubicBezTo>
                      <a:cubicBezTo>
                        <a:pt x="1" y="0"/>
                        <a:pt x="0" y="1"/>
                        <a:pt x="0" y="2"/>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6"/>
                <p:cNvSpPr>
                  <a:spLocks noEditPoints="1"/>
                </p:cNvSpPr>
                <p:nvPr/>
              </p:nvSpPr>
              <p:spPr bwMode="auto">
                <a:xfrm>
                  <a:off x="2398" y="2256"/>
                  <a:ext cx="374" cy="470"/>
                </a:xfrm>
                <a:custGeom>
                  <a:avLst/>
                  <a:gdLst>
                    <a:gd name="T0" fmla="*/ 153 w 155"/>
                    <a:gd name="T1" fmla="*/ 31 h 196"/>
                    <a:gd name="T2" fmla="*/ 125 w 155"/>
                    <a:gd name="T3" fmla="*/ 2 h 196"/>
                    <a:gd name="T4" fmla="*/ 120 w 155"/>
                    <a:gd name="T5" fmla="*/ 0 h 196"/>
                    <a:gd name="T6" fmla="*/ 6 w 155"/>
                    <a:gd name="T7" fmla="*/ 0 h 196"/>
                    <a:gd name="T8" fmla="*/ 0 w 155"/>
                    <a:gd name="T9" fmla="*/ 7 h 196"/>
                    <a:gd name="T10" fmla="*/ 0 w 155"/>
                    <a:gd name="T11" fmla="*/ 169 h 196"/>
                    <a:gd name="T12" fmla="*/ 2 w 155"/>
                    <a:gd name="T13" fmla="*/ 174 h 196"/>
                    <a:gd name="T14" fmla="*/ 22 w 155"/>
                    <a:gd name="T15" fmla="*/ 193 h 196"/>
                    <a:gd name="T16" fmla="*/ 31 w 155"/>
                    <a:gd name="T17" fmla="*/ 193 h 196"/>
                    <a:gd name="T18" fmla="*/ 52 w 155"/>
                    <a:gd name="T19" fmla="*/ 173 h 196"/>
                    <a:gd name="T20" fmla="*/ 73 w 155"/>
                    <a:gd name="T21" fmla="*/ 194 h 196"/>
                    <a:gd name="T22" fmla="*/ 82 w 155"/>
                    <a:gd name="T23" fmla="*/ 194 h 196"/>
                    <a:gd name="T24" fmla="*/ 103 w 155"/>
                    <a:gd name="T25" fmla="*/ 173 h 196"/>
                    <a:gd name="T26" fmla="*/ 125 w 155"/>
                    <a:gd name="T27" fmla="*/ 194 h 196"/>
                    <a:gd name="T28" fmla="*/ 129 w 155"/>
                    <a:gd name="T29" fmla="*/ 196 h 196"/>
                    <a:gd name="T30" fmla="*/ 134 w 155"/>
                    <a:gd name="T31" fmla="*/ 194 h 196"/>
                    <a:gd name="T32" fmla="*/ 153 w 155"/>
                    <a:gd name="T33" fmla="*/ 175 h 196"/>
                    <a:gd name="T34" fmla="*/ 155 w 155"/>
                    <a:gd name="T35" fmla="*/ 170 h 196"/>
                    <a:gd name="T36" fmla="*/ 155 w 155"/>
                    <a:gd name="T37" fmla="*/ 35 h 196"/>
                    <a:gd name="T38" fmla="*/ 153 w 155"/>
                    <a:gd name="T39" fmla="*/ 31 h 196"/>
                    <a:gd name="T40" fmla="*/ 129 w 155"/>
                    <a:gd name="T41" fmla="*/ 180 h 196"/>
                    <a:gd name="T42" fmla="*/ 108 w 155"/>
                    <a:gd name="T43" fmla="*/ 159 h 196"/>
                    <a:gd name="T44" fmla="*/ 99 w 155"/>
                    <a:gd name="T45" fmla="*/ 159 h 196"/>
                    <a:gd name="T46" fmla="*/ 77 w 155"/>
                    <a:gd name="T47" fmla="*/ 180 h 196"/>
                    <a:gd name="T48" fmla="*/ 56 w 155"/>
                    <a:gd name="T49" fmla="*/ 159 h 196"/>
                    <a:gd name="T50" fmla="*/ 52 w 155"/>
                    <a:gd name="T51" fmla="*/ 157 h 196"/>
                    <a:gd name="T52" fmla="*/ 47 w 155"/>
                    <a:gd name="T53" fmla="*/ 159 h 196"/>
                    <a:gd name="T54" fmla="*/ 26 w 155"/>
                    <a:gd name="T55" fmla="*/ 179 h 196"/>
                    <a:gd name="T56" fmla="*/ 13 w 155"/>
                    <a:gd name="T57" fmla="*/ 166 h 196"/>
                    <a:gd name="T58" fmla="*/ 13 w 155"/>
                    <a:gd name="T59" fmla="*/ 14 h 196"/>
                    <a:gd name="T60" fmla="*/ 116 w 155"/>
                    <a:gd name="T61" fmla="*/ 14 h 196"/>
                    <a:gd name="T62" fmla="*/ 116 w 155"/>
                    <a:gd name="T63" fmla="*/ 35 h 196"/>
                    <a:gd name="T64" fmla="*/ 120 w 155"/>
                    <a:gd name="T65" fmla="*/ 39 h 196"/>
                    <a:gd name="T66" fmla="*/ 142 w 155"/>
                    <a:gd name="T67" fmla="*/ 39 h 196"/>
                    <a:gd name="T68" fmla="*/ 142 w 155"/>
                    <a:gd name="T69" fmla="*/ 168 h 196"/>
                    <a:gd name="T70" fmla="*/ 129 w 155"/>
                    <a:gd name="T71" fmla="*/ 18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 h="196">
                      <a:moveTo>
                        <a:pt x="153" y="31"/>
                      </a:moveTo>
                      <a:cubicBezTo>
                        <a:pt x="125" y="2"/>
                        <a:pt x="125" y="2"/>
                        <a:pt x="125" y="2"/>
                      </a:cubicBezTo>
                      <a:cubicBezTo>
                        <a:pt x="123" y="1"/>
                        <a:pt x="122" y="0"/>
                        <a:pt x="120" y="0"/>
                      </a:cubicBezTo>
                      <a:cubicBezTo>
                        <a:pt x="6" y="0"/>
                        <a:pt x="6" y="0"/>
                        <a:pt x="6" y="0"/>
                      </a:cubicBezTo>
                      <a:cubicBezTo>
                        <a:pt x="3" y="0"/>
                        <a:pt x="0" y="3"/>
                        <a:pt x="0" y="7"/>
                      </a:cubicBezTo>
                      <a:cubicBezTo>
                        <a:pt x="0" y="169"/>
                        <a:pt x="0" y="169"/>
                        <a:pt x="0" y="169"/>
                      </a:cubicBezTo>
                      <a:cubicBezTo>
                        <a:pt x="0" y="171"/>
                        <a:pt x="0" y="172"/>
                        <a:pt x="2" y="174"/>
                      </a:cubicBezTo>
                      <a:cubicBezTo>
                        <a:pt x="22" y="193"/>
                        <a:pt x="22" y="193"/>
                        <a:pt x="22" y="193"/>
                      </a:cubicBezTo>
                      <a:cubicBezTo>
                        <a:pt x="24" y="196"/>
                        <a:pt x="28" y="196"/>
                        <a:pt x="31" y="193"/>
                      </a:cubicBezTo>
                      <a:cubicBezTo>
                        <a:pt x="52" y="173"/>
                        <a:pt x="52" y="173"/>
                        <a:pt x="52" y="173"/>
                      </a:cubicBezTo>
                      <a:cubicBezTo>
                        <a:pt x="73" y="194"/>
                        <a:pt x="73" y="194"/>
                        <a:pt x="73" y="194"/>
                      </a:cubicBezTo>
                      <a:cubicBezTo>
                        <a:pt x="75" y="196"/>
                        <a:pt x="80" y="196"/>
                        <a:pt x="82" y="194"/>
                      </a:cubicBezTo>
                      <a:cubicBezTo>
                        <a:pt x="103" y="173"/>
                        <a:pt x="103" y="173"/>
                        <a:pt x="103" y="173"/>
                      </a:cubicBezTo>
                      <a:cubicBezTo>
                        <a:pt x="125" y="194"/>
                        <a:pt x="125" y="194"/>
                        <a:pt x="125" y="194"/>
                      </a:cubicBezTo>
                      <a:cubicBezTo>
                        <a:pt x="126" y="195"/>
                        <a:pt x="128" y="196"/>
                        <a:pt x="129" y="196"/>
                      </a:cubicBezTo>
                      <a:cubicBezTo>
                        <a:pt x="131" y="196"/>
                        <a:pt x="133" y="195"/>
                        <a:pt x="134" y="194"/>
                      </a:cubicBezTo>
                      <a:cubicBezTo>
                        <a:pt x="153" y="175"/>
                        <a:pt x="153" y="175"/>
                        <a:pt x="153" y="175"/>
                      </a:cubicBezTo>
                      <a:cubicBezTo>
                        <a:pt x="154" y="174"/>
                        <a:pt x="155" y="172"/>
                        <a:pt x="155" y="170"/>
                      </a:cubicBezTo>
                      <a:cubicBezTo>
                        <a:pt x="155" y="35"/>
                        <a:pt x="155" y="35"/>
                        <a:pt x="155" y="35"/>
                      </a:cubicBezTo>
                      <a:cubicBezTo>
                        <a:pt x="155" y="34"/>
                        <a:pt x="155" y="32"/>
                        <a:pt x="153" y="31"/>
                      </a:cubicBezTo>
                      <a:close/>
                      <a:moveTo>
                        <a:pt x="129" y="180"/>
                      </a:moveTo>
                      <a:cubicBezTo>
                        <a:pt x="108" y="159"/>
                        <a:pt x="108" y="159"/>
                        <a:pt x="108" y="159"/>
                      </a:cubicBezTo>
                      <a:cubicBezTo>
                        <a:pt x="105" y="157"/>
                        <a:pt x="101" y="157"/>
                        <a:pt x="99" y="159"/>
                      </a:cubicBezTo>
                      <a:cubicBezTo>
                        <a:pt x="77" y="180"/>
                        <a:pt x="77" y="180"/>
                        <a:pt x="77" y="180"/>
                      </a:cubicBezTo>
                      <a:cubicBezTo>
                        <a:pt x="56" y="159"/>
                        <a:pt x="56" y="159"/>
                        <a:pt x="56" y="159"/>
                      </a:cubicBezTo>
                      <a:cubicBezTo>
                        <a:pt x="55" y="158"/>
                        <a:pt x="53" y="157"/>
                        <a:pt x="52" y="157"/>
                      </a:cubicBezTo>
                      <a:cubicBezTo>
                        <a:pt x="50" y="157"/>
                        <a:pt x="48" y="158"/>
                        <a:pt x="47" y="159"/>
                      </a:cubicBezTo>
                      <a:cubicBezTo>
                        <a:pt x="26" y="179"/>
                        <a:pt x="26" y="179"/>
                        <a:pt x="26" y="179"/>
                      </a:cubicBezTo>
                      <a:cubicBezTo>
                        <a:pt x="13" y="166"/>
                        <a:pt x="13" y="166"/>
                        <a:pt x="13" y="166"/>
                      </a:cubicBez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68"/>
                        <a:pt x="142" y="168"/>
                        <a:pt x="142" y="168"/>
                      </a:cubicBezTo>
                      <a:lnTo>
                        <a:pt x="129" y="1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7" name="组合 46"/>
            <p:cNvGrpSpPr/>
            <p:nvPr/>
          </p:nvGrpSpPr>
          <p:grpSpPr>
            <a:xfrm>
              <a:off x="5452593" y="876860"/>
              <a:ext cx="1271434" cy="1271434"/>
              <a:chOff x="5147792" y="1881950"/>
              <a:chExt cx="1007417" cy="1007417"/>
            </a:xfrm>
          </p:grpSpPr>
          <p:sp>
            <p:nvSpPr>
              <p:cNvPr id="55" name="任意多边形 54"/>
              <p:cNvSpPr/>
              <p:nvPr/>
            </p:nvSpPr>
            <p:spPr>
              <a:xfrm>
                <a:off x="5147792" y="1881950"/>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charset="-122"/>
                </a:endParaRPr>
              </a:p>
            </p:txBody>
          </p:sp>
          <p:grpSp>
            <p:nvGrpSpPr>
              <p:cNvPr id="56" name="Group 19"/>
              <p:cNvGrpSpPr>
                <a:grpSpLocks noChangeAspect="1"/>
              </p:cNvGrpSpPr>
              <p:nvPr/>
            </p:nvGrpSpPr>
            <p:grpSpPr bwMode="auto">
              <a:xfrm>
                <a:off x="5388004" y="2104695"/>
                <a:ext cx="532201" cy="524391"/>
                <a:chOff x="3869" y="1065"/>
                <a:chExt cx="477" cy="470"/>
              </a:xfrm>
              <a:solidFill>
                <a:schemeClr val="bg1"/>
              </a:solidFill>
            </p:grpSpPr>
            <p:sp>
              <p:nvSpPr>
                <p:cNvPr id="57" name="Freeform 20"/>
                <p:cNvSpPr/>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1"/>
                <p:cNvSpPr/>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22"/>
                <p:cNvSpPr/>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23"/>
                <p:cNvSpPr/>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4"/>
                <p:cNvSpPr>
                  <a:spLocks noEditPoints="1"/>
                </p:cNvSpPr>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5"/>
                <p:cNvSpPr>
                  <a:spLocks noEditPoints="1"/>
                </p:cNvSpPr>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8" name="组合 47"/>
            <p:cNvGrpSpPr/>
            <p:nvPr/>
          </p:nvGrpSpPr>
          <p:grpSpPr>
            <a:xfrm>
              <a:off x="7379080" y="2803349"/>
              <a:ext cx="1271434" cy="1271434"/>
              <a:chOff x="6674239" y="3408398"/>
              <a:chExt cx="1007417" cy="1007417"/>
            </a:xfrm>
          </p:grpSpPr>
          <p:sp>
            <p:nvSpPr>
              <p:cNvPr id="49" name="任意多边形 48"/>
              <p:cNvSpPr/>
              <p:nvPr/>
            </p:nvSpPr>
            <p:spPr>
              <a:xfrm>
                <a:off x="6674239"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charset="-122"/>
                </a:endParaRPr>
              </a:p>
            </p:txBody>
          </p:sp>
          <p:grpSp>
            <p:nvGrpSpPr>
              <p:cNvPr id="50" name="Group 28"/>
              <p:cNvGrpSpPr>
                <a:grpSpLocks noChangeAspect="1"/>
              </p:cNvGrpSpPr>
              <p:nvPr/>
            </p:nvGrpSpPr>
            <p:grpSpPr bwMode="auto">
              <a:xfrm>
                <a:off x="6969306" y="3649352"/>
                <a:ext cx="417282" cy="525508"/>
                <a:chOff x="4401" y="2266"/>
                <a:chExt cx="374" cy="471"/>
              </a:xfrm>
              <a:solidFill>
                <a:schemeClr val="bg1"/>
              </a:solidFill>
            </p:grpSpPr>
            <p:sp>
              <p:nvSpPr>
                <p:cNvPr id="51" name="Freeform 29"/>
                <p:cNvSpPr/>
                <p:nvPr/>
              </p:nvSpPr>
              <p:spPr bwMode="auto">
                <a:xfrm>
                  <a:off x="4538" y="2390"/>
                  <a:ext cx="85" cy="108"/>
                </a:xfrm>
                <a:custGeom>
                  <a:avLst/>
                  <a:gdLst>
                    <a:gd name="T0" fmla="*/ 0 w 35"/>
                    <a:gd name="T1" fmla="*/ 26 h 45"/>
                    <a:gd name="T2" fmla="*/ 3 w 35"/>
                    <a:gd name="T3" fmla="*/ 29 h 45"/>
                    <a:gd name="T4" fmla="*/ 3 w 35"/>
                    <a:gd name="T5" fmla="*/ 29 h 45"/>
                    <a:gd name="T6" fmla="*/ 17 w 35"/>
                    <a:gd name="T7" fmla="*/ 45 h 45"/>
                    <a:gd name="T8" fmla="*/ 32 w 35"/>
                    <a:gd name="T9" fmla="*/ 29 h 45"/>
                    <a:gd name="T10" fmla="*/ 32 w 35"/>
                    <a:gd name="T11" fmla="*/ 29 h 45"/>
                    <a:gd name="T12" fmla="*/ 35 w 35"/>
                    <a:gd name="T13" fmla="*/ 26 h 45"/>
                    <a:gd name="T14" fmla="*/ 33 w 35"/>
                    <a:gd name="T15" fmla="*/ 23 h 45"/>
                    <a:gd name="T16" fmla="*/ 34 w 35"/>
                    <a:gd name="T17" fmla="*/ 17 h 45"/>
                    <a:gd name="T18" fmla="*/ 17 w 35"/>
                    <a:gd name="T19" fmla="*/ 0 h 45"/>
                    <a:gd name="T20" fmla="*/ 1 w 35"/>
                    <a:gd name="T21" fmla="*/ 17 h 45"/>
                    <a:gd name="T22" fmla="*/ 2 w 35"/>
                    <a:gd name="T23" fmla="*/ 23 h 45"/>
                    <a:gd name="T24" fmla="*/ 0 w 35"/>
                    <a:gd name="T25"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45">
                      <a:moveTo>
                        <a:pt x="0" y="26"/>
                      </a:moveTo>
                      <a:cubicBezTo>
                        <a:pt x="0" y="28"/>
                        <a:pt x="1" y="29"/>
                        <a:pt x="3" y="29"/>
                      </a:cubicBezTo>
                      <a:cubicBezTo>
                        <a:pt x="3" y="29"/>
                        <a:pt x="3" y="29"/>
                        <a:pt x="3" y="29"/>
                      </a:cubicBezTo>
                      <a:cubicBezTo>
                        <a:pt x="3" y="37"/>
                        <a:pt x="10" y="45"/>
                        <a:pt x="17" y="45"/>
                      </a:cubicBezTo>
                      <a:cubicBezTo>
                        <a:pt x="25" y="45"/>
                        <a:pt x="31" y="37"/>
                        <a:pt x="32" y="29"/>
                      </a:cubicBezTo>
                      <a:cubicBezTo>
                        <a:pt x="32" y="29"/>
                        <a:pt x="32" y="29"/>
                        <a:pt x="32" y="29"/>
                      </a:cubicBezTo>
                      <a:cubicBezTo>
                        <a:pt x="33" y="29"/>
                        <a:pt x="35" y="28"/>
                        <a:pt x="35" y="26"/>
                      </a:cubicBezTo>
                      <a:cubicBezTo>
                        <a:pt x="35" y="25"/>
                        <a:pt x="34" y="24"/>
                        <a:pt x="33" y="23"/>
                      </a:cubicBezTo>
                      <a:cubicBezTo>
                        <a:pt x="34" y="21"/>
                        <a:pt x="34" y="19"/>
                        <a:pt x="34" y="17"/>
                      </a:cubicBezTo>
                      <a:cubicBezTo>
                        <a:pt x="34" y="8"/>
                        <a:pt x="26" y="0"/>
                        <a:pt x="17" y="0"/>
                      </a:cubicBezTo>
                      <a:cubicBezTo>
                        <a:pt x="8" y="0"/>
                        <a:pt x="1" y="8"/>
                        <a:pt x="1" y="17"/>
                      </a:cubicBezTo>
                      <a:cubicBezTo>
                        <a:pt x="1" y="19"/>
                        <a:pt x="1" y="21"/>
                        <a:pt x="2" y="23"/>
                      </a:cubicBezTo>
                      <a:cubicBezTo>
                        <a:pt x="1" y="24"/>
                        <a:pt x="0" y="25"/>
                        <a:pt x="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30"/>
                <p:cNvSpPr/>
                <p:nvPr/>
              </p:nvSpPr>
              <p:spPr bwMode="auto">
                <a:xfrm>
                  <a:off x="4490" y="2512"/>
                  <a:ext cx="178" cy="53"/>
                </a:xfrm>
                <a:custGeom>
                  <a:avLst/>
                  <a:gdLst>
                    <a:gd name="T0" fmla="*/ 2 w 74"/>
                    <a:gd name="T1" fmla="*/ 22 h 22"/>
                    <a:gd name="T2" fmla="*/ 73 w 74"/>
                    <a:gd name="T3" fmla="*/ 22 h 22"/>
                    <a:gd name="T4" fmla="*/ 74 w 74"/>
                    <a:gd name="T5" fmla="*/ 21 h 22"/>
                    <a:gd name="T6" fmla="*/ 74 w 74"/>
                    <a:gd name="T7" fmla="*/ 15 h 22"/>
                    <a:gd name="T8" fmla="*/ 74 w 74"/>
                    <a:gd name="T9" fmla="*/ 14 h 22"/>
                    <a:gd name="T10" fmla="*/ 50 w 74"/>
                    <a:gd name="T11" fmla="*/ 0 h 22"/>
                    <a:gd name="T12" fmla="*/ 49 w 74"/>
                    <a:gd name="T13" fmla="*/ 0 h 22"/>
                    <a:gd name="T14" fmla="*/ 48 w 74"/>
                    <a:gd name="T15" fmla="*/ 0 h 22"/>
                    <a:gd name="T16" fmla="*/ 47 w 74"/>
                    <a:gd name="T17" fmla="*/ 0 h 22"/>
                    <a:gd name="T18" fmla="*/ 37 w 74"/>
                    <a:gd name="T19" fmla="*/ 3 h 22"/>
                    <a:gd name="T20" fmla="*/ 27 w 74"/>
                    <a:gd name="T21" fmla="*/ 0 h 22"/>
                    <a:gd name="T22" fmla="*/ 26 w 74"/>
                    <a:gd name="T23" fmla="*/ 0 h 22"/>
                    <a:gd name="T24" fmla="*/ 26 w 74"/>
                    <a:gd name="T25" fmla="*/ 0 h 22"/>
                    <a:gd name="T26" fmla="*/ 25 w 74"/>
                    <a:gd name="T27" fmla="*/ 0 h 22"/>
                    <a:gd name="T28" fmla="*/ 1 w 74"/>
                    <a:gd name="T29" fmla="*/ 14 h 22"/>
                    <a:gd name="T30" fmla="*/ 0 w 74"/>
                    <a:gd name="T31" fmla="*/ 15 h 22"/>
                    <a:gd name="T32" fmla="*/ 0 w 74"/>
                    <a:gd name="T33" fmla="*/ 21 h 22"/>
                    <a:gd name="T34" fmla="*/ 2 w 74"/>
                    <a:gd name="T3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 h="22">
                      <a:moveTo>
                        <a:pt x="2" y="22"/>
                      </a:moveTo>
                      <a:cubicBezTo>
                        <a:pt x="73" y="22"/>
                        <a:pt x="73" y="22"/>
                        <a:pt x="73" y="22"/>
                      </a:cubicBezTo>
                      <a:cubicBezTo>
                        <a:pt x="73" y="22"/>
                        <a:pt x="74" y="21"/>
                        <a:pt x="74" y="21"/>
                      </a:cubicBezTo>
                      <a:cubicBezTo>
                        <a:pt x="74" y="15"/>
                        <a:pt x="74" y="15"/>
                        <a:pt x="74" y="15"/>
                      </a:cubicBezTo>
                      <a:cubicBezTo>
                        <a:pt x="74" y="15"/>
                        <a:pt x="74" y="14"/>
                        <a:pt x="74" y="14"/>
                      </a:cubicBezTo>
                      <a:cubicBezTo>
                        <a:pt x="67" y="7"/>
                        <a:pt x="59" y="3"/>
                        <a:pt x="50" y="0"/>
                      </a:cubicBezTo>
                      <a:cubicBezTo>
                        <a:pt x="49" y="0"/>
                        <a:pt x="49" y="0"/>
                        <a:pt x="49" y="0"/>
                      </a:cubicBezTo>
                      <a:cubicBezTo>
                        <a:pt x="48" y="0"/>
                        <a:pt x="48" y="0"/>
                        <a:pt x="48" y="0"/>
                      </a:cubicBezTo>
                      <a:cubicBezTo>
                        <a:pt x="48" y="0"/>
                        <a:pt x="48" y="0"/>
                        <a:pt x="47" y="0"/>
                      </a:cubicBezTo>
                      <a:cubicBezTo>
                        <a:pt x="45" y="2"/>
                        <a:pt x="41" y="3"/>
                        <a:pt x="37" y="3"/>
                      </a:cubicBezTo>
                      <a:cubicBezTo>
                        <a:pt x="34" y="3"/>
                        <a:pt x="30" y="2"/>
                        <a:pt x="27" y="0"/>
                      </a:cubicBezTo>
                      <a:cubicBezTo>
                        <a:pt x="27" y="0"/>
                        <a:pt x="27" y="0"/>
                        <a:pt x="26" y="0"/>
                      </a:cubicBezTo>
                      <a:cubicBezTo>
                        <a:pt x="26" y="0"/>
                        <a:pt x="26" y="0"/>
                        <a:pt x="26" y="0"/>
                      </a:cubicBezTo>
                      <a:cubicBezTo>
                        <a:pt x="26" y="0"/>
                        <a:pt x="26" y="0"/>
                        <a:pt x="25" y="0"/>
                      </a:cubicBezTo>
                      <a:cubicBezTo>
                        <a:pt x="16" y="2"/>
                        <a:pt x="8" y="7"/>
                        <a:pt x="1" y="14"/>
                      </a:cubicBezTo>
                      <a:cubicBezTo>
                        <a:pt x="1" y="14"/>
                        <a:pt x="0" y="15"/>
                        <a:pt x="0" y="15"/>
                      </a:cubicBezTo>
                      <a:cubicBezTo>
                        <a:pt x="0" y="21"/>
                        <a:pt x="0" y="21"/>
                        <a:pt x="0" y="21"/>
                      </a:cubicBezTo>
                      <a:cubicBezTo>
                        <a:pt x="0" y="21"/>
                        <a:pt x="1" y="22"/>
                        <a:pt x="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1"/>
                <p:cNvSpPr/>
                <p:nvPr/>
              </p:nvSpPr>
              <p:spPr bwMode="auto">
                <a:xfrm>
                  <a:off x="4476" y="2613"/>
                  <a:ext cx="207"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2"/>
                <p:cNvSpPr>
                  <a:spLocks noEditPoints="1"/>
                </p:cNvSpPr>
                <p:nvPr/>
              </p:nvSpPr>
              <p:spPr bwMode="auto">
                <a:xfrm>
                  <a:off x="4401" y="2266"/>
                  <a:ext cx="374" cy="471"/>
                </a:xfrm>
                <a:custGeom>
                  <a:avLst/>
                  <a:gdLst>
                    <a:gd name="T0" fmla="*/ 153 w 155"/>
                    <a:gd name="T1" fmla="*/ 31 h 197"/>
                    <a:gd name="T2" fmla="*/ 124 w 155"/>
                    <a:gd name="T3" fmla="*/ 2 h 197"/>
                    <a:gd name="T4" fmla="*/ 120 w 155"/>
                    <a:gd name="T5" fmla="*/ 0 h 197"/>
                    <a:gd name="T6" fmla="*/ 6 w 155"/>
                    <a:gd name="T7" fmla="*/ 0 h 197"/>
                    <a:gd name="T8" fmla="*/ 0 w 155"/>
                    <a:gd name="T9" fmla="*/ 7 h 197"/>
                    <a:gd name="T10" fmla="*/ 0 w 155"/>
                    <a:gd name="T11" fmla="*/ 190 h 197"/>
                    <a:gd name="T12" fmla="*/ 6 w 155"/>
                    <a:gd name="T13" fmla="*/ 197 h 197"/>
                    <a:gd name="T14" fmla="*/ 148 w 155"/>
                    <a:gd name="T15" fmla="*/ 197 h 197"/>
                    <a:gd name="T16" fmla="*/ 155 w 155"/>
                    <a:gd name="T17" fmla="*/ 190 h 197"/>
                    <a:gd name="T18" fmla="*/ 155 w 155"/>
                    <a:gd name="T19" fmla="*/ 35 h 197"/>
                    <a:gd name="T20" fmla="*/ 153 w 155"/>
                    <a:gd name="T21" fmla="*/ 31 h 197"/>
                    <a:gd name="T22" fmla="*/ 13 w 155"/>
                    <a:gd name="T23" fmla="*/ 183 h 197"/>
                    <a:gd name="T24" fmla="*/ 13 w 155"/>
                    <a:gd name="T25" fmla="*/ 14 h 197"/>
                    <a:gd name="T26" fmla="*/ 116 w 155"/>
                    <a:gd name="T27" fmla="*/ 14 h 197"/>
                    <a:gd name="T28" fmla="*/ 116 w 155"/>
                    <a:gd name="T29" fmla="*/ 35 h 197"/>
                    <a:gd name="T30" fmla="*/ 120 w 155"/>
                    <a:gd name="T31" fmla="*/ 39 h 197"/>
                    <a:gd name="T32" fmla="*/ 142 w 155"/>
                    <a:gd name="T33" fmla="*/ 39 h 197"/>
                    <a:gd name="T34" fmla="*/ 142 w 155"/>
                    <a:gd name="T35" fmla="*/ 183 h 197"/>
                    <a:gd name="T36" fmla="*/ 13 w 155"/>
                    <a:gd name="T37" fmla="*/ 18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197">
                      <a:moveTo>
                        <a:pt x="153" y="31"/>
                      </a:moveTo>
                      <a:cubicBezTo>
                        <a:pt x="124" y="2"/>
                        <a:pt x="124" y="2"/>
                        <a:pt x="124" y="2"/>
                      </a:cubicBezTo>
                      <a:cubicBezTo>
                        <a:pt x="123" y="1"/>
                        <a:pt x="121" y="0"/>
                        <a:pt x="120" y="0"/>
                      </a:cubicBezTo>
                      <a:cubicBezTo>
                        <a:pt x="6" y="0"/>
                        <a:pt x="6" y="0"/>
                        <a:pt x="6" y="0"/>
                      </a:cubicBezTo>
                      <a:cubicBezTo>
                        <a:pt x="3" y="0"/>
                        <a:pt x="0" y="3"/>
                        <a:pt x="0" y="7"/>
                      </a:cubicBezTo>
                      <a:cubicBezTo>
                        <a:pt x="0" y="190"/>
                        <a:pt x="0" y="190"/>
                        <a:pt x="0" y="190"/>
                      </a:cubicBezTo>
                      <a:cubicBezTo>
                        <a:pt x="0" y="194"/>
                        <a:pt x="3" y="197"/>
                        <a:pt x="6" y="197"/>
                      </a:cubicBezTo>
                      <a:cubicBezTo>
                        <a:pt x="148" y="197"/>
                        <a:pt x="148" y="197"/>
                        <a:pt x="148" y="197"/>
                      </a:cubicBezTo>
                      <a:cubicBezTo>
                        <a:pt x="152" y="197"/>
                        <a:pt x="155" y="194"/>
                        <a:pt x="155" y="190"/>
                      </a:cubicBezTo>
                      <a:cubicBezTo>
                        <a:pt x="155" y="35"/>
                        <a:pt x="155" y="35"/>
                        <a:pt x="155" y="35"/>
                      </a:cubicBezTo>
                      <a:cubicBezTo>
                        <a:pt x="155" y="34"/>
                        <a:pt x="154" y="32"/>
                        <a:pt x="153" y="31"/>
                      </a:cubicBezTo>
                      <a:close/>
                      <a:moveTo>
                        <a:pt x="13" y="183"/>
                      </a:move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83"/>
                        <a:pt x="142" y="183"/>
                        <a:pt x="142" y="183"/>
                      </a:cubicBezTo>
                      <a:lnTo>
                        <a:pt x="13" y="1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sp>
        <p:nvSpPr>
          <p:cNvPr id="120" name="文本框 119"/>
          <p:cNvSpPr txBox="1"/>
          <p:nvPr/>
        </p:nvSpPr>
        <p:spPr>
          <a:xfrm>
            <a:off x="4797425" y="1124585"/>
            <a:ext cx="4102735" cy="4939030"/>
          </a:xfrm>
          <a:prstGeom prst="rect">
            <a:avLst/>
          </a:prstGeom>
          <a:noFill/>
          <a:ln w="25400">
            <a:solidFill>
              <a:srgbClr val="0070C0"/>
            </a:solidFill>
          </a:ln>
        </p:spPr>
        <p:txBody>
          <a:bodyPr wrap="square" rtlCol="0">
            <a:spAutoFit/>
          </a:bodyPr>
          <a:lstStyle/>
          <a:p>
            <a:pPr indent="457200" algn="l">
              <a:lnSpc>
                <a:spcPct val="125000"/>
              </a:lnSpc>
            </a:pPr>
            <a:r>
              <a:rPr lang="zh-CN" altLang="en-US" dirty="0" smtClean="0">
                <a:latin typeface="微软雅黑" panose="020B0503020204020204" charset="-122"/>
                <a:ea typeface="微软雅黑" panose="020B0503020204020204" charset="-122"/>
                <a:cs typeface="Times New Roman" panose="02020603050405020304" pitchFamily="18" charset="0"/>
              </a:rPr>
              <a:t>This paper </a:t>
            </a:r>
            <a:r>
              <a:rPr lang="en-US" altLang="zh-CN" dirty="0" smtClean="0">
                <a:latin typeface="微软雅黑" panose="020B0503020204020204" charset="-122"/>
                <a:ea typeface="微软雅黑" panose="020B0503020204020204" charset="-122"/>
                <a:cs typeface="Times New Roman" panose="02020603050405020304" pitchFamily="18" charset="0"/>
              </a:rPr>
              <a:t>propose</a:t>
            </a:r>
            <a:r>
              <a:rPr lang="zh-CN" altLang="en-US" dirty="0" smtClean="0">
                <a:latin typeface="微软雅黑" panose="020B0503020204020204" charset="-122"/>
                <a:ea typeface="微软雅黑" panose="020B0503020204020204" charset="-122"/>
                <a:cs typeface="Times New Roman" panose="02020603050405020304" pitchFamily="18" charset="0"/>
              </a:rPr>
              <a:t>s an </a:t>
            </a:r>
            <a:r>
              <a:rPr lang="zh-CN" altLang="en-US" kern="100" dirty="0">
                <a:solidFill>
                  <a:srgbClr val="0070C0"/>
                </a:solidFill>
                <a:latin typeface="微软雅黑" panose="020B0503020204020204" charset="-122"/>
                <a:ea typeface="微软雅黑" panose="020B0503020204020204" charset="-122"/>
              </a:rPr>
              <a:t>attribute graph model</a:t>
            </a:r>
            <a:r>
              <a:rPr lang="zh-CN" altLang="en-US" dirty="0" smtClean="0">
                <a:latin typeface="微软雅黑" panose="020B0503020204020204" charset="-122"/>
                <a:ea typeface="微软雅黑" panose="020B0503020204020204" charset="-122"/>
                <a:cs typeface="Times New Roman" panose="02020603050405020304" pitchFamily="18" charset="0"/>
              </a:rPr>
              <a:t> according to the characteristics of digital resources of Dunhuang, and constructs </a:t>
            </a:r>
            <a:r>
              <a:rPr lang="zh-CN" altLang="en-US" kern="100" dirty="0">
                <a:solidFill>
                  <a:srgbClr val="0070C0"/>
                </a:solidFill>
                <a:latin typeface="微软雅黑" panose="020B0503020204020204" charset="-122"/>
                <a:ea typeface="微软雅黑" panose="020B0503020204020204" charset="-122"/>
              </a:rPr>
              <a:t>a </a:t>
            </a:r>
            <a:r>
              <a:rPr lang="zh-CN" altLang="en-US" kern="100" dirty="0">
                <a:solidFill>
                  <a:srgbClr val="0070C0"/>
                </a:solidFill>
                <a:latin typeface="微软雅黑" panose="020B0503020204020204" charset="-122"/>
                <a:ea typeface="微软雅黑" panose="020B0503020204020204" charset="-122"/>
                <a:sym typeface="+mn-ea"/>
              </a:rPr>
              <a:t>platform of </a:t>
            </a:r>
            <a:r>
              <a:rPr lang="zh-CN" altLang="en-US" kern="100" dirty="0">
                <a:solidFill>
                  <a:srgbClr val="0070C0"/>
                </a:solidFill>
                <a:latin typeface="微软雅黑" panose="020B0503020204020204" charset="-122"/>
                <a:ea typeface="微软雅黑" panose="020B0503020204020204" charset="-122"/>
              </a:rPr>
              <a:t>knowledge discovery and revelation</a:t>
            </a:r>
            <a:r>
              <a:rPr lang="zh-CN" altLang="en-US" dirty="0" smtClean="0">
                <a:latin typeface="微软雅黑" panose="020B0503020204020204" charset="-122"/>
                <a:ea typeface="微软雅黑" panose="020B0503020204020204" charset="-122"/>
                <a:cs typeface="Times New Roman" panose="02020603050405020304" pitchFamily="18" charset="0"/>
              </a:rPr>
              <a:t> by knowledge graph</a:t>
            </a:r>
            <a:r>
              <a:rPr lang="en-US" altLang="zh-CN" dirty="0" smtClean="0">
                <a:latin typeface="微软雅黑" panose="020B0503020204020204" charset="-122"/>
                <a:ea typeface="微软雅黑" panose="020B0503020204020204" charset="-122"/>
                <a:cs typeface="Times New Roman" panose="02020603050405020304" pitchFamily="18" charset="0"/>
              </a:rPr>
              <a:t>, which</a:t>
            </a:r>
            <a:r>
              <a:rPr lang="zh-CN" altLang="en-US" dirty="0" smtClean="0">
                <a:latin typeface="微软雅黑" panose="020B0503020204020204" charset="-122"/>
                <a:ea typeface="微软雅黑" panose="020B0503020204020204" charset="-122"/>
                <a:cs typeface="Times New Roman" panose="02020603050405020304" pitchFamily="18" charset="0"/>
              </a:rPr>
              <a:t> </a:t>
            </a:r>
            <a:r>
              <a:rPr lang="zh-CN" altLang="en-US" kern="100" dirty="0">
                <a:solidFill>
                  <a:srgbClr val="0070C0"/>
                </a:solidFill>
                <a:latin typeface="微软雅黑" panose="020B0503020204020204" charset="-122"/>
                <a:ea typeface="微软雅黑" panose="020B0503020204020204" charset="-122"/>
              </a:rPr>
              <a:t>organizes, links and stores</a:t>
            </a:r>
            <a:r>
              <a:rPr lang="zh-CN" altLang="en-US" dirty="0" smtClean="0">
                <a:latin typeface="微软雅黑" panose="020B0503020204020204" charset="-122"/>
                <a:ea typeface="微软雅黑" panose="020B0503020204020204" charset="-122"/>
                <a:cs typeface="Times New Roman" panose="02020603050405020304" pitchFamily="18" charset="0"/>
              </a:rPr>
              <a:t> the domain knowledge contained in these digital resources semantically. </a:t>
            </a:r>
            <a:endParaRPr lang="zh-CN" altLang="en-US" dirty="0" smtClean="0">
              <a:latin typeface="微软雅黑" panose="020B0503020204020204" charset="-122"/>
              <a:ea typeface="微软雅黑" panose="020B0503020204020204" charset="-122"/>
              <a:cs typeface="Times New Roman" panose="02020603050405020304" pitchFamily="18" charset="0"/>
            </a:endParaRPr>
          </a:p>
          <a:p>
            <a:pPr indent="457200" algn="l">
              <a:lnSpc>
                <a:spcPct val="125000"/>
              </a:lnSpc>
            </a:pPr>
            <a:r>
              <a:rPr lang="zh-CN" altLang="en-US" dirty="0" smtClean="0">
                <a:latin typeface="微软雅黑" panose="020B0503020204020204" charset="-122"/>
                <a:ea typeface="微软雅黑" panose="020B0503020204020204" charset="-122"/>
                <a:cs typeface="Times New Roman" panose="02020603050405020304" pitchFamily="18" charset="0"/>
              </a:rPr>
              <a:t>We provide </a:t>
            </a:r>
            <a:r>
              <a:rPr lang="zh-CN" altLang="en-US" kern="100" dirty="0">
                <a:solidFill>
                  <a:srgbClr val="0070C0"/>
                </a:solidFill>
                <a:latin typeface="微软雅黑" panose="020B0503020204020204" charset="-122"/>
                <a:ea typeface="微软雅黑" panose="020B0503020204020204" charset="-122"/>
              </a:rPr>
              <a:t>a novel method and example</a:t>
            </a:r>
            <a:r>
              <a:rPr lang="zh-CN" altLang="en-US" dirty="0" smtClean="0">
                <a:latin typeface="微软雅黑" panose="020B0503020204020204" charset="-122"/>
                <a:ea typeface="微软雅黑" panose="020B0503020204020204" charset="-122"/>
                <a:cs typeface="Times New Roman" panose="02020603050405020304" pitchFamily="18" charset="0"/>
              </a:rPr>
              <a:t> for </a:t>
            </a:r>
            <a:r>
              <a:rPr lang="en-US" altLang="zh-CN" dirty="0" smtClean="0">
                <a:latin typeface="微软雅黑" panose="020B0503020204020204" charset="-122"/>
                <a:ea typeface="微软雅黑" panose="020B0503020204020204" charset="-122"/>
                <a:cs typeface="Times New Roman" panose="02020603050405020304" pitchFamily="18" charset="0"/>
              </a:rPr>
              <a:t>the</a:t>
            </a:r>
            <a:r>
              <a:rPr lang="zh-CN" altLang="en-US" dirty="0" smtClean="0">
                <a:latin typeface="微软雅黑" panose="020B0503020204020204" charset="-122"/>
                <a:ea typeface="微软雅黑" panose="020B0503020204020204" charset="-122"/>
                <a:cs typeface="Times New Roman" panose="02020603050405020304" pitchFamily="18" charset="0"/>
              </a:rPr>
              <a:t> knowledge organization and analysis </a:t>
            </a:r>
            <a:r>
              <a:rPr lang="zh-CN" altLang="en-US" kern="100" dirty="0">
                <a:solidFill>
                  <a:srgbClr val="0070C0"/>
                </a:solidFill>
                <a:latin typeface="微软雅黑" panose="020B0503020204020204" charset="-122"/>
                <a:ea typeface="微软雅黑" panose="020B0503020204020204" charset="-122"/>
              </a:rPr>
              <a:t>in digital resources of cultural heritage</a:t>
            </a:r>
            <a:r>
              <a:rPr lang="zh-CN" altLang="en-US" dirty="0" smtClean="0">
                <a:latin typeface="微软雅黑" panose="020B0503020204020204" charset="-122"/>
                <a:ea typeface="微软雅黑" panose="020B0503020204020204" charset="-122"/>
                <a:cs typeface="Times New Roman" panose="02020603050405020304" pitchFamily="18" charset="0"/>
              </a:rPr>
              <a:t>.</a:t>
            </a:r>
            <a:endParaRPr lang="zh-CN" altLang="en-US" dirty="0" smtClean="0">
              <a:latin typeface="微软雅黑" panose="020B0503020204020204" charset="-122"/>
              <a:ea typeface="微软雅黑" panose="020B050302020402020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120"/>
                                        </p:tgtEl>
                                        <p:attrNameLst>
                                          <p:attrName>style.visibility</p:attrName>
                                        </p:attrNameLst>
                                      </p:cBhvr>
                                      <p:to>
                                        <p:strVal val="visible"/>
                                      </p:to>
                                    </p:set>
                                    <p:animEffect transition="in" filter="wipe(left)">
                                      <p:cBhvr>
                                        <p:cTn id="18" dur="500"/>
                                        <p:tgtEl>
                                          <p:spTgt spid="120"/>
                                        </p:tgtEl>
                                      </p:cBhvr>
                                    </p:animEffect>
                                  </p:childTnLst>
                                </p:cTn>
                              </p:par>
                              <p:par>
                                <p:cTn id="19" presetID="53" presetClass="entr" presetSubtype="16" fill="hold" grpId="0" nodeType="withEffect">
                                  <p:stCondLst>
                                    <p:cond delay="50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par>
                                <p:cTn id="24" presetID="49" presetClass="entr" presetSubtype="0" decel="100000" fill="hold" nodeType="withEffect">
                                  <p:stCondLst>
                                    <p:cond delay="250"/>
                                  </p:stCondLst>
                                  <p:childTnLst>
                                    <p:set>
                                      <p:cBhvr>
                                        <p:cTn id="25" dur="1" fill="hold">
                                          <p:stCondLst>
                                            <p:cond delay="0"/>
                                          </p:stCondLst>
                                        </p:cTn>
                                        <p:tgtEl>
                                          <p:spTgt spid="36"/>
                                        </p:tgtEl>
                                        <p:attrNameLst>
                                          <p:attrName>style.visibility</p:attrName>
                                        </p:attrNameLst>
                                      </p:cBhvr>
                                      <p:to>
                                        <p:strVal val="visible"/>
                                      </p:to>
                                    </p:set>
                                    <p:anim calcmode="lin" valueType="num">
                                      <p:cBhvr>
                                        <p:cTn id="26" dur="500" fill="hold"/>
                                        <p:tgtEl>
                                          <p:spTgt spid="36"/>
                                        </p:tgtEl>
                                        <p:attrNameLst>
                                          <p:attrName>ppt_w</p:attrName>
                                        </p:attrNameLst>
                                      </p:cBhvr>
                                      <p:tavLst>
                                        <p:tav tm="0">
                                          <p:val>
                                            <p:fltVal val="0"/>
                                          </p:val>
                                        </p:tav>
                                        <p:tav tm="100000">
                                          <p:val>
                                            <p:strVal val="#ppt_w"/>
                                          </p:val>
                                        </p:tav>
                                      </p:tavLst>
                                    </p:anim>
                                    <p:anim calcmode="lin" valueType="num">
                                      <p:cBhvr>
                                        <p:cTn id="27" dur="500" fill="hold"/>
                                        <p:tgtEl>
                                          <p:spTgt spid="36"/>
                                        </p:tgtEl>
                                        <p:attrNameLst>
                                          <p:attrName>ppt_h</p:attrName>
                                        </p:attrNameLst>
                                      </p:cBhvr>
                                      <p:tavLst>
                                        <p:tav tm="0">
                                          <p:val>
                                            <p:fltVal val="0"/>
                                          </p:val>
                                        </p:tav>
                                        <p:tav tm="100000">
                                          <p:val>
                                            <p:strVal val="#ppt_h"/>
                                          </p:val>
                                        </p:tav>
                                      </p:tavLst>
                                    </p:anim>
                                    <p:anim calcmode="lin" valueType="num">
                                      <p:cBhvr>
                                        <p:cTn id="28" dur="500" fill="hold"/>
                                        <p:tgtEl>
                                          <p:spTgt spid="36"/>
                                        </p:tgtEl>
                                        <p:attrNameLst>
                                          <p:attrName>style.rotation</p:attrName>
                                        </p:attrNameLst>
                                      </p:cBhvr>
                                      <p:tavLst>
                                        <p:tav tm="0">
                                          <p:val>
                                            <p:fltVal val="360"/>
                                          </p:val>
                                        </p:tav>
                                        <p:tav tm="100000">
                                          <p:val>
                                            <p:fltVal val="0"/>
                                          </p:val>
                                        </p:tav>
                                      </p:tavLst>
                                    </p:anim>
                                    <p:animEffect transition="in" filter="fade">
                                      <p:cBhvr>
                                        <p:cTn id="2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bldLvl="0" animBg="1"/>
      <p:bldP spid="120"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smtClean="0">
                <a:solidFill>
                  <a:schemeClr val="accent1"/>
                </a:solidFill>
                <a:latin typeface="微软雅黑" panose="020B0503020204020204" charset="-122"/>
                <a:ea typeface="微软雅黑" panose="020B0503020204020204" charset="-122"/>
                <a:cs typeface="Times New Roman" panose="02020603050405020304" pitchFamily="18" charset="0"/>
              </a:rPr>
              <a:t>02</a:t>
            </a:r>
            <a:endParaRPr lang="zh-CN" altLang="en-US" sz="19900" b="1" dirty="0">
              <a:solidFill>
                <a:schemeClr val="accent1"/>
              </a:solidFill>
              <a:latin typeface="微软雅黑" panose="020B0503020204020204" charset="-122"/>
              <a:ea typeface="微软雅黑" panose="020B0503020204020204" charset="-122"/>
              <a:cs typeface="Times New Roman" panose="02020603050405020304" pitchFamily="18" charset="0"/>
            </a:endParaRPr>
          </a:p>
        </p:txBody>
      </p:sp>
      <p:sp>
        <p:nvSpPr>
          <p:cNvPr id="7" name="文本框 6"/>
          <p:cNvSpPr txBox="1"/>
          <p:nvPr/>
        </p:nvSpPr>
        <p:spPr>
          <a:xfrm>
            <a:off x="3887470" y="2844800"/>
            <a:ext cx="4977765" cy="953135"/>
          </a:xfrm>
          <a:prstGeom prst="rect">
            <a:avLst/>
          </a:prstGeom>
          <a:noFill/>
        </p:spPr>
        <p:txBody>
          <a:bodyPr wrap="square" rtlCol="0">
            <a:spAutoFit/>
          </a:bodyPr>
          <a:lstStyle/>
          <a:p>
            <a:r>
              <a:rPr lang="zh-CN" altLang="en-US" sz="2800" b="1" dirty="0" smtClean="0">
                <a:solidFill>
                  <a:schemeClr val="tx1">
                    <a:lumMod val="85000"/>
                    <a:lumOff val="15000"/>
                  </a:schemeClr>
                </a:solidFill>
                <a:latin typeface="微软雅黑" panose="020B0503020204020204" charset="-122"/>
                <a:ea typeface="微软雅黑" panose="020B0503020204020204" charset="-122"/>
                <a:sym typeface="+mn-ea"/>
              </a:rPr>
              <a:t>G</a:t>
            </a:r>
            <a:r>
              <a:rPr lang="en-US" altLang="zh-CN" sz="2800" b="1" dirty="0" smtClean="0">
                <a:solidFill>
                  <a:schemeClr val="tx1">
                    <a:lumMod val="85000"/>
                    <a:lumOff val="15000"/>
                  </a:schemeClr>
                </a:solidFill>
                <a:latin typeface="微软雅黑" panose="020B0503020204020204" charset="-122"/>
                <a:ea typeface="微软雅黑" panose="020B0503020204020204" charset="-122"/>
                <a:sym typeface="+mn-ea"/>
              </a:rPr>
              <a:t>raph Model </a:t>
            </a:r>
            <a:r>
              <a:rPr lang="zh-CN" altLang="en-US" sz="2800" b="1" dirty="0" smtClean="0">
                <a:solidFill>
                  <a:schemeClr val="tx1">
                    <a:lumMod val="85000"/>
                    <a:lumOff val="15000"/>
                  </a:schemeClr>
                </a:solidFill>
                <a:latin typeface="微软雅黑" panose="020B0503020204020204" charset="-122"/>
                <a:ea typeface="微软雅黑" panose="020B0503020204020204" charset="-122"/>
                <a:sym typeface="+mn-ea"/>
              </a:rPr>
              <a:t>C</a:t>
            </a:r>
            <a:r>
              <a:rPr lang="en-US" altLang="zh-CN" sz="2800" b="1" dirty="0" smtClean="0">
                <a:solidFill>
                  <a:schemeClr val="tx1">
                    <a:lumMod val="85000"/>
                    <a:lumOff val="15000"/>
                  </a:schemeClr>
                </a:solidFill>
                <a:latin typeface="微软雅黑" panose="020B0503020204020204" charset="-122"/>
                <a:ea typeface="微软雅黑" panose="020B0503020204020204" charset="-122"/>
                <a:sym typeface="+mn-ea"/>
              </a:rPr>
              <a:t>onstruction</a:t>
            </a:r>
            <a:endParaRPr lang="zh-CN" altLang="en-US" sz="2800" b="1" dirty="0" smtClean="0">
              <a:solidFill>
                <a:schemeClr val="tx1">
                  <a:lumMod val="85000"/>
                  <a:lumOff val="15000"/>
                </a:schemeClr>
              </a:solidFill>
              <a:latin typeface="微软雅黑" panose="020B0503020204020204" charset="-122"/>
              <a:ea typeface="微软雅黑" panose="020B0503020204020204" charset="-122"/>
            </a:endParaRPr>
          </a:p>
          <a:p>
            <a:endParaRPr lang="en-US" altLang="zh-CN" sz="2800" b="1" dirty="0">
              <a:solidFill>
                <a:schemeClr val="tx1">
                  <a:lumMod val="85000"/>
                  <a:lumOff val="15000"/>
                </a:schemeClr>
              </a:solidFill>
              <a:latin typeface="微软雅黑" panose="020B0503020204020204" charset="-122"/>
              <a:ea typeface="微软雅黑" panose="020B0503020204020204" charset="-122"/>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dirty="0" smtClean="0">
                <a:solidFill>
                  <a:schemeClr val="accent1"/>
                </a:solidFill>
                <a:latin typeface="Times New Roman" panose="02020603050405020304" pitchFamily="18" charset="0"/>
                <a:cs typeface="Times New Roman" panose="02020603050405020304" pitchFamily="18" charset="0"/>
              </a:rPr>
              <a:t>PART TWO</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微软雅黑" panose="020B0503020204020204" charset="-122"/>
                <a:ea typeface="微软雅黑" panose="020B0503020204020204" charset="-122"/>
              </a:rPr>
              <a:t>2. </a:t>
            </a:r>
            <a:r>
              <a:rPr lang="zh-CN" altLang="en-US" sz="2400" b="1" dirty="0" smtClean="0">
                <a:solidFill>
                  <a:schemeClr val="tx1">
                    <a:lumMod val="85000"/>
                    <a:lumOff val="15000"/>
                  </a:schemeClr>
                </a:solidFill>
                <a:latin typeface="微软雅黑" panose="020B0503020204020204" charset="-122"/>
                <a:ea typeface="微软雅黑" panose="020B0503020204020204" charset="-122"/>
                <a:sym typeface="+mn-ea"/>
              </a:rPr>
              <a:t>G</a:t>
            </a:r>
            <a:r>
              <a:rPr lang="en-US" altLang="zh-CN" sz="2400" b="1" dirty="0" smtClean="0">
                <a:solidFill>
                  <a:schemeClr val="tx1">
                    <a:lumMod val="85000"/>
                    <a:lumOff val="15000"/>
                  </a:schemeClr>
                </a:solidFill>
                <a:latin typeface="微软雅黑" panose="020B0503020204020204" charset="-122"/>
                <a:ea typeface="微软雅黑" panose="020B0503020204020204" charset="-122"/>
                <a:sym typeface="+mn-ea"/>
              </a:rPr>
              <a:t>raph Model </a:t>
            </a:r>
            <a:r>
              <a:rPr lang="zh-CN" altLang="en-US" sz="2400" b="1" dirty="0" smtClean="0">
                <a:solidFill>
                  <a:schemeClr val="tx1">
                    <a:lumMod val="85000"/>
                    <a:lumOff val="15000"/>
                  </a:schemeClr>
                </a:solidFill>
                <a:latin typeface="微软雅黑" panose="020B0503020204020204" charset="-122"/>
                <a:ea typeface="微软雅黑" panose="020B0503020204020204" charset="-122"/>
                <a:sym typeface="+mn-ea"/>
              </a:rPr>
              <a:t>C</a:t>
            </a:r>
            <a:r>
              <a:rPr lang="en-US" altLang="zh-CN" sz="2400" b="1" dirty="0" smtClean="0">
                <a:solidFill>
                  <a:schemeClr val="tx1">
                    <a:lumMod val="85000"/>
                    <a:lumOff val="15000"/>
                  </a:schemeClr>
                </a:solidFill>
                <a:latin typeface="微软雅黑" panose="020B0503020204020204" charset="-122"/>
                <a:ea typeface="微软雅黑" panose="020B0503020204020204" charset="-122"/>
                <a:sym typeface="+mn-ea"/>
              </a:rPr>
              <a:t>onstruction</a:t>
            </a:r>
            <a:endParaRPr lang="en-US" altLang="zh-CN" sz="2400" b="1" dirty="0">
              <a:solidFill>
                <a:schemeClr val="tx1">
                  <a:lumMod val="85000"/>
                  <a:lumOff val="15000"/>
                </a:schemeClr>
              </a:solidFill>
              <a:latin typeface="微软雅黑" panose="020B0503020204020204" charset="-122"/>
              <a:ea typeface="微软雅黑" panose="020B0503020204020204" charset="-122"/>
            </a:endParaRPr>
          </a:p>
        </p:txBody>
      </p:sp>
      <p:sp>
        <p:nvSpPr>
          <p:cNvPr id="10" name="矩形 9"/>
          <p:cNvSpPr/>
          <p:nvPr/>
        </p:nvSpPr>
        <p:spPr>
          <a:xfrm>
            <a:off x="230505" y="925830"/>
            <a:ext cx="8754110" cy="2245360"/>
          </a:xfrm>
          <a:prstGeom prst="rect">
            <a:avLst/>
          </a:prstGeom>
        </p:spPr>
        <p:txBody>
          <a:bodyPr wrap="square">
            <a:spAutoFit/>
          </a:bodyPr>
          <a:lstStyle/>
          <a:p>
            <a:pPr indent="304800" algn="just">
              <a:lnSpc>
                <a:spcPct val="125000"/>
              </a:lnSpc>
            </a:pPr>
            <a:r>
              <a:rPr sz="1600" kern="100" dirty="0" smtClean="0">
                <a:latin typeface="微软雅黑" panose="020B0503020204020204" charset="-122"/>
                <a:ea typeface="微软雅黑" panose="020B0503020204020204" charset="-122"/>
              </a:rPr>
              <a:t>The </a:t>
            </a:r>
            <a:r>
              <a:rPr lang="zh-CN" altLang="en-US" sz="1600" kern="100" dirty="0">
                <a:solidFill>
                  <a:srgbClr val="0070C0"/>
                </a:solidFill>
                <a:latin typeface="微软雅黑" panose="020B0503020204020204" charset="-122"/>
                <a:ea typeface="微软雅黑" panose="020B0503020204020204" charset="-122"/>
              </a:rPr>
              <a:t>KO model</a:t>
            </a:r>
            <a:r>
              <a:rPr sz="1600" kern="100" dirty="0" smtClean="0">
                <a:latin typeface="微软雅黑" panose="020B0503020204020204" charset="-122"/>
                <a:ea typeface="微软雅黑" panose="020B0503020204020204" charset="-122"/>
              </a:rPr>
              <a:t> of </a:t>
            </a:r>
            <a:r>
              <a:rPr lang="en-US" sz="1600" kern="100" dirty="0" smtClean="0">
                <a:latin typeface="微软雅黑" panose="020B0503020204020204" charset="-122"/>
                <a:ea typeface="微软雅黑" panose="020B0503020204020204" charset="-122"/>
              </a:rPr>
              <a:t>D</a:t>
            </a:r>
            <a:r>
              <a:rPr sz="1600" kern="100" dirty="0" smtClean="0">
                <a:latin typeface="微软雅黑" panose="020B0503020204020204" charset="-122"/>
                <a:ea typeface="微软雅黑" panose="020B0503020204020204" charset="-122"/>
              </a:rPr>
              <a:t>unhuang grottoes based on attribute </a:t>
            </a:r>
            <a:r>
              <a:rPr lang="en-US" sz="1600" kern="100" dirty="0" smtClean="0">
                <a:latin typeface="微软雅黑" panose="020B0503020204020204" charset="-122"/>
                <a:ea typeface="微软雅黑" panose="020B0503020204020204" charset="-122"/>
              </a:rPr>
              <a:t>graph</a:t>
            </a:r>
            <a:r>
              <a:rPr sz="1600" kern="100" dirty="0" smtClean="0">
                <a:latin typeface="微软雅黑" panose="020B0503020204020204" charset="-122"/>
                <a:ea typeface="微软雅黑" panose="020B0503020204020204" charset="-122"/>
              </a:rPr>
              <a:t> is </a:t>
            </a:r>
            <a:r>
              <a:rPr lang="zh-CN" altLang="en-US" sz="1600" kern="100" dirty="0">
                <a:solidFill>
                  <a:srgbClr val="0070C0"/>
                </a:solidFill>
                <a:latin typeface="微软雅黑" panose="020B0503020204020204" charset="-122"/>
                <a:ea typeface="微软雅黑" panose="020B0503020204020204" charset="-122"/>
              </a:rPr>
              <a:t>the basis of knowledge integration</a:t>
            </a:r>
            <a:r>
              <a:rPr sz="1600" kern="100" dirty="0" smtClean="0">
                <a:latin typeface="微软雅黑" panose="020B0503020204020204" charset="-122"/>
                <a:ea typeface="微软雅黑" panose="020B0503020204020204" charset="-122"/>
              </a:rPr>
              <a:t> and </a:t>
            </a:r>
            <a:r>
              <a:rPr lang="zh-CN" altLang="en-US" sz="1600" kern="100" dirty="0">
                <a:solidFill>
                  <a:srgbClr val="0070C0"/>
                </a:solidFill>
                <a:latin typeface="微软雅黑" panose="020B0503020204020204" charset="-122"/>
                <a:ea typeface="微软雅黑" panose="020B0503020204020204" charset="-122"/>
              </a:rPr>
              <a:t>the premise of semantic revelation</a:t>
            </a:r>
            <a:r>
              <a:rPr lang="en-US" sz="1600" kern="100" dirty="0" smtClean="0">
                <a:latin typeface="微软雅黑" panose="020B0503020204020204" charset="-122"/>
                <a:ea typeface="微软雅黑" panose="020B0503020204020204" charset="-122"/>
              </a:rPr>
              <a:t> </a:t>
            </a:r>
            <a:r>
              <a:rPr sz="1600" kern="100" dirty="0" smtClean="0">
                <a:latin typeface="微软雅黑" panose="020B0503020204020204" charset="-122"/>
                <a:ea typeface="微软雅黑" panose="020B0503020204020204" charset="-122"/>
              </a:rPr>
              <a:t>of digital resources.</a:t>
            </a:r>
            <a:endParaRPr sz="1600" kern="100" dirty="0" smtClean="0">
              <a:latin typeface="微软雅黑" panose="020B0503020204020204" charset="-122"/>
              <a:ea typeface="微软雅黑" panose="020B0503020204020204" charset="-122"/>
            </a:endParaRPr>
          </a:p>
          <a:p>
            <a:pPr indent="304800" algn="just">
              <a:lnSpc>
                <a:spcPct val="125000"/>
              </a:lnSpc>
            </a:pPr>
            <a:r>
              <a:rPr sz="1600" kern="100" dirty="0" smtClean="0">
                <a:latin typeface="微软雅黑" panose="020B0503020204020204" charset="-122"/>
                <a:ea typeface="微软雅黑" panose="020B0503020204020204" charset="-122"/>
              </a:rPr>
              <a:t>Dunhuang Grottoes and cultural elements therein are complicated in structure</a:t>
            </a:r>
            <a:r>
              <a:rPr lang="en-US" sz="1600" kern="100" dirty="0" smtClean="0">
                <a:latin typeface="微软雅黑" panose="020B0503020204020204" charset="-122"/>
                <a:ea typeface="微软雅黑" panose="020B0503020204020204" charset="-122"/>
              </a:rPr>
              <a:t>.</a:t>
            </a:r>
            <a:r>
              <a:rPr sz="1600" kern="100" dirty="0" smtClean="0">
                <a:latin typeface="微软雅黑" panose="020B0503020204020204" charset="-122"/>
                <a:ea typeface="微软雅黑" panose="020B0503020204020204" charset="-122"/>
              </a:rPr>
              <a:t> </a:t>
            </a:r>
            <a:r>
              <a:rPr lang="en-US" sz="1600" kern="100" dirty="0" smtClean="0">
                <a:latin typeface="微软雅黑" panose="020B0503020204020204" charset="-122"/>
                <a:ea typeface="微软雅黑" panose="020B0503020204020204" charset="-122"/>
              </a:rPr>
              <a:t>F</a:t>
            </a:r>
            <a:r>
              <a:rPr sz="1600" kern="100" dirty="0" smtClean="0">
                <a:latin typeface="微软雅黑" panose="020B0503020204020204" charset="-122"/>
                <a:ea typeface="微软雅黑" panose="020B0503020204020204" charset="-122"/>
              </a:rPr>
              <a:t>or example, Grotto </a:t>
            </a:r>
            <a:r>
              <a:rPr lang="en-US" sz="1600" kern="100" dirty="0" smtClean="0">
                <a:latin typeface="微软雅黑" panose="020B0503020204020204" charset="-122"/>
                <a:ea typeface="微软雅黑" panose="020B0503020204020204" charset="-122"/>
              </a:rPr>
              <a:t>No.</a:t>
            </a:r>
            <a:r>
              <a:rPr sz="1600" kern="100" dirty="0" smtClean="0">
                <a:latin typeface="微软雅黑" panose="020B0503020204020204" charset="-122"/>
                <a:ea typeface="微软雅黑" panose="020B0503020204020204" charset="-122"/>
              </a:rPr>
              <a:t>61 consist</a:t>
            </a:r>
            <a:r>
              <a:rPr lang="en-US" sz="1600" kern="100" dirty="0" smtClean="0">
                <a:latin typeface="微软雅黑" panose="020B0503020204020204" charset="-122"/>
                <a:ea typeface="微软雅黑" panose="020B0503020204020204" charset="-122"/>
              </a:rPr>
              <a:t>s</a:t>
            </a:r>
            <a:r>
              <a:rPr sz="1600" kern="100" dirty="0" smtClean="0">
                <a:latin typeface="微软雅黑" panose="020B0503020204020204" charset="-122"/>
                <a:ea typeface="微软雅黑" panose="020B0503020204020204" charset="-122"/>
              </a:rPr>
              <a:t> of an </a:t>
            </a:r>
            <a:r>
              <a:rPr lang="zh-CN" altLang="en-US" sz="1600" kern="100" dirty="0">
                <a:solidFill>
                  <a:srgbClr val="0070C0"/>
                </a:solidFill>
                <a:latin typeface="微软雅黑" panose="020B0503020204020204" charset="-122"/>
                <a:ea typeface="微软雅黑" panose="020B0503020204020204" charset="-122"/>
              </a:rPr>
              <a:t>arch</a:t>
            </a:r>
            <a:r>
              <a:rPr sz="1600" kern="100" dirty="0" smtClean="0">
                <a:latin typeface="微软雅黑" panose="020B0503020204020204" charset="-122"/>
                <a:ea typeface="微软雅黑" panose="020B0503020204020204" charset="-122"/>
              </a:rPr>
              <a:t> and a </a:t>
            </a:r>
            <a:r>
              <a:rPr lang="zh-CN" altLang="en-US" sz="1600" kern="100" dirty="0">
                <a:solidFill>
                  <a:srgbClr val="0070C0"/>
                </a:solidFill>
                <a:latin typeface="微软雅黑" panose="020B0503020204020204" charset="-122"/>
                <a:ea typeface="微软雅黑" panose="020B0503020204020204" charset="-122"/>
              </a:rPr>
              <a:t>main room</a:t>
            </a:r>
            <a:r>
              <a:rPr sz="1600" kern="100" dirty="0" smtClean="0">
                <a:latin typeface="微软雅黑" panose="020B0503020204020204" charset="-122"/>
                <a:ea typeface="微软雅黑" panose="020B0503020204020204" charset="-122"/>
              </a:rPr>
              <a:t> with </a:t>
            </a:r>
            <a:r>
              <a:rPr lang="zh-CN" altLang="en-US" sz="1600" kern="100" dirty="0">
                <a:solidFill>
                  <a:srgbClr val="0070C0"/>
                </a:solidFill>
                <a:latin typeface="微软雅黑" panose="020B0503020204020204" charset="-122"/>
                <a:ea typeface="微软雅黑" panose="020B0503020204020204" charset="-122"/>
              </a:rPr>
              <a:t>four walls</a:t>
            </a:r>
            <a:r>
              <a:rPr sz="1600" kern="100" dirty="0" smtClean="0">
                <a:latin typeface="微软雅黑" panose="020B0503020204020204" charset="-122"/>
                <a:ea typeface="微软雅黑" panose="020B0503020204020204" charset="-122"/>
              </a:rPr>
              <a:t>, w</a:t>
            </a:r>
            <a:r>
              <a:rPr lang="en-US" sz="1600" kern="100" dirty="0" smtClean="0">
                <a:latin typeface="微软雅黑" panose="020B0503020204020204" charset="-122"/>
                <a:ea typeface="微软雅黑" panose="020B0503020204020204" charset="-122"/>
              </a:rPr>
              <a:t>hich</a:t>
            </a:r>
            <a:r>
              <a:rPr sz="1600" kern="100" dirty="0" smtClean="0">
                <a:latin typeface="微软雅黑" panose="020B0503020204020204" charset="-122"/>
                <a:ea typeface="微软雅黑" panose="020B0503020204020204" charset="-122"/>
              </a:rPr>
              <a:t> each wall contain</a:t>
            </a:r>
            <a:r>
              <a:rPr lang="en-US" sz="1600" kern="100" dirty="0" smtClean="0">
                <a:latin typeface="微软雅黑" panose="020B0503020204020204" charset="-122"/>
                <a:ea typeface="微软雅黑" panose="020B0503020204020204" charset="-122"/>
              </a:rPr>
              <a:t>s</a:t>
            </a:r>
            <a:r>
              <a:rPr sz="1600" kern="100" dirty="0" smtClean="0">
                <a:latin typeface="微软雅黑" panose="020B0503020204020204" charset="-122"/>
                <a:ea typeface="微软雅黑" panose="020B0503020204020204" charset="-122"/>
              </a:rPr>
              <a:t> </a:t>
            </a:r>
            <a:r>
              <a:rPr lang="zh-CN" altLang="en-US" sz="1600" kern="100" dirty="0">
                <a:solidFill>
                  <a:srgbClr val="0070C0"/>
                </a:solidFill>
                <a:latin typeface="微软雅黑" panose="020B0503020204020204" charset="-122"/>
                <a:ea typeface="微软雅黑" panose="020B0503020204020204" charset="-122"/>
              </a:rPr>
              <a:t>various objects</a:t>
            </a:r>
            <a:r>
              <a:rPr sz="1600" kern="100" dirty="0" smtClean="0">
                <a:latin typeface="微软雅黑" panose="020B0503020204020204" charset="-122"/>
                <a:ea typeface="微软雅黑" panose="020B0503020204020204" charset="-122"/>
              </a:rPr>
              <a:t> of cultural elements. </a:t>
            </a:r>
            <a:r>
              <a:rPr lang="en-US" sz="1600" kern="100" dirty="0" smtClean="0">
                <a:latin typeface="微软雅黑" panose="020B0503020204020204" charset="-122"/>
                <a:ea typeface="微软雅黑" panose="020B0503020204020204" charset="-122"/>
              </a:rPr>
              <a:t>Therefore, the relevant resources and elements are divided into three types according to the website of </a:t>
            </a:r>
            <a:r>
              <a:rPr lang="zh-CN" altLang="en-US" sz="1600" kern="100" dirty="0">
                <a:solidFill>
                  <a:srgbClr val="0070C0"/>
                </a:solidFill>
                <a:latin typeface="微软雅黑" panose="020B0503020204020204" charset="-122"/>
                <a:ea typeface="微软雅黑" panose="020B0503020204020204" charset="-122"/>
              </a:rPr>
              <a:t>e-dunhuang</a:t>
            </a:r>
            <a:r>
              <a:rPr lang="en-US" sz="1600" kern="100" dirty="0" smtClean="0">
                <a:latin typeface="微软雅黑" panose="020B0503020204020204" charset="-122"/>
                <a:ea typeface="微软雅黑" panose="020B0503020204020204" charset="-122"/>
              </a:rPr>
              <a:t> and related </a:t>
            </a:r>
            <a:r>
              <a:rPr lang="zh-CN" altLang="en-US" sz="1600" kern="100" dirty="0">
                <a:solidFill>
                  <a:srgbClr val="0070C0"/>
                </a:solidFill>
                <a:latin typeface="微软雅黑" panose="020B0503020204020204" charset="-122"/>
                <a:ea typeface="微软雅黑" panose="020B0503020204020204" charset="-122"/>
              </a:rPr>
              <a:t>m</a:t>
            </a:r>
            <a:r>
              <a:rPr lang="en-US" altLang="zh-CN" sz="1600" kern="100" dirty="0">
                <a:solidFill>
                  <a:srgbClr val="0070C0"/>
                </a:solidFill>
                <a:latin typeface="微软雅黑" panose="020B0503020204020204" charset="-122"/>
                <a:ea typeface="微软雅黑" panose="020B0503020204020204" charset="-122"/>
              </a:rPr>
              <a:t>e</a:t>
            </a:r>
            <a:r>
              <a:rPr lang="zh-CN" altLang="en-US" sz="1600" kern="100" dirty="0">
                <a:solidFill>
                  <a:srgbClr val="0070C0"/>
                </a:solidFill>
                <a:latin typeface="微软雅黑" panose="020B0503020204020204" charset="-122"/>
                <a:ea typeface="微软雅黑" panose="020B0503020204020204" charset="-122"/>
              </a:rPr>
              <a:t>t</a:t>
            </a:r>
            <a:r>
              <a:rPr lang="en-US" altLang="zh-CN" sz="1600" kern="100" dirty="0">
                <a:solidFill>
                  <a:srgbClr val="0070C0"/>
                </a:solidFill>
                <a:latin typeface="微软雅黑" panose="020B0503020204020204" charset="-122"/>
                <a:ea typeface="微软雅黑" panose="020B0503020204020204" charset="-122"/>
              </a:rPr>
              <a:t>a</a:t>
            </a:r>
            <a:r>
              <a:rPr lang="zh-CN" altLang="en-US" sz="1600" kern="100" dirty="0">
                <a:solidFill>
                  <a:srgbClr val="0070C0"/>
                </a:solidFill>
                <a:latin typeface="微软雅黑" panose="020B0503020204020204" charset="-122"/>
                <a:ea typeface="微软雅黑" panose="020B0503020204020204" charset="-122"/>
              </a:rPr>
              <a:t>data standards</a:t>
            </a:r>
            <a:r>
              <a:rPr lang="en-US" sz="1600" kern="100" dirty="0" smtClean="0">
                <a:latin typeface="微软雅黑" panose="020B0503020204020204" charset="-122"/>
                <a:ea typeface="微软雅黑" panose="020B0503020204020204" charset="-122"/>
              </a:rPr>
              <a:t> in this paper. </a:t>
            </a:r>
            <a:r>
              <a:rPr sz="1600" kern="100" dirty="0" smtClean="0">
                <a:latin typeface="微软雅黑" panose="020B0503020204020204" charset="-122"/>
                <a:ea typeface="微软雅黑" panose="020B0503020204020204" charset="-122"/>
              </a:rPr>
              <a:t>Finally, we built the following </a:t>
            </a:r>
            <a:r>
              <a:rPr lang="en-US" sz="1600" kern="100" dirty="0" smtClean="0">
                <a:latin typeface="微软雅黑" panose="020B0503020204020204" charset="-122"/>
                <a:ea typeface="微软雅黑" panose="020B0503020204020204" charset="-122"/>
              </a:rPr>
              <a:t>KO</a:t>
            </a:r>
            <a:r>
              <a:rPr sz="1600" kern="100" dirty="0" smtClean="0">
                <a:latin typeface="微软雅黑" panose="020B0503020204020204" charset="-122"/>
                <a:ea typeface="微软雅黑" panose="020B0503020204020204" charset="-122"/>
              </a:rPr>
              <a:t> model</a:t>
            </a:r>
            <a:r>
              <a:rPr lang="en-US" sz="1600" kern="100" dirty="0" smtClean="0">
                <a:latin typeface="微软雅黑" panose="020B0503020204020204" charset="-122"/>
                <a:ea typeface="微软雅黑" panose="020B0503020204020204" charset="-122"/>
              </a:rPr>
              <a:t>.</a:t>
            </a:r>
            <a:endParaRPr lang="en-US" sz="1600" kern="100" dirty="0" smtClean="0">
              <a:latin typeface="微软雅黑" panose="020B0503020204020204" charset="-122"/>
              <a:ea typeface="微软雅黑" panose="020B0503020204020204" charset="-122"/>
            </a:endParaRPr>
          </a:p>
        </p:txBody>
      </p:sp>
      <p:grpSp>
        <p:nvGrpSpPr>
          <p:cNvPr id="20" name="组合 19"/>
          <p:cNvGrpSpPr/>
          <p:nvPr/>
        </p:nvGrpSpPr>
        <p:grpSpPr>
          <a:xfrm>
            <a:off x="1220659" y="6519446"/>
            <a:ext cx="8024939" cy="338554"/>
            <a:chOff x="1277256" y="6519446"/>
            <a:chExt cx="8024939" cy="338554"/>
          </a:xfrm>
        </p:grpSpPr>
        <p:sp>
          <p:nvSpPr>
            <p:cNvPr id="24" name="矩形 23"/>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663567" y="6519446"/>
              <a:ext cx="638628" cy="337185"/>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charset="-122"/>
                  <a:ea typeface="微软雅黑" panose="020B0503020204020204" charset="-122"/>
                </a:rPr>
                <a:t>08</a:t>
              </a:r>
              <a:endParaRPr lang="zh-CN" altLang="en-US" sz="1600" dirty="0">
                <a:solidFill>
                  <a:schemeClr val="bg1"/>
                </a:solidFill>
                <a:latin typeface="微软雅黑" panose="020B0503020204020204" charset="-122"/>
                <a:ea typeface="微软雅黑" panose="020B0503020204020204" charset="-122"/>
              </a:endParaRPr>
            </a:p>
          </p:txBody>
        </p:sp>
        <p:sp>
          <p:nvSpPr>
            <p:cNvPr id="26" name="文本框 25"/>
            <p:cNvSpPr txBox="1"/>
            <p:nvPr/>
          </p:nvSpPr>
          <p:spPr>
            <a:xfrm>
              <a:off x="1277256" y="6519446"/>
              <a:ext cx="7489625" cy="337185"/>
            </a:xfrm>
            <a:prstGeom prst="rect">
              <a:avLst/>
            </a:prstGeom>
            <a:noFill/>
          </p:spPr>
          <p:txBody>
            <a:bodyPr wrap="square" rtlCol="0">
              <a:spAutoFit/>
            </a:bodyPr>
            <a:lstStyle/>
            <a:p>
              <a:pPr algn="r"/>
              <a:r>
                <a:rPr lang="en-US" altLang="zh-CN" sz="1600" dirty="0" smtClean="0">
                  <a:solidFill>
                    <a:schemeClr val="tx1">
                      <a:lumMod val="85000"/>
                      <a:lumOff val="15000"/>
                    </a:schemeClr>
                  </a:solidFill>
                  <a:latin typeface="微软雅黑" panose="020B0503020204020204" charset="-122"/>
                  <a:ea typeface="微软雅黑" panose="020B0503020204020204" charset="-122"/>
                  <a:sym typeface="+mn-ea"/>
                </a:rPr>
                <a:t>Hongyu Wang , School of Information Management , Wuhan University</a:t>
              </a:r>
              <a:endParaRPr lang="zh-CN" altLang="en-US" sz="1600" dirty="0">
                <a:solidFill>
                  <a:schemeClr val="tx1">
                    <a:lumMod val="85000"/>
                    <a:lumOff val="15000"/>
                  </a:schemeClr>
                </a:solidFill>
                <a:latin typeface="微软雅黑" panose="020B0503020204020204" charset="-122"/>
                <a:ea typeface="微软雅黑" panose="020B0503020204020204" charset="-122"/>
              </a:endParaRPr>
            </a:p>
          </p:txBody>
        </p:sp>
      </p:grpSp>
      <p:pic>
        <p:nvPicPr>
          <p:cNvPr id="16" name="图片 15" descr="C:\Users\HongYu\Desktop\图片1.png图片1"/>
          <p:cNvPicPr>
            <a:picLocks noChangeAspect="1"/>
          </p:cNvPicPr>
          <p:nvPr/>
        </p:nvPicPr>
        <p:blipFill>
          <a:blip r:embed="rId1"/>
          <a:srcRect/>
          <a:stretch>
            <a:fillRect/>
          </a:stretch>
        </p:blipFill>
        <p:spPr>
          <a:xfrm>
            <a:off x="1544955" y="3217935"/>
            <a:ext cx="6054090" cy="3240000"/>
          </a:xfrm>
          <a:prstGeom prst="rect">
            <a:avLst/>
          </a:prstGeom>
          <a:ln w="25400">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42" presetClass="entr" presetSubtype="0" fill="hold" grpId="0" nodeType="withEffect">
                                  <p:stCondLst>
                                    <p:cond delay="25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par>
                                <p:cTn id="21" presetID="16" presetClass="entr" presetSubtype="37" fill="hold" nodeType="withEffect">
                                  <p:stCondLst>
                                    <p:cond delay="250"/>
                                  </p:stCondLst>
                                  <p:childTnLst>
                                    <p:set>
                                      <p:cBhvr>
                                        <p:cTn id="22" dur="1" fill="hold">
                                          <p:stCondLst>
                                            <p:cond delay="0"/>
                                          </p:stCondLst>
                                        </p:cTn>
                                        <p:tgtEl>
                                          <p:spTgt spid="16"/>
                                        </p:tgtEl>
                                        <p:attrNameLst>
                                          <p:attrName>style.visibility</p:attrName>
                                        </p:attrNameLst>
                                      </p:cBhvr>
                                      <p:to>
                                        <p:strVal val="visible"/>
                                      </p:to>
                                    </p:set>
                                    <p:animEffect transition="in" filter="barn(outVertical)">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微软雅黑" panose="020B0503020204020204" charset="-122"/>
                <a:ea typeface="微软雅黑" panose="020B0503020204020204" charset="-122"/>
                <a:sym typeface="+mn-ea"/>
              </a:rPr>
              <a:t>2. </a:t>
            </a:r>
            <a:r>
              <a:rPr lang="zh-CN" altLang="en-US" sz="2400" b="1" dirty="0" smtClean="0">
                <a:solidFill>
                  <a:schemeClr val="tx1">
                    <a:lumMod val="85000"/>
                    <a:lumOff val="15000"/>
                  </a:schemeClr>
                </a:solidFill>
                <a:latin typeface="微软雅黑" panose="020B0503020204020204" charset="-122"/>
                <a:ea typeface="微软雅黑" panose="020B0503020204020204" charset="-122"/>
                <a:sym typeface="+mn-ea"/>
              </a:rPr>
              <a:t>G</a:t>
            </a:r>
            <a:r>
              <a:rPr lang="en-US" altLang="zh-CN" sz="2400" b="1" dirty="0" smtClean="0">
                <a:solidFill>
                  <a:schemeClr val="tx1">
                    <a:lumMod val="85000"/>
                    <a:lumOff val="15000"/>
                  </a:schemeClr>
                </a:solidFill>
                <a:latin typeface="微软雅黑" panose="020B0503020204020204" charset="-122"/>
                <a:ea typeface="微软雅黑" panose="020B0503020204020204" charset="-122"/>
                <a:sym typeface="+mn-ea"/>
              </a:rPr>
              <a:t>raph Model </a:t>
            </a:r>
            <a:r>
              <a:rPr lang="zh-CN" altLang="en-US" sz="2400" b="1" dirty="0" smtClean="0">
                <a:solidFill>
                  <a:schemeClr val="tx1">
                    <a:lumMod val="85000"/>
                    <a:lumOff val="15000"/>
                  </a:schemeClr>
                </a:solidFill>
                <a:latin typeface="微软雅黑" panose="020B0503020204020204" charset="-122"/>
                <a:ea typeface="微软雅黑" panose="020B0503020204020204" charset="-122"/>
                <a:sym typeface="+mn-ea"/>
              </a:rPr>
              <a:t>C</a:t>
            </a:r>
            <a:r>
              <a:rPr lang="en-US" altLang="zh-CN" sz="2400" b="1" dirty="0" smtClean="0">
                <a:solidFill>
                  <a:schemeClr val="tx1">
                    <a:lumMod val="85000"/>
                    <a:lumOff val="15000"/>
                  </a:schemeClr>
                </a:solidFill>
                <a:latin typeface="微软雅黑" panose="020B0503020204020204" charset="-122"/>
                <a:ea typeface="微软雅黑" panose="020B0503020204020204" charset="-122"/>
                <a:sym typeface="+mn-ea"/>
              </a:rPr>
              <a:t>onstruction Cont.</a:t>
            </a:r>
            <a:endParaRPr lang="en-US" altLang="zh-CN" sz="2400" b="1" dirty="0">
              <a:solidFill>
                <a:schemeClr val="tx1">
                  <a:lumMod val="85000"/>
                  <a:lumOff val="15000"/>
                </a:schemeClr>
              </a:solidFill>
              <a:latin typeface="微软雅黑" panose="020B0503020204020204" charset="-122"/>
              <a:ea typeface="微软雅黑" panose="020B0503020204020204" charset="-122"/>
            </a:endParaRPr>
          </a:p>
        </p:txBody>
      </p:sp>
      <p:sp>
        <p:nvSpPr>
          <p:cNvPr id="10" name="矩形 9"/>
          <p:cNvSpPr/>
          <p:nvPr/>
        </p:nvSpPr>
        <p:spPr>
          <a:xfrm>
            <a:off x="611821" y="970765"/>
            <a:ext cx="7921627" cy="5400675"/>
          </a:xfrm>
          <a:prstGeom prst="rect">
            <a:avLst/>
          </a:prstGeom>
        </p:spPr>
        <p:txBody>
          <a:bodyPr wrap="square">
            <a:spAutoFit/>
          </a:bodyPr>
          <a:lstStyle/>
          <a:p>
            <a:pPr indent="304800" algn="just">
              <a:lnSpc>
                <a:spcPct val="125000"/>
              </a:lnSpc>
            </a:pPr>
            <a:r>
              <a:rPr lang="zh-CN" altLang="en-US" kern="100" dirty="0" smtClean="0">
                <a:latin typeface="微软雅黑" panose="020B0503020204020204" charset="-122"/>
                <a:ea typeface="微软雅黑" panose="020B0503020204020204" charset="-122"/>
              </a:rPr>
              <a:t>The attribute graph model enables us to extract structured  knowledge from d</a:t>
            </a:r>
            <a:r>
              <a:rPr lang="en-US" altLang="zh-CN" kern="100" dirty="0" smtClean="0">
                <a:latin typeface="微软雅黑" panose="020B0503020204020204" charset="-122"/>
                <a:ea typeface="微软雅黑" panose="020B0503020204020204" charset="-122"/>
              </a:rPr>
              <a:t>igital</a:t>
            </a:r>
            <a:r>
              <a:rPr lang="zh-CN" altLang="en-US" kern="100" dirty="0" smtClean="0">
                <a:latin typeface="微软雅黑" panose="020B0503020204020204" charset="-122"/>
                <a:ea typeface="微软雅黑" panose="020B0503020204020204" charset="-122"/>
              </a:rPr>
              <a:t> resources of Dunhuang Grottoes for the purpose of </a:t>
            </a:r>
            <a:r>
              <a:rPr lang="en-US" altLang="zh-CN" kern="100" dirty="0" smtClean="0">
                <a:latin typeface="微软雅黑" panose="020B0503020204020204" charset="-122"/>
                <a:ea typeface="微软雅黑" panose="020B0503020204020204" charset="-122"/>
              </a:rPr>
              <a:t>construct</a:t>
            </a:r>
            <a:r>
              <a:rPr lang="zh-CN" altLang="en-US" kern="100" dirty="0" smtClean="0">
                <a:latin typeface="微软雅黑" panose="020B0503020204020204" charset="-122"/>
                <a:ea typeface="微软雅黑" panose="020B0503020204020204" charset="-122"/>
              </a:rPr>
              <a:t>ing a knowledge </a:t>
            </a:r>
            <a:r>
              <a:rPr lang="en-US" altLang="zh-CN" kern="100" dirty="0" smtClean="0">
                <a:latin typeface="微软雅黑" panose="020B0503020204020204" charset="-122"/>
                <a:ea typeface="微软雅黑" panose="020B0503020204020204" charset="-122"/>
              </a:rPr>
              <a:t>graph</a:t>
            </a:r>
            <a:r>
              <a:rPr lang="zh-CN" altLang="en-US" kern="100" dirty="0" smtClean="0">
                <a:latin typeface="微软雅黑" panose="020B0503020204020204" charset="-122"/>
                <a:ea typeface="微软雅黑" panose="020B0503020204020204" charset="-122"/>
              </a:rPr>
              <a:t>.</a:t>
            </a:r>
            <a:endParaRPr lang="zh-CN" altLang="en-US" kern="100" dirty="0" smtClean="0">
              <a:latin typeface="微软雅黑" panose="020B0503020204020204" charset="-122"/>
              <a:ea typeface="微软雅黑" panose="020B0503020204020204" charset="-122"/>
            </a:endParaRPr>
          </a:p>
          <a:p>
            <a:pPr indent="304800" algn="just">
              <a:lnSpc>
                <a:spcPct val="125000"/>
              </a:lnSpc>
            </a:pPr>
            <a:r>
              <a:rPr lang="zh-CN" altLang="en-US" sz="800" kern="100" dirty="0" smtClean="0">
                <a:latin typeface="微软雅黑" panose="020B0503020204020204" charset="-122"/>
                <a:ea typeface="微软雅黑" panose="020B0503020204020204" charset="-122"/>
              </a:rPr>
              <a:t>  </a:t>
            </a:r>
            <a:endParaRPr lang="zh-CN" altLang="en-US" sz="800" kern="100" dirty="0" smtClean="0">
              <a:latin typeface="微软雅黑" panose="020B0503020204020204" charset="-122"/>
              <a:ea typeface="微软雅黑" panose="020B0503020204020204" charset="-122"/>
            </a:endParaRPr>
          </a:p>
          <a:p>
            <a:pPr indent="304800" algn="just">
              <a:lnSpc>
                <a:spcPct val="125000"/>
              </a:lnSpc>
            </a:pPr>
            <a:r>
              <a:rPr lang="zh-CN" altLang="en-US" kern="100" dirty="0" smtClean="0">
                <a:latin typeface="微软雅黑" panose="020B0503020204020204" charset="-122"/>
                <a:ea typeface="微软雅黑" panose="020B0503020204020204" charset="-122"/>
              </a:rPr>
              <a:t>Due to its rich content, multitude of objects in Dunhuang Grottoes, and the varied description in different literature and documents (</a:t>
            </a:r>
            <a:r>
              <a:rPr lang="en-US" altLang="zh-CN" kern="100" dirty="0" smtClean="0">
                <a:latin typeface="微软雅黑" panose="020B0503020204020204" charset="-122"/>
                <a:ea typeface="微软雅黑" panose="020B0503020204020204" charset="-122"/>
              </a:rPr>
              <a:t>e.g. </a:t>
            </a:r>
            <a:r>
              <a:rPr lang="zh-CN" altLang="en-US" kern="100" dirty="0" smtClean="0">
                <a:latin typeface="微软雅黑" panose="020B0503020204020204" charset="-122"/>
                <a:ea typeface="微软雅黑" panose="020B0503020204020204" charset="-122"/>
              </a:rPr>
              <a:t>"Sakyamuni" and "</a:t>
            </a:r>
            <a:r>
              <a:rPr lang="en-US" altLang="zh-CN" kern="100" dirty="0" smtClean="0">
                <a:latin typeface="微软雅黑" panose="020B0503020204020204" charset="-122"/>
                <a:ea typeface="微软雅黑" panose="020B0503020204020204" charset="-122"/>
              </a:rPr>
              <a:t>T</a:t>
            </a:r>
            <a:r>
              <a:rPr lang="zh-CN" altLang="en-US" kern="100" dirty="0" smtClean="0">
                <a:latin typeface="微软雅黑" panose="020B0503020204020204" charset="-122"/>
                <a:ea typeface="微软雅黑" panose="020B0503020204020204" charset="-122"/>
              </a:rPr>
              <a:t>athagata" as </a:t>
            </a:r>
            <a:r>
              <a:rPr lang="en-US" altLang="zh-CN" kern="100" dirty="0" smtClean="0">
                <a:latin typeface="微软雅黑" panose="020B0503020204020204" charset="-122"/>
                <a:ea typeface="微软雅黑" panose="020B0503020204020204" charset="-122"/>
              </a:rPr>
              <a:t>refer to the same entity) ,  it's necessary to disambiguate the entities and fuse the knowledge in </a:t>
            </a:r>
            <a:r>
              <a:rPr lang="en-US" altLang="zh-CN" kern="100" dirty="0" smtClean="0">
                <a:latin typeface="微软雅黑" panose="020B0503020204020204" charset="-122"/>
                <a:ea typeface="微软雅黑" panose="020B0503020204020204" charset="-122"/>
                <a:sym typeface="+mn-ea"/>
              </a:rPr>
              <a:t>Dunhuang </a:t>
            </a:r>
            <a:r>
              <a:rPr lang="en-US" altLang="zh-CN" kern="100" dirty="0" smtClean="0">
                <a:latin typeface="微软雅黑" panose="020B0503020204020204" charset="-122"/>
                <a:ea typeface="微软雅黑" panose="020B0503020204020204" charset="-122"/>
              </a:rPr>
              <a:t>digital resources.</a:t>
            </a:r>
            <a:endParaRPr lang="en-US" altLang="zh-CN" kern="100" dirty="0" smtClean="0">
              <a:latin typeface="微软雅黑" panose="020B0503020204020204" charset="-122"/>
              <a:ea typeface="微软雅黑" panose="020B0503020204020204" charset="-122"/>
            </a:endParaRPr>
          </a:p>
          <a:p>
            <a:pPr indent="304800" algn="just">
              <a:lnSpc>
                <a:spcPct val="125000"/>
              </a:lnSpc>
            </a:pPr>
            <a:endParaRPr lang="en-US" altLang="zh-CN" sz="800" kern="100" dirty="0" smtClean="0">
              <a:latin typeface="微软雅黑" panose="020B0503020204020204" charset="-122"/>
              <a:ea typeface="微软雅黑" panose="020B0503020204020204" charset="-122"/>
            </a:endParaRPr>
          </a:p>
          <a:p>
            <a:pPr indent="304800" algn="just">
              <a:lnSpc>
                <a:spcPct val="125000"/>
              </a:lnSpc>
            </a:pPr>
            <a:r>
              <a:rPr lang="en-US" altLang="zh-CN" kern="100" dirty="0" smtClean="0">
                <a:latin typeface="微软雅黑" panose="020B0503020204020204" charset="-122"/>
                <a:ea typeface="微软雅黑" panose="020B0503020204020204" charset="-122"/>
              </a:rPr>
              <a:t>With reference to the category structure of AAT (Art &amp; Architecture Thesaurus) vocabulary, a vocabulary list in the field of Dunhang Grottoes has already been produced by our team.</a:t>
            </a:r>
            <a:endParaRPr lang="en-US" altLang="zh-CN" kern="100" dirty="0" smtClean="0">
              <a:latin typeface="微软雅黑" panose="020B0503020204020204" charset="-122"/>
              <a:ea typeface="微软雅黑" panose="020B0503020204020204" charset="-122"/>
            </a:endParaRPr>
          </a:p>
          <a:p>
            <a:pPr indent="304800" algn="just">
              <a:lnSpc>
                <a:spcPct val="125000"/>
              </a:lnSpc>
            </a:pPr>
            <a:endParaRPr lang="en-US" altLang="zh-CN" sz="800" kern="100" dirty="0" smtClean="0">
              <a:latin typeface="微软雅黑" panose="020B0503020204020204" charset="-122"/>
              <a:ea typeface="微软雅黑" panose="020B0503020204020204" charset="-122"/>
            </a:endParaRPr>
          </a:p>
          <a:p>
            <a:pPr indent="304800" algn="just">
              <a:lnSpc>
                <a:spcPct val="125000"/>
              </a:lnSpc>
            </a:pPr>
            <a:r>
              <a:rPr lang="en-US" altLang="zh-CN" kern="100" dirty="0" smtClean="0">
                <a:latin typeface="微软雅黑" panose="020B0503020204020204" charset="-122"/>
                <a:ea typeface="微软雅黑" panose="020B0503020204020204" charset="-122"/>
              </a:rPr>
              <a:t>An efficient and accurate knowledge organization of Dunhuang digital resources is achieved in this paper with the aid of the vocabulary.</a:t>
            </a:r>
            <a:endParaRPr lang="en-US" altLang="zh-CN" kern="100" dirty="0" smtClean="0">
              <a:latin typeface="微软雅黑" panose="020B0503020204020204" charset="-122"/>
              <a:ea typeface="微软雅黑" panose="020B0503020204020204" charset="-122"/>
            </a:endParaRPr>
          </a:p>
        </p:txBody>
      </p:sp>
      <p:grpSp>
        <p:nvGrpSpPr>
          <p:cNvPr id="20" name="组合 19"/>
          <p:cNvGrpSpPr/>
          <p:nvPr/>
        </p:nvGrpSpPr>
        <p:grpSpPr>
          <a:xfrm>
            <a:off x="1220659" y="6519446"/>
            <a:ext cx="8024939" cy="338554"/>
            <a:chOff x="1277256" y="6519446"/>
            <a:chExt cx="8024939" cy="338554"/>
          </a:xfrm>
        </p:grpSpPr>
        <p:sp>
          <p:nvSpPr>
            <p:cNvPr id="24" name="矩形 23"/>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663567" y="6519446"/>
              <a:ext cx="638628" cy="337185"/>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charset="-122"/>
                  <a:ea typeface="微软雅黑" panose="020B0503020204020204" charset="-122"/>
                </a:rPr>
                <a:t>09</a:t>
              </a:r>
              <a:endParaRPr lang="zh-CN" altLang="en-US" sz="1600" dirty="0">
                <a:solidFill>
                  <a:schemeClr val="bg1"/>
                </a:solidFill>
                <a:latin typeface="微软雅黑" panose="020B0503020204020204" charset="-122"/>
                <a:ea typeface="微软雅黑" panose="020B0503020204020204" charset="-122"/>
              </a:endParaRPr>
            </a:p>
          </p:txBody>
        </p:sp>
        <p:sp>
          <p:nvSpPr>
            <p:cNvPr id="26" name="文本框 25"/>
            <p:cNvSpPr txBox="1"/>
            <p:nvPr/>
          </p:nvSpPr>
          <p:spPr>
            <a:xfrm>
              <a:off x="1277256" y="6519446"/>
              <a:ext cx="7489625" cy="337185"/>
            </a:xfrm>
            <a:prstGeom prst="rect">
              <a:avLst/>
            </a:prstGeom>
            <a:noFill/>
          </p:spPr>
          <p:txBody>
            <a:bodyPr wrap="square" rtlCol="0">
              <a:spAutoFit/>
            </a:bodyPr>
            <a:lstStyle/>
            <a:p>
              <a:pPr algn="r"/>
              <a:r>
                <a:rPr lang="en-US" altLang="zh-CN" sz="1600" dirty="0" smtClean="0">
                  <a:solidFill>
                    <a:schemeClr val="tx1">
                      <a:lumMod val="85000"/>
                      <a:lumOff val="15000"/>
                    </a:schemeClr>
                  </a:solidFill>
                  <a:latin typeface="微软雅黑" panose="020B0503020204020204" charset="-122"/>
                  <a:ea typeface="微软雅黑" panose="020B0503020204020204" charset="-122"/>
                  <a:sym typeface="+mn-ea"/>
                </a:rPr>
                <a:t>Hongyu Wang , School of Information Management , Wuhan University</a:t>
              </a:r>
              <a:endParaRPr lang="zh-CN" altLang="en-US" sz="1600" dirty="0">
                <a:solidFill>
                  <a:schemeClr val="tx1">
                    <a:lumMod val="85000"/>
                    <a:lumOff val="15000"/>
                  </a:schemeClr>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42" presetClass="entr" presetSubtype="0" fill="hold" grpId="0" nodeType="withEffect">
                                  <p:stCondLst>
                                    <p:cond delay="25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Lst>
  </p:timing>
</p:sld>
</file>

<file path=ppt/theme/theme1.xml><?xml version="1.0" encoding="utf-8"?>
<a:theme xmlns:a="http://schemas.openxmlformats.org/drawingml/2006/main" name="Office 主题">
  <a:themeElements>
    <a:clrScheme name="学术蓝">
      <a:dk1>
        <a:sysClr val="windowText" lastClr="000000"/>
      </a:dk1>
      <a:lt1>
        <a:sysClr val="window" lastClr="FFFFFF"/>
      </a:lt1>
      <a:dk2>
        <a:srgbClr val="44546A"/>
      </a:dk2>
      <a:lt2>
        <a:srgbClr val="E7E6E6"/>
      </a:lt2>
      <a:accent1>
        <a:srgbClr val="0070C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6970</Words>
  <Application>WPS 演示</Application>
  <PresentationFormat>全屏显示(4:3)</PresentationFormat>
  <Paragraphs>190</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宋体</vt:lpstr>
      <vt:lpstr>Wingdings</vt:lpstr>
      <vt:lpstr>微软雅黑</vt:lpstr>
      <vt:lpstr>Times New Roman</vt:lpstr>
      <vt:lpstr>Tahoma</vt:lpstr>
      <vt:lpstr>Calibri</vt:lpstr>
      <vt:lpstr>Arial Unicode MS</vt:lpstr>
      <vt:lpstr>Calibri Light</vt:lpstr>
      <vt:lpstr>微软雅黑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王宏宇</cp:lastModifiedBy>
  <cp:revision>267</cp:revision>
  <dcterms:created xsi:type="dcterms:W3CDTF">2019-06-04T21:00:00Z</dcterms:created>
  <dcterms:modified xsi:type="dcterms:W3CDTF">2019-06-06T07:44:59Z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2052-11.3.0.8586</vt:lpwstr>
  </property>
  <property fmtid="{D5CDD505-2E9C-101B-9397-08002B2CF9AE}" pid="3" name="KSORubyTemplateID">
    <vt:lpwstr>8</vt:lpwstr>
  </property>
</Properties>
</file>