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7"/>
  </p:handoutMasterIdLst>
  <p:sldIdLst>
    <p:sldId id="266" r:id="rId3"/>
    <p:sldId id="267" r:id="rId4"/>
    <p:sldId id="325" r:id="rId5"/>
    <p:sldId id="486" r:id="rId6"/>
    <p:sldId id="326" r:id="rId8"/>
    <p:sldId id="417" r:id="rId9"/>
    <p:sldId id="328" r:id="rId10"/>
    <p:sldId id="518" r:id="rId11"/>
    <p:sldId id="519" r:id="rId12"/>
    <p:sldId id="550" r:id="rId13"/>
    <p:sldId id="547" r:id="rId14"/>
    <p:sldId id="548" r:id="rId15"/>
    <p:sldId id="549" r:id="rId16"/>
    <p:sldId id="551" r:id="rId17"/>
    <p:sldId id="579" r:id="rId18"/>
    <p:sldId id="580" r:id="rId19"/>
    <p:sldId id="581" r:id="rId20"/>
    <p:sldId id="582" r:id="rId21"/>
    <p:sldId id="583" r:id="rId22"/>
    <p:sldId id="584" r:id="rId23"/>
    <p:sldId id="611" r:id="rId24"/>
    <p:sldId id="612" r:id="rId25"/>
    <p:sldId id="29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43"/>
    <p:restoredTop sz="75989" autoAdjust="0"/>
  </p:normalViewPr>
  <p:slideViewPr>
    <p:cSldViewPr>
      <p:cViewPr varScale="1">
        <p:scale>
          <a:sx n="67" d="100"/>
          <a:sy n="67" d="100"/>
        </p:scale>
        <p:origin x="1816" y="168"/>
      </p:cViewPr>
      <p:guideLst>
        <p:guide orient="horz" pos="2271"/>
        <p:guide pos="28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1</a:t>
            </a:r>
            <a:r>
              <a:rPr lang="zh-CN" altLang="en-US"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The increasing diversity of scientific research cooperation and innovation, the increasing complexity of interdisciplinary integration, and the emergence of new disciplines necessitate a comprehensive, rapid, and accurate detection and analysis of the research frontiers in various disciplines so as to help frontline researchers and sci-tech management departments to grasp the situation of scientific and technological innovation in a timely manner and to optimize the allocation of scientific research resources.</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2</a:t>
            </a:r>
            <a:r>
              <a:rPr lang="zh-CN" altLang="en-US" sz="1200" kern="1200">
                <a:solidFill>
                  <a:schemeClr val="tx1"/>
                </a:solidFill>
                <a:effectLst/>
                <a:latin typeface="+mn-lt"/>
                <a:ea typeface="+mn-ea"/>
                <a:cs typeface="+mn-cs"/>
              </a:rPr>
              <a:t>、</a:t>
            </a:r>
            <a:r>
              <a:rPr lang="en-US" altLang="zh-CN" sz="1200" kern="1200">
                <a:solidFill>
                  <a:schemeClr val="tx1"/>
                </a:solidFill>
                <a:effectLst/>
                <a:latin typeface="+mn-lt"/>
                <a:ea typeface="+mn-ea"/>
                <a:cs typeface="+mn-cs"/>
              </a:rPr>
              <a:t>With the further development of the Open Science Movement (Evans and Reimer 2009), the large-scale open academic graph published by the major sci-tech information service providers has gradually become the new dataset for the analysis of research frontiers due to the integration of scientific papers as well as their relevant metadata, and the orderly organization of domain knowledge in scientific research. Moreover, it has created a better research condition for the future analysis of research frontiers.</a:t>
            </a:r>
            <a:endParaRPr lang="zh-CN" altLang="zh-CN" sz="1200" kern="1200">
              <a:solidFill>
                <a:schemeClr val="tx1"/>
              </a:solidFill>
              <a:effectLst/>
              <a:latin typeface="+mn-lt"/>
              <a:ea typeface="+mn-ea"/>
              <a:cs typeface="+mn-cs"/>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GB" altLang="zh-CN" dirty="0"/>
              <a:t>Owing to the multi-source and heterogeneous characteristics of OAGs, it was necessary to investigate the structure and organization of SciGraph, MAG, </a:t>
            </a:r>
            <a:r>
              <a:rPr lang="en-GB" altLang="zh-CN" dirty="0" err="1"/>
              <a:t>Aminer</a:t>
            </a:r>
            <a:r>
              <a:rPr lang="en-GB" altLang="zh-CN" dirty="0"/>
              <a:t> and other open academic graphs and design an unified mapping rules for all kinds of OAGs. Through programming and mature information extraction toolkit, the information acquisition and storage of large-scale open academic graph was realized. Afterwards, because of the different number and organization of articles recorded in various OAG, it was necessary to design a semantic distance calculation method by using Semantic ontology library technology (WordNet and </a:t>
            </a:r>
            <a:r>
              <a:rPr lang="en-GB" altLang="zh-CN" dirty="0" err="1"/>
              <a:t>HowNet</a:t>
            </a:r>
            <a:r>
              <a:rPr lang="en-GB" altLang="zh-CN" dirty="0"/>
              <a:t>), apply knowledge fusion tools, and implement entity links, knowledge combination and alignment among different OAGs based on </a:t>
            </a:r>
            <a:r>
              <a:rPr lang="en-GB" altLang="zh-CN" dirty="0" err="1"/>
              <a:t>Aminer</a:t>
            </a:r>
            <a:r>
              <a:rPr lang="en-GB" altLang="zh-CN" dirty="0"/>
              <a:t> COSNET and other academic graph linking algorithms, and then combine with the graph database technology (Neo4j, </a:t>
            </a:r>
            <a:r>
              <a:rPr lang="en-GB" altLang="zh-CN" dirty="0" err="1"/>
              <a:t>Virtuso</a:t>
            </a:r>
            <a:r>
              <a:rPr lang="en-GB" altLang="zh-CN" dirty="0"/>
              <a:t>, etc.) to complete the fusion and storage of the large scale open academic graph.</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微软雅黑" panose="020B0503020204020204" charset="-122"/>
                <a:ea typeface="微软雅黑" panose="020B0503020204020204" charset="-122"/>
              </a:rPr>
              <a:t>The semantics-based knowledge fusion algorithm </a:t>
            </a:r>
            <a:r>
              <a:rPr lang="en-GB" altLang="zh-CN" dirty="0"/>
              <a:t>should include the following two steps: </a:t>
            </a:r>
            <a:endParaRPr lang="en-GB" altLang="zh-CN" dirty="0"/>
          </a:p>
          <a:p>
            <a:pPr marL="228600" indent="-228600">
              <a:buAutoNum type="arabicParenR"/>
            </a:pPr>
            <a:r>
              <a:rPr lang="en-GB" altLang="zh-CN" dirty="0"/>
              <a:t>In open academic graph A, the title of each item in open academic graph B is queried iteratively</a:t>
            </a:r>
            <a:r>
              <a:rPr lang="zh-CN" altLang="en-US" dirty="0"/>
              <a:t> </a:t>
            </a:r>
            <a:r>
              <a:rPr lang="en-GB" altLang="zh-CN" dirty="0"/>
              <a:t>and the link matches all candidate articles</a:t>
            </a:r>
            <a:r>
              <a:rPr lang="en-US" altLang="zh-CN" dirty="0"/>
              <a:t>.</a:t>
            </a:r>
            <a:endParaRPr lang="en-GB" altLang="zh-CN" dirty="0"/>
          </a:p>
          <a:p>
            <a:pPr marL="228600" indent="-228600">
              <a:buAutoNum type="arabicParenR"/>
            </a:pPr>
            <a:r>
              <a:rPr lang="en-GB" altLang="zh-CN" dirty="0"/>
              <a:t>If most of the conditions of title similarity, author number similarity, author list similarity, publishing year similarity, publishing journal similarity and research field similarity are satisfied between the target article and the single candidate article, they can be linked, and the relevant attributes of the articles in different open academic graph can be merged and aligned.</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GB" altLang="zh-CN" dirty="0"/>
              <a:t>By observing the data structure of several open academic graph, it can be found that some OAG lack information about the topic, and only have information about the title, abstract, keyword and research field of the paper. Therefore, it is necessary to use English part-of-speech tagging tools and Chinese word segmentation toolkits to perform word segmentation (Chinese only) and part-of-speech tagging for the data items such as the title and abstract of the papers in OAG. After word-of-speech screening and stop word processing, the word frequency are accurate and the candidate keywords are extracted. Then, driven by the characteristics of word frequency (TFIDF and its optimization algorithm), word relationship (analysis of co-occurrence of a single article and citations), word embedding vector (Word2Vec) and topic model (LDA), the core topic of the paper is determined. Then, according to the core topic extracted from the paper, the similar topic merging algorithm is designed to merge and measure the topics, and the related information of papers in OAG is correlated, the OAG</a:t>
            </a:r>
            <a:r>
              <a:rPr lang="zh-CN" altLang="en-US" dirty="0"/>
              <a:t> </a:t>
            </a:r>
            <a:r>
              <a:rPr lang="en-US" altLang="zh-CN" dirty="0"/>
              <a:t>data</a:t>
            </a:r>
            <a:r>
              <a:rPr lang="en-GB" altLang="zh-CN" dirty="0"/>
              <a:t> is completed with the topic as the main line, which lays the data foundation for subsequent topic evolution analysis and frontier analysis.</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GB" altLang="zh-CN" dirty="0"/>
              <a:t>Afterwards, the structure OAG is mined by the association analysis algorithm such as </a:t>
            </a:r>
            <a:r>
              <a:rPr lang="en-GB" altLang="zh-CN" dirty="0" err="1"/>
              <a:t>Aprior</a:t>
            </a:r>
            <a:r>
              <a:rPr lang="en-GB" altLang="zh-CN" dirty="0"/>
              <a:t> and the evolution mechanism and influencing factors of subject topics is analyzed from the communication dimension, attention dimension and funding dimension. Secondly, the manifestations of various processes of generating, splitting, intersecting, integrating and fading of scientific research topics in the open academic graph is studied from the perspective of subordinate fields related to subject topics such as journals, grant funds, researchers, et al, and the time series analysis model is constructed to carry out the multidimensional evolution analysis and visual representation of the subject topics in the large-scale open academic graph.</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Next, </a:t>
            </a:r>
            <a:r>
              <a:rPr lang="en-US" altLang="zh-CN" sz="1200" kern="1200" dirty="0">
                <a:solidFill>
                  <a:schemeClr val="tx1"/>
                </a:solidFill>
                <a:effectLst/>
                <a:latin typeface="+mn-lt"/>
                <a:ea typeface="+mn-ea"/>
                <a:cs typeface="+mn-cs"/>
              </a:rPr>
              <a:t>the collaborative analysis of the evolution process of individuals and groups in multi-terms such as </a:t>
            </a:r>
            <a:r>
              <a:rPr lang="en-GB" altLang="zh-CN" sz="1200" kern="1200" dirty="0">
                <a:solidFill>
                  <a:schemeClr val="tx1"/>
                </a:solidFill>
                <a:effectLst/>
                <a:latin typeface="+mn-lt"/>
                <a:ea typeface="+mn-ea"/>
                <a:cs typeface="+mn-cs"/>
              </a:rPr>
              <a:t>j</a:t>
            </a:r>
            <a:r>
              <a:rPr lang="en-GB" altLang="zh-CN" dirty="0"/>
              <a:t>ournal attention, fund support preference and researcher's interest</a:t>
            </a:r>
            <a:r>
              <a:rPr lang="en-US" altLang="zh-CN" sz="1200" kern="1200" dirty="0">
                <a:solidFill>
                  <a:schemeClr val="tx1"/>
                </a:solidFill>
                <a:effectLst/>
                <a:latin typeface="+mn-lt"/>
                <a:ea typeface="+mn-ea"/>
                <a:cs typeface="+mn-cs"/>
              </a:rPr>
              <a:t> was completed, and the </a:t>
            </a:r>
            <a:r>
              <a:rPr lang="en-GB" altLang="zh-CN" dirty="0"/>
              <a:t>main influencing factors and discriminant indicators of frontier development trend are analyzed by combining statistical analysis and communication analysis so as to construct the model of frontier analysis. Under the frontier analysis model, the characteristics of the frontier in discipline are qualitatively and quantitatively. </a:t>
            </a:r>
            <a:endParaRPr lang="en-GB" altLang="zh-CN" dirty="0"/>
          </a:p>
          <a:p>
            <a:r>
              <a:rPr lang="en-GB" altLang="zh-CN" dirty="0"/>
              <a:t>the weights of each characteristics which influencing the emergence and development of the frontier are determined according to the subject background ontology and a semantic weighted discriminant model for measuring the frontier value is proposed. After that, the parameters of the model are optimized and adjusted based on the survey and interview opinions of domain experts.</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GB" altLang="zh-CN" dirty="0"/>
              <a:t>Finally, the system functions and modules are designed based on the frontier analysis model and the expert researches, and a visual analysis experimental system of research frontiers is developed. The application experiments which aims at many specific areas of in open academic graph are carried out on the system to verify the reliability and credibility of the frontier analysis results. Then the parameters and functions of system are optimized combined with the suggestions of experts. Finally, it is possible to use the advanced system to conduct visual analysis and application research for multiple subject areas.</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Based on the literature review of the research frontiers and the open academic graph, this study analyzed the optimizing direction in the following frontier research, such as </a:t>
            </a:r>
            <a:r>
              <a:rPr lang="en-GB" altLang="zh-CN" sz="1200" kern="1200" dirty="0">
                <a:solidFill>
                  <a:schemeClr val="tx1"/>
                </a:solidFill>
                <a:effectLst/>
                <a:latin typeface="+mn-lt"/>
                <a:ea typeface="+mn-ea"/>
                <a:cs typeface="+mn-cs"/>
              </a:rPr>
              <a:t>strengthen depth and breadth, focus on dynamic changes, extended data sources, pay attention to multi-factors and improving intelligence</a:t>
            </a:r>
            <a:r>
              <a:rPr lang="en-US" altLang="zh-CN" sz="1200" kern="1200" dirty="0">
                <a:solidFill>
                  <a:schemeClr val="tx1"/>
                </a:solidFill>
                <a:effectLst/>
                <a:latin typeface="+mn-lt"/>
                <a:ea typeface="+mn-ea"/>
                <a:cs typeface="+mn-cs"/>
              </a:rPr>
              <a:t>. Combined with the data structure analysis of the open academic graph, this study further put forward the research thoughts and steps of frontier analysis based on the open academic graph and made suggestions on the main algorithms and tools to be used. Thus, an overall framework of frontier analysis based on the open academic graph was constructed.</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The open academic graph has created new research conditions for dynamic analysis across time and space, multiscale evolution analysis, multidimensional analysis under multiple factors, and automated intelligent analysis of research frontiers. With the increasing fusion of knowledge between large-scale academic graphs and other open data in the scientific research area, it is possible to further complete a more comprehensive and accurate analysis for research frontiers and effectively realize the data-driven knowledge discovery in the future.</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kern="1200" dirty="0">
                <a:solidFill>
                  <a:schemeClr val="tx1"/>
                </a:solidFill>
                <a:effectLst/>
                <a:latin typeface="+mn-lt"/>
                <a:ea typeface="+mn-ea"/>
                <a:cs typeface="+mn-cs"/>
              </a:rPr>
              <a:t>In the current environment, when analyzing the frontier based on OAG, there are still some problems, such as the time and space complexity of large-scale dataset analysis and calculation, the intuitive visualization of the evolution process of complex subject topics, which need to rely on the advancement of distributed big data computing technology, data visualization technology, and natural language processing</a:t>
            </a:r>
            <a:r>
              <a:rPr kumimoji="0" lang="en-GB" altLang="zh-CN" sz="1200" kern="1200" dirty="0">
                <a:solidFill>
                  <a:schemeClr val="tx1"/>
                </a:solidFill>
                <a:effectLst/>
                <a:latin typeface="+mn-lt"/>
                <a:ea typeface="+mn-ea"/>
                <a:cs typeface="+mn-cs"/>
              </a:rPr>
              <a:t>.</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a:t>The research</a:t>
            </a:r>
            <a:r>
              <a:rPr lang="zh-CN" altLang="en-US"/>
              <a:t> </a:t>
            </a:r>
            <a:r>
              <a:rPr lang="en-GB" altLang="zh-CN"/>
              <a:t>frontier is usually reflected in the</a:t>
            </a:r>
            <a:r>
              <a:rPr lang="zh-CN" altLang="en-US"/>
              <a:t> </a:t>
            </a:r>
            <a:r>
              <a:rPr lang="en-US" altLang="zh-CN"/>
              <a:t>highly cited</a:t>
            </a:r>
            <a:r>
              <a:rPr lang="en-GB" altLang="zh-CN"/>
              <a:t> sci-tech Literature. It is </a:t>
            </a:r>
            <a:r>
              <a:rPr lang="en-GB" altLang="zh-CN" sz="1200">
                <a:solidFill>
                  <a:srgbClr val="262626"/>
                </a:solidFill>
                <a:latin typeface="微软雅黑" panose="020B0503020204020204" charset="-122"/>
                <a:ea typeface="微软雅黑" panose="020B0503020204020204" charset="-122"/>
              </a:rPr>
              <a:t>a clustering structure among the highly interactive papers, which reflects the topic that have gradually interested people and have been studied more frequently over time. Analysis of research frontiers refers to the process of actively discovering and analyzing emerging research topics and their development status and associated structure by means of expert judgment and scientometrics </a:t>
            </a:r>
            <a:r>
              <a:rPr lang="en-GB" altLang="zh-CN" sz="1200" err="1">
                <a:solidFill>
                  <a:srgbClr val="262626"/>
                </a:solidFill>
                <a:latin typeface="微软雅黑" panose="020B0503020204020204" charset="-122"/>
                <a:ea typeface="微软雅黑" panose="020B0503020204020204" charset="-122"/>
              </a:rPr>
              <a:t>methods.</a:t>
            </a:r>
            <a:r>
              <a:rPr lang="en-GB" altLang="zh-CN" err="1"/>
              <a:t>From</a:t>
            </a:r>
            <a:r>
              <a:rPr lang="en-GB" altLang="zh-CN"/>
              <a:t> different perspectives, scholars have proposed a number of </a:t>
            </a:r>
            <a:r>
              <a:rPr lang="en-GB" altLang="zh-CN" sz="1200">
                <a:solidFill>
                  <a:srgbClr val="262626"/>
                </a:solidFill>
                <a:latin typeface="微软雅黑" panose="020B0503020204020204" charset="-122"/>
                <a:ea typeface="微软雅黑" panose="020B0503020204020204" charset="-122"/>
              </a:rPr>
              <a:t>scientometrics methods </a:t>
            </a:r>
            <a:r>
              <a:rPr lang="en-GB" altLang="zh-CN"/>
              <a:t>such as co-citation analysis, </a:t>
            </a:r>
            <a:r>
              <a:rPr lang="en-US" altLang="zh-CN" sz="1200">
                <a:solidFill>
                  <a:srgbClr val="262626"/>
                </a:solidFill>
                <a:latin typeface="微软雅黑" panose="020B0503020204020204" charset="-122"/>
                <a:ea typeface="微软雅黑" panose="020B0503020204020204" charset="-122"/>
              </a:rPr>
              <a:t>bibliographic</a:t>
            </a:r>
            <a:r>
              <a:rPr lang="en-GB" altLang="zh-CN"/>
              <a:t> coupling analysis, co-word analysis and so on. However, due to the influence of data sources and analysis principles, there are some shortcomings such as </a:t>
            </a:r>
            <a:r>
              <a:rPr lang="en-GB" altLang="zh-CN" sz="1200" b="0">
                <a:solidFill>
                  <a:srgbClr val="262626"/>
                </a:solidFill>
                <a:latin typeface="微软雅黑" panose="020B0503020204020204" charset="-122"/>
                <a:ea typeface="微软雅黑" panose="020B0503020204020204" charset="-122"/>
              </a:rPr>
              <a:t>time-delay in citation analysis, lack of semantic information for topic analysis, and inability to cross-integrate of data sources.</a:t>
            </a:r>
            <a:endParaRPr lang="zh-CN"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25000"/>
              </a:lnSpc>
            </a:pPr>
            <a:r>
              <a:rPr lang="en-US" altLang="zh-CN" sz="1200"/>
              <a:t>Through the literature research, this paper sorts out the research optimization direction of the research frontier analysis. Further, the thoughts and steps of the analysis of research frontiers based on the open academic graph were summarized after the data structure investigation of a specific academic graph. Finally, an analysis framework of research frontiers based on the large-scale open academic graph was </a:t>
            </a:r>
            <a:r>
              <a:rPr lang="en-US" altLang="zh-CN" sz="1200" err="1"/>
              <a:t>costructed</a:t>
            </a:r>
            <a:r>
              <a:rPr lang="en-US" altLang="zh-CN" sz="1200"/>
              <a:t> systematically.</a:t>
            </a:r>
            <a:endParaRPr lang="zh-CN" altLang="zh-CN" sz="120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The concept of research frontier was first proposed by Price in the 1960s. For decades, scholars have elaborated and defined its concept connotation from multi-dimension. coherence; correlation, wholeness; ostensive, and perceivable are the widely used description properties of the research frontier</a:t>
            </a:r>
            <a:r>
              <a:rPr lang="en-US" altLang="zh-CN" sz="1200" kern="1200" baseline="30000">
                <a:solidFill>
                  <a:schemeClr val="tx1"/>
                </a:solidFill>
                <a:effectLst/>
                <a:latin typeface="+mn-lt"/>
                <a:ea typeface="+mn-ea"/>
                <a:cs typeface="+mn-cs"/>
              </a:rPr>
              <a:t>[2]</a:t>
            </a:r>
            <a:r>
              <a:rPr lang="en-US" altLang="zh-CN" sz="1200" kern="1200">
                <a:solidFill>
                  <a:schemeClr val="tx1"/>
                </a:solidFill>
                <a:effectLst/>
                <a:latin typeface="+mn-lt"/>
                <a:ea typeface="+mn-ea"/>
                <a:cs typeface="+mn-cs"/>
              </a:rPr>
              <a:t>. Henry Small et al. pointed out that novelty and growth are two properties that are widely agreed of the research frontier. </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At present, there are two main types of </a:t>
            </a:r>
            <a:r>
              <a:rPr lang="en-GB" altLang="zh-CN" sz="1200">
                <a:solidFill>
                  <a:srgbClr val="262626"/>
                </a:solidFill>
                <a:latin typeface="微软雅黑" panose="020B0503020204020204" charset="-122"/>
                <a:ea typeface="微软雅黑" panose="020B0503020204020204" charset="-122"/>
              </a:rPr>
              <a:t>scientometrics</a:t>
            </a:r>
            <a:r>
              <a:rPr lang="en-US" altLang="zh-CN" sz="1200" kern="1200">
                <a:solidFill>
                  <a:schemeClr val="tx1"/>
                </a:solidFill>
                <a:effectLst/>
                <a:latin typeface="+mn-lt"/>
                <a:ea typeface="+mn-ea"/>
                <a:cs typeface="+mn-cs"/>
              </a:rPr>
              <a:t> methods used in the analysis of research frontier</a:t>
            </a:r>
            <a:r>
              <a:rPr lang="en-US" altLang="zh-CN" sz="1200" kern="1200" baseline="30000">
                <a:solidFill>
                  <a:schemeClr val="tx1"/>
                </a:solidFill>
                <a:effectLst/>
                <a:latin typeface="+mn-lt"/>
                <a:ea typeface="+mn-ea"/>
                <a:cs typeface="+mn-cs"/>
              </a:rPr>
              <a:t>[6]</a:t>
            </a:r>
            <a:r>
              <a:rPr lang="en-US" altLang="zh-CN" sz="1200" kern="1200">
                <a:solidFill>
                  <a:schemeClr val="tx1"/>
                </a:solidFill>
                <a:effectLst/>
                <a:latin typeface="+mn-lt"/>
                <a:ea typeface="+mn-ea"/>
                <a:cs typeface="+mn-cs"/>
              </a:rPr>
              <a:t>. One is the citation-based method such as co-citation analysis and bibliographic coupling analysis, and the other is the word-based analysis methods such as word frequency analysis, co-word analysis and probabilistic topic model. </a:t>
            </a:r>
            <a:r>
              <a:rPr lang="en-GB" altLang="zh-CN" sz="1200" kern="1200">
                <a:solidFill>
                  <a:schemeClr val="tx1"/>
                </a:solidFill>
                <a:effectLst/>
                <a:latin typeface="+mn-lt"/>
                <a:ea typeface="+mn-ea"/>
                <a:cs typeface="+mn-cs"/>
              </a:rPr>
              <a:t>In addition, there are also some methods, such as comprehensive evaluation of the frontier based on the experience of experts, and identification and analysis of the frontier based on time series, multi-source data or multi-dimensional indicators.</a:t>
            </a:r>
            <a:endParaRPr lang="zh-CN" altLang="zh-CN" sz="1200" kern="1200">
              <a:solidFill>
                <a:schemeClr val="tx1"/>
              </a:solidFill>
              <a:effectLst/>
              <a:latin typeface="+mn-lt"/>
              <a:ea typeface="+mn-ea"/>
              <a:cs typeface="+mn-cs"/>
            </a:endParaRPr>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The premise of analyzing the research frontiers in various disciplines is to extract the subject topics from data sources, such as scientific papers. The subject topics are word representation of the research content in a discipline. The extraction of subject topics can be carried out by means of keyword extraction, through the three main steps of candidate keyword generation, feature engineering, and keyword extraction, driven by the characteristics of multiple dimensions. </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a:solidFill>
                  <a:schemeClr val="tx1"/>
                </a:solidFill>
                <a:effectLst/>
                <a:latin typeface="+mn-lt"/>
                <a:ea typeface="+mn-ea"/>
                <a:cs typeface="+mn-cs"/>
              </a:rPr>
              <a:t>In the word frequency dimension, the classical term frequency–inverse document frequency algorithm and its derived algorithms can be used to quantify the keywords. In the dimension of co-occurrence characteristics among words, the semantic relationship between candidate words is judged according to the number of co-occurrences of the words. Besides, the number of co-occurrence of citations and word embedding vector characteristics, such as Word2Vec have also been used for keyword extraction and gradually received more attention.</a:t>
            </a:r>
            <a:endParaRPr lang="zh-CN"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Judging the state and change tendency of subject topics is one of the difficulties in frontier analysis. Numerous methods and models have been proposed to solve this problem, which can be divided into two types according to different granularity: word analysis and topic analysis. The word analysis method includes the burst detection algorithm and the co-word analysis method. Moreover, the topic analysis method integrates feature indicators of research frontiers into the topic model and then constructs a classifier to detect new topics. With the expansion of the data analysis scale and the application of complex network mining ideas, a novel method for research frontier analysis was proposed based on the co-word analysis method. That is, an algorithm was designed to extract the core nodes in the community of co-words so as to analyze the evolution process of subject topics and its characteristics.</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latin typeface="微软雅黑" panose="020B0503020204020204" charset="-122"/>
                <a:ea typeface="微软雅黑" panose="020B0503020204020204" charset="-122"/>
              </a:rPr>
              <a:t>Limited by the influence of </a:t>
            </a:r>
            <a:r>
              <a:rPr lang="en-GB" altLang="zh-CN" b="0" dirty="0">
                <a:solidFill>
                  <a:srgbClr val="4E81BD"/>
                </a:solidFill>
                <a:latin typeface="微软雅黑" panose="020B0503020204020204" charset="-122"/>
                <a:ea typeface="微软雅黑" panose="020B0503020204020204" charset="-122"/>
              </a:rPr>
              <a:t>data source/data scale/analysis principle</a:t>
            </a:r>
            <a:r>
              <a:rPr lang="en-GB" altLang="zh-CN" b="0" dirty="0">
                <a:latin typeface="微软雅黑" panose="020B0503020204020204" charset="-122"/>
                <a:ea typeface="微软雅黑" panose="020B0503020204020204" charset="-122"/>
              </a:rPr>
              <a:t>, current research failed to achieve deep, relevant, and dynamic analysis of research frontiers in a </a:t>
            </a:r>
            <a:r>
              <a:rPr lang="en-GB" altLang="zh-CN" b="0" dirty="0">
                <a:solidFill>
                  <a:srgbClr val="4E81BD"/>
                </a:solidFill>
                <a:latin typeface="微软雅黑" panose="020B0503020204020204" charset="-122"/>
                <a:ea typeface="微软雅黑" panose="020B0503020204020204" charset="-122"/>
              </a:rPr>
              <a:t>multidimensional, large-scale, and fine-grained manner</a:t>
            </a:r>
            <a:r>
              <a:rPr lang="zh-CN" altLang="en-US" b="0" dirty="0">
                <a:solidFill>
                  <a:srgbClr val="4E81BD"/>
                </a:solidFill>
                <a:latin typeface="微软雅黑" panose="020B0503020204020204" charset="-122"/>
                <a:ea typeface="微软雅黑" panose="020B0503020204020204" charset="-122"/>
              </a:rPr>
              <a:t>。</a:t>
            </a:r>
            <a:endParaRPr lang="en-US" altLang="zh-CN" b="0" dirty="0">
              <a:solidFill>
                <a:srgbClr val="4E81BD"/>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solidFill>
                  <a:schemeClr val="bg1"/>
                </a:solidFill>
                <a:latin typeface="微软雅黑" panose="020B0503020204020204" charset="-122"/>
                <a:ea typeface="微软雅黑" panose="020B0503020204020204" charset="-122"/>
              </a:rPr>
              <a:t>Strengthen depth and breadth</a:t>
            </a:r>
            <a:r>
              <a:rPr lang="zh-CN" altLang="en-US" b="0" dirty="0">
                <a:solidFill>
                  <a:schemeClr val="bg1"/>
                </a:solidFill>
                <a:latin typeface="微软雅黑" panose="020B0503020204020204" charset="-122"/>
                <a:ea typeface="微软雅黑" panose="020B0503020204020204" charset="-122"/>
              </a:rPr>
              <a:t>：</a:t>
            </a:r>
            <a:r>
              <a:rPr lang="en-GB" altLang="zh-CN" b="0" dirty="0">
                <a:solidFill>
                  <a:schemeClr val="accent1"/>
                </a:solidFill>
                <a:latin typeface="微软雅黑" panose="020B0503020204020204" charset="-122"/>
                <a:ea typeface="微软雅黑" panose="020B0503020204020204" charset="-122"/>
              </a:rPr>
              <a:t>There are cross-correlations between research topics in different disciplines, which affects the emergence and development of specific research frontiers. </a:t>
            </a:r>
            <a:r>
              <a:rPr lang="en-GB" altLang="zh-CN" b="0" dirty="0">
                <a:solidFill>
                  <a:schemeClr val="bg1"/>
                </a:solidFill>
                <a:latin typeface="微软雅黑" panose="020B0503020204020204" charset="-122"/>
                <a:ea typeface="微软雅黑" panose="020B0503020204020204" charset="-122"/>
              </a:rPr>
              <a:t>For the analysis of research frontiers, it is necessary to collect data from multiple disciplines for </a:t>
            </a:r>
            <a:r>
              <a:rPr lang="en-US" altLang="zh-CN" sz="1200" b="0" dirty="0">
                <a:solidFill>
                  <a:schemeClr val="accent1"/>
                </a:solidFill>
                <a:latin typeface="微软雅黑" panose="020B0503020204020204" charset="-122"/>
                <a:ea typeface="微软雅黑" panose="020B0503020204020204" charset="-122"/>
              </a:rPr>
              <a:t>in-</a:t>
            </a:r>
            <a:r>
              <a:rPr lang="en-GB" altLang="zh-CN" sz="1200" b="0" dirty="0">
                <a:solidFill>
                  <a:schemeClr val="accent1"/>
                </a:solidFill>
                <a:latin typeface="微软雅黑" panose="020B0503020204020204" charset="-122"/>
                <a:ea typeface="微软雅黑" panose="020B0503020204020204" charset="-122"/>
              </a:rPr>
              <a:t>breadth</a:t>
            </a:r>
            <a:r>
              <a:rPr lang="en-GB" altLang="zh-CN" b="0" dirty="0">
                <a:solidFill>
                  <a:schemeClr val="bg1"/>
                </a:solidFill>
                <a:latin typeface="微软雅黑" panose="020B0503020204020204" charset="-122"/>
                <a:ea typeface="微软雅黑" panose="020B0503020204020204" charset="-122"/>
              </a:rPr>
              <a:t> and in-depth analysis.</a:t>
            </a:r>
            <a:endParaRPr lang="en-GB" altLang="zh-CN" b="0" dirty="0">
              <a:solidFill>
                <a:schemeClr val="bg1"/>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solidFill>
                  <a:schemeClr val="bg1"/>
                </a:solidFill>
                <a:latin typeface="微软雅黑" panose="020B0503020204020204" charset="-122"/>
                <a:ea typeface="微软雅黑" panose="020B0503020204020204" charset="-122"/>
                <a:sym typeface="+mn-ea"/>
              </a:rPr>
              <a:t>Focus on dynamic changes</a:t>
            </a:r>
            <a:r>
              <a:rPr lang="en-US" altLang="zh-CN" b="0" dirty="0">
                <a:solidFill>
                  <a:schemeClr val="bg1"/>
                </a:solidFill>
                <a:latin typeface="微软雅黑" panose="020B0503020204020204" charset="-122"/>
                <a:ea typeface="微软雅黑" panose="020B0503020204020204" charset="-122"/>
                <a:sym typeface="+mn-ea"/>
              </a:rPr>
              <a:t>:</a:t>
            </a:r>
            <a:r>
              <a:rPr lang="en-GB" altLang="zh-CN" b="0" dirty="0"/>
              <a:t>The citation of papers and the distribution of topic words changed over with time. The scientometrics analysis of research frontiers should focus more on the dynamic evolution of citations and distribution of research topics over time.</a:t>
            </a:r>
            <a:endParaRPr lang="en-GB" altLang="zh-CN" b="0" dirty="0"/>
          </a:p>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solidFill>
                  <a:schemeClr val="bg1"/>
                </a:solidFill>
                <a:latin typeface="微软雅黑" panose="020B0503020204020204" charset="-122"/>
                <a:ea typeface="微软雅黑" panose="020B0503020204020204" charset="-122"/>
                <a:sym typeface="+mn-ea"/>
              </a:rPr>
              <a:t>Extended data sources</a:t>
            </a:r>
            <a:r>
              <a:rPr lang="en-US" altLang="zh-CN" b="0" dirty="0">
                <a:solidFill>
                  <a:schemeClr val="bg1"/>
                </a:solidFill>
                <a:latin typeface="微软雅黑" panose="020B0503020204020204" charset="-122"/>
                <a:ea typeface="微软雅黑" panose="020B0503020204020204" charset="-122"/>
                <a:sym typeface="+mn-ea"/>
              </a:rPr>
              <a:t>:</a:t>
            </a:r>
            <a:r>
              <a:rPr lang="en-GB" altLang="zh-CN" sz="1200" b="0" dirty="0">
                <a:solidFill>
                  <a:srgbClr val="262626"/>
                </a:solidFill>
                <a:latin typeface="微软雅黑" panose="020B0503020204020204" charset="-122"/>
                <a:ea typeface="微软雅黑" panose="020B0503020204020204" charset="-122"/>
                <a:sym typeface="+mn-ea"/>
              </a:rPr>
              <a:t>Research frontiers </a:t>
            </a:r>
            <a:r>
              <a:rPr lang="en-US" altLang="zh-CN" sz="1200" b="0" kern="1200" dirty="0">
                <a:solidFill>
                  <a:schemeClr val="tx1"/>
                </a:solidFill>
                <a:effectLst/>
                <a:latin typeface="+mn-lt"/>
                <a:ea typeface="+mn-ea"/>
                <a:cs typeface="+mn-cs"/>
              </a:rPr>
              <a:t>are embodied</a:t>
            </a:r>
            <a:r>
              <a:rPr lang="en-GB" altLang="zh-CN" sz="1200" b="0" dirty="0">
                <a:solidFill>
                  <a:srgbClr val="262626"/>
                </a:solidFill>
                <a:latin typeface="微软雅黑" panose="020B0503020204020204" charset="-122"/>
                <a:ea typeface="微软雅黑" panose="020B0503020204020204" charset="-122"/>
                <a:sym typeface="+mn-ea"/>
              </a:rPr>
              <a:t> in the data of science and technology planning/research projects/funds/patents/scientific papers. Therefore, the analysis of research frontiers through multi-source data can obtain more comprehensive, accurate and objective analysis results.</a:t>
            </a:r>
            <a:endParaRPr lang="en-GB" altLang="zh-CN" sz="1200" b="0" dirty="0">
              <a:solidFill>
                <a:srgbClr val="262626"/>
              </a:solidFill>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sz="1200" b="0" dirty="0">
                <a:solidFill>
                  <a:srgbClr val="262626"/>
                </a:solidFill>
                <a:latin typeface="微软雅黑" panose="020B0503020204020204" charset="-122"/>
                <a:ea typeface="微软雅黑" panose="020B0503020204020204" charset="-122"/>
                <a:sym typeface="+mn-ea"/>
              </a:rPr>
              <a:t>Pay Attention to Multi-factors</a:t>
            </a:r>
            <a:r>
              <a:rPr lang="en-US" altLang="zh-CN" sz="1200" b="0" dirty="0">
                <a:solidFill>
                  <a:srgbClr val="262626"/>
                </a:solidFill>
                <a:latin typeface="微软雅黑" panose="020B0503020204020204" charset="-122"/>
                <a:ea typeface="微软雅黑" panose="020B0503020204020204" charset="-122"/>
                <a:sym typeface="+mn-ea"/>
              </a:rPr>
              <a:t>:</a:t>
            </a:r>
            <a:r>
              <a:rPr lang="en-GB" altLang="zh-CN" sz="1200" b="0" dirty="0">
                <a:solidFill>
                  <a:srgbClr val="262626"/>
                </a:solidFill>
                <a:latin typeface="微软雅黑" panose="020B0503020204020204" charset="-122"/>
                <a:ea typeface="微软雅黑" panose="020B0503020204020204" charset="-122"/>
                <a:sym typeface="+mn-ea"/>
              </a:rPr>
              <a:t>Multi-factors such as journals/scholars/institutions/technical projects and funds influence the evolution of research topics synergistically. Therefore, exploring the correlative changes of multi-dimensional factors from the perspective of individual topic and group topic can reveal the development of research frontiers more profoundly.</a:t>
            </a:r>
            <a:r>
              <a:rPr lang="en-US" altLang="zh-CN" sz="1200" b="0" dirty="0">
                <a:solidFill>
                  <a:srgbClr val="262626"/>
                </a:solidFill>
                <a:latin typeface="微软雅黑" panose="020B0503020204020204" charset="-122"/>
                <a:ea typeface="微软雅黑" panose="020B0503020204020204" charset="-122"/>
                <a:sym typeface="+mn-ea"/>
              </a:rPr>
              <a:t> </a:t>
            </a:r>
            <a:endParaRPr lang="en-US" altLang="zh-CN" sz="1200" b="0" dirty="0">
              <a:solidFill>
                <a:srgbClr val="262626"/>
              </a:solidFill>
              <a:latin typeface="微软雅黑" panose="020B0503020204020204" charset="-122"/>
              <a:ea typeface="微软雅黑" panose="020B050302020402020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GB" altLang="zh-CN" b="0" dirty="0">
                <a:solidFill>
                  <a:schemeClr val="bg1"/>
                </a:solidFill>
                <a:latin typeface="微软雅黑" panose="020B0503020204020204" charset="-122"/>
                <a:ea typeface="微软雅黑" panose="020B0503020204020204" charset="-122"/>
                <a:sym typeface="+mn-ea"/>
              </a:rPr>
              <a:t>Improving Intelligence: At present, some frontier analysis depend on experts to select and weight multi-dimensional features.</a:t>
            </a:r>
            <a:r>
              <a:rPr lang="en-US" altLang="zh-CN" sz="1200" b="0" dirty="0">
                <a:solidFill>
                  <a:srgbClr val="262626"/>
                </a:solidFill>
                <a:latin typeface="微软雅黑" panose="020B0503020204020204" charset="-122"/>
                <a:ea typeface="微软雅黑" panose="020B0503020204020204" charset="-122"/>
                <a:sym typeface="+mn-ea"/>
              </a:rPr>
              <a:t> </a:t>
            </a:r>
            <a:r>
              <a:rPr lang="en-GB" altLang="zh-CN" b="0" dirty="0">
                <a:solidFill>
                  <a:schemeClr val="bg1"/>
                </a:solidFill>
                <a:latin typeface="微软雅黑" panose="020B0503020204020204" charset="-122"/>
                <a:ea typeface="微软雅黑" panose="020B0503020204020204" charset="-122"/>
                <a:sym typeface="+mn-ea"/>
              </a:rPr>
              <a:t>Under the support of academic big data, intelligent models of feature selection and weighting can be established through techniques such as machine learning, thereby reducing manual intervention.</a:t>
            </a:r>
            <a:endParaRPr lang="en-GB" altLang="zh-CN" b="0" dirty="0">
              <a:solidFill>
                <a:schemeClr val="bg1"/>
              </a:solidFill>
              <a:latin typeface="微软雅黑" panose="020B0503020204020204" charset="-122"/>
              <a:ea typeface="微软雅黑" panose="020B0503020204020204"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it-IT" altLang="zh-CN" sz="1200" kern="1200" dirty="0">
                <a:solidFill>
                  <a:schemeClr val="tx1"/>
                </a:solidFill>
                <a:effectLst/>
                <a:latin typeface="Times New Roman" panose="02020703060505090304" charset="0"/>
                <a:ea typeface="+mn-ea"/>
                <a:cs typeface="Times New Roman" panose="02020703060505090304" charset="0"/>
              </a:rPr>
              <a:t>Open </a:t>
            </a:r>
            <a:r>
              <a:rPr lang="it-IT" altLang="zh-CN" sz="1200" kern="1200" dirty="0" err="1">
                <a:solidFill>
                  <a:schemeClr val="tx1"/>
                </a:solidFill>
                <a:effectLst/>
                <a:latin typeface="Times New Roman" panose="02020703060505090304" charset="0"/>
                <a:ea typeface="+mn-ea"/>
                <a:cs typeface="Times New Roman" panose="02020703060505090304" charset="0"/>
              </a:rPr>
              <a:t>academic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en-US" altLang="zh-CN" sz="1200" kern="1200" dirty="0">
                <a:solidFill>
                  <a:schemeClr val="tx1"/>
                </a:solidFill>
                <a:effectLst/>
                <a:latin typeface="Times New Roman" panose="02020703060505090304" charset="0"/>
                <a:ea typeface="+mn-ea"/>
                <a:cs typeface="Times New Roman" panose="02020703060505090304" charset="0"/>
              </a:rPr>
              <a:t>graph</a:t>
            </a:r>
            <a:r>
              <a:rPr lang="it-IT" altLang="zh-CN" sz="1200" kern="1200" dirty="0">
                <a:solidFill>
                  <a:schemeClr val="tx1"/>
                </a:solidFill>
                <a:effectLst/>
                <a:latin typeface="Times New Roman" panose="02020703060505090304" charset="0"/>
                <a:ea typeface="+mn-ea"/>
                <a:cs typeface="Times New Roman" panose="02020703060505090304" charset="0"/>
              </a:rPr>
              <a:t> is an </a:t>
            </a:r>
            <a:r>
              <a:rPr lang="it-IT" altLang="zh-CN" sz="1200" kern="1200" dirty="0" err="1">
                <a:solidFill>
                  <a:schemeClr val="tx1"/>
                </a:solidFill>
                <a:effectLst/>
                <a:latin typeface="Times New Roman" panose="02020703060505090304" charset="0"/>
                <a:ea typeface="+mn-ea"/>
                <a:cs typeface="Times New Roman" panose="02020703060505090304" charset="0"/>
              </a:rPr>
              <a:t>organizational</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en-US" altLang="zh-CN" sz="1200" kern="1200" dirty="0">
                <a:solidFill>
                  <a:schemeClr val="tx1"/>
                </a:solidFill>
                <a:effectLst/>
                <a:latin typeface="Times New Roman" panose="02020703060505090304" charset="0"/>
                <a:ea typeface="+mn-ea"/>
                <a:cs typeface="Times New Roman" panose="02020703060505090304" charset="0"/>
              </a:rPr>
              <a:t>pattern</a:t>
            </a:r>
            <a:r>
              <a:rPr lang="it-IT" altLang="zh-CN" sz="1200" kern="1200" dirty="0">
                <a:solidFill>
                  <a:schemeClr val="tx1"/>
                </a:solidFill>
                <a:effectLst/>
                <a:latin typeface="Times New Roman" panose="02020703060505090304" charset="0"/>
                <a:ea typeface="+mn-ea"/>
                <a:cs typeface="Times New Roman" panose="02020703060505090304" charset="0"/>
              </a:rPr>
              <a:t> of knowledge and data </a:t>
            </a:r>
            <a:r>
              <a:rPr lang="it-IT" altLang="zh-CN" sz="1200" kern="1200" dirty="0" err="1">
                <a:solidFill>
                  <a:schemeClr val="tx1"/>
                </a:solidFill>
                <a:effectLst/>
                <a:latin typeface="Times New Roman" panose="02020703060505090304" charset="0"/>
                <a:ea typeface="+mn-ea"/>
                <a:cs typeface="Times New Roman" panose="02020703060505090304" charset="0"/>
              </a:rPr>
              <a:t>related</a:t>
            </a:r>
            <a:r>
              <a:rPr lang="it-IT" altLang="zh-CN" sz="1200" kern="1200" dirty="0">
                <a:solidFill>
                  <a:schemeClr val="tx1"/>
                </a:solidFill>
                <a:effectLst/>
                <a:latin typeface="Times New Roman" panose="02020703060505090304" charset="0"/>
                <a:ea typeface="+mn-ea"/>
                <a:cs typeface="Times New Roman" panose="02020703060505090304" charset="0"/>
              </a:rPr>
              <a:t> to </a:t>
            </a:r>
            <a:r>
              <a:rPr lang="it-IT" altLang="zh-CN" sz="1200" kern="1200" dirty="0" err="1">
                <a:solidFill>
                  <a:schemeClr val="tx1"/>
                </a:solidFill>
                <a:effectLst/>
                <a:latin typeface="Times New Roman" panose="02020703060505090304" charset="0"/>
                <a:ea typeface="+mn-ea"/>
                <a:cs typeface="Times New Roman" panose="02020703060505090304" charset="0"/>
              </a:rPr>
              <a:t>scientific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research</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It</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organizes</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various</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objects</a:t>
            </a:r>
            <a:r>
              <a:rPr lang="it-IT" altLang="zh-CN" sz="1200" kern="1200" dirty="0">
                <a:solidFill>
                  <a:schemeClr val="tx1"/>
                </a:solidFill>
                <a:effectLst/>
                <a:latin typeface="Times New Roman" panose="02020703060505090304" charset="0"/>
                <a:ea typeface="+mn-ea"/>
                <a:cs typeface="Times New Roman" panose="02020703060505090304" charset="0"/>
              </a:rPr>
              <a:t> in the </a:t>
            </a:r>
            <a:r>
              <a:rPr lang="it-IT" altLang="zh-CN" sz="1200" kern="1200" dirty="0" err="1">
                <a:solidFill>
                  <a:schemeClr val="tx1"/>
                </a:solidFill>
                <a:effectLst/>
                <a:latin typeface="Times New Roman" panose="02020703060505090304" charset="0"/>
                <a:ea typeface="+mn-ea"/>
                <a:cs typeface="Times New Roman" panose="02020703060505090304" charset="0"/>
              </a:rPr>
              <a:t>scientific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research</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process</a:t>
            </a:r>
            <a:r>
              <a:rPr lang="it-IT" altLang="zh-CN" sz="1200" kern="1200" dirty="0">
                <a:solidFill>
                  <a:schemeClr val="tx1"/>
                </a:solidFill>
                <a:effectLst/>
                <a:latin typeface="Times New Roman" panose="02020703060505090304" charset="0"/>
                <a:ea typeface="+mn-ea"/>
                <a:cs typeface="Times New Roman" panose="02020703060505090304" charset="0"/>
              </a:rPr>
              <a:t>, the journal </a:t>
            </a:r>
            <a:r>
              <a:rPr lang="it-IT" altLang="zh-CN" sz="1200" kern="1200" dirty="0" err="1">
                <a:solidFill>
                  <a:schemeClr val="tx1"/>
                </a:solidFill>
                <a:effectLst/>
                <a:latin typeface="Times New Roman" panose="02020703060505090304" charset="0"/>
                <a:ea typeface="+mn-ea"/>
                <a:cs typeface="Times New Roman" panose="02020703060505090304" charset="0"/>
              </a:rPr>
              <a:t>publishing</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process</a:t>
            </a:r>
            <a:r>
              <a:rPr lang="it-IT" altLang="zh-CN" sz="1200" kern="1200" dirty="0">
                <a:solidFill>
                  <a:schemeClr val="tx1"/>
                </a:solidFill>
                <a:effectLst/>
                <a:latin typeface="Times New Roman" panose="02020703060505090304" charset="0"/>
                <a:ea typeface="+mn-ea"/>
                <a:cs typeface="Times New Roman" panose="02020703060505090304" charset="0"/>
              </a:rPr>
              <a:t> and the </a:t>
            </a:r>
            <a:r>
              <a:rPr lang="it-IT" altLang="zh-CN" sz="1200" kern="1200" dirty="0" err="1">
                <a:solidFill>
                  <a:schemeClr val="tx1"/>
                </a:solidFill>
                <a:effectLst/>
                <a:latin typeface="Times New Roman" panose="02020703060505090304" charset="0"/>
                <a:ea typeface="+mn-ea"/>
                <a:cs typeface="Times New Roman" panose="02020703060505090304" charset="0"/>
              </a:rPr>
              <a:t>academic</a:t>
            </a:r>
            <a:r>
              <a:rPr lang="it-IT" altLang="zh-CN" sz="1200" kern="1200" dirty="0">
                <a:solidFill>
                  <a:schemeClr val="tx1"/>
                </a:solidFill>
                <a:effectLst/>
                <a:latin typeface="Times New Roman" panose="02020703060505090304" charset="0"/>
                <a:ea typeface="+mn-ea"/>
                <a:cs typeface="Times New Roman" panose="02020703060505090304" charset="0"/>
              </a:rPr>
              <a:t> conference </a:t>
            </a:r>
            <a:r>
              <a:rPr lang="it-IT" altLang="zh-CN" sz="1200" kern="1200" dirty="0" err="1">
                <a:solidFill>
                  <a:schemeClr val="tx1"/>
                </a:solidFill>
                <a:effectLst/>
                <a:latin typeface="Times New Roman" panose="02020703060505090304" charset="0"/>
                <a:ea typeface="+mn-ea"/>
                <a:cs typeface="Times New Roman" panose="02020703060505090304" charset="0"/>
              </a:rPr>
              <a:t>cycle</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through</a:t>
            </a:r>
            <a:r>
              <a:rPr lang="en-US" altLang="zh-CN" sz="1200" kern="1200" dirty="0">
                <a:solidFill>
                  <a:schemeClr val="tx1"/>
                </a:solidFill>
                <a:effectLst/>
                <a:latin typeface="Times New Roman" panose="02020703060505090304" charset="0"/>
                <a:ea typeface="+mn-ea"/>
                <a:cs typeface="Times New Roman" panose="02020703060505090304" charset="0"/>
              </a:rPr>
              <a:t> some</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semantic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technologies</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such</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as</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ontology</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resource</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description</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framework</a:t>
            </a:r>
            <a:r>
              <a:rPr lang="it-IT" altLang="zh-CN" sz="1200" kern="1200" dirty="0">
                <a:solidFill>
                  <a:schemeClr val="tx1"/>
                </a:solidFill>
                <a:effectLst/>
                <a:latin typeface="Times New Roman" panose="02020703060505090304" charset="0"/>
                <a:ea typeface="+mn-ea"/>
                <a:cs typeface="Times New Roman" panose="02020703060505090304" charset="0"/>
              </a:rPr>
              <a:t>, and </a:t>
            </a:r>
            <a:r>
              <a:rPr lang="en-US" altLang="zh-CN" sz="1200" kern="1200" dirty="0">
                <a:solidFill>
                  <a:schemeClr val="tx1"/>
                </a:solidFill>
                <a:effectLst/>
                <a:latin typeface="Times New Roman" panose="02020703060505090304" charset="0"/>
                <a:ea typeface="+mn-ea"/>
                <a:cs typeface="Times New Roman" panose="02020703060505090304" charset="0"/>
              </a:rPr>
              <a:t>link</a:t>
            </a:r>
            <a:r>
              <a:rPr lang="it-IT" altLang="zh-CN" sz="1200" kern="1200" dirty="0">
                <a:solidFill>
                  <a:schemeClr val="tx1"/>
                </a:solidFill>
                <a:effectLst/>
                <a:latin typeface="Times New Roman" panose="02020703060505090304" charset="0"/>
                <a:ea typeface="+mn-ea"/>
                <a:cs typeface="Times New Roman" panose="02020703060505090304" charset="0"/>
              </a:rPr>
              <a:t>ed data to </a:t>
            </a:r>
            <a:r>
              <a:rPr lang="it-IT" altLang="zh-CN" sz="1200" kern="1200" dirty="0" err="1">
                <a:solidFill>
                  <a:schemeClr val="tx1"/>
                </a:solidFill>
                <a:effectLst/>
                <a:latin typeface="Times New Roman" panose="02020703060505090304" charset="0"/>
                <a:ea typeface="+mn-ea"/>
                <a:cs typeface="Times New Roman" panose="02020703060505090304" charset="0"/>
              </a:rPr>
              <a:t>realize</a:t>
            </a:r>
            <a:r>
              <a:rPr lang="it-IT" altLang="zh-CN" sz="1200" kern="1200" dirty="0">
                <a:solidFill>
                  <a:schemeClr val="tx1"/>
                </a:solidFill>
                <a:effectLst/>
                <a:latin typeface="Times New Roman" panose="02020703060505090304" charset="0"/>
                <a:ea typeface="+mn-ea"/>
                <a:cs typeface="Times New Roman" panose="02020703060505090304" charset="0"/>
              </a:rPr>
              <a:t> the </a:t>
            </a:r>
            <a:r>
              <a:rPr lang="it-IT" altLang="zh-CN" sz="1200" kern="1200" dirty="0" err="1">
                <a:solidFill>
                  <a:schemeClr val="tx1"/>
                </a:solidFill>
                <a:effectLst/>
                <a:latin typeface="Times New Roman" panose="02020703060505090304" charset="0"/>
                <a:ea typeface="+mn-ea"/>
                <a:cs typeface="Times New Roman" panose="02020703060505090304" charset="0"/>
              </a:rPr>
              <a:t>semantic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en-US" altLang="zh-CN" sz="1200" kern="1200" dirty="0">
                <a:solidFill>
                  <a:schemeClr val="tx1"/>
                </a:solidFill>
                <a:effectLst/>
                <a:latin typeface="Times New Roman" panose="02020703060505090304" charset="0"/>
                <a:ea typeface="+mn-ea"/>
                <a:cs typeface="Times New Roman" panose="02020703060505090304" charset="0"/>
              </a:rPr>
              <a:t>linking</a:t>
            </a:r>
            <a:r>
              <a:rPr lang="it-IT" altLang="zh-CN" sz="1200" kern="1200" dirty="0">
                <a:solidFill>
                  <a:schemeClr val="tx1"/>
                </a:solidFill>
                <a:effectLst/>
                <a:latin typeface="Times New Roman" panose="02020703060505090304" charset="0"/>
                <a:ea typeface="+mn-ea"/>
                <a:cs typeface="Times New Roman" panose="02020703060505090304" charset="0"/>
              </a:rPr>
              <a:t> of </a:t>
            </a:r>
            <a:r>
              <a:rPr lang="it-IT" altLang="zh-CN" sz="1200" kern="1200" dirty="0" err="1">
                <a:solidFill>
                  <a:schemeClr val="tx1"/>
                </a:solidFill>
                <a:effectLst/>
                <a:latin typeface="Times New Roman" panose="02020703060505090304" charset="0"/>
                <a:ea typeface="+mn-ea"/>
                <a:cs typeface="Times New Roman" panose="02020703060505090304" charset="0"/>
              </a:rPr>
              <a:t>scientific</a:t>
            </a:r>
            <a:r>
              <a:rPr lang="it-IT" altLang="zh-CN" sz="1200" kern="1200" dirty="0">
                <a:solidFill>
                  <a:schemeClr val="tx1"/>
                </a:solidFill>
                <a:effectLst/>
                <a:latin typeface="Times New Roman" panose="02020703060505090304" charset="0"/>
                <a:ea typeface="+mn-ea"/>
                <a:cs typeface="Times New Roman" panose="02020703060505090304" charset="0"/>
              </a:rPr>
              <a:t> </a:t>
            </a:r>
            <a:r>
              <a:rPr lang="it-IT" altLang="zh-CN" sz="1200" kern="1200" dirty="0" err="1">
                <a:solidFill>
                  <a:schemeClr val="tx1"/>
                </a:solidFill>
                <a:effectLst/>
                <a:latin typeface="Times New Roman" panose="02020703060505090304" charset="0"/>
                <a:ea typeface="+mn-ea"/>
                <a:cs typeface="Times New Roman" panose="02020703060505090304" charset="0"/>
              </a:rPr>
              <a:t>publishing</a:t>
            </a:r>
            <a:r>
              <a:rPr lang="it-IT" altLang="zh-CN" sz="1200" kern="1200" dirty="0">
                <a:solidFill>
                  <a:schemeClr val="tx1"/>
                </a:solidFill>
                <a:effectLst/>
                <a:latin typeface="Times New Roman" panose="02020703060505090304" charset="0"/>
                <a:ea typeface="+mn-ea"/>
                <a:cs typeface="Times New Roman" panose="02020703060505090304" charset="0"/>
              </a:rPr>
              <a:t> data.</a:t>
            </a:r>
            <a:r>
              <a:rPr lang="en-US" altLang="zh-CN" sz="1200" kern="1200" dirty="0">
                <a:solidFill>
                  <a:schemeClr val="tx1"/>
                </a:solidFill>
                <a:effectLst/>
                <a:latin typeface="Times New Roman" panose="02020703060505090304" charset="0"/>
                <a:ea typeface="+mn-ea"/>
                <a:cs typeface="Times New Roman" panose="02020703060505090304" charset="0"/>
              </a:rPr>
              <a:t> Further, it allows open access to the Internet. Typical open academic graphs include the </a:t>
            </a:r>
            <a:r>
              <a:rPr lang="en-US" altLang="zh-CN" sz="1200" kern="1200" dirty="0" err="1">
                <a:solidFill>
                  <a:schemeClr val="tx1"/>
                </a:solidFill>
                <a:effectLst/>
                <a:latin typeface="Times New Roman" panose="02020703060505090304" charset="0"/>
                <a:ea typeface="+mn-ea"/>
                <a:cs typeface="Times New Roman" panose="02020703060505090304" charset="0"/>
              </a:rPr>
              <a:t>Springer&amp;Nature</a:t>
            </a:r>
            <a:r>
              <a:rPr lang="en-US" altLang="zh-CN" sz="1200" kern="1200" dirty="0">
                <a:solidFill>
                  <a:schemeClr val="tx1"/>
                </a:solidFill>
                <a:effectLst/>
                <a:latin typeface="Times New Roman" panose="02020703060505090304" charset="0"/>
                <a:ea typeface="+mn-ea"/>
                <a:cs typeface="Times New Roman" panose="02020703060505090304" charset="0"/>
              </a:rPr>
              <a:t> Group's SciGraph, Microsoft's Microsoft Academic Graph - MAG</a:t>
            </a:r>
            <a:r>
              <a:rPr lang="en-US" altLang="zh-CN" sz="1200" kern="1200" baseline="30000" dirty="0">
                <a:solidFill>
                  <a:schemeClr val="tx1"/>
                </a:solidFill>
                <a:effectLst/>
                <a:latin typeface="Times New Roman" panose="02020703060505090304" charset="0"/>
                <a:ea typeface="+mn-ea"/>
                <a:cs typeface="Times New Roman" panose="02020703060505090304" charset="0"/>
              </a:rPr>
              <a:t>[22]</a:t>
            </a:r>
            <a:r>
              <a:rPr lang="en-US" altLang="zh-CN" sz="1200" kern="1200" dirty="0">
                <a:solidFill>
                  <a:schemeClr val="tx1"/>
                </a:solidFill>
                <a:effectLst/>
                <a:latin typeface="Times New Roman" panose="02020703060505090304" charset="0"/>
                <a:ea typeface="+mn-ea"/>
                <a:cs typeface="Times New Roman" panose="02020703060505090304" charset="0"/>
              </a:rPr>
              <a:t>, and Tsinghua University's Sci-tech Information Service Platform – </a:t>
            </a:r>
            <a:r>
              <a:rPr lang="en-US" altLang="zh-CN" sz="1200" kern="1200" dirty="0" err="1">
                <a:solidFill>
                  <a:schemeClr val="tx1"/>
                </a:solidFill>
                <a:effectLst/>
                <a:latin typeface="Times New Roman" panose="02020703060505090304" charset="0"/>
                <a:ea typeface="+mn-ea"/>
                <a:cs typeface="Times New Roman" panose="02020703060505090304" charset="0"/>
              </a:rPr>
              <a:t>Aminer</a:t>
            </a:r>
            <a:r>
              <a:rPr lang="en-US" altLang="zh-CN" sz="1200" kern="1200" dirty="0">
                <a:solidFill>
                  <a:schemeClr val="tx1"/>
                </a:solidFill>
                <a:effectLst/>
                <a:latin typeface="Times New Roman" panose="02020703060505090304" charset="0"/>
                <a:ea typeface="+mn-ea"/>
                <a:cs typeface="Times New Roman" panose="02020703060505090304" charset="0"/>
              </a:rPr>
              <a:t>.</a:t>
            </a:r>
            <a:r>
              <a:rPr lang="zh-CN" altLang="zh-CN" dirty="0">
                <a:effectLst/>
                <a:latin typeface="Times New Roman" panose="02020703060505090304" charset="0"/>
                <a:cs typeface="Times New Roman" panose="02020703060505090304" charset="0"/>
              </a:rPr>
              <a:t> </a:t>
            </a:r>
            <a:endParaRPr lang="en-US" altLang="zh-CN" dirty="0">
              <a:effectLst/>
              <a:latin typeface="Times New Roman" panose="02020703060505090304" charset="0"/>
              <a:cs typeface="Times New Roman" panose="02020703060505090304" charset="0"/>
            </a:endParaRPr>
          </a:p>
          <a:p>
            <a:r>
              <a:rPr lang="en-GB" altLang="zh-CN" dirty="0">
                <a:latin typeface="微软雅黑" panose="020B0503020204020204" charset="-122"/>
                <a:ea typeface="微软雅黑" panose="020B0503020204020204" charset="-122"/>
                <a:sym typeface="+mn-ea"/>
              </a:rPr>
              <a:t>The key support of open academic graph is knowledge graph, which is a new technology of rich semantic knowledge representation introduced by Google in May 2012. It realizes fine-grained and deep-level knowledge organization and representation with excellent semantic relevance and computability which effectively support the development of semantic retrieval, intelligent Q&amp;A and so on. Therefore, knowledge graph construction oriented to specific fields and tasks is gradually has gradually become a research hotspot. The main construction process of knowledge graph includes three steps: information extraction, knowledge fusion and knowledge processing.</a:t>
            </a:r>
            <a:endParaRPr lang="en-GB" altLang="zh-CN" dirty="0">
              <a:latin typeface="微软雅黑" panose="020B0503020204020204" charset="-122"/>
              <a:ea typeface="微软雅黑" panose="020B0503020204020204" charset="-122"/>
              <a:sym typeface="+mn-ea"/>
            </a:endParaRPr>
          </a:p>
          <a:p>
            <a:r>
              <a:rPr lang="en-GB" altLang="zh-CN" dirty="0">
                <a:latin typeface="微软雅黑" panose="020B0503020204020204" charset="-122"/>
                <a:ea typeface="微软雅黑" panose="020B0503020204020204" charset="-122"/>
                <a:sym typeface="+mn-ea"/>
              </a:rPr>
              <a:t>As a high-quality knowledge graph dataset in scientific research, the open academic graph have been lay a solid data foundation for the optimization of research frontier analysis.</a:t>
            </a:r>
            <a:endParaRPr lang="zh-CN" dirty="0">
              <a:latin typeface="微软雅黑" panose="020B0503020204020204" charset="-122"/>
              <a:ea typeface="微软雅黑" panose="020B0503020204020204"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GB" altLang="zh-CN" dirty="0"/>
              <a:t>Focusing on scientific research, how to construct a high-quality academic knowledge graph and explore its application in the analysis of sci-tech information has gradually attracted the attention of scholars. In the process of constructing academic knowledge graph, Tang </a:t>
            </a:r>
            <a:r>
              <a:rPr lang="en-GB" altLang="zh-CN" dirty="0" err="1"/>
              <a:t>Jie's</a:t>
            </a:r>
            <a:r>
              <a:rPr lang="en-GB" altLang="zh-CN" dirty="0"/>
              <a:t> team designed a unified modeling method for heterogeneous objects of sci-tech knowledge network and improved the accuracy of semantic information extraction in scientific research by the multi-dimensional dependency information extraction method and the semantic integration framework based on minimum risk. Furthermore, the COSNET model was designed to match the information on social network so that the metadata of scientific papers in </a:t>
            </a:r>
            <a:r>
              <a:rPr lang="en-GB" altLang="zh-CN" dirty="0" err="1"/>
              <a:t>Aminer</a:t>
            </a:r>
            <a:r>
              <a:rPr lang="en-GB" altLang="zh-CN" dirty="0"/>
              <a:t> is enriched. Microsoft Research Institute has explored the algorithms of organization, discovery and merger of six kinds of scientific research entities in the process of constructing MAG. At the application level, some scholars have carried out text analysis and citation analysis through the academic knowledge graph, and have portrayed and analyzed the researchers from two aspects of professional ability and academic authority. Other scholars have studied the quantitative method of relative citation times, comprehensively considered the different reference habits between different fields, the different propensity between new and old papers, and reduced the problems caused by directly sorting by citation using academic knowledge graph. These above studies confirm the feasibility of frontier analysis based on open academic graph.</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sz="1200" b="0" dirty="0">
                <a:solidFill>
                  <a:schemeClr val="accent1"/>
                </a:solidFill>
                <a:latin typeface="微软雅黑" panose="020B0503020204020204" charset="-122"/>
                <a:ea typeface="微软雅黑" panose="020B0503020204020204" charset="-122"/>
              </a:rPr>
              <a:t>With the development of technologies such as text mining, natural language processing, big data and machine learning, the basic conditions for research frontier analysis using large-scale open academic graphs have been already available.</a:t>
            </a:r>
            <a:endParaRPr lang="en-GB" altLang="zh-CN" sz="1200" b="0" dirty="0">
              <a:solidFill>
                <a:schemeClr val="accent1"/>
              </a:solidFill>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Both </a:t>
            </a:r>
            <a:r>
              <a:rPr lang="en-US" altLang="zh-CN" sz="1200" kern="1200" dirty="0" err="1">
                <a:solidFill>
                  <a:schemeClr val="tx1"/>
                </a:solidFill>
                <a:effectLst/>
                <a:latin typeface="+mn-lt"/>
                <a:ea typeface="+mn-ea"/>
                <a:cs typeface="+mn-cs"/>
              </a:rPr>
              <a:t>Aminer</a:t>
            </a:r>
            <a:r>
              <a:rPr lang="en-US" altLang="zh-CN" sz="1200" kern="1200" dirty="0">
                <a:solidFill>
                  <a:schemeClr val="tx1"/>
                </a:solidFill>
                <a:effectLst/>
                <a:latin typeface="+mn-lt"/>
                <a:ea typeface="+mn-ea"/>
                <a:cs typeface="+mn-cs"/>
              </a:rPr>
              <a:t> and MAG organize and store the related attributes of scientific papers according to the relational model. On the other hand, SciGraph is a graph stored in the form of triples, which integrates the data of papers and their relevant information. The model used to organize the data of main categories in SciGraph is shown in Figure 1 according to the investigation.</a:t>
            </a:r>
            <a:endParaRPr lang="en-US" altLang="zh-CN" sz="1200" b="1" dirty="0">
              <a:solidFill>
                <a:schemeClr val="accent1"/>
              </a:solidFill>
              <a:latin typeface="微软雅黑" panose="020B0503020204020204" charset="-122"/>
              <a:ea typeface="微软雅黑" panose="020B0503020204020204" charset="-122"/>
            </a:endParaRPr>
          </a:p>
          <a:p>
            <a:r>
              <a:rPr lang="en-GB" altLang="zh-CN" sz="1200" b="0" dirty="0">
                <a:solidFill>
                  <a:schemeClr val="accent1"/>
                </a:solidFill>
                <a:latin typeface="微软雅黑" panose="020B0503020204020204" charset="-122"/>
                <a:ea typeface="微软雅黑" panose="020B0503020204020204" charset="-122"/>
              </a:rPr>
              <a:t>By 2017, SciGraph had released metadata for more than 10 million papers based on the above model, and nearly 1 billion triple data in 12 categories related to it.</a:t>
            </a:r>
            <a:endParaRPr lang="en-US" altLang="zh-CN" sz="1200" b="0" dirty="0">
              <a:solidFill>
                <a:schemeClr val="accent1"/>
              </a:solidFill>
              <a:latin typeface="微软雅黑" panose="020B0503020204020204" charset="-122"/>
              <a:ea typeface="微软雅黑" panose="020B0503020204020204" charset="-122"/>
            </a:endParaRPr>
          </a:p>
          <a:p>
            <a:r>
              <a:rPr lang="en-US" altLang="zh-CN" sz="1200" kern="1200" dirty="0">
                <a:solidFill>
                  <a:schemeClr val="tx1"/>
                </a:solidFill>
                <a:effectLst/>
                <a:latin typeface="+mn-lt"/>
                <a:ea typeface="+mn-ea"/>
                <a:cs typeface="+mn-cs"/>
              </a:rPr>
              <a:t>Through these data, it is convenient to discover the evolution process of subject topics in the dimensions of communication, attention, and fund, and explore the development tendencies of research frontiers based on multilevel factors, such as grant support, journal publication, and paper citation, and thus realize the accurate analysis of research frontiers.</a:t>
            </a:r>
            <a:r>
              <a:rPr lang="zh-CN" altLang="zh-CN" dirty="0">
                <a:effectLst/>
              </a:rPr>
              <a:t> </a:t>
            </a:r>
            <a:endParaRPr lang="zh-CN" altLang="en-US" sz="1200" b="1" dirty="0">
              <a:solidFill>
                <a:schemeClr val="accent1"/>
              </a:solidFill>
              <a:latin typeface="微软雅黑" panose="020B0503020204020204" charset="-122"/>
              <a:ea typeface="微软雅黑" panose="020B0503020204020204"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FF23044-06C7-44FE-80E3-A28687CE71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E4EEA3-8469-4C3E-A4BA-25C2D350B1C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AFF23044-06C7-44FE-80E3-A28687CE71BE}" type="datetimeFigureOut">
              <a:rPr lang="zh-CN" altLang="en-US" smtClean="0"/>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1DE4EEA3-8469-4C3E-A4BA-25C2D350B1C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125460" y="1489075"/>
            <a:ext cx="1019810" cy="1855470"/>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270" y="1372870"/>
            <a:ext cx="7980045" cy="1971675"/>
            <a:chOff x="0" y="2618677"/>
            <a:chExt cx="5991142" cy="1459808"/>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24927" y="2618677"/>
              <a:ext cx="3700425" cy="1093093"/>
            </a:xfrm>
            <a:prstGeom prst="rect">
              <a:avLst/>
            </a:prstGeom>
            <a:noFill/>
          </p:spPr>
          <p:txBody>
            <a:bodyPr wrap="square" rtlCol="0">
              <a:spAutoFit/>
            </a:bodyPr>
            <a:lstStyle/>
            <a:p>
              <a:pPr algn="dist">
                <a:lnSpc>
                  <a:spcPct val="125000"/>
                </a:lnSpc>
              </a:pPr>
              <a:r>
                <a:rPr lang="zh-CN" altLang="en-US" sz="2400" b="1">
                  <a:solidFill>
                    <a:schemeClr val="bg1"/>
                  </a:solidFill>
                  <a:latin typeface="Times New Roman" panose="02020703060505090304" charset="0"/>
                  <a:ea typeface="微软雅黑" panose="020B0503020204020204" charset="-122"/>
                  <a:cs typeface="Times New Roman" panose="02020703060505090304" charset="0"/>
                </a:rPr>
                <a:t>An Analysis Framework of Research Frontiers Based on The Large-scale Open Academic Graph</a:t>
              </a:r>
              <a:endParaRPr lang="zh-CN" altLang="en-US" sz="2400" b="1">
                <a:solidFill>
                  <a:schemeClr val="bg1"/>
                </a:solidFill>
                <a:latin typeface="Times New Roman" panose="02020703060505090304" charset="0"/>
                <a:ea typeface="微软雅黑" panose="020B0503020204020204" charset="-122"/>
                <a:cs typeface="Times New Roman" panose="02020703060505090304" charset="0"/>
              </a:endParaRPr>
            </a:p>
          </p:txBody>
        </p:sp>
        <p:sp>
          <p:nvSpPr>
            <p:cNvPr id="33" name="文本框 32"/>
            <p:cNvSpPr txBox="1"/>
            <p:nvPr/>
          </p:nvSpPr>
          <p:spPr>
            <a:xfrm>
              <a:off x="1636564" y="3754553"/>
              <a:ext cx="4288636" cy="323932"/>
            </a:xfrm>
            <a:prstGeom prst="rect">
              <a:avLst/>
            </a:prstGeom>
            <a:noFill/>
          </p:spPr>
          <p:txBody>
            <a:bodyPr wrap="square" rtlCol="0">
              <a:spAutoFit/>
            </a:bodyPr>
            <a:lstStyle/>
            <a:p>
              <a:pPr algn="dist">
                <a:lnSpc>
                  <a:spcPct val="125000"/>
                </a:lnSpc>
              </a:pPr>
              <a:r>
                <a:rPr lang="en-US" dirty="0">
                  <a:solidFill>
                    <a:schemeClr val="bg1"/>
                  </a:solidFill>
                  <a:latin typeface="Times New Roman" panose="02020703060505090304" charset="0"/>
                  <a:ea typeface="宋体" panose="02010600030101010101" pitchFamily="2" charset="-122"/>
                  <a:cs typeface="Times New Roman" panose="02020703060505090304" charset="0"/>
                </a:rPr>
                <a:t>Xiaoguang Wang, </a:t>
              </a:r>
              <a:r>
                <a:rPr lang="en-US" altLang="zh-CN" u="sng" dirty="0" err="1">
                  <a:solidFill>
                    <a:schemeClr val="bg1"/>
                  </a:solidFill>
                  <a:latin typeface="Times New Roman" panose="02020703060505090304" charset="0"/>
                  <a:ea typeface="宋体" panose="02010600030101010101" pitchFamily="2" charset="-122"/>
                  <a:cs typeface="Times New Roman" panose="02020703060505090304" charset="0"/>
                </a:rPr>
                <a:t>Hongyu</a:t>
              </a:r>
              <a:r>
                <a:rPr lang="en-US" altLang="zh-CN" u="sng">
                  <a:solidFill>
                    <a:schemeClr val="bg1"/>
                  </a:solidFill>
                  <a:latin typeface="Times New Roman" panose="02020703060505090304" charset="0"/>
                  <a:ea typeface="宋体" panose="02010600030101010101" pitchFamily="2" charset="-122"/>
                  <a:cs typeface="Times New Roman" panose="02020703060505090304" charset="0"/>
                </a:rPr>
                <a:t> Wang</a:t>
              </a:r>
              <a:r>
                <a:rPr lang="en-US" altLang="zh-CN">
                  <a:solidFill>
                    <a:schemeClr val="bg1"/>
                  </a:solidFill>
                  <a:latin typeface="Times New Roman" panose="02020703060505090304" charset="0"/>
                  <a:ea typeface="宋体" panose="02010600030101010101" pitchFamily="2" charset="-122"/>
                  <a:cs typeface="Times New Roman" panose="02020703060505090304" charset="0"/>
                </a:rPr>
                <a:t>, Han Huang</a:t>
              </a:r>
              <a:endParaRPr lang="en-US" altLang="zh-CN">
                <a:solidFill>
                  <a:schemeClr val="bg1"/>
                </a:solidFill>
                <a:latin typeface="Times New Roman" panose="02020703060505090304" charset="0"/>
                <a:ea typeface="宋体" panose="02010600030101010101" pitchFamily="2" charset="-122"/>
                <a:cs typeface="Times New Roman" panose="02020703060505090304" charset="0"/>
              </a:endParaRPr>
            </a:p>
          </p:txBody>
        </p:sp>
      </p:grpSp>
      <p:grpSp>
        <p:nvGrpSpPr>
          <p:cNvPr id="5" name="组合 4"/>
          <p:cNvGrpSpPr/>
          <p:nvPr/>
        </p:nvGrpSpPr>
        <p:grpSpPr>
          <a:xfrm>
            <a:off x="81616" y="1570090"/>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472714" y="1563740"/>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0" name="文本框 9"/>
          <p:cNvSpPr txBox="1"/>
          <p:nvPr/>
        </p:nvSpPr>
        <p:spPr>
          <a:xfrm>
            <a:off x="2491105" y="4596130"/>
            <a:ext cx="4160520" cy="368300"/>
          </a:xfrm>
          <a:prstGeom prst="rect">
            <a:avLst/>
          </a:prstGeom>
          <a:noFill/>
        </p:spPr>
        <p:txBody>
          <a:bodyPr wrap="square" rtlCol="0">
            <a:spAutoFit/>
          </a:bodyPr>
          <a:lstStyle/>
          <a:p>
            <a:pPr algn="ctr"/>
            <a:r>
              <a:rPr lang="en-US" b="1" dirty="0" smtClean="0">
                <a:solidFill>
                  <a:schemeClr val="accent1"/>
                </a:solidFill>
                <a:latin typeface="微软雅黑" panose="020B0503020204020204" charset="-122"/>
                <a:ea typeface="微软雅黑" panose="020B0503020204020204" charset="-122"/>
              </a:rPr>
              <a:t>Wuhan University, Hubei, China</a:t>
            </a:r>
            <a:endParaRPr lang="en-US" b="1" dirty="0" smtClean="0">
              <a:solidFill>
                <a:schemeClr val="accent1"/>
              </a:solidFill>
              <a:latin typeface="微软雅黑" panose="020B0503020204020204" charset="-122"/>
              <a:ea typeface="微软雅黑" panose="020B0503020204020204" charset="-122"/>
            </a:endParaRPr>
          </a:p>
        </p:txBody>
      </p:sp>
      <p:sp>
        <p:nvSpPr>
          <p:cNvPr id="11" name="文本框 10"/>
          <p:cNvSpPr txBox="1"/>
          <p:nvPr/>
        </p:nvSpPr>
        <p:spPr>
          <a:xfrm>
            <a:off x="2349500" y="4117975"/>
            <a:ext cx="4446905" cy="368300"/>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ctr"/>
            <a:r>
              <a:rPr lang="en-US" altLang="zh-CN" dirty="0"/>
              <a:t>School of Information Management</a:t>
            </a:r>
            <a:endParaRPr lang="en-US" altLang="zh-CN" dirty="0"/>
          </a:p>
        </p:txBody>
      </p:sp>
      <p:sp>
        <p:nvSpPr>
          <p:cNvPr id="13" name="文本框 12"/>
          <p:cNvSpPr txBox="1"/>
          <p:nvPr/>
        </p:nvSpPr>
        <p:spPr>
          <a:xfrm>
            <a:off x="2770505" y="5919470"/>
            <a:ext cx="3604895" cy="368300"/>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ctr"/>
            <a:r>
              <a:rPr lang="en-US" altLang="zh-CN" b="0" dirty="0">
                <a:solidFill>
                  <a:schemeClr val="tx1"/>
                </a:solidFill>
              </a:rPr>
              <a:t>JCDL 2019 Workshop 4, June 6</a:t>
            </a:r>
            <a:endParaRPr lang="en-US" altLang="zh-CN" b="0" dirty="0">
              <a:solidFill>
                <a:schemeClr val="tx1"/>
              </a:solidFill>
            </a:endParaRPr>
          </a:p>
        </p:txBody>
      </p:sp>
      <p:sp>
        <p:nvSpPr>
          <p:cNvPr id="14" name="文本框 13"/>
          <p:cNvSpPr txBox="1"/>
          <p:nvPr/>
        </p:nvSpPr>
        <p:spPr>
          <a:xfrm>
            <a:off x="2492375" y="5066665"/>
            <a:ext cx="4160520" cy="368300"/>
          </a:xfrm>
          <a:prstGeom prst="rect">
            <a:avLst/>
          </a:prstGeom>
          <a:noFill/>
        </p:spPr>
        <p:txBody>
          <a:bodyPr wrap="square" rtlCol="0">
            <a:spAutoFit/>
          </a:bodyPr>
          <a:p>
            <a:pPr algn="ctr"/>
            <a:r>
              <a:rPr lang="en-US" b="1" dirty="0" smtClean="0">
                <a:solidFill>
                  <a:schemeClr val="accent1"/>
                </a:solidFill>
                <a:latin typeface="微软雅黑" panose="020B0503020204020204" charset="-122"/>
                <a:ea typeface="微软雅黑" panose="020B0503020204020204" charset="-122"/>
              </a:rPr>
              <a:t>wanghongyu@whu.edu.cn</a:t>
            </a:r>
            <a:endParaRPr lang="en-US" b="1" dirty="0" smtClean="0">
              <a:solidFill>
                <a:schemeClr val="accent1"/>
              </a:solidFill>
              <a:latin typeface="微软雅黑" panose="020B0503020204020204" charset="-122"/>
              <a:ea typeface="微软雅黑" panose="020B0503020204020204" charset="-122"/>
            </a:endParaRPr>
          </a:p>
        </p:txBody>
      </p:sp>
      <p:sp>
        <p:nvSpPr>
          <p:cNvPr id="15" name="文本框 14"/>
          <p:cNvSpPr txBox="1"/>
          <p:nvPr/>
        </p:nvSpPr>
        <p:spPr>
          <a:xfrm>
            <a:off x="1923415" y="6417310"/>
            <a:ext cx="5299710" cy="368300"/>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ctr"/>
            <a:r>
              <a:rPr lang="en-US" altLang="zh-CN" dirty="0">
                <a:solidFill>
                  <a:schemeClr val="tx1"/>
                </a:solidFill>
              </a:rPr>
              <a:t>https://github.com/wanghongyu94/JCDL2019</a:t>
            </a:r>
            <a:endParaRPr lang="en-US" altLang="zh-CN"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nodeType="withEffect">
                                  <p:stCondLst>
                                    <p:cond delay="4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nodeType="withEffect">
                                  <p:stCondLst>
                                    <p:cond delay="40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53" presetClass="entr" presetSubtype="16" fill="hold" grpId="0" nodeType="withEffect">
                                  <p:stCondLst>
                                    <p:cond delay="40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40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Effect transition="in" filter="fade">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77723"/>
            <a:ext cx="7407560" cy="830997"/>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sym typeface="+mn-ea"/>
              </a:rPr>
              <a:t>2.</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Literature Review</a:t>
            </a:r>
            <a:r>
              <a:rPr lang="en-US" altLang="zh-CN" sz="2400" b="1">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Research Optimization Direction of Frontier Analysis</a:t>
            </a:r>
            <a:endParaRPr lang="zh-CN" sz="2400" b="1">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8" name="文本框 27"/>
          <p:cNvSpPr txBox="1"/>
          <p:nvPr/>
        </p:nvSpPr>
        <p:spPr>
          <a:xfrm>
            <a:off x="610235" y="1988840"/>
            <a:ext cx="8217535" cy="679738"/>
          </a:xfrm>
          <a:prstGeom prst="rect">
            <a:avLst/>
          </a:prstGeom>
          <a:noFill/>
          <a:ln w="25400">
            <a:solidFill>
              <a:srgbClr val="0070C0"/>
            </a:solidFill>
          </a:ln>
        </p:spPr>
        <p:txBody>
          <a:bodyPr wrap="square" rtlCol="0">
            <a:spAutoFit/>
          </a:bodyPr>
          <a:lstStyle/>
          <a:p>
            <a:pPr indent="720090">
              <a:lnSpc>
                <a:spcPct val="125000"/>
              </a:lnSpc>
            </a:pPr>
            <a:r>
              <a:rPr lang="en-GB" altLang="zh-CN" sz="1600" b="1">
                <a:solidFill>
                  <a:schemeClr val="accent1"/>
                </a:solidFill>
                <a:latin typeface="微软雅黑" panose="020B0503020204020204" charset="-122"/>
                <a:ea typeface="微软雅黑" panose="020B0503020204020204" charset="-122"/>
              </a:rPr>
              <a:t>                                                   </a:t>
            </a:r>
            <a:r>
              <a:rPr lang="en-GB" altLang="zh-CN" sz="1600">
                <a:latin typeface="微软雅黑" panose="020B0503020204020204" charset="-122"/>
                <a:ea typeface="微软雅黑" panose="020B0503020204020204" charset="-122"/>
              </a:rPr>
              <a:t>It is necessary to collect data from multiple disciplines for </a:t>
            </a:r>
            <a:r>
              <a:rPr lang="en-US" altLang="zh-CN" sz="1600">
                <a:latin typeface="微软雅黑" panose="020B0503020204020204" charset="-122"/>
                <a:ea typeface="微软雅黑" panose="020B0503020204020204" charset="-122"/>
              </a:rPr>
              <a:t>in-</a:t>
            </a:r>
            <a:r>
              <a:rPr lang="en-GB" altLang="zh-CN" sz="1600">
                <a:latin typeface="微软雅黑" panose="020B0503020204020204" charset="-122"/>
                <a:ea typeface="微软雅黑" panose="020B0503020204020204" charset="-122"/>
              </a:rPr>
              <a:t>breadth and in-depth</a:t>
            </a:r>
            <a:r>
              <a:rPr lang="en-US" altLang="zh-CN" sz="1600">
                <a:latin typeface="微软雅黑" panose="020B0503020204020204" charset="-122"/>
                <a:ea typeface="微软雅黑" panose="020B0503020204020204" charset="-122"/>
              </a:rPr>
              <a:t> analysis</a:t>
            </a:r>
            <a:r>
              <a:rPr lang="en-GB" altLang="zh-CN" sz="1600">
                <a:latin typeface="微软雅黑" panose="020B0503020204020204" charset="-122"/>
                <a:ea typeface="微软雅黑" panose="020B0503020204020204" charset="-122"/>
              </a:rPr>
              <a:t>.</a:t>
            </a:r>
            <a:endParaRPr lang="zh-CN" altLang="en-US" sz="1600">
              <a:latin typeface="微软雅黑" panose="020B0503020204020204" charset="-122"/>
              <a:ea typeface="微软雅黑" panose="020B0503020204020204" charset="-122"/>
            </a:endParaRPr>
          </a:p>
        </p:txBody>
      </p:sp>
      <p:sp>
        <p:nvSpPr>
          <p:cNvPr id="29" name="矩形 28"/>
          <p:cNvSpPr/>
          <p:nvPr/>
        </p:nvSpPr>
        <p:spPr bwMode="auto">
          <a:xfrm>
            <a:off x="421640" y="1924065"/>
            <a:ext cx="4006344" cy="424815"/>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b="1" dirty="0">
                <a:solidFill>
                  <a:schemeClr val="bg1"/>
                </a:solidFill>
                <a:latin typeface="微软雅黑" panose="020B0503020204020204" charset="-122"/>
                <a:ea typeface="微软雅黑" panose="020B0503020204020204" charset="-122"/>
              </a:rPr>
              <a:t>Strengthen Depth and Breadth</a:t>
            </a:r>
            <a:endParaRPr lang="zh-CN" altLang="en-US" b="1" dirty="0">
              <a:solidFill>
                <a:schemeClr val="bg1"/>
              </a:solidFill>
              <a:latin typeface="微软雅黑" panose="020B0503020204020204" charset="-122"/>
              <a:ea typeface="微软雅黑" panose="020B0503020204020204" charset="-122"/>
            </a:endParaRPr>
          </a:p>
        </p:txBody>
      </p:sp>
      <p:sp>
        <p:nvSpPr>
          <p:cNvPr id="11" name="矩形 10"/>
          <p:cNvSpPr/>
          <p:nvPr/>
        </p:nvSpPr>
        <p:spPr>
          <a:xfrm>
            <a:off x="433902" y="817364"/>
            <a:ext cx="8458578" cy="1099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lnSpc>
                <a:spcPct val="125000"/>
              </a:lnSpc>
              <a:spcBef>
                <a:spcPct val="0"/>
              </a:spcBef>
              <a:spcAft>
                <a:spcPct val="0"/>
              </a:spcAft>
            </a:pPr>
            <a:r>
              <a:rPr lang="en-GB" altLang="zh-CN">
                <a:latin typeface="微软雅黑" panose="020B0503020204020204" charset="-122"/>
                <a:ea typeface="微软雅黑" panose="020B0503020204020204" charset="-122"/>
              </a:rPr>
              <a:t>Limited by the influence of </a:t>
            </a:r>
            <a:r>
              <a:rPr lang="en-GB" altLang="zh-CN" b="1">
                <a:solidFill>
                  <a:srgbClr val="4E81BD"/>
                </a:solidFill>
                <a:latin typeface="微软雅黑" panose="020B0503020204020204" charset="-122"/>
                <a:ea typeface="微软雅黑" panose="020B0503020204020204" charset="-122"/>
              </a:rPr>
              <a:t>data source/data scale/analysis principle</a:t>
            </a:r>
            <a:r>
              <a:rPr lang="en-GB" altLang="zh-CN">
                <a:latin typeface="微软雅黑" panose="020B0503020204020204" charset="-122"/>
                <a:ea typeface="微软雅黑" panose="020B0503020204020204" charset="-122"/>
              </a:rPr>
              <a:t>, failed to achieve deep, relevant, and dynamic analysis of research frontiers in a </a:t>
            </a:r>
            <a:r>
              <a:rPr lang="en-GB" altLang="zh-CN" b="1">
                <a:solidFill>
                  <a:srgbClr val="4E81BD"/>
                </a:solidFill>
                <a:latin typeface="微软雅黑" panose="020B0503020204020204" charset="-122"/>
                <a:ea typeface="微软雅黑" panose="020B0503020204020204" charset="-122"/>
              </a:rPr>
              <a:t>multidimensional, large-scale, and fine-grained manner</a:t>
            </a:r>
            <a:r>
              <a:rPr lang="zh-CN" altLang="en-US">
                <a:latin typeface="微软雅黑" panose="020B0503020204020204" charset="-122"/>
                <a:ea typeface="微软雅黑" panose="020B0503020204020204" charset="-122"/>
              </a:rPr>
              <a:t>：</a:t>
            </a:r>
            <a:endParaRPr lang="zh-CN" altLang="en-US" b="1">
              <a:solidFill>
                <a:schemeClr val="accent1"/>
              </a:solidFill>
              <a:latin typeface="微软雅黑" panose="020B0503020204020204" charset="-122"/>
              <a:ea typeface="微软雅黑" panose="020B0503020204020204" charset="-122"/>
            </a:endParaRPr>
          </a:p>
        </p:txBody>
      </p:sp>
      <p:sp>
        <p:nvSpPr>
          <p:cNvPr id="14" name="文本框 13"/>
          <p:cNvSpPr txBox="1"/>
          <p:nvPr/>
        </p:nvSpPr>
        <p:spPr>
          <a:xfrm>
            <a:off x="610235" y="2821270"/>
            <a:ext cx="8217535" cy="679738"/>
          </a:xfrm>
          <a:prstGeom prst="rect">
            <a:avLst/>
          </a:prstGeom>
          <a:noFill/>
          <a:ln w="25400">
            <a:solidFill>
              <a:srgbClr val="0070C0"/>
            </a:solidFill>
          </a:ln>
        </p:spPr>
        <p:txBody>
          <a:bodyPr wrap="square" rtlCol="0">
            <a:spAutoFit/>
          </a:bodyPr>
          <a:lstStyle/>
          <a:p>
            <a:pPr indent="720090">
              <a:lnSpc>
                <a:spcPct val="125000"/>
              </a:lnSpc>
            </a:pPr>
            <a:r>
              <a:rPr lang="en-US" altLang="zh-CN" sz="1600">
                <a:solidFill>
                  <a:srgbClr val="262626"/>
                </a:solidFill>
                <a:latin typeface="微软雅黑" panose="020B0503020204020204" charset="-122"/>
                <a:ea typeface="微软雅黑" panose="020B0503020204020204" charset="-122"/>
                <a:sym typeface="+mn-ea"/>
              </a:rPr>
              <a:t>                                                   </a:t>
            </a:r>
            <a:r>
              <a:rPr lang="en-GB" altLang="zh-CN" sz="1600">
                <a:solidFill>
                  <a:srgbClr val="262626"/>
                </a:solidFill>
                <a:latin typeface="微软雅黑" panose="020B0503020204020204" charset="-122"/>
                <a:ea typeface="微软雅黑" panose="020B0503020204020204" charset="-122"/>
                <a:sym typeface="+mn-ea"/>
              </a:rPr>
              <a:t>The scientometrics analysis should focus more on the dynamic evolution of citations and distribution of research topics.</a:t>
            </a:r>
            <a:endParaRPr lang="zh-CN" altLang="en-US" sz="1600">
              <a:solidFill>
                <a:srgbClr val="262626"/>
              </a:solidFill>
              <a:latin typeface="微软雅黑" panose="020B0503020204020204" charset="-122"/>
              <a:ea typeface="微软雅黑" panose="020B0503020204020204" charset="-122"/>
            </a:endParaRPr>
          </a:p>
        </p:txBody>
      </p:sp>
      <p:sp>
        <p:nvSpPr>
          <p:cNvPr id="15" name="矩形 14"/>
          <p:cNvSpPr/>
          <p:nvPr/>
        </p:nvSpPr>
        <p:spPr bwMode="auto">
          <a:xfrm>
            <a:off x="421640" y="2708920"/>
            <a:ext cx="4006344" cy="424815"/>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b="1" dirty="0">
                <a:solidFill>
                  <a:schemeClr val="bg1"/>
                </a:solidFill>
                <a:latin typeface="微软雅黑" panose="020B0503020204020204" charset="-122"/>
                <a:ea typeface="微软雅黑" panose="020B0503020204020204" charset="-122"/>
                <a:sym typeface="+mn-ea"/>
              </a:rPr>
              <a:t>Focus on Dynamic Changes</a:t>
            </a:r>
            <a:endParaRPr lang="zh-CN" altLang="en-US" b="1" dirty="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610870" y="3644771"/>
            <a:ext cx="8217535" cy="679738"/>
          </a:xfrm>
          <a:prstGeom prst="rect">
            <a:avLst/>
          </a:prstGeom>
          <a:noFill/>
          <a:ln w="25400">
            <a:solidFill>
              <a:srgbClr val="0070C0"/>
            </a:solidFill>
          </a:ln>
        </p:spPr>
        <p:txBody>
          <a:bodyPr wrap="square" rtlCol="0">
            <a:spAutoFit/>
          </a:bodyPr>
          <a:lstStyle/>
          <a:p>
            <a:pPr indent="720090">
              <a:lnSpc>
                <a:spcPct val="125000"/>
              </a:lnSpc>
            </a:pPr>
            <a:r>
              <a:rPr lang="en-US" altLang="zh-CN" sz="1600">
                <a:solidFill>
                  <a:srgbClr val="262626"/>
                </a:solidFill>
                <a:latin typeface="微软雅黑" panose="020B0503020204020204" charset="-122"/>
                <a:ea typeface="微软雅黑" panose="020B0503020204020204" charset="-122"/>
                <a:sym typeface="+mn-ea"/>
              </a:rPr>
              <a:t>                                                   </a:t>
            </a:r>
            <a:r>
              <a:rPr lang="en-GB" altLang="zh-CN" sz="1600">
                <a:solidFill>
                  <a:srgbClr val="262626"/>
                </a:solidFill>
                <a:latin typeface="微软雅黑" panose="020B0503020204020204" charset="-122"/>
                <a:ea typeface="微软雅黑" panose="020B0503020204020204" charset="-122"/>
                <a:sym typeface="+mn-ea"/>
              </a:rPr>
              <a:t>The analysis of research frontiers through multi-source data can obtain more comprehensive, accurate and objective results.</a:t>
            </a:r>
            <a:endParaRPr lang="zh-CN" altLang="en-US" sz="1600">
              <a:solidFill>
                <a:srgbClr val="262626"/>
              </a:solidFill>
              <a:latin typeface="微软雅黑" panose="020B0503020204020204" charset="-122"/>
              <a:ea typeface="微软雅黑" panose="020B0503020204020204" charset="-122"/>
            </a:endParaRPr>
          </a:p>
        </p:txBody>
      </p:sp>
      <p:sp>
        <p:nvSpPr>
          <p:cNvPr id="27" name="矩形 26"/>
          <p:cNvSpPr/>
          <p:nvPr/>
        </p:nvSpPr>
        <p:spPr bwMode="auto">
          <a:xfrm>
            <a:off x="421640" y="3580249"/>
            <a:ext cx="4006344" cy="424815"/>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b="1" dirty="0">
                <a:solidFill>
                  <a:schemeClr val="bg1"/>
                </a:solidFill>
                <a:latin typeface="微软雅黑" panose="020B0503020204020204" charset="-122"/>
                <a:ea typeface="微软雅黑" panose="020B0503020204020204" charset="-122"/>
                <a:sym typeface="+mn-ea"/>
              </a:rPr>
              <a:t>Extended Data Sources</a:t>
            </a:r>
            <a:endParaRPr lang="zh-CN" altLang="en-US" b="1" dirty="0">
              <a:solidFill>
                <a:schemeClr val="bg1"/>
              </a:solidFill>
              <a:latin typeface="微软雅黑" panose="020B0503020204020204" charset="-122"/>
              <a:ea typeface="微软雅黑" panose="020B0503020204020204" charset="-122"/>
            </a:endParaRPr>
          </a:p>
        </p:txBody>
      </p:sp>
      <p:sp>
        <p:nvSpPr>
          <p:cNvPr id="30" name="文本框 29"/>
          <p:cNvSpPr txBox="1"/>
          <p:nvPr/>
        </p:nvSpPr>
        <p:spPr>
          <a:xfrm>
            <a:off x="610235" y="4435346"/>
            <a:ext cx="8216900" cy="1008000"/>
          </a:xfrm>
          <a:prstGeom prst="rect">
            <a:avLst/>
          </a:prstGeom>
          <a:noFill/>
          <a:ln w="25400">
            <a:solidFill>
              <a:srgbClr val="0070C0"/>
            </a:solidFill>
          </a:ln>
        </p:spPr>
        <p:txBody>
          <a:bodyPr wrap="square" rtlCol="0">
            <a:spAutoFit/>
          </a:bodyPr>
          <a:lstStyle/>
          <a:p>
            <a:pPr indent="720090">
              <a:lnSpc>
                <a:spcPct val="125000"/>
              </a:lnSpc>
            </a:pPr>
            <a:r>
              <a:rPr lang="en-US" altLang="zh-CN" sz="1600">
                <a:solidFill>
                  <a:srgbClr val="262626"/>
                </a:solidFill>
                <a:latin typeface="微软雅黑" panose="020B0503020204020204" charset="-122"/>
                <a:ea typeface="微软雅黑" panose="020B0503020204020204" charset="-122"/>
                <a:sym typeface="+mn-ea"/>
              </a:rPr>
              <a:t>                                                   </a:t>
            </a:r>
            <a:r>
              <a:rPr lang="en-GB" altLang="zh-CN" sz="1600">
                <a:solidFill>
                  <a:srgbClr val="262626"/>
                </a:solidFill>
                <a:latin typeface="微软雅黑" panose="020B0503020204020204" charset="-122"/>
                <a:ea typeface="微软雅黑" panose="020B0503020204020204" charset="-122"/>
                <a:sym typeface="+mn-ea"/>
              </a:rPr>
              <a:t>Exploring the correlative changes of multi-factors from the perspective of individual topic and group topic can reveal the development of research frontiers more profoundly.</a:t>
            </a:r>
            <a:r>
              <a:rPr lang="en-US" altLang="zh-CN" sz="1600">
                <a:solidFill>
                  <a:srgbClr val="262626"/>
                </a:solidFill>
                <a:latin typeface="微软雅黑" panose="020B0503020204020204" charset="-122"/>
                <a:ea typeface="微软雅黑" panose="020B0503020204020204" charset="-122"/>
                <a:sym typeface="+mn-ea"/>
              </a:rPr>
              <a:t> </a:t>
            </a:r>
            <a:endParaRPr lang="en-US" altLang="zh-CN" sz="1600">
              <a:solidFill>
                <a:srgbClr val="262626"/>
              </a:solidFill>
              <a:latin typeface="微软雅黑" panose="020B0503020204020204" charset="-122"/>
              <a:ea typeface="微软雅黑" panose="020B0503020204020204" charset="-122"/>
              <a:sym typeface="+mn-ea"/>
            </a:endParaRPr>
          </a:p>
          <a:p>
            <a:pPr indent="720090">
              <a:lnSpc>
                <a:spcPct val="125000"/>
              </a:lnSpc>
            </a:pPr>
            <a:endParaRPr lang="zh-CN" altLang="en-US" sz="1600">
              <a:solidFill>
                <a:srgbClr val="262626"/>
              </a:solidFill>
              <a:latin typeface="微软雅黑" panose="020B0503020204020204" charset="-122"/>
              <a:ea typeface="微软雅黑" panose="020B0503020204020204" charset="-122"/>
            </a:endParaRPr>
          </a:p>
        </p:txBody>
      </p:sp>
      <p:sp>
        <p:nvSpPr>
          <p:cNvPr id="31" name="矩形 30"/>
          <p:cNvSpPr/>
          <p:nvPr/>
        </p:nvSpPr>
        <p:spPr bwMode="auto">
          <a:xfrm>
            <a:off x="421640" y="4365104"/>
            <a:ext cx="4006344" cy="424815"/>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b="1" dirty="0">
                <a:solidFill>
                  <a:schemeClr val="bg1"/>
                </a:solidFill>
                <a:latin typeface="微软雅黑" panose="020B0503020204020204" charset="-122"/>
                <a:ea typeface="微软雅黑" panose="020B0503020204020204" charset="-122"/>
                <a:sym typeface="+mn-ea"/>
              </a:rPr>
              <a:t>Pay Attention to Multi-factors</a:t>
            </a:r>
            <a:endParaRPr lang="zh-CN" altLang="en-US" b="1" dirty="0">
              <a:solidFill>
                <a:schemeClr val="bg1"/>
              </a:solidFill>
              <a:latin typeface="微软雅黑" panose="020B0503020204020204" charset="-122"/>
              <a:ea typeface="微软雅黑" panose="020B0503020204020204" charset="-122"/>
            </a:endParaRPr>
          </a:p>
        </p:txBody>
      </p:sp>
      <p:sp>
        <p:nvSpPr>
          <p:cNvPr id="32" name="文本框 31"/>
          <p:cNvSpPr txBox="1"/>
          <p:nvPr/>
        </p:nvSpPr>
        <p:spPr>
          <a:xfrm>
            <a:off x="610235" y="5537830"/>
            <a:ext cx="8216900" cy="987514"/>
          </a:xfrm>
          <a:prstGeom prst="rect">
            <a:avLst/>
          </a:prstGeom>
          <a:noFill/>
          <a:ln w="25400">
            <a:solidFill>
              <a:srgbClr val="0070C0"/>
            </a:solidFill>
          </a:ln>
        </p:spPr>
        <p:txBody>
          <a:bodyPr wrap="square" rtlCol="0">
            <a:spAutoFit/>
          </a:bodyPr>
          <a:lstStyle/>
          <a:p>
            <a:pPr indent="720090">
              <a:lnSpc>
                <a:spcPct val="125000"/>
              </a:lnSpc>
            </a:pPr>
            <a:r>
              <a:rPr lang="en-US" sz="1600">
                <a:solidFill>
                  <a:srgbClr val="262626"/>
                </a:solidFill>
                <a:latin typeface="微软雅黑" panose="020B0503020204020204" charset="-122"/>
                <a:ea typeface="微软雅黑" panose="020B0503020204020204" charset="-122"/>
                <a:sym typeface="+mn-ea"/>
              </a:rPr>
              <a:t>                                                   </a:t>
            </a:r>
            <a:r>
              <a:rPr lang="en-GB" sz="1600">
                <a:solidFill>
                  <a:srgbClr val="262626"/>
                </a:solidFill>
                <a:latin typeface="微软雅黑" panose="020B0503020204020204" charset="-122"/>
                <a:ea typeface="微软雅黑" panose="020B0503020204020204" charset="-122"/>
                <a:sym typeface="+mn-ea"/>
              </a:rPr>
              <a:t>Under the support of academic big data, intelligent models of feature selection and weighting can be established through techniques such as machine learning, thereby reducing manual intervention.</a:t>
            </a:r>
            <a:endParaRPr sz="1600">
              <a:solidFill>
                <a:srgbClr val="262626"/>
              </a:solidFill>
              <a:latin typeface="微软雅黑" panose="020B0503020204020204" charset="-122"/>
              <a:ea typeface="微软雅黑" panose="020B0503020204020204" charset="-122"/>
              <a:sym typeface="+mn-ea"/>
            </a:endParaRPr>
          </a:p>
        </p:txBody>
      </p:sp>
      <p:sp>
        <p:nvSpPr>
          <p:cNvPr id="33" name="矩形 32"/>
          <p:cNvSpPr/>
          <p:nvPr/>
        </p:nvSpPr>
        <p:spPr bwMode="auto">
          <a:xfrm>
            <a:off x="421640" y="5445224"/>
            <a:ext cx="4006344" cy="424815"/>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b="1" dirty="0">
                <a:solidFill>
                  <a:schemeClr val="bg1"/>
                </a:solidFill>
                <a:latin typeface="微软雅黑" panose="020B0503020204020204" charset="-122"/>
                <a:ea typeface="微软雅黑" panose="020B0503020204020204" charset="-122"/>
                <a:sym typeface="+mn-ea"/>
              </a:rPr>
              <a:t>Improving Intelligence</a:t>
            </a:r>
            <a:endParaRPr lang="zh-CN" altLang="en-US" b="1"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07505" y="6519446"/>
            <a:ext cx="9138093" cy="338554"/>
            <a:chOff x="164102" y="6519446"/>
            <a:chExt cx="9138093" cy="338554"/>
          </a:xfrm>
        </p:grpSpPr>
        <p:sp>
          <p:nvSpPr>
            <p:cNvPr id="35" name="矩形 34"/>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12</a:t>
              </a:r>
              <a:endParaRPr lang="zh-CN" altLang="en-US" sz="1600">
                <a:solidFill>
                  <a:schemeClr val="bg1"/>
                </a:solidFill>
                <a:latin typeface="微软雅黑" panose="020B0503020204020204" charset="-122"/>
                <a:ea typeface="微软雅黑" panose="020B0503020204020204" charset="-122"/>
              </a:endParaRPr>
            </a:p>
          </p:txBody>
        </p:sp>
        <p:sp>
          <p:nvSpPr>
            <p:cNvPr id="37" name="文本框 36"/>
            <p:cNvSpPr txBox="1"/>
            <p:nvPr/>
          </p:nvSpPr>
          <p:spPr>
            <a:xfrm>
              <a:off x="164102" y="6519446"/>
              <a:ext cx="8602780"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53" presetClass="entr" presetSubtype="16"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Effect transition="in" filter="fade">
                                      <p:cBhvr>
                                        <p:cTn id="17" dur="500"/>
                                        <p:tgtEl>
                                          <p:spTgt spid="29"/>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Effect transition="in" filter="fade">
                                      <p:cBhvr>
                                        <p:cTn id="44" dur="500"/>
                                        <p:tgtEl>
                                          <p:spTgt spid="31"/>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53" presetClass="entr" presetSubtype="16" fill="hold" grpId="0" nodeType="withEffect">
                                  <p:stCondLst>
                                    <p:cond delay="25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ppt_w</p:attrName>
                                        </p:attrNameLst>
                                      </p:cBhvr>
                                      <p:tavLst>
                                        <p:tav tm="0">
                                          <p:val>
                                            <p:fltVal val="0"/>
                                          </p:val>
                                        </p:tav>
                                        <p:tav tm="100000">
                                          <p:val>
                                            <p:strVal val="#ppt_w"/>
                                          </p:val>
                                        </p:tav>
                                      </p:tavLst>
                                    </p:anim>
                                    <p:anim calcmode="lin" valueType="num">
                                      <p:cBhvr>
                                        <p:cTn id="51" dur="500" fill="hold"/>
                                        <p:tgtEl>
                                          <p:spTgt spid="33"/>
                                        </p:tgtEl>
                                        <p:attrNameLst>
                                          <p:attrName>ppt_h</p:attrName>
                                        </p:attrNameLst>
                                      </p:cBhvr>
                                      <p:tavLst>
                                        <p:tav tm="0">
                                          <p:val>
                                            <p:fltVal val="0"/>
                                          </p:val>
                                        </p:tav>
                                        <p:tav tm="100000">
                                          <p:val>
                                            <p:strVal val="#ppt_h"/>
                                          </p:val>
                                        </p:tav>
                                      </p:tavLst>
                                    </p:anim>
                                    <p:animEffect transition="in" filter="fade">
                                      <p:cBhvr>
                                        <p:cTn id="52" dur="500"/>
                                        <p:tgtEl>
                                          <p:spTgt spid="33"/>
                                        </p:tgtEl>
                                      </p:cBhvr>
                                    </p:animEffect>
                                  </p:childTnLst>
                                </p:cTn>
                              </p:par>
                              <p:par>
                                <p:cTn id="53" presetID="22" presetClass="entr" presetSubtype="8" fill="hold" grpId="0" nodeType="withEffect">
                                  <p:stCondLst>
                                    <p:cond delay="50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par>
                                <p:cTn id="56" presetID="22" presetClass="entr" presetSubtype="2"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ipe(right)">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bldLvl="0" animBg="1"/>
      <p:bldP spid="29" grpId="0" bldLvl="0" animBg="1"/>
      <p:bldP spid="11" grpId="0" bldLvl="0"/>
      <p:bldP spid="14" grpId="0" bldLvl="0" animBg="1"/>
      <p:bldP spid="15" grpId="0" bldLvl="0" animBg="1"/>
      <p:bldP spid="23" grpId="0" bldLvl="0" animBg="1"/>
      <p:bldP spid="27" grpId="0" bldLvl="0" animBg="1"/>
      <p:bldP spid="30" grpId="0" bldLvl="0" animBg="1"/>
      <p:bldP spid="31" grpId="0" bldLvl="0" animBg="1"/>
      <p:bldP spid="32" grpId="0" bldLvl="0" animBg="1"/>
      <p:bldP spid="3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03648"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2.</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 Literature Review</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——The </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Construction and Application of Open Academic Graph</a:t>
            </a:r>
            <a:endParaRPr lang="en-US" altLang="zh-CN" sz="2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10" name="矩形 9"/>
          <p:cNvSpPr/>
          <p:nvPr/>
        </p:nvSpPr>
        <p:spPr>
          <a:xfrm>
            <a:off x="488381" y="1681460"/>
            <a:ext cx="8098790" cy="2138214"/>
          </a:xfrm>
          <a:prstGeom prst="rect">
            <a:avLst/>
          </a:prstGeom>
        </p:spPr>
        <p:txBody>
          <a:bodyPr wrap="square">
            <a:spAutoFit/>
          </a:bodyPr>
          <a:lstStyle/>
          <a:p>
            <a:pPr algn="just">
              <a:lnSpc>
                <a:spcPct val="125000"/>
              </a:lnSpc>
            </a:pPr>
            <a:r>
              <a:rPr lang="en-GB" altLang="zh-CN" b="1" dirty="0">
                <a:solidFill>
                  <a:schemeClr val="accent1"/>
                </a:solidFill>
                <a:latin typeface="微软雅黑" panose="020B0503020204020204" charset="-122"/>
                <a:ea typeface="微软雅黑" panose="020B0503020204020204" charset="-122"/>
              </a:rPr>
              <a:t>Open Academic Graph(OAG): </a:t>
            </a:r>
            <a:r>
              <a:rPr lang="en-GB" altLang="zh-CN" kern="100" dirty="0">
                <a:latin typeface="微软雅黑" panose="020B0503020204020204" charset="-122"/>
                <a:ea typeface="微软雅黑" panose="020B0503020204020204" charset="-122"/>
              </a:rPr>
              <a:t>using semantic technologies to fulfill the representation and organization of sci-tech papers and their relevant information and knowledge, and allowing open access to the Internet.</a:t>
            </a:r>
            <a:r>
              <a:rPr lang="en-US" b="1" kern="100" dirty="0">
                <a:latin typeface="微软雅黑" panose="020B0503020204020204" charset="-122"/>
                <a:ea typeface="微软雅黑" panose="020B0503020204020204" charset="-122"/>
              </a:rPr>
              <a:t>*</a:t>
            </a:r>
            <a:endParaRPr lang="en-US" b="1" kern="100" dirty="0">
              <a:latin typeface="微软雅黑" panose="020B0503020204020204" charset="-122"/>
              <a:ea typeface="微软雅黑" panose="020B0503020204020204" charset="-122"/>
            </a:endParaRPr>
          </a:p>
          <a:p>
            <a:pPr algn="just">
              <a:lnSpc>
                <a:spcPct val="125000"/>
              </a:lnSpc>
            </a:pPr>
            <a:endParaRPr lang="en-US" altLang="zh-CN" b="1" dirty="0">
              <a:solidFill>
                <a:schemeClr val="accent1"/>
              </a:solidFill>
              <a:latin typeface="微软雅黑" panose="020B0503020204020204" charset="-122"/>
              <a:ea typeface="微软雅黑" panose="020B0503020204020204" charset="-122"/>
            </a:endParaRPr>
          </a:p>
          <a:p>
            <a:pPr algn="just">
              <a:lnSpc>
                <a:spcPct val="125000"/>
              </a:lnSpc>
            </a:pPr>
            <a:r>
              <a:rPr lang="en-US" altLang="zh-CN" b="1" dirty="0">
                <a:solidFill>
                  <a:schemeClr val="accent1"/>
                </a:solidFill>
                <a:latin typeface="微软雅黑" panose="020B0503020204020204" charset="-122"/>
                <a:ea typeface="微软雅黑" panose="020B0503020204020204" charset="-122"/>
              </a:rPr>
              <a:t>Typical open academic graphs :</a:t>
            </a:r>
            <a:endParaRPr lang="en-US" b="1" dirty="0">
              <a:solidFill>
                <a:schemeClr val="accent1"/>
              </a:solidFill>
              <a:latin typeface="微软雅黑" panose="020B0503020204020204" charset="-122"/>
              <a:ea typeface="微软雅黑" panose="020B0503020204020204" charset="-122"/>
            </a:endParaRPr>
          </a:p>
          <a:p>
            <a:pPr algn="just">
              <a:lnSpc>
                <a:spcPct val="125000"/>
              </a:lnSpc>
            </a:pPr>
            <a:endParaRPr lang="zh-CN" altLang="en-US" kern="100" dirty="0">
              <a:latin typeface="微软雅黑" panose="020B0503020204020204" charset="-122"/>
              <a:ea typeface="微软雅黑" panose="020B0503020204020204" charset="-122"/>
            </a:endParaRPr>
          </a:p>
        </p:txBody>
      </p:sp>
      <p:grpSp>
        <p:nvGrpSpPr>
          <p:cNvPr id="20" name="组合 19"/>
          <p:cNvGrpSpPr/>
          <p:nvPr/>
        </p:nvGrpSpPr>
        <p:grpSpPr>
          <a:xfrm>
            <a:off x="-468560" y="6413266"/>
            <a:ext cx="9714158" cy="444734"/>
            <a:chOff x="-411963" y="6413266"/>
            <a:chExt cx="9714158" cy="44473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10</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411963" y="6413266"/>
              <a:ext cx="9178845" cy="400110"/>
            </a:xfrm>
            <a:prstGeom prst="rect">
              <a:avLst/>
            </a:prstGeom>
            <a:noFill/>
          </p:spPr>
          <p:txBody>
            <a:bodyPr wrap="square" rtlCol="0">
              <a:spAutoFit/>
            </a:bodyPr>
            <a:lstStyle/>
            <a:p>
              <a:pPr algn="r"/>
              <a:r>
                <a:rPr lang="en-US" altLang="zh-CN" sz="1000" dirty="0">
                  <a:solidFill>
                    <a:schemeClr val="tx1">
                      <a:lumMod val="85000"/>
                      <a:lumOff val="15000"/>
                    </a:schemeClr>
                  </a:solidFill>
                  <a:latin typeface="微软雅黑" panose="020B0503020204020204" charset="-122"/>
                  <a:ea typeface="微软雅黑" panose="020B0503020204020204" charset="-122"/>
                </a:rPr>
                <a:t>*Lei </a:t>
              </a:r>
              <a:r>
                <a:rPr lang="en-US" altLang="zh-CN" sz="1000" dirty="0" err="1">
                  <a:solidFill>
                    <a:schemeClr val="tx1">
                      <a:lumMod val="85000"/>
                      <a:lumOff val="15000"/>
                    </a:schemeClr>
                  </a:solidFill>
                  <a:latin typeface="微软雅黑" panose="020B0503020204020204" charset="-122"/>
                  <a:ea typeface="微软雅黑" panose="020B0503020204020204" charset="-122"/>
                </a:rPr>
                <a:t>Xu,et</a:t>
              </a:r>
              <a:r>
                <a:rPr lang="en-US" altLang="zh-CN" sz="1000" dirty="0">
                  <a:solidFill>
                    <a:schemeClr val="tx1">
                      <a:lumMod val="85000"/>
                      <a:lumOff val="15000"/>
                    </a:schemeClr>
                  </a:solidFill>
                  <a:latin typeface="微软雅黑" panose="020B0503020204020204" charset="-122"/>
                  <a:ea typeface="微软雅黑" panose="020B0503020204020204" charset="-122"/>
                </a:rPr>
                <a:t> al</a:t>
              </a:r>
              <a:r>
                <a:rPr lang="zh-CN" altLang="en-US" sz="1000" dirty="0">
                  <a:solidFill>
                    <a:schemeClr val="tx1">
                      <a:lumMod val="85000"/>
                      <a:lumOff val="15000"/>
                    </a:schemeClr>
                  </a:solidFill>
                  <a:latin typeface="微软雅黑" panose="020B0503020204020204" charset="-122"/>
                  <a:ea typeface="微软雅黑" panose="020B0503020204020204" charset="-122"/>
                </a:rPr>
                <a:t>. </a:t>
              </a:r>
              <a:r>
                <a:rPr lang="en-GB" altLang="zh-CN" sz="1000" dirty="0">
                  <a:solidFill>
                    <a:schemeClr val="tx1">
                      <a:lumMod val="85000"/>
                      <a:lumOff val="15000"/>
                    </a:schemeClr>
                  </a:solidFill>
                  <a:latin typeface="微软雅黑" panose="020B0503020204020204" charset="-122"/>
                  <a:ea typeface="微软雅黑" panose="020B0503020204020204" charset="-122"/>
                </a:rPr>
                <a:t>Semantic data of scientific publications and their applications</a:t>
              </a:r>
              <a:r>
                <a:rPr lang="zh-CN" altLang="en-US" sz="1000" dirty="0">
                  <a:solidFill>
                    <a:schemeClr val="tx1">
                      <a:lumMod val="85000"/>
                      <a:lumOff val="15000"/>
                    </a:schemeClr>
                  </a:solidFill>
                  <a:latin typeface="微软雅黑" panose="020B0503020204020204" charset="-122"/>
                  <a:ea typeface="微软雅黑" panose="020B0503020204020204" charset="-122"/>
                </a:rPr>
                <a:t>[J]. </a:t>
              </a:r>
              <a:r>
                <a:rPr lang="en-GB" altLang="zh-CN" sz="1000" dirty="0">
                  <a:solidFill>
                    <a:schemeClr val="tx1">
                      <a:lumMod val="85000"/>
                      <a:lumOff val="15000"/>
                    </a:schemeClr>
                  </a:solidFill>
                  <a:latin typeface="微软雅黑" panose="020B0503020204020204" charset="-122"/>
                  <a:ea typeface="微软雅黑" panose="020B0503020204020204" charset="-122"/>
                </a:rPr>
                <a:t>Chinese Journal of Scientific and Technical Periodicals</a:t>
              </a:r>
              <a:r>
                <a:rPr lang="zh-CN" altLang="en-US" sz="1000" dirty="0">
                  <a:solidFill>
                    <a:schemeClr val="tx1">
                      <a:lumMod val="85000"/>
                      <a:lumOff val="15000"/>
                    </a:schemeClr>
                  </a:solidFill>
                  <a:latin typeface="微软雅黑" panose="020B0503020204020204" charset="-122"/>
                  <a:ea typeface="微软雅黑" panose="020B0503020204020204" charset="-122"/>
                </a:rPr>
                <a:t>, 2018</a:t>
              </a:r>
              <a:endParaRPr lang="zh-CN" altLang="en-US" sz="1000" dirty="0">
                <a:solidFill>
                  <a:schemeClr val="tx1">
                    <a:lumMod val="85000"/>
                    <a:lumOff val="15000"/>
                  </a:schemeClr>
                </a:solidFill>
                <a:latin typeface="微软雅黑" panose="020B0503020204020204" charset="-122"/>
                <a:ea typeface="微软雅黑" panose="020B0503020204020204" charset="-122"/>
              </a:endParaRPr>
            </a:p>
            <a:p>
              <a:pPr algn="r"/>
              <a:r>
                <a:rPr lang="en-US" altLang="zh-CN" sz="1000" baseline="30000" dirty="0">
                  <a:solidFill>
                    <a:schemeClr val="tx1">
                      <a:lumMod val="85000"/>
                      <a:lumOff val="15000"/>
                    </a:schemeClr>
                  </a:solidFill>
                  <a:latin typeface="微软雅黑" panose="020B0503020204020204" charset="-122"/>
                  <a:ea typeface="微软雅黑" panose="020B0503020204020204" charset="-122"/>
                </a:rPr>
                <a:t>#</a:t>
              </a:r>
              <a:r>
                <a:rPr lang="en-US" altLang="zh-CN" sz="1000" dirty="0" err="1">
                  <a:solidFill>
                    <a:schemeClr val="tx1">
                      <a:lumMod val="85000"/>
                      <a:lumOff val="15000"/>
                    </a:schemeClr>
                  </a:solidFill>
                  <a:latin typeface="微软雅黑" panose="020B0503020204020204" charset="-122"/>
                  <a:ea typeface="微软雅黑" panose="020B0503020204020204" charset="-122"/>
                </a:rPr>
                <a:t>Qiao</a:t>
              </a:r>
              <a:r>
                <a:rPr lang="en-US" altLang="zh-CN" sz="1000" dirty="0">
                  <a:solidFill>
                    <a:schemeClr val="tx1">
                      <a:lumMod val="85000"/>
                      <a:lumOff val="15000"/>
                    </a:schemeClr>
                  </a:solidFill>
                  <a:latin typeface="微软雅黑" panose="020B0503020204020204" charset="-122"/>
                  <a:ea typeface="微软雅黑" panose="020B0503020204020204" charset="-122"/>
                </a:rPr>
                <a:t> Liu, et al. Knowledge Graph Construction Techniques[J]. </a:t>
              </a:r>
              <a:r>
                <a:rPr lang="en-GB" altLang="zh-CN" sz="1000" dirty="0">
                  <a:solidFill>
                    <a:schemeClr val="tx1">
                      <a:lumMod val="85000"/>
                      <a:lumOff val="15000"/>
                    </a:schemeClr>
                  </a:solidFill>
                  <a:latin typeface="微软雅黑" panose="020B0503020204020204" charset="-122"/>
                  <a:ea typeface="微软雅黑" panose="020B0503020204020204" charset="-122"/>
                </a:rPr>
                <a:t>Journal of Computer Research and Development</a:t>
              </a:r>
              <a:r>
                <a:rPr lang="en-US" altLang="zh-CN" sz="1000" dirty="0">
                  <a:solidFill>
                    <a:schemeClr val="tx1">
                      <a:lumMod val="85000"/>
                      <a:lumOff val="15000"/>
                    </a:schemeClr>
                  </a:solidFill>
                  <a:latin typeface="微软雅黑" panose="020B0503020204020204" charset="-122"/>
                  <a:ea typeface="微软雅黑" panose="020B0503020204020204" charset="-122"/>
                </a:rPr>
                <a:t>, 2016</a:t>
              </a:r>
              <a:endParaRPr lang="en-US" altLang="zh-CN" sz="1000" dirty="0">
                <a:solidFill>
                  <a:schemeClr val="tx1">
                    <a:lumMod val="85000"/>
                    <a:lumOff val="15000"/>
                  </a:schemeClr>
                </a:solidFill>
                <a:latin typeface="微软雅黑" panose="020B0503020204020204" charset="-122"/>
                <a:ea typeface="微软雅黑" panose="020B0503020204020204" charset="-122"/>
              </a:endParaRPr>
            </a:p>
          </p:txBody>
        </p:sp>
      </p:grpSp>
      <p:grpSp>
        <p:nvGrpSpPr>
          <p:cNvPr id="4" name="组合 3"/>
          <p:cNvGrpSpPr/>
          <p:nvPr/>
        </p:nvGrpSpPr>
        <p:grpSpPr>
          <a:xfrm>
            <a:off x="609919" y="3573016"/>
            <a:ext cx="1981100" cy="499079"/>
            <a:chOff x="2645777" y="1428360"/>
            <a:chExt cx="1523389" cy="914033"/>
          </a:xfrm>
        </p:grpSpPr>
        <p:sp>
          <p:nvSpPr>
            <p:cNvPr id="2" name="矩形 1"/>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1" name="文本框 20"/>
            <p:cNvSpPr txBox="1"/>
            <p:nvPr/>
          </p:nvSpPr>
          <p:spPr>
            <a:xfrm>
              <a:off x="2645777" y="1575355"/>
              <a:ext cx="1514250" cy="674519"/>
            </a:xfrm>
            <a:prstGeom prst="rect">
              <a:avLst/>
            </a:prstGeom>
            <a:noFill/>
          </p:spPr>
          <p:txBody>
            <a:bodyPr wrap="square" rtlCol="0">
              <a:spAutoFit/>
            </a:bodyPr>
            <a:lstStyle/>
            <a:p>
              <a:pPr algn="ctr"/>
              <a:r>
                <a:rPr lang="en-US" altLang="zh-CN" b="1">
                  <a:solidFill>
                    <a:schemeClr val="bg1"/>
                  </a:solidFill>
                  <a:latin typeface="微软雅黑" panose="020B0503020204020204" charset="-122"/>
                  <a:ea typeface="微软雅黑" panose="020B0503020204020204" charset="-122"/>
                </a:rPr>
                <a:t>SciGraph</a:t>
              </a:r>
              <a:endParaRPr lang="en-US" altLang="zh-CN" b="1">
                <a:solidFill>
                  <a:schemeClr val="bg1"/>
                </a:solidFill>
                <a:latin typeface="微软雅黑" panose="020B0503020204020204" charset="-122"/>
                <a:ea typeface="微软雅黑" panose="020B0503020204020204" charset="-122"/>
              </a:endParaRPr>
            </a:p>
          </p:txBody>
        </p:sp>
      </p:grpSp>
      <p:grpSp>
        <p:nvGrpSpPr>
          <p:cNvPr id="3" name="组合 2"/>
          <p:cNvGrpSpPr/>
          <p:nvPr/>
        </p:nvGrpSpPr>
        <p:grpSpPr>
          <a:xfrm>
            <a:off x="6742014" y="3573016"/>
            <a:ext cx="1980565" cy="499079"/>
            <a:chOff x="2645777" y="1428360"/>
            <a:chExt cx="1523389" cy="914033"/>
          </a:xfrm>
        </p:grpSpPr>
        <p:sp>
          <p:nvSpPr>
            <p:cNvPr id="5" name="矩形 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7" name="文本框 26"/>
            <p:cNvSpPr txBox="1"/>
            <p:nvPr/>
          </p:nvSpPr>
          <p:spPr>
            <a:xfrm>
              <a:off x="2645777" y="1575355"/>
              <a:ext cx="1514250" cy="674519"/>
            </a:xfrm>
            <a:prstGeom prst="rect">
              <a:avLst/>
            </a:prstGeom>
            <a:noFill/>
          </p:spPr>
          <p:txBody>
            <a:bodyPr wrap="square" rtlCol="0">
              <a:spAutoFit/>
            </a:bodyPr>
            <a:lstStyle/>
            <a:p>
              <a:pPr algn="ctr"/>
              <a:r>
                <a:rPr lang="en-US" b="1">
                  <a:solidFill>
                    <a:schemeClr val="bg1"/>
                  </a:solidFill>
                  <a:latin typeface="微软雅黑" panose="020B0503020204020204" charset="-122"/>
                  <a:ea typeface="微软雅黑" panose="020B0503020204020204" charset="-122"/>
                </a:rPr>
                <a:t>Aminer</a:t>
              </a:r>
              <a:endParaRPr lang="en-US" b="1">
                <a:solidFill>
                  <a:schemeClr val="bg1"/>
                </a:solidFill>
                <a:latin typeface="微软雅黑" panose="020B0503020204020204" charset="-122"/>
                <a:ea typeface="微软雅黑" panose="020B0503020204020204" charset="-122"/>
              </a:endParaRPr>
            </a:p>
          </p:txBody>
        </p:sp>
      </p:grpSp>
      <p:grpSp>
        <p:nvGrpSpPr>
          <p:cNvPr id="6" name="组合 5"/>
          <p:cNvGrpSpPr/>
          <p:nvPr/>
        </p:nvGrpSpPr>
        <p:grpSpPr>
          <a:xfrm>
            <a:off x="3676234" y="3573016"/>
            <a:ext cx="1980565" cy="499079"/>
            <a:chOff x="2645777" y="1428360"/>
            <a:chExt cx="1523389" cy="914033"/>
          </a:xfrm>
        </p:grpSpPr>
        <p:sp>
          <p:nvSpPr>
            <p:cNvPr id="7" name="矩形 6"/>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8" name="文本框 7"/>
            <p:cNvSpPr txBox="1"/>
            <p:nvPr/>
          </p:nvSpPr>
          <p:spPr>
            <a:xfrm>
              <a:off x="2645777" y="1575355"/>
              <a:ext cx="1514250" cy="674519"/>
            </a:xfrm>
            <a:prstGeom prst="rect">
              <a:avLst/>
            </a:prstGeom>
            <a:noFill/>
          </p:spPr>
          <p:txBody>
            <a:bodyPr wrap="square" rtlCol="0">
              <a:spAutoFit/>
            </a:bodyPr>
            <a:lstStyle/>
            <a:p>
              <a:pPr algn="ctr"/>
              <a:r>
                <a:rPr lang="en-US" b="1">
                  <a:solidFill>
                    <a:schemeClr val="bg1"/>
                  </a:solidFill>
                  <a:latin typeface="微软雅黑" panose="020B0503020204020204" charset="-122"/>
                  <a:ea typeface="微软雅黑" panose="020B0503020204020204" charset="-122"/>
                </a:rPr>
                <a:t>MAG</a:t>
              </a:r>
              <a:endParaRPr lang="en-US" b="1">
                <a:solidFill>
                  <a:schemeClr val="bg1"/>
                </a:solidFill>
                <a:latin typeface="微软雅黑" panose="020B0503020204020204" charset="-122"/>
                <a:ea typeface="微软雅黑" panose="020B0503020204020204" charset="-122"/>
              </a:endParaRPr>
            </a:p>
          </p:txBody>
        </p:sp>
      </p:grpSp>
      <p:grpSp>
        <p:nvGrpSpPr>
          <p:cNvPr id="12" name="组合 11"/>
          <p:cNvGrpSpPr/>
          <p:nvPr/>
        </p:nvGrpSpPr>
        <p:grpSpPr>
          <a:xfrm>
            <a:off x="610554" y="1130774"/>
            <a:ext cx="1981100" cy="499079"/>
            <a:chOff x="2645777" y="1428360"/>
            <a:chExt cx="1523389" cy="914033"/>
          </a:xfrm>
        </p:grpSpPr>
        <p:sp>
          <p:nvSpPr>
            <p:cNvPr id="13" name="矩形 12"/>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5" name="文本框 14"/>
            <p:cNvSpPr txBox="1"/>
            <p:nvPr/>
          </p:nvSpPr>
          <p:spPr>
            <a:xfrm>
              <a:off x="2645777" y="1575355"/>
              <a:ext cx="1514250" cy="674519"/>
            </a:xfrm>
            <a:prstGeom prst="rect">
              <a:avLst/>
            </a:prstGeom>
            <a:noFill/>
          </p:spPr>
          <p:txBody>
            <a:bodyPr wrap="square" rtlCol="0">
              <a:spAutoFit/>
            </a:bodyPr>
            <a:lstStyle/>
            <a:p>
              <a:pPr algn="ctr"/>
              <a:r>
                <a:rPr lang="en-GB" altLang="zh-CN" b="1" dirty="0">
                  <a:solidFill>
                    <a:schemeClr val="bg1"/>
                  </a:solidFill>
                  <a:latin typeface="微软雅黑" panose="020B0503020204020204" charset="-122"/>
                  <a:ea typeface="微软雅黑" panose="020B0503020204020204" charset="-122"/>
                </a:rPr>
                <a:t>High-quality</a:t>
              </a:r>
              <a:endParaRPr lang="zh-CN" altLang="en-US" b="1" dirty="0">
                <a:solidFill>
                  <a:schemeClr val="bg1"/>
                </a:solidFill>
                <a:latin typeface="微软雅黑" panose="020B0503020204020204" charset="-122"/>
                <a:ea typeface="微软雅黑" panose="020B0503020204020204" charset="-122"/>
              </a:endParaRPr>
            </a:p>
          </p:txBody>
        </p:sp>
      </p:grpSp>
      <p:grpSp>
        <p:nvGrpSpPr>
          <p:cNvPr id="22" name="组合 21"/>
          <p:cNvGrpSpPr/>
          <p:nvPr/>
        </p:nvGrpSpPr>
        <p:grpSpPr>
          <a:xfrm>
            <a:off x="6742649" y="1130774"/>
            <a:ext cx="1980565" cy="499079"/>
            <a:chOff x="2645777" y="1428360"/>
            <a:chExt cx="1523389" cy="914033"/>
          </a:xfrm>
        </p:grpSpPr>
        <p:sp>
          <p:nvSpPr>
            <p:cNvPr id="23" name="矩形 22"/>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8" name="文本框 27"/>
            <p:cNvSpPr txBox="1"/>
            <p:nvPr/>
          </p:nvSpPr>
          <p:spPr>
            <a:xfrm>
              <a:off x="2645777" y="1575355"/>
              <a:ext cx="1514250" cy="674519"/>
            </a:xfrm>
            <a:prstGeom prst="rect">
              <a:avLst/>
            </a:prstGeom>
            <a:noFill/>
          </p:spPr>
          <p:txBody>
            <a:bodyPr wrap="square" rtlCol="0">
              <a:spAutoFit/>
            </a:bodyPr>
            <a:lstStyle/>
            <a:p>
              <a:pPr algn="ctr"/>
              <a:r>
                <a:rPr lang="en-GB" altLang="zh-CN" b="1" dirty="0">
                  <a:solidFill>
                    <a:schemeClr val="bg1"/>
                  </a:solidFill>
                  <a:latin typeface="微软雅黑" panose="020B0503020204020204" charset="-122"/>
                  <a:ea typeface="微软雅黑" panose="020B0503020204020204" charset="-122"/>
                </a:rPr>
                <a:t>Good-structure</a:t>
              </a:r>
              <a:endParaRPr lang="zh-CN" altLang="en-US" b="1" dirty="0">
                <a:solidFill>
                  <a:schemeClr val="bg1"/>
                </a:solidFill>
                <a:latin typeface="微软雅黑" panose="020B0503020204020204" charset="-122"/>
                <a:ea typeface="微软雅黑" panose="020B0503020204020204" charset="-122"/>
              </a:endParaRPr>
            </a:p>
          </p:txBody>
        </p:sp>
      </p:grpSp>
      <p:grpSp>
        <p:nvGrpSpPr>
          <p:cNvPr id="29" name="组合 28"/>
          <p:cNvGrpSpPr/>
          <p:nvPr/>
        </p:nvGrpSpPr>
        <p:grpSpPr>
          <a:xfrm>
            <a:off x="3676869" y="1130774"/>
            <a:ext cx="1980565" cy="499079"/>
            <a:chOff x="2645777" y="1428360"/>
            <a:chExt cx="1523389" cy="914033"/>
          </a:xfrm>
        </p:grpSpPr>
        <p:sp>
          <p:nvSpPr>
            <p:cNvPr id="30" name="矩形 29"/>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1" name="文本框 30"/>
            <p:cNvSpPr txBox="1"/>
            <p:nvPr/>
          </p:nvSpPr>
          <p:spPr>
            <a:xfrm>
              <a:off x="2645777" y="1575355"/>
              <a:ext cx="1514250" cy="674519"/>
            </a:xfrm>
            <a:prstGeom prst="rect">
              <a:avLst/>
            </a:prstGeom>
            <a:noFill/>
          </p:spPr>
          <p:txBody>
            <a:bodyPr wrap="square" rtlCol="0">
              <a:spAutoFit/>
            </a:bodyPr>
            <a:lstStyle/>
            <a:p>
              <a:pPr algn="ctr"/>
              <a:r>
                <a:rPr lang="en-GB" altLang="zh-CN" b="1" dirty="0">
                  <a:solidFill>
                    <a:schemeClr val="bg1"/>
                  </a:solidFill>
                  <a:latin typeface="微软雅黑" panose="020B0503020204020204" charset="-122"/>
                  <a:ea typeface="微软雅黑" panose="020B0503020204020204" charset="-122"/>
                </a:rPr>
                <a:t>Rich-semantics</a:t>
              </a:r>
              <a:endParaRPr lang="zh-CN" altLang="en-US" b="1" dirty="0">
                <a:solidFill>
                  <a:schemeClr val="bg1"/>
                </a:solidFill>
                <a:latin typeface="微软雅黑" panose="020B0503020204020204" charset="-122"/>
                <a:ea typeface="微软雅黑" panose="020B0503020204020204" charset="-122"/>
              </a:endParaRPr>
            </a:p>
          </p:txBody>
        </p:sp>
      </p:grpSp>
      <p:sp>
        <p:nvSpPr>
          <p:cNvPr id="34" name="矩形 33"/>
          <p:cNvSpPr/>
          <p:nvPr/>
        </p:nvSpPr>
        <p:spPr>
          <a:xfrm>
            <a:off x="488381" y="4229323"/>
            <a:ext cx="8234614" cy="1791965"/>
          </a:xfrm>
          <a:prstGeom prst="rect">
            <a:avLst/>
          </a:prstGeom>
        </p:spPr>
        <p:txBody>
          <a:bodyPr wrap="square">
            <a:spAutoFit/>
          </a:bodyPr>
          <a:lstStyle/>
          <a:p>
            <a:pPr algn="just">
              <a:lnSpc>
                <a:spcPct val="125000"/>
              </a:lnSpc>
            </a:pPr>
            <a:r>
              <a:rPr lang="en-GB" altLang="zh-CN" dirty="0">
                <a:latin typeface="微软雅黑" panose="020B0503020204020204" charset="-122"/>
                <a:ea typeface="微软雅黑" panose="020B0503020204020204" charset="-122"/>
              </a:rPr>
              <a:t>The key support of OAG is </a:t>
            </a:r>
            <a:r>
              <a:rPr lang="en-GB" altLang="zh-CN" b="1" dirty="0">
                <a:solidFill>
                  <a:srgbClr val="4E81BD"/>
                </a:solidFill>
                <a:latin typeface="微软雅黑" panose="020B0503020204020204" charset="-122"/>
                <a:ea typeface="微软雅黑" panose="020B0503020204020204" charset="-122"/>
              </a:rPr>
              <a:t>knowledge graph</a:t>
            </a:r>
            <a:r>
              <a:rPr lang="en-GB" altLang="zh-CN" dirty="0">
                <a:latin typeface="微软雅黑" panose="020B0503020204020204" charset="-122"/>
                <a:ea typeface="微软雅黑" panose="020B0503020204020204" charset="-122"/>
              </a:rPr>
              <a:t>, which is a new technology of </a:t>
            </a:r>
            <a:r>
              <a:rPr lang="en-GB" altLang="zh-CN" b="1" dirty="0">
                <a:solidFill>
                  <a:srgbClr val="4E81BD"/>
                </a:solidFill>
                <a:latin typeface="微软雅黑" panose="020B0503020204020204" charset="-122"/>
                <a:ea typeface="微软雅黑" panose="020B0503020204020204" charset="-122"/>
              </a:rPr>
              <a:t>rich semantic knowledge representation</a:t>
            </a:r>
            <a:r>
              <a:rPr lang="en-GB" altLang="zh-CN" dirty="0">
                <a:latin typeface="微软雅黑" panose="020B0503020204020204" charset="-122"/>
                <a:ea typeface="微软雅黑" panose="020B0503020204020204" charset="-122"/>
              </a:rPr>
              <a:t>. It realizes fine-grained and deep-level knowledge organization and representation. The main construction process of it includes </a:t>
            </a:r>
            <a:r>
              <a:rPr lang="en-GB" altLang="zh-CN" b="1" dirty="0">
                <a:solidFill>
                  <a:srgbClr val="4E81BD"/>
                </a:solidFill>
                <a:latin typeface="微软雅黑" panose="020B0503020204020204" charset="-122"/>
                <a:ea typeface="微软雅黑" panose="020B0503020204020204" charset="-122"/>
              </a:rPr>
              <a:t>information extraction</a:t>
            </a:r>
            <a:r>
              <a:rPr lang="en-GB" altLang="zh-CN" dirty="0">
                <a:latin typeface="微软雅黑" panose="020B0503020204020204" charset="-122"/>
                <a:ea typeface="微软雅黑" panose="020B0503020204020204" charset="-122"/>
              </a:rPr>
              <a:t>, </a:t>
            </a:r>
            <a:r>
              <a:rPr lang="en-GB" altLang="zh-CN" b="1" dirty="0">
                <a:solidFill>
                  <a:srgbClr val="4E81BD"/>
                </a:solidFill>
                <a:latin typeface="微软雅黑" panose="020B0503020204020204" charset="-122"/>
                <a:ea typeface="微软雅黑" panose="020B0503020204020204" charset="-122"/>
              </a:rPr>
              <a:t>knowledge fusion </a:t>
            </a:r>
            <a:r>
              <a:rPr lang="en-GB" altLang="zh-CN" dirty="0">
                <a:latin typeface="微软雅黑" panose="020B0503020204020204" charset="-122"/>
                <a:ea typeface="微软雅黑" panose="020B0503020204020204" charset="-122"/>
              </a:rPr>
              <a:t>and </a:t>
            </a:r>
            <a:r>
              <a:rPr lang="en-GB" altLang="zh-CN" b="1" dirty="0">
                <a:solidFill>
                  <a:srgbClr val="4E81BD"/>
                </a:solidFill>
                <a:latin typeface="微软雅黑" panose="020B0503020204020204" charset="-122"/>
                <a:ea typeface="微软雅黑" panose="020B0503020204020204" charset="-122"/>
              </a:rPr>
              <a:t>knowledge processing.</a:t>
            </a:r>
            <a:r>
              <a:rPr lang="en-US" altLang="zh-CN" b="1" baseline="30000"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53" presetClass="entr" presetSubtype="16" fill="hold" nodeType="withEffect">
                                  <p:stCondLst>
                                    <p:cond delay="25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53" presetClass="entr" presetSubtype="16" fill="hold" nodeType="withEffect">
                                  <p:stCondLst>
                                    <p:cond delay="25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par>
                                <p:cTn id="31" presetID="53" presetClass="entr" presetSubtype="16" fill="hold" nodeType="withEffect">
                                  <p:stCondLst>
                                    <p:cond delay="25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nodeType="withEffect">
                                  <p:stCondLst>
                                    <p:cond delay="25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nodeType="withEffect">
                                  <p:stCondLst>
                                    <p:cond delay="25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nodeType="withEffect">
                                  <p:stCondLst>
                                    <p:cond delay="250"/>
                                  </p:stCondLst>
                                  <p:childTnLst>
                                    <p:set>
                                      <p:cBhvr>
                                        <p:cTn id="47" dur="1" fill="hold">
                                          <p:stCondLst>
                                            <p:cond delay="0"/>
                                          </p:stCondLst>
                                        </p:cTn>
                                        <p:tgtEl>
                                          <p:spTgt spid="29"/>
                                        </p:tgtEl>
                                        <p:attrNameLst>
                                          <p:attrName>style.visibility</p:attrName>
                                        </p:attrNameLst>
                                      </p:cBhvr>
                                      <p:to>
                                        <p:strVal val="visible"/>
                                      </p:to>
                                    </p:set>
                                    <p:anim calcmode="lin" valueType="num">
                                      <p:cBhvr>
                                        <p:cTn id="48" dur="500" fill="hold"/>
                                        <p:tgtEl>
                                          <p:spTgt spid="29"/>
                                        </p:tgtEl>
                                        <p:attrNameLst>
                                          <p:attrName>ppt_w</p:attrName>
                                        </p:attrNameLst>
                                      </p:cBhvr>
                                      <p:tavLst>
                                        <p:tav tm="0">
                                          <p:val>
                                            <p:fltVal val="0"/>
                                          </p:val>
                                        </p:tav>
                                        <p:tav tm="100000">
                                          <p:val>
                                            <p:strVal val="#ppt_w"/>
                                          </p:val>
                                        </p:tav>
                                      </p:tavLst>
                                    </p:anim>
                                    <p:anim calcmode="lin" valueType="num">
                                      <p:cBhvr>
                                        <p:cTn id="49" dur="500" fill="hold"/>
                                        <p:tgtEl>
                                          <p:spTgt spid="29"/>
                                        </p:tgtEl>
                                        <p:attrNameLst>
                                          <p:attrName>ppt_h</p:attrName>
                                        </p:attrNameLst>
                                      </p:cBhvr>
                                      <p:tavLst>
                                        <p:tav tm="0">
                                          <p:val>
                                            <p:fltVal val="0"/>
                                          </p:val>
                                        </p:tav>
                                        <p:tav tm="100000">
                                          <p:val>
                                            <p:strVal val="#ppt_h"/>
                                          </p:val>
                                        </p:tav>
                                      </p:tavLst>
                                    </p:anim>
                                    <p:animEffect transition="in" filter="fade">
                                      <p:cBhvr>
                                        <p:cTn id="50" dur="500"/>
                                        <p:tgtEl>
                                          <p:spTgt spid="29"/>
                                        </p:tgtEl>
                                      </p:cBhvr>
                                    </p:animEffect>
                                  </p:childTnLst>
                                </p:cTn>
                              </p:par>
                              <p:par>
                                <p:cTn id="51" presetID="42" presetClass="entr" presetSubtype="0" fill="hold" grpId="0" nodeType="withEffect">
                                  <p:stCondLst>
                                    <p:cond delay="25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anim calcmode="lin" valueType="num">
                                      <p:cBhvr>
                                        <p:cTn id="54" dur="500" fill="hold"/>
                                        <p:tgtEl>
                                          <p:spTgt spid="34"/>
                                        </p:tgtEl>
                                        <p:attrNameLst>
                                          <p:attrName>ppt_x</p:attrName>
                                        </p:attrNameLst>
                                      </p:cBhvr>
                                      <p:tavLst>
                                        <p:tav tm="0">
                                          <p:val>
                                            <p:strVal val="#ppt_x"/>
                                          </p:val>
                                        </p:tav>
                                        <p:tav tm="100000">
                                          <p:val>
                                            <p:strVal val="#ppt_x"/>
                                          </p:val>
                                        </p:tav>
                                      </p:tavLst>
                                    </p:anim>
                                    <p:anim calcmode="lin" valueType="num">
                                      <p:cBhvr>
                                        <p:cTn id="55"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2.</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 Literature Review</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——The </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Construction and Application of Open Academic Graph</a:t>
            </a:r>
            <a:endParaRPr lang="en-US" altLang="zh-CN" sz="2400" b="1"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39" name="组合 38"/>
          <p:cNvGrpSpPr/>
          <p:nvPr/>
        </p:nvGrpSpPr>
        <p:grpSpPr>
          <a:xfrm>
            <a:off x="-43543" y="6519446"/>
            <a:ext cx="9289141" cy="338554"/>
            <a:chOff x="13054" y="6519446"/>
            <a:chExt cx="9289141" cy="338554"/>
          </a:xfrm>
        </p:grpSpPr>
        <p:sp>
          <p:nvSpPr>
            <p:cNvPr id="40" name="矩形 39"/>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11</a:t>
              </a:r>
              <a:endParaRPr lang="zh-CN" altLang="en-US" sz="1600">
                <a:solidFill>
                  <a:schemeClr val="bg1"/>
                </a:solidFill>
                <a:latin typeface="微软雅黑" panose="020B0503020204020204" charset="-122"/>
                <a:ea typeface="微软雅黑" panose="020B0503020204020204" charset="-122"/>
              </a:endParaRPr>
            </a:p>
          </p:txBody>
        </p:sp>
        <p:sp>
          <p:nvSpPr>
            <p:cNvPr id="42" name="文本框 41"/>
            <p:cNvSpPr txBox="1"/>
            <p:nvPr/>
          </p:nvSpPr>
          <p:spPr>
            <a:xfrm>
              <a:off x="13054" y="6519446"/>
              <a:ext cx="8753827"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cxnSp>
        <p:nvCxnSpPr>
          <p:cNvPr id="35" name="直接连接符 34"/>
          <p:cNvCxnSpPr/>
          <p:nvPr/>
        </p:nvCxnSpPr>
        <p:spPr>
          <a:xfrm>
            <a:off x="-43543" y="3429000"/>
            <a:ext cx="918754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98964" y="1081405"/>
            <a:ext cx="2339975" cy="4756786"/>
            <a:chOff x="1382867" y="1219202"/>
            <a:chExt cx="2340310" cy="4419596"/>
          </a:xfrm>
        </p:grpSpPr>
        <p:sp>
          <p:nvSpPr>
            <p:cNvPr id="37" name="任意多边形 36"/>
            <p:cNvSpPr/>
            <p:nvPr/>
          </p:nvSpPr>
          <p:spPr>
            <a:xfrm>
              <a:off x="1451457" y="1219202"/>
              <a:ext cx="2104056"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a:p>
              <a:pPr lvl="1"/>
              <a:endParaRPr lang="zh-CN" altLang="en-US"/>
            </a:p>
            <a:p>
              <a:pPr lvl="1"/>
              <a:endParaRPr lang="zh-CN" altLang="en-US"/>
            </a:p>
          </p:txBody>
        </p:sp>
        <p:sp>
          <p:nvSpPr>
            <p:cNvPr id="38" name="矩形 37"/>
            <p:cNvSpPr/>
            <p:nvPr/>
          </p:nvSpPr>
          <p:spPr>
            <a:xfrm>
              <a:off x="1382867" y="1928367"/>
              <a:ext cx="2340310" cy="3301569"/>
            </a:xfrm>
            <a:prstGeom prst="rect">
              <a:avLst/>
            </a:prstGeom>
          </p:spPr>
          <p:txBody>
            <a:bodyPr wrap="square">
              <a:spAutoFit/>
            </a:bodyPr>
            <a:lstStyle/>
            <a:p>
              <a:pPr>
                <a:lnSpc>
                  <a:spcPct val="125000"/>
                </a:lnSpc>
              </a:pPr>
              <a:r>
                <a:rPr lang="en-GB" altLang="zh-CN" kern="100" dirty="0">
                  <a:solidFill>
                    <a:schemeClr val="bg1"/>
                  </a:solidFill>
                  <a:latin typeface="微软雅黑" panose="020B0503020204020204" charset="-122"/>
                  <a:ea typeface="微软雅黑" panose="020B0503020204020204" charset="-122"/>
                </a:rPr>
                <a:t>Constructing high-quality academic knowledge graph and exploring its application in sci-tech information analysis has gradually attracted the attention of scholars</a:t>
              </a:r>
              <a:endParaRPr lang="en-US" altLang="zh-CN" kern="100" dirty="0">
                <a:solidFill>
                  <a:schemeClr val="bg1"/>
                </a:solidFill>
                <a:latin typeface="微软雅黑" panose="020B0503020204020204" charset="-122"/>
                <a:ea typeface="微软雅黑" panose="020B0503020204020204" charset="-122"/>
              </a:endParaRPr>
            </a:p>
          </p:txBody>
        </p:sp>
      </p:grpSp>
      <p:grpSp>
        <p:nvGrpSpPr>
          <p:cNvPr id="43" name="组合 42"/>
          <p:cNvGrpSpPr/>
          <p:nvPr/>
        </p:nvGrpSpPr>
        <p:grpSpPr>
          <a:xfrm>
            <a:off x="3260250" y="1081405"/>
            <a:ext cx="2679903" cy="4756785"/>
            <a:chOff x="4781010" y="1219202"/>
            <a:chExt cx="2680512" cy="4419596"/>
          </a:xfrm>
        </p:grpSpPr>
        <p:sp>
          <p:nvSpPr>
            <p:cNvPr id="44" name="任意多边形 43"/>
            <p:cNvSpPr/>
            <p:nvPr/>
          </p:nvSpPr>
          <p:spPr>
            <a:xfrm>
              <a:off x="4781010" y="1219202"/>
              <a:ext cx="2568997"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a:p>
              <a:pPr lvl="1"/>
              <a:endParaRPr lang="zh-CN" altLang="en-US"/>
            </a:p>
            <a:p>
              <a:pPr lvl="1"/>
              <a:endParaRPr lang="zh-CN" altLang="en-US"/>
            </a:p>
          </p:txBody>
        </p:sp>
        <p:sp>
          <p:nvSpPr>
            <p:cNvPr id="45" name="矩形 44"/>
            <p:cNvSpPr/>
            <p:nvPr/>
          </p:nvSpPr>
          <p:spPr>
            <a:xfrm>
              <a:off x="4796620" y="1970962"/>
              <a:ext cx="2664902" cy="2951758"/>
            </a:xfrm>
            <a:prstGeom prst="rect">
              <a:avLst/>
            </a:prstGeom>
          </p:spPr>
          <p:txBody>
            <a:bodyPr wrap="square">
              <a:spAutoFit/>
            </a:bodyPr>
            <a:lstStyle/>
            <a:p>
              <a:pPr>
                <a:lnSpc>
                  <a:spcPct val="125000"/>
                </a:lnSpc>
                <a:spcAft>
                  <a:spcPts val="0"/>
                </a:spcAft>
              </a:pPr>
              <a:r>
                <a:rPr lang="en-US" altLang="zh-CN" kern="100" dirty="0">
                  <a:solidFill>
                    <a:schemeClr val="bg1"/>
                  </a:solidFill>
                  <a:latin typeface="微软雅黑" panose="020B0503020204020204" charset="-122"/>
                  <a:ea typeface="微软雅黑" panose="020B0503020204020204" charset="-122"/>
                </a:rPr>
                <a:t>The unified modeling method and semantic information matching </a:t>
              </a:r>
              <a:endParaRPr lang="en-US" altLang="zh-CN" kern="100" dirty="0">
                <a:solidFill>
                  <a:schemeClr val="bg1"/>
                </a:solidFill>
                <a:latin typeface="微软雅黑" panose="020B0503020204020204" charset="-122"/>
                <a:ea typeface="微软雅黑" panose="020B0503020204020204" charset="-122"/>
              </a:endParaRPr>
            </a:p>
            <a:p>
              <a:pPr>
                <a:lnSpc>
                  <a:spcPct val="125000"/>
                </a:lnSpc>
                <a:spcAft>
                  <a:spcPts val="0"/>
                </a:spcAft>
              </a:pPr>
              <a:r>
                <a:rPr lang="en-US" altLang="zh-CN" kern="100" dirty="0">
                  <a:solidFill>
                    <a:schemeClr val="bg1"/>
                  </a:solidFill>
                  <a:latin typeface="微软雅黑" panose="020B0503020204020204" charset="-122"/>
                  <a:ea typeface="微软雅黑" panose="020B0503020204020204" charset="-122"/>
                </a:rPr>
                <a:t>algorithm of heterogeneous objects in the scientific knowledge network</a:t>
              </a:r>
              <a:r>
                <a:rPr lang="zh-CN" altLang="en-US" kern="100" dirty="0">
                  <a:solidFill>
                    <a:schemeClr val="bg1"/>
                  </a:solidFill>
                  <a:latin typeface="微软雅黑" panose="020B0503020204020204" charset="-122"/>
                  <a:ea typeface="微软雅黑" panose="020B0503020204020204" charset="-122"/>
                </a:rPr>
                <a:t> </a:t>
              </a:r>
              <a:r>
                <a:rPr lang="en-US" altLang="zh-CN" kern="100" dirty="0">
                  <a:solidFill>
                    <a:schemeClr val="bg1"/>
                  </a:solidFill>
                  <a:latin typeface="微软雅黑" panose="020B0503020204020204" charset="-122"/>
                  <a:ea typeface="微软雅黑" panose="020B0503020204020204" charset="-122"/>
                </a:rPr>
                <a:t>was proposed</a:t>
              </a:r>
              <a:endParaRPr lang="zh-CN" altLang="en-US" kern="100" dirty="0">
                <a:solidFill>
                  <a:schemeClr val="bg1"/>
                </a:solidFill>
                <a:latin typeface="微软雅黑" panose="020B0503020204020204" charset="-122"/>
                <a:ea typeface="微软雅黑" panose="020B0503020204020204" charset="-122"/>
              </a:endParaRPr>
            </a:p>
          </p:txBody>
        </p:sp>
      </p:grpSp>
      <p:grpSp>
        <p:nvGrpSpPr>
          <p:cNvPr id="46" name="组合 45"/>
          <p:cNvGrpSpPr/>
          <p:nvPr/>
        </p:nvGrpSpPr>
        <p:grpSpPr>
          <a:xfrm>
            <a:off x="6434454" y="1081405"/>
            <a:ext cx="2283272" cy="4756785"/>
            <a:chOff x="8492507" y="1219202"/>
            <a:chExt cx="2283599" cy="4419596"/>
          </a:xfrm>
        </p:grpSpPr>
        <p:sp>
          <p:nvSpPr>
            <p:cNvPr id="47" name="任意多边形 46"/>
            <p:cNvSpPr/>
            <p:nvPr/>
          </p:nvSpPr>
          <p:spPr>
            <a:xfrm>
              <a:off x="8492507" y="1219202"/>
              <a:ext cx="2276155" cy="44195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a:p>
              <a:pPr lvl="1"/>
              <a:endParaRPr lang="zh-CN" altLang="en-US"/>
            </a:p>
            <a:p>
              <a:pPr lvl="1"/>
              <a:endParaRPr lang="zh-CN" altLang="en-US"/>
            </a:p>
          </p:txBody>
        </p:sp>
        <p:sp>
          <p:nvSpPr>
            <p:cNvPr id="48" name="矩形 47"/>
            <p:cNvSpPr/>
            <p:nvPr/>
          </p:nvSpPr>
          <p:spPr>
            <a:xfrm>
              <a:off x="8499951" y="1987411"/>
              <a:ext cx="2276155" cy="2951758"/>
            </a:xfrm>
            <a:prstGeom prst="rect">
              <a:avLst/>
            </a:prstGeom>
          </p:spPr>
          <p:txBody>
            <a:bodyPr wrap="square">
              <a:spAutoFit/>
            </a:bodyPr>
            <a:lstStyle/>
            <a:p>
              <a:pPr>
                <a:lnSpc>
                  <a:spcPct val="125000"/>
                </a:lnSpc>
              </a:pPr>
              <a:r>
                <a:rPr lang="en-GB" altLang="zh-CN" kern="100" dirty="0">
                  <a:solidFill>
                    <a:schemeClr val="bg1"/>
                  </a:solidFill>
                  <a:latin typeface="微软雅黑" panose="020B0503020204020204" charset="-122"/>
                  <a:ea typeface="微软雅黑" panose="020B0503020204020204" charset="-122"/>
                </a:rPr>
                <a:t>The feasibility of frontier analysis based on OAG was confirmed from the researcher portrait construction and paper impact analysis</a:t>
              </a:r>
              <a:endParaRPr lang="zh-CN" altLang="en-US" kern="100"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14:presetBounceEnd="30000">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14:bounceEnd="30000">
                                          <p:cBhvr additive="base">
                                            <p:cTn id="18" dur="500" fill="hold"/>
                                            <p:tgtEl>
                                              <p:spTgt spid="36"/>
                                            </p:tgtEl>
                                            <p:attrNameLst>
                                              <p:attrName>ppt_x</p:attrName>
                                            </p:attrNameLst>
                                          </p:cBhvr>
                                          <p:tavLst>
                                            <p:tav tm="0">
                                              <p:val>
                                                <p:strVal val="0-#ppt_w/2"/>
                                              </p:val>
                                            </p:tav>
                                            <p:tav tm="100000">
                                              <p:val>
                                                <p:strVal val="#ppt_x"/>
                                              </p:val>
                                            </p:tav>
                                          </p:tavLst>
                                        </p:anim>
                                        <p:anim calcmode="lin" valueType="num" p14:bounceEnd="30000">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30000">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14:bounceEnd="30000">
                                          <p:cBhvr additive="base">
                                            <p:cTn id="22" dur="500" fill="hold"/>
                                            <p:tgtEl>
                                              <p:spTgt spid="43"/>
                                            </p:tgtEl>
                                            <p:attrNameLst>
                                              <p:attrName>ppt_x</p:attrName>
                                            </p:attrNameLst>
                                          </p:cBhvr>
                                          <p:tavLst>
                                            <p:tav tm="0">
                                              <p:val>
                                                <p:strVal val="0-#ppt_w/2"/>
                                              </p:val>
                                            </p:tav>
                                            <p:tav tm="100000">
                                              <p:val>
                                                <p:strVal val="#ppt_x"/>
                                              </p:val>
                                            </p:tav>
                                          </p:tavLst>
                                        </p:anim>
                                        <p:anim calcmode="lin" valueType="num" p14:bounceEnd="30000">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14:presetBounceEnd="30000">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14:bounceEnd="30000">
                                          <p:cBhvr additive="base">
                                            <p:cTn id="26" dur="500" fill="hold"/>
                                            <p:tgtEl>
                                              <p:spTgt spid="46"/>
                                            </p:tgtEl>
                                            <p:attrNameLst>
                                              <p:attrName>ppt_x</p:attrName>
                                            </p:attrNameLst>
                                          </p:cBhvr>
                                          <p:tavLst>
                                            <p:tav tm="0">
                                              <p:val>
                                                <p:strVal val="0-#ppt_w/2"/>
                                              </p:val>
                                            </p:tav>
                                            <p:tav tm="100000">
                                              <p:val>
                                                <p:strVal val="#ppt_x"/>
                                              </p:val>
                                            </p:tav>
                                          </p:tavLst>
                                        </p:anim>
                                        <p:anim calcmode="lin" valueType="num" p14:bounceEnd="30000">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9"/>
                                            </p:tgtEl>
                                            <p:attrNameLst>
                                              <p:attrName>style.visibility</p:attrName>
                                            </p:attrNameLst>
                                          </p:cBhvr>
                                          <p:to>
                                            <p:strVal val="visible"/>
                                          </p:to>
                                        </p:set>
                                        <p:animEffect transition="in" filter="wipe(right)">
                                          <p:cBhvr>
                                            <p:cTn id="15" dur="500"/>
                                            <p:tgtEl>
                                              <p:spTgt spid="39"/>
                                            </p:tgtEl>
                                          </p:cBhvr>
                                        </p:animEffect>
                                      </p:childTnLst>
                                    </p:cTn>
                                  </p:par>
                                  <p:par>
                                    <p:cTn id="16" presetID="2" presetClass="entr" presetSubtype="8" fill="hold" nodeType="withEffect">
                                      <p:stCondLst>
                                        <p:cond delay="25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0-#ppt_w/2"/>
                                              </p:val>
                                            </p:tav>
                                            <p:tav tm="100000">
                                              <p:val>
                                                <p:strVal val="#ppt_x"/>
                                              </p:val>
                                            </p:tav>
                                          </p:tavLst>
                                        </p:anim>
                                        <p:anim calcmode="lin" valueType="num">
                                          <p:cBhvr additive="base">
                                            <p:cTn id="19" dur="500" fill="hold"/>
                                            <p:tgtEl>
                                              <p:spTgt spid="3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25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0-#ppt_w/2"/>
                                              </p:val>
                                            </p:tav>
                                            <p:tav tm="100000">
                                              <p:val>
                                                <p:strVal val="#ppt_x"/>
                                              </p:val>
                                            </p:tav>
                                          </p:tavLst>
                                        </p:anim>
                                        <p:anim calcmode="lin" valueType="num">
                                          <p:cBhvr additive="base">
                                            <p:cTn id="23" dur="500" fill="hold"/>
                                            <p:tgtEl>
                                              <p:spTgt spid="43"/>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25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0-#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par>
                                    <p:cTn id="28" presetID="22" presetClass="entr" presetSubtype="8" fill="hold"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a:solidFill>
                  <a:schemeClr val="accent1"/>
                </a:solidFill>
                <a:latin typeface="微软雅黑" panose="020B0503020204020204" charset="-122"/>
                <a:ea typeface="微软雅黑" panose="020B0503020204020204" charset="-122"/>
                <a:cs typeface="Times New Roman" panose="02020703060505090304" charset="0"/>
              </a:rPr>
              <a:t>03</a:t>
            </a:r>
            <a:endParaRPr lang="zh-CN" altLang="en-US" sz="19900" b="1">
              <a:solidFill>
                <a:schemeClr val="accent1"/>
              </a:solidFill>
              <a:latin typeface="微软雅黑" panose="020B0503020204020204" charset="-122"/>
              <a:ea typeface="微软雅黑" panose="020B0503020204020204" charset="-122"/>
              <a:cs typeface="Times New Roman" panose="02020703060505090304" charset="0"/>
            </a:endParaRPr>
          </a:p>
        </p:txBody>
      </p:sp>
      <p:sp>
        <p:nvSpPr>
          <p:cNvPr id="7" name="文本框 6"/>
          <p:cNvSpPr txBox="1"/>
          <p:nvPr/>
        </p:nvSpPr>
        <p:spPr>
          <a:xfrm>
            <a:off x="3887161" y="2952393"/>
            <a:ext cx="4645651" cy="953135"/>
          </a:xfrm>
          <a:prstGeom prst="rect">
            <a:avLst/>
          </a:prstGeom>
          <a:noFill/>
        </p:spPr>
        <p:txBody>
          <a:bodyPr wrap="square" rtlCol="0">
            <a:spAutoFit/>
          </a:bodyPr>
          <a:lstStyle/>
          <a:p>
            <a:r>
              <a:rPr lang="en-US" altLang="zh-CN" sz="2800" b="1">
                <a:solidFill>
                  <a:schemeClr val="tx1">
                    <a:lumMod val="85000"/>
                    <a:lumOff val="15000"/>
                  </a:schemeClr>
                </a:solidFill>
                <a:latin typeface="微软雅黑" panose="020B0503020204020204" charset="-122"/>
                <a:ea typeface="微软雅黑" panose="020B0503020204020204" charset="-122"/>
                <a:sym typeface="+mn-ea"/>
              </a:rPr>
              <a:t>FRAMEWORK</a:t>
            </a:r>
            <a:r>
              <a:rPr lang="zh-CN" sz="2800" b="1">
                <a:solidFill>
                  <a:schemeClr val="tx1">
                    <a:lumMod val="85000"/>
                    <a:lumOff val="15000"/>
                  </a:schemeClr>
                </a:solidFill>
                <a:latin typeface="微软雅黑" panose="020B0503020204020204" charset="-122"/>
                <a:ea typeface="微软雅黑" panose="020B0503020204020204" charset="-122"/>
                <a:sym typeface="+mn-ea"/>
              </a:rPr>
              <a:t> C</a:t>
            </a:r>
            <a:r>
              <a:rPr lang="en-US" altLang="zh-CN" sz="2800" b="1">
                <a:solidFill>
                  <a:schemeClr val="tx1">
                    <a:lumMod val="85000"/>
                    <a:lumOff val="15000"/>
                  </a:schemeClr>
                </a:solidFill>
                <a:latin typeface="微软雅黑" panose="020B0503020204020204" charset="-122"/>
                <a:ea typeface="微软雅黑" panose="020B0503020204020204" charset="-122"/>
                <a:sym typeface="+mn-ea"/>
              </a:rPr>
              <a:t>ONSTRUCTION</a:t>
            </a:r>
            <a:endParaRPr lang="zh-CN" sz="2800" b="1">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a:solidFill>
                  <a:schemeClr val="accent1"/>
                </a:solidFill>
                <a:latin typeface="Times New Roman" panose="02020703060505090304" charset="0"/>
                <a:cs typeface="Times New Roman" panose="02020703060505090304" charset="0"/>
              </a:rPr>
              <a:t>PART THREE</a:t>
            </a:r>
            <a:endParaRPr lang="zh-CN" altLang="en-US" sz="3600" b="1">
              <a:solidFill>
                <a:schemeClr val="accent1"/>
              </a:solidFill>
              <a:latin typeface="Times New Roman" panose="02020703060505090304" charset="0"/>
              <a:cs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4" y="5715"/>
            <a:ext cx="7826013"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3.Framework Construction——The Investigation of </a:t>
            </a:r>
            <a:r>
              <a:rPr lang="en-GB" altLang="zh-CN" sz="2400" b="1" dirty="0">
                <a:solidFill>
                  <a:schemeClr val="tx1">
                    <a:lumMod val="85000"/>
                    <a:lumOff val="15000"/>
                  </a:schemeClr>
                </a:solidFill>
                <a:latin typeface="微软雅黑" panose="020B0503020204020204" charset="-122"/>
                <a:ea typeface="微软雅黑" panose="020B0503020204020204" charset="-122"/>
              </a:rPr>
              <a:t>Open Academic Graph Data Structure</a:t>
            </a:r>
            <a:endParaRPr lang="zh-CN" altLang="en-US" sz="2400" b="1" dirty="0">
              <a:solidFill>
                <a:schemeClr val="tx1">
                  <a:lumMod val="85000"/>
                  <a:lumOff val="15000"/>
                </a:schemeClr>
              </a:solidFill>
              <a:latin typeface="微软雅黑" panose="020B0503020204020204" charset="-122"/>
              <a:ea typeface="微软雅黑" panose="020B0503020204020204" charset="-122"/>
            </a:endParaRPr>
          </a:p>
        </p:txBody>
      </p:sp>
      <p:pic>
        <p:nvPicPr>
          <p:cNvPr id="10" name="Picture 2" descr="C:\Users\DrHongYu\Desktop\图片1.png图片1"/>
          <p:cNvPicPr>
            <a:picLocks noChangeAspect="1" noChangeArrowheads="1"/>
          </p:cNvPicPr>
          <p:nvPr/>
        </p:nvPicPr>
        <p:blipFill>
          <a:blip r:embed="rId1"/>
          <a:srcRect/>
          <a:stretch>
            <a:fillRect/>
          </a:stretch>
        </p:blipFill>
        <p:spPr bwMode="auto">
          <a:xfrm>
            <a:off x="610870" y="925830"/>
            <a:ext cx="4532630" cy="5593715"/>
          </a:xfrm>
          <a:prstGeom prst="rect">
            <a:avLst/>
          </a:prstGeom>
          <a:ln w="25400">
            <a:solidFill>
              <a:schemeClr val="accent1"/>
            </a:solidFill>
          </a:ln>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5436096" y="1220554"/>
            <a:ext cx="3717289" cy="5016758"/>
          </a:xfrm>
          <a:prstGeom prst="rect">
            <a:avLst/>
          </a:prstGeom>
          <a:noFill/>
        </p:spPr>
        <p:txBody>
          <a:bodyPr wrap="square" rtlCol="0">
            <a:spAutoFit/>
          </a:bodyPr>
          <a:lstStyle/>
          <a:p>
            <a:pPr marL="285750" indent="-285750">
              <a:buFont typeface="Wingdings" panose="05000000000000000000" pitchFamily="2" charset="2"/>
              <a:buChar char="ü"/>
            </a:pPr>
            <a:r>
              <a:rPr lang="en-GB" altLang="zh-CN" sz="1600" b="1" dirty="0">
                <a:solidFill>
                  <a:srgbClr val="4E81BD"/>
                </a:solidFill>
                <a:latin typeface="微软雅黑" panose="020B0503020204020204" charset="-122"/>
                <a:ea typeface="微软雅黑" panose="020B0503020204020204" charset="-122"/>
              </a:rPr>
              <a:t>The basic conditions for research frontier analysis using large-scale OAGs have been already available</a:t>
            </a:r>
            <a:endParaRPr lang="zh-CN" altLang="en-US" sz="1600" b="1" dirty="0">
              <a:solidFill>
                <a:srgbClr val="4E81BD"/>
              </a:solidFill>
              <a:latin typeface="微软雅黑" panose="020B0503020204020204" charset="-122"/>
              <a:ea typeface="微软雅黑" panose="020B0503020204020204" charset="-122"/>
            </a:endParaRPr>
          </a:p>
          <a:p>
            <a:pPr marL="285750" indent="-285750">
              <a:buFont typeface="Wingdings" panose="05000000000000000000" pitchFamily="2" charset="2"/>
              <a:buChar char="ü"/>
            </a:pPr>
            <a:r>
              <a:rPr lang="en-GB" altLang="zh-CN" sz="1600" b="1" dirty="0">
                <a:solidFill>
                  <a:srgbClr val="4E81BD"/>
                </a:solidFill>
                <a:latin typeface="微软雅黑" panose="020B0503020204020204" charset="-122"/>
                <a:ea typeface="微软雅黑" panose="020B0503020204020204" charset="-122"/>
              </a:rPr>
              <a:t>SciGraph is a graph stored in the form of triples, which integrates the data of papers and their relevant information</a:t>
            </a:r>
            <a:endParaRPr lang="en-US" altLang="zh-CN" sz="1600" b="1" dirty="0">
              <a:solidFill>
                <a:srgbClr val="4E81BD"/>
              </a:solidFill>
              <a:latin typeface="微软雅黑" panose="020B0503020204020204" charset="-122"/>
              <a:ea typeface="微软雅黑" panose="020B0503020204020204" charset="-122"/>
            </a:endParaRPr>
          </a:p>
          <a:p>
            <a:pPr marL="285750" indent="-285750">
              <a:buFont typeface="Wingdings" panose="05000000000000000000" pitchFamily="2" charset="2"/>
              <a:buChar char="ü"/>
            </a:pPr>
            <a:r>
              <a:rPr lang="en-GB" altLang="zh-CN" sz="1600" b="1" dirty="0">
                <a:solidFill>
                  <a:srgbClr val="4E81BD"/>
                </a:solidFill>
                <a:latin typeface="微软雅黑" panose="020B0503020204020204" charset="-122"/>
                <a:ea typeface="微软雅黑" panose="020B0503020204020204" charset="-122"/>
              </a:rPr>
              <a:t>By 2017, SciGraph had released metadata for more than 10 million papers, and nearly 1 billion triple data in 12 categories related to it.</a:t>
            </a:r>
            <a:endParaRPr lang="en-GB" altLang="zh-CN" sz="1600" b="1" dirty="0">
              <a:solidFill>
                <a:srgbClr val="4E81BD"/>
              </a:solidFill>
              <a:latin typeface="微软雅黑" panose="020B0503020204020204" charset="-122"/>
              <a:ea typeface="微软雅黑" panose="020B0503020204020204" charset="-122"/>
            </a:endParaRPr>
          </a:p>
          <a:p>
            <a:pPr marL="285750" indent="-285750">
              <a:buFont typeface="Wingdings" panose="05000000000000000000" pitchFamily="2" charset="2"/>
              <a:buChar char="ü"/>
            </a:pPr>
            <a:r>
              <a:rPr lang="en-GB" altLang="zh-CN" sz="1600" b="1" dirty="0">
                <a:solidFill>
                  <a:srgbClr val="4E81BD"/>
                </a:solidFill>
                <a:latin typeface="微软雅黑" panose="020B0503020204020204" charset="-122"/>
                <a:ea typeface="微软雅黑" panose="020B0503020204020204" charset="-122"/>
              </a:rPr>
              <a:t>Discovering the evolution process of subject topics in multi-dimensions and exploring the development tendencies of research frontiers so as to realize the accurate analysis of research frontiers</a:t>
            </a:r>
            <a:endParaRPr lang="en-GB" altLang="zh-CN" sz="1600" b="1" dirty="0">
              <a:solidFill>
                <a:srgbClr val="4E81BD"/>
              </a:solidFill>
              <a:latin typeface="微软雅黑" panose="020B0503020204020204" charset="-122"/>
              <a:ea typeface="微软雅黑" panose="020B0503020204020204" charset="-122"/>
            </a:endParaRPr>
          </a:p>
        </p:txBody>
      </p:sp>
      <p:cxnSp>
        <p:nvCxnSpPr>
          <p:cNvPr id="4" name="直接连接符 3"/>
          <p:cNvCxnSpPr/>
          <p:nvPr/>
        </p:nvCxnSpPr>
        <p:spPr>
          <a:xfrm>
            <a:off x="5364088" y="1052736"/>
            <a:ext cx="0" cy="525653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 y="6519446"/>
            <a:ext cx="9245597" cy="338554"/>
            <a:chOff x="56598" y="6519446"/>
            <a:chExt cx="9245597" cy="338554"/>
          </a:xfrm>
        </p:grpSpPr>
        <p:sp>
          <p:nvSpPr>
            <p:cNvPr id="22" name="矩形 21"/>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14</a:t>
              </a:r>
              <a:endParaRPr lang="zh-CN" altLang="en-US" sz="1600">
                <a:solidFill>
                  <a:schemeClr val="bg1"/>
                </a:solidFill>
                <a:latin typeface="微软雅黑" panose="020B0503020204020204" charset="-122"/>
                <a:ea typeface="微软雅黑" panose="020B0503020204020204" charset="-122"/>
              </a:endParaRPr>
            </a:p>
          </p:txBody>
        </p:sp>
        <p:sp>
          <p:nvSpPr>
            <p:cNvPr id="24" name="文本框 23"/>
            <p:cNvSpPr txBox="1"/>
            <p:nvPr/>
          </p:nvSpPr>
          <p:spPr>
            <a:xfrm>
              <a:off x="56598" y="6519446"/>
              <a:ext cx="871028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16" presetClass="entr" presetSubtype="4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barn(outHorizontal)">
                                      <p:cBhvr>
                                        <p:cTn id="18" dur="500"/>
                                        <p:tgtEl>
                                          <p:spTgt spid="4"/>
                                        </p:tgtEl>
                                      </p:cBhvr>
                                    </p:animEffect>
                                  </p:childTnLst>
                                </p:cTn>
                              </p:par>
                              <p:par>
                                <p:cTn id="19" presetID="12" presetClass="entr" presetSubtype="2" fill="hold" nodeType="withEffect">
                                  <p:stCondLst>
                                    <p:cond delay="6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left)">
                                      <p:cBhvr>
                                        <p:cTn id="22" dur="500"/>
                                        <p:tgtEl>
                                          <p:spTgt spid="10"/>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ppt_x</p:attrName>
                                        </p:attrNameLst>
                                      </p:cBhvr>
                                      <p:tavLst>
                                        <p:tav tm="0">
                                          <p:val>
                                            <p:strVal val="#ppt_x-#ppt_w*1.125000"/>
                                          </p:val>
                                        </p:tav>
                                        <p:tav tm="100000">
                                          <p:val>
                                            <p:strVal val="#ppt_x"/>
                                          </p:val>
                                        </p:tav>
                                      </p:tavLst>
                                    </p:anim>
                                    <p:animEffect transition="in" filter="wipe(righ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4" y="44624"/>
            <a:ext cx="7722709"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611187" y="1500355"/>
            <a:ext cx="7921626" cy="1496597"/>
          </a:xfrm>
          <a:prstGeom prst="rect">
            <a:avLst/>
          </a:prstGeom>
        </p:spPr>
        <p:txBody>
          <a:bodyPr wrap="square">
            <a:spAutoFit/>
          </a:bodyPr>
          <a:lstStyle/>
          <a:p>
            <a:pPr algn="just">
              <a:lnSpc>
                <a:spcPct val="125000"/>
              </a:lnSpc>
            </a:pPr>
            <a:r>
              <a:rPr lang="en-GB" altLang="zh-CN" kern="100" dirty="0">
                <a:latin typeface="微软雅黑" panose="020B0503020204020204" charset="-122"/>
                <a:ea typeface="微软雅黑" panose="020B0503020204020204" charset="-122"/>
              </a:rPr>
              <a:t>In this framework, it was necessary to design unified mapping rules based on the data structure of various academic graphs first to complete standardized information acquisition and graphical storage of the multisource heterogeneous large-scale open academic graph. </a:t>
            </a:r>
            <a:endParaRPr lang="zh-CN" altLang="en-US" kern="100" dirty="0">
              <a:latin typeface="微软雅黑" panose="020B0503020204020204" charset="-122"/>
              <a:ea typeface="微软雅黑" panose="020B0503020204020204" charset="-122"/>
            </a:endParaRPr>
          </a:p>
        </p:txBody>
      </p:sp>
      <p:sp>
        <p:nvSpPr>
          <p:cNvPr id="14" name="矩形 13"/>
          <p:cNvSpPr/>
          <p:nvPr/>
        </p:nvSpPr>
        <p:spPr>
          <a:xfrm>
            <a:off x="611560" y="1042709"/>
            <a:ext cx="3352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fontAlgn="base">
              <a:spcBef>
                <a:spcPct val="0"/>
              </a:spcBef>
              <a:spcAft>
                <a:spcPct val="0"/>
              </a:spcAft>
            </a:pPr>
            <a:r>
              <a:rPr lang="en-US" altLang="zh-CN" sz="2000" b="1" dirty="0">
                <a:solidFill>
                  <a:schemeClr val="accent1"/>
                </a:solidFill>
                <a:latin typeface="微软雅黑" panose="020B0503020204020204" charset="-122"/>
                <a:ea typeface="微软雅黑" panose="020B0503020204020204" charset="-122"/>
              </a:rPr>
              <a:t>Open Data Acquisition</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80527" y="6519446"/>
            <a:ext cx="9426125" cy="338554"/>
            <a:chOff x="-123930" y="6519446"/>
            <a:chExt cx="9426125"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15</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123930" y="6519446"/>
              <a:ext cx="8890812"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513001" y="3429000"/>
            <a:ext cx="8197283" cy="1670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60705" y="1442085"/>
            <a:ext cx="8163560" cy="1445717"/>
          </a:xfrm>
          <a:prstGeom prst="rect">
            <a:avLst/>
          </a:prstGeom>
        </p:spPr>
        <p:txBody>
          <a:bodyPr wrap="square">
            <a:spAutoFit/>
          </a:bodyPr>
          <a:lstStyle/>
          <a:p>
            <a:pPr algn="just">
              <a:lnSpc>
                <a:spcPct val="125000"/>
              </a:lnSpc>
            </a:pPr>
            <a:r>
              <a:rPr lang="en-US" altLang="zh-CN" dirty="0">
                <a:latin typeface="微软雅黑" panose="020B0503020204020204" charset="-122"/>
                <a:ea typeface="微软雅黑" panose="020B0503020204020204" charset="-122"/>
              </a:rPr>
              <a:t>The semantics-based knowledge fusion algorithm, which is used to complete the entity links, knowledge merge, and alignment between large-scale academic graphs, was designed with reference to the Aminer</a:t>
            </a:r>
            <a:r>
              <a:rPr lang="en-US" altLang="zh-CN" baseline="30000"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s algorithm.</a:t>
            </a:r>
            <a:endParaRPr lang="zh-CN" altLang="en-US" dirty="0">
              <a:latin typeface="微软雅黑" panose="020B0503020204020204" charset="-122"/>
              <a:ea typeface="微软雅黑" panose="020B0503020204020204" charset="-122"/>
            </a:endParaRPr>
          </a:p>
        </p:txBody>
      </p:sp>
      <p:sp>
        <p:nvSpPr>
          <p:cNvPr id="14" name="矩形 13"/>
          <p:cNvSpPr/>
          <p:nvPr/>
        </p:nvSpPr>
        <p:spPr>
          <a:xfrm>
            <a:off x="643343" y="1042709"/>
            <a:ext cx="3568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spcBef>
                <a:spcPct val="0"/>
              </a:spcBef>
              <a:spcAft>
                <a:spcPct val="0"/>
              </a:spcAft>
            </a:pPr>
            <a:r>
              <a:rPr lang="en-GB" altLang="zh-CN" sz="2000" b="1" dirty="0">
                <a:solidFill>
                  <a:schemeClr val="accent1"/>
                </a:solidFill>
                <a:latin typeface="微软雅黑" panose="020B0503020204020204" charset="-122"/>
                <a:ea typeface="微软雅黑" panose="020B0503020204020204" charset="-122"/>
              </a:rPr>
              <a:t>Academic Graph Fusion</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 y="6519446"/>
            <a:ext cx="9245597" cy="338554"/>
            <a:chOff x="56598" y="6519446"/>
            <a:chExt cx="9245597"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16</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56598" y="6519446"/>
              <a:ext cx="871028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782232" y="2996952"/>
            <a:ext cx="7704856" cy="33717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372948" y="1442085"/>
            <a:ext cx="8351317" cy="1099468"/>
          </a:xfrm>
          <a:prstGeom prst="rect">
            <a:avLst/>
          </a:prstGeom>
        </p:spPr>
        <p:txBody>
          <a:bodyPr wrap="square">
            <a:spAutoFit/>
          </a:bodyPr>
          <a:lstStyle/>
          <a:p>
            <a:pPr algn="just">
              <a:lnSpc>
                <a:spcPct val="125000"/>
              </a:lnSpc>
            </a:pPr>
            <a:r>
              <a:rPr lang="en-US" altLang="zh-CN" kern="100" dirty="0">
                <a:latin typeface="微软雅黑" panose="020B0503020204020204" charset="-122"/>
                <a:ea typeface="微软雅黑" panose="020B0503020204020204" charset="-122"/>
              </a:rPr>
              <a:t>The </a:t>
            </a:r>
            <a:r>
              <a:rPr lang="en-GB" altLang="zh-CN" kern="100" dirty="0">
                <a:latin typeface="微软雅黑" panose="020B0503020204020204" charset="-122"/>
                <a:ea typeface="微软雅黑" panose="020B0503020204020204" charset="-122"/>
              </a:rPr>
              <a:t>core topics in the dataset were extracted according to multi-features, such as word frequency, word embedding vector, and topic model, and the similar topics were merged through the designed merge algorithm. </a:t>
            </a:r>
            <a:endParaRPr lang="zh-CN" altLang="en-US" kern="100" dirty="0">
              <a:latin typeface="微软雅黑" panose="020B0503020204020204" charset="-122"/>
              <a:ea typeface="微软雅黑" panose="020B0503020204020204" charset="-122"/>
            </a:endParaRPr>
          </a:p>
        </p:txBody>
      </p:sp>
      <p:sp>
        <p:nvSpPr>
          <p:cNvPr id="14" name="矩形 13"/>
          <p:cNvSpPr/>
          <p:nvPr/>
        </p:nvSpPr>
        <p:spPr>
          <a:xfrm>
            <a:off x="372948" y="1042709"/>
            <a:ext cx="35509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spcBef>
                <a:spcPct val="0"/>
              </a:spcBef>
              <a:spcAft>
                <a:spcPct val="0"/>
              </a:spcAft>
            </a:pPr>
            <a:r>
              <a:rPr lang="en-GB" altLang="zh-CN" sz="2000" b="1" dirty="0">
                <a:solidFill>
                  <a:schemeClr val="accent1"/>
                </a:solidFill>
                <a:latin typeface="微软雅黑" panose="020B0503020204020204" charset="-122"/>
                <a:ea typeface="微软雅黑" panose="020B0503020204020204" charset="-122"/>
              </a:rPr>
              <a:t>Core</a:t>
            </a:r>
            <a:r>
              <a:rPr lang="zh-CN" altLang="en-US" sz="2000" b="1" dirty="0">
                <a:solidFill>
                  <a:schemeClr val="accent1"/>
                </a:solidFill>
                <a:latin typeface="微软雅黑" panose="020B0503020204020204" charset="-122"/>
                <a:ea typeface="微软雅黑" panose="020B0503020204020204" charset="-122"/>
              </a:rPr>
              <a:t> </a:t>
            </a:r>
            <a:r>
              <a:rPr lang="en-GB" altLang="zh-CN" sz="2000" b="1" dirty="0">
                <a:solidFill>
                  <a:schemeClr val="accent1"/>
                </a:solidFill>
                <a:latin typeface="微软雅黑" panose="020B0503020204020204" charset="-122"/>
                <a:ea typeface="微软雅黑" panose="020B0503020204020204" charset="-122"/>
              </a:rPr>
              <a:t>Topic Extraction</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 y="6519446"/>
            <a:ext cx="9245597" cy="338554"/>
            <a:chOff x="56598" y="6519446"/>
            <a:chExt cx="9245597"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17</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56598" y="6519446"/>
              <a:ext cx="871028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342275" y="2636912"/>
            <a:ext cx="8591371" cy="37504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251520" y="1340768"/>
            <a:ext cx="8761095" cy="1791965"/>
          </a:xfrm>
          <a:prstGeom prst="rect">
            <a:avLst/>
          </a:prstGeom>
        </p:spPr>
        <p:txBody>
          <a:bodyPr wrap="square">
            <a:spAutoFit/>
          </a:bodyPr>
          <a:lstStyle/>
          <a:p>
            <a:pPr algn="just">
              <a:lnSpc>
                <a:spcPct val="125000"/>
              </a:lnSpc>
            </a:pPr>
            <a:r>
              <a:rPr lang="en-US" altLang="zh-CN" kern="100" dirty="0">
                <a:latin typeface="微软雅黑" panose="020B0503020204020204" charset="-122"/>
                <a:ea typeface="微软雅黑" panose="020B0503020204020204" charset="-122"/>
              </a:rPr>
              <a:t>T</a:t>
            </a:r>
            <a:r>
              <a:rPr lang="en-GB" altLang="zh-CN" kern="100" dirty="0">
                <a:latin typeface="微软雅黑" panose="020B0503020204020204" charset="-122"/>
                <a:ea typeface="微软雅黑" panose="020B0503020204020204" charset="-122"/>
              </a:rPr>
              <a:t>he evolution mechanism and influencing factors of subject topics were analyzed using the correlation analysis algorithm from multi-dimensions. The expression of topics generation in the academic graphs were revealed to achieve multidimensional evolution analysis and visual representation of topics in the large-scale OAG.</a:t>
            </a:r>
            <a:endParaRPr lang="zh-CN" altLang="en-US" kern="100" dirty="0">
              <a:latin typeface="微软雅黑" panose="020B0503020204020204" charset="-122"/>
              <a:ea typeface="微软雅黑" panose="020B0503020204020204" charset="-122"/>
            </a:endParaRPr>
          </a:p>
        </p:txBody>
      </p:sp>
      <p:sp>
        <p:nvSpPr>
          <p:cNvPr id="14" name="矩形 13"/>
          <p:cNvSpPr/>
          <p:nvPr/>
        </p:nvSpPr>
        <p:spPr>
          <a:xfrm>
            <a:off x="348711" y="980728"/>
            <a:ext cx="52425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GB" altLang="zh-CN" sz="2000" b="1" dirty="0">
                <a:solidFill>
                  <a:schemeClr val="accent1"/>
                </a:solidFill>
                <a:latin typeface="微软雅黑" panose="020B0503020204020204" charset="-122"/>
                <a:ea typeface="微软雅黑" panose="020B0503020204020204" charset="-122"/>
              </a:rPr>
              <a:t>Multi-dimensional Evolution Analysis</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 y="6519446"/>
            <a:ext cx="9245597" cy="338554"/>
            <a:chOff x="56598" y="6519446"/>
            <a:chExt cx="9245597"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a:t>
              </a:r>
              <a:r>
                <a:rPr lang="en-US" sz="1600">
                  <a:solidFill>
                    <a:schemeClr val="bg1"/>
                  </a:solidFill>
                  <a:latin typeface="微软雅黑" panose="020B0503020204020204" charset="-122"/>
                  <a:ea typeface="微软雅黑" panose="020B0503020204020204" charset="-122"/>
                </a:rPr>
                <a:t>8</a:t>
              </a:r>
              <a:endParaRPr 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56598" y="6519446"/>
              <a:ext cx="871028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449688" y="3140968"/>
            <a:ext cx="7810910" cy="34032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560705" y="1442085"/>
            <a:ext cx="8163560" cy="1445717"/>
          </a:xfrm>
          <a:prstGeom prst="rect">
            <a:avLst/>
          </a:prstGeom>
        </p:spPr>
        <p:txBody>
          <a:bodyPr wrap="square">
            <a:spAutoFit/>
          </a:bodyPr>
          <a:lstStyle/>
          <a:p>
            <a:pPr algn="just">
              <a:lnSpc>
                <a:spcPct val="125000"/>
              </a:lnSpc>
            </a:pPr>
            <a:r>
              <a:rPr lang="en-GB" altLang="zh-CN" kern="100" dirty="0">
                <a:latin typeface="微软雅黑" panose="020B0503020204020204" charset="-122"/>
                <a:ea typeface="微软雅黑" panose="020B0503020204020204" charset="-122"/>
              </a:rPr>
              <a:t>A collaborative analysis of the evolution process of individuals and groups in multi-terms was completed. Then, the multivariate indices of the frontier development tendency were designed and the analyzing model of the research frontiers was constructed. </a:t>
            </a:r>
            <a:endParaRPr lang="en-GB" altLang="zh-CN" kern="100" dirty="0">
              <a:latin typeface="微软雅黑" panose="020B0503020204020204" charset="-122"/>
              <a:ea typeface="微软雅黑" panose="020B0503020204020204" charset="-122"/>
            </a:endParaRPr>
          </a:p>
        </p:txBody>
      </p:sp>
      <p:sp>
        <p:nvSpPr>
          <p:cNvPr id="14" name="矩形 13"/>
          <p:cNvSpPr/>
          <p:nvPr/>
        </p:nvSpPr>
        <p:spPr>
          <a:xfrm>
            <a:off x="791684" y="1042710"/>
            <a:ext cx="2600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GB" altLang="zh-CN" sz="2000" b="1" dirty="0">
                <a:solidFill>
                  <a:schemeClr val="accent1"/>
                </a:solidFill>
                <a:latin typeface="微软雅黑" panose="020B0503020204020204" charset="-122"/>
                <a:ea typeface="微软雅黑" panose="020B0503020204020204" charset="-122"/>
              </a:rPr>
              <a:t>Frontier Analysis</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08519" y="6519446"/>
            <a:ext cx="9354117" cy="338554"/>
            <a:chOff x="-51922" y="6519446"/>
            <a:chExt cx="9354117"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19</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51922" y="6519446"/>
              <a:ext cx="881880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611560" y="2873668"/>
            <a:ext cx="8106592" cy="3507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平行四边形 4"/>
          <p:cNvSpPr/>
          <p:nvPr/>
        </p:nvSpPr>
        <p:spPr>
          <a:xfrm flipH="1">
            <a:off x="-26964" y="-6251"/>
            <a:ext cx="4635476" cy="6904592"/>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827149" y="1625954"/>
            <a:ext cx="828000" cy="828000"/>
            <a:chOff x="1827149" y="1625954"/>
            <a:chExt cx="828000" cy="828000"/>
          </a:xfrm>
        </p:grpSpPr>
        <p:sp>
          <p:nvSpPr>
            <p:cNvPr id="9" name="椭圆 8"/>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904142" y="1782985"/>
              <a:ext cx="674014" cy="523220"/>
            </a:xfrm>
            <a:prstGeom prst="rect">
              <a:avLst/>
            </a:prstGeom>
            <a:noFill/>
          </p:spPr>
          <p:txBody>
            <a:bodyPr wrap="square" rtlCol="0">
              <a:spAutoFit/>
            </a:bodyPr>
            <a:lstStyle/>
            <a:p>
              <a:pPr algn="ctr"/>
              <a:r>
                <a:rPr lang="en-US" altLang="zh-CN" sz="2800" b="1">
                  <a:solidFill>
                    <a:schemeClr val="tx1">
                      <a:lumMod val="85000"/>
                      <a:lumOff val="15000"/>
                    </a:schemeClr>
                  </a:solidFill>
                  <a:latin typeface="微软雅黑" panose="020B0503020204020204" charset="-122"/>
                  <a:ea typeface="微软雅黑" panose="020B0503020204020204" charset="-122"/>
                </a:rPr>
                <a:t>01</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grpSp>
      <p:grpSp>
        <p:nvGrpSpPr>
          <p:cNvPr id="4" name="组合 3"/>
          <p:cNvGrpSpPr/>
          <p:nvPr/>
        </p:nvGrpSpPr>
        <p:grpSpPr>
          <a:xfrm>
            <a:off x="2405971" y="2838627"/>
            <a:ext cx="828000" cy="828000"/>
            <a:chOff x="2405971" y="2838627"/>
            <a:chExt cx="828000" cy="828000"/>
          </a:xfrm>
        </p:grpSpPr>
        <p:sp>
          <p:nvSpPr>
            <p:cNvPr id="10" name="椭圆 9"/>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482964" y="2991017"/>
              <a:ext cx="674014" cy="523220"/>
            </a:xfrm>
            <a:prstGeom prst="rect">
              <a:avLst/>
            </a:prstGeom>
            <a:noFill/>
          </p:spPr>
          <p:txBody>
            <a:bodyPr wrap="square" rtlCol="0">
              <a:spAutoFit/>
            </a:bodyPr>
            <a:lstStyle/>
            <a:p>
              <a:pPr algn="ctr"/>
              <a:r>
                <a:rPr lang="en-US" altLang="zh-CN" sz="2800" b="1">
                  <a:solidFill>
                    <a:schemeClr val="tx1">
                      <a:lumMod val="85000"/>
                      <a:lumOff val="15000"/>
                    </a:schemeClr>
                  </a:solidFill>
                  <a:latin typeface="微软雅黑" panose="020B0503020204020204" charset="-122"/>
                  <a:ea typeface="微软雅黑" panose="020B0503020204020204" charset="-122"/>
                </a:rPr>
                <a:t>02</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grpSp>
      <p:grpSp>
        <p:nvGrpSpPr>
          <p:cNvPr id="7" name="组合 6"/>
          <p:cNvGrpSpPr/>
          <p:nvPr/>
        </p:nvGrpSpPr>
        <p:grpSpPr>
          <a:xfrm>
            <a:off x="2984793" y="4046659"/>
            <a:ext cx="828000" cy="828000"/>
            <a:chOff x="2984793" y="4046659"/>
            <a:chExt cx="828000" cy="828000"/>
          </a:xfrm>
        </p:grpSpPr>
        <p:sp>
          <p:nvSpPr>
            <p:cNvPr id="11" name="椭圆 10"/>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061786" y="4199049"/>
              <a:ext cx="674014" cy="523220"/>
            </a:xfrm>
            <a:prstGeom prst="rect">
              <a:avLst/>
            </a:prstGeom>
            <a:noFill/>
          </p:spPr>
          <p:txBody>
            <a:bodyPr wrap="square" rtlCol="0">
              <a:spAutoFit/>
            </a:bodyPr>
            <a:lstStyle/>
            <a:p>
              <a:pPr algn="ctr"/>
              <a:r>
                <a:rPr lang="en-US" altLang="zh-CN" sz="2800" b="1">
                  <a:solidFill>
                    <a:schemeClr val="tx1">
                      <a:lumMod val="85000"/>
                      <a:lumOff val="15000"/>
                    </a:schemeClr>
                  </a:solidFill>
                  <a:latin typeface="微软雅黑" panose="020B0503020204020204" charset="-122"/>
                  <a:ea typeface="微软雅黑" panose="020B0503020204020204" charset="-122"/>
                </a:rPr>
                <a:t>03</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grpSp>
      <p:grpSp>
        <p:nvGrpSpPr>
          <p:cNvPr id="18" name="组合 17"/>
          <p:cNvGrpSpPr/>
          <p:nvPr/>
        </p:nvGrpSpPr>
        <p:grpSpPr>
          <a:xfrm>
            <a:off x="3563616" y="5254690"/>
            <a:ext cx="828000" cy="828000"/>
            <a:chOff x="3563616" y="5254690"/>
            <a:chExt cx="828000" cy="828000"/>
          </a:xfrm>
        </p:grpSpPr>
        <p:sp>
          <p:nvSpPr>
            <p:cNvPr id="12" name="椭圆 11"/>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640609" y="5407080"/>
              <a:ext cx="674014" cy="523220"/>
            </a:xfrm>
            <a:prstGeom prst="rect">
              <a:avLst/>
            </a:prstGeom>
            <a:noFill/>
          </p:spPr>
          <p:txBody>
            <a:bodyPr wrap="square" rtlCol="0">
              <a:spAutoFit/>
            </a:bodyPr>
            <a:lstStyle/>
            <a:p>
              <a:pPr algn="ctr"/>
              <a:r>
                <a:rPr lang="en-US" altLang="zh-CN" sz="2800" b="1">
                  <a:solidFill>
                    <a:schemeClr val="tx1">
                      <a:lumMod val="85000"/>
                      <a:lumOff val="15000"/>
                    </a:schemeClr>
                  </a:solidFill>
                  <a:latin typeface="微软雅黑" panose="020B0503020204020204" charset="-122"/>
                  <a:ea typeface="微软雅黑" panose="020B0503020204020204" charset="-122"/>
                </a:rPr>
                <a:t>04</a:t>
              </a:r>
              <a:endParaRPr lang="zh-CN" altLang="en-US" sz="2800" b="1">
                <a:solidFill>
                  <a:schemeClr val="tx1">
                    <a:lumMod val="85000"/>
                    <a:lumOff val="15000"/>
                  </a:schemeClr>
                </a:solidFill>
                <a:latin typeface="微软雅黑" panose="020B0503020204020204" charset="-122"/>
                <a:ea typeface="微软雅黑" panose="020B0503020204020204" charset="-122"/>
              </a:endParaRPr>
            </a:p>
          </p:txBody>
        </p:sp>
      </p:grpSp>
      <p:sp>
        <p:nvSpPr>
          <p:cNvPr id="17" name="文本框 16"/>
          <p:cNvSpPr txBox="1"/>
          <p:nvPr/>
        </p:nvSpPr>
        <p:spPr>
          <a:xfrm>
            <a:off x="2985428" y="1769464"/>
            <a:ext cx="5582946" cy="46037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cs typeface="Times New Roman" panose="02020703060505090304" charset="0"/>
              </a:rPr>
              <a:t>INTRODUCTION</a:t>
            </a:r>
            <a:endParaRPr lang="en-US" altLang="zh-CN" sz="2400" b="1">
              <a:solidFill>
                <a:schemeClr val="tx1">
                  <a:lumMod val="85000"/>
                  <a:lumOff val="15000"/>
                </a:schemeClr>
              </a:solidFill>
              <a:latin typeface="微软雅黑" panose="020B0503020204020204" charset="-122"/>
              <a:ea typeface="微软雅黑" panose="020B0503020204020204" charset="-122"/>
              <a:cs typeface="Times New Roman" panose="02020703060505090304" charset="0"/>
            </a:endParaRPr>
          </a:p>
        </p:txBody>
      </p:sp>
      <p:sp>
        <p:nvSpPr>
          <p:cNvPr id="21" name="文本框 20"/>
          <p:cNvSpPr txBox="1"/>
          <p:nvPr/>
        </p:nvSpPr>
        <p:spPr>
          <a:xfrm>
            <a:off x="3566308" y="2979043"/>
            <a:ext cx="5001431" cy="460375"/>
          </a:xfrm>
          <a:prstGeom prst="rect">
            <a:avLst/>
          </a:prstGeom>
          <a:noFill/>
        </p:spPr>
        <p:txBody>
          <a:bodyPr wrap="square" rtlCol="0">
            <a:spAutoFit/>
          </a:bodyPr>
          <a:lstStyle/>
          <a:p>
            <a:r>
              <a:rPr lang="en-US" sz="2400" b="1">
                <a:solidFill>
                  <a:schemeClr val="tx1">
                    <a:lumMod val="85000"/>
                    <a:lumOff val="15000"/>
                  </a:schemeClr>
                </a:solidFill>
                <a:latin typeface="微软雅黑" panose="020B0503020204020204" charset="-122"/>
                <a:ea typeface="微软雅黑" panose="020B0503020204020204" charset="-122"/>
              </a:rPr>
              <a:t>LITERATURE    REVIEW</a:t>
            </a:r>
            <a:endParaRPr lang="en-US" sz="2000">
              <a:solidFill>
                <a:schemeClr val="tx1">
                  <a:lumMod val="85000"/>
                  <a:lumOff val="15000"/>
                </a:schemeClr>
              </a:solidFill>
              <a:latin typeface="Times New Roman" panose="02020703060505090304" charset="0"/>
              <a:ea typeface="微软雅黑" panose="020B0503020204020204" charset="-122"/>
              <a:cs typeface="Times New Roman" panose="02020703060505090304" charset="0"/>
            </a:endParaRPr>
          </a:p>
        </p:txBody>
      </p:sp>
      <p:sp>
        <p:nvSpPr>
          <p:cNvPr id="22" name="文本框 21"/>
          <p:cNvSpPr txBox="1"/>
          <p:nvPr/>
        </p:nvSpPr>
        <p:spPr>
          <a:xfrm>
            <a:off x="4145915" y="4231005"/>
            <a:ext cx="4946650" cy="46037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rPr>
              <a:t>FRAMEWORK</a:t>
            </a:r>
            <a:r>
              <a:rPr lang="zh-CN" sz="2400" b="1">
                <a:solidFill>
                  <a:schemeClr val="tx1">
                    <a:lumMod val="85000"/>
                    <a:lumOff val="15000"/>
                  </a:schemeClr>
                </a:solidFill>
                <a:latin typeface="微软雅黑" panose="020B0503020204020204" charset="-122"/>
                <a:ea typeface="微软雅黑" panose="020B0503020204020204" charset="-122"/>
              </a:rPr>
              <a:t> C</a:t>
            </a:r>
            <a:r>
              <a:rPr lang="en-US" altLang="zh-CN" sz="2400" b="1">
                <a:solidFill>
                  <a:schemeClr val="tx1">
                    <a:lumMod val="85000"/>
                    <a:lumOff val="15000"/>
                  </a:schemeClr>
                </a:solidFill>
                <a:latin typeface="微软雅黑" panose="020B0503020204020204" charset="-122"/>
                <a:ea typeface="微软雅黑" panose="020B0503020204020204" charset="-122"/>
              </a:rPr>
              <a:t>ONSTRUCTION</a:t>
            </a:r>
            <a:endParaRPr lang="zh-CN" sz="2400" b="1">
              <a:solidFill>
                <a:schemeClr val="tx1">
                  <a:lumMod val="85000"/>
                  <a:lumOff val="15000"/>
                </a:schemeClr>
              </a:solidFill>
              <a:latin typeface="微软雅黑" panose="020B0503020204020204" charset="-122"/>
              <a:ea typeface="微软雅黑" panose="020B0503020204020204" charset="-122"/>
            </a:endParaRPr>
          </a:p>
        </p:txBody>
      </p:sp>
      <p:sp>
        <p:nvSpPr>
          <p:cNvPr id="23" name="文本框 22"/>
          <p:cNvSpPr txBox="1"/>
          <p:nvPr/>
        </p:nvSpPr>
        <p:spPr>
          <a:xfrm>
            <a:off x="4684889" y="5438840"/>
            <a:ext cx="4414660" cy="46037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rPr>
              <a:t>CONCLUSION</a:t>
            </a:r>
            <a:endParaRPr lang="en-US" altLang="zh-CN" sz="2400" b="1">
              <a:solidFill>
                <a:schemeClr val="tx1">
                  <a:lumMod val="85000"/>
                  <a:lumOff val="15000"/>
                </a:schemeClr>
              </a:solidFill>
              <a:latin typeface="微软雅黑" panose="020B0503020204020204" charset="-122"/>
              <a:ea typeface="微软雅黑" panose="020B0503020204020204" charset="-122"/>
              <a:cs typeface="Times New Roman" panose="02020703060505090304" charset="0"/>
            </a:endParaRPr>
          </a:p>
        </p:txBody>
      </p:sp>
      <p:sp>
        <p:nvSpPr>
          <p:cNvPr id="25" name="文本框 24"/>
          <p:cNvSpPr txBox="1"/>
          <p:nvPr/>
        </p:nvSpPr>
        <p:spPr>
          <a:xfrm>
            <a:off x="4362218" y="259392"/>
            <a:ext cx="4205521" cy="922020"/>
          </a:xfrm>
          <a:prstGeom prst="rect">
            <a:avLst/>
          </a:prstGeom>
          <a:noFill/>
        </p:spPr>
        <p:txBody>
          <a:bodyPr wrap="square" rtlCol="0">
            <a:spAutoFit/>
          </a:bodyPr>
          <a:lstStyle/>
          <a:p>
            <a:pPr algn="r"/>
            <a:r>
              <a:rPr lang="en-US" altLang="zh-CN" sz="5400" b="1">
                <a:latin typeface="Times New Roman" panose="02020703060505090304" charset="0"/>
                <a:cs typeface="Times New Roman" panose="02020703060505090304" charset="0"/>
              </a:rPr>
              <a:t>CONTENT</a:t>
            </a:r>
            <a:endParaRPr lang="zh-CN" sz="5400" b="1">
              <a:latin typeface="Times New Roman" panose="02020703060505090304" charset="0"/>
              <a:cs typeface="Times New Roman" panose="02020703060505090304" charset="0"/>
            </a:endParaRPr>
          </a:p>
        </p:txBody>
      </p:sp>
      <p:grpSp>
        <p:nvGrpSpPr>
          <p:cNvPr id="24" name="组合 23"/>
          <p:cNvGrpSpPr/>
          <p:nvPr/>
        </p:nvGrpSpPr>
        <p:grpSpPr>
          <a:xfrm>
            <a:off x="8606970" y="6519446"/>
            <a:ext cx="638628" cy="338554"/>
            <a:chOff x="8663567" y="6519446"/>
            <a:chExt cx="638628" cy="338554"/>
          </a:xfrm>
        </p:grpSpPr>
        <p:sp>
          <p:nvSpPr>
            <p:cNvPr id="26" name="矩形 2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8663567" y="6519446"/>
              <a:ext cx="638628" cy="338554"/>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02</a:t>
              </a:r>
              <a:endParaRPr lang="zh-CN" altLang="en-US" sz="160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25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25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grpId="0" nodeType="with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par>
                                <p:cTn id="43" presetID="22" presetClass="entr" presetSubtype="2"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right)">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7" grpId="0"/>
      <p:bldP spid="21" grpId="0"/>
      <p:bldP spid="22" grpId="0"/>
      <p:bldP spid="2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44624"/>
            <a:ext cx="7113238" cy="830997"/>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3.</a:t>
            </a:r>
            <a:r>
              <a:rPr lang="en-US" altLang="zh-CN" sz="2400" b="1" dirty="0">
                <a:solidFill>
                  <a:schemeClr val="tx1">
                    <a:lumMod val="85000"/>
                    <a:lumOff val="15000"/>
                  </a:schemeClr>
                </a:solidFill>
                <a:latin typeface="微软雅黑" panose="020B0503020204020204" charset="-122"/>
                <a:ea typeface="微软雅黑" panose="020B0503020204020204" charset="-122"/>
              </a:rPr>
              <a:t> Framework Construction</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dirty="0">
                <a:solidFill>
                  <a:schemeClr val="tx1">
                    <a:lumMod val="85000"/>
                    <a:lumOff val="15000"/>
                  </a:schemeClr>
                </a:solidFill>
                <a:latin typeface="微软雅黑" panose="020B0503020204020204" charset="-122"/>
                <a:ea typeface="微软雅黑" panose="020B0503020204020204" charset="-122"/>
                <a:sym typeface="+mn-ea"/>
              </a:rPr>
              <a:t>Overall Framework </a:t>
            </a:r>
            <a:r>
              <a:rPr lang="en-US" altLang="zh-CN" sz="2400" b="1" dirty="0">
                <a:solidFill>
                  <a:schemeClr val="tx1">
                    <a:lumMod val="85000"/>
                    <a:lumOff val="15000"/>
                  </a:schemeClr>
                </a:solidFill>
                <a:latin typeface="微软雅黑" panose="020B0503020204020204" charset="-122"/>
                <a:ea typeface="微软雅黑" panose="020B0503020204020204" charset="-122"/>
              </a:rPr>
              <a:t>Construction</a:t>
            </a:r>
            <a:endParaRPr lang="en-US" altLang="zh-CN" sz="2400" b="1" dirty="0">
              <a:solidFill>
                <a:schemeClr val="tx1">
                  <a:lumMod val="85000"/>
                  <a:lumOff val="15000"/>
                </a:schemeClr>
              </a:solidFill>
              <a:latin typeface="微软雅黑" panose="020B0503020204020204" charset="-122"/>
              <a:ea typeface="微软雅黑" panose="020B0503020204020204" charset="-122"/>
            </a:endParaRPr>
          </a:p>
        </p:txBody>
      </p:sp>
      <p:sp>
        <p:nvSpPr>
          <p:cNvPr id="10" name="矩形 9"/>
          <p:cNvSpPr/>
          <p:nvPr/>
        </p:nvSpPr>
        <p:spPr>
          <a:xfrm>
            <a:off x="310989" y="1340768"/>
            <a:ext cx="8413276" cy="1791965"/>
          </a:xfrm>
          <a:prstGeom prst="rect">
            <a:avLst/>
          </a:prstGeom>
        </p:spPr>
        <p:txBody>
          <a:bodyPr wrap="square">
            <a:spAutoFit/>
          </a:bodyPr>
          <a:lstStyle/>
          <a:p>
            <a:pPr algn="just">
              <a:lnSpc>
                <a:spcPct val="125000"/>
              </a:lnSpc>
            </a:pPr>
            <a:r>
              <a:rPr lang="en-US" altLang="zh-CN" kern="100" dirty="0">
                <a:latin typeface="微软雅黑" panose="020B0503020204020204" charset="-122"/>
                <a:ea typeface="微软雅黑" panose="020B0503020204020204" charset="-122"/>
              </a:rPr>
              <a:t>A </a:t>
            </a:r>
            <a:r>
              <a:rPr lang="en-GB" altLang="zh-CN" kern="100" dirty="0">
                <a:latin typeface="微软雅黑" panose="020B0503020204020204" charset="-122"/>
                <a:ea typeface="微软雅黑" panose="020B0503020204020204" charset="-122"/>
              </a:rPr>
              <a:t>visualized analysis system of research frontiers was developed. Through the training data in various disciplines, the performance of the system was evaluated and optimized, and the comprehensive and accurate analysis of research frontiers was finally realized.</a:t>
            </a:r>
            <a:endParaRPr lang="en-GB" altLang="zh-CN" kern="100" dirty="0">
              <a:latin typeface="微软雅黑" panose="020B0503020204020204" charset="-122"/>
              <a:ea typeface="微软雅黑" panose="020B0503020204020204" charset="-122"/>
            </a:endParaRPr>
          </a:p>
          <a:p>
            <a:pPr indent="304800" algn="just">
              <a:lnSpc>
                <a:spcPct val="125000"/>
              </a:lnSpc>
            </a:pPr>
            <a:endParaRPr lang="zh-CN" altLang="en-US" kern="100" dirty="0">
              <a:latin typeface="微软雅黑" panose="020B0503020204020204" charset="-122"/>
              <a:ea typeface="微软雅黑" panose="020B0503020204020204" charset="-122"/>
            </a:endParaRPr>
          </a:p>
        </p:txBody>
      </p:sp>
      <p:sp>
        <p:nvSpPr>
          <p:cNvPr id="14" name="矩形 13"/>
          <p:cNvSpPr/>
          <p:nvPr/>
        </p:nvSpPr>
        <p:spPr>
          <a:xfrm>
            <a:off x="395838" y="980728"/>
            <a:ext cx="58323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fontAlgn="base">
              <a:spcBef>
                <a:spcPct val="0"/>
              </a:spcBef>
              <a:spcAft>
                <a:spcPct val="0"/>
              </a:spcAft>
            </a:pPr>
            <a:r>
              <a:rPr lang="en-GB" altLang="zh-CN" sz="2000" b="1" dirty="0">
                <a:solidFill>
                  <a:schemeClr val="accent1"/>
                </a:solidFill>
                <a:latin typeface="微软雅黑" panose="020B0503020204020204" charset="-122"/>
                <a:ea typeface="微软雅黑" panose="020B0503020204020204" charset="-122"/>
              </a:rPr>
              <a:t>System Development &amp; Experiment</a:t>
            </a:r>
            <a:r>
              <a:rPr lang="zh-CN" altLang="en-US" sz="2000" b="1" dirty="0">
                <a:solidFill>
                  <a:schemeClr val="accent1"/>
                </a:solidFill>
                <a:latin typeface="微软雅黑" panose="020B0503020204020204" charset="-122"/>
                <a:ea typeface="微软雅黑" panose="020B0503020204020204" charset="-122"/>
              </a:rPr>
              <a:t>：</a:t>
            </a:r>
            <a:endParaRPr lang="zh-CN" altLang="en-US" sz="2000" b="1" dirty="0">
              <a:solidFill>
                <a:schemeClr val="accent1"/>
              </a:solidFill>
              <a:latin typeface="微软雅黑" panose="020B0503020204020204" charset="-122"/>
              <a:ea typeface="微软雅黑" panose="020B0503020204020204" charset="-122"/>
            </a:endParaRPr>
          </a:p>
        </p:txBody>
      </p:sp>
      <p:grpSp>
        <p:nvGrpSpPr>
          <p:cNvPr id="20" name="组合 19"/>
          <p:cNvGrpSpPr/>
          <p:nvPr/>
        </p:nvGrpSpPr>
        <p:grpSpPr>
          <a:xfrm>
            <a:off x="1" y="6519446"/>
            <a:ext cx="9245597" cy="338554"/>
            <a:chOff x="56598" y="6519446"/>
            <a:chExt cx="9245597" cy="338554"/>
          </a:xfrm>
        </p:grpSpPr>
        <p:sp>
          <p:nvSpPr>
            <p:cNvPr id="24" name="矩形 23"/>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20</a:t>
              </a:r>
              <a:endParaRPr lang="zh-CN" altLang="en-US" sz="1600">
                <a:solidFill>
                  <a:schemeClr val="bg1"/>
                </a:solidFill>
                <a:latin typeface="微软雅黑" panose="020B0503020204020204" charset="-122"/>
                <a:ea typeface="微软雅黑" panose="020B0503020204020204" charset="-122"/>
              </a:endParaRPr>
            </a:p>
          </p:txBody>
        </p:sp>
        <p:sp>
          <p:nvSpPr>
            <p:cNvPr id="26" name="文本框 25"/>
            <p:cNvSpPr txBox="1"/>
            <p:nvPr/>
          </p:nvSpPr>
          <p:spPr>
            <a:xfrm>
              <a:off x="56598" y="6519446"/>
              <a:ext cx="8710284"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pic>
        <p:nvPicPr>
          <p:cNvPr id="2" name="图片 1"/>
          <p:cNvPicPr>
            <a:picLocks noChangeAspect="1"/>
          </p:cNvPicPr>
          <p:nvPr/>
        </p:nvPicPr>
        <p:blipFill>
          <a:blip r:embed="rId1"/>
          <a:stretch>
            <a:fillRect/>
          </a:stretch>
        </p:blipFill>
        <p:spPr>
          <a:xfrm>
            <a:off x="343685" y="2780928"/>
            <a:ext cx="8489326" cy="3682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42" presetClass="entr" presetSubtype="0" fill="hold" grpId="0" nodeType="withEffect">
                                  <p:stCondLst>
                                    <p:cond delay="25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par>
                                <p:cTn id="21" presetID="22" presetClass="entr" presetSubtype="8" fill="hold" grpId="0" nodeType="withEffect">
                                  <p:stCondLst>
                                    <p:cond delay="25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a:solidFill>
                  <a:schemeClr val="accent1"/>
                </a:solidFill>
                <a:latin typeface="微软雅黑" panose="020B0503020204020204" charset="-122"/>
                <a:ea typeface="微软雅黑" panose="020B0503020204020204" charset="-122"/>
                <a:cs typeface="Times New Roman" panose="02020703060505090304" charset="0"/>
              </a:rPr>
              <a:t>04</a:t>
            </a:r>
            <a:endParaRPr lang="zh-CN" altLang="en-US" sz="19900" b="1">
              <a:solidFill>
                <a:schemeClr val="accent1"/>
              </a:solidFill>
              <a:latin typeface="微软雅黑" panose="020B0503020204020204" charset="-122"/>
              <a:ea typeface="微软雅黑" panose="020B0503020204020204" charset="-122"/>
              <a:cs typeface="Times New Roman" panose="02020703060505090304"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charset="-122"/>
                <a:ea typeface="微软雅黑" panose="020B0503020204020204" charset="-122"/>
                <a:sym typeface="+mn-ea"/>
              </a:rPr>
              <a:t>CONCLUSION</a:t>
            </a:r>
            <a:endParaRPr lang="en-US" altLang="zh-CN" sz="2800" b="1" dirty="0">
              <a:solidFill>
                <a:schemeClr val="tx1">
                  <a:lumMod val="85000"/>
                  <a:lumOff val="15000"/>
                </a:schemeClr>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a:solidFill>
                  <a:schemeClr val="accent1"/>
                </a:solidFill>
                <a:latin typeface="Times New Roman" panose="02020703060505090304" charset="0"/>
                <a:cs typeface="Times New Roman" panose="02020703060505090304" charset="0"/>
              </a:rPr>
              <a:t>PART FOUR</a:t>
            </a:r>
            <a:endParaRPr lang="zh-CN" altLang="en-US" sz="3600" b="1">
              <a:solidFill>
                <a:schemeClr val="accent1"/>
              </a:solidFill>
              <a:latin typeface="Times New Roman" panose="02020703060505090304" charset="0"/>
              <a:cs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1665"/>
          </a:xfrm>
          <a:prstGeom prst="rect">
            <a:avLst/>
          </a:prstGeom>
          <a:noFill/>
        </p:spPr>
        <p:txBody>
          <a:bodyPr wrap="square" rtlCol="0">
            <a:spAutoFit/>
          </a:bodyPr>
          <a:lstStyle/>
          <a:p>
            <a:r>
              <a:rPr lang="en-US" altLang="zh-CN" sz="2400" b="1" dirty="0">
                <a:solidFill>
                  <a:schemeClr val="tx1">
                    <a:lumMod val="85000"/>
                    <a:lumOff val="15000"/>
                  </a:schemeClr>
                </a:solidFill>
                <a:latin typeface="微软雅黑" panose="020B0503020204020204" charset="-122"/>
                <a:ea typeface="微软雅黑" panose="020B0503020204020204" charset="-122"/>
              </a:rPr>
              <a:t>4.</a:t>
            </a:r>
            <a:r>
              <a:rPr lang="en-US" altLang="zh-CN" sz="2400" b="1" dirty="0">
                <a:solidFill>
                  <a:schemeClr val="tx1">
                    <a:lumMod val="85000"/>
                    <a:lumOff val="15000"/>
                  </a:schemeClr>
                </a:solidFill>
                <a:latin typeface="微软雅黑" panose="020B0503020204020204" charset="-122"/>
                <a:ea typeface="微软雅黑" panose="020B0503020204020204" charset="-122"/>
                <a:sym typeface="+mn-ea"/>
              </a:rPr>
              <a:t> Conclusion and Discussion</a:t>
            </a:r>
            <a:endParaRPr lang="en-US" altLang="zh-CN" sz="2400" b="1" dirty="0">
              <a:solidFill>
                <a:schemeClr val="tx1">
                  <a:lumMod val="85000"/>
                  <a:lumOff val="15000"/>
                </a:schemeClr>
              </a:solidFill>
              <a:latin typeface="微软雅黑" panose="020B0503020204020204" charset="-122"/>
              <a:ea typeface="微软雅黑" panose="020B0503020204020204" charset="-122"/>
              <a:sym typeface="+mn-ea"/>
            </a:endParaRPr>
          </a:p>
        </p:txBody>
      </p:sp>
      <p:sp>
        <p:nvSpPr>
          <p:cNvPr id="28" name="文本框 27"/>
          <p:cNvSpPr txBox="1"/>
          <p:nvPr/>
        </p:nvSpPr>
        <p:spPr>
          <a:xfrm>
            <a:off x="881380" y="1183005"/>
            <a:ext cx="7828280" cy="1791965"/>
          </a:xfrm>
          <a:prstGeom prst="rect">
            <a:avLst/>
          </a:prstGeom>
          <a:noFill/>
          <a:ln w="25400">
            <a:solidFill>
              <a:srgbClr val="0070C0"/>
            </a:solidFill>
          </a:ln>
        </p:spPr>
        <p:txBody>
          <a:bodyPr wrap="square" rtlCol="0">
            <a:spAutoFit/>
          </a:bodyPr>
          <a:lstStyle/>
          <a:p>
            <a:pPr indent="720090">
              <a:lnSpc>
                <a:spcPct val="125000"/>
              </a:lnSpc>
            </a:pPr>
            <a:r>
              <a:rPr lang="en-US" dirty="0">
                <a:latin typeface="微软雅黑" panose="020B0503020204020204" charset="-122"/>
                <a:ea typeface="微软雅黑" panose="020B0503020204020204" charset="-122"/>
              </a:rPr>
              <a:t>                </a:t>
            </a:r>
            <a:r>
              <a:rPr lang="en-GB" dirty="0">
                <a:latin typeface="微软雅黑" panose="020B0503020204020204" charset="-122"/>
                <a:ea typeface="微软雅黑" panose="020B0503020204020204" charset="-122"/>
              </a:rPr>
              <a:t>Analyzing the optimizing direction in the following frontier research, putting forward the research thoughts and steps of frontier analysis based on OAG, suggesting the main algorithms and tools to be used, and c</a:t>
            </a:r>
            <a:r>
              <a:rPr lang="en-US" altLang="zh-CN" dirty="0">
                <a:latin typeface="微软雅黑" panose="020B0503020204020204" charset="-122"/>
                <a:ea typeface="微软雅黑" panose="020B0503020204020204" charset="-122"/>
              </a:rPr>
              <a:t>constructing </a:t>
            </a:r>
            <a:r>
              <a:rPr lang="en-GB" altLang="zh-CN" dirty="0">
                <a:latin typeface="微软雅黑" panose="020B0503020204020204" charset="-122"/>
                <a:ea typeface="微软雅黑" panose="020B0503020204020204" charset="-122"/>
              </a:rPr>
              <a:t>an overall framework of frontier analysis based on OAG.</a:t>
            </a:r>
            <a:endParaRPr dirty="0">
              <a:latin typeface="微软雅黑" panose="020B0503020204020204" charset="-122"/>
              <a:ea typeface="微软雅黑" panose="020B0503020204020204" charset="-122"/>
            </a:endParaRPr>
          </a:p>
        </p:txBody>
      </p:sp>
      <p:sp>
        <p:nvSpPr>
          <p:cNvPr id="29" name="矩形 28"/>
          <p:cNvSpPr/>
          <p:nvPr/>
        </p:nvSpPr>
        <p:spPr bwMode="auto">
          <a:xfrm>
            <a:off x="611188" y="1052736"/>
            <a:ext cx="2088604" cy="432000"/>
          </a:xfrm>
          <a:prstGeom prst="rect">
            <a:avLst/>
          </a:prstGeom>
          <a:solidFill>
            <a:srgbClr val="0070C0"/>
          </a:solidFill>
          <a:ln>
            <a:noFill/>
          </a:ln>
        </p:spPr>
        <p:txBody>
          <a:bodyPr vert="horz" wrap="square" lIns="91440" tIns="45720" rIns="91440" bIns="45720" numCol="1" rtlCol="0" anchor="t" anchorCtr="0" compatLnSpc="1"/>
          <a:lstStyle/>
          <a:p>
            <a:pPr algn="ctr"/>
            <a:r>
              <a:rPr lang="en-US" altLang="zh-CN" sz="2400" b="1" dirty="0">
                <a:solidFill>
                  <a:schemeClr val="bg1"/>
                </a:solidFill>
                <a:latin typeface="微软雅黑" panose="020B0503020204020204" charset="-122"/>
                <a:ea typeface="微软雅黑" panose="020B0503020204020204" charset="-122"/>
              </a:rPr>
              <a:t>Conclusion</a:t>
            </a:r>
            <a:endParaRPr lang="zh-CN" altLang="en-US" sz="2400" b="1" dirty="0">
              <a:solidFill>
                <a:schemeClr val="bg1"/>
              </a:solidFill>
              <a:latin typeface="微软雅黑" panose="020B0503020204020204" charset="-122"/>
              <a:ea typeface="微软雅黑" panose="020B0503020204020204" charset="-122"/>
            </a:endParaRPr>
          </a:p>
        </p:txBody>
      </p:sp>
      <p:grpSp>
        <p:nvGrpSpPr>
          <p:cNvPr id="20" name="组合 19"/>
          <p:cNvGrpSpPr/>
          <p:nvPr/>
        </p:nvGrpSpPr>
        <p:grpSpPr>
          <a:xfrm>
            <a:off x="-1" y="6519446"/>
            <a:ext cx="9245599" cy="338554"/>
            <a:chOff x="56596" y="6519446"/>
            <a:chExt cx="9245599" cy="338554"/>
          </a:xfrm>
        </p:grpSpPr>
        <p:sp>
          <p:nvSpPr>
            <p:cNvPr id="21" name="矩形 20"/>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8663567" y="6519446"/>
              <a:ext cx="638628" cy="338554"/>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22</a:t>
              </a:r>
              <a:endParaRPr lang="zh-CN" altLang="en-US" sz="1600">
                <a:solidFill>
                  <a:schemeClr val="bg1"/>
                </a:solidFill>
                <a:latin typeface="微软雅黑" panose="020B0503020204020204" charset="-122"/>
                <a:ea typeface="微软雅黑" panose="020B0503020204020204" charset="-122"/>
              </a:endParaRPr>
            </a:p>
          </p:txBody>
        </p:sp>
        <p:sp>
          <p:nvSpPr>
            <p:cNvPr id="23" name="文本框 22"/>
            <p:cNvSpPr txBox="1"/>
            <p:nvPr/>
          </p:nvSpPr>
          <p:spPr>
            <a:xfrm>
              <a:off x="56596" y="6519446"/>
              <a:ext cx="8710285" cy="292388"/>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p:txBody>
        </p:sp>
      </p:grpSp>
      <p:sp>
        <p:nvSpPr>
          <p:cNvPr id="16" name="文本框 15"/>
          <p:cNvSpPr txBox="1"/>
          <p:nvPr/>
        </p:nvSpPr>
        <p:spPr>
          <a:xfrm>
            <a:off x="880110" y="3207419"/>
            <a:ext cx="7829550" cy="1445717"/>
          </a:xfrm>
          <a:prstGeom prst="rect">
            <a:avLst/>
          </a:prstGeom>
          <a:noFill/>
          <a:ln w="25400">
            <a:solidFill>
              <a:srgbClr val="0070C0"/>
            </a:solidFill>
          </a:ln>
        </p:spPr>
        <p:txBody>
          <a:bodyPr wrap="square" rtlCol="0">
            <a:spAutoFit/>
          </a:bodyPr>
          <a:lstStyle/>
          <a:p>
            <a:pPr indent="720090">
              <a:lnSpc>
                <a:spcPct val="125000"/>
              </a:lnSpc>
            </a:pPr>
            <a:r>
              <a:rPr lang="en-US" dirty="0">
                <a:solidFill>
                  <a:srgbClr val="262626"/>
                </a:solidFill>
                <a:latin typeface="微软雅黑" panose="020B0503020204020204" charset="-122"/>
                <a:ea typeface="微软雅黑" panose="020B0503020204020204" charset="-122"/>
              </a:rPr>
              <a:t>                </a:t>
            </a:r>
            <a:r>
              <a:rPr lang="en-GB" dirty="0">
                <a:solidFill>
                  <a:srgbClr val="262626"/>
                </a:solidFill>
                <a:latin typeface="微软雅黑" panose="020B0503020204020204" charset="-122"/>
                <a:ea typeface="微软雅黑" panose="020B0503020204020204" charset="-122"/>
              </a:rPr>
              <a:t>OAG has created new research conditions for dynamic analysis across time and space, multiscale evolution analysis, multidimensional analysis under multi-factors, and automated intelligent analysis of research frontiers.</a:t>
            </a:r>
            <a:endParaRPr lang="en-GB" dirty="0">
              <a:solidFill>
                <a:srgbClr val="262626"/>
              </a:solidFill>
              <a:latin typeface="微软雅黑" panose="020B0503020204020204" charset="-122"/>
              <a:ea typeface="微软雅黑" panose="020B0503020204020204" charset="-122"/>
            </a:endParaRPr>
          </a:p>
        </p:txBody>
      </p:sp>
      <p:sp>
        <p:nvSpPr>
          <p:cNvPr id="24" name="矩形 23"/>
          <p:cNvSpPr/>
          <p:nvPr/>
        </p:nvSpPr>
        <p:spPr bwMode="auto">
          <a:xfrm>
            <a:off x="609918" y="3033505"/>
            <a:ext cx="2089874" cy="432000"/>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sz="2400" b="1" dirty="0">
                <a:solidFill>
                  <a:schemeClr val="bg1"/>
                </a:solidFill>
                <a:latin typeface="微软雅黑" panose="020B0503020204020204" charset="-122"/>
                <a:ea typeface="微软雅黑" panose="020B0503020204020204" charset="-122"/>
              </a:rPr>
              <a:t>Expectation</a:t>
            </a:r>
            <a:endParaRPr lang="zh-CN" altLang="en-US" sz="2400" b="1" dirty="0">
              <a:solidFill>
                <a:schemeClr val="bg1"/>
              </a:solidFill>
              <a:latin typeface="微软雅黑" panose="020B0503020204020204" charset="-122"/>
              <a:ea typeface="微软雅黑" panose="020B0503020204020204" charset="-122"/>
            </a:endParaRPr>
          </a:p>
        </p:txBody>
      </p:sp>
      <p:sp>
        <p:nvSpPr>
          <p:cNvPr id="25" name="文本框 24"/>
          <p:cNvSpPr txBox="1"/>
          <p:nvPr/>
        </p:nvSpPr>
        <p:spPr>
          <a:xfrm>
            <a:off x="880110" y="4904953"/>
            <a:ext cx="7829550" cy="1445717"/>
          </a:xfrm>
          <a:prstGeom prst="rect">
            <a:avLst/>
          </a:prstGeom>
          <a:noFill/>
          <a:ln w="25400">
            <a:solidFill>
              <a:srgbClr val="0070C0"/>
            </a:solidFill>
          </a:ln>
        </p:spPr>
        <p:txBody>
          <a:bodyPr wrap="square" rtlCol="0">
            <a:spAutoFit/>
          </a:bodyPr>
          <a:lstStyle/>
          <a:p>
            <a:pPr indent="720090">
              <a:lnSpc>
                <a:spcPct val="125000"/>
              </a:lnSpc>
            </a:pPr>
            <a:r>
              <a:rPr lang="en-GB" altLang="zh-CN" dirty="0">
                <a:solidFill>
                  <a:srgbClr val="262626"/>
                </a:solidFill>
                <a:latin typeface="微软雅黑" panose="020B0503020204020204" charset="-122"/>
                <a:ea typeface="微软雅黑" panose="020B0503020204020204" charset="-122"/>
              </a:rPr>
              <a:t>                There are still some problems, such as </a:t>
            </a:r>
            <a:r>
              <a:rPr lang="en-GB" altLang="zh-CN" b="1" dirty="0">
                <a:solidFill>
                  <a:srgbClr val="4E81BD"/>
                </a:solidFill>
                <a:latin typeface="微软雅黑" panose="020B0503020204020204" charset="-122"/>
                <a:ea typeface="微软雅黑" panose="020B0503020204020204" charset="-122"/>
              </a:rPr>
              <a:t>the time and space complexity </a:t>
            </a:r>
            <a:r>
              <a:rPr lang="en-GB" dirty="0">
                <a:latin typeface="微软雅黑" panose="020B0503020204020204" charset="-122"/>
                <a:ea typeface="微软雅黑" panose="020B0503020204020204" charset="-122"/>
              </a:rPr>
              <a:t>of large-scale dataset analysis and calculation</a:t>
            </a:r>
            <a:r>
              <a:rPr lang="en-GB" dirty="0">
                <a:solidFill>
                  <a:srgbClr val="262626"/>
                </a:solidFill>
                <a:latin typeface="微软雅黑" panose="020B0503020204020204" charset="-122"/>
                <a:ea typeface="微软雅黑" panose="020B0503020204020204" charset="-122"/>
              </a:rPr>
              <a:t>, the </a:t>
            </a:r>
            <a:r>
              <a:rPr lang="en-GB" b="1" dirty="0">
                <a:solidFill>
                  <a:srgbClr val="4E81BD"/>
                </a:solidFill>
                <a:latin typeface="微软雅黑" panose="020B0503020204020204" charset="-122"/>
                <a:ea typeface="微软雅黑" panose="020B0503020204020204" charset="-122"/>
              </a:rPr>
              <a:t>intuitive visualization</a:t>
            </a:r>
            <a:r>
              <a:rPr lang="en-GB" dirty="0">
                <a:solidFill>
                  <a:srgbClr val="262626"/>
                </a:solidFill>
                <a:latin typeface="微软雅黑" panose="020B0503020204020204" charset="-122"/>
                <a:ea typeface="微软雅黑" panose="020B0503020204020204" charset="-122"/>
              </a:rPr>
              <a:t> of the evolution process of complex subject topics.</a:t>
            </a:r>
            <a:endParaRPr dirty="0">
              <a:solidFill>
                <a:srgbClr val="262626"/>
              </a:solidFill>
              <a:latin typeface="微软雅黑" panose="020B0503020204020204" charset="-122"/>
              <a:ea typeface="微软雅黑" panose="020B0503020204020204" charset="-122"/>
            </a:endParaRPr>
          </a:p>
        </p:txBody>
      </p:sp>
      <p:sp>
        <p:nvSpPr>
          <p:cNvPr id="26" name="矩形 25"/>
          <p:cNvSpPr/>
          <p:nvPr/>
        </p:nvSpPr>
        <p:spPr bwMode="auto">
          <a:xfrm>
            <a:off x="609917" y="4725144"/>
            <a:ext cx="2088000" cy="432000"/>
          </a:xfrm>
          <a:prstGeom prst="rect">
            <a:avLst/>
          </a:prstGeom>
          <a:solidFill>
            <a:srgbClr val="0070C0"/>
          </a:solidFill>
          <a:ln>
            <a:noFill/>
          </a:ln>
        </p:spPr>
        <p:txBody>
          <a:bodyPr vert="horz" wrap="square" lIns="91440" tIns="45720" rIns="91440" bIns="45720" numCol="1" rtlCol="0" anchor="t" anchorCtr="0" compatLnSpc="1"/>
          <a:lstStyle/>
          <a:p>
            <a:pPr algn="ctr"/>
            <a:r>
              <a:rPr lang="en-GB" altLang="zh-CN" sz="2400" b="1" dirty="0">
                <a:solidFill>
                  <a:schemeClr val="bg1"/>
                </a:solidFill>
                <a:latin typeface="微软雅黑" panose="020B0503020204020204" charset="-122"/>
                <a:ea typeface="微软雅黑" panose="020B0503020204020204" charset="-122"/>
              </a:rPr>
              <a:t>Discussion</a:t>
            </a:r>
            <a:endParaRPr lang="zh-CN" altLang="en-US" sz="2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0"/>
                                        </p:tgtEl>
                                        <p:attrNameLst>
                                          <p:attrName>style.visibility</p:attrName>
                                        </p:attrNameLst>
                                      </p:cBhvr>
                                      <p:to>
                                        <p:strVal val="visible"/>
                                      </p:to>
                                    </p:set>
                                    <p:animEffect transition="in" filter="wipe(right)">
                                      <p:cBhvr>
                                        <p:cTn id="15" dur="500"/>
                                        <p:tgtEl>
                                          <p:spTgt spid="20"/>
                                        </p:tgtEl>
                                      </p:cBhvr>
                                    </p:animEffect>
                                  </p:childTnLst>
                                </p:cTn>
                              </p:par>
                              <p:par>
                                <p:cTn id="16" presetID="53" presetClass="entr" presetSubtype="16" fill="hold" grpId="0" nodeType="withEffect">
                                  <p:stCondLst>
                                    <p:cond delay="250"/>
                                  </p:stCondLst>
                                  <p:childTnLst>
                                    <p:set>
                                      <p:cBhvr>
                                        <p:cTn id="17" dur="1" fill="hold">
                                          <p:stCondLst>
                                            <p:cond delay="0"/>
                                          </p:stCondLst>
                                        </p:cTn>
                                        <p:tgtEl>
                                          <p:spTgt spid="29"/>
                                        </p:tgtEl>
                                        <p:attrNameLst>
                                          <p:attrName>style.visibility</p:attrName>
                                        </p:attrNameLst>
                                      </p:cBhvr>
                                      <p:to>
                                        <p:strVal val="visible"/>
                                      </p:to>
                                    </p:set>
                                    <p:anim calcmode="lin" valueType="num">
                                      <p:cBhvr>
                                        <p:cTn id="18" dur="500" fill="hold"/>
                                        <p:tgtEl>
                                          <p:spTgt spid="29"/>
                                        </p:tgtEl>
                                        <p:attrNameLst>
                                          <p:attrName>ppt_w</p:attrName>
                                        </p:attrNameLst>
                                      </p:cBhvr>
                                      <p:tavLst>
                                        <p:tav tm="0">
                                          <p:val>
                                            <p:fltVal val="0"/>
                                          </p:val>
                                        </p:tav>
                                        <p:tav tm="100000">
                                          <p:val>
                                            <p:strVal val="#ppt_w"/>
                                          </p:val>
                                        </p:tav>
                                      </p:tavLst>
                                    </p:anim>
                                    <p:anim calcmode="lin" valueType="num">
                                      <p:cBhvr>
                                        <p:cTn id="19" dur="500" fill="hold"/>
                                        <p:tgtEl>
                                          <p:spTgt spid="29"/>
                                        </p:tgtEl>
                                        <p:attrNameLst>
                                          <p:attrName>ppt_h</p:attrName>
                                        </p:attrNameLst>
                                      </p:cBhvr>
                                      <p:tavLst>
                                        <p:tav tm="0">
                                          <p:val>
                                            <p:fltVal val="0"/>
                                          </p:val>
                                        </p:tav>
                                        <p:tav tm="100000">
                                          <p:val>
                                            <p:strVal val="#ppt_h"/>
                                          </p:val>
                                        </p:tav>
                                      </p:tavLst>
                                    </p:anim>
                                    <p:animEffect transition="in" filter="fade">
                                      <p:cBhvr>
                                        <p:cTn id="20" dur="500"/>
                                        <p:tgtEl>
                                          <p:spTgt spid="2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53" presetClass="entr" presetSubtype="16" fill="hold" grpId="0"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ppt_w</p:attrName>
                                        </p:attrNameLst>
                                      </p:cBhvr>
                                      <p:tavLst>
                                        <p:tav tm="0">
                                          <p:val>
                                            <p:fltVal val="0"/>
                                          </p:val>
                                        </p:tav>
                                        <p:tav tm="100000">
                                          <p:val>
                                            <p:strVal val="#ppt_w"/>
                                          </p:val>
                                        </p:tav>
                                      </p:tavLst>
                                    </p:anim>
                                    <p:anim calcmode="lin" valueType="num">
                                      <p:cBhvr>
                                        <p:cTn id="35" dur="500" fill="hold"/>
                                        <p:tgtEl>
                                          <p:spTgt spid="26"/>
                                        </p:tgtEl>
                                        <p:attrNameLst>
                                          <p:attrName>ppt_h</p:attrName>
                                        </p:attrNameLst>
                                      </p:cBhvr>
                                      <p:tavLst>
                                        <p:tav tm="0">
                                          <p:val>
                                            <p:fltVal val="0"/>
                                          </p:val>
                                        </p:tav>
                                        <p:tav tm="100000">
                                          <p:val>
                                            <p:strVal val="#ppt_h"/>
                                          </p:val>
                                        </p:tav>
                                      </p:tavLst>
                                    </p:anim>
                                    <p:animEffect transition="in" filter="fade">
                                      <p:cBhvr>
                                        <p:cTn id="36" dur="500"/>
                                        <p:tgtEl>
                                          <p:spTgt spid="26"/>
                                        </p:tgtEl>
                                      </p:cBhvr>
                                    </p:animEffect>
                                  </p:childTnLst>
                                </p:cTn>
                              </p:par>
                              <p:par>
                                <p:cTn id="37" presetID="22" presetClass="entr" presetSubtype="8" fill="hold" grpId="0" nodeType="withEffect">
                                  <p:stCondLst>
                                    <p:cond delay="50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8" grpId="0" bldLvl="0" animBg="1"/>
      <p:bldP spid="29" grpId="0" bldLvl="0" animBg="1"/>
      <p:bldP spid="16" grpId="0" bldLvl="0" animBg="1"/>
      <p:bldP spid="24" grpId="0" bldLvl="0" animBg="1"/>
      <p:bldP spid="25" grpId="0" bldLvl="0" animBg="1"/>
      <p:bldP spid="2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21295" y="2716530"/>
            <a:ext cx="1322705" cy="1361440"/>
            <a:chOff x="8564451" y="2716812"/>
            <a:chExt cx="579549" cy="1361673"/>
          </a:xfrm>
        </p:grpSpPr>
        <p:sp>
          <p:nvSpPr>
            <p:cNvPr id="12" name="矩形 11"/>
            <p:cNvSpPr/>
            <p:nvPr/>
          </p:nvSpPr>
          <p:spPr>
            <a:xfrm>
              <a:off x="8564451" y="2716812"/>
              <a:ext cx="579549"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564451" y="3805061"/>
              <a:ext cx="579549"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0" y="2707287"/>
            <a:ext cx="5991225" cy="1457325"/>
            <a:chOff x="0" y="2716812"/>
            <a:chExt cx="5991225" cy="1457325"/>
          </a:xfrm>
        </p:grpSpPr>
        <p:sp>
          <p:nvSpPr>
            <p:cNvPr id="30" name="矩形 29"/>
            <p:cNvSpPr/>
            <p:nvPr/>
          </p:nvSpPr>
          <p:spPr>
            <a:xfrm>
              <a:off x="0" y="3805061"/>
              <a:ext cx="5991141" cy="2734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2716812"/>
              <a:ext cx="5991142" cy="9934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52445" y="2861592"/>
              <a:ext cx="2938780" cy="744855"/>
            </a:xfrm>
            <a:prstGeom prst="rect">
              <a:avLst/>
            </a:prstGeom>
            <a:noFill/>
          </p:spPr>
          <p:txBody>
            <a:bodyPr wrap="square" rtlCol="0">
              <a:spAutoFit/>
            </a:bodyPr>
            <a:lstStyle/>
            <a:p>
              <a:pPr algn="dist">
                <a:lnSpc>
                  <a:spcPct val="125000"/>
                </a:lnSpc>
              </a:pPr>
              <a:r>
                <a:rPr lang="en-US" altLang="zh-CN" sz="3400" b="1">
                  <a:solidFill>
                    <a:schemeClr val="bg1"/>
                  </a:solidFill>
                  <a:latin typeface="微软雅黑" panose="020B0503020204020204" charset="-122"/>
                  <a:ea typeface="微软雅黑" panose="020B0503020204020204" charset="-122"/>
                </a:rPr>
                <a:t>THANK YOU</a:t>
              </a:r>
              <a:endParaRPr lang="zh-CN" altLang="en-US" sz="3400" b="1">
                <a:solidFill>
                  <a:schemeClr val="bg1"/>
                </a:solidFill>
                <a:latin typeface="微软雅黑" panose="020B0503020204020204" charset="-122"/>
                <a:ea typeface="微软雅黑" panose="020B0503020204020204" charset="-122"/>
              </a:endParaRPr>
            </a:p>
          </p:txBody>
        </p:sp>
        <p:sp>
          <p:nvSpPr>
            <p:cNvPr id="33" name="文本框 32"/>
            <p:cNvSpPr txBox="1"/>
            <p:nvPr/>
          </p:nvSpPr>
          <p:spPr>
            <a:xfrm>
              <a:off x="3053080" y="3621052"/>
              <a:ext cx="2937510" cy="553085"/>
            </a:xfrm>
            <a:prstGeom prst="rect">
              <a:avLst/>
            </a:prstGeom>
            <a:noFill/>
          </p:spPr>
          <p:txBody>
            <a:bodyPr wrap="square" rtlCol="0">
              <a:spAutoFit/>
            </a:bodyPr>
            <a:lstStyle/>
            <a:p>
              <a:pPr algn="dist">
                <a:lnSpc>
                  <a:spcPct val="125000"/>
                </a:lnSpc>
              </a:pPr>
              <a:r>
                <a:rPr lang="en-US" altLang="zh-CN" sz="2400">
                  <a:solidFill>
                    <a:schemeClr val="bg1"/>
                  </a:solidFill>
                  <a:latin typeface="Times New Roman" panose="02020703060505090304" charset="0"/>
                  <a:ea typeface="Tahoma" panose="020B0604030504040204" pitchFamily="34" charset="0"/>
                  <a:cs typeface="Times New Roman" panose="02020703060505090304" charset="0"/>
                </a:rPr>
                <a:t>For Your Listening !</a:t>
              </a:r>
              <a:endParaRPr lang="en-US" altLang="zh-CN" sz="2400">
                <a:solidFill>
                  <a:schemeClr val="bg1"/>
                </a:solidFill>
                <a:latin typeface="Times New Roman" panose="02020703060505090304" charset="0"/>
                <a:ea typeface="Tahoma" panose="020B0604030504040204" pitchFamily="34" charset="0"/>
                <a:cs typeface="Times New Roman" panose="02020703060505090304" charset="0"/>
              </a:endParaRPr>
            </a:p>
          </p:txBody>
        </p:sp>
      </p:grpSp>
      <p:grpSp>
        <p:nvGrpSpPr>
          <p:cNvPr id="5" name="组合 4"/>
          <p:cNvGrpSpPr/>
          <p:nvPr/>
        </p:nvGrpSpPr>
        <p:grpSpPr>
          <a:xfrm>
            <a:off x="222586" y="2787385"/>
            <a:ext cx="1224000" cy="1223998"/>
            <a:chOff x="222586" y="2787385"/>
            <a:chExt cx="1224000" cy="1223998"/>
          </a:xfrm>
        </p:grpSpPr>
        <p:sp>
          <p:nvSpPr>
            <p:cNvPr id="20" name="椭圆 19"/>
            <p:cNvSpPr/>
            <p:nvPr/>
          </p:nvSpPr>
          <p:spPr>
            <a:xfrm>
              <a:off x="222586"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1734969" y="2787385"/>
            <a:ext cx="1224000" cy="1223998"/>
            <a:chOff x="1734969" y="2787385"/>
            <a:chExt cx="1224000" cy="1223998"/>
          </a:xfrm>
        </p:grpSpPr>
        <p:sp>
          <p:nvSpPr>
            <p:cNvPr id="27" name="椭圆 26"/>
            <p:cNvSpPr/>
            <p:nvPr/>
          </p:nvSpPr>
          <p:spPr>
            <a:xfrm>
              <a:off x="1734969" y="2787385"/>
              <a:ext cx="1224000" cy="1223998"/>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5" name="文本框 14"/>
          <p:cNvSpPr txBox="1"/>
          <p:nvPr/>
        </p:nvSpPr>
        <p:spPr>
          <a:xfrm>
            <a:off x="6050915" y="3756025"/>
            <a:ext cx="1770380" cy="352425"/>
          </a:xfrm>
          <a:prstGeom prst="rect">
            <a:avLst/>
          </a:prstGeom>
          <a:noFill/>
        </p:spPr>
        <p:txBody>
          <a:bodyPr wrap="square" rtlCol="0">
            <a:spAutoFit/>
          </a:bodyPr>
          <a:lstStyle>
            <a:defPPr>
              <a:defRPr lang="zh-CN"/>
            </a:defPPr>
            <a:lvl1pPr>
              <a:defRPr b="1">
                <a:solidFill>
                  <a:schemeClr val="accent1"/>
                </a:solidFill>
                <a:latin typeface="微软雅黑" panose="020B0503020204020204" charset="-122"/>
                <a:ea typeface="微软雅黑" panose="020B0503020204020204" charset="-122"/>
              </a:defRPr>
            </a:lvl1pPr>
          </a:lstStyle>
          <a:p>
            <a:pPr algn="dist"/>
            <a:r>
              <a:rPr lang="en-US" altLang="zh-CN" sz="1700"/>
              <a:t>Hongyu Wang</a:t>
            </a:r>
            <a:endParaRPr lang="en-US" altLang="zh-CN" sz="1700"/>
          </a:p>
        </p:txBody>
      </p:sp>
      <p:sp>
        <p:nvSpPr>
          <p:cNvPr id="8" name="文本框 7"/>
          <p:cNvSpPr txBox="1"/>
          <p:nvPr/>
        </p:nvSpPr>
        <p:spPr>
          <a:xfrm>
            <a:off x="6050915" y="2705735"/>
            <a:ext cx="1769745" cy="1014730"/>
          </a:xfrm>
          <a:prstGeom prst="rect">
            <a:avLst/>
          </a:prstGeom>
          <a:noFill/>
        </p:spPr>
        <p:txBody>
          <a:bodyPr wrap="square" rtlCol="0">
            <a:spAutoFit/>
          </a:bodyPr>
          <a:lstStyle/>
          <a:p>
            <a:pPr algn="dist">
              <a:lnSpc>
                <a:spcPct val="125000"/>
              </a:lnSpc>
              <a:spcBef>
                <a:spcPts val="0"/>
              </a:spcBef>
              <a:spcAft>
                <a:spcPts val="0"/>
              </a:spcAft>
            </a:pPr>
            <a:r>
              <a:rPr lang="en-US" altLang="zh-CN" sz="2400" b="1">
                <a:solidFill>
                  <a:schemeClr val="accent1"/>
                </a:solidFill>
                <a:latin typeface="微软雅黑" panose="020B0503020204020204" charset="-122"/>
                <a:ea typeface="微软雅黑" panose="020B0503020204020204" charset="-122"/>
              </a:rPr>
              <a:t>Wuhan</a:t>
            </a:r>
            <a:endParaRPr lang="en-US" altLang="zh-CN" sz="2400" b="1">
              <a:solidFill>
                <a:schemeClr val="accent1"/>
              </a:solidFill>
              <a:latin typeface="微软雅黑" panose="020B0503020204020204" charset="-122"/>
              <a:ea typeface="微软雅黑" panose="020B0503020204020204" charset="-122"/>
            </a:endParaRPr>
          </a:p>
          <a:p>
            <a:pPr algn="dist">
              <a:lnSpc>
                <a:spcPct val="125000"/>
              </a:lnSpc>
              <a:spcBef>
                <a:spcPts val="0"/>
              </a:spcBef>
              <a:spcAft>
                <a:spcPts val="0"/>
              </a:spcAft>
            </a:pPr>
            <a:r>
              <a:rPr lang="en-US" altLang="zh-CN" sz="2400" b="1">
                <a:solidFill>
                  <a:schemeClr val="accent1"/>
                </a:solidFill>
                <a:latin typeface="微软雅黑" panose="020B0503020204020204" charset="-122"/>
                <a:ea typeface="微软雅黑" panose="020B0503020204020204" charset="-122"/>
              </a:rPr>
              <a:t>University</a:t>
            </a:r>
            <a:endParaRPr lang="en-US" altLang="zh-CN" sz="2400" b="1">
              <a:solidFill>
                <a:schemeClr val="accent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53" presetClass="entr" presetSubtype="16" fill="hold" nodeType="withEffect">
                                  <p:stCondLst>
                                    <p:cond delay="4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nodeType="withEffect">
                                  <p:stCondLst>
                                    <p:cond delay="40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par>
                                <p:cTn id="21" presetID="53" presetClass="entr" presetSubtype="16"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par>
                                <p:cTn id="26" presetID="53" presetClass="entr" presetSubtype="16" fill="hold" grpId="0" nodeType="withEffect">
                                  <p:stCondLst>
                                    <p:cond delay="40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a:solidFill>
                  <a:schemeClr val="accent1"/>
                </a:solidFill>
                <a:latin typeface="微软雅黑" panose="020B0503020204020204" charset="-122"/>
                <a:ea typeface="微软雅黑" panose="020B0503020204020204" charset="-122"/>
                <a:cs typeface="Times New Roman" panose="02020703060505090304" charset="0"/>
              </a:rPr>
              <a:t>01</a:t>
            </a:r>
            <a:endParaRPr lang="zh-CN" altLang="en-US" sz="19900" b="1">
              <a:solidFill>
                <a:schemeClr val="accent1"/>
              </a:solidFill>
              <a:latin typeface="微软雅黑" panose="020B0503020204020204" charset="-122"/>
              <a:ea typeface="微软雅黑" panose="020B0503020204020204" charset="-122"/>
              <a:cs typeface="Times New Roman" panose="02020703060505090304" charset="0"/>
            </a:endParaRPr>
          </a:p>
        </p:txBody>
      </p:sp>
      <p:sp>
        <p:nvSpPr>
          <p:cNvPr id="7" name="文本框 6"/>
          <p:cNvSpPr txBox="1"/>
          <p:nvPr/>
        </p:nvSpPr>
        <p:spPr>
          <a:xfrm>
            <a:off x="3887162" y="2845078"/>
            <a:ext cx="4663440" cy="521970"/>
          </a:xfrm>
          <a:prstGeom prst="rect">
            <a:avLst/>
          </a:prstGeom>
          <a:noFill/>
        </p:spPr>
        <p:txBody>
          <a:bodyPr wrap="square" rtlCol="0">
            <a:spAutoFit/>
          </a:bodyPr>
          <a:lstStyle/>
          <a:p>
            <a:r>
              <a:rPr lang="en-US" altLang="zh-CN" sz="2800" b="1">
                <a:solidFill>
                  <a:schemeClr val="tx1">
                    <a:lumMod val="85000"/>
                    <a:lumOff val="15000"/>
                  </a:schemeClr>
                </a:solidFill>
                <a:latin typeface="微软雅黑" panose="020B0503020204020204" charset="-122"/>
                <a:ea typeface="微软雅黑" panose="020B0503020204020204" charset="-122"/>
                <a:cs typeface="Times New Roman" panose="02020703060505090304" charset="0"/>
                <a:sym typeface="+mn-ea"/>
              </a:rPr>
              <a:t>INTRODUCTION</a:t>
            </a:r>
            <a:endParaRPr lang="zh-CN" sz="2800" b="1">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a:solidFill>
                  <a:schemeClr val="accent1"/>
                </a:solidFill>
                <a:latin typeface="Times New Roman" panose="02020703060505090304" charset="0"/>
                <a:cs typeface="Times New Roman" panose="02020703060505090304" charset="0"/>
              </a:rPr>
              <a:t>PART ONE</a:t>
            </a:r>
            <a:endParaRPr lang="zh-CN" altLang="en-US" sz="3600" b="1">
              <a:solidFill>
                <a:schemeClr val="accent1"/>
              </a:solidFill>
              <a:latin typeface="Times New Roman" panose="02020703060505090304" charset="0"/>
              <a:cs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ppt_y</p:attrName>
                                        </p:attrNameLst>
                                      </p:cBhvr>
                                      <p:tavLst>
                                        <p:tav tm="0">
                                          <p:val>
                                            <p:strVal val="#ppt_y+#ppt_h*1.125000"/>
                                          </p:val>
                                        </p:tav>
                                        <p:tav tm="100000">
                                          <p:val>
                                            <p:strVal val="#ppt_y"/>
                                          </p:val>
                                        </p:tav>
                                      </p:tavLst>
                                    </p:anim>
                                    <p:animEffect transition="in" filter="wipe(up)">
                                      <p:cBhvr>
                                        <p:cTn id="16" dur="500"/>
                                        <p:tgtEl>
                                          <p:spTgt spid="7"/>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4" y="362672"/>
            <a:ext cx="7722709" cy="46166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sym typeface="+mn-ea"/>
              </a:rPr>
              <a:t>1.</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Introduction</a:t>
            </a:r>
            <a:r>
              <a:rPr lang="en-US" altLang="zh-CN" sz="2400" b="1">
                <a:solidFill>
                  <a:schemeClr val="tx1">
                    <a:lumMod val="85000"/>
                    <a:lumOff val="15000"/>
                  </a:schemeClr>
                </a:solidFill>
                <a:latin typeface="微软雅黑" panose="020B0503020204020204" charset="-122"/>
                <a:ea typeface="微软雅黑" panose="020B0503020204020204" charset="-122"/>
                <a:sym typeface="+mn-ea"/>
              </a:rPr>
              <a:t>——</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Background</a:t>
            </a:r>
            <a:endParaRPr lang="en-US" altLang="zh-CN" sz="2400" b="1">
              <a:solidFill>
                <a:schemeClr val="tx1">
                  <a:lumMod val="85000"/>
                  <a:lumOff val="15000"/>
                </a:schemeClr>
              </a:solidFill>
              <a:latin typeface="微软雅黑" panose="020B0503020204020204" charset="-122"/>
              <a:ea typeface="微软雅黑" panose="020B0503020204020204" charset="-122"/>
            </a:endParaRPr>
          </a:p>
        </p:txBody>
      </p:sp>
      <p:grpSp>
        <p:nvGrpSpPr>
          <p:cNvPr id="24" name="组合 23"/>
          <p:cNvGrpSpPr/>
          <p:nvPr/>
        </p:nvGrpSpPr>
        <p:grpSpPr>
          <a:xfrm>
            <a:off x="323528" y="1249045"/>
            <a:ext cx="2505450" cy="498890"/>
            <a:chOff x="2645777" y="1428360"/>
            <a:chExt cx="1557168"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6" name="文本框 25"/>
            <p:cNvSpPr txBox="1"/>
            <p:nvPr/>
          </p:nvSpPr>
          <p:spPr>
            <a:xfrm>
              <a:off x="2688695" y="1575356"/>
              <a:ext cx="1514250" cy="617768"/>
            </a:xfrm>
            <a:prstGeom prst="rect">
              <a:avLst/>
            </a:prstGeom>
            <a:noFill/>
          </p:spPr>
          <p:txBody>
            <a:bodyPr wrap="square" rtlCol="0">
              <a:spAutoFit/>
            </a:bodyPr>
            <a:lstStyle/>
            <a:p>
              <a:pPr lvl="0" fontAlgn="base">
                <a:spcBef>
                  <a:spcPct val="0"/>
                </a:spcBef>
                <a:spcAft>
                  <a:spcPct val="0"/>
                </a:spcAft>
              </a:pPr>
              <a:r>
                <a:rPr lang="en-GB" altLang="zh-CN" sz="1600" b="1" dirty="0">
                  <a:solidFill>
                    <a:schemeClr val="bg1"/>
                  </a:solidFill>
                  <a:latin typeface="微软雅黑" panose="020B0503020204020204" charset="-122"/>
                  <a:ea typeface="微软雅黑" panose="020B0503020204020204" charset="-122"/>
                  <a:sym typeface="+mn-ea"/>
                </a:rPr>
                <a:t>Multiple Cooperation</a:t>
              </a:r>
              <a:endParaRPr lang="en-US" altLang="zh-CN" sz="1600" b="1" dirty="0">
                <a:solidFill>
                  <a:schemeClr val="bg1"/>
                </a:solidFill>
                <a:latin typeface="微软雅黑" panose="020B0503020204020204" charset="-122"/>
                <a:ea typeface="微软雅黑" panose="020B0503020204020204" charset="-122"/>
              </a:endParaRPr>
            </a:p>
          </p:txBody>
        </p:sp>
      </p:grpSp>
      <p:grpSp>
        <p:nvGrpSpPr>
          <p:cNvPr id="5" name="组合 4"/>
          <p:cNvGrpSpPr/>
          <p:nvPr/>
        </p:nvGrpSpPr>
        <p:grpSpPr>
          <a:xfrm>
            <a:off x="611505" y="1901190"/>
            <a:ext cx="8098790" cy="2679065"/>
            <a:chOff x="611187" y="3614057"/>
            <a:chExt cx="7921625" cy="2678872"/>
          </a:xfrm>
        </p:grpSpPr>
        <p:sp>
          <p:nvSpPr>
            <p:cNvPr id="7" name="形状 6"/>
            <p:cNvSpPr/>
            <p:nvPr/>
          </p:nvSpPr>
          <p:spPr>
            <a:xfrm>
              <a:off x="611187" y="3614057"/>
              <a:ext cx="7921625" cy="2678872"/>
            </a:xfrm>
            <a:prstGeom prst="leftRightRibbon">
              <a:avLst>
                <a:gd name="adj1" fmla="val 54481"/>
                <a:gd name="adj2" fmla="val 50000"/>
                <a:gd name="adj3" fmla="val 16667"/>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37"/>
            <p:cNvSpPr/>
            <p:nvPr/>
          </p:nvSpPr>
          <p:spPr>
            <a:xfrm>
              <a:off x="1104270" y="4056158"/>
              <a:ext cx="3345626" cy="1445613"/>
            </a:xfrm>
            <a:prstGeom prst="rect">
              <a:avLst/>
            </a:prstGeom>
          </p:spPr>
          <p:txBody>
            <a:bodyPr wrap="square">
              <a:spAutoFit/>
            </a:bodyPr>
            <a:lstStyle/>
            <a:p>
              <a:pPr algn="ctr">
                <a:lnSpc>
                  <a:spcPct val="125000"/>
                </a:lnSpc>
              </a:pPr>
              <a:r>
                <a:rPr lang="en-GB" altLang="zh-CN">
                  <a:solidFill>
                    <a:schemeClr val="bg1"/>
                  </a:solidFill>
                  <a:latin typeface="微软雅黑" panose="020B0503020204020204" charset="-122"/>
                  <a:ea typeface="微软雅黑" panose="020B0503020204020204" charset="-122"/>
                </a:rPr>
                <a:t>A comprehensive, rapid, and accurate detection and analysis of the research frontiers is necessitated</a:t>
              </a:r>
              <a:endParaRPr lang="zh-CN" altLang="en-US">
                <a:solidFill>
                  <a:schemeClr val="bg1"/>
                </a:solidFill>
                <a:latin typeface="微软雅黑" panose="020B0503020204020204" charset="-122"/>
                <a:ea typeface="微软雅黑" panose="020B0503020204020204" charset="-122"/>
              </a:endParaRPr>
            </a:p>
          </p:txBody>
        </p:sp>
        <p:sp>
          <p:nvSpPr>
            <p:cNvPr id="39" name="矩形 38"/>
            <p:cNvSpPr/>
            <p:nvPr/>
          </p:nvSpPr>
          <p:spPr>
            <a:xfrm>
              <a:off x="4432488" y="4403689"/>
              <a:ext cx="3175145" cy="1445613"/>
            </a:xfrm>
            <a:prstGeom prst="rect">
              <a:avLst/>
            </a:prstGeom>
          </p:spPr>
          <p:txBody>
            <a:bodyPr wrap="square">
              <a:spAutoFit/>
            </a:bodyPr>
            <a:lstStyle/>
            <a:p>
              <a:pPr>
                <a:lnSpc>
                  <a:spcPct val="125000"/>
                </a:lnSpc>
              </a:pPr>
              <a:r>
                <a:rPr lang="en-GB" altLang="zh-CN">
                  <a:solidFill>
                    <a:schemeClr val="bg1"/>
                  </a:solidFill>
                  <a:latin typeface="微软雅黑" panose="020B0503020204020204" charset="-122"/>
                  <a:ea typeface="微软雅黑" panose="020B0503020204020204" charset="-122"/>
                  <a:sym typeface="+mn-ea"/>
                </a:rPr>
                <a:t>to grasp the situation of sci-tech innovation and to optimize the allocation of scientific research resources</a:t>
              </a:r>
              <a:endParaRPr lang="zh-CN" altLang="zh-CN">
                <a:solidFill>
                  <a:schemeClr val="bg1"/>
                </a:solidFill>
                <a:latin typeface="微软雅黑" panose="020B0503020204020204" charset="-122"/>
                <a:ea typeface="微软雅黑" panose="020B0503020204020204" charset="-122"/>
              </a:endParaRPr>
            </a:p>
          </p:txBody>
        </p:sp>
      </p:grpSp>
      <p:grpSp>
        <p:nvGrpSpPr>
          <p:cNvPr id="34" name="组合 33"/>
          <p:cNvGrpSpPr/>
          <p:nvPr/>
        </p:nvGrpSpPr>
        <p:grpSpPr>
          <a:xfrm>
            <a:off x="-468560" y="6519446"/>
            <a:ext cx="9714158" cy="477054"/>
            <a:chOff x="-411963" y="6519446"/>
            <a:chExt cx="9714158" cy="477054"/>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04</a:t>
              </a:r>
              <a:endParaRPr lang="zh-CN" altLang="en-US" sz="1600">
                <a:solidFill>
                  <a:schemeClr val="bg1"/>
                </a:solidFill>
                <a:latin typeface="微软雅黑" panose="020B0503020204020204" charset="-122"/>
                <a:ea typeface="微软雅黑" panose="020B0503020204020204" charset="-122"/>
              </a:endParaRPr>
            </a:p>
          </p:txBody>
        </p:sp>
        <p:sp>
          <p:nvSpPr>
            <p:cNvPr id="45" name="文本框 44"/>
            <p:cNvSpPr txBox="1"/>
            <p:nvPr/>
          </p:nvSpPr>
          <p:spPr>
            <a:xfrm>
              <a:off x="-411963" y="6519446"/>
              <a:ext cx="9178845" cy="477054"/>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a:p>
              <a:pPr algn="r"/>
              <a:endParaRPr lang="zh-CN" altLang="en-US" sz="1200">
                <a:solidFill>
                  <a:schemeClr val="tx1">
                    <a:lumMod val="85000"/>
                    <a:lumOff val="15000"/>
                  </a:schemeClr>
                </a:solidFill>
                <a:latin typeface="微软雅黑" panose="020B0503020204020204" charset="-122"/>
                <a:ea typeface="微软雅黑" panose="020B0503020204020204" charset="-122"/>
              </a:endParaRPr>
            </a:p>
          </p:txBody>
        </p:sp>
      </p:grpSp>
      <p:grpSp>
        <p:nvGrpSpPr>
          <p:cNvPr id="6" name="组合 5"/>
          <p:cNvGrpSpPr/>
          <p:nvPr/>
        </p:nvGrpSpPr>
        <p:grpSpPr>
          <a:xfrm>
            <a:off x="3067827" y="1249045"/>
            <a:ext cx="3240360" cy="498890"/>
            <a:chOff x="2337066" y="1428360"/>
            <a:chExt cx="2013924" cy="914033"/>
          </a:xfrm>
        </p:grpSpPr>
        <p:sp>
          <p:nvSpPr>
            <p:cNvPr id="8" name="矩形 7"/>
            <p:cNvSpPr/>
            <p:nvPr/>
          </p:nvSpPr>
          <p:spPr>
            <a:xfrm>
              <a:off x="2346600" y="1428360"/>
              <a:ext cx="1900696"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0" name="文本框 9"/>
            <p:cNvSpPr txBox="1"/>
            <p:nvPr/>
          </p:nvSpPr>
          <p:spPr>
            <a:xfrm>
              <a:off x="2337066" y="1596621"/>
              <a:ext cx="2013924" cy="620276"/>
            </a:xfrm>
            <a:prstGeom prst="rect">
              <a:avLst/>
            </a:prstGeom>
            <a:noFill/>
          </p:spPr>
          <p:txBody>
            <a:bodyPr wrap="square" rtlCol="0">
              <a:spAutoFit/>
            </a:bodyPr>
            <a:lstStyle/>
            <a:p>
              <a:pPr lvl="0" fontAlgn="base"/>
              <a:r>
                <a:rPr lang="en-GB" altLang="zh-CN" sz="1600" b="1" dirty="0">
                  <a:solidFill>
                    <a:schemeClr val="bg1"/>
                  </a:solidFill>
                  <a:latin typeface="微软雅黑" panose="020B0503020204020204" charset="-122"/>
                  <a:ea typeface="微软雅黑" panose="020B0503020204020204" charset="-122"/>
                  <a:sym typeface="+mn-ea"/>
                </a:rPr>
                <a:t>Interdisciplinary Integration</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1" name="组合 10"/>
          <p:cNvGrpSpPr/>
          <p:nvPr/>
        </p:nvGrpSpPr>
        <p:grpSpPr>
          <a:xfrm>
            <a:off x="6388381" y="1249045"/>
            <a:ext cx="4361477" cy="498890"/>
            <a:chOff x="2645777" y="1428360"/>
            <a:chExt cx="2710712" cy="914033"/>
          </a:xfrm>
        </p:grpSpPr>
        <p:sp>
          <p:nvSpPr>
            <p:cNvPr id="12" name="矩形 11"/>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13" name="文本框 12"/>
            <p:cNvSpPr txBox="1"/>
            <p:nvPr/>
          </p:nvSpPr>
          <p:spPr>
            <a:xfrm>
              <a:off x="2650512" y="1575356"/>
              <a:ext cx="2705977" cy="620276"/>
            </a:xfrm>
            <a:prstGeom prst="rect">
              <a:avLst/>
            </a:prstGeom>
            <a:noFill/>
          </p:spPr>
          <p:txBody>
            <a:bodyPr wrap="square" rtlCol="0">
              <a:spAutoFit/>
            </a:bodyPr>
            <a:lstStyle/>
            <a:p>
              <a:pPr lvl="0" fontAlgn="base">
                <a:spcBef>
                  <a:spcPct val="0"/>
                </a:spcBef>
                <a:spcAft>
                  <a:spcPct val="0"/>
                </a:spcAft>
              </a:pPr>
              <a:r>
                <a:rPr lang="en-GB" altLang="zh-CN" sz="1600" b="1" dirty="0">
                  <a:solidFill>
                    <a:schemeClr val="bg1"/>
                  </a:solidFill>
                  <a:latin typeface="微软雅黑" panose="020B0503020204020204" charset="-122"/>
                  <a:ea typeface="微软雅黑" panose="020B0503020204020204" charset="-122"/>
                  <a:sym typeface="+mn-ea"/>
                </a:rPr>
                <a:t> Emerging Disciplines </a:t>
              </a:r>
              <a:endParaRPr lang="zh-CN" altLang="en-US" sz="1600" b="1" dirty="0">
                <a:solidFill>
                  <a:schemeClr val="bg1"/>
                </a:solidFill>
                <a:latin typeface="微软雅黑" panose="020B0503020204020204" charset="-122"/>
                <a:ea typeface="微软雅黑" panose="020B0503020204020204" charset="-122"/>
              </a:endParaRPr>
            </a:p>
          </p:txBody>
        </p:sp>
      </p:grpSp>
      <p:grpSp>
        <p:nvGrpSpPr>
          <p:cNvPr id="14" name="组合 13"/>
          <p:cNvGrpSpPr/>
          <p:nvPr/>
        </p:nvGrpSpPr>
        <p:grpSpPr>
          <a:xfrm>
            <a:off x="611315" y="4653136"/>
            <a:ext cx="8184515" cy="1726178"/>
            <a:chOff x="557975" y="2113880"/>
            <a:chExt cx="8184515" cy="1726178"/>
          </a:xfrm>
        </p:grpSpPr>
        <p:sp>
          <p:nvSpPr>
            <p:cNvPr id="15" name="Rectangle 1"/>
            <p:cNvSpPr>
              <a:spLocks noChangeArrowheads="1"/>
            </p:cNvSpPr>
            <p:nvPr/>
          </p:nvSpPr>
          <p:spPr bwMode="auto">
            <a:xfrm>
              <a:off x="557975" y="2464628"/>
              <a:ext cx="1653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b="1">
                  <a:solidFill>
                    <a:schemeClr val="accent1"/>
                  </a:solidFill>
                  <a:latin typeface="微软雅黑" panose="020B0503020204020204" charset="-122"/>
                  <a:ea typeface="微软雅黑" panose="020B0503020204020204" charset="-122"/>
                </a:rPr>
                <a:t>Open Access</a:t>
              </a:r>
              <a:endParaRPr lang="zh-CN" altLang="en-US" b="1">
                <a:solidFill>
                  <a:schemeClr val="accent1"/>
                </a:solidFill>
                <a:latin typeface="微软雅黑" panose="020B0503020204020204" charset="-122"/>
                <a:ea typeface="微软雅黑" panose="020B0503020204020204" charset="-122"/>
              </a:endParaRPr>
            </a:p>
          </p:txBody>
        </p:sp>
        <p:sp>
          <p:nvSpPr>
            <p:cNvPr id="16" name="矩形 15"/>
            <p:cNvSpPr/>
            <p:nvPr/>
          </p:nvSpPr>
          <p:spPr>
            <a:xfrm>
              <a:off x="2862476" y="2113880"/>
              <a:ext cx="5880014" cy="1726178"/>
            </a:xfrm>
            <a:prstGeom prst="rect">
              <a:avLst/>
            </a:prstGeom>
          </p:spPr>
          <p:txBody>
            <a:bodyPr wrap="square">
              <a:spAutoFit/>
            </a:bodyPr>
            <a:lstStyle/>
            <a:p>
              <a:pPr>
                <a:lnSpc>
                  <a:spcPct val="120000"/>
                </a:lnSpc>
              </a:pPr>
              <a:r>
                <a:rPr lang="en-GB" altLang="zh-CN" dirty="0">
                  <a:latin typeface="微软雅黑" panose="020B0503020204020204" charset="-122"/>
                  <a:ea typeface="微软雅黑" panose="020B0503020204020204" charset="-122"/>
                </a:rPr>
                <a:t>With the further development of the </a:t>
              </a:r>
              <a:r>
                <a:rPr lang="en-GB" altLang="zh-CN" b="1" dirty="0">
                  <a:solidFill>
                    <a:srgbClr val="4E81BD"/>
                  </a:solidFill>
                  <a:latin typeface="微软雅黑" panose="020B0503020204020204" charset="-122"/>
                  <a:ea typeface="微软雅黑" panose="020B0503020204020204" charset="-122"/>
                </a:rPr>
                <a:t>Open Science Movement</a:t>
              </a:r>
              <a:r>
                <a:rPr lang="en-GB" altLang="zh-CN" dirty="0">
                  <a:latin typeface="微软雅黑" panose="020B0503020204020204" charset="-122"/>
                  <a:ea typeface="微软雅黑" panose="020B0503020204020204" charset="-122"/>
                </a:rPr>
                <a:t>, the large-scale open academic graph has gradually become the </a:t>
              </a:r>
              <a:r>
                <a:rPr lang="en-GB" altLang="zh-CN" b="1" dirty="0">
                  <a:solidFill>
                    <a:srgbClr val="4E81BD"/>
                  </a:solidFill>
                  <a:latin typeface="微软雅黑" panose="020B0503020204020204" charset="-122"/>
                  <a:ea typeface="微软雅黑" panose="020B0503020204020204" charset="-122"/>
                </a:rPr>
                <a:t>new dataset </a:t>
              </a:r>
              <a:r>
                <a:rPr lang="en-GB" altLang="zh-CN" dirty="0">
                  <a:latin typeface="微软雅黑" panose="020B0503020204020204" charset="-122"/>
                  <a:ea typeface="微软雅黑" panose="020B0503020204020204" charset="-122"/>
                </a:rPr>
                <a:t>for the analysis of research frontiers due to the integration of scientific papers and their relevant metadata</a:t>
              </a:r>
              <a:endParaRPr lang="zh-CN" altLang="en-US" dirty="0">
                <a:latin typeface="微软雅黑" panose="020B0503020204020204" charset="-122"/>
                <a:ea typeface="微软雅黑" panose="020B0503020204020204" charset="-122"/>
              </a:endParaRPr>
            </a:p>
          </p:txBody>
        </p:sp>
      </p:grpSp>
      <p:grpSp>
        <p:nvGrpSpPr>
          <p:cNvPr id="20" name="组合 19"/>
          <p:cNvGrpSpPr/>
          <p:nvPr/>
        </p:nvGrpSpPr>
        <p:grpSpPr>
          <a:xfrm>
            <a:off x="610680" y="5374200"/>
            <a:ext cx="8184515" cy="647088"/>
            <a:chOff x="557340" y="2708579"/>
            <a:chExt cx="8184515" cy="647088"/>
          </a:xfrm>
        </p:grpSpPr>
        <p:sp>
          <p:nvSpPr>
            <p:cNvPr id="21" name="Rectangle 1"/>
            <p:cNvSpPr>
              <a:spLocks noChangeArrowheads="1"/>
            </p:cNvSpPr>
            <p:nvPr/>
          </p:nvSpPr>
          <p:spPr bwMode="auto">
            <a:xfrm>
              <a:off x="557340" y="2986335"/>
              <a:ext cx="15632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gn="l" fontAlgn="base">
                <a:spcBef>
                  <a:spcPct val="0"/>
                </a:spcBef>
                <a:spcAft>
                  <a:spcPct val="0"/>
                </a:spcAft>
              </a:pPr>
              <a:r>
                <a:rPr lang="zh-CN" altLang="en-US" b="1">
                  <a:solidFill>
                    <a:schemeClr val="accent1"/>
                  </a:solidFill>
                  <a:latin typeface="微软雅黑" panose="020B0503020204020204" charset="-122"/>
                  <a:ea typeface="微软雅黑" panose="020B0503020204020204" charset="-122"/>
                </a:rPr>
                <a:t>Open </a:t>
              </a:r>
              <a:r>
                <a:rPr lang="en-US" altLang="zh-CN" b="1">
                  <a:solidFill>
                    <a:schemeClr val="accent1"/>
                  </a:solidFill>
                  <a:latin typeface="微软雅黑" panose="020B0503020204020204" charset="-122"/>
                  <a:ea typeface="微软雅黑" panose="020B0503020204020204" charset="-122"/>
                </a:rPr>
                <a:t>  </a:t>
              </a:r>
              <a:r>
                <a:rPr lang="zh-CN" altLang="en-US" b="1">
                  <a:solidFill>
                    <a:schemeClr val="accent1"/>
                  </a:solidFill>
                  <a:latin typeface="微软雅黑" panose="020B0503020204020204" charset="-122"/>
                  <a:ea typeface="微软雅黑" panose="020B0503020204020204" charset="-122"/>
                </a:rPr>
                <a:t>Data</a:t>
              </a:r>
              <a:endParaRPr lang="zh-CN" altLang="en-US" b="1">
                <a:solidFill>
                  <a:schemeClr val="accent1"/>
                </a:solidFill>
                <a:latin typeface="微软雅黑" panose="020B0503020204020204" charset="-122"/>
                <a:ea typeface="微软雅黑" panose="020B0503020204020204" charset="-122"/>
              </a:endParaRPr>
            </a:p>
          </p:txBody>
        </p:sp>
        <p:sp>
          <p:nvSpPr>
            <p:cNvPr id="22" name="矩形 21"/>
            <p:cNvSpPr/>
            <p:nvPr/>
          </p:nvSpPr>
          <p:spPr>
            <a:xfrm>
              <a:off x="3674555" y="2708579"/>
              <a:ext cx="5067300" cy="396583"/>
            </a:xfrm>
            <a:prstGeom prst="rect">
              <a:avLst/>
            </a:prstGeom>
          </p:spPr>
          <p:txBody>
            <a:bodyPr wrap="square">
              <a:spAutoFit/>
            </a:bodyPr>
            <a:lstStyle/>
            <a:p>
              <a:pPr>
                <a:lnSpc>
                  <a:spcPct val="120000"/>
                </a:lnSpc>
              </a:pPr>
              <a:endParaRPr lang="zh-CN" altLang="en-US">
                <a:latin typeface="微软雅黑" panose="020B0503020204020204" charset="-122"/>
                <a:ea typeface="微软雅黑" panose="020B050302020402020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par>
                                <p:cTn id="21" presetID="16" presetClass="entr" presetSubtype="37"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Effect transition="in" filter="barn(outVertical)">
                                      <p:cBhvr>
                                        <p:cTn id="23" dur="500"/>
                                        <p:tgtEl>
                                          <p:spTgt spid="5"/>
                                        </p:tgtEl>
                                      </p:cBhvr>
                                    </p:animEffect>
                                  </p:childTnLst>
                                </p:cTn>
                              </p:par>
                              <p:par>
                                <p:cTn id="24" presetID="53" presetClass="entr" presetSubtype="16" fill="hold" nodeType="withEffect">
                                  <p:stCondLst>
                                    <p:cond delay="25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25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par>
                                <p:cTn id="34" presetID="22" presetClass="entr" presetSubtype="8" fill="hold" nodeType="withEffect">
                                  <p:stCondLst>
                                    <p:cond delay="25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nodeType="withEffect">
                                  <p:stCondLst>
                                    <p:cond delay="25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4" y="362672"/>
            <a:ext cx="8409010" cy="46166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rPr>
              <a:t>1.</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Introduction</a:t>
            </a:r>
            <a:r>
              <a:rPr lang="en-US" altLang="zh-CN" sz="2400" b="1">
                <a:solidFill>
                  <a:schemeClr val="tx1">
                    <a:lumMod val="85000"/>
                    <a:lumOff val="15000"/>
                  </a:schemeClr>
                </a:solidFill>
                <a:latin typeface="微软雅黑" panose="020B0503020204020204" charset="-122"/>
                <a:ea typeface="微软雅黑" panose="020B0503020204020204" charset="-122"/>
              </a:rPr>
              <a:t>——Analysis of Research Problem</a:t>
            </a:r>
            <a:endParaRPr lang="zh-CN" altLang="en-US" sz="2400" b="1">
              <a:solidFill>
                <a:schemeClr val="tx1">
                  <a:lumMod val="85000"/>
                  <a:lumOff val="15000"/>
                </a:schemeClr>
              </a:solidFill>
              <a:latin typeface="微软雅黑" panose="020B0503020204020204" charset="-122"/>
              <a:ea typeface="微软雅黑" panose="020B0503020204020204" charset="-122"/>
            </a:endParaRPr>
          </a:p>
        </p:txBody>
      </p:sp>
      <p:grpSp>
        <p:nvGrpSpPr>
          <p:cNvPr id="7" name="组合 6"/>
          <p:cNvGrpSpPr/>
          <p:nvPr/>
        </p:nvGrpSpPr>
        <p:grpSpPr>
          <a:xfrm>
            <a:off x="565150" y="1052736"/>
            <a:ext cx="8557895" cy="5338445"/>
            <a:chOff x="890" y="1882"/>
            <a:chExt cx="13477" cy="8407"/>
          </a:xfrm>
        </p:grpSpPr>
        <p:grpSp>
          <p:nvGrpSpPr>
            <p:cNvPr id="6" name="组合 5"/>
            <p:cNvGrpSpPr/>
            <p:nvPr/>
          </p:nvGrpSpPr>
          <p:grpSpPr>
            <a:xfrm>
              <a:off x="890" y="1882"/>
              <a:ext cx="13319" cy="8280"/>
              <a:chOff x="890" y="1882"/>
              <a:chExt cx="13319" cy="8280"/>
            </a:xfrm>
          </p:grpSpPr>
          <p:grpSp>
            <p:nvGrpSpPr>
              <p:cNvPr id="2" name="组合 1"/>
              <p:cNvGrpSpPr/>
              <p:nvPr/>
            </p:nvGrpSpPr>
            <p:grpSpPr>
              <a:xfrm>
                <a:off x="890" y="1882"/>
                <a:ext cx="12476" cy="6096"/>
                <a:chOff x="592265" y="2438399"/>
                <a:chExt cx="7922267" cy="3870325"/>
              </a:xfrm>
            </p:grpSpPr>
            <p:sp useBgFill="1">
              <p:nvSpPr>
                <p:cNvPr id="27" name="任意多边形 26"/>
                <p:cNvSpPr/>
                <p:nvPr/>
              </p:nvSpPr>
              <p:spPr>
                <a:xfrm>
                  <a:off x="592265" y="2438399"/>
                  <a:ext cx="6799580" cy="1161415"/>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lvl="0" algn="l" defTabSz="2266950">
                    <a:lnSpc>
                      <a:spcPct val="90000"/>
                    </a:lnSpc>
                    <a:spcBef>
                      <a:spcPct val="0"/>
                    </a:spcBef>
                    <a:spcAft>
                      <a:spcPct val="35000"/>
                    </a:spcAft>
                  </a:pPr>
                  <a:endParaRPr lang="zh-CN" altLang="en-US" sz="5100" kern="1200"/>
                </a:p>
              </p:txBody>
            </p:sp>
            <p:sp>
              <p:nvSpPr>
                <p:cNvPr id="28" name="任意多边形 27"/>
                <p:cNvSpPr/>
                <p:nvPr/>
              </p:nvSpPr>
              <p:spPr>
                <a:xfrm>
                  <a:off x="1186434" y="3793012"/>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no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29" name="任意多边形 28"/>
                <p:cNvSpPr/>
                <p:nvPr/>
              </p:nvSpPr>
              <p:spPr>
                <a:xfrm>
                  <a:off x="1780604" y="5147626"/>
                  <a:ext cx="6733928" cy="1161098"/>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no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sp>
              <p:nvSpPr>
                <p:cNvPr id="30" name="任意多边形 29"/>
                <p:cNvSpPr/>
                <p:nvPr/>
              </p:nvSpPr>
              <p:spPr>
                <a:xfrm>
                  <a:off x="6296298" y="3318898"/>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1" name="任意多边形 30"/>
                <p:cNvSpPr/>
                <p:nvPr/>
              </p:nvSpPr>
              <p:spPr>
                <a:xfrm>
                  <a:off x="6890468" y="4665772"/>
                  <a:ext cx="1029895" cy="754714"/>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24028" tIns="45720" rIns="224028" bIns="241859" numCol="1" spcCol="1270" anchor="ctr" anchorCtr="0">
                  <a:noAutofit/>
                </a:bodyPr>
                <a:lstStyle/>
                <a:p>
                  <a:pPr lvl="0" algn="ctr" defTabSz="1600200">
                    <a:lnSpc>
                      <a:spcPct val="90000"/>
                    </a:lnSpc>
                    <a:spcBef>
                      <a:spcPct val="0"/>
                    </a:spcBef>
                    <a:spcAft>
                      <a:spcPct val="35000"/>
                    </a:spcAft>
                  </a:pPr>
                  <a:endParaRPr lang="zh-CN" altLang="en-US" sz="3600" kern="1200"/>
                </a:p>
              </p:txBody>
            </p:sp>
            <p:sp>
              <p:nvSpPr>
                <p:cNvPr id="32" name="文本框 31"/>
                <p:cNvSpPr txBox="1"/>
                <p:nvPr/>
              </p:nvSpPr>
              <p:spPr>
                <a:xfrm>
                  <a:off x="592265" y="2440081"/>
                  <a:ext cx="6799580" cy="987352"/>
                </a:xfrm>
                <a:prstGeom prst="rect">
                  <a:avLst/>
                </a:prstGeom>
                <a:noFill/>
              </p:spPr>
              <p:txBody>
                <a:bodyPr wrap="square" rtlCol="0">
                  <a:spAutoFit/>
                </a:bodyPr>
                <a:lstStyle/>
                <a:p>
                  <a:pPr>
                    <a:lnSpc>
                      <a:spcPct val="125000"/>
                    </a:lnSpc>
                  </a:pPr>
                  <a:r>
                    <a:rPr lang="en-GB" sz="1600">
                      <a:solidFill>
                        <a:srgbClr val="262626"/>
                      </a:solidFill>
                      <a:latin typeface="微软雅黑" panose="020B0503020204020204" charset="-122"/>
                      <a:ea typeface="微软雅黑" panose="020B0503020204020204" charset="-122"/>
                    </a:rPr>
                    <a:t>The research frontier is a clustering structure among the highly interactive papers, which reflects the topic that have gradually interested people and have been studied more frequently over time </a:t>
                  </a:r>
                  <a:endParaRPr sz="1600">
                    <a:solidFill>
                      <a:srgbClr val="262626"/>
                    </a:solidFill>
                    <a:latin typeface="微软雅黑" panose="020B0503020204020204" charset="-122"/>
                    <a:ea typeface="微软雅黑" panose="020B0503020204020204" charset="-122"/>
                  </a:endParaRPr>
                </a:p>
              </p:txBody>
            </p:sp>
            <p:sp>
              <p:nvSpPr>
                <p:cNvPr id="33" name="文本框 32"/>
                <p:cNvSpPr txBox="1"/>
                <p:nvPr/>
              </p:nvSpPr>
              <p:spPr>
                <a:xfrm>
                  <a:off x="1195895" y="3736613"/>
                  <a:ext cx="6715005" cy="1295079"/>
                </a:xfrm>
                <a:prstGeom prst="rect">
                  <a:avLst/>
                </a:prstGeom>
                <a:noFill/>
              </p:spPr>
              <p:txBody>
                <a:bodyPr wrap="square" rtlCol="0">
                  <a:spAutoFit/>
                </a:bodyPr>
                <a:lstStyle/>
                <a:p>
                  <a:pPr>
                    <a:lnSpc>
                      <a:spcPct val="125000"/>
                    </a:lnSpc>
                  </a:pPr>
                  <a:r>
                    <a:rPr lang="en-GB" altLang="zh-CN" sz="1600">
                      <a:solidFill>
                        <a:srgbClr val="262626"/>
                      </a:solidFill>
                      <a:latin typeface="微软雅黑" panose="020B0503020204020204" charset="-122"/>
                      <a:ea typeface="微软雅黑" panose="020B0503020204020204" charset="-122"/>
                    </a:rPr>
                    <a:t>Analysis of research frontiers refers to the process of actively discovering and analyzing emerging research topics and their development status and associated structure by means of expert judgment and scientometrics methods.</a:t>
                  </a:r>
                  <a:endParaRPr lang="zh-CN" altLang="en-US" sz="1600">
                    <a:solidFill>
                      <a:srgbClr val="262626"/>
                    </a:solidFill>
                    <a:latin typeface="微软雅黑" panose="020B0503020204020204" charset="-122"/>
                    <a:ea typeface="微软雅黑" panose="020B0503020204020204" charset="-122"/>
                  </a:endParaRPr>
                </a:p>
              </p:txBody>
            </p:sp>
            <p:sp>
              <p:nvSpPr>
                <p:cNvPr id="34" name="文本框 33"/>
                <p:cNvSpPr txBox="1"/>
                <p:nvPr/>
              </p:nvSpPr>
              <p:spPr>
                <a:xfrm>
                  <a:off x="1799423" y="5224890"/>
                  <a:ext cx="6715005" cy="987352"/>
                </a:xfrm>
                <a:prstGeom prst="rect">
                  <a:avLst/>
                </a:prstGeom>
                <a:noFill/>
              </p:spPr>
              <p:txBody>
                <a:bodyPr wrap="square" rtlCol="0">
                  <a:spAutoFit/>
                </a:bodyPr>
                <a:lstStyle/>
                <a:p>
                  <a:pPr>
                    <a:lnSpc>
                      <a:spcPct val="125000"/>
                    </a:lnSpc>
                  </a:pPr>
                  <a:r>
                    <a:rPr lang="en-US" altLang="zh-CN" sz="1600">
                      <a:solidFill>
                        <a:srgbClr val="262626"/>
                      </a:solidFill>
                      <a:latin typeface="微软雅黑" panose="020B0503020204020204" charset="-122"/>
                      <a:ea typeface="微软雅黑" panose="020B0503020204020204" charset="-122"/>
                    </a:rPr>
                    <a:t>Commonly used </a:t>
                  </a:r>
                  <a:r>
                    <a:rPr lang="en-GB" altLang="zh-CN" sz="1600">
                      <a:solidFill>
                        <a:srgbClr val="262626"/>
                      </a:solidFill>
                      <a:latin typeface="微软雅黑" panose="020B0503020204020204" charset="-122"/>
                      <a:ea typeface="微软雅黑" panose="020B0503020204020204" charset="-122"/>
                    </a:rPr>
                    <a:t>scientometrics methods of research frontiers analysis include </a:t>
                  </a:r>
                  <a:r>
                    <a:rPr lang="en-US" altLang="zh-CN" sz="1600">
                      <a:solidFill>
                        <a:srgbClr val="262626"/>
                      </a:solidFill>
                      <a:latin typeface="微软雅黑" panose="020B0503020204020204" charset="-122"/>
                      <a:ea typeface="微软雅黑" panose="020B0503020204020204" charset="-122"/>
                    </a:rPr>
                    <a:t>co-citation analysis, bibliographic coupling analysis, word frequency analysis</a:t>
                  </a:r>
                  <a:r>
                    <a:rPr lang="zh-CN" altLang="zh-CN" sz="1600">
                      <a:solidFill>
                        <a:srgbClr val="262626"/>
                      </a:solidFill>
                      <a:latin typeface="微软雅黑" panose="020B0503020204020204" charset="-122"/>
                      <a:ea typeface="微软雅黑" panose="020B0503020204020204" charset="-122"/>
                    </a:rPr>
                    <a:t> </a:t>
                  </a:r>
                  <a:r>
                    <a:rPr lang="en-US" altLang="zh-CN" sz="1600">
                      <a:solidFill>
                        <a:srgbClr val="262626"/>
                      </a:solidFill>
                      <a:latin typeface="微软雅黑" panose="020B0503020204020204" charset="-122"/>
                      <a:ea typeface="微软雅黑" panose="020B0503020204020204" charset="-122"/>
                    </a:rPr>
                    <a:t>and co-word analysis, et al</a:t>
                  </a:r>
                  <a:endParaRPr lang="zh-CN" altLang="en-US" sz="1600">
                    <a:solidFill>
                      <a:srgbClr val="262626"/>
                    </a:solidFill>
                    <a:latin typeface="微软雅黑" panose="020B0503020204020204" charset="-122"/>
                    <a:ea typeface="微软雅黑" panose="020B0503020204020204" charset="-122"/>
                  </a:endParaRPr>
                </a:p>
              </p:txBody>
            </p:sp>
          </p:grpSp>
          <p:sp>
            <p:nvSpPr>
              <p:cNvPr id="3" name="任意多边形 2"/>
              <p:cNvSpPr/>
              <p:nvPr/>
            </p:nvSpPr>
            <p:spPr>
              <a:xfrm>
                <a:off x="3604" y="8235"/>
                <a:ext cx="10605" cy="1927"/>
              </a:xfrm>
              <a:custGeom>
                <a:avLst/>
                <a:gdLst>
                  <a:gd name="connsiteX0" fmla="*/ 0 w 5181600"/>
                  <a:gd name="connsiteY0" fmla="*/ 121920 h 1219200"/>
                  <a:gd name="connsiteX1" fmla="*/ 121920 w 5181600"/>
                  <a:gd name="connsiteY1" fmla="*/ 0 h 1219200"/>
                  <a:gd name="connsiteX2" fmla="*/ 5059680 w 5181600"/>
                  <a:gd name="connsiteY2" fmla="*/ 0 h 1219200"/>
                  <a:gd name="connsiteX3" fmla="*/ 5181600 w 5181600"/>
                  <a:gd name="connsiteY3" fmla="*/ 121920 h 1219200"/>
                  <a:gd name="connsiteX4" fmla="*/ 5181600 w 5181600"/>
                  <a:gd name="connsiteY4" fmla="*/ 1097280 h 1219200"/>
                  <a:gd name="connsiteX5" fmla="*/ 5059680 w 5181600"/>
                  <a:gd name="connsiteY5" fmla="*/ 1219200 h 1219200"/>
                  <a:gd name="connsiteX6" fmla="*/ 121920 w 5181600"/>
                  <a:gd name="connsiteY6" fmla="*/ 1219200 h 1219200"/>
                  <a:gd name="connsiteX7" fmla="*/ 0 w 5181600"/>
                  <a:gd name="connsiteY7" fmla="*/ 1097280 h 1219200"/>
                  <a:gd name="connsiteX8" fmla="*/ 0 w 5181600"/>
                  <a:gd name="connsiteY8" fmla="*/ 12192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1219200">
                    <a:moveTo>
                      <a:pt x="0" y="121920"/>
                    </a:moveTo>
                    <a:cubicBezTo>
                      <a:pt x="0" y="54585"/>
                      <a:pt x="54585" y="0"/>
                      <a:pt x="121920" y="0"/>
                    </a:cubicBezTo>
                    <a:lnTo>
                      <a:pt x="5059680" y="0"/>
                    </a:lnTo>
                    <a:cubicBezTo>
                      <a:pt x="5127015" y="0"/>
                      <a:pt x="5181600" y="54585"/>
                      <a:pt x="5181600" y="121920"/>
                    </a:cubicBezTo>
                    <a:lnTo>
                      <a:pt x="5181600" y="1097280"/>
                    </a:lnTo>
                    <a:cubicBezTo>
                      <a:pt x="5181600" y="1164615"/>
                      <a:pt x="5127015" y="1219200"/>
                      <a:pt x="5059680" y="1219200"/>
                    </a:cubicBezTo>
                    <a:lnTo>
                      <a:pt x="121920" y="1219200"/>
                    </a:lnTo>
                    <a:cubicBezTo>
                      <a:pt x="54585" y="1219200"/>
                      <a:pt x="0" y="1164615"/>
                      <a:pt x="0" y="1097280"/>
                    </a:cubicBezTo>
                    <a:lnTo>
                      <a:pt x="0" y="121920"/>
                    </a:lnTo>
                    <a:close/>
                  </a:path>
                </a:pathLst>
              </a:custGeom>
              <a:noFill/>
              <a:ln>
                <a:solidFill>
                  <a:srgbClr val="0070C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019" tIns="230019" rIns="1474213" bIns="230019" numCol="1" spcCol="1270" anchor="ctr" anchorCtr="0">
                <a:noAutofit/>
              </a:bodyPr>
              <a:lstStyle/>
              <a:p>
                <a:pPr defTabSz="2266950">
                  <a:lnSpc>
                    <a:spcPct val="90000"/>
                  </a:lnSpc>
                  <a:spcBef>
                    <a:spcPct val="0"/>
                  </a:spcBef>
                  <a:spcAft>
                    <a:spcPct val="35000"/>
                  </a:spcAft>
                </a:pPr>
                <a:endParaRPr lang="zh-CN" altLang="en-US" sz="5100"/>
              </a:p>
            </p:txBody>
          </p:sp>
        </p:grpSp>
        <p:sp>
          <p:nvSpPr>
            <p:cNvPr id="5" name="文本框 4"/>
            <p:cNvSpPr txBox="1"/>
            <p:nvPr/>
          </p:nvSpPr>
          <p:spPr>
            <a:xfrm>
              <a:off x="3651" y="8189"/>
              <a:ext cx="10716" cy="2100"/>
            </a:xfrm>
            <a:prstGeom prst="rect">
              <a:avLst/>
            </a:prstGeom>
            <a:noFill/>
          </p:spPr>
          <p:txBody>
            <a:bodyPr wrap="square" rtlCol="0">
              <a:spAutoFit/>
            </a:bodyPr>
            <a:lstStyle/>
            <a:p>
              <a:pPr>
                <a:lnSpc>
                  <a:spcPct val="125000"/>
                </a:lnSpc>
              </a:pPr>
              <a:r>
                <a:rPr lang="en-GB" altLang="zh-CN" sz="1600" b="1">
                  <a:solidFill>
                    <a:srgbClr val="262626"/>
                  </a:solidFill>
                  <a:latin typeface="微软雅黑" panose="020B0503020204020204" charset="-122"/>
                  <a:ea typeface="微软雅黑" panose="020B0503020204020204" charset="-122"/>
                </a:rPr>
                <a:t>Time-delay in citation analysis, lack of semantic information for topic analysis, and inability to cross-integrate of data sources are the main existing shortcomings due to the influence by data sources and analysis principles</a:t>
              </a:r>
              <a:r>
                <a:rPr lang="en-US" altLang="zh-CN" sz="1600" b="1">
                  <a:solidFill>
                    <a:srgbClr val="262626"/>
                  </a:solidFill>
                  <a:latin typeface="微软雅黑" panose="020B0503020204020204" charset="-122"/>
                  <a:ea typeface="微软雅黑" panose="020B0503020204020204" charset="-122"/>
                </a:rPr>
                <a:t>*</a:t>
              </a:r>
              <a:endParaRPr lang="en-US" altLang="zh-CN" sz="1600" b="1">
                <a:solidFill>
                  <a:srgbClr val="262626"/>
                </a:solidFill>
                <a:latin typeface="微软雅黑" panose="020B0503020204020204" charset="-122"/>
                <a:ea typeface="微软雅黑" panose="020B0503020204020204" charset="-122"/>
              </a:endParaRPr>
            </a:p>
          </p:txBody>
        </p:sp>
      </p:grpSp>
      <p:grpSp>
        <p:nvGrpSpPr>
          <p:cNvPr id="4" name="组合 3"/>
          <p:cNvGrpSpPr/>
          <p:nvPr/>
        </p:nvGrpSpPr>
        <p:grpSpPr>
          <a:xfrm>
            <a:off x="-252536" y="6381328"/>
            <a:ext cx="9498134" cy="523220"/>
            <a:chOff x="-195939" y="6381328"/>
            <a:chExt cx="9498134" cy="523220"/>
          </a:xfrm>
        </p:grpSpPr>
        <p:sp>
          <p:nvSpPr>
            <p:cNvPr id="37" name="矩形 36"/>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a:t>
              </a:r>
              <a:r>
                <a:rPr lang="en-US" sz="1600">
                  <a:solidFill>
                    <a:schemeClr val="bg1"/>
                  </a:solidFill>
                  <a:latin typeface="微软雅黑" panose="020B0503020204020204" charset="-122"/>
                  <a:ea typeface="微软雅黑" panose="020B0503020204020204" charset="-122"/>
                </a:rPr>
                <a:t>5</a:t>
              </a:r>
              <a:endParaRPr lang="en-US" sz="1600">
                <a:solidFill>
                  <a:schemeClr val="bg1"/>
                </a:solidFill>
                <a:latin typeface="微软雅黑" panose="020B0503020204020204" charset="-122"/>
                <a:ea typeface="微软雅黑" panose="020B0503020204020204" charset="-122"/>
              </a:endParaRPr>
            </a:p>
          </p:txBody>
        </p:sp>
        <p:sp>
          <p:nvSpPr>
            <p:cNvPr id="45" name="文本框 44"/>
            <p:cNvSpPr txBox="1"/>
            <p:nvPr/>
          </p:nvSpPr>
          <p:spPr>
            <a:xfrm>
              <a:off x="-195939" y="6381328"/>
              <a:ext cx="8891012" cy="523220"/>
            </a:xfrm>
            <a:prstGeom prst="rect">
              <a:avLst/>
            </a:prstGeom>
            <a:noFill/>
          </p:spPr>
          <p:txBody>
            <a:bodyPr wrap="square" rtlCol="0">
              <a:spAutoFit/>
            </a:bodyPr>
            <a:lstStyle/>
            <a:p>
              <a:pPr algn="r"/>
              <a:r>
                <a:rPr lang="en-US" altLang="zh-CN" sz="1400">
                  <a:solidFill>
                    <a:schemeClr val="tx1">
                      <a:lumMod val="85000"/>
                      <a:lumOff val="15000"/>
                    </a:schemeClr>
                  </a:solidFill>
                  <a:latin typeface="微软雅黑" panose="020B0503020204020204" charset="-122"/>
                  <a:ea typeface="微软雅黑" panose="020B0503020204020204" charset="-122"/>
                  <a:sym typeface="+mn-ea"/>
                </a:rPr>
                <a:t>*</a:t>
              </a:r>
              <a:r>
                <a:rPr lang="en-US" altLang="zh-CN" sz="1400" err="1">
                  <a:solidFill>
                    <a:schemeClr val="tx1">
                      <a:lumMod val="85000"/>
                      <a:lumOff val="15000"/>
                    </a:schemeClr>
                  </a:solidFill>
                  <a:latin typeface="微软雅黑" panose="020B0503020204020204" charset="-122"/>
                  <a:ea typeface="微软雅黑" panose="020B0503020204020204" charset="-122"/>
                  <a:sym typeface="+mn-ea"/>
                </a:rPr>
                <a:t>Ruhai</a:t>
              </a:r>
              <a:r>
                <a:rPr lang="en-US" altLang="zh-CN" sz="1400">
                  <a:solidFill>
                    <a:schemeClr val="tx1">
                      <a:lumMod val="85000"/>
                      <a:lumOff val="15000"/>
                    </a:schemeClr>
                  </a:solidFill>
                  <a:latin typeface="微软雅黑" panose="020B0503020204020204" charset="-122"/>
                  <a:ea typeface="微软雅黑" panose="020B0503020204020204" charset="-122"/>
                  <a:sym typeface="+mn-ea"/>
                </a:rPr>
                <a:t> </a:t>
              </a:r>
              <a:r>
                <a:rPr lang="en-US" altLang="zh-CN" sz="1400" err="1">
                  <a:solidFill>
                    <a:schemeClr val="tx1">
                      <a:lumMod val="85000"/>
                      <a:lumOff val="15000"/>
                    </a:schemeClr>
                  </a:solidFill>
                  <a:latin typeface="微软雅黑" panose="020B0503020204020204" charset="-122"/>
                  <a:ea typeface="微软雅黑" panose="020B0503020204020204" charset="-122"/>
                  <a:sym typeface="+mn-ea"/>
                </a:rPr>
                <a:t>Bai,et</a:t>
              </a:r>
              <a:r>
                <a:rPr lang="en-US" altLang="zh-CN" sz="1400">
                  <a:solidFill>
                    <a:schemeClr val="tx1">
                      <a:lumMod val="85000"/>
                      <a:lumOff val="15000"/>
                    </a:schemeClr>
                  </a:solidFill>
                  <a:latin typeface="微软雅黑" panose="020B0503020204020204" charset="-122"/>
                  <a:ea typeface="微软雅黑" panose="020B0503020204020204" charset="-122"/>
                  <a:sym typeface="+mn-ea"/>
                </a:rPr>
                <a:t> al.</a:t>
              </a:r>
              <a:r>
                <a:rPr lang="en-GB" altLang="zh-CN" sz="1400">
                  <a:solidFill>
                    <a:schemeClr val="tx1">
                      <a:lumMod val="85000"/>
                      <a:lumOff val="15000"/>
                    </a:schemeClr>
                  </a:solidFill>
                  <a:latin typeface="微软雅黑" panose="020B0503020204020204" charset="-122"/>
                  <a:ea typeface="微软雅黑" panose="020B0503020204020204" charset="-122"/>
                  <a:sym typeface="+mn-ea"/>
                </a:rPr>
                <a:t> Research on the Comparison of the Main Methods and Development Trends of Frontier Exploration in Scientific Research[J]. Information </a:t>
              </a:r>
              <a:r>
                <a:rPr lang="en-GB" altLang="zh-CN" sz="1400" err="1">
                  <a:solidFill>
                    <a:schemeClr val="tx1">
                      <a:lumMod val="85000"/>
                      <a:lumOff val="15000"/>
                    </a:schemeClr>
                  </a:solidFill>
                  <a:latin typeface="微软雅黑" panose="020B0503020204020204" charset="-122"/>
                  <a:ea typeface="微软雅黑" panose="020B0503020204020204" charset="-122"/>
                  <a:sym typeface="+mn-ea"/>
                </a:rPr>
                <a:t>Studies:Theory</a:t>
              </a:r>
              <a:r>
                <a:rPr lang="en-GB" altLang="zh-CN" sz="1400">
                  <a:solidFill>
                    <a:schemeClr val="tx1">
                      <a:lumMod val="85000"/>
                      <a:lumOff val="15000"/>
                    </a:schemeClr>
                  </a:solidFill>
                  <a:latin typeface="微软雅黑" panose="020B0503020204020204" charset="-122"/>
                  <a:ea typeface="微软雅黑" panose="020B0503020204020204" charset="-122"/>
                  <a:sym typeface="+mn-ea"/>
                </a:rPr>
                <a:t> &amp; Application</a:t>
              </a:r>
              <a:r>
                <a:rPr lang="en-US" altLang="zh-CN" sz="1400">
                  <a:solidFill>
                    <a:schemeClr val="tx1">
                      <a:lumMod val="85000"/>
                      <a:lumOff val="15000"/>
                    </a:schemeClr>
                  </a:solidFill>
                  <a:latin typeface="微软雅黑" panose="020B0503020204020204" charset="-122"/>
                  <a:ea typeface="微软雅黑" panose="020B0503020204020204" charset="-122"/>
                  <a:sym typeface="+mn-ea"/>
                </a:rPr>
                <a:t>,</a:t>
              </a:r>
              <a:r>
                <a:rPr sz="1400">
                  <a:solidFill>
                    <a:schemeClr val="tx1">
                      <a:lumMod val="85000"/>
                      <a:lumOff val="15000"/>
                    </a:schemeClr>
                  </a:solidFill>
                  <a:latin typeface="微软雅黑" panose="020B0503020204020204" charset="-122"/>
                  <a:ea typeface="微软雅黑" panose="020B0503020204020204" charset="-122"/>
                </a:rPr>
                <a:t>2017</a:t>
              </a:r>
              <a:endParaRPr sz="140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2" fill="hold"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19575" y="362672"/>
            <a:ext cx="7113238" cy="460375"/>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sym typeface="+mn-ea"/>
              </a:rPr>
              <a:t>1.</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Introduction</a:t>
            </a:r>
            <a:r>
              <a:rPr lang="en-US" altLang="zh-CN" sz="2400" b="1">
                <a:solidFill>
                  <a:schemeClr val="tx1">
                    <a:lumMod val="85000"/>
                    <a:lumOff val="15000"/>
                  </a:schemeClr>
                </a:solidFill>
                <a:latin typeface="微软雅黑" panose="020B0503020204020204" charset="-122"/>
                <a:ea typeface="微软雅黑" panose="020B0503020204020204" charset="-122"/>
                <a:sym typeface="+mn-ea"/>
              </a:rPr>
              <a:t>——Paper Work</a:t>
            </a:r>
            <a:endParaRPr lang="zh-CN" altLang="en-US" sz="2400" b="1">
              <a:solidFill>
                <a:schemeClr val="tx1">
                  <a:lumMod val="85000"/>
                  <a:lumOff val="15000"/>
                </a:schemeClr>
              </a:solidFill>
              <a:latin typeface="微软雅黑" panose="020B0503020204020204" charset="-122"/>
              <a:ea typeface="微软雅黑" panose="020B0503020204020204" charset="-122"/>
            </a:endParaRPr>
          </a:p>
        </p:txBody>
      </p:sp>
      <p:sp>
        <p:nvSpPr>
          <p:cNvPr id="35" name="任意多边形 34"/>
          <p:cNvSpPr/>
          <p:nvPr/>
        </p:nvSpPr>
        <p:spPr>
          <a:xfrm>
            <a:off x="1462368" y="2633890"/>
            <a:ext cx="1684297" cy="1587198"/>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400" b="1">
                <a:latin typeface="Arial" panose="020B0604020202090204" pitchFamily="34" charset="0"/>
                <a:ea typeface="微软雅黑" panose="020B0503020204020204" charset="-122"/>
                <a:sym typeface="+mn-ea"/>
              </a:rPr>
              <a:t>Research Frontiers</a:t>
            </a:r>
            <a:endParaRPr lang="zh-CN" sz="2400" b="1">
              <a:latin typeface="Arial" panose="020B0604020202090204" pitchFamily="34" charset="0"/>
              <a:ea typeface="微软雅黑" panose="020B0503020204020204" charset="-122"/>
            </a:endParaRPr>
          </a:p>
        </p:txBody>
      </p:sp>
      <p:grpSp>
        <p:nvGrpSpPr>
          <p:cNvPr id="36" name="组合 35"/>
          <p:cNvGrpSpPr/>
          <p:nvPr/>
        </p:nvGrpSpPr>
        <p:grpSpPr>
          <a:xfrm>
            <a:off x="127897" y="1246718"/>
            <a:ext cx="4361542" cy="4361542"/>
            <a:chOff x="3526104" y="876860"/>
            <a:chExt cx="5124410" cy="5124410"/>
          </a:xfrm>
        </p:grpSpPr>
        <p:sp>
          <p:nvSpPr>
            <p:cNvPr id="37" name="空心弧 36"/>
            <p:cNvSpPr/>
            <p:nvPr/>
          </p:nvSpPr>
          <p:spPr>
            <a:xfrm>
              <a:off x="4116050" y="1466806"/>
              <a:ext cx="3944518" cy="3944518"/>
            </a:xfrm>
            <a:prstGeom prst="blockArc">
              <a:avLst>
                <a:gd name="adj1" fmla="val 10800000"/>
                <a:gd name="adj2" fmla="val 162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空心弧 37"/>
            <p:cNvSpPr/>
            <p:nvPr/>
          </p:nvSpPr>
          <p:spPr>
            <a:xfrm>
              <a:off x="4116050" y="1466806"/>
              <a:ext cx="3944518" cy="3944518"/>
            </a:xfrm>
            <a:prstGeom prst="blockArc">
              <a:avLst>
                <a:gd name="adj1" fmla="val 5400000"/>
                <a:gd name="adj2" fmla="val 108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空心弧 42"/>
            <p:cNvSpPr/>
            <p:nvPr/>
          </p:nvSpPr>
          <p:spPr>
            <a:xfrm>
              <a:off x="4116050" y="1466806"/>
              <a:ext cx="3944518" cy="3944518"/>
            </a:xfrm>
            <a:prstGeom prst="blockArc">
              <a:avLst>
                <a:gd name="adj1" fmla="val 0"/>
                <a:gd name="adj2" fmla="val 540000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空心弧 43"/>
            <p:cNvSpPr/>
            <p:nvPr/>
          </p:nvSpPr>
          <p:spPr>
            <a:xfrm>
              <a:off x="4116050" y="1466806"/>
              <a:ext cx="3944518" cy="3944518"/>
            </a:xfrm>
            <a:prstGeom prst="blockArc">
              <a:avLst>
                <a:gd name="adj1" fmla="val 16200000"/>
                <a:gd name="adj2" fmla="val 0"/>
                <a:gd name="adj3" fmla="val 4642"/>
              </a:avLst>
            </a:prstGeom>
            <a:solidFill>
              <a:srgbClr val="7F7F7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45" name="组合 44"/>
            <p:cNvGrpSpPr/>
            <p:nvPr/>
          </p:nvGrpSpPr>
          <p:grpSpPr>
            <a:xfrm>
              <a:off x="5452593" y="4729836"/>
              <a:ext cx="1271434" cy="1271434"/>
              <a:chOff x="5147792" y="4934845"/>
              <a:chExt cx="1007417" cy="1007417"/>
            </a:xfrm>
          </p:grpSpPr>
          <p:sp>
            <p:nvSpPr>
              <p:cNvPr id="70" name="任意多边形 69"/>
              <p:cNvSpPr/>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p:txBody>
          </p:sp>
          <p:grpSp>
            <p:nvGrpSpPr>
              <p:cNvPr id="71" name="Group 4"/>
              <p:cNvGrpSpPr>
                <a:grpSpLocks noChangeAspect="1"/>
              </p:cNvGrpSpPr>
              <p:nvPr/>
            </p:nvGrpSpPr>
            <p:grpSpPr bwMode="auto">
              <a:xfrm>
                <a:off x="5418313" y="5176357"/>
                <a:ext cx="466374" cy="524392"/>
                <a:chOff x="3313" y="3205"/>
                <a:chExt cx="418" cy="470"/>
              </a:xfrm>
              <a:solidFill>
                <a:schemeClr val="bg1"/>
              </a:solidFill>
            </p:grpSpPr>
            <p:sp>
              <p:nvSpPr>
                <p:cNvPr id="72" name="Freeform 5"/>
                <p:cNvSpPr/>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
                <p:cNvSpPr/>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
                <p:cNvSpPr/>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8"/>
                <p:cNvSpPr>
                  <a:spLocks noEditPoints="1"/>
                </p:cNvSpPr>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6" name="组合 45"/>
            <p:cNvGrpSpPr/>
            <p:nvPr/>
          </p:nvGrpSpPr>
          <p:grpSpPr>
            <a:xfrm>
              <a:off x="3526104" y="2803349"/>
              <a:ext cx="1271434" cy="1271434"/>
              <a:chOff x="3621344" y="3408398"/>
              <a:chExt cx="1007417" cy="1007417"/>
            </a:xfrm>
          </p:grpSpPr>
          <p:sp>
            <p:nvSpPr>
              <p:cNvPr id="63" name="任意多边形 62"/>
              <p:cNvSpPr/>
              <p:nvPr/>
            </p:nvSpPr>
            <p:spPr>
              <a:xfrm>
                <a:off x="3621344"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p:txBody>
          </p:sp>
          <p:grpSp>
            <p:nvGrpSpPr>
              <p:cNvPr id="64" name="Group 11"/>
              <p:cNvGrpSpPr>
                <a:grpSpLocks noChangeAspect="1"/>
              </p:cNvGrpSpPr>
              <p:nvPr/>
            </p:nvGrpSpPr>
            <p:grpSpPr bwMode="auto">
              <a:xfrm>
                <a:off x="3916411" y="3654075"/>
                <a:ext cx="417282" cy="524392"/>
                <a:chOff x="2398" y="2256"/>
                <a:chExt cx="374" cy="470"/>
              </a:xfrm>
              <a:solidFill>
                <a:schemeClr val="bg1"/>
              </a:solidFill>
            </p:grpSpPr>
            <p:sp>
              <p:nvSpPr>
                <p:cNvPr id="65" name="Freeform 12"/>
                <p:cNvSpPr/>
                <p:nvPr/>
              </p:nvSpPr>
              <p:spPr bwMode="auto">
                <a:xfrm>
                  <a:off x="2478" y="2558"/>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2478" y="2505"/>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2478" y="2452"/>
                  <a:ext cx="207" cy="12"/>
                </a:xfrm>
                <a:custGeom>
                  <a:avLst/>
                  <a:gdLst>
                    <a:gd name="T0" fmla="*/ 83 w 86"/>
                    <a:gd name="T1" fmla="*/ 0 h 5"/>
                    <a:gd name="T2" fmla="*/ 2 w 86"/>
                    <a:gd name="T3" fmla="*/ 0 h 5"/>
                    <a:gd name="T4" fmla="*/ 0 w 86"/>
                    <a:gd name="T5" fmla="*/ 3 h 5"/>
                    <a:gd name="T6" fmla="*/ 2 w 86"/>
                    <a:gd name="T7" fmla="*/ 5 h 5"/>
                    <a:gd name="T8" fmla="*/ 83 w 86"/>
                    <a:gd name="T9" fmla="*/ 5 h 5"/>
                    <a:gd name="T10" fmla="*/ 86 w 86"/>
                    <a:gd name="T11" fmla="*/ 3 h 5"/>
                    <a:gd name="T12" fmla="*/ 83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3" y="0"/>
                      </a:moveTo>
                      <a:cubicBezTo>
                        <a:pt x="2" y="0"/>
                        <a:pt x="2" y="0"/>
                        <a:pt x="2" y="0"/>
                      </a:cubicBezTo>
                      <a:cubicBezTo>
                        <a:pt x="1" y="0"/>
                        <a:pt x="0" y="1"/>
                        <a:pt x="0" y="3"/>
                      </a:cubicBezTo>
                      <a:cubicBezTo>
                        <a:pt x="0" y="4"/>
                        <a:pt x="1" y="5"/>
                        <a:pt x="2" y="5"/>
                      </a:cubicBezTo>
                      <a:cubicBezTo>
                        <a:pt x="83" y="5"/>
                        <a:pt x="83" y="5"/>
                        <a:pt x="83" y="5"/>
                      </a:cubicBezTo>
                      <a:cubicBezTo>
                        <a:pt x="85" y="5"/>
                        <a:pt x="86" y="4"/>
                        <a:pt x="86" y="3"/>
                      </a:cubicBezTo>
                      <a:cubicBezTo>
                        <a:pt x="86" y="1"/>
                        <a:pt x="85" y="0"/>
                        <a:pt x="8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2478" y="2402"/>
                  <a:ext cx="101" cy="12"/>
                </a:xfrm>
                <a:custGeom>
                  <a:avLst/>
                  <a:gdLst>
                    <a:gd name="T0" fmla="*/ 2 w 42"/>
                    <a:gd name="T1" fmla="*/ 5 h 5"/>
                    <a:gd name="T2" fmla="*/ 39 w 42"/>
                    <a:gd name="T3" fmla="*/ 5 h 5"/>
                    <a:gd name="T4" fmla="*/ 42 w 42"/>
                    <a:gd name="T5" fmla="*/ 2 h 5"/>
                    <a:gd name="T6" fmla="*/ 39 w 42"/>
                    <a:gd name="T7" fmla="*/ 0 h 5"/>
                    <a:gd name="T8" fmla="*/ 2 w 42"/>
                    <a:gd name="T9" fmla="*/ 0 h 5"/>
                    <a:gd name="T10" fmla="*/ 0 w 42"/>
                    <a:gd name="T11" fmla="*/ 2 h 5"/>
                    <a:gd name="T12" fmla="*/ 2 w 4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2" h="5">
                      <a:moveTo>
                        <a:pt x="2" y="5"/>
                      </a:moveTo>
                      <a:cubicBezTo>
                        <a:pt x="39" y="5"/>
                        <a:pt x="39" y="5"/>
                        <a:pt x="39" y="5"/>
                      </a:cubicBezTo>
                      <a:cubicBezTo>
                        <a:pt x="41" y="5"/>
                        <a:pt x="42" y="4"/>
                        <a:pt x="42" y="2"/>
                      </a:cubicBezTo>
                      <a:cubicBezTo>
                        <a:pt x="42" y="1"/>
                        <a:pt x="41" y="0"/>
                        <a:pt x="39"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a:spLocks noEditPoints="1"/>
                </p:cNvSpPr>
                <p:nvPr/>
              </p:nvSpPr>
              <p:spPr bwMode="auto">
                <a:xfrm>
                  <a:off x="2398" y="2256"/>
                  <a:ext cx="374" cy="470"/>
                </a:xfrm>
                <a:custGeom>
                  <a:avLst/>
                  <a:gdLst>
                    <a:gd name="T0" fmla="*/ 153 w 155"/>
                    <a:gd name="T1" fmla="*/ 31 h 196"/>
                    <a:gd name="T2" fmla="*/ 125 w 155"/>
                    <a:gd name="T3" fmla="*/ 2 h 196"/>
                    <a:gd name="T4" fmla="*/ 120 w 155"/>
                    <a:gd name="T5" fmla="*/ 0 h 196"/>
                    <a:gd name="T6" fmla="*/ 6 w 155"/>
                    <a:gd name="T7" fmla="*/ 0 h 196"/>
                    <a:gd name="T8" fmla="*/ 0 w 155"/>
                    <a:gd name="T9" fmla="*/ 7 h 196"/>
                    <a:gd name="T10" fmla="*/ 0 w 155"/>
                    <a:gd name="T11" fmla="*/ 169 h 196"/>
                    <a:gd name="T12" fmla="*/ 2 w 155"/>
                    <a:gd name="T13" fmla="*/ 174 h 196"/>
                    <a:gd name="T14" fmla="*/ 22 w 155"/>
                    <a:gd name="T15" fmla="*/ 193 h 196"/>
                    <a:gd name="T16" fmla="*/ 31 w 155"/>
                    <a:gd name="T17" fmla="*/ 193 h 196"/>
                    <a:gd name="T18" fmla="*/ 52 w 155"/>
                    <a:gd name="T19" fmla="*/ 173 h 196"/>
                    <a:gd name="T20" fmla="*/ 73 w 155"/>
                    <a:gd name="T21" fmla="*/ 194 h 196"/>
                    <a:gd name="T22" fmla="*/ 82 w 155"/>
                    <a:gd name="T23" fmla="*/ 194 h 196"/>
                    <a:gd name="T24" fmla="*/ 103 w 155"/>
                    <a:gd name="T25" fmla="*/ 173 h 196"/>
                    <a:gd name="T26" fmla="*/ 125 w 155"/>
                    <a:gd name="T27" fmla="*/ 194 h 196"/>
                    <a:gd name="T28" fmla="*/ 129 w 155"/>
                    <a:gd name="T29" fmla="*/ 196 h 196"/>
                    <a:gd name="T30" fmla="*/ 134 w 155"/>
                    <a:gd name="T31" fmla="*/ 194 h 196"/>
                    <a:gd name="T32" fmla="*/ 153 w 155"/>
                    <a:gd name="T33" fmla="*/ 175 h 196"/>
                    <a:gd name="T34" fmla="*/ 155 w 155"/>
                    <a:gd name="T35" fmla="*/ 170 h 196"/>
                    <a:gd name="T36" fmla="*/ 155 w 155"/>
                    <a:gd name="T37" fmla="*/ 35 h 196"/>
                    <a:gd name="T38" fmla="*/ 153 w 155"/>
                    <a:gd name="T39" fmla="*/ 31 h 196"/>
                    <a:gd name="T40" fmla="*/ 129 w 155"/>
                    <a:gd name="T41" fmla="*/ 180 h 196"/>
                    <a:gd name="T42" fmla="*/ 108 w 155"/>
                    <a:gd name="T43" fmla="*/ 159 h 196"/>
                    <a:gd name="T44" fmla="*/ 99 w 155"/>
                    <a:gd name="T45" fmla="*/ 159 h 196"/>
                    <a:gd name="T46" fmla="*/ 77 w 155"/>
                    <a:gd name="T47" fmla="*/ 180 h 196"/>
                    <a:gd name="T48" fmla="*/ 56 w 155"/>
                    <a:gd name="T49" fmla="*/ 159 h 196"/>
                    <a:gd name="T50" fmla="*/ 52 w 155"/>
                    <a:gd name="T51" fmla="*/ 157 h 196"/>
                    <a:gd name="T52" fmla="*/ 47 w 155"/>
                    <a:gd name="T53" fmla="*/ 159 h 196"/>
                    <a:gd name="T54" fmla="*/ 26 w 155"/>
                    <a:gd name="T55" fmla="*/ 179 h 196"/>
                    <a:gd name="T56" fmla="*/ 13 w 155"/>
                    <a:gd name="T57" fmla="*/ 166 h 196"/>
                    <a:gd name="T58" fmla="*/ 13 w 155"/>
                    <a:gd name="T59" fmla="*/ 14 h 196"/>
                    <a:gd name="T60" fmla="*/ 116 w 155"/>
                    <a:gd name="T61" fmla="*/ 14 h 196"/>
                    <a:gd name="T62" fmla="*/ 116 w 155"/>
                    <a:gd name="T63" fmla="*/ 35 h 196"/>
                    <a:gd name="T64" fmla="*/ 120 w 155"/>
                    <a:gd name="T65" fmla="*/ 39 h 196"/>
                    <a:gd name="T66" fmla="*/ 142 w 155"/>
                    <a:gd name="T67" fmla="*/ 39 h 196"/>
                    <a:gd name="T68" fmla="*/ 142 w 155"/>
                    <a:gd name="T69" fmla="*/ 168 h 196"/>
                    <a:gd name="T70" fmla="*/ 129 w 155"/>
                    <a:gd name="T71" fmla="*/ 18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 h="196">
                      <a:moveTo>
                        <a:pt x="153" y="31"/>
                      </a:moveTo>
                      <a:cubicBezTo>
                        <a:pt x="125" y="2"/>
                        <a:pt x="125" y="2"/>
                        <a:pt x="125" y="2"/>
                      </a:cubicBezTo>
                      <a:cubicBezTo>
                        <a:pt x="123" y="1"/>
                        <a:pt x="122" y="0"/>
                        <a:pt x="120" y="0"/>
                      </a:cubicBezTo>
                      <a:cubicBezTo>
                        <a:pt x="6" y="0"/>
                        <a:pt x="6" y="0"/>
                        <a:pt x="6" y="0"/>
                      </a:cubicBezTo>
                      <a:cubicBezTo>
                        <a:pt x="3" y="0"/>
                        <a:pt x="0" y="3"/>
                        <a:pt x="0" y="7"/>
                      </a:cubicBezTo>
                      <a:cubicBezTo>
                        <a:pt x="0" y="169"/>
                        <a:pt x="0" y="169"/>
                        <a:pt x="0" y="169"/>
                      </a:cubicBezTo>
                      <a:cubicBezTo>
                        <a:pt x="0" y="171"/>
                        <a:pt x="0" y="172"/>
                        <a:pt x="2" y="174"/>
                      </a:cubicBezTo>
                      <a:cubicBezTo>
                        <a:pt x="22" y="193"/>
                        <a:pt x="22" y="193"/>
                        <a:pt x="22" y="193"/>
                      </a:cubicBezTo>
                      <a:cubicBezTo>
                        <a:pt x="24" y="196"/>
                        <a:pt x="28" y="196"/>
                        <a:pt x="31" y="193"/>
                      </a:cubicBezTo>
                      <a:cubicBezTo>
                        <a:pt x="52" y="173"/>
                        <a:pt x="52" y="173"/>
                        <a:pt x="52" y="173"/>
                      </a:cubicBezTo>
                      <a:cubicBezTo>
                        <a:pt x="73" y="194"/>
                        <a:pt x="73" y="194"/>
                        <a:pt x="73" y="194"/>
                      </a:cubicBezTo>
                      <a:cubicBezTo>
                        <a:pt x="75" y="196"/>
                        <a:pt x="80" y="196"/>
                        <a:pt x="82" y="194"/>
                      </a:cubicBezTo>
                      <a:cubicBezTo>
                        <a:pt x="103" y="173"/>
                        <a:pt x="103" y="173"/>
                        <a:pt x="103" y="173"/>
                      </a:cubicBezTo>
                      <a:cubicBezTo>
                        <a:pt x="125" y="194"/>
                        <a:pt x="125" y="194"/>
                        <a:pt x="125" y="194"/>
                      </a:cubicBezTo>
                      <a:cubicBezTo>
                        <a:pt x="126" y="195"/>
                        <a:pt x="128" y="196"/>
                        <a:pt x="129" y="196"/>
                      </a:cubicBezTo>
                      <a:cubicBezTo>
                        <a:pt x="131" y="196"/>
                        <a:pt x="133" y="195"/>
                        <a:pt x="134" y="194"/>
                      </a:cubicBezTo>
                      <a:cubicBezTo>
                        <a:pt x="153" y="175"/>
                        <a:pt x="153" y="175"/>
                        <a:pt x="153" y="175"/>
                      </a:cubicBezTo>
                      <a:cubicBezTo>
                        <a:pt x="154" y="174"/>
                        <a:pt x="155" y="172"/>
                        <a:pt x="155" y="170"/>
                      </a:cubicBezTo>
                      <a:cubicBezTo>
                        <a:pt x="155" y="35"/>
                        <a:pt x="155" y="35"/>
                        <a:pt x="155" y="35"/>
                      </a:cubicBezTo>
                      <a:cubicBezTo>
                        <a:pt x="155" y="34"/>
                        <a:pt x="155" y="32"/>
                        <a:pt x="153" y="31"/>
                      </a:cubicBezTo>
                      <a:close/>
                      <a:moveTo>
                        <a:pt x="129" y="180"/>
                      </a:moveTo>
                      <a:cubicBezTo>
                        <a:pt x="108" y="159"/>
                        <a:pt x="108" y="159"/>
                        <a:pt x="108" y="159"/>
                      </a:cubicBezTo>
                      <a:cubicBezTo>
                        <a:pt x="105" y="157"/>
                        <a:pt x="101" y="157"/>
                        <a:pt x="99" y="159"/>
                      </a:cubicBezTo>
                      <a:cubicBezTo>
                        <a:pt x="77" y="180"/>
                        <a:pt x="77" y="180"/>
                        <a:pt x="77" y="180"/>
                      </a:cubicBezTo>
                      <a:cubicBezTo>
                        <a:pt x="56" y="159"/>
                        <a:pt x="56" y="159"/>
                        <a:pt x="56" y="159"/>
                      </a:cubicBezTo>
                      <a:cubicBezTo>
                        <a:pt x="55" y="158"/>
                        <a:pt x="53" y="157"/>
                        <a:pt x="52" y="157"/>
                      </a:cubicBezTo>
                      <a:cubicBezTo>
                        <a:pt x="50" y="157"/>
                        <a:pt x="48" y="158"/>
                        <a:pt x="47" y="159"/>
                      </a:cubicBezTo>
                      <a:cubicBezTo>
                        <a:pt x="26" y="179"/>
                        <a:pt x="26" y="179"/>
                        <a:pt x="26" y="179"/>
                      </a:cubicBezTo>
                      <a:cubicBezTo>
                        <a:pt x="13" y="166"/>
                        <a:pt x="13" y="166"/>
                        <a:pt x="13" y="166"/>
                      </a:cubicBez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68"/>
                        <a:pt x="142" y="168"/>
                        <a:pt x="142" y="168"/>
                      </a:cubicBezTo>
                      <a:lnTo>
                        <a:pt x="129"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7" name="组合 46"/>
            <p:cNvGrpSpPr/>
            <p:nvPr/>
          </p:nvGrpSpPr>
          <p:grpSpPr>
            <a:xfrm>
              <a:off x="5452593" y="876860"/>
              <a:ext cx="1271434" cy="1271434"/>
              <a:chOff x="5147792" y="1881950"/>
              <a:chExt cx="1007417" cy="1007417"/>
            </a:xfrm>
          </p:grpSpPr>
          <p:sp>
            <p:nvSpPr>
              <p:cNvPr id="55" name="任意多边形 54"/>
              <p:cNvSpPr/>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p:txBody>
          </p:sp>
          <p:grpSp>
            <p:nvGrpSpPr>
              <p:cNvPr id="56" name="Group 19"/>
              <p:cNvGrpSpPr>
                <a:grpSpLocks noChangeAspect="1"/>
              </p:cNvGrpSpPr>
              <p:nvPr/>
            </p:nvGrpSpPr>
            <p:grpSpPr bwMode="auto">
              <a:xfrm>
                <a:off x="5388004" y="2104695"/>
                <a:ext cx="532201" cy="524391"/>
                <a:chOff x="3869" y="1065"/>
                <a:chExt cx="477" cy="470"/>
              </a:xfrm>
              <a:solidFill>
                <a:schemeClr val="bg1"/>
              </a:solidFill>
            </p:grpSpPr>
            <p:sp>
              <p:nvSpPr>
                <p:cNvPr id="57" name="Freeform 20"/>
                <p:cNvSpPr/>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1"/>
                <p:cNvSpPr/>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2"/>
                <p:cNvSpPr/>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3"/>
                <p:cNvSpPr/>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4"/>
                <p:cNvSpPr>
                  <a:spLocks noEditPoints="1"/>
                </p:cNvSpPr>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5"/>
                <p:cNvSpPr>
                  <a:spLocks noEditPoints="1"/>
                </p:cNvSpPr>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8" name="组合 47"/>
            <p:cNvGrpSpPr/>
            <p:nvPr/>
          </p:nvGrpSpPr>
          <p:grpSpPr>
            <a:xfrm>
              <a:off x="7379080" y="2803349"/>
              <a:ext cx="1271434" cy="1271434"/>
              <a:chOff x="6674239" y="3408398"/>
              <a:chExt cx="1007417" cy="1007417"/>
            </a:xfrm>
          </p:grpSpPr>
          <p:sp>
            <p:nvSpPr>
              <p:cNvPr id="49" name="任意多边形 48"/>
              <p:cNvSpPr/>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90204" pitchFamily="34" charset="0"/>
                  <a:ea typeface="微软雅黑" panose="020B0503020204020204" charset="-122"/>
                </a:endParaRPr>
              </a:p>
            </p:txBody>
          </p:sp>
          <p:grpSp>
            <p:nvGrpSpPr>
              <p:cNvPr id="50" name="Group 28"/>
              <p:cNvGrpSpPr>
                <a:grpSpLocks noChangeAspect="1"/>
              </p:cNvGrpSpPr>
              <p:nvPr/>
            </p:nvGrpSpPr>
            <p:grpSpPr bwMode="auto">
              <a:xfrm>
                <a:off x="6969306" y="3649352"/>
                <a:ext cx="417282" cy="525508"/>
                <a:chOff x="4401" y="2266"/>
                <a:chExt cx="374" cy="471"/>
              </a:xfrm>
              <a:solidFill>
                <a:schemeClr val="bg1"/>
              </a:solidFill>
            </p:grpSpPr>
            <p:sp>
              <p:nvSpPr>
                <p:cNvPr id="51" name="Freeform 29"/>
                <p:cNvSpPr/>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0"/>
                <p:cNvSpPr/>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1"/>
                <p:cNvSpPr/>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2"/>
                <p:cNvSpPr>
                  <a:spLocks noEditPoints="1"/>
                </p:cNvSpPr>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sp>
        <p:nvSpPr>
          <p:cNvPr id="120" name="文本框 119"/>
          <p:cNvSpPr txBox="1"/>
          <p:nvPr/>
        </p:nvSpPr>
        <p:spPr>
          <a:xfrm>
            <a:off x="4957477" y="1055837"/>
            <a:ext cx="3955182" cy="5092700"/>
          </a:xfrm>
          <a:prstGeom prst="rect">
            <a:avLst/>
          </a:prstGeom>
          <a:noFill/>
          <a:ln w="25400">
            <a:solidFill>
              <a:srgbClr val="0070C0"/>
            </a:solidFill>
          </a:ln>
        </p:spPr>
        <p:txBody>
          <a:bodyPr wrap="square" rtlCol="0">
            <a:spAutoFit/>
          </a:bodyPr>
          <a:lstStyle/>
          <a:p>
            <a:pPr marL="342900" indent="-342900">
              <a:lnSpc>
                <a:spcPct val="125000"/>
              </a:lnSpc>
              <a:buFont typeface="Wingdings" panose="05000000000000000000" pitchFamily="2" charset="2"/>
              <a:buChar char="ü"/>
            </a:pPr>
            <a:r>
              <a:rPr lang="en-US" altLang="zh-CN" sz="2000"/>
              <a:t>Pointing out the research optimization direction of the research frontier analysis</a:t>
            </a:r>
            <a:endParaRPr lang="en-US" altLang="zh-CN" sz="2000"/>
          </a:p>
          <a:p>
            <a:pPr marL="342900" indent="-342900">
              <a:lnSpc>
                <a:spcPct val="125000"/>
              </a:lnSpc>
              <a:buFont typeface="Wingdings" panose="05000000000000000000" pitchFamily="2" charset="2"/>
              <a:buChar char="ü"/>
            </a:pPr>
            <a:r>
              <a:rPr lang="en-US" altLang="zh-CN" sz="2000"/>
              <a:t>Investigating a specific academic graph</a:t>
            </a:r>
            <a:endParaRPr lang="en-US" altLang="zh-CN" sz="2000"/>
          </a:p>
          <a:p>
            <a:pPr marL="342900" indent="-342900">
              <a:lnSpc>
                <a:spcPct val="125000"/>
              </a:lnSpc>
              <a:buFont typeface="Wingdings" panose="05000000000000000000" pitchFamily="2" charset="2"/>
              <a:buChar char="ü"/>
            </a:pPr>
            <a:r>
              <a:rPr lang="en-US" altLang="zh-CN" sz="2000"/>
              <a:t>Summarizing the thoughts and steps of the analysis of research frontiers based on the open academic graph</a:t>
            </a:r>
            <a:endParaRPr lang="en-US" altLang="zh-CN" sz="2000"/>
          </a:p>
          <a:p>
            <a:pPr marL="342900" indent="-342900">
              <a:lnSpc>
                <a:spcPct val="125000"/>
              </a:lnSpc>
              <a:buFont typeface="Wingdings" panose="05000000000000000000" pitchFamily="2" charset="2"/>
              <a:buChar char="ü"/>
            </a:pPr>
            <a:r>
              <a:rPr lang="en-US" altLang="zh-CN" sz="2000"/>
              <a:t>Constructing an analysis framework of research frontiers based on the large-scale open academic graph</a:t>
            </a:r>
            <a:endParaRPr lang="zh-CN" altLang="en-US" sz="2000">
              <a:latin typeface="微软雅黑" panose="020B0503020204020204" charset="-122"/>
              <a:ea typeface="微软雅黑" panose="020B0503020204020204" charset="-122"/>
              <a:sym typeface="+mn-ea"/>
            </a:endParaRPr>
          </a:p>
        </p:txBody>
      </p:sp>
      <p:grpSp>
        <p:nvGrpSpPr>
          <p:cNvPr id="5" name="组合 4"/>
          <p:cNvGrpSpPr/>
          <p:nvPr/>
        </p:nvGrpSpPr>
        <p:grpSpPr>
          <a:xfrm>
            <a:off x="38180" y="6519446"/>
            <a:ext cx="9207418" cy="507831"/>
            <a:chOff x="94777" y="6519446"/>
            <a:chExt cx="9207418" cy="507831"/>
          </a:xfrm>
        </p:grpSpPr>
        <p:sp>
          <p:nvSpPr>
            <p:cNvPr id="6" name="矩形 5"/>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06</a:t>
              </a:r>
              <a:endParaRPr lang="zh-CN" altLang="en-US" sz="160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94777" y="6519446"/>
              <a:ext cx="8710284" cy="507831"/>
            </a:xfrm>
            <a:prstGeom prst="rect">
              <a:avLst/>
            </a:prstGeom>
            <a:noFill/>
          </p:spPr>
          <p:txBody>
            <a:bodyPr wrap="square" rtlCol="0">
              <a:spAutoFit/>
            </a:bodyPr>
            <a:lstStyle/>
            <a:p>
              <a:pPr algn="r"/>
              <a:r>
                <a:rPr lang="en-GB" altLang="zh-CN" sz="1300">
                  <a:solidFill>
                    <a:schemeClr val="tx1">
                      <a:lumMod val="85000"/>
                      <a:lumOff val="15000"/>
                    </a:schemeClr>
                  </a:solidFill>
                  <a:latin typeface="微软雅黑" panose="020B0503020204020204" charset="-122"/>
                  <a:ea typeface="微软雅黑" panose="020B0503020204020204" charset="-122"/>
                  <a:sym typeface="+mn-ea"/>
                </a:rPr>
                <a:t>An Analysis Framework of Research Frontiers Based on The Large-scale, </a:t>
              </a:r>
              <a:r>
                <a:rPr lang="en-GB" altLang="zh-CN" sz="1300" err="1">
                  <a:solidFill>
                    <a:schemeClr val="tx1">
                      <a:lumMod val="85000"/>
                      <a:lumOff val="15000"/>
                    </a:schemeClr>
                  </a:solidFill>
                  <a:latin typeface="微软雅黑" panose="020B0503020204020204" charset="-122"/>
                  <a:ea typeface="微软雅黑" panose="020B0503020204020204" charset="-122"/>
                  <a:sym typeface="+mn-ea"/>
                </a:rPr>
                <a:t>Hongyu</a:t>
              </a:r>
              <a:r>
                <a:rPr lang="en-GB" altLang="zh-CN" sz="1300">
                  <a:solidFill>
                    <a:schemeClr val="tx1">
                      <a:lumMod val="85000"/>
                      <a:lumOff val="15000"/>
                    </a:schemeClr>
                  </a:solidFill>
                  <a:latin typeface="微软雅黑" panose="020B0503020204020204" charset="-122"/>
                  <a:ea typeface="微软雅黑" panose="020B0503020204020204" charset="-122"/>
                  <a:sym typeface="+mn-ea"/>
                </a:rPr>
                <a:t> Wang, Wuhan University</a:t>
              </a:r>
              <a:endParaRPr lang="en-GB" altLang="zh-CN" sz="1300">
                <a:solidFill>
                  <a:schemeClr val="tx1">
                    <a:lumMod val="85000"/>
                    <a:lumOff val="15000"/>
                  </a:schemeClr>
                </a:solidFill>
                <a:latin typeface="微软雅黑" panose="020B0503020204020204" charset="-122"/>
                <a:ea typeface="微软雅黑" panose="020B0503020204020204" charset="-122"/>
                <a:sym typeface="+mn-ea"/>
              </a:endParaRPr>
            </a:p>
            <a:p>
              <a:pPr algn="r"/>
              <a:r>
                <a:rPr lang="en-GB" altLang="zh-CN" sz="1400">
                  <a:solidFill>
                    <a:schemeClr val="tx1">
                      <a:lumMod val="85000"/>
                      <a:lumOff val="15000"/>
                    </a:schemeClr>
                  </a:solidFill>
                  <a:latin typeface="微软雅黑" panose="020B0503020204020204" charset="-122"/>
                  <a:ea typeface="微软雅黑" panose="020B0503020204020204" charset="-122"/>
                  <a:sym typeface="+mn-ea"/>
                </a:rPr>
                <a:t> </a:t>
              </a:r>
              <a:endParaRPr lang="zh-CN" altLang="en-US" sz="1400">
                <a:solidFill>
                  <a:schemeClr val="tx1">
                    <a:lumMod val="85000"/>
                    <a:lumOff val="15000"/>
                  </a:schemeClr>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120"/>
                                        </p:tgtEl>
                                        <p:attrNameLst>
                                          <p:attrName>style.visibility</p:attrName>
                                        </p:attrNameLst>
                                      </p:cBhvr>
                                      <p:to>
                                        <p:strVal val="visible"/>
                                      </p:to>
                                    </p:set>
                                    <p:animEffect transition="in" filter="wipe(left)">
                                      <p:cBhvr>
                                        <p:cTn id="15" dur="500"/>
                                        <p:tgtEl>
                                          <p:spTgt spid="120"/>
                                        </p:tgtEl>
                                      </p:cBhvr>
                                    </p:animEffect>
                                  </p:childTnLst>
                                </p:cTn>
                              </p:par>
                              <p:par>
                                <p:cTn id="16" presetID="53" presetClass="entr" presetSubtype="16" fill="hold" grpId="0" nodeType="withEffect">
                                  <p:stCondLst>
                                    <p:cond delay="50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par>
                                <p:cTn id="21" presetID="49" presetClass="entr" presetSubtype="0" decel="100000" fill="hold" nodeType="withEffect">
                                  <p:stCondLst>
                                    <p:cond delay="25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 calcmode="lin" valueType="num">
                                      <p:cBhvr>
                                        <p:cTn id="25" dur="500" fill="hold"/>
                                        <p:tgtEl>
                                          <p:spTgt spid="36"/>
                                        </p:tgtEl>
                                        <p:attrNameLst>
                                          <p:attrName>style.rotation</p:attrName>
                                        </p:attrNameLst>
                                      </p:cBhvr>
                                      <p:tavLst>
                                        <p:tav tm="0">
                                          <p:val>
                                            <p:fltVal val="360"/>
                                          </p:val>
                                        </p:tav>
                                        <p:tav tm="100000">
                                          <p:val>
                                            <p:fltVal val="0"/>
                                          </p:val>
                                        </p:tav>
                                      </p:tavLst>
                                    </p:anim>
                                    <p:animEffect transition="in" filter="fade">
                                      <p:cBhvr>
                                        <p:cTn id="26" dur="500"/>
                                        <p:tgtEl>
                                          <p:spTgt spid="36"/>
                                        </p:tgtEl>
                                      </p:cBhvr>
                                    </p:animEffect>
                                  </p:childTnLst>
                                </p:cTn>
                              </p:par>
                              <p:par>
                                <p:cTn id="27" presetID="22" presetClass="entr" presetSubtype="2" fill="hold" nodeType="withEffect">
                                  <p:stCondLst>
                                    <p:cond delay="25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bldLvl="0" animBg="1"/>
      <p:bldP spid="12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851645"/>
            <a:ext cx="4205521" cy="3154710"/>
          </a:xfrm>
          <a:prstGeom prst="rect">
            <a:avLst/>
          </a:prstGeom>
          <a:noFill/>
        </p:spPr>
        <p:txBody>
          <a:bodyPr wrap="square" rtlCol="0">
            <a:spAutoFit/>
          </a:bodyPr>
          <a:lstStyle/>
          <a:p>
            <a:pPr algn="ctr"/>
            <a:r>
              <a:rPr lang="en-US" altLang="zh-CN" sz="19900" b="1">
                <a:solidFill>
                  <a:schemeClr val="accent1"/>
                </a:solidFill>
                <a:latin typeface="微软雅黑" panose="020B0503020204020204" charset="-122"/>
                <a:ea typeface="微软雅黑" panose="020B0503020204020204" charset="-122"/>
                <a:cs typeface="Times New Roman" panose="02020703060505090304" charset="0"/>
              </a:rPr>
              <a:t>02</a:t>
            </a:r>
            <a:endParaRPr lang="zh-CN" altLang="en-US" sz="19900" b="1">
              <a:solidFill>
                <a:schemeClr val="accent1"/>
              </a:solidFill>
              <a:latin typeface="微软雅黑" panose="020B0503020204020204" charset="-122"/>
              <a:ea typeface="微软雅黑" panose="020B0503020204020204" charset="-122"/>
              <a:cs typeface="Times New Roman" panose="02020703060505090304" charset="0"/>
            </a:endParaRPr>
          </a:p>
        </p:txBody>
      </p:sp>
      <p:sp>
        <p:nvSpPr>
          <p:cNvPr id="7" name="文本框 6"/>
          <p:cNvSpPr txBox="1"/>
          <p:nvPr/>
        </p:nvSpPr>
        <p:spPr>
          <a:xfrm>
            <a:off x="3887161" y="2845078"/>
            <a:ext cx="4645651" cy="521970"/>
          </a:xfrm>
          <a:prstGeom prst="rect">
            <a:avLst/>
          </a:prstGeom>
          <a:noFill/>
        </p:spPr>
        <p:txBody>
          <a:bodyPr wrap="square" rtlCol="0">
            <a:spAutoFit/>
          </a:bodyPr>
          <a:lstStyle/>
          <a:p>
            <a:r>
              <a:rPr lang="en-US" sz="2800" b="1">
                <a:solidFill>
                  <a:schemeClr val="tx1">
                    <a:lumMod val="85000"/>
                    <a:lumOff val="15000"/>
                  </a:schemeClr>
                </a:solidFill>
                <a:latin typeface="微软雅黑" panose="020B0503020204020204" charset="-122"/>
                <a:ea typeface="微软雅黑" panose="020B0503020204020204" charset="-122"/>
                <a:sym typeface="+mn-ea"/>
              </a:rPr>
              <a:t>LITERATURE    REVIEW</a:t>
            </a:r>
            <a:endParaRPr lang="zh-CN" sz="2800" b="1">
              <a:solidFill>
                <a:schemeClr val="tx1">
                  <a:lumMod val="85000"/>
                  <a:lumOff val="15000"/>
                </a:schemeClr>
              </a:solidFill>
              <a:latin typeface="微软雅黑" panose="020B0503020204020204" charset="-122"/>
              <a:ea typeface="微软雅黑" panose="020B0503020204020204" charset="-122"/>
            </a:endParaRPr>
          </a:p>
        </p:txBody>
      </p:sp>
      <p:grpSp>
        <p:nvGrpSpPr>
          <p:cNvPr id="15" name="组合 14"/>
          <p:cNvGrpSpPr/>
          <p:nvPr/>
        </p:nvGrpSpPr>
        <p:grpSpPr>
          <a:xfrm>
            <a:off x="3887162" y="3375000"/>
            <a:ext cx="4663440" cy="108000"/>
            <a:chOff x="3649980" y="3375660"/>
            <a:chExt cx="4663440" cy="108000"/>
          </a:xfrm>
        </p:grpSpPr>
        <p:cxnSp>
          <p:nvCxnSpPr>
            <p:cNvPr id="10" name="直接连接符 9"/>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useBgFill="1">
        <p:nvSpPr>
          <p:cNvPr id="16" name="文本框 15"/>
          <p:cNvSpPr txBox="1"/>
          <p:nvPr/>
        </p:nvSpPr>
        <p:spPr>
          <a:xfrm>
            <a:off x="487591" y="3105835"/>
            <a:ext cx="3230339" cy="646331"/>
          </a:xfrm>
          <a:prstGeom prst="rect">
            <a:avLst/>
          </a:prstGeom>
        </p:spPr>
        <p:txBody>
          <a:bodyPr wrap="square" rtlCol="0">
            <a:spAutoFit/>
          </a:bodyPr>
          <a:lstStyle/>
          <a:p>
            <a:pPr algn="ctr"/>
            <a:r>
              <a:rPr lang="en-US" altLang="zh-CN" sz="3600" b="1">
                <a:solidFill>
                  <a:schemeClr val="accent1"/>
                </a:solidFill>
                <a:latin typeface="Times New Roman" panose="02020703060505090304" charset="0"/>
                <a:cs typeface="Times New Roman" panose="02020703060505090304" charset="0"/>
              </a:rPr>
              <a:t>PART TWO</a:t>
            </a:r>
            <a:endParaRPr lang="zh-CN" altLang="en-US" sz="3600" b="1">
              <a:solidFill>
                <a:schemeClr val="accent1"/>
              </a:solidFill>
              <a:latin typeface="Times New Roman" panose="02020703060505090304" charset="0"/>
              <a:cs typeface="Times New Roman" panose="0202070306050509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par>
                                <p:cTn id="17" presetID="16" presetClass="entr" presetSubtype="37" fill="hold" grpId="0" nodeType="withEffect">
                                  <p:stCondLst>
                                    <p:cond delay="400"/>
                                  </p:stCondLst>
                                  <p:childTnLst>
                                    <p:set>
                                      <p:cBhvr>
                                        <p:cTn id="18" dur="1" fill="hold">
                                          <p:stCondLst>
                                            <p:cond delay="0"/>
                                          </p:stCondLst>
                                        </p:cTn>
                                        <p:tgtEl>
                                          <p:spTgt spid="16"/>
                                        </p:tgtEl>
                                        <p:attrNameLst>
                                          <p:attrName>style.visibility</p:attrName>
                                        </p:attrNameLst>
                                      </p:cBhvr>
                                      <p:to>
                                        <p:strVal val="visible"/>
                                      </p:to>
                                    </p:set>
                                    <p:animEffect transition="in" filter="barn(out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6080617" y="784565"/>
            <a:ext cx="1643379" cy="1404000"/>
            <a:chOff x="6495346" y="713631"/>
            <a:chExt cx="1549400" cy="1269502"/>
          </a:xfrm>
        </p:grpSpPr>
        <p:sp>
          <p:nvSpPr>
            <p:cNvPr id="40" name="椭圆 39"/>
            <p:cNvSpPr/>
            <p:nvPr/>
          </p:nvSpPr>
          <p:spPr>
            <a:xfrm>
              <a:off x="6608192" y="713631"/>
              <a:ext cx="1323710" cy="12695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495346" y="1140734"/>
              <a:ext cx="1549400" cy="361781"/>
            </a:xfrm>
            <a:prstGeom prst="rect">
              <a:avLst/>
            </a:prstGeom>
            <a:noFill/>
          </p:spPr>
          <p:txBody>
            <a:bodyPr wrap="square" rtlCol="0">
              <a:spAutoFit/>
            </a:bodyPr>
            <a:lstStyle/>
            <a:p>
              <a:pPr algn="ctr"/>
              <a:r>
                <a:rPr lang="en-GB" altLang="zh-CN" sz="2000" b="1">
                  <a:solidFill>
                    <a:schemeClr val="bg1"/>
                  </a:solidFill>
                  <a:latin typeface="微软雅黑" panose="020B0503020204020204" charset="-122"/>
                  <a:ea typeface="微软雅黑" panose="020B0503020204020204" charset="-122"/>
                  <a:sym typeface="+mn-ea"/>
                </a:rPr>
                <a:t>wholeness</a:t>
              </a:r>
              <a:endParaRPr lang="zh-CN" altLang="zh-CN" sz="2000" b="1">
                <a:solidFill>
                  <a:schemeClr val="bg1"/>
                </a:solidFill>
                <a:latin typeface="微软雅黑" panose="020B0503020204020204" charset="-122"/>
                <a:ea typeface="微软雅黑" panose="020B0503020204020204" charset="-122"/>
                <a:sym typeface="+mn-ea"/>
              </a:endParaRPr>
            </a:p>
          </p:txBody>
        </p:sp>
      </p:grpSp>
      <p:cxnSp>
        <p:nvCxnSpPr>
          <p:cNvPr id="5" name="直接连接符 4"/>
          <p:cNvCxnSpPr/>
          <p:nvPr/>
        </p:nvCxnSpPr>
        <p:spPr>
          <a:xfrm flipV="1">
            <a:off x="4500245" y="2534003"/>
            <a:ext cx="2950227" cy="411632"/>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38450" y="77496"/>
            <a:ext cx="7644399" cy="830997"/>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rPr>
              <a:t>2.</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Literature Review</a:t>
            </a:r>
            <a:r>
              <a:rPr lang="en-US" altLang="zh-CN" sz="2400" b="1">
                <a:solidFill>
                  <a:schemeClr val="tx1">
                    <a:lumMod val="85000"/>
                    <a:lumOff val="15000"/>
                  </a:schemeClr>
                </a:solidFill>
                <a:latin typeface="微软雅黑" panose="020B0503020204020204" charset="-122"/>
                <a:ea typeface="微软雅黑" panose="020B0503020204020204" charset="-122"/>
                <a:sym typeface="+mn-ea"/>
              </a:rPr>
              <a:t>——Conceptions and Methods of Research Frontiers Analysis</a:t>
            </a:r>
            <a:endParaRPr lang="en-US" altLang="zh-CN" sz="2400" b="1">
              <a:solidFill>
                <a:schemeClr val="tx1">
                  <a:lumMod val="85000"/>
                  <a:lumOff val="15000"/>
                </a:schemeClr>
              </a:solidFill>
              <a:latin typeface="微软雅黑" panose="020B0503020204020204" charset="-122"/>
              <a:ea typeface="微软雅黑" panose="020B0503020204020204" charset="-122"/>
              <a:sym typeface="+mn-ea"/>
            </a:endParaRPr>
          </a:p>
        </p:txBody>
      </p:sp>
      <p:cxnSp>
        <p:nvCxnSpPr>
          <p:cNvPr id="57" name="直接连接符 56"/>
          <p:cNvCxnSpPr/>
          <p:nvPr/>
        </p:nvCxnSpPr>
        <p:spPr>
          <a:xfrm>
            <a:off x="1115695" y="1847719"/>
            <a:ext cx="2664460" cy="8096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619885" y="2945634"/>
            <a:ext cx="2520315" cy="431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00245" y="1505454"/>
            <a:ext cx="1800225" cy="13684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644390" y="2945634"/>
            <a:ext cx="1972945" cy="6842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45929" y="5301830"/>
            <a:ext cx="8099425" cy="1099468"/>
          </a:xfrm>
          <a:prstGeom prst="rect">
            <a:avLst/>
          </a:prstGeom>
          <a:noFill/>
        </p:spPr>
        <p:txBody>
          <a:bodyPr wrap="square" rtlCol="0">
            <a:spAutoFit/>
          </a:bodyPr>
          <a:lstStyle/>
          <a:p>
            <a:pPr>
              <a:lnSpc>
                <a:spcPct val="125000"/>
              </a:lnSpc>
            </a:pPr>
            <a:r>
              <a:rPr lang="en-US" altLang="zh-CN" b="1">
                <a:solidFill>
                  <a:schemeClr val="accent1"/>
                </a:solidFill>
                <a:latin typeface="微软雅黑" panose="020B0503020204020204" charset="-122"/>
                <a:ea typeface="微软雅黑" panose="020B0503020204020204" charset="-122"/>
              </a:rPr>
              <a:t>Scientometrics methods: citation-based; word-based</a:t>
            </a:r>
            <a:endParaRPr lang="en-US" altLang="zh-CN" b="1">
              <a:solidFill>
                <a:schemeClr val="accent1"/>
              </a:solidFill>
              <a:latin typeface="微软雅黑" panose="020B0503020204020204" charset="-122"/>
              <a:ea typeface="微软雅黑" panose="020B0503020204020204" charset="-122"/>
            </a:endParaRPr>
          </a:p>
          <a:p>
            <a:pPr>
              <a:lnSpc>
                <a:spcPct val="125000"/>
              </a:lnSpc>
            </a:pPr>
            <a:r>
              <a:rPr lang="en-US" altLang="zh-CN" b="1">
                <a:solidFill>
                  <a:schemeClr val="accent1"/>
                </a:solidFill>
                <a:latin typeface="微软雅黑" panose="020B0503020204020204" charset="-122"/>
                <a:ea typeface="微软雅黑" panose="020B0503020204020204" charset="-122"/>
              </a:rPr>
              <a:t>Others: comprehensive evaluation based on experts; multi-source data-based and multi-dimensional-based</a:t>
            </a:r>
            <a:r>
              <a:rPr lang="en-US" altLang="zh-CN" b="1" baseline="30000">
                <a:solidFill>
                  <a:schemeClr val="accent1"/>
                </a:solidFill>
                <a:latin typeface="微软雅黑" panose="020B0503020204020204" charset="-122"/>
                <a:ea typeface="微软雅黑" panose="020B0503020204020204" charset="-122"/>
                <a:sym typeface="+mn-ea"/>
              </a:rPr>
              <a:t> #</a:t>
            </a:r>
            <a:endParaRPr lang="en-US" altLang="zh-CN" b="1">
              <a:solidFill>
                <a:schemeClr val="accent1"/>
              </a:solidFill>
              <a:latin typeface="微软雅黑" panose="020B0503020204020204" charset="-122"/>
              <a:ea typeface="微软雅黑" panose="020B0503020204020204" charset="-122"/>
            </a:endParaRPr>
          </a:p>
        </p:txBody>
      </p:sp>
      <p:grpSp>
        <p:nvGrpSpPr>
          <p:cNvPr id="32" name="组合 31"/>
          <p:cNvGrpSpPr/>
          <p:nvPr/>
        </p:nvGrpSpPr>
        <p:grpSpPr>
          <a:xfrm>
            <a:off x="-1372278" y="6454497"/>
            <a:ext cx="10617876" cy="430887"/>
            <a:chOff x="-1315681" y="6454497"/>
            <a:chExt cx="10617876" cy="430887"/>
          </a:xfrm>
        </p:grpSpPr>
        <p:sp>
          <p:nvSpPr>
            <p:cNvPr id="33" name="矩形 32"/>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08</a:t>
              </a:r>
              <a:endParaRPr lang="zh-CN" altLang="en-US" sz="1600">
                <a:solidFill>
                  <a:schemeClr val="bg1"/>
                </a:solidFill>
                <a:latin typeface="微软雅黑" panose="020B0503020204020204" charset="-122"/>
                <a:ea typeface="微软雅黑" panose="020B0503020204020204" charset="-122"/>
              </a:endParaRPr>
            </a:p>
          </p:txBody>
        </p:sp>
        <p:sp>
          <p:nvSpPr>
            <p:cNvPr id="36" name="文本框 35"/>
            <p:cNvSpPr txBox="1"/>
            <p:nvPr/>
          </p:nvSpPr>
          <p:spPr>
            <a:xfrm>
              <a:off x="-1315681" y="6454497"/>
              <a:ext cx="9979248" cy="430887"/>
            </a:xfrm>
            <a:prstGeom prst="rect">
              <a:avLst/>
            </a:prstGeom>
            <a:noFill/>
          </p:spPr>
          <p:txBody>
            <a:bodyPr wrap="square" rtlCol="0">
              <a:spAutoFit/>
            </a:bodyPr>
            <a:lstStyle/>
            <a:p>
              <a:pPr algn="r"/>
              <a:r>
                <a:rPr lang="en-US" altLang="zh-CN"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zh-CN" altLang="en-US"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Goldstein J . Emergence as a Construct: History and Issues[J].E m e r g e n c e, 1999</a:t>
              </a:r>
              <a:endParaRPr lang="zh-CN" altLang="en-US"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gn="r"/>
              <a:r>
                <a:rPr lang="en-US" altLang="zh-CN" sz="1100" b="1" baseline="30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Rui Luo, et al. </a:t>
              </a:r>
              <a:r>
                <a:rPr lang="en-GB" altLang="zh-CN"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 Review of the Main Recognition Methods of Frontier Research</a:t>
              </a:r>
              <a:r>
                <a:rPr lang="en-US" altLang="zh-CN"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[J]. Library and Information Service, 2018</a:t>
              </a:r>
              <a:endParaRPr lang="en-US" altLang="zh-CN" sz="11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4" name="组合 53"/>
          <p:cNvGrpSpPr/>
          <p:nvPr/>
        </p:nvGrpSpPr>
        <p:grpSpPr>
          <a:xfrm>
            <a:off x="3478314" y="1777054"/>
            <a:ext cx="1969962" cy="1800000"/>
            <a:chOff x="3650152" y="966782"/>
            <a:chExt cx="1911976" cy="1745628"/>
          </a:xfrm>
        </p:grpSpPr>
        <p:sp>
          <p:nvSpPr>
            <p:cNvPr id="26" name="椭圆 25"/>
            <p:cNvSpPr/>
            <p:nvPr/>
          </p:nvSpPr>
          <p:spPr>
            <a:xfrm>
              <a:off x="3703933" y="966782"/>
              <a:ext cx="1747235" cy="1745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3650152" y="1606179"/>
              <a:ext cx="1911976" cy="417871"/>
            </a:xfrm>
            <a:prstGeom prst="rect">
              <a:avLst/>
            </a:prstGeom>
            <a:noFill/>
          </p:spPr>
          <p:txBody>
            <a:bodyPr wrap="square" rtlCol="0">
              <a:spAutoFit/>
            </a:bodyPr>
            <a:lstStyle/>
            <a:p>
              <a:pPr algn="ctr"/>
              <a:r>
                <a:rPr lang="en-GB" altLang="zh-CN" sz="2200" b="1">
                  <a:solidFill>
                    <a:schemeClr val="bg1"/>
                  </a:solidFill>
                  <a:latin typeface="微软雅黑" panose="020B0503020204020204" charset="-122"/>
                  <a:ea typeface="微软雅黑" panose="020B0503020204020204" charset="-122"/>
                  <a:sym typeface="+mn-ea"/>
                </a:rPr>
                <a:t>properties </a:t>
              </a:r>
              <a:r>
                <a:rPr lang="en-US" altLang="zh-CN" sz="2200" b="1">
                  <a:solidFill>
                    <a:schemeClr val="bg1"/>
                  </a:solidFill>
                  <a:latin typeface="微软雅黑" panose="020B0503020204020204" charset="-122"/>
                  <a:ea typeface="微软雅黑" panose="020B0503020204020204" charset="-122"/>
                  <a:sym typeface="+mn-ea"/>
                </a:rPr>
                <a:t>*</a:t>
              </a:r>
              <a:endParaRPr lang="en-US" altLang="zh-CN" sz="2200" b="1">
                <a:solidFill>
                  <a:schemeClr val="bg1"/>
                </a:solidFill>
                <a:latin typeface="微软雅黑" panose="020B0503020204020204" charset="-122"/>
                <a:ea typeface="微软雅黑" panose="020B0503020204020204" charset="-122"/>
                <a:sym typeface="+mn-ea"/>
              </a:endParaRPr>
            </a:p>
          </p:txBody>
        </p:sp>
      </p:grpSp>
      <p:grpSp>
        <p:nvGrpSpPr>
          <p:cNvPr id="55" name="组合 54"/>
          <p:cNvGrpSpPr/>
          <p:nvPr/>
        </p:nvGrpSpPr>
        <p:grpSpPr>
          <a:xfrm>
            <a:off x="95291" y="1294826"/>
            <a:ext cx="1502410" cy="1440000"/>
            <a:chOff x="1001602" y="896688"/>
            <a:chExt cx="1549400" cy="1484908"/>
          </a:xfrm>
        </p:grpSpPr>
        <p:sp>
          <p:nvSpPr>
            <p:cNvPr id="43" name="椭圆 42"/>
            <p:cNvSpPr/>
            <p:nvPr/>
          </p:nvSpPr>
          <p:spPr>
            <a:xfrm>
              <a:off x="1033783" y="896688"/>
              <a:ext cx="1485038" cy="14849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001602" y="1413287"/>
              <a:ext cx="1549400" cy="412588"/>
            </a:xfrm>
            <a:prstGeom prst="rect">
              <a:avLst/>
            </a:prstGeom>
            <a:noFill/>
          </p:spPr>
          <p:txBody>
            <a:bodyPr wrap="square" rtlCol="0">
              <a:spAutoFit/>
            </a:bodyPr>
            <a:lstStyle/>
            <a:p>
              <a:pPr algn="ctr"/>
              <a:r>
                <a:rPr lang="en-GB" altLang="zh-CN" sz="2000" b="1">
                  <a:solidFill>
                    <a:schemeClr val="bg1"/>
                  </a:solidFill>
                  <a:latin typeface="微软雅黑" panose="020B0503020204020204" charset="-122"/>
                  <a:ea typeface="微软雅黑" panose="020B0503020204020204" charset="-122"/>
                  <a:sym typeface="+mn-ea"/>
                </a:rPr>
                <a:t>coherence</a:t>
              </a:r>
              <a:endParaRPr lang="en-US" altLang="zh-CN" sz="2000" b="1">
                <a:solidFill>
                  <a:schemeClr val="bg1"/>
                </a:solidFill>
                <a:latin typeface="微软雅黑" panose="020B0503020204020204" charset="-122"/>
                <a:ea typeface="微软雅黑" panose="020B0503020204020204" charset="-122"/>
              </a:endParaRPr>
            </a:p>
          </p:txBody>
        </p:sp>
      </p:grpSp>
      <p:grpSp>
        <p:nvGrpSpPr>
          <p:cNvPr id="53" name="组合 52"/>
          <p:cNvGrpSpPr/>
          <p:nvPr/>
        </p:nvGrpSpPr>
        <p:grpSpPr>
          <a:xfrm>
            <a:off x="7351487" y="1700976"/>
            <a:ext cx="1643380" cy="1512000"/>
            <a:chOff x="7756424" y="1961138"/>
            <a:chExt cx="1549400" cy="1424278"/>
          </a:xfrm>
        </p:grpSpPr>
        <p:sp>
          <p:nvSpPr>
            <p:cNvPr id="46" name="椭圆 45"/>
            <p:cNvSpPr/>
            <p:nvPr/>
          </p:nvSpPr>
          <p:spPr>
            <a:xfrm>
              <a:off x="7786965" y="1961138"/>
              <a:ext cx="1425533" cy="14242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7756424" y="2468936"/>
              <a:ext cx="1549400" cy="376897"/>
            </a:xfrm>
            <a:prstGeom prst="rect">
              <a:avLst/>
            </a:prstGeom>
            <a:noFill/>
          </p:spPr>
          <p:txBody>
            <a:bodyPr wrap="square" rtlCol="0">
              <a:spAutoFit/>
            </a:bodyPr>
            <a:lstStyle/>
            <a:p>
              <a:pPr algn="ctr"/>
              <a:r>
                <a:rPr lang="en-GB" altLang="zh-CN" sz="2000" b="1">
                  <a:solidFill>
                    <a:schemeClr val="bg1"/>
                  </a:solidFill>
                  <a:latin typeface="微软雅黑" panose="020B0503020204020204" charset="-122"/>
                  <a:ea typeface="微软雅黑" panose="020B0503020204020204" charset="-122"/>
                  <a:sym typeface="+mn-ea"/>
                </a:rPr>
                <a:t>perceivable</a:t>
              </a:r>
              <a:endParaRPr lang="zh-CN" altLang="zh-CN" sz="2000" b="1">
                <a:solidFill>
                  <a:schemeClr val="bg1"/>
                </a:solidFill>
                <a:latin typeface="微软雅黑" panose="020B0503020204020204" charset="-122"/>
                <a:ea typeface="微软雅黑" panose="020B0503020204020204" charset="-122"/>
                <a:sym typeface="+mn-ea"/>
              </a:endParaRPr>
            </a:p>
          </p:txBody>
        </p:sp>
      </p:grpSp>
      <p:grpSp>
        <p:nvGrpSpPr>
          <p:cNvPr id="51" name="组合 50"/>
          <p:cNvGrpSpPr/>
          <p:nvPr/>
        </p:nvGrpSpPr>
        <p:grpSpPr>
          <a:xfrm>
            <a:off x="733441" y="2609364"/>
            <a:ext cx="1848168" cy="1429012"/>
            <a:chOff x="4870553" y="1980561"/>
            <a:chExt cx="1549400" cy="1121590"/>
          </a:xfrm>
        </p:grpSpPr>
        <p:sp>
          <p:nvSpPr>
            <p:cNvPr id="49" name="椭圆 48"/>
            <p:cNvSpPr/>
            <p:nvPr/>
          </p:nvSpPr>
          <p:spPr>
            <a:xfrm>
              <a:off x="5015503" y="1980561"/>
              <a:ext cx="1220717" cy="11215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4870553" y="2357886"/>
              <a:ext cx="1549400" cy="382187"/>
            </a:xfrm>
            <a:prstGeom prst="rect">
              <a:avLst/>
            </a:prstGeom>
            <a:noFill/>
          </p:spPr>
          <p:txBody>
            <a:bodyPr wrap="square" rtlCol="0">
              <a:spAutoFit/>
            </a:bodyPr>
            <a:lstStyle/>
            <a:p>
              <a:pPr algn="ctr"/>
              <a:r>
                <a:rPr lang="en-GB" altLang="zh-CN" sz="2000" b="1">
                  <a:solidFill>
                    <a:schemeClr val="bg1"/>
                  </a:solidFill>
                  <a:latin typeface="微软雅黑" panose="020B0503020204020204" charset="-122"/>
                  <a:ea typeface="微软雅黑" panose="020B0503020204020204" charset="-122"/>
                  <a:sym typeface="+mn-ea"/>
                </a:rPr>
                <a:t>correlation</a:t>
              </a:r>
              <a:endParaRPr lang="zh-CN" altLang="zh-CN" sz="2000" b="1">
                <a:solidFill>
                  <a:schemeClr val="bg1"/>
                </a:solidFill>
                <a:latin typeface="微软雅黑" panose="020B0503020204020204" charset="-122"/>
                <a:ea typeface="微软雅黑" panose="020B0503020204020204" charset="-122"/>
                <a:sym typeface="+mn-ea"/>
              </a:endParaRPr>
            </a:p>
          </p:txBody>
        </p:sp>
      </p:grpSp>
      <p:grpSp>
        <p:nvGrpSpPr>
          <p:cNvPr id="2" name="组合 1"/>
          <p:cNvGrpSpPr/>
          <p:nvPr/>
        </p:nvGrpSpPr>
        <p:grpSpPr>
          <a:xfrm>
            <a:off x="6513021" y="3089407"/>
            <a:ext cx="1443355" cy="1224000"/>
            <a:chOff x="7674739" y="1865206"/>
            <a:chExt cx="1549400" cy="1311863"/>
          </a:xfrm>
        </p:grpSpPr>
        <p:sp>
          <p:nvSpPr>
            <p:cNvPr id="3" name="椭圆 2"/>
            <p:cNvSpPr/>
            <p:nvPr/>
          </p:nvSpPr>
          <p:spPr>
            <a:xfrm>
              <a:off x="7786718" y="1865206"/>
              <a:ext cx="1313929" cy="13118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674739" y="2250963"/>
              <a:ext cx="1549400" cy="428831"/>
            </a:xfrm>
            <a:prstGeom prst="rect">
              <a:avLst/>
            </a:prstGeom>
            <a:noFill/>
          </p:spPr>
          <p:txBody>
            <a:bodyPr wrap="square" rtlCol="0">
              <a:spAutoFit/>
            </a:bodyPr>
            <a:lstStyle/>
            <a:p>
              <a:pPr algn="ctr"/>
              <a:r>
                <a:rPr lang="en-GB" altLang="zh-CN" sz="2000" b="1">
                  <a:solidFill>
                    <a:schemeClr val="bg1"/>
                  </a:solidFill>
                  <a:latin typeface="微软雅黑" panose="020B0503020204020204" charset="-122"/>
                  <a:ea typeface="微软雅黑" panose="020B0503020204020204" charset="-122"/>
                  <a:sym typeface="+mn-ea"/>
                </a:rPr>
                <a:t>ostensive</a:t>
              </a:r>
              <a:endParaRPr lang="zh-CN" altLang="zh-CN" sz="2000" b="1">
                <a:solidFill>
                  <a:schemeClr val="bg1"/>
                </a:solidFill>
                <a:latin typeface="微软雅黑" panose="020B0503020204020204" charset="-122"/>
                <a:ea typeface="微软雅黑" panose="020B0503020204020204" charset="-122"/>
                <a:sym typeface="+mn-ea"/>
              </a:endParaRPr>
            </a:p>
          </p:txBody>
        </p:sp>
      </p:grpSp>
      <p:sp>
        <p:nvSpPr>
          <p:cNvPr id="23" name="Rectangle 1"/>
          <p:cNvSpPr>
            <a:spLocks noChangeArrowheads="1"/>
          </p:cNvSpPr>
          <p:nvPr/>
        </p:nvSpPr>
        <p:spPr bwMode="auto">
          <a:xfrm>
            <a:off x="61405" y="4172059"/>
            <a:ext cx="9021445"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gn="l" fontAlgn="base">
              <a:spcBef>
                <a:spcPct val="0"/>
              </a:spcBef>
              <a:spcAft>
                <a:spcPct val="0"/>
              </a:spcAft>
            </a:pPr>
            <a:r>
              <a:rPr lang="en-US" altLang="zh-CN" b="1">
                <a:solidFill>
                  <a:schemeClr val="accent1"/>
                </a:solidFill>
                <a:latin typeface="微软雅黑" panose="020B0503020204020204" charset="-122"/>
                <a:ea typeface="微软雅黑" panose="020B0503020204020204" charset="-122"/>
              </a:rPr>
              <a:t>Henry Small</a:t>
            </a:r>
            <a:r>
              <a:rPr lang="zh-CN" altLang="en-US" b="1">
                <a:solidFill>
                  <a:schemeClr val="accent1"/>
                </a:solidFill>
                <a:latin typeface="微软雅黑" panose="020B0503020204020204" charset="-122"/>
                <a:ea typeface="微软雅黑" panose="020B0503020204020204" charset="-122"/>
              </a:rPr>
              <a:t>：</a:t>
            </a:r>
            <a:endParaRPr lang="en-US" altLang="zh-CN" sz="1000" b="1">
              <a:solidFill>
                <a:schemeClr val="accent1"/>
              </a:solidFill>
              <a:latin typeface="微软雅黑" panose="020B0503020204020204" charset="-122"/>
              <a:ea typeface="微软雅黑" panose="020B0503020204020204" charset="-122"/>
            </a:endParaRPr>
          </a:p>
          <a:p>
            <a:pPr lvl="0" algn="l" fontAlgn="base">
              <a:spcBef>
                <a:spcPct val="0"/>
              </a:spcBef>
              <a:spcAft>
                <a:spcPct val="0"/>
              </a:spcAft>
            </a:pPr>
            <a:r>
              <a:rPr lang="en-US" altLang="zh-CN" sz="1200" b="1">
                <a:solidFill>
                  <a:schemeClr val="accent1"/>
                </a:solidFill>
                <a:latin typeface="微软雅黑" panose="020B0503020204020204" charset="-122"/>
                <a:ea typeface="微软雅黑" panose="020B0503020204020204" charset="-122"/>
              </a:rPr>
              <a:t>(Small H , Boyack K W , Klavans R . Identifying emerging topics in science and technology[J]. Research Policy, 2014)</a:t>
            </a:r>
            <a:endParaRPr lang="en-US" altLang="zh-CN" sz="1200" b="1">
              <a:solidFill>
                <a:schemeClr val="accent1"/>
              </a:solidFill>
              <a:latin typeface="微软雅黑" panose="020B0503020204020204" charset="-122"/>
              <a:ea typeface="微软雅黑" panose="020B0503020204020204" charset="-122"/>
            </a:endParaRPr>
          </a:p>
        </p:txBody>
      </p:sp>
      <p:grpSp>
        <p:nvGrpSpPr>
          <p:cNvPr id="24" name="组合 23"/>
          <p:cNvGrpSpPr/>
          <p:nvPr/>
        </p:nvGrpSpPr>
        <p:grpSpPr>
          <a:xfrm>
            <a:off x="1426790" y="4800859"/>
            <a:ext cx="2250951" cy="499079"/>
            <a:chOff x="2645777" y="1428360"/>
            <a:chExt cx="1523389" cy="914033"/>
          </a:xfrm>
        </p:grpSpPr>
        <p:sp>
          <p:nvSpPr>
            <p:cNvPr id="25" name="矩形 2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6" name="文本框 5"/>
            <p:cNvSpPr txBox="1"/>
            <p:nvPr/>
          </p:nvSpPr>
          <p:spPr>
            <a:xfrm>
              <a:off x="2645777" y="1575355"/>
              <a:ext cx="1514250" cy="617534"/>
            </a:xfrm>
            <a:prstGeom prst="rect">
              <a:avLst/>
            </a:prstGeom>
            <a:noFill/>
          </p:spPr>
          <p:txBody>
            <a:bodyPr wrap="square" rtlCol="0">
              <a:spAutoFit/>
            </a:bodyPr>
            <a:lstStyle/>
            <a:p>
              <a:pPr algn="ctr"/>
              <a:r>
                <a:rPr lang="en-US" altLang="zh-CN" sz="1600" b="1">
                  <a:solidFill>
                    <a:schemeClr val="bg1"/>
                  </a:solidFill>
                  <a:latin typeface="微软雅黑" panose="020B0503020204020204" charset="-122"/>
                  <a:ea typeface="微软雅黑" panose="020B0503020204020204" charset="-122"/>
                </a:rPr>
                <a:t>Novelty</a:t>
              </a:r>
              <a:endParaRPr lang="en-US" altLang="zh-CN" sz="1600" b="1">
                <a:solidFill>
                  <a:schemeClr val="bg1"/>
                </a:solidFill>
                <a:latin typeface="微软雅黑" panose="020B0503020204020204" charset="-122"/>
                <a:ea typeface="微软雅黑" panose="020B0503020204020204" charset="-122"/>
              </a:endParaRPr>
            </a:p>
          </p:txBody>
        </p:sp>
      </p:grpSp>
      <p:grpSp>
        <p:nvGrpSpPr>
          <p:cNvPr id="27" name="组合 26"/>
          <p:cNvGrpSpPr/>
          <p:nvPr/>
        </p:nvGrpSpPr>
        <p:grpSpPr>
          <a:xfrm>
            <a:off x="4409281" y="4802129"/>
            <a:ext cx="2250951" cy="499079"/>
            <a:chOff x="2645777" y="1428360"/>
            <a:chExt cx="1523389" cy="914033"/>
          </a:xfrm>
        </p:grpSpPr>
        <p:sp>
          <p:nvSpPr>
            <p:cNvPr id="28" name="矩形 27"/>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9" name="文本框 28"/>
            <p:cNvSpPr txBox="1"/>
            <p:nvPr/>
          </p:nvSpPr>
          <p:spPr>
            <a:xfrm>
              <a:off x="2645777" y="1575355"/>
              <a:ext cx="1514250" cy="617534"/>
            </a:xfrm>
            <a:prstGeom prst="rect">
              <a:avLst/>
            </a:prstGeom>
            <a:noFill/>
          </p:spPr>
          <p:txBody>
            <a:bodyPr wrap="square" rtlCol="0">
              <a:spAutoFit/>
            </a:bodyPr>
            <a:lstStyle/>
            <a:p>
              <a:pPr algn="ctr"/>
              <a:r>
                <a:rPr lang="en-US" altLang="zh-CN" sz="1600" b="1">
                  <a:solidFill>
                    <a:schemeClr val="bg1"/>
                  </a:solidFill>
                  <a:latin typeface="微软雅黑" panose="020B0503020204020204" charset="-122"/>
                  <a:ea typeface="微软雅黑" panose="020B0503020204020204" charset="-122"/>
                </a:rPr>
                <a:t>Growth</a:t>
              </a:r>
              <a:endParaRPr lang="en-US" altLang="zh-CN" sz="1600" b="1">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par>
                                <p:cTn id="16" presetID="53" presetClass="entr" presetSubtype="16" fill="hold" nodeType="withEffect">
                                  <p:stCondLst>
                                    <p:cond delay="25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par>
                                <p:cTn id="21" presetID="53" presetClass="entr" presetSubtype="16" fill="hold" nodeType="withEffect">
                                  <p:stCondLst>
                                    <p:cond delay="250"/>
                                  </p:stCondLst>
                                  <p:childTnLst>
                                    <p:set>
                                      <p:cBhvr>
                                        <p:cTn id="22" dur="1" fill="hold">
                                          <p:stCondLst>
                                            <p:cond delay="0"/>
                                          </p:stCondLst>
                                        </p:cTn>
                                        <p:tgtEl>
                                          <p:spTgt spid="52"/>
                                        </p:tgtEl>
                                        <p:attrNameLst>
                                          <p:attrName>style.visibility</p:attrName>
                                        </p:attrNameLst>
                                      </p:cBhvr>
                                      <p:to>
                                        <p:strVal val="visible"/>
                                      </p:to>
                                    </p:set>
                                    <p:anim calcmode="lin" valueType="num">
                                      <p:cBhvr>
                                        <p:cTn id="23" dur="500" fill="hold"/>
                                        <p:tgtEl>
                                          <p:spTgt spid="52"/>
                                        </p:tgtEl>
                                        <p:attrNameLst>
                                          <p:attrName>ppt_w</p:attrName>
                                        </p:attrNameLst>
                                      </p:cBhvr>
                                      <p:tavLst>
                                        <p:tav tm="0">
                                          <p:val>
                                            <p:fltVal val="0"/>
                                          </p:val>
                                        </p:tav>
                                        <p:tav tm="100000">
                                          <p:val>
                                            <p:strVal val="#ppt_w"/>
                                          </p:val>
                                        </p:tav>
                                      </p:tavLst>
                                    </p:anim>
                                    <p:anim calcmode="lin" valueType="num">
                                      <p:cBhvr>
                                        <p:cTn id="24" dur="500" fill="hold"/>
                                        <p:tgtEl>
                                          <p:spTgt spid="52"/>
                                        </p:tgtEl>
                                        <p:attrNameLst>
                                          <p:attrName>ppt_h</p:attrName>
                                        </p:attrNameLst>
                                      </p:cBhvr>
                                      <p:tavLst>
                                        <p:tav tm="0">
                                          <p:val>
                                            <p:fltVal val="0"/>
                                          </p:val>
                                        </p:tav>
                                        <p:tav tm="100000">
                                          <p:val>
                                            <p:strVal val="#ppt_h"/>
                                          </p:val>
                                        </p:tav>
                                      </p:tavLst>
                                    </p:anim>
                                    <p:animEffect transition="in" filter="fade">
                                      <p:cBhvr>
                                        <p:cTn id="25" dur="500"/>
                                        <p:tgtEl>
                                          <p:spTgt spid="52"/>
                                        </p:tgtEl>
                                      </p:cBhvr>
                                    </p:animEffect>
                                  </p:childTnLst>
                                </p:cTn>
                              </p:par>
                              <p:par>
                                <p:cTn id="26" presetID="53" presetClass="entr" presetSubtype="16" fill="hold" nodeType="withEffect">
                                  <p:stCondLst>
                                    <p:cond delay="25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par>
                                <p:cTn id="31" presetID="53" presetClass="entr" presetSubtype="16" fill="hold" nodeType="withEffect">
                                  <p:stCondLst>
                                    <p:cond delay="250"/>
                                  </p:stCondLst>
                                  <p:childTnLst>
                                    <p:set>
                                      <p:cBhvr>
                                        <p:cTn id="32" dur="1" fill="hold">
                                          <p:stCondLst>
                                            <p:cond delay="0"/>
                                          </p:stCondLst>
                                        </p:cTn>
                                        <p:tgtEl>
                                          <p:spTgt spid="51"/>
                                        </p:tgtEl>
                                        <p:attrNameLst>
                                          <p:attrName>style.visibility</p:attrName>
                                        </p:attrNameLst>
                                      </p:cBhvr>
                                      <p:to>
                                        <p:strVal val="visible"/>
                                      </p:to>
                                    </p:set>
                                    <p:anim calcmode="lin" valueType="num">
                                      <p:cBhvr>
                                        <p:cTn id="33" dur="500" fill="hold"/>
                                        <p:tgtEl>
                                          <p:spTgt spid="51"/>
                                        </p:tgtEl>
                                        <p:attrNameLst>
                                          <p:attrName>ppt_w</p:attrName>
                                        </p:attrNameLst>
                                      </p:cBhvr>
                                      <p:tavLst>
                                        <p:tav tm="0">
                                          <p:val>
                                            <p:fltVal val="0"/>
                                          </p:val>
                                        </p:tav>
                                        <p:tav tm="100000">
                                          <p:val>
                                            <p:strVal val="#ppt_w"/>
                                          </p:val>
                                        </p:tav>
                                      </p:tavLst>
                                    </p:anim>
                                    <p:anim calcmode="lin" valueType="num">
                                      <p:cBhvr>
                                        <p:cTn id="34" dur="500" fill="hold"/>
                                        <p:tgtEl>
                                          <p:spTgt spid="51"/>
                                        </p:tgtEl>
                                        <p:attrNameLst>
                                          <p:attrName>ppt_h</p:attrName>
                                        </p:attrNameLst>
                                      </p:cBhvr>
                                      <p:tavLst>
                                        <p:tav tm="0">
                                          <p:val>
                                            <p:fltVal val="0"/>
                                          </p:val>
                                        </p:tav>
                                        <p:tav tm="100000">
                                          <p:val>
                                            <p:strVal val="#ppt_h"/>
                                          </p:val>
                                        </p:tav>
                                      </p:tavLst>
                                    </p:anim>
                                    <p:animEffect transition="in" filter="fade">
                                      <p:cBhvr>
                                        <p:cTn id="35" dur="500"/>
                                        <p:tgtEl>
                                          <p:spTgt spid="51"/>
                                        </p:tgtEl>
                                      </p:cBhvr>
                                    </p:animEffect>
                                  </p:childTnLst>
                                </p:cTn>
                              </p:par>
                              <p:par>
                                <p:cTn id="36" presetID="53" presetClass="entr" presetSubtype="16" fill="hold" nodeType="withEffect">
                                  <p:stCondLst>
                                    <p:cond delay="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animEffect transition="in" filter="fade">
                                      <p:cBhvr>
                                        <p:cTn id="40" dur="500"/>
                                        <p:tgtEl>
                                          <p:spTgt spid="53"/>
                                        </p:tgtEl>
                                      </p:cBhvr>
                                    </p:animEffect>
                                  </p:childTnLst>
                                </p:cTn>
                              </p:par>
                              <p:par>
                                <p:cTn id="41" presetID="17" presetClass="entr" presetSubtype="10" fill="hold" nodeType="withEffect">
                                  <p:stCondLst>
                                    <p:cond delay="50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strVal val="#ppt_h"/>
                                          </p:val>
                                        </p:tav>
                                        <p:tav tm="100000">
                                          <p:val>
                                            <p:strVal val="#ppt_h"/>
                                          </p:val>
                                        </p:tav>
                                      </p:tavLst>
                                    </p:anim>
                                  </p:childTnLst>
                                </p:cTn>
                              </p:par>
                              <p:par>
                                <p:cTn id="45" presetID="17" presetClass="entr" presetSubtype="10" fill="hold" nodeType="withEffect">
                                  <p:stCondLst>
                                    <p:cond delay="500"/>
                                  </p:stCondLst>
                                  <p:childTnLst>
                                    <p:set>
                                      <p:cBhvr>
                                        <p:cTn id="46" dur="1" fill="hold">
                                          <p:stCondLst>
                                            <p:cond delay="0"/>
                                          </p:stCondLst>
                                        </p:cTn>
                                        <p:tgtEl>
                                          <p:spTgt spid="58"/>
                                        </p:tgtEl>
                                        <p:attrNameLst>
                                          <p:attrName>style.visibility</p:attrName>
                                        </p:attrNameLst>
                                      </p:cBhvr>
                                      <p:to>
                                        <p:strVal val="visible"/>
                                      </p:to>
                                    </p:set>
                                    <p:anim calcmode="lin" valueType="num">
                                      <p:cBhvr>
                                        <p:cTn id="47" dur="500" fill="hold"/>
                                        <p:tgtEl>
                                          <p:spTgt spid="58"/>
                                        </p:tgtEl>
                                        <p:attrNameLst>
                                          <p:attrName>ppt_w</p:attrName>
                                        </p:attrNameLst>
                                      </p:cBhvr>
                                      <p:tavLst>
                                        <p:tav tm="0">
                                          <p:val>
                                            <p:fltVal val="0"/>
                                          </p:val>
                                        </p:tav>
                                        <p:tav tm="100000">
                                          <p:val>
                                            <p:strVal val="#ppt_w"/>
                                          </p:val>
                                        </p:tav>
                                      </p:tavLst>
                                    </p:anim>
                                    <p:anim calcmode="lin" valueType="num">
                                      <p:cBhvr>
                                        <p:cTn id="48" dur="500" fill="hold"/>
                                        <p:tgtEl>
                                          <p:spTgt spid="58"/>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50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500"/>
                                  </p:stCondLst>
                                  <p:childTnLst>
                                    <p:set>
                                      <p:cBhvr>
                                        <p:cTn id="54" dur="1" fill="hold">
                                          <p:stCondLst>
                                            <p:cond delay="0"/>
                                          </p:stCondLst>
                                        </p:cTn>
                                        <p:tgtEl>
                                          <p:spTgt spid="62"/>
                                        </p:tgtEl>
                                        <p:attrNameLst>
                                          <p:attrName>style.visibility</p:attrName>
                                        </p:attrNameLst>
                                      </p:cBhvr>
                                      <p:to>
                                        <p:strVal val="visible"/>
                                      </p:to>
                                    </p:set>
                                    <p:anim calcmode="lin" valueType="num">
                                      <p:cBhvr>
                                        <p:cTn id="55" dur="500" fill="hold"/>
                                        <p:tgtEl>
                                          <p:spTgt spid="62"/>
                                        </p:tgtEl>
                                        <p:attrNameLst>
                                          <p:attrName>ppt_w</p:attrName>
                                        </p:attrNameLst>
                                      </p:cBhvr>
                                      <p:tavLst>
                                        <p:tav tm="0">
                                          <p:val>
                                            <p:fltVal val="0"/>
                                          </p:val>
                                        </p:tav>
                                        <p:tav tm="100000">
                                          <p:val>
                                            <p:strVal val="#ppt_w"/>
                                          </p:val>
                                        </p:tav>
                                      </p:tavLst>
                                    </p:anim>
                                    <p:anim calcmode="lin" valueType="num">
                                      <p:cBhvr>
                                        <p:cTn id="56" dur="500" fill="hold"/>
                                        <p:tgtEl>
                                          <p:spTgt spid="62"/>
                                        </p:tgtEl>
                                        <p:attrNameLst>
                                          <p:attrName>ppt_h</p:attrName>
                                        </p:attrNameLst>
                                      </p:cBhvr>
                                      <p:tavLst>
                                        <p:tav tm="0">
                                          <p:val>
                                            <p:strVal val="#ppt_h"/>
                                          </p:val>
                                        </p:tav>
                                        <p:tav tm="100000">
                                          <p:val>
                                            <p:strVal val="#ppt_h"/>
                                          </p:val>
                                        </p:tav>
                                      </p:tavLst>
                                    </p:anim>
                                  </p:childTnLst>
                                </p:cTn>
                              </p:par>
                              <p:par>
                                <p:cTn id="57" presetID="42" presetClass="entr" presetSubtype="0" fill="hold" grpId="0" nodeType="withEffect">
                                  <p:stCondLst>
                                    <p:cond delay="50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500"/>
                                        <p:tgtEl>
                                          <p:spTgt spid="66"/>
                                        </p:tgtEl>
                                      </p:cBhvr>
                                    </p:animEffect>
                                    <p:anim calcmode="lin" valueType="num">
                                      <p:cBhvr>
                                        <p:cTn id="60" dur="500" fill="hold"/>
                                        <p:tgtEl>
                                          <p:spTgt spid="66"/>
                                        </p:tgtEl>
                                        <p:attrNameLst>
                                          <p:attrName>ppt_x</p:attrName>
                                        </p:attrNameLst>
                                      </p:cBhvr>
                                      <p:tavLst>
                                        <p:tav tm="0">
                                          <p:val>
                                            <p:strVal val="#ppt_x"/>
                                          </p:val>
                                        </p:tav>
                                        <p:tav tm="100000">
                                          <p:val>
                                            <p:strVal val="#ppt_x"/>
                                          </p:val>
                                        </p:tav>
                                      </p:tavLst>
                                    </p:anim>
                                    <p:anim calcmode="lin" valueType="num">
                                      <p:cBhvr>
                                        <p:cTn id="61" dur="500" fill="hold"/>
                                        <p:tgtEl>
                                          <p:spTgt spid="66"/>
                                        </p:tgtEl>
                                        <p:attrNameLst>
                                          <p:attrName>ppt_y</p:attrName>
                                        </p:attrNameLst>
                                      </p:cBhvr>
                                      <p:tavLst>
                                        <p:tav tm="0">
                                          <p:val>
                                            <p:strVal val="#ppt_y+.1"/>
                                          </p:val>
                                        </p:tav>
                                        <p:tav tm="100000">
                                          <p:val>
                                            <p:strVal val="#ppt_y"/>
                                          </p:val>
                                        </p:tav>
                                      </p:tavLst>
                                    </p:anim>
                                  </p:childTnLst>
                                </p:cTn>
                              </p:par>
                              <p:par>
                                <p:cTn id="62" presetID="53" presetClass="entr" presetSubtype="16" fill="hold" nodeType="withEffect">
                                  <p:stCondLst>
                                    <p:cond delay="250"/>
                                  </p:stCondLst>
                                  <p:childTnLst>
                                    <p:set>
                                      <p:cBhvr>
                                        <p:cTn id="63" dur="1" fill="hold">
                                          <p:stCondLst>
                                            <p:cond delay="0"/>
                                          </p:stCondLst>
                                        </p:cTn>
                                        <p:tgtEl>
                                          <p:spTgt spid="2"/>
                                        </p:tgtEl>
                                        <p:attrNameLst>
                                          <p:attrName>style.visibility</p:attrName>
                                        </p:attrNameLst>
                                      </p:cBhvr>
                                      <p:to>
                                        <p:strVal val="visible"/>
                                      </p:to>
                                    </p:set>
                                    <p:anim calcmode="lin" valueType="num">
                                      <p:cBhvr>
                                        <p:cTn id="64" dur="500" fill="hold"/>
                                        <p:tgtEl>
                                          <p:spTgt spid="2"/>
                                        </p:tgtEl>
                                        <p:attrNameLst>
                                          <p:attrName>ppt_w</p:attrName>
                                        </p:attrNameLst>
                                      </p:cBhvr>
                                      <p:tavLst>
                                        <p:tav tm="0">
                                          <p:val>
                                            <p:fltVal val="0"/>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animEffect transition="in" filter="fade">
                                      <p:cBhvr>
                                        <p:cTn id="66" dur="500"/>
                                        <p:tgtEl>
                                          <p:spTgt spid="2"/>
                                        </p:tgtEl>
                                      </p:cBhvr>
                                    </p:animEffect>
                                  </p:childTnLst>
                                </p:cTn>
                              </p:par>
                              <p:par>
                                <p:cTn id="67" presetID="17" presetClass="entr" presetSubtype="10" fill="hold" nodeType="withEffect">
                                  <p:stCondLst>
                                    <p:cond delay="500"/>
                                  </p:stCondLst>
                                  <p:childTnLst>
                                    <p:set>
                                      <p:cBhvr>
                                        <p:cTn id="68" dur="1" fill="hold">
                                          <p:stCondLst>
                                            <p:cond delay="0"/>
                                          </p:stCondLst>
                                        </p:cTn>
                                        <p:tgtEl>
                                          <p:spTgt spid="5"/>
                                        </p:tgtEl>
                                        <p:attrNameLst>
                                          <p:attrName>style.visibility</p:attrName>
                                        </p:attrNameLst>
                                      </p:cBhvr>
                                      <p:to>
                                        <p:strVal val="visible"/>
                                      </p:to>
                                    </p:set>
                                    <p:anim calcmode="lin" valueType="num">
                                      <p:cBhvr>
                                        <p:cTn id="69" dur="500" fill="hold"/>
                                        <p:tgtEl>
                                          <p:spTgt spid="5"/>
                                        </p:tgtEl>
                                        <p:attrNameLst>
                                          <p:attrName>ppt_w</p:attrName>
                                        </p:attrNameLst>
                                      </p:cBhvr>
                                      <p:tavLst>
                                        <p:tav tm="0">
                                          <p:val>
                                            <p:fltVal val="0"/>
                                          </p:val>
                                        </p:tav>
                                        <p:tav tm="100000">
                                          <p:val>
                                            <p:strVal val="#ppt_w"/>
                                          </p:val>
                                        </p:tav>
                                      </p:tavLst>
                                    </p:anim>
                                    <p:anim calcmode="lin" valueType="num">
                                      <p:cBhvr>
                                        <p:cTn id="70" dur="500" fill="hold"/>
                                        <p:tgtEl>
                                          <p:spTgt spid="5"/>
                                        </p:tgtEl>
                                        <p:attrNameLst>
                                          <p:attrName>ppt_h</p:attrName>
                                        </p:attrNameLst>
                                      </p:cBhvr>
                                      <p:tavLst>
                                        <p:tav tm="0">
                                          <p:val>
                                            <p:strVal val="#ppt_h"/>
                                          </p:val>
                                        </p:tav>
                                        <p:tav tm="100000">
                                          <p:val>
                                            <p:strVal val="#ppt_h"/>
                                          </p:val>
                                        </p:tav>
                                      </p:tavLst>
                                    </p:anim>
                                  </p:childTnLst>
                                </p:cTn>
                              </p:par>
                              <p:par>
                                <p:cTn id="71" presetID="22" presetClass="entr" presetSubtype="8" fill="hold" grpId="0" nodeType="withEffect">
                                  <p:stCondLst>
                                    <p:cond delay="250"/>
                                  </p:stCondLst>
                                  <p:childTnLst>
                                    <p:set>
                                      <p:cBhvr>
                                        <p:cTn id="72" dur="1" fill="hold">
                                          <p:stCondLst>
                                            <p:cond delay="0"/>
                                          </p:stCondLst>
                                        </p:cTn>
                                        <p:tgtEl>
                                          <p:spTgt spid="23"/>
                                        </p:tgtEl>
                                        <p:attrNameLst>
                                          <p:attrName>style.visibility</p:attrName>
                                        </p:attrNameLst>
                                      </p:cBhvr>
                                      <p:to>
                                        <p:strVal val="visible"/>
                                      </p:to>
                                    </p:set>
                                    <p:animEffect transition="in" filter="wipe(left)">
                                      <p:cBhvr>
                                        <p:cTn id="73" dur="500"/>
                                        <p:tgtEl>
                                          <p:spTgt spid="23"/>
                                        </p:tgtEl>
                                      </p:cBhvr>
                                    </p:animEffect>
                                  </p:childTnLst>
                                </p:cTn>
                              </p:par>
                              <p:par>
                                <p:cTn id="74" presetID="53" presetClass="entr" presetSubtype="16" fill="hold" nodeType="withEffect">
                                  <p:stCondLst>
                                    <p:cond delay="25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animEffect transition="in" filter="fade">
                                      <p:cBhvr>
                                        <p:cTn id="78" dur="500"/>
                                        <p:tgtEl>
                                          <p:spTgt spid="24"/>
                                        </p:tgtEl>
                                      </p:cBhvr>
                                    </p:animEffect>
                                  </p:childTnLst>
                                </p:cTn>
                              </p:par>
                              <p:par>
                                <p:cTn id="79" presetID="53" presetClass="entr" presetSubtype="16" fill="hold" nodeType="withEffect">
                                  <p:stCondLst>
                                    <p:cond delay="250"/>
                                  </p:stCondLst>
                                  <p:childTnLst>
                                    <p:set>
                                      <p:cBhvr>
                                        <p:cTn id="80" dur="1" fill="hold">
                                          <p:stCondLst>
                                            <p:cond delay="0"/>
                                          </p:stCondLst>
                                        </p:cTn>
                                        <p:tgtEl>
                                          <p:spTgt spid="27"/>
                                        </p:tgtEl>
                                        <p:attrNameLst>
                                          <p:attrName>style.visibility</p:attrName>
                                        </p:attrNameLst>
                                      </p:cBhvr>
                                      <p:to>
                                        <p:strVal val="visible"/>
                                      </p:to>
                                    </p:set>
                                    <p:anim calcmode="lin" valueType="num">
                                      <p:cBhvr>
                                        <p:cTn id="81" dur="500" fill="hold"/>
                                        <p:tgtEl>
                                          <p:spTgt spid="27"/>
                                        </p:tgtEl>
                                        <p:attrNameLst>
                                          <p:attrName>ppt_w</p:attrName>
                                        </p:attrNameLst>
                                      </p:cBhvr>
                                      <p:tavLst>
                                        <p:tav tm="0">
                                          <p:val>
                                            <p:fltVal val="0"/>
                                          </p:val>
                                        </p:tav>
                                        <p:tav tm="100000">
                                          <p:val>
                                            <p:strVal val="#ppt_w"/>
                                          </p:val>
                                        </p:tav>
                                      </p:tavLst>
                                    </p:anim>
                                    <p:anim calcmode="lin" valueType="num">
                                      <p:cBhvr>
                                        <p:cTn id="82" dur="500" fill="hold"/>
                                        <p:tgtEl>
                                          <p:spTgt spid="27"/>
                                        </p:tgtEl>
                                        <p:attrNameLst>
                                          <p:attrName>ppt_h</p:attrName>
                                        </p:attrNameLst>
                                      </p:cBhvr>
                                      <p:tavLst>
                                        <p:tav tm="0">
                                          <p:val>
                                            <p:fltVal val="0"/>
                                          </p:val>
                                        </p:tav>
                                        <p:tav tm="100000">
                                          <p:val>
                                            <p:strVal val="#ppt_h"/>
                                          </p:val>
                                        </p:tav>
                                      </p:tavLst>
                                    </p:anim>
                                    <p:animEffect transition="in" filter="fade">
                                      <p:cBhvr>
                                        <p:cTn id="8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6" grpId="0"/>
      <p:bldP spid="2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611187" y="261275"/>
            <a:ext cx="666069" cy="664458"/>
            <a:chOff x="611187" y="261275"/>
            <a:chExt cx="666069" cy="664458"/>
          </a:xfrm>
        </p:grpSpPr>
        <p:sp>
          <p:nvSpPr>
            <p:cNvPr id="9" name="矩形 8"/>
            <p:cNvSpPr>
              <a:spLocks noChangeAspect="1"/>
            </p:cNvSpPr>
            <p:nvPr/>
          </p:nvSpPr>
          <p:spPr>
            <a:xfrm>
              <a:off x="611187" y="261275"/>
              <a:ext cx="538925" cy="537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880650" y="530086"/>
              <a:ext cx="396606" cy="3956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1475656" y="77723"/>
            <a:ext cx="7113238" cy="830997"/>
          </a:xfrm>
          <a:prstGeom prst="rect">
            <a:avLst/>
          </a:prstGeom>
          <a:noFill/>
        </p:spPr>
        <p:txBody>
          <a:bodyPr wrap="square" rtlCol="0">
            <a:spAutoFit/>
          </a:bodyPr>
          <a:lstStyle/>
          <a:p>
            <a:r>
              <a:rPr lang="en-US" altLang="zh-CN" sz="2400" b="1">
                <a:solidFill>
                  <a:schemeClr val="tx1">
                    <a:lumMod val="85000"/>
                    <a:lumOff val="15000"/>
                  </a:schemeClr>
                </a:solidFill>
                <a:latin typeface="微软雅黑" panose="020B0503020204020204" charset="-122"/>
                <a:ea typeface="微软雅黑" panose="020B0503020204020204" charset="-122"/>
                <a:sym typeface="+mn-ea"/>
              </a:rPr>
              <a:t>2.</a:t>
            </a:r>
            <a:r>
              <a:rPr lang="en-GB" altLang="zh-CN" sz="2400" b="1">
                <a:solidFill>
                  <a:schemeClr val="tx1">
                    <a:lumMod val="85000"/>
                    <a:lumOff val="15000"/>
                  </a:schemeClr>
                </a:solidFill>
                <a:latin typeface="微软雅黑" panose="020B0503020204020204" charset="-122"/>
                <a:ea typeface="微软雅黑" panose="020B0503020204020204" charset="-122"/>
                <a:sym typeface="+mn-ea"/>
              </a:rPr>
              <a:t> Literature Review</a:t>
            </a:r>
            <a:r>
              <a:rPr lang="en-US" altLang="zh-CN" sz="2400" b="1">
                <a:solidFill>
                  <a:schemeClr val="tx1">
                    <a:lumMod val="85000"/>
                    <a:lumOff val="15000"/>
                  </a:schemeClr>
                </a:solidFill>
                <a:latin typeface="微软雅黑" panose="020B0503020204020204" charset="-122"/>
                <a:ea typeface="微软雅黑" panose="020B0503020204020204" charset="-122"/>
                <a:sym typeface="+mn-ea"/>
              </a:rPr>
              <a:t>——Conceptions and Methods of Research Frontiers Analysis</a:t>
            </a:r>
            <a:endParaRPr lang="en-US" altLang="zh-CN" sz="2400" b="1">
              <a:solidFill>
                <a:schemeClr val="tx1">
                  <a:lumMod val="85000"/>
                  <a:lumOff val="15000"/>
                </a:schemeClr>
              </a:solidFill>
              <a:latin typeface="微软雅黑" panose="020B0503020204020204" charset="-122"/>
              <a:ea typeface="微软雅黑" panose="020B0503020204020204" charset="-122"/>
            </a:endParaRPr>
          </a:p>
        </p:txBody>
      </p:sp>
      <p:sp>
        <p:nvSpPr>
          <p:cNvPr id="14" name="矩形 13"/>
          <p:cNvSpPr/>
          <p:nvPr/>
        </p:nvSpPr>
        <p:spPr>
          <a:xfrm>
            <a:off x="539552" y="1014730"/>
            <a:ext cx="4536504" cy="3176960"/>
          </a:xfrm>
          <a:prstGeom prst="rect">
            <a:avLst/>
          </a:prstGeom>
        </p:spPr>
        <p:txBody>
          <a:bodyPr wrap="square">
            <a:spAutoFit/>
          </a:bodyPr>
          <a:lstStyle/>
          <a:p>
            <a:pPr>
              <a:lnSpc>
                <a:spcPct val="125000"/>
              </a:lnSpc>
            </a:pPr>
            <a:r>
              <a:rPr lang="en-GB" altLang="zh-CN">
                <a:latin typeface="微软雅黑" panose="020B0503020204020204" charset="-122"/>
                <a:ea typeface="微软雅黑" panose="020B0503020204020204" charset="-122"/>
              </a:rPr>
              <a:t>The premise of research frontiers analyze is to </a:t>
            </a:r>
            <a:r>
              <a:rPr lang="en-GB" altLang="zh-CN" b="1">
                <a:solidFill>
                  <a:srgbClr val="4E81BD"/>
                </a:solidFill>
                <a:latin typeface="微软雅黑" panose="020B0503020204020204" charset="-122"/>
                <a:ea typeface="微软雅黑" panose="020B0503020204020204" charset="-122"/>
              </a:rPr>
              <a:t>extract the subject topics </a:t>
            </a:r>
            <a:r>
              <a:rPr lang="en-GB" altLang="zh-CN">
                <a:latin typeface="微软雅黑" panose="020B0503020204020204" charset="-122"/>
                <a:ea typeface="微软雅黑" panose="020B0503020204020204" charset="-122"/>
              </a:rPr>
              <a:t>from data sources</a:t>
            </a:r>
            <a:endParaRPr lang="zh-CN" altLang="en-US">
              <a:latin typeface="微软雅黑" panose="020B0503020204020204" charset="-122"/>
              <a:ea typeface="微软雅黑" panose="020B0503020204020204" charset="-122"/>
            </a:endParaRPr>
          </a:p>
          <a:p>
            <a:pPr>
              <a:lnSpc>
                <a:spcPct val="125000"/>
              </a:lnSpc>
            </a:pPr>
            <a:r>
              <a:rPr lang="en-GB" altLang="zh-CN" b="1">
                <a:solidFill>
                  <a:srgbClr val="4E81BD"/>
                </a:solidFill>
                <a:latin typeface="微软雅黑" panose="020B0503020204020204" charset="-122"/>
                <a:ea typeface="微软雅黑" panose="020B0503020204020204" charset="-122"/>
              </a:rPr>
              <a:t>Subject topics </a:t>
            </a:r>
            <a:r>
              <a:rPr lang="en-GB" altLang="zh-CN">
                <a:latin typeface="微软雅黑" panose="020B0503020204020204" charset="-122"/>
                <a:ea typeface="微软雅黑" panose="020B0503020204020204" charset="-122"/>
              </a:rPr>
              <a:t>are word representation of the research content in a discipline</a:t>
            </a:r>
            <a:endParaRPr lang="zh-CN" altLang="en-US">
              <a:latin typeface="微软雅黑" panose="020B0503020204020204" charset="-122"/>
              <a:ea typeface="微软雅黑" panose="020B0503020204020204" charset="-122"/>
            </a:endParaRPr>
          </a:p>
          <a:p>
            <a:pPr>
              <a:lnSpc>
                <a:spcPct val="125000"/>
              </a:lnSpc>
            </a:pPr>
            <a:r>
              <a:rPr lang="en-GB" altLang="zh-CN" b="1">
                <a:solidFill>
                  <a:srgbClr val="4E81BD"/>
                </a:solidFill>
                <a:latin typeface="微软雅黑" panose="020B0503020204020204" charset="-122"/>
                <a:ea typeface="微软雅黑" panose="020B0503020204020204" charset="-122"/>
              </a:rPr>
              <a:t>Extraction of subject topics</a:t>
            </a:r>
            <a:r>
              <a:rPr lang="en-GB" altLang="zh-CN">
                <a:latin typeface="微软雅黑" panose="020B0503020204020204" charset="-122"/>
                <a:ea typeface="微软雅黑" panose="020B0503020204020204" charset="-122"/>
              </a:rPr>
              <a:t>: Candidate Keyword Generation, Feature Engineering, and Keyword Extraction </a:t>
            </a:r>
            <a:r>
              <a:rPr lang="en-US" altLang="zh-CN" b="1">
                <a:latin typeface="微软雅黑" panose="020B0503020204020204" charset="-122"/>
                <a:ea typeface="微软雅黑" panose="020B0503020204020204" charset="-122"/>
              </a:rPr>
              <a:t>*</a:t>
            </a:r>
            <a:endParaRPr lang="en-US" altLang="zh-CN" b="1">
              <a:latin typeface="微软雅黑" panose="020B0503020204020204" charset="-122"/>
              <a:ea typeface="微软雅黑" panose="020B0503020204020204" charset="-122"/>
            </a:endParaRPr>
          </a:p>
        </p:txBody>
      </p:sp>
      <p:sp>
        <p:nvSpPr>
          <p:cNvPr id="15" name="Rectangle 1"/>
          <p:cNvSpPr>
            <a:spLocks noChangeArrowheads="1"/>
          </p:cNvSpPr>
          <p:nvPr/>
        </p:nvSpPr>
        <p:spPr bwMode="auto">
          <a:xfrm>
            <a:off x="589090" y="4119463"/>
            <a:ext cx="3305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fontAlgn="base">
              <a:spcBef>
                <a:spcPct val="0"/>
              </a:spcBef>
              <a:spcAft>
                <a:spcPct val="0"/>
              </a:spcAft>
            </a:pPr>
            <a:r>
              <a:rPr lang="en-GB" altLang="zh-CN" sz="2400" b="1">
                <a:solidFill>
                  <a:srgbClr val="4E81BD"/>
                </a:solidFill>
                <a:latin typeface="微软雅黑" panose="020B0503020204020204" charset="-122"/>
                <a:ea typeface="微软雅黑" panose="020B0503020204020204" charset="-122"/>
              </a:rPr>
              <a:t>Multi-dimensions</a:t>
            </a:r>
            <a:r>
              <a:rPr kumimoji="0" lang="zh-CN" altLang="en-US" sz="2400" b="1" i="0" u="none" strike="noStrike" cap="none" normalizeH="0" baseline="0">
                <a:ln>
                  <a:noFill/>
                </a:ln>
                <a:solidFill>
                  <a:schemeClr val="accent1"/>
                </a:solidFill>
                <a:effectLst/>
                <a:latin typeface="微软雅黑" panose="020B0503020204020204" charset="-122"/>
                <a:ea typeface="微软雅黑" panose="020B0503020204020204" charset="-122"/>
              </a:rPr>
              <a:t>：</a:t>
            </a:r>
            <a:endParaRPr kumimoji="0" lang="zh-CN" altLang="en-US" sz="2400" b="1" i="0" u="none" strike="noStrike" cap="none" normalizeH="0" baseline="0">
              <a:ln>
                <a:noFill/>
              </a:ln>
              <a:solidFill>
                <a:schemeClr val="accent1"/>
              </a:solidFill>
              <a:effectLst/>
              <a:latin typeface="微软雅黑" panose="020B0503020204020204" charset="-122"/>
              <a:ea typeface="微软雅黑" panose="020B0503020204020204" charset="-122"/>
            </a:endParaRPr>
          </a:p>
        </p:txBody>
      </p:sp>
      <p:grpSp>
        <p:nvGrpSpPr>
          <p:cNvPr id="2" name="组合 1"/>
          <p:cNvGrpSpPr/>
          <p:nvPr/>
        </p:nvGrpSpPr>
        <p:grpSpPr>
          <a:xfrm>
            <a:off x="611189" y="4696559"/>
            <a:ext cx="1981100" cy="826884"/>
            <a:chOff x="611189" y="2305986"/>
            <a:chExt cx="1981100" cy="826884"/>
          </a:xfrm>
        </p:grpSpPr>
        <p:grpSp>
          <p:nvGrpSpPr>
            <p:cNvPr id="34" name="组合 33"/>
            <p:cNvGrpSpPr/>
            <p:nvPr/>
          </p:nvGrpSpPr>
          <p:grpSpPr>
            <a:xfrm>
              <a:off x="611189" y="2305986"/>
              <a:ext cx="1981100" cy="499079"/>
              <a:chOff x="2645777" y="1428360"/>
              <a:chExt cx="1523389" cy="914033"/>
            </a:xfrm>
          </p:grpSpPr>
          <p:sp>
            <p:nvSpPr>
              <p:cNvPr id="35" name="矩形 34"/>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36" name="文本框 35"/>
              <p:cNvSpPr txBox="1"/>
              <p:nvPr/>
            </p:nvSpPr>
            <p:spPr>
              <a:xfrm>
                <a:off x="2645777" y="1575355"/>
                <a:ext cx="1514250" cy="674519"/>
              </a:xfrm>
              <a:prstGeom prst="rect">
                <a:avLst/>
              </a:prstGeom>
              <a:noFill/>
            </p:spPr>
            <p:txBody>
              <a:bodyPr wrap="square" rtlCol="0">
                <a:spAutoFit/>
              </a:bodyPr>
              <a:lstStyle/>
              <a:p>
                <a:pPr algn="ctr"/>
                <a:r>
                  <a:rPr lang="en-US" altLang="zh-CN" b="1">
                    <a:solidFill>
                      <a:schemeClr val="bg1"/>
                    </a:solidFill>
                    <a:latin typeface="微软雅黑" panose="020B0503020204020204" charset="-122"/>
                    <a:ea typeface="微软雅黑" panose="020B0503020204020204" charset="-122"/>
                  </a:rPr>
                  <a:t>TF-IDF</a:t>
                </a:r>
                <a:endParaRPr lang="en-US" altLang="zh-CN" b="1">
                  <a:solidFill>
                    <a:schemeClr val="bg1"/>
                  </a:solidFill>
                  <a:latin typeface="微软雅黑" panose="020B0503020204020204" charset="-122"/>
                  <a:ea typeface="微软雅黑" panose="020B0503020204020204" charset="-122"/>
                </a:endParaRPr>
              </a:p>
            </p:txBody>
          </p:sp>
        </p:grpSp>
        <p:sp>
          <p:nvSpPr>
            <p:cNvPr id="40" name="Rectangle 1"/>
            <p:cNvSpPr>
              <a:spLocks noChangeArrowheads="1"/>
            </p:cNvSpPr>
            <p:nvPr/>
          </p:nvSpPr>
          <p:spPr bwMode="auto">
            <a:xfrm>
              <a:off x="1503430" y="279431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i="0" u="none" strike="noStrike" cap="none" normalizeH="0" baseline="0">
                <a:ln>
                  <a:noFill/>
                </a:ln>
                <a:solidFill>
                  <a:schemeClr val="accent1"/>
                </a:solidFill>
                <a:effectLst/>
                <a:latin typeface="微软雅黑" panose="020B0503020204020204" charset="-122"/>
                <a:ea typeface="微软雅黑" panose="020B0503020204020204" charset="-122"/>
              </a:endParaRPr>
            </a:p>
          </p:txBody>
        </p:sp>
      </p:grpSp>
      <p:grpSp>
        <p:nvGrpSpPr>
          <p:cNvPr id="28" name="组合 27"/>
          <p:cNvGrpSpPr/>
          <p:nvPr/>
        </p:nvGrpSpPr>
        <p:grpSpPr>
          <a:xfrm>
            <a:off x="-160377" y="6422080"/>
            <a:ext cx="9405975" cy="435920"/>
            <a:chOff x="-103780" y="6422080"/>
            <a:chExt cx="9405975" cy="435920"/>
          </a:xfrm>
        </p:grpSpPr>
        <p:sp>
          <p:nvSpPr>
            <p:cNvPr id="29" name="矩形 28"/>
            <p:cNvSpPr/>
            <p:nvPr/>
          </p:nvSpPr>
          <p:spPr>
            <a:xfrm>
              <a:off x="8766881" y="6519446"/>
              <a:ext cx="432000"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663567" y="6519446"/>
              <a:ext cx="638628" cy="337185"/>
            </a:xfrm>
            <a:prstGeom prst="rect">
              <a:avLst/>
            </a:prstGeom>
            <a:noFill/>
          </p:spPr>
          <p:txBody>
            <a:bodyPr wrap="square" rtlCol="0">
              <a:spAutoFit/>
            </a:bodyPr>
            <a:lstStyle/>
            <a:p>
              <a:pPr algn="ctr"/>
              <a:r>
                <a:rPr lang="en-US" altLang="zh-CN" sz="1600">
                  <a:solidFill>
                    <a:schemeClr val="bg1"/>
                  </a:solidFill>
                  <a:latin typeface="微软雅黑" panose="020B0503020204020204" charset="-122"/>
                  <a:ea typeface="微软雅黑" panose="020B0503020204020204" charset="-122"/>
                </a:rPr>
                <a:t>09</a:t>
              </a:r>
              <a:endParaRPr lang="zh-CN" altLang="en-US" sz="1600">
                <a:solidFill>
                  <a:schemeClr val="bg1"/>
                </a:solidFill>
                <a:latin typeface="微软雅黑" panose="020B0503020204020204" charset="-122"/>
                <a:ea typeface="微软雅黑" panose="020B0503020204020204" charset="-122"/>
              </a:endParaRPr>
            </a:p>
          </p:txBody>
        </p:sp>
        <p:sp>
          <p:nvSpPr>
            <p:cNvPr id="31" name="文本框 30"/>
            <p:cNvSpPr txBox="1"/>
            <p:nvPr/>
          </p:nvSpPr>
          <p:spPr>
            <a:xfrm>
              <a:off x="-103780" y="6422080"/>
              <a:ext cx="8819004" cy="400110"/>
            </a:xfrm>
            <a:prstGeom prst="rect">
              <a:avLst/>
            </a:prstGeom>
            <a:noFill/>
          </p:spPr>
          <p:txBody>
            <a:bodyPr wrap="square" rtlCol="0">
              <a:spAutoFit/>
            </a:bodyPr>
            <a:lstStyle/>
            <a:p>
              <a:pPr algn="r"/>
              <a:r>
                <a:rPr lang="en-US" altLang="zh-CN" sz="1000" b="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00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Yaocheng</a:t>
              </a:r>
              <a:r>
                <a:rPr lang="en-US"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Chang</a:t>
              </a: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en-US"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et al</a:t>
              </a: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lang="en-GB"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﻿Features Oriented Survey of State-of-the-Art </a:t>
              </a:r>
              <a:r>
                <a:rPr lang="en-GB" altLang="zh-CN" sz="1000" err="1">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Keyphrase</a:t>
              </a:r>
              <a:r>
                <a:rPr lang="en-GB"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Extraction Algorithms</a:t>
              </a: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[J]. </a:t>
              </a:r>
              <a:r>
                <a:rPr lang="en-GB" altLang="zh-CN" sz="1000"/>
                <a:t>Journal of Software</a:t>
              </a:r>
              <a:r>
                <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2018</a:t>
              </a:r>
              <a:endParaRPr lang="zh-CN" altLang="en-US"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a:p>
              <a:pPr algn="r"/>
              <a:r>
                <a:rPr lang="en-US" altLang="zh-CN" sz="1000" b="1" baseline="30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lang="en-US"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Analyzing evolution of research topics with NEViewer: a new method based on dynamic co-word networks[J]. Scientometrics, 2014</a:t>
              </a:r>
              <a:endParaRPr lang="en-US" altLang="zh-CN" sz="10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grpSp>
      <p:grpSp>
        <p:nvGrpSpPr>
          <p:cNvPr id="5" name="组合 4"/>
          <p:cNvGrpSpPr/>
          <p:nvPr/>
        </p:nvGrpSpPr>
        <p:grpSpPr>
          <a:xfrm>
            <a:off x="2969579" y="4696559"/>
            <a:ext cx="1981735" cy="826884"/>
            <a:chOff x="610554" y="2305986"/>
            <a:chExt cx="1981735" cy="826884"/>
          </a:xfrm>
        </p:grpSpPr>
        <p:grpSp>
          <p:nvGrpSpPr>
            <p:cNvPr id="6" name="组合 5"/>
            <p:cNvGrpSpPr/>
            <p:nvPr/>
          </p:nvGrpSpPr>
          <p:grpSpPr>
            <a:xfrm>
              <a:off x="610554" y="2305986"/>
              <a:ext cx="1981735" cy="499079"/>
              <a:chOff x="2645289" y="1428360"/>
              <a:chExt cx="1523877" cy="914033"/>
            </a:xfrm>
          </p:grpSpPr>
          <p:sp>
            <p:nvSpPr>
              <p:cNvPr id="7" name="矩形 6"/>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8" name="文本框 7"/>
              <p:cNvSpPr txBox="1"/>
              <p:nvPr/>
            </p:nvSpPr>
            <p:spPr>
              <a:xfrm>
                <a:off x="2645289" y="1575355"/>
                <a:ext cx="1514250" cy="676409"/>
              </a:xfrm>
              <a:prstGeom prst="rect">
                <a:avLst/>
              </a:prstGeom>
              <a:noFill/>
            </p:spPr>
            <p:txBody>
              <a:bodyPr wrap="square" rtlCol="0">
                <a:spAutoFit/>
              </a:bodyPr>
              <a:lstStyle/>
              <a:p>
                <a:pPr algn="ctr"/>
                <a:r>
                  <a:rPr lang="en-GB" altLang="zh-CN" b="1">
                    <a:solidFill>
                      <a:schemeClr val="bg1"/>
                    </a:solidFill>
                    <a:latin typeface="微软雅黑" panose="020B0503020204020204" charset="-122"/>
                    <a:ea typeface="微软雅黑" panose="020B0503020204020204" charset="-122"/>
                  </a:rPr>
                  <a:t>Co-occurrence</a:t>
                </a:r>
                <a:endParaRPr lang="zh-CN" b="1">
                  <a:solidFill>
                    <a:schemeClr val="bg1"/>
                  </a:solidFill>
                  <a:latin typeface="微软雅黑" panose="020B0503020204020204" charset="-122"/>
                  <a:ea typeface="微软雅黑" panose="020B0503020204020204" charset="-122"/>
                </a:endParaRPr>
              </a:p>
            </p:txBody>
          </p:sp>
        </p:grpSp>
        <p:sp>
          <p:nvSpPr>
            <p:cNvPr id="10" name="Rectangle 1"/>
            <p:cNvSpPr>
              <a:spLocks noChangeArrowheads="1"/>
            </p:cNvSpPr>
            <p:nvPr/>
          </p:nvSpPr>
          <p:spPr bwMode="auto">
            <a:xfrm>
              <a:off x="1503430" y="279431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i="0" u="none" strike="noStrike" cap="none" normalizeH="0" baseline="0">
                <a:ln>
                  <a:noFill/>
                </a:ln>
                <a:solidFill>
                  <a:schemeClr val="accent1"/>
                </a:solidFill>
                <a:effectLst/>
                <a:latin typeface="微软雅黑" panose="020B0503020204020204" charset="-122"/>
                <a:ea typeface="微软雅黑" panose="020B0503020204020204" charset="-122"/>
              </a:endParaRPr>
            </a:p>
          </p:txBody>
        </p:sp>
      </p:grpSp>
      <p:grpSp>
        <p:nvGrpSpPr>
          <p:cNvPr id="11" name="组合 10"/>
          <p:cNvGrpSpPr/>
          <p:nvPr/>
        </p:nvGrpSpPr>
        <p:grpSpPr>
          <a:xfrm>
            <a:off x="610554" y="5554444"/>
            <a:ext cx="1981100" cy="826884"/>
            <a:chOff x="611189" y="2305986"/>
            <a:chExt cx="1981100" cy="826884"/>
          </a:xfrm>
        </p:grpSpPr>
        <p:grpSp>
          <p:nvGrpSpPr>
            <p:cNvPr id="12" name="组合 11"/>
            <p:cNvGrpSpPr/>
            <p:nvPr/>
          </p:nvGrpSpPr>
          <p:grpSpPr>
            <a:xfrm>
              <a:off x="611189" y="2305986"/>
              <a:ext cx="1981100" cy="499079"/>
              <a:chOff x="2645777" y="1428360"/>
              <a:chExt cx="1523389" cy="914033"/>
            </a:xfrm>
          </p:grpSpPr>
          <p:sp>
            <p:nvSpPr>
              <p:cNvPr id="20" name="矩形 19"/>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22" name="文本框 21"/>
              <p:cNvSpPr txBox="1"/>
              <p:nvPr/>
            </p:nvSpPr>
            <p:spPr>
              <a:xfrm>
                <a:off x="2645777" y="1575355"/>
                <a:ext cx="1514250" cy="674519"/>
              </a:xfrm>
              <a:prstGeom prst="rect">
                <a:avLst/>
              </a:prstGeom>
              <a:noFill/>
            </p:spPr>
            <p:txBody>
              <a:bodyPr wrap="square" rtlCol="0">
                <a:spAutoFit/>
              </a:bodyPr>
              <a:lstStyle/>
              <a:p>
                <a:pPr algn="ctr"/>
                <a:r>
                  <a:rPr lang="en-US" altLang="zh-CN" b="1">
                    <a:solidFill>
                      <a:schemeClr val="bg1"/>
                    </a:solidFill>
                    <a:latin typeface="微软雅黑" panose="020B0503020204020204" charset="-122"/>
                    <a:ea typeface="微软雅黑" panose="020B0503020204020204" charset="-122"/>
                  </a:rPr>
                  <a:t>CiteTextRank</a:t>
                </a:r>
                <a:endParaRPr lang="en-US" altLang="zh-CN" b="1">
                  <a:solidFill>
                    <a:schemeClr val="bg1"/>
                  </a:solidFill>
                  <a:latin typeface="微软雅黑" panose="020B0503020204020204" charset="-122"/>
                  <a:ea typeface="微软雅黑" panose="020B0503020204020204" charset="-122"/>
                </a:endParaRPr>
              </a:p>
            </p:txBody>
          </p:sp>
        </p:grpSp>
        <p:sp>
          <p:nvSpPr>
            <p:cNvPr id="23" name="Rectangle 1"/>
            <p:cNvSpPr>
              <a:spLocks noChangeArrowheads="1"/>
            </p:cNvSpPr>
            <p:nvPr/>
          </p:nvSpPr>
          <p:spPr bwMode="auto">
            <a:xfrm>
              <a:off x="1503434" y="279431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i="0" u="none" strike="noStrike" cap="none" normalizeH="0" baseline="0">
                <a:ln>
                  <a:noFill/>
                </a:ln>
                <a:solidFill>
                  <a:schemeClr val="accent1"/>
                </a:solidFill>
                <a:effectLst/>
                <a:latin typeface="微软雅黑" panose="020B0503020204020204" charset="-122"/>
                <a:ea typeface="微软雅黑" panose="020B0503020204020204" charset="-122"/>
              </a:endParaRPr>
            </a:p>
          </p:txBody>
        </p:sp>
      </p:grpSp>
      <p:grpSp>
        <p:nvGrpSpPr>
          <p:cNvPr id="24" name="组合 23"/>
          <p:cNvGrpSpPr/>
          <p:nvPr/>
        </p:nvGrpSpPr>
        <p:grpSpPr>
          <a:xfrm>
            <a:off x="2969579" y="5554444"/>
            <a:ext cx="1981100" cy="826884"/>
            <a:chOff x="611189" y="2305986"/>
            <a:chExt cx="1981100" cy="826884"/>
          </a:xfrm>
        </p:grpSpPr>
        <p:grpSp>
          <p:nvGrpSpPr>
            <p:cNvPr id="32" name="组合 31"/>
            <p:cNvGrpSpPr/>
            <p:nvPr/>
          </p:nvGrpSpPr>
          <p:grpSpPr>
            <a:xfrm>
              <a:off x="611189" y="2305986"/>
              <a:ext cx="1981100" cy="499079"/>
              <a:chOff x="2645777" y="1428360"/>
              <a:chExt cx="1523389" cy="914033"/>
            </a:xfrm>
          </p:grpSpPr>
          <p:sp>
            <p:nvSpPr>
              <p:cNvPr id="33" name="矩形 32"/>
              <p:cNvSpPr/>
              <p:nvPr/>
            </p:nvSpPr>
            <p:spPr>
              <a:xfrm>
                <a:off x="2645777" y="1428360"/>
                <a:ext cx="1523389" cy="914033"/>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1073" tIns="131073" rIns="131073" bIns="131073" numCol="1" spcCol="1270" anchor="ctr" anchorCtr="0">
                <a:noAutofit/>
              </a:bodyPr>
              <a:lstStyle/>
              <a:p>
                <a:pPr lvl="0" algn="ctr" defTabSz="1289050">
                  <a:lnSpc>
                    <a:spcPct val="90000"/>
                  </a:lnSpc>
                  <a:spcBef>
                    <a:spcPct val="0"/>
                  </a:spcBef>
                  <a:spcAft>
                    <a:spcPct val="35000"/>
                  </a:spcAft>
                </a:pPr>
                <a:endParaRPr lang="zh-CN" altLang="en-US" sz="2900" kern="1200"/>
              </a:p>
            </p:txBody>
          </p:sp>
          <p:sp>
            <p:nvSpPr>
              <p:cNvPr id="41" name="文本框 40"/>
              <p:cNvSpPr txBox="1"/>
              <p:nvPr/>
            </p:nvSpPr>
            <p:spPr>
              <a:xfrm>
                <a:off x="2645777" y="1575355"/>
                <a:ext cx="1514250" cy="674519"/>
              </a:xfrm>
              <a:prstGeom prst="rect">
                <a:avLst/>
              </a:prstGeom>
              <a:noFill/>
            </p:spPr>
            <p:txBody>
              <a:bodyPr wrap="square" rtlCol="0">
                <a:spAutoFit/>
              </a:bodyPr>
              <a:lstStyle/>
              <a:p>
                <a:pPr algn="ctr"/>
                <a:r>
                  <a:rPr lang="en-US" altLang="zh-CN" b="1">
                    <a:solidFill>
                      <a:schemeClr val="bg1"/>
                    </a:solidFill>
                    <a:latin typeface="微软雅黑" panose="020B0503020204020204" charset="-122"/>
                    <a:ea typeface="微软雅黑" panose="020B0503020204020204" charset="-122"/>
                  </a:rPr>
                  <a:t>LDA/</a:t>
                </a:r>
                <a:r>
                  <a:rPr lang="zh-CN" altLang="en-US" b="1">
                    <a:solidFill>
                      <a:schemeClr val="bg1"/>
                    </a:solidFill>
                    <a:latin typeface="微软雅黑" panose="020B0503020204020204" charset="-122"/>
                    <a:ea typeface="微软雅黑" panose="020B0503020204020204" charset="-122"/>
                  </a:rPr>
                  <a:t>Word2Vec</a:t>
                </a:r>
                <a:endParaRPr lang="zh-CN" altLang="en-US" b="1">
                  <a:solidFill>
                    <a:schemeClr val="bg1"/>
                  </a:solidFill>
                  <a:latin typeface="微软雅黑" panose="020B0503020204020204" charset="-122"/>
                  <a:ea typeface="微软雅黑" panose="020B0503020204020204" charset="-122"/>
                </a:endParaRPr>
              </a:p>
            </p:txBody>
          </p:sp>
        </p:grpSp>
        <p:sp>
          <p:nvSpPr>
            <p:cNvPr id="42" name="Rectangle 1"/>
            <p:cNvSpPr>
              <a:spLocks noChangeArrowheads="1"/>
            </p:cNvSpPr>
            <p:nvPr/>
          </p:nvSpPr>
          <p:spPr bwMode="auto">
            <a:xfrm>
              <a:off x="1503430" y="2794316"/>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i="0" u="none" strike="noStrike" cap="none" normalizeH="0" baseline="0">
                <a:ln>
                  <a:noFill/>
                </a:ln>
                <a:solidFill>
                  <a:schemeClr val="accent1"/>
                </a:solidFill>
                <a:effectLst/>
                <a:latin typeface="微软雅黑" panose="020B0503020204020204" charset="-122"/>
                <a:ea typeface="微软雅黑" panose="020B0503020204020204" charset="-122"/>
              </a:endParaRPr>
            </a:p>
          </p:txBody>
        </p:sp>
      </p:grpSp>
      <p:sp>
        <p:nvSpPr>
          <p:cNvPr id="120" name="文本框 119"/>
          <p:cNvSpPr txBox="1"/>
          <p:nvPr/>
        </p:nvSpPr>
        <p:spPr>
          <a:xfrm>
            <a:off x="5164970" y="1171302"/>
            <a:ext cx="3799518" cy="4908203"/>
          </a:xfrm>
          <a:prstGeom prst="rect">
            <a:avLst/>
          </a:prstGeom>
          <a:noFill/>
          <a:ln w="25400">
            <a:solidFill>
              <a:srgbClr val="0070C0"/>
            </a:solidFill>
          </a:ln>
        </p:spPr>
        <p:txBody>
          <a:bodyPr wrap="square" rtlCol="0">
            <a:spAutoFit/>
          </a:bodyPr>
          <a:lstStyle/>
          <a:p>
            <a:pPr>
              <a:lnSpc>
                <a:spcPct val="125000"/>
              </a:lnSpc>
            </a:pPr>
            <a:r>
              <a:rPr lang="en-GB" altLang="zh-CN" b="1">
                <a:solidFill>
                  <a:srgbClr val="4E81BD"/>
                </a:solidFill>
                <a:latin typeface="微软雅黑" panose="020B0503020204020204" charset="-122"/>
                <a:ea typeface="微软雅黑" panose="020B0503020204020204" charset="-122"/>
              </a:rPr>
              <a:t>After extraction</a:t>
            </a:r>
            <a:r>
              <a:rPr lang="en-GB" altLang="zh-CN">
                <a:latin typeface="微软雅黑" panose="020B0503020204020204" charset="-122"/>
                <a:ea typeface="微软雅黑" panose="020B0503020204020204" charset="-122"/>
              </a:rPr>
              <a:t>, how to judge </a:t>
            </a:r>
            <a:r>
              <a:rPr lang="en-GB" altLang="zh-CN" b="1">
                <a:latin typeface="微软雅黑" panose="020B0503020204020204" charset="-122"/>
                <a:ea typeface="微软雅黑" panose="020B0503020204020204" charset="-122"/>
              </a:rPr>
              <a:t>the state and change tendency </a:t>
            </a:r>
            <a:r>
              <a:rPr lang="en-GB" altLang="zh-CN">
                <a:latin typeface="微软雅黑" panose="020B0503020204020204" charset="-122"/>
                <a:ea typeface="微软雅黑" panose="020B0503020204020204" charset="-122"/>
              </a:rPr>
              <a:t>of the subject topics is one of the difficulties in frontier analysis</a:t>
            </a:r>
            <a:endParaRPr lang="zh-CN" altLang="en-US">
              <a:latin typeface="微软雅黑" panose="020B0503020204020204" charset="-122"/>
              <a:ea typeface="微软雅黑" panose="020B0503020204020204" charset="-122"/>
            </a:endParaRPr>
          </a:p>
          <a:p>
            <a:pPr>
              <a:lnSpc>
                <a:spcPct val="125000"/>
              </a:lnSpc>
            </a:pPr>
            <a:r>
              <a:rPr lang="en-US" altLang="zh-CN" b="1">
                <a:latin typeface="微软雅黑" panose="020B0503020204020204" charset="-122"/>
                <a:ea typeface="微软雅黑" panose="020B0503020204020204" charset="-122"/>
              </a:rPr>
              <a:t>Classic Methods</a:t>
            </a:r>
            <a:r>
              <a:rPr lang="en-US" altLang="zh-CN">
                <a:latin typeface="微软雅黑" panose="020B0503020204020204" charset="-122"/>
                <a:ea typeface="微软雅黑" panose="020B0503020204020204" charset="-122"/>
              </a:rPr>
              <a:t>: </a:t>
            </a:r>
            <a:r>
              <a:rPr lang="en-US" altLang="zh-CN" b="1">
                <a:solidFill>
                  <a:srgbClr val="4E81BD"/>
                </a:solidFill>
                <a:latin typeface="微软雅黑" panose="020B0503020204020204" charset="-122"/>
                <a:ea typeface="微软雅黑" panose="020B0503020204020204" charset="-122"/>
              </a:rPr>
              <a:t>Word Analysis </a:t>
            </a:r>
            <a:r>
              <a:rPr lang="en-US" altLang="zh-CN">
                <a:latin typeface="微软雅黑" panose="020B0503020204020204" charset="-122"/>
                <a:ea typeface="微软雅黑" panose="020B0503020204020204" charset="-122"/>
              </a:rPr>
              <a:t>(</a:t>
            </a:r>
            <a:r>
              <a:rPr lang="en-GB" altLang="zh-CN">
                <a:latin typeface="微软雅黑" panose="020B0503020204020204" charset="-122"/>
                <a:ea typeface="微软雅黑" panose="020B0503020204020204" charset="-122"/>
              </a:rPr>
              <a:t>burst detection and the co-word analysis</a:t>
            </a:r>
            <a:r>
              <a:rPr lang="en-US" altLang="zh-CN">
                <a:latin typeface="微软雅黑" panose="020B0503020204020204" charset="-122"/>
                <a:ea typeface="微软雅黑" panose="020B0503020204020204" charset="-122"/>
              </a:rPr>
              <a:t>) and </a:t>
            </a:r>
            <a:r>
              <a:rPr lang="en-US" altLang="zh-CN" b="1">
                <a:solidFill>
                  <a:srgbClr val="0070C0"/>
                </a:solidFill>
                <a:latin typeface="微软雅黑" panose="020B0503020204020204" charset="-122"/>
                <a:ea typeface="微软雅黑" panose="020B0503020204020204" charset="-122"/>
              </a:rPr>
              <a:t>Topic Analysis</a:t>
            </a:r>
            <a:r>
              <a:rPr lang="en-US" altLang="zh-CN">
                <a:latin typeface="微软雅黑" panose="020B0503020204020204" charset="-122"/>
                <a:ea typeface="微软雅黑" panose="020B0503020204020204" charset="-122"/>
              </a:rPr>
              <a:t> (</a:t>
            </a:r>
            <a:r>
              <a:rPr lang="en-GB" altLang="zh-CN">
                <a:latin typeface="微软雅黑" panose="020B0503020204020204" charset="-122"/>
                <a:ea typeface="微软雅黑" panose="020B0503020204020204" charset="-122"/>
              </a:rPr>
              <a:t>topic mode</a:t>
            </a:r>
            <a:r>
              <a:rPr lang="en-US" altLang="zh-CN">
                <a:latin typeface="微软雅黑" panose="020B0503020204020204" charset="-122"/>
                <a:ea typeface="微软雅黑" panose="020B0503020204020204" charset="-122"/>
              </a:rPr>
              <a:t>l)</a:t>
            </a:r>
            <a:endParaRPr lang="en-US" altLang="zh-CN">
              <a:latin typeface="微软雅黑" panose="020B0503020204020204" charset="-122"/>
              <a:ea typeface="微软雅黑" panose="020B0503020204020204" charset="-122"/>
            </a:endParaRPr>
          </a:p>
          <a:p>
            <a:pPr>
              <a:lnSpc>
                <a:spcPct val="125000"/>
              </a:lnSpc>
            </a:pPr>
            <a:r>
              <a:rPr lang="en-GB" altLang="zh-CN" b="1">
                <a:latin typeface="微软雅黑" panose="020B0503020204020204" charset="-122"/>
                <a:ea typeface="微软雅黑" panose="020B0503020204020204" charset="-122"/>
              </a:rPr>
              <a:t>Novel Method</a:t>
            </a:r>
            <a:r>
              <a:rPr lang="en-GB" altLang="zh-CN">
                <a:latin typeface="微软雅黑" panose="020B0503020204020204" charset="-122"/>
                <a:ea typeface="微软雅黑" panose="020B0503020204020204" charset="-122"/>
              </a:rPr>
              <a:t>: Extracting the core nodes in the </a:t>
            </a:r>
            <a:r>
              <a:rPr lang="en-GB" altLang="zh-CN" b="1">
                <a:solidFill>
                  <a:srgbClr val="4E81BD"/>
                </a:solidFill>
                <a:latin typeface="微软雅黑" panose="020B0503020204020204" charset="-122"/>
                <a:ea typeface="微软雅黑" panose="020B0503020204020204" charset="-122"/>
              </a:rPr>
              <a:t>community of co-words</a:t>
            </a:r>
            <a:r>
              <a:rPr lang="en-GB" altLang="zh-CN">
                <a:latin typeface="微软雅黑" panose="020B0503020204020204" charset="-122"/>
                <a:ea typeface="微软雅黑" panose="020B0503020204020204" charset="-122"/>
              </a:rPr>
              <a:t> so as to analyze the </a:t>
            </a:r>
            <a:r>
              <a:rPr lang="en-GB" altLang="zh-CN" b="1">
                <a:solidFill>
                  <a:srgbClr val="4E81BD"/>
                </a:solidFill>
                <a:latin typeface="微软雅黑" panose="020B0503020204020204" charset="-122"/>
                <a:ea typeface="微软雅黑" panose="020B0503020204020204" charset="-122"/>
              </a:rPr>
              <a:t>evolution process </a:t>
            </a:r>
            <a:r>
              <a:rPr lang="en-GB" altLang="zh-CN">
                <a:latin typeface="微软雅黑" panose="020B0503020204020204" charset="-122"/>
                <a:ea typeface="微软雅黑" panose="020B0503020204020204" charset="-122"/>
              </a:rPr>
              <a:t>of subject topic and its characteristics</a:t>
            </a:r>
            <a:r>
              <a:rPr lang="en-US" altLang="zh-CN" b="1" baseline="30000">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2" fill="hold" nodeType="withEffect">
                                  <p:stCondLst>
                                    <p:cond delay="25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500"/>
                                        <p:tgtEl>
                                          <p:spTgt spid="28"/>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42" presetClass="entr" presetSubtype="0" fill="hold" grpId="0" nodeType="with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anim calcmode="lin" valueType="num">
                                      <p:cBhvr>
                                        <p:cTn id="27" dur="500" fill="hold"/>
                                        <p:tgtEl>
                                          <p:spTgt spid="14"/>
                                        </p:tgtEl>
                                        <p:attrNameLst>
                                          <p:attrName>ppt_x</p:attrName>
                                        </p:attrNameLst>
                                      </p:cBhvr>
                                      <p:tavLst>
                                        <p:tav tm="0">
                                          <p:val>
                                            <p:strVal val="#ppt_x"/>
                                          </p:val>
                                        </p:tav>
                                        <p:tav tm="100000">
                                          <p:val>
                                            <p:strVal val="#ppt_x"/>
                                          </p:val>
                                        </p:tav>
                                      </p:tavLst>
                                    </p:anim>
                                    <p:anim calcmode="lin" valueType="num">
                                      <p:cBhvr>
                                        <p:cTn id="28" dur="500" fill="hold"/>
                                        <p:tgtEl>
                                          <p:spTgt spid="14"/>
                                        </p:tgtEl>
                                        <p:attrNameLst>
                                          <p:attrName>ppt_y</p:attrName>
                                        </p:attrNameLst>
                                      </p:cBhvr>
                                      <p:tavLst>
                                        <p:tav tm="0">
                                          <p:val>
                                            <p:strVal val="#ppt_y+.1"/>
                                          </p:val>
                                        </p:tav>
                                        <p:tav tm="100000">
                                          <p:val>
                                            <p:strVal val="#ppt_y"/>
                                          </p:val>
                                        </p:tav>
                                      </p:tavLst>
                                    </p:anim>
                                  </p:childTnLst>
                                </p:cTn>
                              </p:par>
                              <p:par>
                                <p:cTn id="29" presetID="53" presetClass="entr" presetSubtype="16" fill="hold" nodeType="withEffect">
                                  <p:stCondLst>
                                    <p:cond delay="25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nodeType="withEffect">
                                  <p:stCondLst>
                                    <p:cond delay="25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53" presetClass="entr" presetSubtype="16" fill="hold" nodeType="withEffect">
                                  <p:stCondLst>
                                    <p:cond delay="25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par>
                                <p:cTn id="44" presetID="22" presetClass="entr" presetSubtype="8" fill="hold" grpId="0" nodeType="withEffect">
                                  <p:stCondLst>
                                    <p:cond delay="500"/>
                                  </p:stCondLst>
                                  <p:childTnLst>
                                    <p:set>
                                      <p:cBhvr>
                                        <p:cTn id="45" dur="1" fill="hold">
                                          <p:stCondLst>
                                            <p:cond delay="0"/>
                                          </p:stCondLst>
                                        </p:cTn>
                                        <p:tgtEl>
                                          <p:spTgt spid="120"/>
                                        </p:tgtEl>
                                        <p:attrNameLst>
                                          <p:attrName>style.visibility</p:attrName>
                                        </p:attrNameLst>
                                      </p:cBhvr>
                                      <p:to>
                                        <p:strVal val="visible"/>
                                      </p:to>
                                    </p:set>
                                    <p:animEffect transition="in" filter="wipe(left)">
                                      <p:cBhvr>
                                        <p:cTn id="46"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bldLvl="0"/>
      <p:bldP spid="120"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11720</Words>
  <Application>WPS 演示</Application>
  <PresentationFormat>全屏显示(4:3)</PresentationFormat>
  <Paragraphs>339</Paragraphs>
  <Slides>23</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方正书宋_GBK</vt:lpstr>
      <vt:lpstr>Wingdings</vt:lpstr>
      <vt:lpstr>Times New Roman</vt:lpstr>
      <vt:lpstr>微软雅黑</vt:lpstr>
      <vt:lpstr>宋体</vt:lpstr>
      <vt:lpstr>Tahoma</vt:lpstr>
      <vt:lpstr>Arial Unicode MS</vt:lpstr>
      <vt:lpstr>Calibri</vt:lpstr>
      <vt:lpstr>汉仪书宋二KW</vt:lpstr>
      <vt:lpstr>凌慧体-简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dreamsummit</dc:creator>
  <cp:lastModifiedBy>HongYu</cp:lastModifiedBy>
  <cp:revision>1504</cp:revision>
  <dcterms:created xsi:type="dcterms:W3CDTF">2019-06-06T18:25:08Z</dcterms:created>
  <dcterms:modified xsi:type="dcterms:W3CDTF">2019-06-06T18:25:08Z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