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697" r:id="rId2"/>
    <p:sldMasterId id="2147483712" r:id="rId3"/>
    <p:sldMasterId id="2147483726" r:id="rId4"/>
  </p:sldMasterIdLst>
  <p:notesMasterIdLst>
    <p:notesMasterId r:id="rId44"/>
  </p:notesMasterIdLst>
  <p:handoutMasterIdLst>
    <p:handoutMasterId r:id="rId45"/>
  </p:handoutMasterIdLst>
  <p:sldIdLst>
    <p:sldId id="1408" r:id="rId5"/>
    <p:sldId id="1851" r:id="rId6"/>
    <p:sldId id="1838" r:id="rId7"/>
    <p:sldId id="1746" r:id="rId8"/>
    <p:sldId id="1747" r:id="rId9"/>
    <p:sldId id="1749" r:id="rId10"/>
    <p:sldId id="1750" r:id="rId11"/>
    <p:sldId id="1751" r:id="rId12"/>
    <p:sldId id="1752" r:id="rId13"/>
    <p:sldId id="1753" r:id="rId14"/>
    <p:sldId id="1754" r:id="rId15"/>
    <p:sldId id="1755" r:id="rId16"/>
    <p:sldId id="1756" r:id="rId17"/>
    <p:sldId id="1757" r:id="rId18"/>
    <p:sldId id="1758" r:id="rId19"/>
    <p:sldId id="1759" r:id="rId20"/>
    <p:sldId id="1824" r:id="rId21"/>
    <p:sldId id="1825" r:id="rId22"/>
    <p:sldId id="1826" r:id="rId23"/>
    <p:sldId id="1827" r:id="rId24"/>
    <p:sldId id="1828" r:id="rId25"/>
    <p:sldId id="1829" r:id="rId26"/>
    <p:sldId id="1830" r:id="rId27"/>
    <p:sldId id="1847" r:id="rId28"/>
    <p:sldId id="1849" r:id="rId29"/>
    <p:sldId id="1831" r:id="rId30"/>
    <p:sldId id="1848" r:id="rId31"/>
    <p:sldId id="1843" r:id="rId32"/>
    <p:sldId id="1832" r:id="rId33"/>
    <p:sldId id="1844" r:id="rId34"/>
    <p:sldId id="1845" r:id="rId35"/>
    <p:sldId id="1833" r:id="rId36"/>
    <p:sldId id="1850" r:id="rId37"/>
    <p:sldId id="1839" r:id="rId38"/>
    <p:sldId id="1840" r:id="rId39"/>
    <p:sldId id="1841" r:id="rId40"/>
    <p:sldId id="1842" r:id="rId41"/>
    <p:sldId id="1779" r:id="rId42"/>
    <p:sldId id="1837" r:id="rId43"/>
  </p:sldIdLst>
  <p:sldSz cx="12192000" cy="6858000"/>
  <p:notesSz cx="6858000" cy="9144000"/>
  <p:custDataLst>
    <p:tags r:id="rId4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CE4D6"/>
    <a:srgbClr val="FFD966"/>
    <a:srgbClr val="F4F4F4"/>
    <a:srgbClr val="FF0000"/>
    <a:srgbClr val="FF3300"/>
    <a:srgbClr val="009999"/>
    <a:srgbClr val="00FF00"/>
    <a:srgbClr val="ED7D31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3" autoAdjust="0"/>
  </p:normalViewPr>
  <p:slideViewPr>
    <p:cSldViewPr snapToObjects="1">
      <p:cViewPr varScale="1">
        <p:scale>
          <a:sx n="70" d="100"/>
          <a:sy n="70" d="100"/>
        </p:scale>
        <p:origin x="320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2"/>
    </p:cViewPr>
  </p:sorterViewPr>
  <p:notesViewPr>
    <p:cSldViewPr snapToObjects="1">
      <p:cViewPr>
        <p:scale>
          <a:sx n="75" d="100"/>
          <a:sy n="75" d="100"/>
        </p:scale>
        <p:origin x="-1398" y="-7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gs" Target="tags/tag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AF4115-857A-435B-A97D-5D292C3ACEB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9CBAB21-1A69-4568-9967-DC3854A1DFD7}" type="pres">
      <dgm:prSet presAssocID="{7CAF4115-857A-435B-A97D-5D292C3ACEB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82F25F6-90E2-41F3-BF95-77107C17E358}" type="presOf" srcId="{7CAF4115-857A-435B-A97D-5D292C3ACEB9}" destId="{E9CBAB21-1A69-4568-9967-DC3854A1DFD7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AF4115-857A-435B-A97D-5D292C3ACEB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76EF23-0F69-4BC5-A469-C1BD6B2FF10D}">
      <dgm:prSet phldrT="[文本]" custT="1"/>
      <dgm:spPr>
        <a:solidFill>
          <a:srgbClr val="0000FF"/>
        </a:solidFill>
      </dgm:spPr>
      <dgm:t>
        <a:bodyPr/>
        <a:lstStyle/>
        <a:p>
          <a:r>
            <a: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迭代组</a:t>
          </a:r>
          <a:endParaRPr lang="zh-CN" altLang="en-US" sz="4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631684-B8A1-4203-BB54-FB4F26F954C6}" type="parTrans" cxnId="{86D51F5F-B74B-49C3-AB6A-D5A411464505}">
      <dgm:prSet/>
      <dgm:spPr/>
      <dgm:t>
        <a:bodyPr/>
        <a:lstStyle/>
        <a:p>
          <a:endParaRPr lang="zh-CN" altLang="en-US"/>
        </a:p>
      </dgm:t>
    </dgm:pt>
    <dgm:pt modelId="{C5D8DE1F-54A2-420E-9587-991246B880CB}" type="sibTrans" cxnId="{86D51F5F-B74B-49C3-AB6A-D5A411464505}">
      <dgm:prSet/>
      <dgm:spPr/>
      <dgm:t>
        <a:bodyPr/>
        <a:lstStyle/>
        <a:p>
          <a:endParaRPr lang="zh-CN" altLang="en-US"/>
        </a:p>
      </dgm:t>
    </dgm:pt>
    <dgm:pt modelId="{BB91FBE4-3431-476B-81D0-3972F5CBE947}">
      <dgm:prSet phldrT="[文本]" custT="1"/>
      <dgm:spPr>
        <a:solidFill>
          <a:srgbClr val="0000FF"/>
        </a:solidFill>
      </dgm:spPr>
      <dgm:t>
        <a:bodyPr/>
        <a:lstStyle/>
        <a:p>
          <a:r>
            <a: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递归组</a:t>
          </a:r>
          <a:endParaRPr lang="zh-CN" altLang="en-US" sz="4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8FDBDD-F163-47AB-86E0-695579C4B536}" type="parTrans" cxnId="{B653FFA0-8FEE-4CA8-BAAC-BA196334C3DD}">
      <dgm:prSet/>
      <dgm:spPr/>
      <dgm:t>
        <a:bodyPr/>
        <a:lstStyle/>
        <a:p>
          <a:endParaRPr lang="zh-CN" altLang="en-US"/>
        </a:p>
      </dgm:t>
    </dgm:pt>
    <dgm:pt modelId="{A76C3985-0405-4B42-BF18-02A880D8CF0D}" type="sibTrans" cxnId="{B653FFA0-8FEE-4CA8-BAAC-BA196334C3DD}">
      <dgm:prSet/>
      <dgm:spPr/>
      <dgm:t>
        <a:bodyPr/>
        <a:lstStyle/>
        <a:p>
          <a:endParaRPr lang="zh-CN" altLang="en-US"/>
        </a:p>
      </dgm:t>
    </dgm:pt>
    <dgm:pt modelId="{E9CBAB21-1A69-4568-9967-DC3854A1DFD7}" type="pres">
      <dgm:prSet presAssocID="{7CAF4115-857A-435B-A97D-5D292C3ACEB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03A5DDB-17E0-4A83-8D87-4F126BB7962E}" type="pres">
      <dgm:prSet presAssocID="{4576EF23-0F69-4BC5-A469-C1BD6B2FF10D}" presName="root" presStyleCnt="0"/>
      <dgm:spPr/>
    </dgm:pt>
    <dgm:pt modelId="{F6A06BED-DF0D-48BF-8506-E2193058D720}" type="pres">
      <dgm:prSet presAssocID="{4576EF23-0F69-4BC5-A469-C1BD6B2FF10D}" presName="rootComposite" presStyleCnt="0"/>
      <dgm:spPr/>
    </dgm:pt>
    <dgm:pt modelId="{9586E98F-DB68-49C5-A81F-0463E6D44CA4}" type="pres">
      <dgm:prSet presAssocID="{4576EF23-0F69-4BC5-A469-C1BD6B2FF10D}" presName="rootText" presStyleLbl="node1" presStyleIdx="0" presStyleCnt="2" custScaleX="133131" custScaleY="87123" custLinFactNeighborX="-14472" custLinFactNeighborY="3809"/>
      <dgm:spPr/>
      <dgm:t>
        <a:bodyPr/>
        <a:lstStyle/>
        <a:p>
          <a:endParaRPr lang="zh-CN" altLang="en-US"/>
        </a:p>
      </dgm:t>
    </dgm:pt>
    <dgm:pt modelId="{C44CA61F-12E6-4592-AC78-84B735769ABE}" type="pres">
      <dgm:prSet presAssocID="{4576EF23-0F69-4BC5-A469-C1BD6B2FF10D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8FADC335-537B-484B-BB0F-21477413A036}" type="pres">
      <dgm:prSet presAssocID="{4576EF23-0F69-4BC5-A469-C1BD6B2FF10D}" presName="childShape" presStyleCnt="0"/>
      <dgm:spPr/>
    </dgm:pt>
    <dgm:pt modelId="{83342D9C-B07A-4B1B-A67D-3069D162D01E}" type="pres">
      <dgm:prSet presAssocID="{BB91FBE4-3431-476B-81D0-3972F5CBE947}" presName="root" presStyleCnt="0"/>
      <dgm:spPr/>
    </dgm:pt>
    <dgm:pt modelId="{0455BE07-0258-4CD5-BEF4-C765F09C7697}" type="pres">
      <dgm:prSet presAssocID="{BB91FBE4-3431-476B-81D0-3972F5CBE947}" presName="rootComposite" presStyleCnt="0"/>
      <dgm:spPr/>
    </dgm:pt>
    <dgm:pt modelId="{1A3E9FD5-E949-43B6-B8A1-BC41FD220170}" type="pres">
      <dgm:prSet presAssocID="{BB91FBE4-3431-476B-81D0-3972F5CBE947}" presName="rootText" presStyleLbl="node1" presStyleIdx="1" presStyleCnt="2" custScaleX="136661" custScaleY="87123" custLinFactNeighborX="37681" custLinFactNeighborY="41"/>
      <dgm:spPr/>
      <dgm:t>
        <a:bodyPr/>
        <a:lstStyle/>
        <a:p>
          <a:endParaRPr lang="zh-CN" altLang="en-US"/>
        </a:p>
      </dgm:t>
    </dgm:pt>
    <dgm:pt modelId="{EFAC039A-4BDA-4F72-85DD-EA7E2AB282B3}" type="pres">
      <dgm:prSet presAssocID="{BB91FBE4-3431-476B-81D0-3972F5CBE947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D5D4735C-EB00-46F4-ABC9-2A782ED9B101}" type="pres">
      <dgm:prSet presAssocID="{BB91FBE4-3431-476B-81D0-3972F5CBE947}" presName="childShape" presStyleCnt="0"/>
      <dgm:spPr/>
    </dgm:pt>
  </dgm:ptLst>
  <dgm:cxnLst>
    <dgm:cxn modelId="{5CFEE993-524C-45D9-8FE0-45022271219C}" type="presOf" srcId="{7CAF4115-857A-435B-A97D-5D292C3ACEB9}" destId="{E9CBAB21-1A69-4568-9967-DC3854A1DFD7}" srcOrd="0" destOrd="0" presId="urn:microsoft.com/office/officeart/2005/8/layout/hierarchy3"/>
    <dgm:cxn modelId="{ABE2F15D-8923-44D0-B46C-EB344631C7D2}" type="presOf" srcId="{4576EF23-0F69-4BC5-A469-C1BD6B2FF10D}" destId="{C44CA61F-12E6-4592-AC78-84B735769ABE}" srcOrd="1" destOrd="0" presId="urn:microsoft.com/office/officeart/2005/8/layout/hierarchy3"/>
    <dgm:cxn modelId="{BC356B0A-EDC0-4BDC-B6EA-7DFAED5CD3D6}" type="presOf" srcId="{4576EF23-0F69-4BC5-A469-C1BD6B2FF10D}" destId="{9586E98F-DB68-49C5-A81F-0463E6D44CA4}" srcOrd="0" destOrd="0" presId="urn:microsoft.com/office/officeart/2005/8/layout/hierarchy3"/>
    <dgm:cxn modelId="{3B9A3842-AA4F-4707-A2BF-4DC0C7378518}" type="presOf" srcId="{BB91FBE4-3431-476B-81D0-3972F5CBE947}" destId="{1A3E9FD5-E949-43B6-B8A1-BC41FD220170}" srcOrd="0" destOrd="0" presId="urn:microsoft.com/office/officeart/2005/8/layout/hierarchy3"/>
    <dgm:cxn modelId="{00A56278-ED86-485E-9BB6-1D3D161D84C0}" type="presOf" srcId="{BB91FBE4-3431-476B-81D0-3972F5CBE947}" destId="{EFAC039A-4BDA-4F72-85DD-EA7E2AB282B3}" srcOrd="1" destOrd="0" presId="urn:microsoft.com/office/officeart/2005/8/layout/hierarchy3"/>
    <dgm:cxn modelId="{86D51F5F-B74B-49C3-AB6A-D5A411464505}" srcId="{7CAF4115-857A-435B-A97D-5D292C3ACEB9}" destId="{4576EF23-0F69-4BC5-A469-C1BD6B2FF10D}" srcOrd="0" destOrd="0" parTransId="{2C631684-B8A1-4203-BB54-FB4F26F954C6}" sibTransId="{C5D8DE1F-54A2-420E-9587-991246B880CB}"/>
    <dgm:cxn modelId="{B653FFA0-8FEE-4CA8-BAAC-BA196334C3DD}" srcId="{7CAF4115-857A-435B-A97D-5D292C3ACEB9}" destId="{BB91FBE4-3431-476B-81D0-3972F5CBE947}" srcOrd="1" destOrd="0" parTransId="{0C8FDBDD-F163-47AB-86E0-695579C4B536}" sibTransId="{A76C3985-0405-4B42-BF18-02A880D8CF0D}"/>
    <dgm:cxn modelId="{0CB6D864-4809-4909-BEBA-9E52D5D81AF0}" type="presParOf" srcId="{E9CBAB21-1A69-4568-9967-DC3854A1DFD7}" destId="{C03A5DDB-17E0-4A83-8D87-4F126BB7962E}" srcOrd="0" destOrd="0" presId="urn:microsoft.com/office/officeart/2005/8/layout/hierarchy3"/>
    <dgm:cxn modelId="{CF0D7D15-65D2-4858-9836-E38E40C01DBA}" type="presParOf" srcId="{C03A5DDB-17E0-4A83-8D87-4F126BB7962E}" destId="{F6A06BED-DF0D-48BF-8506-E2193058D720}" srcOrd="0" destOrd="0" presId="urn:microsoft.com/office/officeart/2005/8/layout/hierarchy3"/>
    <dgm:cxn modelId="{315659DD-7B23-4978-BF09-A62F3E4827D6}" type="presParOf" srcId="{F6A06BED-DF0D-48BF-8506-E2193058D720}" destId="{9586E98F-DB68-49C5-A81F-0463E6D44CA4}" srcOrd="0" destOrd="0" presId="urn:microsoft.com/office/officeart/2005/8/layout/hierarchy3"/>
    <dgm:cxn modelId="{62CA831A-BD8B-447C-A9C2-F0EFE13C5745}" type="presParOf" srcId="{F6A06BED-DF0D-48BF-8506-E2193058D720}" destId="{C44CA61F-12E6-4592-AC78-84B735769ABE}" srcOrd="1" destOrd="0" presId="urn:microsoft.com/office/officeart/2005/8/layout/hierarchy3"/>
    <dgm:cxn modelId="{439D5EA5-20C0-4698-B8A4-F2C91DE825FD}" type="presParOf" srcId="{C03A5DDB-17E0-4A83-8D87-4F126BB7962E}" destId="{8FADC335-537B-484B-BB0F-21477413A036}" srcOrd="1" destOrd="0" presId="urn:microsoft.com/office/officeart/2005/8/layout/hierarchy3"/>
    <dgm:cxn modelId="{3F8F6A53-CF43-42FB-85EF-DCFE975F8D1F}" type="presParOf" srcId="{E9CBAB21-1A69-4568-9967-DC3854A1DFD7}" destId="{83342D9C-B07A-4B1B-A67D-3069D162D01E}" srcOrd="1" destOrd="0" presId="urn:microsoft.com/office/officeart/2005/8/layout/hierarchy3"/>
    <dgm:cxn modelId="{FEA3DB08-5599-47D2-ADD2-30E1546DB5F9}" type="presParOf" srcId="{83342D9C-B07A-4B1B-A67D-3069D162D01E}" destId="{0455BE07-0258-4CD5-BEF4-C765F09C7697}" srcOrd="0" destOrd="0" presId="urn:microsoft.com/office/officeart/2005/8/layout/hierarchy3"/>
    <dgm:cxn modelId="{60B85E7A-05C4-4A7F-AD21-D96AD2FC4AAB}" type="presParOf" srcId="{0455BE07-0258-4CD5-BEF4-C765F09C7697}" destId="{1A3E9FD5-E949-43B6-B8A1-BC41FD220170}" srcOrd="0" destOrd="0" presId="urn:microsoft.com/office/officeart/2005/8/layout/hierarchy3"/>
    <dgm:cxn modelId="{477F0B6F-E08E-40C2-8698-7FAD295FE5D6}" type="presParOf" srcId="{0455BE07-0258-4CD5-BEF4-C765F09C7697}" destId="{EFAC039A-4BDA-4F72-85DD-EA7E2AB282B3}" srcOrd="1" destOrd="0" presId="urn:microsoft.com/office/officeart/2005/8/layout/hierarchy3"/>
    <dgm:cxn modelId="{FEAD2F2C-D0CD-4417-BC8E-996AEE345F63}" type="presParOf" srcId="{83342D9C-B07A-4B1B-A67D-3069D162D01E}" destId="{D5D4735C-EB00-46F4-ABC9-2A782ED9B10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6E98F-DB68-49C5-A81F-0463E6D44CA4}">
      <dsp:nvSpPr>
        <dsp:cNvPr id="0" name=""/>
        <dsp:cNvSpPr/>
      </dsp:nvSpPr>
      <dsp:spPr>
        <a:xfrm>
          <a:off x="1020749" y="789"/>
          <a:ext cx="2595469" cy="849257"/>
        </a:xfrm>
        <a:prstGeom prst="roundRect">
          <a:avLst>
            <a:gd name="adj" fmla="val 10000"/>
          </a:avLst>
        </a:prstGeom>
        <a:solidFill>
          <a:srgbClr val="0000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迭代组</a:t>
          </a:r>
          <a:endParaRPr lang="zh-CN" altLang="en-US" sz="4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45623" y="25663"/>
        <a:ext cx="2545721" cy="799509"/>
      </dsp:txXfrm>
    </dsp:sp>
    <dsp:sp modelId="{1A3E9FD5-E949-43B6-B8A1-BC41FD220170}">
      <dsp:nvSpPr>
        <dsp:cNvPr id="0" name=""/>
        <dsp:cNvSpPr/>
      </dsp:nvSpPr>
      <dsp:spPr>
        <a:xfrm>
          <a:off x="5120363" y="789"/>
          <a:ext cx="2664288" cy="849257"/>
        </a:xfrm>
        <a:prstGeom prst="roundRect">
          <a:avLst>
            <a:gd name="adj" fmla="val 10000"/>
          </a:avLst>
        </a:prstGeom>
        <a:solidFill>
          <a:srgbClr val="0000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递归组</a:t>
          </a:r>
          <a:endParaRPr lang="zh-CN" altLang="en-US" sz="4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45237" y="25663"/>
        <a:ext cx="2614540" cy="799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16D10F6B-86E3-40A5-B0FD-F49C1C9ECD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580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04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B3F80DB9-1D73-4BB5-BB50-5A6892133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9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fld id="{C3C5DDE0-AAAF-4C39-9B50-442F3AD50290}" type="slidenum">
              <a:rPr lang="en-US" altLang="zh-CN" sz="1200" b="0" smtClean="0">
                <a:ea typeface="仿宋_GB2312" panose="02010609030101010101" charset="-122"/>
                <a:cs typeface="仿宋_GB2312" panose="02010609030101010101" charset="-122"/>
              </a:rPr>
              <a:t>1</a:t>
            </a:fld>
            <a:endParaRPr lang="en-US" altLang="zh-CN" sz="1200" b="0" smtClean="0">
              <a:ea typeface="仿宋_GB2312" panose="02010609030101010101" charset="-122"/>
              <a:cs typeface="仿宋_GB2312" panose="02010609030101010101" charset="-122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仿宋_GB2312" panose="02010609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339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21F4A-E856-4DA4-AB2D-9331EF548E5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320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07CA03-422F-4176-8E43-A5E55FCB4DF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41383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AF408-B4CC-40EF-963E-5320722B6176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2595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9" y="18711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9" y="3657597"/>
            <a:ext cx="6815669" cy="1320802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832101" y="35179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39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56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294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129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162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7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9" y="14647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2" y="3124198"/>
            <a:ext cx="6819900" cy="1866903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1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868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73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82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68529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040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29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4453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06907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905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664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9705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45348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5175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5214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6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12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14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81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386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128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2182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1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468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3/7/2024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960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3/7/2024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90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3/7/2024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289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3/7/2024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1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954172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3/7/2024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81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3/7/2024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692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snip2DiagRect">
            <a:avLst/>
          </a:prstGeom>
          <a:blipFill>
            <a:blip r:embed="rId3"/>
            <a:stretch>
              <a:fillRect/>
            </a:stretch>
          </a:blipFill>
          <a:ln w="88900" cap="sq">
            <a:solidFill>
              <a:srgbClr val="0000FF"/>
            </a:solidFill>
            <a:prstDash val="sysDash"/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22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900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67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839110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4490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636604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31783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603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70473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053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39883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31158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0030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042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05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830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646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58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5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3/7/2024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4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3/7/2024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2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8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50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image" Target="../media/image3.tmp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slideLayout" Target="../slideLayouts/slideLayout44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slideLayout" Target="../slideLayouts/slideLayout50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image" Target="../media/image3.tmp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tags" Target="../tags/tag36.xml"/><Relationship Id="rId3" Type="http://schemas.openxmlformats.org/officeDocument/2006/relationships/tags" Target="../tags/tag21.xml"/><Relationship Id="rId21" Type="http://schemas.openxmlformats.org/officeDocument/2006/relationships/tags" Target="../tags/tag39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20" Type="http://schemas.openxmlformats.org/officeDocument/2006/relationships/tags" Target="../tags/tag38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19" Type="http://schemas.openxmlformats.org/officeDocument/2006/relationships/tags" Target="../tags/tag37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slideLayout" Target="../slideLayouts/slideLayout5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slideLayout" Target="../slideLayouts/slideLayout50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19" Type="http://schemas.openxmlformats.org/officeDocument/2006/relationships/image" Target="../media/image3.tmp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4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 txBox="1">
            <a:spLocks noChangeArrowheads="1"/>
          </p:cNvSpPr>
          <p:nvPr/>
        </p:nvSpPr>
        <p:spPr>
          <a:xfrm>
            <a:off x="2955318" y="1988841"/>
            <a:ext cx="6290864" cy="91249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5400" dirty="0" smtClean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</a:t>
            </a:r>
            <a:r>
              <a:rPr lang="en-US" altLang="zh-CN" sz="5400" dirty="0" smtClean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zh-CN" altLang="en-US" sz="5400" dirty="0" smtClean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章 绪论</a:t>
            </a:r>
            <a:endParaRPr lang="zh-CN" altLang="en-US" sz="5400" dirty="0">
              <a:ln w="3175" cmpd="sng">
                <a:noFill/>
              </a:ln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635826" y="3429000"/>
            <a:ext cx="6840760" cy="151216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zh-CN" altLang="en-US" sz="4400" dirty="0" smtClean="0"/>
              <a:t>算法和算法分析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0460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287688" y="1916832"/>
            <a:ext cx="5544616" cy="3771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Dot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r>
              <a:rPr lang="en-US" altLang="zh-CN" sz="3200" b="1" dirty="0">
                <a:latin typeface="Times New Roman" pitchFamily="18" charset="0"/>
              </a:rPr>
              <a:t>   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r = m % n;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2.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循环直到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2.1 m = n;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2.2 n = r;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2.3 r = m % n;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3.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;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2355374" y="2214564"/>
            <a:ext cx="738664" cy="1728787"/>
          </a:xfrm>
          <a:prstGeom prst="rect">
            <a:avLst/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360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rPr>
              <a:t>伪 代 码</a:t>
            </a:r>
          </a:p>
        </p:txBody>
      </p:sp>
      <p:sp>
        <p:nvSpPr>
          <p:cNvPr id="5" name="五边形 4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71463" y="402531"/>
            <a:ext cx="3456385" cy="988329"/>
            <a:chOff x="511395" y="5843692"/>
            <a:chExt cx="4002022" cy="1903027"/>
          </a:xfrm>
        </p:grpSpPr>
        <p:sp>
          <p:nvSpPr>
            <p:cNvPr id="7" name="燕尾形 6"/>
            <p:cNvSpPr/>
            <p:nvPr/>
          </p:nvSpPr>
          <p:spPr>
            <a:xfrm>
              <a:off x="511395" y="6101950"/>
              <a:ext cx="400202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燕尾形 4"/>
            <p:cNvSpPr/>
            <p:nvPr/>
          </p:nvSpPr>
          <p:spPr>
            <a:xfrm>
              <a:off x="824260" y="5843692"/>
              <a:ext cx="341525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算法的描述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燕尾形 9"/>
          <p:cNvSpPr/>
          <p:nvPr/>
        </p:nvSpPr>
        <p:spPr>
          <a:xfrm>
            <a:off x="4439816" y="536656"/>
            <a:ext cx="259228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/>
            <a:r>
              <a:rPr lang="zh-CN" altLang="en-US" sz="4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  <a:endParaRPr lang="zh-CN" altLang="en-US" sz="4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621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448" y="1628800"/>
            <a:ext cx="5328592" cy="48148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CommonFactor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m,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/>
              <a:t>    r = m % 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/>
              <a:t>    while (r != 0)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/>
              <a:t>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/>
              <a:t>        m = 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/>
              <a:t>        n = r;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/>
              <a:t>        r = m % 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/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/>
              <a:t>    return 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6240016" y="1556792"/>
            <a:ext cx="5256584" cy="4524315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语言进行了如下简化：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⑴ 局部变量可以不声明；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⑵ 写出子函数即可，子函数不用在主函数中调用，省略主函数；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⑶ 所有的包含函数（头函数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.h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）可以省略；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⑷ 交换两个变量的语句可以简写为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a←→b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 </a:t>
            </a:r>
          </a:p>
        </p:txBody>
      </p:sp>
      <p:sp>
        <p:nvSpPr>
          <p:cNvPr id="6" name="五边形 5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71463" y="402531"/>
            <a:ext cx="3456385" cy="988329"/>
            <a:chOff x="511395" y="5843692"/>
            <a:chExt cx="4002022" cy="1903027"/>
          </a:xfrm>
        </p:grpSpPr>
        <p:sp>
          <p:nvSpPr>
            <p:cNvPr id="8" name="燕尾形 7"/>
            <p:cNvSpPr/>
            <p:nvPr/>
          </p:nvSpPr>
          <p:spPr>
            <a:xfrm>
              <a:off x="511395" y="6101950"/>
              <a:ext cx="400202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燕尾形 4"/>
            <p:cNvSpPr/>
            <p:nvPr/>
          </p:nvSpPr>
          <p:spPr>
            <a:xfrm>
              <a:off x="824260" y="5843692"/>
              <a:ext cx="341525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算法的描述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燕尾形 9"/>
          <p:cNvSpPr/>
          <p:nvPr/>
        </p:nvSpPr>
        <p:spPr>
          <a:xfrm>
            <a:off x="4439816" y="536656"/>
            <a:ext cx="3024336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/>
            <a:r>
              <a:rPr lang="zh-CN" altLang="en-US" sz="4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4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4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sz="4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63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8" name="Rectangle 4"/>
          <p:cNvSpPr>
            <a:spLocks noChangeArrowheads="1"/>
          </p:cNvSpPr>
          <p:nvPr/>
        </p:nvSpPr>
        <p:spPr bwMode="auto">
          <a:xfrm>
            <a:off x="1536700" y="1556792"/>
            <a:ext cx="868680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ct val="30000"/>
              </a:spcBef>
              <a:buSzPct val="80000"/>
              <a:buFont typeface="+mj-lt"/>
              <a:buAutoNum type="arabicPeriod"/>
            </a:pPr>
            <a:endParaRPr lang="zh-CN" altLang="en-US" b="1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11422" y="1551461"/>
            <a:ext cx="10513169" cy="422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有穷性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：在有穷步之后结束，算法能够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停止。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确定性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：无二义性。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可行性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：可通过基本运算有限次执行来实现，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也就是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算法中每一个动作能够被机械地执行。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.   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输入： 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表示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存在数据处理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5.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输出： 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514350" indent="-514350">
              <a:lnSpc>
                <a:spcPts val="2200"/>
              </a:lnSpc>
              <a:buFont typeface="+mj-lt"/>
              <a:buAutoNum type="arabicPeriod"/>
            </a:pP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71462" y="402531"/>
            <a:ext cx="4536505" cy="988329"/>
            <a:chOff x="511395" y="5843692"/>
            <a:chExt cx="4002022" cy="1903027"/>
          </a:xfrm>
        </p:grpSpPr>
        <p:sp>
          <p:nvSpPr>
            <p:cNvPr id="8" name="燕尾形 7"/>
            <p:cNvSpPr/>
            <p:nvPr/>
          </p:nvSpPr>
          <p:spPr>
            <a:xfrm>
              <a:off x="511395" y="6101950"/>
              <a:ext cx="400202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燕尾形 4"/>
            <p:cNvSpPr/>
            <p:nvPr/>
          </p:nvSpPr>
          <p:spPr>
            <a:xfrm>
              <a:off x="824260" y="5843692"/>
              <a:ext cx="341525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算法的五大特性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958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991544" y="1821368"/>
            <a:ext cx="4104456" cy="258183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perspectiveHeroicExtremeRightFacing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altLang="zh-CN" sz="32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32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exam1</a:t>
            </a:r>
            <a:r>
              <a:rPr lang="en-US" altLang="zh-CN" sz="32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() </a:t>
            </a:r>
          </a:p>
          <a:p>
            <a:pPr algn="just">
              <a:lnSpc>
                <a:spcPct val="80000"/>
              </a:lnSpc>
            </a:pPr>
            <a:r>
              <a:rPr lang="en-US" altLang="zh-CN" sz="32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</a:t>
            </a:r>
            <a:r>
              <a:rPr lang="en-US" altLang="zh-CN" sz="3200" dirty="0" err="1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3200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n</a:t>
            </a:r>
            <a:r>
              <a:rPr lang="zh-CN" altLang="en-US" sz="3200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＝</a:t>
            </a:r>
            <a:r>
              <a:rPr lang="en-US" altLang="zh-CN" sz="3200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2;</a:t>
            </a:r>
          </a:p>
          <a:p>
            <a:pPr algn="just">
              <a:lnSpc>
                <a:spcPct val="80000"/>
              </a:lnSpc>
            </a:pPr>
            <a:r>
              <a:rPr lang="en-US" altLang="zh-CN" sz="3200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</a:t>
            </a:r>
            <a:r>
              <a:rPr lang="en-US" altLang="zh-CN" sz="3200" dirty="0" err="1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n%2</a:t>
            </a:r>
            <a:r>
              <a:rPr lang="zh-CN" altLang="en-US" sz="3200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＝＝</a:t>
            </a:r>
            <a:r>
              <a:rPr lang="en-US" altLang="zh-CN" sz="3200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0)    </a:t>
            </a:r>
          </a:p>
          <a:p>
            <a:pPr algn="just">
              <a:lnSpc>
                <a:spcPct val="80000"/>
              </a:lnSpc>
            </a:pPr>
            <a:r>
              <a:rPr lang="en-US" altLang="zh-CN" sz="3200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n</a:t>
            </a:r>
            <a:r>
              <a:rPr lang="zh-CN" altLang="en-US" sz="3200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＝</a:t>
            </a:r>
            <a:r>
              <a:rPr lang="en-US" altLang="zh-CN" sz="3200" dirty="0" err="1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n+2</a:t>
            </a:r>
            <a:r>
              <a:rPr lang="en-US" altLang="zh-CN" sz="3200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</a:p>
          <a:p>
            <a:pPr algn="just">
              <a:lnSpc>
                <a:spcPct val="80000"/>
              </a:lnSpc>
            </a:pPr>
            <a:r>
              <a:rPr lang="en-US" altLang="zh-CN" sz="3200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3200" dirty="0" err="1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3200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("%d\n"</a:t>
            </a:r>
            <a:r>
              <a:rPr lang="zh-CN" altLang="en-US" sz="3200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3200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n);</a:t>
            </a:r>
          </a:p>
          <a:p>
            <a:pPr algn="just">
              <a:lnSpc>
                <a:spcPct val="80000"/>
              </a:lnSpc>
            </a:pPr>
            <a:r>
              <a:rPr lang="en-US" altLang="zh-CN" sz="32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4" name="右大括号 3"/>
          <p:cNvSpPr/>
          <p:nvPr/>
        </p:nvSpPr>
        <p:spPr>
          <a:xfrm>
            <a:off x="6096000" y="1821368"/>
            <a:ext cx="214314" cy="2393450"/>
          </a:xfrm>
          <a:prstGeom prst="righ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53190" y="2714621"/>
            <a:ext cx="48993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其中有一个死循环，违反了算法的</a:t>
            </a:r>
            <a:r>
              <a:rPr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有穷性</a:t>
            </a:r>
            <a:r>
              <a:rPr lang="zh-CN" altLang="en-US" sz="2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特性。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B82ADC-86F9-4083-A975-DECCCA18E059}" type="slidenum">
              <a:rPr lang="en-US" altLang="zh-CN" smtClean="0"/>
              <a:pPr/>
              <a:t>13</a:t>
            </a:fld>
            <a:r>
              <a:rPr lang="en-US" altLang="zh-CN" smtClean="0"/>
              <a:t>/16</a:t>
            </a:r>
            <a:endParaRPr lang="en-US" altLang="zh-CN"/>
          </a:p>
        </p:txBody>
      </p:sp>
      <p:sp>
        <p:nvSpPr>
          <p:cNvPr id="7" name="五边形 6"/>
          <p:cNvSpPr/>
          <p:nvPr/>
        </p:nvSpPr>
        <p:spPr>
          <a:xfrm>
            <a:off x="760151" y="536656"/>
            <a:ext cx="1375409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72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775520" y="1916832"/>
            <a:ext cx="4536504" cy="366520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  <a:scene3d>
            <a:camera prst="isometricOffAxis1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32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exam2</a:t>
            </a:r>
            <a:r>
              <a:rPr lang="en-US" altLang="zh-CN" sz="32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()</a:t>
            </a:r>
          </a:p>
          <a:p>
            <a:pPr algn="just"/>
            <a:r>
              <a:rPr lang="en-US" altLang="zh-CN" sz="32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3200" b="1" dirty="0" err="1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3200" b="1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x</a:t>
            </a:r>
            <a:r>
              <a:rPr lang="zh-CN" altLang="en-US" sz="3200" b="1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3200" b="1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y;</a:t>
            </a:r>
          </a:p>
          <a:p>
            <a:pPr algn="just"/>
            <a:r>
              <a:rPr lang="en-US" altLang="zh-CN" sz="3200" b="1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y=0;</a:t>
            </a:r>
          </a:p>
          <a:p>
            <a:pPr algn="just"/>
            <a:r>
              <a:rPr lang="en-US" altLang="zh-CN" sz="3200" b="1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x=5/y;</a:t>
            </a:r>
          </a:p>
          <a:p>
            <a:pPr algn="just"/>
            <a:r>
              <a:rPr lang="en-US" altLang="zh-CN" sz="3200" b="1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3200" b="1" dirty="0" err="1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3200" b="1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("%d</a:t>
            </a:r>
            <a:r>
              <a:rPr lang="zh-CN" altLang="en-US" sz="3200" b="1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3200" b="1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%d\n"</a:t>
            </a:r>
            <a:r>
              <a:rPr lang="zh-CN" altLang="en-US" sz="3200" b="1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3200" b="1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3200" b="1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3200" b="1" dirty="0">
                <a:solidFill>
                  <a:srgbClr val="0033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y);</a:t>
            </a:r>
          </a:p>
          <a:p>
            <a:pPr algn="just"/>
            <a:r>
              <a:rPr lang="en-US" altLang="zh-CN" sz="32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3" name="右大括号 2"/>
          <p:cNvSpPr/>
          <p:nvPr/>
        </p:nvSpPr>
        <p:spPr>
          <a:xfrm>
            <a:off x="6023992" y="1700808"/>
            <a:ext cx="716090" cy="3656448"/>
          </a:xfrm>
          <a:prstGeom prst="righ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88088" y="2724607"/>
            <a:ext cx="3899293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其中包含除零错误，违反了算法的</a:t>
            </a:r>
            <a:r>
              <a:rPr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</a:t>
            </a:r>
            <a:r>
              <a:rPr lang="zh-CN" altLang="en-US" sz="2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zh-CN" altLang="en-US" sz="28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B82ADC-86F9-4083-A975-DECCCA18E059}" type="slidenum">
              <a:rPr lang="en-US" altLang="zh-CN" smtClean="0"/>
              <a:pPr/>
              <a:t>14</a:t>
            </a:fld>
            <a:r>
              <a:rPr lang="en-US" altLang="zh-CN" smtClean="0"/>
              <a:t>/16</a:t>
            </a:r>
            <a:endParaRPr lang="en-US" altLang="zh-CN"/>
          </a:p>
        </p:txBody>
      </p:sp>
      <p:sp>
        <p:nvSpPr>
          <p:cNvPr id="8" name="五边形 7"/>
          <p:cNvSpPr/>
          <p:nvPr/>
        </p:nvSpPr>
        <p:spPr>
          <a:xfrm>
            <a:off x="760151" y="536656"/>
            <a:ext cx="1375409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61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1424" y="1628800"/>
            <a:ext cx="6553200" cy="4320480"/>
          </a:xfrm>
        </p:spPr>
        <p:txBody>
          <a:bodyPr/>
          <a:lstStyle/>
          <a:p>
            <a:pPr>
              <a:defRPr/>
            </a:pPr>
            <a:r>
              <a:rPr lang="zh-CN" altLang="en-US" sz="3300" dirty="0"/>
              <a:t>正确性</a:t>
            </a:r>
          </a:p>
          <a:p>
            <a:pPr>
              <a:defRPr/>
            </a:pPr>
            <a:r>
              <a:rPr lang="zh-CN" altLang="en-US" sz="3300" dirty="0"/>
              <a:t>可读性</a:t>
            </a:r>
          </a:p>
          <a:p>
            <a:pPr>
              <a:defRPr/>
            </a:pPr>
            <a:r>
              <a:rPr lang="zh-CN" altLang="en-US" sz="3300" dirty="0"/>
              <a:t>健壮性</a:t>
            </a:r>
          </a:p>
          <a:p>
            <a:pPr>
              <a:defRPr/>
            </a:pPr>
            <a:r>
              <a:rPr lang="zh-CN" altLang="en-US" sz="3300" dirty="0"/>
              <a:t>高效性（时间代价和空间代价）</a:t>
            </a:r>
          </a:p>
        </p:txBody>
      </p:sp>
      <p:sp>
        <p:nvSpPr>
          <p:cNvPr id="5" name="五边形 4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71463" y="402531"/>
            <a:ext cx="3816425" cy="988329"/>
            <a:chOff x="511395" y="5843692"/>
            <a:chExt cx="4002022" cy="1903027"/>
          </a:xfrm>
        </p:grpSpPr>
        <p:sp>
          <p:nvSpPr>
            <p:cNvPr id="7" name="燕尾形 6"/>
            <p:cNvSpPr/>
            <p:nvPr/>
          </p:nvSpPr>
          <p:spPr>
            <a:xfrm>
              <a:off x="511395" y="6101950"/>
              <a:ext cx="400202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燕尾形 4"/>
            <p:cNvSpPr/>
            <p:nvPr/>
          </p:nvSpPr>
          <p:spPr>
            <a:xfrm>
              <a:off x="824260" y="5843692"/>
              <a:ext cx="341525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算法的评价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435436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620688"/>
            <a:ext cx="98650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81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724429" y="2472602"/>
            <a:ext cx="2404106" cy="1656184"/>
          </a:xfrm>
          <a:prstGeom prst="roundRect">
            <a:avLst>
              <a:gd name="adj" fmla="val 8173"/>
            </a:avLst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zh-CN" altLang="en-US" sz="28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如何衡量算法的时间效率？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158566" y="2779531"/>
            <a:ext cx="932948" cy="360040"/>
          </a:xfrm>
          <a:prstGeom prst="line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圆角矩形 8"/>
          <p:cNvSpPr/>
          <p:nvPr/>
        </p:nvSpPr>
        <p:spPr>
          <a:xfrm>
            <a:off x="4129458" y="2079179"/>
            <a:ext cx="2776706" cy="1060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zh-CN" altLang="en-US" sz="2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事后统计法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159477" y="3332062"/>
            <a:ext cx="932037" cy="357556"/>
          </a:xfrm>
          <a:prstGeom prst="line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圆角矩形 11"/>
          <p:cNvSpPr/>
          <p:nvPr/>
        </p:nvSpPr>
        <p:spPr>
          <a:xfrm>
            <a:off x="4133960" y="3319375"/>
            <a:ext cx="2801437" cy="108685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zh-CN" altLang="en-US" sz="2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事前分析估算法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906164" y="2609375"/>
            <a:ext cx="932948" cy="0"/>
          </a:xfrm>
          <a:prstGeom prst="line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圆角矩形 15"/>
          <p:cNvSpPr/>
          <p:nvPr/>
        </p:nvSpPr>
        <p:spPr>
          <a:xfrm>
            <a:off x="7904185" y="2079179"/>
            <a:ext cx="2866433" cy="1060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zh-CN" altLang="en-US" sz="2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编程实现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904185" y="3338715"/>
            <a:ext cx="2830593" cy="104817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渐进时间复杂度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6935397" y="3862803"/>
            <a:ext cx="932948" cy="0"/>
          </a:xfrm>
          <a:prstGeom prst="line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五边形 12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71463" y="402531"/>
            <a:ext cx="4824538" cy="988329"/>
            <a:chOff x="511395" y="5843692"/>
            <a:chExt cx="4002022" cy="1903027"/>
          </a:xfrm>
        </p:grpSpPr>
        <p:sp>
          <p:nvSpPr>
            <p:cNvPr id="19" name="燕尾形 18"/>
            <p:cNvSpPr/>
            <p:nvPr/>
          </p:nvSpPr>
          <p:spPr>
            <a:xfrm>
              <a:off x="511395" y="6101950"/>
              <a:ext cx="400202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燕尾形 4"/>
            <p:cNvSpPr/>
            <p:nvPr/>
          </p:nvSpPr>
          <p:spPr>
            <a:xfrm>
              <a:off x="824260" y="5843692"/>
              <a:ext cx="341525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间复杂度的定义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95189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41513" y="1966491"/>
            <a:ext cx="235426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  <a:r>
              <a:rPr lang="zh-CN" altLang="en-US" sz="3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题规模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Text_1"/>
          <p:cNvSpPr/>
          <p:nvPr>
            <p:custDataLst>
              <p:tags r:id="rId2"/>
            </p:custDataLst>
          </p:nvPr>
        </p:nvSpPr>
        <p:spPr>
          <a:xfrm>
            <a:off x="3695775" y="1966491"/>
            <a:ext cx="4222750" cy="63182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问题输入量的多少，</a:t>
            </a:r>
            <a:r>
              <a:rPr lang="en-US" altLang="zh-CN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MH_Other_1"/>
          <p:cNvSpPr/>
          <p:nvPr>
            <p:custDataLst>
              <p:tags r:id="rId3"/>
            </p:custDataLst>
          </p:nvPr>
        </p:nvSpPr>
        <p:spPr>
          <a:xfrm>
            <a:off x="8040216" y="1772816"/>
            <a:ext cx="168275" cy="1682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MH_SubTitle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41513" y="3058393"/>
            <a:ext cx="2354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语句频度</a:t>
            </a:r>
          </a:p>
        </p:txBody>
      </p:sp>
      <p:sp>
        <p:nvSpPr>
          <p:cNvPr id="8" name="MH_Text_2"/>
          <p:cNvSpPr/>
          <p:nvPr>
            <p:custDataLst>
              <p:tags r:id="rId5"/>
            </p:custDataLst>
          </p:nvPr>
        </p:nvSpPr>
        <p:spPr>
          <a:xfrm>
            <a:off x="3695775" y="3058393"/>
            <a:ext cx="4222750" cy="633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一条语句的重复执行次数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_2"/>
          <p:cNvSpPr/>
          <p:nvPr>
            <p:custDataLst>
              <p:tags r:id="rId6"/>
            </p:custDataLst>
          </p:nvPr>
        </p:nvSpPr>
        <p:spPr>
          <a:xfrm>
            <a:off x="8067751" y="2866306"/>
            <a:ext cx="168275" cy="168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MH_SubTitle_3"/>
          <p:cNvSpPr txBox="1"/>
          <p:nvPr>
            <p:custDataLst>
              <p:tags r:id="rId7"/>
            </p:custDataLst>
          </p:nvPr>
        </p:nvSpPr>
        <p:spPr>
          <a:xfrm>
            <a:off x="1341513" y="4156496"/>
            <a:ext cx="2354263" cy="576262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基本语句</a:t>
            </a:r>
          </a:p>
        </p:txBody>
      </p:sp>
      <p:sp>
        <p:nvSpPr>
          <p:cNvPr id="11" name="MH_Text_3"/>
          <p:cNvSpPr/>
          <p:nvPr>
            <p:custDataLst>
              <p:tags r:id="rId8"/>
            </p:custDataLst>
          </p:nvPr>
        </p:nvSpPr>
        <p:spPr>
          <a:xfrm>
            <a:off x="3695775" y="4103995"/>
            <a:ext cx="4222750" cy="92868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重复执行次</a:t>
            </a:r>
            <a:r>
              <a:rPr lang="zh-CN" altLang="en-US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数和算法的执行时间成正比的</a:t>
            </a:r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12" name="MH_Other_3"/>
          <p:cNvSpPr/>
          <p:nvPr>
            <p:custDataLst>
              <p:tags r:id="rId9"/>
            </p:custDataLst>
          </p:nvPr>
        </p:nvSpPr>
        <p:spPr>
          <a:xfrm>
            <a:off x="8067751" y="3964408"/>
            <a:ext cx="168275" cy="16668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MH_Other_4"/>
          <p:cNvSpPr/>
          <p:nvPr>
            <p:custDataLst>
              <p:tags r:id="rId10"/>
            </p:custDataLst>
          </p:nvPr>
        </p:nvSpPr>
        <p:spPr>
          <a:xfrm>
            <a:off x="8067751" y="4918497"/>
            <a:ext cx="168275" cy="1666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MH_Other_5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 rot="5400000">
            <a:off x="679525" y="2120478"/>
            <a:ext cx="354012" cy="322262"/>
          </a:xfrm>
          <a:custGeom>
            <a:avLst/>
            <a:gdLst>
              <a:gd name="T0" fmla="*/ 85221463 w 115"/>
              <a:gd name="T1" fmla="*/ 839050551 h 105"/>
              <a:gd name="T2" fmla="*/ 994253476 w 115"/>
              <a:gd name="T3" fmla="*/ 839050551 h 105"/>
              <a:gd name="T4" fmla="*/ 1060536836 w 115"/>
              <a:gd name="T5" fmla="*/ 744775104 h 105"/>
              <a:gd name="T6" fmla="*/ 596553317 w 115"/>
              <a:gd name="T7" fmla="*/ 28282327 h 105"/>
              <a:gd name="T8" fmla="*/ 482921622 w 115"/>
              <a:gd name="T9" fmla="*/ 28282327 h 105"/>
              <a:gd name="T10" fmla="*/ 18938103 w 115"/>
              <a:gd name="T11" fmla="*/ 744775104 h 105"/>
              <a:gd name="T12" fmla="*/ 85221463 w 115"/>
              <a:gd name="T13" fmla="*/ 839050551 h 105"/>
              <a:gd name="T14" fmla="*/ 539735930 w 115"/>
              <a:gd name="T15" fmla="*/ 113129308 h 105"/>
              <a:gd name="T16" fmla="*/ 965846322 w 115"/>
              <a:gd name="T17" fmla="*/ 763628966 h 105"/>
              <a:gd name="T18" fmla="*/ 113628617 w 115"/>
              <a:gd name="T19" fmla="*/ 763628966 h 105"/>
              <a:gd name="T20" fmla="*/ 539735930 w 115"/>
              <a:gd name="T21" fmla="*/ 113129308 h 105"/>
              <a:gd name="T22" fmla="*/ 1032129682 w 115"/>
              <a:gd name="T23" fmla="*/ 914469066 h 105"/>
              <a:gd name="T24" fmla="*/ 47345257 w 115"/>
              <a:gd name="T25" fmla="*/ 914469066 h 105"/>
              <a:gd name="T26" fmla="*/ 9469051 w 115"/>
              <a:gd name="T27" fmla="*/ 952179858 h 105"/>
              <a:gd name="T28" fmla="*/ 47345257 w 115"/>
              <a:gd name="T29" fmla="*/ 989890651 h 105"/>
              <a:gd name="T30" fmla="*/ 1032129682 w 115"/>
              <a:gd name="T31" fmla="*/ 989890651 h 105"/>
              <a:gd name="T32" fmla="*/ 1070005888 w 115"/>
              <a:gd name="T33" fmla="*/ 952179858 h 105"/>
              <a:gd name="T34" fmla="*/ 1032129682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MH_Other_6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 rot="5400000">
            <a:off x="679525" y="3213968"/>
            <a:ext cx="354013" cy="322262"/>
          </a:xfrm>
          <a:custGeom>
            <a:avLst/>
            <a:gdLst>
              <a:gd name="T0" fmla="*/ 85221703 w 115"/>
              <a:gd name="T1" fmla="*/ 839050551 h 105"/>
              <a:gd name="T2" fmla="*/ 994256285 w 115"/>
              <a:gd name="T3" fmla="*/ 839050551 h 105"/>
              <a:gd name="T4" fmla="*/ 1060539832 w 115"/>
              <a:gd name="T5" fmla="*/ 744775104 h 105"/>
              <a:gd name="T6" fmla="*/ 596555002 w 115"/>
              <a:gd name="T7" fmla="*/ 28282327 h 105"/>
              <a:gd name="T8" fmla="*/ 482922986 w 115"/>
              <a:gd name="T9" fmla="*/ 28282327 h 105"/>
              <a:gd name="T10" fmla="*/ 18938156 w 115"/>
              <a:gd name="T11" fmla="*/ 744775104 h 105"/>
              <a:gd name="T12" fmla="*/ 85221703 w 115"/>
              <a:gd name="T13" fmla="*/ 839050551 h 105"/>
              <a:gd name="T14" fmla="*/ 539737455 w 115"/>
              <a:gd name="T15" fmla="*/ 113129308 h 105"/>
              <a:gd name="T16" fmla="*/ 965849050 w 115"/>
              <a:gd name="T17" fmla="*/ 763628966 h 105"/>
              <a:gd name="T18" fmla="*/ 113628938 w 115"/>
              <a:gd name="T19" fmla="*/ 763628966 h 105"/>
              <a:gd name="T20" fmla="*/ 539737455 w 115"/>
              <a:gd name="T21" fmla="*/ 113129308 h 105"/>
              <a:gd name="T22" fmla="*/ 1032132597 w 115"/>
              <a:gd name="T23" fmla="*/ 914469066 h 105"/>
              <a:gd name="T24" fmla="*/ 47345391 w 115"/>
              <a:gd name="T25" fmla="*/ 914469066 h 105"/>
              <a:gd name="T26" fmla="*/ 9469078 w 115"/>
              <a:gd name="T27" fmla="*/ 952179858 h 105"/>
              <a:gd name="T28" fmla="*/ 47345391 w 115"/>
              <a:gd name="T29" fmla="*/ 989890651 h 105"/>
              <a:gd name="T30" fmla="*/ 1032132597 w 115"/>
              <a:gd name="T31" fmla="*/ 989890651 h 105"/>
              <a:gd name="T32" fmla="*/ 1070008910 w 115"/>
              <a:gd name="T33" fmla="*/ 952179858 h 105"/>
              <a:gd name="T34" fmla="*/ 1032132597 w 115"/>
              <a:gd name="T35" fmla="*/ 914469066 h 1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MH_Other_7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 rot="5400000">
            <a:off x="679525" y="4312071"/>
            <a:ext cx="354012" cy="322262"/>
          </a:xfrm>
          <a:custGeom>
            <a:avLst/>
            <a:gdLst>
              <a:gd name="T0" fmla="*/ 9 w 115"/>
              <a:gd name="T1" fmla="*/ 89 h 105"/>
              <a:gd name="T2" fmla="*/ 105 w 115"/>
              <a:gd name="T3" fmla="*/ 89 h 105"/>
              <a:gd name="T4" fmla="*/ 112 w 115"/>
              <a:gd name="T5" fmla="*/ 79 h 105"/>
              <a:gd name="T6" fmla="*/ 63 w 115"/>
              <a:gd name="T7" fmla="*/ 3 h 105"/>
              <a:gd name="T8" fmla="*/ 51 w 115"/>
              <a:gd name="T9" fmla="*/ 3 h 105"/>
              <a:gd name="T10" fmla="*/ 2 w 115"/>
              <a:gd name="T11" fmla="*/ 79 h 105"/>
              <a:gd name="T12" fmla="*/ 9 w 115"/>
              <a:gd name="T13" fmla="*/ 89 h 105"/>
              <a:gd name="T14" fmla="*/ 57 w 115"/>
              <a:gd name="T15" fmla="*/ 12 h 105"/>
              <a:gd name="T16" fmla="*/ 102 w 115"/>
              <a:gd name="T17" fmla="*/ 81 h 105"/>
              <a:gd name="T18" fmla="*/ 12 w 115"/>
              <a:gd name="T19" fmla="*/ 81 h 105"/>
              <a:gd name="T20" fmla="*/ 57 w 115"/>
              <a:gd name="T21" fmla="*/ 12 h 105"/>
              <a:gd name="T22" fmla="*/ 109 w 115"/>
              <a:gd name="T23" fmla="*/ 97 h 105"/>
              <a:gd name="T24" fmla="*/ 5 w 115"/>
              <a:gd name="T25" fmla="*/ 97 h 105"/>
              <a:gd name="T26" fmla="*/ 1 w 115"/>
              <a:gd name="T27" fmla="*/ 101 h 105"/>
              <a:gd name="T28" fmla="*/ 5 w 115"/>
              <a:gd name="T29" fmla="*/ 105 h 105"/>
              <a:gd name="T30" fmla="*/ 109 w 115"/>
              <a:gd name="T31" fmla="*/ 105 h 105"/>
              <a:gd name="T32" fmla="*/ 113 w 115"/>
              <a:gd name="T33" fmla="*/ 101 h 105"/>
              <a:gd name="T34" fmla="*/ 109 w 115"/>
              <a:gd name="T35" fmla="*/ 97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" h="105">
                <a:moveTo>
                  <a:pt x="9" y="89"/>
                </a:moveTo>
                <a:cubicBezTo>
                  <a:pt x="105" y="89"/>
                  <a:pt x="105" y="89"/>
                  <a:pt x="105" y="89"/>
                </a:cubicBezTo>
                <a:cubicBezTo>
                  <a:pt x="115" y="89"/>
                  <a:pt x="114" y="83"/>
                  <a:pt x="112" y="79"/>
                </a:cubicBezTo>
                <a:cubicBezTo>
                  <a:pt x="63" y="3"/>
                  <a:pt x="63" y="3"/>
                  <a:pt x="63" y="3"/>
                </a:cubicBezTo>
                <a:cubicBezTo>
                  <a:pt x="61" y="0"/>
                  <a:pt x="54" y="0"/>
                  <a:pt x="51" y="3"/>
                </a:cubicBezTo>
                <a:cubicBezTo>
                  <a:pt x="2" y="79"/>
                  <a:pt x="2" y="79"/>
                  <a:pt x="2" y="79"/>
                </a:cubicBezTo>
                <a:cubicBezTo>
                  <a:pt x="0" y="84"/>
                  <a:pt x="0" y="89"/>
                  <a:pt x="9" y="89"/>
                </a:cubicBezTo>
                <a:close/>
                <a:moveTo>
                  <a:pt x="57" y="12"/>
                </a:moveTo>
                <a:cubicBezTo>
                  <a:pt x="102" y="81"/>
                  <a:pt x="102" y="81"/>
                  <a:pt x="102" y="81"/>
                </a:cubicBezTo>
                <a:cubicBezTo>
                  <a:pt x="100" y="81"/>
                  <a:pt x="19" y="81"/>
                  <a:pt x="12" y="81"/>
                </a:cubicBezTo>
                <a:lnTo>
                  <a:pt x="57" y="12"/>
                </a:lnTo>
                <a:close/>
                <a:moveTo>
                  <a:pt x="109" y="97"/>
                </a:moveTo>
                <a:cubicBezTo>
                  <a:pt x="5" y="97"/>
                  <a:pt x="5" y="97"/>
                  <a:pt x="5" y="97"/>
                </a:cubicBezTo>
                <a:cubicBezTo>
                  <a:pt x="3" y="97"/>
                  <a:pt x="1" y="99"/>
                  <a:pt x="1" y="101"/>
                </a:cubicBezTo>
                <a:cubicBezTo>
                  <a:pt x="1" y="103"/>
                  <a:pt x="3" y="105"/>
                  <a:pt x="5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1" y="105"/>
                  <a:pt x="113" y="103"/>
                  <a:pt x="113" y="101"/>
                </a:cubicBezTo>
                <a:cubicBezTo>
                  <a:pt x="113" y="99"/>
                  <a:pt x="111" y="97"/>
                  <a:pt x="109" y="97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8328248" y="2417071"/>
            <a:ext cx="3692622" cy="2074414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  <a:effectLst/>
        </p:spPr>
        <p:txBody>
          <a:bodyPr wrap="square">
            <a:spAutoFit/>
          </a:bodyPr>
          <a:lstStyle>
            <a:lvl1pPr marL="342900" indent="-3429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y=100;</a:t>
            </a:r>
          </a:p>
          <a:p>
            <a:pPr>
              <a:buFontTx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&lt;=n;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 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j=1; j&lt;=n;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x=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x+y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        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5865283" y="536656"/>
            <a:ext cx="3055840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lvl="0"/>
            <a:r>
              <a:rPr lang="zh-CN" altLang="en-US" sz="4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zh-CN" altLang="en-US" sz="4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五边形 22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294951" y="402531"/>
            <a:ext cx="4824538" cy="988329"/>
            <a:chOff x="511395" y="5843692"/>
            <a:chExt cx="4002022" cy="1903027"/>
          </a:xfrm>
        </p:grpSpPr>
        <p:sp>
          <p:nvSpPr>
            <p:cNvPr id="25" name="燕尾形 24"/>
            <p:cNvSpPr/>
            <p:nvPr/>
          </p:nvSpPr>
          <p:spPr>
            <a:xfrm>
              <a:off x="511395" y="6101950"/>
              <a:ext cx="400202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燕尾形 4"/>
            <p:cNvSpPr/>
            <p:nvPr/>
          </p:nvSpPr>
          <p:spPr>
            <a:xfrm>
              <a:off x="824260" y="5843692"/>
              <a:ext cx="341525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间复杂度的定义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1827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92" name="Text Box 12"/>
          <p:cNvSpPr txBox="1">
            <a:spLocks noChangeArrowheads="1"/>
          </p:cNvSpPr>
          <p:nvPr/>
        </p:nvSpPr>
        <p:spPr bwMode="auto">
          <a:xfrm>
            <a:off x="9666783" y="4931935"/>
            <a:ext cx="1530350" cy="49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just" eaLnBrk="0" hangingPunct="0">
              <a:lnSpc>
                <a:spcPct val="95000"/>
              </a:lnSpc>
              <a:spcBef>
                <a:spcPct val="350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单位时间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306" name="Text Box 26"/>
          <p:cNvSpPr txBox="1">
            <a:spLocks noChangeArrowheads="1"/>
          </p:cNvSpPr>
          <p:nvPr/>
        </p:nvSpPr>
        <p:spPr bwMode="auto">
          <a:xfrm>
            <a:off x="1594247" y="5029087"/>
            <a:ext cx="3755993" cy="56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just" eaLnBrk="0" hangingPunct="0">
              <a:lnSpc>
                <a:spcPct val="95000"/>
              </a:lnSpc>
              <a:spcBef>
                <a:spcPct val="35000"/>
              </a:spcBef>
            </a:pPr>
            <a:r>
              <a:rPr lang="zh-CN" altLang="en-US" sz="3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基本语句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的执行次数</a:t>
            </a:r>
          </a:p>
        </p:txBody>
      </p:sp>
      <p:sp>
        <p:nvSpPr>
          <p:cNvPr id="3" name="上下箭头 2"/>
          <p:cNvSpPr/>
          <p:nvPr/>
        </p:nvSpPr>
        <p:spPr>
          <a:xfrm>
            <a:off x="10174680" y="4196863"/>
            <a:ext cx="340545" cy="627308"/>
          </a:xfrm>
          <a:prstGeom prst="up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8602305" y="2686133"/>
            <a:ext cx="360040" cy="595793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3201062" y="2686134"/>
            <a:ext cx="360040" cy="595793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3201060" y="4244372"/>
            <a:ext cx="360040" cy="595793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955108" y="1853713"/>
            <a:ext cx="3211988" cy="68592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lnSpc>
                <a:spcPct val="95000"/>
              </a:lnSpc>
              <a:spcBef>
                <a:spcPct val="35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算法的执行时间</a:t>
            </a:r>
          </a:p>
        </p:txBody>
      </p:sp>
      <p:sp>
        <p:nvSpPr>
          <p:cNvPr id="32" name="矩形 31"/>
          <p:cNvSpPr/>
          <p:nvPr/>
        </p:nvSpPr>
        <p:spPr>
          <a:xfrm>
            <a:off x="5933524" y="1835177"/>
            <a:ext cx="4464496" cy="68592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eaLnBrk="0" hangingPunct="0">
              <a:lnSpc>
                <a:spcPct val="95000"/>
              </a:lnSpc>
              <a:spcBef>
                <a:spcPct val="35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每条语句执行时间之和</a:t>
            </a:r>
          </a:p>
        </p:txBody>
      </p:sp>
      <p:sp>
        <p:nvSpPr>
          <p:cNvPr id="6" name="等于号 5"/>
          <p:cNvSpPr/>
          <p:nvPr/>
        </p:nvSpPr>
        <p:spPr>
          <a:xfrm>
            <a:off x="5248092" y="2010544"/>
            <a:ext cx="604436" cy="335195"/>
          </a:xfrm>
          <a:prstGeom prst="mathEqua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47928" y="3383556"/>
            <a:ext cx="3157720" cy="685929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eaLnBrk="0" hangingPunct="0">
              <a:lnSpc>
                <a:spcPct val="95000"/>
              </a:lnSpc>
              <a:spcBef>
                <a:spcPct val="35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每条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行次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11921" y="3376193"/>
            <a:ext cx="3938319" cy="685929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eaLnBrk="0" hangingPunct="0">
              <a:lnSpc>
                <a:spcPct val="95000"/>
              </a:lnSpc>
              <a:spcBef>
                <a:spcPct val="35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每条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行次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数之和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71463" y="402531"/>
            <a:ext cx="4824538" cy="988329"/>
            <a:chOff x="511395" y="5843692"/>
            <a:chExt cx="4002022" cy="1903027"/>
          </a:xfrm>
        </p:grpSpPr>
        <p:sp>
          <p:nvSpPr>
            <p:cNvPr id="16" name="燕尾形 15"/>
            <p:cNvSpPr/>
            <p:nvPr/>
          </p:nvSpPr>
          <p:spPr>
            <a:xfrm>
              <a:off x="511395" y="6101950"/>
              <a:ext cx="400202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燕尾形 4"/>
            <p:cNvSpPr/>
            <p:nvPr/>
          </p:nvSpPr>
          <p:spPr>
            <a:xfrm>
              <a:off x="824260" y="5843692"/>
              <a:ext cx="341525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间复杂度的定义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9048328" y="3376192"/>
            <a:ext cx="2760624" cy="685929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eaLnBrk="0" hangingPunct="0">
              <a:lnSpc>
                <a:spcPct val="95000"/>
              </a:lnSpc>
              <a:spcBef>
                <a:spcPct val="35000"/>
              </a:spcBef>
            </a:pPr>
            <a:r>
              <a:rPr lang="zh-CN" altLang="en-US" sz="2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执行一次的时间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644023" y="3476660"/>
            <a:ext cx="465585" cy="48499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eaLnBrk="0" hangingPunct="0">
              <a:lnSpc>
                <a:spcPct val="95000"/>
              </a:lnSpc>
              <a:spcBef>
                <a:spcPct val="35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4934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算法的时间复杂度取决于（）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计算机的配置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问题的规模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用何种语言描述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待处理数据的初态</a:t>
            </a:r>
          </a:p>
        </p:txBody>
      </p:sp>
      <p:sp>
        <p:nvSpPr>
          <p:cNvPr id="8" name="矩形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1" name="组合 20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0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643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23900" y="1484784"/>
                <a:ext cx="10680700" cy="1353942"/>
              </a:xfrm>
              <a:solidFill>
                <a:schemeClr val="bg1"/>
              </a:solidFill>
              <a:ln w="19050">
                <a:solidFill>
                  <a:srgbClr val="0000FF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 smtClean="0"/>
                  <a:t>假设</a:t>
                </a:r>
                <a:r>
                  <a:rPr lang="en-US" altLang="zh-CN" sz="2800" dirty="0" smtClean="0"/>
                  <a:t>f(n)=2n</a:t>
                </a:r>
                <a:r>
                  <a:rPr lang="en-US" altLang="zh-CN" sz="2800" baseline="30000" dirty="0" smtClean="0"/>
                  <a:t>3</a:t>
                </a:r>
                <a:r>
                  <a:rPr lang="en-US" altLang="zh-CN" sz="2800" dirty="0" smtClean="0"/>
                  <a:t>+3n</a:t>
                </a:r>
                <a:r>
                  <a:rPr lang="en-US" altLang="zh-CN" sz="2800" baseline="30000" dirty="0" smtClean="0"/>
                  <a:t>2</a:t>
                </a:r>
                <a:r>
                  <a:rPr lang="en-US" altLang="zh-CN" sz="2800" dirty="0" smtClean="0"/>
                  <a:t>+2n+1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sz="2800" b="0" i="0" smtClean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CN" sz="2800" b="0" i="0" baseline="30000" smtClean="0"/>
                              <m:t>3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sz="2800" dirty="0" smtClean="0"/>
                  <a:t>=2       O(f(n</a:t>
                </a:r>
                <a:r>
                  <a:rPr lang="en-US" altLang="zh-CN" sz="2800" dirty="0"/>
                  <a:t>))=O(n</a:t>
                </a:r>
                <a:r>
                  <a:rPr lang="en-US" altLang="zh-CN" sz="2800" baseline="30000" dirty="0"/>
                  <a:t>3</a:t>
                </a:r>
                <a:r>
                  <a:rPr lang="en-US" altLang="zh-CN" sz="2800" dirty="0"/>
                  <a:t>) 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O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表示数量级</a:t>
                </a:r>
                <a:r>
                  <a:rPr lang="en-US" altLang="zh-CN" sz="2800" dirty="0" smtClean="0"/>
                  <a:t> (</a:t>
                </a:r>
                <a:r>
                  <a:rPr lang="en-US" altLang="zh-CN" sz="2400" dirty="0" smtClean="0"/>
                  <a:t>Order of Magnitude</a:t>
                </a:r>
                <a:r>
                  <a:rPr lang="en-US" altLang="zh-CN" sz="2800" dirty="0" smtClean="0"/>
                  <a:t>)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1484784"/>
                <a:ext cx="10680700" cy="1353942"/>
              </a:xfrm>
              <a:blipFill rotWithShape="0">
                <a:blip r:embed="rId2"/>
                <a:stretch>
                  <a:fillRect l="-1140" b="-8000"/>
                </a:stretch>
              </a:blipFill>
              <a:ln w="1905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对象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17" t="-4396" r="-2461" b="-1877"/>
          <a:stretch>
            <a:fillRect/>
          </a:stretch>
        </p:blipFill>
        <p:spPr bwMode="auto">
          <a:xfrm>
            <a:off x="7320136" y="3194680"/>
            <a:ext cx="4084464" cy="302731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</p:pic>
      <p:sp>
        <p:nvSpPr>
          <p:cNvPr id="5" name="右箭头 4"/>
          <p:cNvSpPr/>
          <p:nvPr/>
        </p:nvSpPr>
        <p:spPr>
          <a:xfrm>
            <a:off x="5087888" y="1730431"/>
            <a:ext cx="504056" cy="330417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7608168" y="1730431"/>
            <a:ext cx="504056" cy="330417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23900" y="3617380"/>
            <a:ext cx="5948164" cy="259228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indent="0" defTabSz="914400">
              <a:lnSpc>
                <a:spcPct val="100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微软雅黑" panose="020B0503020204020204" pitchFamily="34" charset="-122"/>
              <a:buNone/>
              <a:def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685800" indent="-228600" defTabSz="914400">
              <a:lnSpc>
                <a:spcPct val="150000"/>
              </a:lnSpc>
              <a:spcBef>
                <a:spcPts val="500"/>
              </a:spcBef>
              <a:buClr>
                <a:srgbClr val="0000FF"/>
              </a:buClr>
              <a:buSzPct val="80000"/>
              <a:buFont typeface="微软雅黑" panose="020B0503020204020204" pitchFamily="34" charset="-122"/>
              <a:buChar char="◎"/>
              <a:def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143000" indent="-228600" defTabSz="9144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00200" indent="-228600" defTabSz="9144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057400" indent="-228600" defTabSz="9144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f(n)</a:t>
            </a:r>
            <a:r>
              <a:rPr lang="zh-CN" altLang="en-US" dirty="0"/>
              <a:t>表示基本语句重复执行的次数，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T(n)=O(f(n))</a:t>
            </a:r>
            <a:r>
              <a:rPr lang="zh-CN" altLang="en-US" dirty="0"/>
              <a:t>，称做算法的</a:t>
            </a:r>
            <a:r>
              <a:rPr lang="zh-CN" altLang="en-US" dirty="0">
                <a:solidFill>
                  <a:srgbClr val="FF0000"/>
                </a:solidFill>
              </a:rPr>
              <a:t>渐近时间复杂度</a:t>
            </a:r>
            <a:r>
              <a:rPr lang="zh-CN" altLang="en-US" dirty="0"/>
              <a:t>，简称</a:t>
            </a:r>
            <a:r>
              <a:rPr lang="zh-CN" altLang="en-US" dirty="0">
                <a:solidFill>
                  <a:srgbClr val="FF0000"/>
                </a:solidFill>
              </a:rPr>
              <a:t>时间复杂度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燕尾形 7"/>
          <p:cNvSpPr/>
          <p:nvPr/>
        </p:nvSpPr>
        <p:spPr>
          <a:xfrm rot="5400000">
            <a:off x="3228216" y="2955081"/>
            <a:ext cx="432048" cy="554155"/>
          </a:xfrm>
          <a:prstGeom prst="chevron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6747992" y="4185113"/>
            <a:ext cx="432048" cy="554155"/>
          </a:xfrm>
          <a:prstGeom prst="chevron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五边形 10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71463" y="402531"/>
            <a:ext cx="4824538" cy="988329"/>
            <a:chOff x="511395" y="5843692"/>
            <a:chExt cx="4002022" cy="1903027"/>
          </a:xfrm>
        </p:grpSpPr>
        <p:sp>
          <p:nvSpPr>
            <p:cNvPr id="13" name="燕尾形 12"/>
            <p:cNvSpPr/>
            <p:nvPr/>
          </p:nvSpPr>
          <p:spPr>
            <a:xfrm>
              <a:off x="511395" y="6101950"/>
              <a:ext cx="400202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燕尾形 4"/>
            <p:cNvSpPr/>
            <p:nvPr/>
          </p:nvSpPr>
          <p:spPr>
            <a:xfrm>
              <a:off x="824260" y="5843692"/>
              <a:ext cx="341525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间复杂度的定义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88046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7295" y="1640979"/>
            <a:ext cx="504825" cy="50482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FFFFFF"/>
                </a:solidFill>
              </a:rPr>
              <a:t>01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1270694" y="1745753"/>
            <a:ext cx="400050" cy="400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>
            <a:off x="851595" y="2174379"/>
            <a:ext cx="390525" cy="3905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7" name="MH_Other_4"/>
          <p:cNvSpPr/>
          <p:nvPr>
            <p:custDataLst>
              <p:tags r:id="rId4"/>
            </p:custDataLst>
          </p:nvPr>
        </p:nvSpPr>
        <p:spPr>
          <a:xfrm>
            <a:off x="1270695" y="2174379"/>
            <a:ext cx="504825" cy="333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8" name="MH_SubTitle_1"/>
          <p:cNvSpPr/>
          <p:nvPr>
            <p:custDataLst>
              <p:tags r:id="rId5"/>
            </p:custDataLst>
          </p:nvPr>
        </p:nvSpPr>
        <p:spPr>
          <a:xfrm>
            <a:off x="2043113" y="1684056"/>
            <a:ext cx="2540719" cy="8128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>
            <a:normAutofit/>
          </a:bodyPr>
          <a:lstStyle/>
          <a:p>
            <a:pPr>
              <a:spcBef>
                <a:spcPct val="0"/>
              </a:spcBef>
              <a:buSzPct val="80000"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找出基本语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SubTitle_3"/>
          <p:cNvSpPr/>
          <p:nvPr>
            <p:custDataLst>
              <p:tags r:id="rId6"/>
            </p:custDataLst>
          </p:nvPr>
        </p:nvSpPr>
        <p:spPr>
          <a:xfrm>
            <a:off x="3149206" y="3933056"/>
            <a:ext cx="7856822" cy="72008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>
            <a:normAutofit/>
          </a:bodyPr>
          <a:lstStyle/>
          <a:p>
            <a:pPr>
              <a:spcBef>
                <a:spcPct val="0"/>
              </a:spcBef>
              <a:buSzPct val="80000"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取其数量级用符号“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”表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示，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T(n)=O(f(n))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_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70695" y="2708920"/>
            <a:ext cx="504825" cy="504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FFFF"/>
                </a:solidFill>
              </a:rPr>
              <a:t>02</a:t>
            </a:r>
            <a:endParaRPr lang="zh-CN" altLang="en-US" sz="2400" b="1">
              <a:solidFill>
                <a:srgbClr val="FFFFFF"/>
              </a:solidFill>
            </a:endParaRPr>
          </a:p>
        </p:txBody>
      </p:sp>
      <p:sp>
        <p:nvSpPr>
          <p:cNvPr id="15" name="MH_Other_10"/>
          <p:cNvSpPr/>
          <p:nvPr>
            <p:custDataLst>
              <p:tags r:id="rId8"/>
            </p:custDataLst>
          </p:nvPr>
        </p:nvSpPr>
        <p:spPr>
          <a:xfrm>
            <a:off x="1804094" y="2813694"/>
            <a:ext cx="400050" cy="400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6" name="MH_Other_11"/>
          <p:cNvSpPr/>
          <p:nvPr>
            <p:custDataLst>
              <p:tags r:id="rId9"/>
            </p:custDataLst>
          </p:nvPr>
        </p:nvSpPr>
        <p:spPr>
          <a:xfrm>
            <a:off x="1384995" y="3242320"/>
            <a:ext cx="390525" cy="3905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7" name="MH_Other_12"/>
          <p:cNvSpPr/>
          <p:nvPr>
            <p:custDataLst>
              <p:tags r:id="rId10"/>
            </p:custDataLst>
          </p:nvPr>
        </p:nvSpPr>
        <p:spPr>
          <a:xfrm>
            <a:off x="1804095" y="3242320"/>
            <a:ext cx="504825" cy="333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8" name="MH_SubTitle_2"/>
          <p:cNvSpPr/>
          <p:nvPr>
            <p:custDataLst>
              <p:tags r:id="rId11"/>
            </p:custDataLst>
          </p:nvPr>
        </p:nvSpPr>
        <p:spPr>
          <a:xfrm>
            <a:off x="2730643" y="2807344"/>
            <a:ext cx="7973869" cy="8128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>
            <a:normAutofit/>
          </a:bodyPr>
          <a:lstStyle/>
          <a:p>
            <a:pPr>
              <a:spcBef>
                <a:spcPct val="0"/>
              </a:spcBef>
              <a:buSzPct val="80000"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计算基本语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句语句频度得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到问题规模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f(n)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Other_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783199" y="3980781"/>
            <a:ext cx="504825" cy="50482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 smtClean="0">
                <a:solidFill>
                  <a:srgbClr val="FFFFFF"/>
                </a:solidFill>
              </a:rPr>
              <a:t>03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21" name="MH_Other_2"/>
          <p:cNvSpPr/>
          <p:nvPr>
            <p:custDataLst>
              <p:tags r:id="rId13"/>
            </p:custDataLst>
          </p:nvPr>
        </p:nvSpPr>
        <p:spPr>
          <a:xfrm>
            <a:off x="2316598" y="4085555"/>
            <a:ext cx="400050" cy="400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2" name="MH_Other_3"/>
          <p:cNvSpPr/>
          <p:nvPr>
            <p:custDataLst>
              <p:tags r:id="rId14"/>
            </p:custDataLst>
          </p:nvPr>
        </p:nvSpPr>
        <p:spPr>
          <a:xfrm>
            <a:off x="1897499" y="4514181"/>
            <a:ext cx="390525" cy="3905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3" name="MH_Other_4"/>
          <p:cNvSpPr/>
          <p:nvPr>
            <p:custDataLst>
              <p:tags r:id="rId15"/>
            </p:custDataLst>
          </p:nvPr>
        </p:nvSpPr>
        <p:spPr>
          <a:xfrm>
            <a:off x="2316599" y="4514181"/>
            <a:ext cx="504825" cy="333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4" name="MH_SubTitle_3"/>
          <p:cNvSpPr/>
          <p:nvPr>
            <p:custDataLst>
              <p:tags r:id="rId16"/>
            </p:custDataLst>
          </p:nvPr>
        </p:nvSpPr>
        <p:spPr>
          <a:xfrm>
            <a:off x="2043113" y="5036628"/>
            <a:ext cx="9340871" cy="13424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lIns="0" tIns="0" rIns="0" bIns="0" anchor="ctr">
            <a:normAutofit/>
          </a:bodyPr>
          <a:lstStyle/>
          <a:p>
            <a:pPr>
              <a:spcBef>
                <a:spcPct val="0"/>
              </a:spcBef>
              <a:buSzPct val="80000"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f(n)=a</a:t>
            </a:r>
            <a:r>
              <a:rPr lang="en-US" altLang="zh-CN" sz="2800" baseline="-25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baseline="30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+a</a:t>
            </a:r>
            <a:r>
              <a:rPr lang="en-US" altLang="zh-CN" sz="2800" baseline="-25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m-1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baseline="30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m-1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+…+a</a:t>
            </a:r>
            <a:r>
              <a:rPr lang="en-US" altLang="zh-CN" sz="2800" baseline="-25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n+a</a:t>
            </a:r>
            <a:r>
              <a:rPr lang="en-US" altLang="zh-CN" sz="2800" baseline="-25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次多项式，则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T(n)=O(n</a:t>
            </a:r>
            <a:r>
              <a:rPr lang="en-US" altLang="zh-CN" sz="2800" baseline="30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五边形 26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271463" y="402531"/>
            <a:ext cx="4824538" cy="988329"/>
            <a:chOff x="511395" y="5843692"/>
            <a:chExt cx="4002022" cy="1903027"/>
          </a:xfrm>
        </p:grpSpPr>
        <p:sp>
          <p:nvSpPr>
            <p:cNvPr id="29" name="燕尾形 28"/>
            <p:cNvSpPr/>
            <p:nvPr/>
          </p:nvSpPr>
          <p:spPr>
            <a:xfrm>
              <a:off x="511395" y="6101950"/>
              <a:ext cx="400202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燕尾形 4"/>
            <p:cNvSpPr/>
            <p:nvPr/>
          </p:nvSpPr>
          <p:spPr>
            <a:xfrm>
              <a:off x="824260" y="5843692"/>
              <a:ext cx="341525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间复杂度的求解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210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4571" y="4155441"/>
            <a:ext cx="5029200" cy="1535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for(k = 0; k &lt; n; k ++)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++;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23900" y="2325815"/>
            <a:ext cx="5029200" cy="1359064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&lt;10000;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{x++;s=0;}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34571" y="1606060"/>
            <a:ext cx="5029200" cy="5436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= 0;  y = 0;</a:t>
            </a:r>
          </a:p>
        </p:txBody>
      </p:sp>
      <p:sp>
        <p:nvSpPr>
          <p:cNvPr id="11" name="云形标注 10"/>
          <p:cNvSpPr>
            <a:spLocks noChangeArrowheads="1"/>
          </p:cNvSpPr>
          <p:nvPr/>
        </p:nvSpPr>
        <p:spPr bwMode="auto">
          <a:xfrm>
            <a:off x="9120336" y="1734861"/>
            <a:ext cx="2723674" cy="1334099"/>
          </a:xfrm>
          <a:prstGeom prst="cloudCallout">
            <a:avLst>
              <a:gd name="adj1" fmla="val -84656"/>
              <a:gd name="adj2" fmla="val -436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  <a:extLst/>
        </p:spPr>
        <p:txBody>
          <a:bodyPr anchor="ctr" anchorCtr="1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T(n)=O(1)</a:t>
            </a:r>
            <a:endParaRPr kumimoji="0"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云形标注 11"/>
          <p:cNvSpPr>
            <a:spLocks noChangeArrowheads="1"/>
          </p:cNvSpPr>
          <p:nvPr/>
        </p:nvSpPr>
        <p:spPr bwMode="auto">
          <a:xfrm>
            <a:off x="9120336" y="4281727"/>
            <a:ext cx="2723674" cy="1333981"/>
          </a:xfrm>
          <a:prstGeom prst="cloudCallout">
            <a:avLst>
              <a:gd name="adj1" fmla="val -70930"/>
              <a:gd name="adj2" fmla="val -10900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  <a:extLst/>
        </p:spPr>
        <p:txBody>
          <a:bodyPr anchor="ctr" anchorCtr="1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f(n)=n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T(n)=O(n)</a:t>
            </a:r>
            <a:endParaRPr kumimoji="1"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951984" y="1795082"/>
            <a:ext cx="720080" cy="1102896"/>
          </a:xfrm>
          <a:prstGeom prst="chevron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94785" y="1920769"/>
            <a:ext cx="1656184" cy="98723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常量阶</a:t>
            </a:r>
          </a:p>
        </p:txBody>
      </p:sp>
      <p:sp>
        <p:nvSpPr>
          <p:cNvPr id="13" name="燕尾形 12"/>
          <p:cNvSpPr/>
          <p:nvPr/>
        </p:nvSpPr>
        <p:spPr>
          <a:xfrm>
            <a:off x="5956049" y="4356986"/>
            <a:ext cx="720080" cy="1102896"/>
          </a:xfrm>
          <a:prstGeom prst="chevron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98850" y="4482673"/>
            <a:ext cx="1656184" cy="98723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线性阶</a:t>
            </a:r>
          </a:p>
        </p:txBody>
      </p:sp>
      <p:sp>
        <p:nvSpPr>
          <p:cNvPr id="18" name="燕尾形 17"/>
          <p:cNvSpPr/>
          <p:nvPr/>
        </p:nvSpPr>
        <p:spPr>
          <a:xfrm>
            <a:off x="5865283" y="536656"/>
            <a:ext cx="2246941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lvl="0"/>
            <a:r>
              <a:rPr lang="zh-CN" altLang="en-US" sz="4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r>
              <a:rPr lang="en-US" altLang="zh-CN" sz="4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五边形 14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71463" y="402531"/>
            <a:ext cx="4824538" cy="988329"/>
            <a:chOff x="511395" y="5843692"/>
            <a:chExt cx="4002022" cy="1903027"/>
          </a:xfrm>
        </p:grpSpPr>
        <p:sp>
          <p:nvSpPr>
            <p:cNvPr id="19" name="燕尾形 18"/>
            <p:cNvSpPr/>
            <p:nvPr/>
          </p:nvSpPr>
          <p:spPr>
            <a:xfrm>
              <a:off x="511395" y="6101950"/>
              <a:ext cx="400202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燕尾形 4"/>
            <p:cNvSpPr/>
            <p:nvPr/>
          </p:nvSpPr>
          <p:spPr>
            <a:xfrm>
              <a:off x="824260" y="5843692"/>
              <a:ext cx="341525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间复杂度的分析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0204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 animBg="1"/>
      <p:bldP spid="12" grpId="0" build="allAtOnce" animBg="1"/>
      <p:bldP spid="5" grpId="0" animBg="1"/>
      <p:bldP spid="10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351736" y="1510390"/>
            <a:ext cx="5029200" cy="2710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3200" dirty="0" smtClean="0">
                <a:ea typeface="微软雅黑" panose="020B0503020204020204" pitchFamily="34" charset="-122"/>
              </a:rPr>
              <a:t>x=1;</a:t>
            </a:r>
            <a:endParaRPr lang="en-US" altLang="zh-CN" sz="3200" dirty="0"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3200" dirty="0" smtClean="0">
                <a:ea typeface="微软雅黑" panose="020B0503020204020204" pitchFamily="34" charset="-122"/>
              </a:rPr>
              <a:t>for(</a:t>
            </a:r>
            <a:r>
              <a:rPr lang="en-US" altLang="zh-CN" sz="3200" dirty="0" err="1" smtClean="0">
                <a:ea typeface="微软雅黑" panose="020B0503020204020204" pitchFamily="34" charset="-122"/>
              </a:rPr>
              <a:t>i</a:t>
            </a:r>
            <a:r>
              <a:rPr lang="en-US" altLang="zh-CN" sz="3200" dirty="0" smtClean="0"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ea typeface="微软雅黑" panose="020B0503020204020204" pitchFamily="34" charset="-122"/>
              </a:rPr>
              <a:t>= 0; </a:t>
            </a:r>
            <a:r>
              <a:rPr lang="en-US" altLang="zh-CN" sz="3200" dirty="0" err="1">
                <a:ea typeface="微软雅黑" panose="020B0503020204020204" pitchFamily="34" charset="-122"/>
              </a:rPr>
              <a:t>i</a:t>
            </a:r>
            <a:r>
              <a:rPr lang="en-US" altLang="zh-CN" sz="3200" dirty="0">
                <a:ea typeface="微软雅黑" panose="020B0503020204020204" pitchFamily="34" charset="-122"/>
              </a:rPr>
              <a:t> &lt; n; </a:t>
            </a:r>
            <a:r>
              <a:rPr lang="en-US" altLang="zh-CN" sz="3200" dirty="0" err="1">
                <a:ea typeface="微软雅黑" panose="020B0503020204020204" pitchFamily="34" charset="-122"/>
              </a:rPr>
              <a:t>i</a:t>
            </a:r>
            <a:r>
              <a:rPr lang="en-US" altLang="zh-CN" sz="3200" dirty="0" smtClean="0">
                <a:ea typeface="微软雅黑" panose="020B0503020204020204" pitchFamily="34" charset="-122"/>
              </a:rPr>
              <a:t>++)</a:t>
            </a:r>
            <a:endParaRPr lang="en-US" altLang="zh-CN" sz="3200" dirty="0"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3200" dirty="0">
                <a:ea typeface="微软雅黑" panose="020B0503020204020204" pitchFamily="34" charset="-122"/>
              </a:rPr>
              <a:t>   </a:t>
            </a:r>
            <a:r>
              <a:rPr lang="en-US" altLang="zh-CN" sz="3200" dirty="0" smtClean="0">
                <a:ea typeface="微软雅黑" panose="020B0503020204020204" pitchFamily="34" charset="-122"/>
              </a:rPr>
              <a:t>for(j </a:t>
            </a:r>
            <a:r>
              <a:rPr lang="en-US" altLang="zh-CN" sz="3200" dirty="0">
                <a:ea typeface="微软雅黑" panose="020B0503020204020204" pitchFamily="34" charset="-122"/>
              </a:rPr>
              <a:t>= 0; j &lt; n; </a:t>
            </a:r>
            <a:r>
              <a:rPr lang="en-US" altLang="zh-CN" sz="3200" dirty="0" err="1">
                <a:ea typeface="微软雅黑" panose="020B0503020204020204" pitchFamily="34" charset="-122"/>
              </a:rPr>
              <a:t>j</a:t>
            </a:r>
            <a:r>
              <a:rPr lang="en-US" altLang="zh-CN" sz="3200" dirty="0" err="1" smtClean="0">
                <a:ea typeface="微软雅黑" panose="020B0503020204020204" pitchFamily="34" charset="-122"/>
              </a:rPr>
              <a:t>++</a:t>
            </a:r>
            <a:r>
              <a:rPr lang="en-US" altLang="zh-CN" sz="3200" dirty="0" smtClean="0">
                <a:ea typeface="微软雅黑" panose="020B0503020204020204" pitchFamily="34" charset="-122"/>
              </a:rPr>
              <a:t>)</a:t>
            </a:r>
            <a:endParaRPr lang="en-US" altLang="zh-CN" sz="3200" dirty="0"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3200" dirty="0" smtClean="0">
                <a:ea typeface="微软雅黑" panose="020B0503020204020204" pitchFamily="34" charset="-122"/>
              </a:rPr>
              <a:t>     for(k = 1; k &lt;= n; k</a:t>
            </a:r>
            <a:r>
              <a:rPr lang="en-US" altLang="zh-CN" sz="3200" dirty="0">
                <a:ea typeface="微软雅黑" panose="020B0503020204020204" pitchFamily="34" charset="-122"/>
              </a:rPr>
              <a:t>++)</a:t>
            </a:r>
          </a:p>
          <a:p>
            <a:pPr>
              <a:spcBef>
                <a:spcPct val="0"/>
              </a:spcBef>
            </a:pPr>
            <a:r>
              <a:rPr lang="en-US" altLang="zh-CN" sz="3200" dirty="0">
                <a:ea typeface="微软雅黑" panose="020B0503020204020204" pitchFamily="34" charset="-122"/>
              </a:rPr>
              <a:t>      </a:t>
            </a:r>
            <a:r>
              <a:rPr lang="en-US" altLang="zh-CN" sz="3200" dirty="0" smtClean="0">
                <a:ea typeface="微软雅黑" panose="020B0503020204020204" pitchFamily="34" charset="-122"/>
              </a:rPr>
              <a:t>    x </a:t>
            </a:r>
            <a:r>
              <a:rPr lang="en-US" altLang="zh-CN" sz="3200" dirty="0">
                <a:ea typeface="微软雅黑" panose="020B0503020204020204" pitchFamily="34" charset="-122"/>
              </a:rPr>
              <a:t>++;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34571" y="1484784"/>
            <a:ext cx="5029200" cy="2736304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800" dirty="0" smtClean="0">
                <a:ea typeface="微软雅黑" panose="020B0503020204020204" pitchFamily="34" charset="-122"/>
              </a:rPr>
              <a:t>x=0;y=0;</a:t>
            </a: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ea typeface="微软雅黑" panose="020B0503020204020204" pitchFamily="34" charset="-122"/>
              </a:rPr>
              <a:t>for(k=1;k&lt;=</a:t>
            </a:r>
            <a:r>
              <a:rPr lang="en-US" altLang="zh-CN" sz="2800" dirty="0" err="1" smtClean="0">
                <a:ea typeface="微软雅黑" panose="020B0503020204020204" pitchFamily="34" charset="-122"/>
              </a:rPr>
              <a:t>n;k</a:t>
            </a:r>
            <a:r>
              <a:rPr lang="en-US" altLang="zh-CN" sz="2800" dirty="0" smtClean="0">
                <a:ea typeface="微软雅黑" panose="020B0503020204020204" pitchFamily="34" charset="-122"/>
              </a:rPr>
              <a:t>++)</a:t>
            </a: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ea typeface="微软雅黑" panose="020B0503020204020204" pitchFamily="34" charset="-122"/>
              </a:rPr>
              <a:t>  x++;</a:t>
            </a: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ea typeface="微软雅黑" panose="020B0503020204020204" pitchFamily="34" charset="-122"/>
              </a:rPr>
              <a:t>for(</a:t>
            </a:r>
            <a:r>
              <a:rPr lang="en-US" altLang="zh-CN" sz="2800" dirty="0" err="1" smtClean="0">
                <a:ea typeface="微软雅黑" panose="020B0503020204020204" pitchFamily="34" charset="-122"/>
              </a:rPr>
              <a:t>i</a:t>
            </a:r>
            <a:r>
              <a:rPr lang="en-US" altLang="zh-CN" sz="2800" dirty="0" smtClean="0"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ea typeface="微软雅黑" panose="020B0503020204020204" pitchFamily="34" charset="-122"/>
              </a:rPr>
              <a:t>= 0; </a:t>
            </a:r>
            <a:r>
              <a:rPr lang="en-US" altLang="zh-CN" sz="2800" dirty="0" err="1"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ea typeface="微软雅黑" panose="020B0503020204020204" pitchFamily="34" charset="-122"/>
              </a:rPr>
              <a:t> &lt; n; </a:t>
            </a:r>
            <a:r>
              <a:rPr lang="en-US" altLang="zh-CN" sz="2800" dirty="0" err="1">
                <a:ea typeface="微软雅黑" panose="020B0503020204020204" pitchFamily="34" charset="-122"/>
              </a:rPr>
              <a:t>i</a:t>
            </a:r>
            <a:r>
              <a:rPr lang="en-US" altLang="zh-CN" sz="2800" dirty="0" smtClean="0">
                <a:ea typeface="微软雅黑" panose="020B0503020204020204" pitchFamily="34" charset="-122"/>
              </a:rPr>
              <a:t>++)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ea typeface="微软雅黑" panose="020B0503020204020204" pitchFamily="34" charset="-122"/>
              </a:rPr>
              <a:t>   </a:t>
            </a:r>
            <a:r>
              <a:rPr lang="en-US" altLang="zh-CN" sz="2800" dirty="0" smtClean="0">
                <a:ea typeface="微软雅黑" panose="020B0503020204020204" pitchFamily="34" charset="-122"/>
              </a:rPr>
              <a:t>for(j </a:t>
            </a:r>
            <a:r>
              <a:rPr lang="en-US" altLang="zh-CN" sz="2800" dirty="0">
                <a:ea typeface="微软雅黑" panose="020B0503020204020204" pitchFamily="34" charset="-122"/>
              </a:rPr>
              <a:t>= 0; j &lt; n; </a:t>
            </a:r>
            <a:r>
              <a:rPr lang="en-US" altLang="zh-CN" sz="2800" dirty="0" err="1">
                <a:ea typeface="微软雅黑" panose="020B0503020204020204" pitchFamily="34" charset="-122"/>
              </a:rPr>
              <a:t>j</a:t>
            </a:r>
            <a:r>
              <a:rPr lang="en-US" altLang="zh-CN" sz="2800" dirty="0" err="1" smtClean="0">
                <a:ea typeface="微软雅黑" panose="020B0503020204020204" pitchFamily="34" charset="-122"/>
              </a:rPr>
              <a:t>++</a:t>
            </a:r>
            <a:r>
              <a:rPr lang="en-US" altLang="zh-CN" sz="2800" dirty="0" smtClean="0">
                <a:ea typeface="微软雅黑" panose="020B0503020204020204" pitchFamily="34" charset="-122"/>
              </a:rPr>
              <a:t>)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ea typeface="微软雅黑" panose="020B0503020204020204" pitchFamily="34" charset="-122"/>
              </a:rPr>
              <a:t>      y ++;</a:t>
            </a:r>
          </a:p>
        </p:txBody>
      </p:sp>
      <p:sp>
        <p:nvSpPr>
          <p:cNvPr id="11" name="云形标注 10"/>
          <p:cNvSpPr>
            <a:spLocks noChangeArrowheads="1"/>
          </p:cNvSpPr>
          <p:nvPr/>
        </p:nvSpPr>
        <p:spPr bwMode="auto">
          <a:xfrm>
            <a:off x="168568" y="4999865"/>
            <a:ext cx="3191128" cy="1334099"/>
          </a:xfrm>
          <a:prstGeom prst="cloudCallout">
            <a:avLst>
              <a:gd name="adj1" fmla="val -3406"/>
              <a:gd name="adj2" fmla="val -89136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  <a:extLst/>
        </p:spPr>
        <p:txBody>
          <a:bodyPr anchor="ctr" anchorCtr="1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f(n)=n</a:t>
            </a:r>
            <a:r>
              <a:rPr kumimoji="0" lang="en-US" altLang="zh-CN" sz="2800" baseline="30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T(n)=O(n</a:t>
            </a:r>
            <a:r>
              <a:rPr kumimoji="0" lang="en-US" altLang="zh-CN" sz="2800" baseline="30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云形标注 11"/>
          <p:cNvSpPr>
            <a:spLocks noChangeArrowheads="1"/>
          </p:cNvSpPr>
          <p:nvPr/>
        </p:nvSpPr>
        <p:spPr bwMode="auto">
          <a:xfrm>
            <a:off x="9120336" y="5173300"/>
            <a:ext cx="2880320" cy="1208294"/>
          </a:xfrm>
          <a:prstGeom prst="cloudCallout">
            <a:avLst>
              <a:gd name="adj1" fmla="val -8327"/>
              <a:gd name="adj2" fmla="val -120706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  <a:extLst/>
        </p:spPr>
        <p:txBody>
          <a:bodyPr anchor="ctr" anchorCtr="1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f(n)=n</a:t>
            </a:r>
            <a:r>
              <a:rPr lang="en-US" altLang="zh-CN" sz="2800" baseline="30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1" lang="en-US" altLang="zh-CN" sz="28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T(n)=O(</a:t>
            </a:r>
            <a:r>
              <a:rPr lang="en-US" altLang="zh-CN"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baseline="30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en-US" altLang="zh-CN"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燕尾形 4"/>
          <p:cNvSpPr/>
          <p:nvPr/>
        </p:nvSpPr>
        <p:spPr>
          <a:xfrm rot="5400000">
            <a:off x="3960376" y="4159141"/>
            <a:ext cx="720080" cy="1102896"/>
          </a:xfrm>
          <a:prstGeom prst="chevron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38786" y="5173300"/>
            <a:ext cx="1656184" cy="98723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平方阶</a:t>
            </a:r>
          </a:p>
        </p:txBody>
      </p:sp>
      <p:sp>
        <p:nvSpPr>
          <p:cNvPr id="16" name="燕尾形 15"/>
          <p:cNvSpPr/>
          <p:nvPr/>
        </p:nvSpPr>
        <p:spPr>
          <a:xfrm rot="5400000">
            <a:off x="7228092" y="4159141"/>
            <a:ext cx="720080" cy="1102896"/>
          </a:xfrm>
          <a:prstGeom prst="chevron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06502" y="5178073"/>
            <a:ext cx="1656184" cy="98723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立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方阶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5865283" y="536656"/>
            <a:ext cx="2274297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lvl="0"/>
            <a:r>
              <a:rPr lang="zh-CN" altLang="en-US" sz="4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r>
              <a:rPr lang="en-US" altLang="zh-CN" sz="4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71463" y="402531"/>
            <a:ext cx="4824538" cy="988329"/>
            <a:chOff x="511395" y="5843692"/>
            <a:chExt cx="4002022" cy="1903027"/>
          </a:xfrm>
        </p:grpSpPr>
        <p:sp>
          <p:nvSpPr>
            <p:cNvPr id="18" name="燕尾形 17"/>
            <p:cNvSpPr/>
            <p:nvPr/>
          </p:nvSpPr>
          <p:spPr>
            <a:xfrm>
              <a:off x="511395" y="6101950"/>
              <a:ext cx="400202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燕尾形 4"/>
            <p:cNvSpPr/>
            <p:nvPr/>
          </p:nvSpPr>
          <p:spPr>
            <a:xfrm>
              <a:off x="824260" y="5843692"/>
              <a:ext cx="341525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间复杂度的分析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33411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 animBg="1"/>
      <p:bldP spid="12" grpId="0" build="allAtOnce" animBg="1"/>
      <p:bldP spid="5" grpId="0" animBg="1"/>
      <p:bldP spid="10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752184" y="1632496"/>
            <a:ext cx="3978846" cy="181588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en-US"/>
            </a:defPPr>
            <a:lvl1pPr>
              <a:spcBef>
                <a:spcPct val="0"/>
              </a:spcBef>
              <a:defRPr sz="2800"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for( i=1; i&lt;=n; i++) </a:t>
            </a:r>
          </a:p>
          <a:p>
            <a:r>
              <a:rPr lang="en-US" altLang="zh-CN" dirty="0"/>
              <a:t>         for (j=1; j&lt;=i; j++) </a:t>
            </a:r>
          </a:p>
          <a:p>
            <a:r>
              <a:rPr lang="en-US" altLang="zh-CN" dirty="0"/>
              <a:t>             for (k=1; k&lt;=j; k++)</a:t>
            </a:r>
          </a:p>
          <a:p>
            <a:r>
              <a:rPr lang="zh-CN" altLang="en-US" dirty="0"/>
              <a:t>　　　　</a:t>
            </a:r>
            <a:r>
              <a:rPr lang="en-US" altLang="zh-CN" dirty="0"/>
              <a:t>x=x+1;</a:t>
            </a:r>
          </a:p>
        </p:txBody>
      </p:sp>
      <p:graphicFrame>
        <p:nvGraphicFramePr>
          <p:cNvPr id="4403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081281"/>
              </p:ext>
            </p:extLst>
          </p:nvPr>
        </p:nvGraphicFramePr>
        <p:xfrm>
          <a:off x="2412654" y="2787352"/>
          <a:ext cx="5181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公式" r:id="rId3" imgW="4238612" imgH="923983" progId="Equation.3">
                  <p:embed/>
                </p:oleObj>
              </mc:Choice>
              <mc:Fallback>
                <p:oleObj name="公式" r:id="rId3" imgW="4238612" imgH="9239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654" y="2787352"/>
                        <a:ext cx="5181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172491"/>
              </p:ext>
            </p:extLst>
          </p:nvPr>
        </p:nvGraphicFramePr>
        <p:xfrm>
          <a:off x="2069754" y="4077072"/>
          <a:ext cx="5867400" cy="22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5" imgW="1933586" imgH="1304859" progId="Equation.DSMT4">
                  <p:embed/>
                </p:oleObj>
              </mc:Choice>
              <mc:Fallback>
                <p:oleObj name="Equation" r:id="rId5" imgW="1933586" imgH="13048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9754" y="4077072"/>
                        <a:ext cx="5867400" cy="228431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27" name="Rectangle 7"/>
          <p:cNvSpPr>
            <a:spLocks noChangeArrowheads="1"/>
          </p:cNvSpPr>
          <p:nvPr/>
        </p:nvSpPr>
        <p:spPr bwMode="auto">
          <a:xfrm>
            <a:off x="108398" y="3003376"/>
            <a:ext cx="25106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>
              <a:spcBef>
                <a:spcPct val="0"/>
              </a:spcBef>
            </a:pPr>
            <a:r>
              <a:rPr lang="zh-CN" altLang="en-US" sz="36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语句频度 </a:t>
            </a:r>
            <a:r>
              <a:rPr lang="en-US" altLang="zh-CN" sz="36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3863752" y="1533205"/>
            <a:ext cx="2795588" cy="939800"/>
            <a:chOff x="3566" y="1032"/>
            <a:chExt cx="1761" cy="592"/>
          </a:xfrm>
        </p:grpSpPr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4291" y="1032"/>
            <a:ext cx="1036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5" name="Equation" r:id="rId7" imgW="889000" imgH="508000" progId="Equation.DSMT4">
                    <p:embed/>
                  </p:oleObj>
                </mc:Choice>
                <mc:Fallback>
                  <p:oleObj name="Equation" r:id="rId7" imgW="889000" imgH="508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1" y="1032"/>
                          <a:ext cx="1036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3566" y="1364"/>
              <a:ext cx="725" cy="139"/>
            </a:xfrm>
            <a:prstGeom prst="rightArrow">
              <a:avLst>
                <a:gd name="adj1" fmla="val 50000"/>
                <a:gd name="adj2" fmla="val 130396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燕尾形 10"/>
          <p:cNvSpPr/>
          <p:nvPr/>
        </p:nvSpPr>
        <p:spPr>
          <a:xfrm>
            <a:off x="5865283" y="536656"/>
            <a:ext cx="2274297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lvl="0"/>
            <a:r>
              <a:rPr lang="zh-CN" altLang="en-US" sz="4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r>
              <a:rPr lang="en-US" altLang="zh-CN" sz="4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五边形 11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71463" y="402531"/>
            <a:ext cx="4824538" cy="988329"/>
            <a:chOff x="511395" y="5843692"/>
            <a:chExt cx="4002022" cy="1903027"/>
          </a:xfrm>
        </p:grpSpPr>
        <p:sp>
          <p:nvSpPr>
            <p:cNvPr id="14" name="燕尾形 13"/>
            <p:cNvSpPr/>
            <p:nvPr/>
          </p:nvSpPr>
          <p:spPr>
            <a:xfrm>
              <a:off x="511395" y="6101950"/>
              <a:ext cx="400202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燕尾形 4"/>
            <p:cNvSpPr/>
            <p:nvPr/>
          </p:nvSpPr>
          <p:spPr>
            <a:xfrm>
              <a:off x="824260" y="5843692"/>
              <a:ext cx="341525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间复杂度的分析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098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4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839416" y="544982"/>
            <a:ext cx="9803184" cy="258827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/>
              </a:rPr>
              <a:t>设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icrosoft Yahei"/>
              </a:rPr>
              <a:t>是描述问题规模的非负整数，下面程序片段的时间复杂度是（ ）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y=0;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for(j=1;j&lt;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n;j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for(k=1;k&lt;=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n-j;k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y++;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3352800" y="2888926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O(log​</a:t>
            </a:r>
            <a:r>
              <a:rPr lang="en-US" altLang="zh-CN" sz="2800" baseline="-25000" dirty="0"/>
              <a:t>2​​</a:t>
            </a:r>
            <a:r>
              <a:rPr lang="en-US" altLang="zh-CN" sz="2800" dirty="0"/>
              <a:t>n)</a:t>
            </a: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3352800" y="393819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O(n)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3352800" y="465827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>O(</a:t>
            </a:r>
            <a:r>
              <a:rPr lang="en-US" altLang="zh-CN" sz="2800" dirty="0" err="1"/>
              <a:t>nlog</a:t>
            </a:r>
            <a:r>
              <a:rPr lang="en-US" altLang="zh-CN" sz="2800" dirty="0"/>
              <a:t>​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​​n)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3348236" y="508518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O(n​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​​)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21039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00248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7225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543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83570" y="1328972"/>
            <a:ext cx="8164513" cy="325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zh-CN" altLang="en-US" sz="2400" b="1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92202" y="1634578"/>
            <a:ext cx="5029200" cy="1704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3200" dirty="0" err="1">
                <a:ea typeface="微软雅黑" panose="020B0503020204020204" pitchFamily="34" charset="-122"/>
              </a:rPr>
              <a:t>i</a:t>
            </a:r>
            <a:r>
              <a:rPr lang="en-US" altLang="zh-CN" sz="3200" dirty="0">
                <a:ea typeface="微软雅黑" panose="020B0503020204020204" pitchFamily="34" charset="-122"/>
              </a:rPr>
              <a:t>=1;                             </a:t>
            </a:r>
            <a:r>
              <a:rPr lang="en-US" altLang="zh-CN" sz="3200" dirty="0" smtClean="0">
                <a:ea typeface="微软雅黑" panose="020B0503020204020204" pitchFamily="34" charset="-122"/>
              </a:rPr>
              <a:t>    </a:t>
            </a:r>
            <a:r>
              <a:rPr lang="en-US" altLang="zh-CN" sz="3200" dirty="0">
                <a:ea typeface="微软雅黑" panose="020B0503020204020204" pitchFamily="34" charset="-122"/>
              </a:rPr>
              <a:t>①</a:t>
            </a:r>
          </a:p>
          <a:p>
            <a:pPr>
              <a:spcBef>
                <a:spcPct val="0"/>
              </a:spcBef>
            </a:pPr>
            <a:r>
              <a:rPr lang="en-US" altLang="zh-CN" sz="3200" dirty="0">
                <a:ea typeface="微软雅黑" panose="020B0503020204020204" pitchFamily="34" charset="-122"/>
              </a:rPr>
              <a:t>while(</a:t>
            </a:r>
            <a:r>
              <a:rPr lang="en-US" altLang="zh-CN" sz="3200" dirty="0" err="1">
                <a:ea typeface="微软雅黑" panose="020B0503020204020204" pitchFamily="34" charset="-122"/>
              </a:rPr>
              <a:t>i</a:t>
            </a:r>
            <a:r>
              <a:rPr lang="en-US" altLang="zh-CN" sz="3200" dirty="0">
                <a:ea typeface="微软雅黑" panose="020B0503020204020204" pitchFamily="34" charset="-122"/>
              </a:rPr>
              <a:t>&lt;=n)</a:t>
            </a:r>
          </a:p>
          <a:p>
            <a:pPr>
              <a:spcBef>
                <a:spcPct val="0"/>
              </a:spcBef>
            </a:pPr>
            <a:r>
              <a:rPr lang="en-US" altLang="zh-CN" sz="3200" dirty="0">
                <a:ea typeface="微软雅黑" panose="020B0503020204020204" pitchFamily="34" charset="-122"/>
              </a:rPr>
              <a:t>	 </a:t>
            </a:r>
            <a:r>
              <a:rPr lang="en-US" altLang="zh-CN" sz="3200" dirty="0" err="1">
                <a:ea typeface="微软雅黑" panose="020B0503020204020204" pitchFamily="34" charset="-122"/>
              </a:rPr>
              <a:t>i</a:t>
            </a:r>
            <a:r>
              <a:rPr lang="en-US" altLang="zh-CN" sz="3200" dirty="0">
                <a:ea typeface="微软雅黑" panose="020B0503020204020204" pitchFamily="34" charset="-122"/>
              </a:rPr>
              <a:t>=</a:t>
            </a:r>
            <a:r>
              <a:rPr lang="en-US" altLang="zh-CN" sz="3200" dirty="0" err="1">
                <a:ea typeface="微软雅黑" panose="020B0503020204020204" pitchFamily="34" charset="-122"/>
              </a:rPr>
              <a:t>i</a:t>
            </a:r>
            <a:r>
              <a:rPr lang="en-US" altLang="zh-CN" sz="3200" dirty="0">
                <a:ea typeface="微软雅黑" panose="020B0503020204020204" pitchFamily="34" charset="-122"/>
              </a:rPr>
              <a:t>*2;                        ②</a:t>
            </a:r>
          </a:p>
        </p:txBody>
      </p:sp>
      <p:graphicFrame>
        <p:nvGraphicFramePr>
          <p:cNvPr id="13" name="Object 2056"/>
          <p:cNvGraphicFramePr>
            <a:graphicFrameLocks noChangeAspect="1"/>
          </p:cNvGraphicFramePr>
          <p:nvPr>
            <p:extLst/>
          </p:nvPr>
        </p:nvGraphicFramePr>
        <p:xfrm>
          <a:off x="1735350" y="3857059"/>
          <a:ext cx="18288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3" imgW="558558" imgH="203112" progId="Equation.3">
                  <p:embed/>
                </p:oleObj>
              </mc:Choice>
              <mc:Fallback>
                <p:oleObj name="Equation" r:id="rId3" imgW="55855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350" y="3857059"/>
                        <a:ext cx="1828800" cy="665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rgbClr val="0000FF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057"/>
          <p:cNvSpPr txBox="1">
            <a:spLocks noChangeArrowheads="1"/>
          </p:cNvSpPr>
          <p:nvPr/>
        </p:nvSpPr>
        <p:spPr bwMode="auto">
          <a:xfrm>
            <a:off x="635946" y="5039826"/>
            <a:ext cx="70442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f(n)≤log</a:t>
            </a:r>
            <a:r>
              <a:rPr lang="en-US" altLang="zh-CN" sz="32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，取最大值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f(n)=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en-US" altLang="zh-CN" sz="32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1" name="云形标注 10"/>
          <p:cNvSpPr>
            <a:spLocks noChangeArrowheads="1"/>
          </p:cNvSpPr>
          <p:nvPr/>
        </p:nvSpPr>
        <p:spPr bwMode="auto">
          <a:xfrm>
            <a:off x="6816080" y="1452577"/>
            <a:ext cx="3816423" cy="1350202"/>
          </a:xfrm>
          <a:prstGeom prst="cloudCallout">
            <a:avLst>
              <a:gd name="adj1" fmla="val -74902"/>
              <a:gd name="adj2" fmla="val -5001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  <a:extLst/>
        </p:spPr>
        <p:txBody>
          <a:bodyPr anchor="ctr" anchorCtr="1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T(n)=O(</a:t>
            </a:r>
            <a:r>
              <a:rPr kumimoji="0"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kumimoji="0" lang="en-US" altLang="zh-CN" sz="2800" baseline="-25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0" lang="en-US" altLang="zh-CN"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燕尾形 11"/>
          <p:cNvSpPr/>
          <p:nvPr/>
        </p:nvSpPr>
        <p:spPr>
          <a:xfrm rot="1359286">
            <a:off x="6238557" y="2882806"/>
            <a:ext cx="720080" cy="1102896"/>
          </a:xfrm>
          <a:prstGeom prst="chevron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87197">
            <a:off x="7270597" y="3588218"/>
            <a:ext cx="1656184" cy="98723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对数阶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燕尾形 14"/>
          <p:cNvSpPr/>
          <p:nvPr/>
        </p:nvSpPr>
        <p:spPr>
          <a:xfrm>
            <a:off x="5865283" y="536656"/>
            <a:ext cx="2246941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lvl="0"/>
            <a:r>
              <a:rPr lang="zh-CN" altLang="en-US" sz="4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r>
              <a:rPr lang="en-US" altLang="zh-CN" sz="4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71463" y="402531"/>
            <a:ext cx="4824538" cy="988329"/>
            <a:chOff x="511395" y="5843692"/>
            <a:chExt cx="4002022" cy="1903027"/>
          </a:xfrm>
        </p:grpSpPr>
        <p:sp>
          <p:nvSpPr>
            <p:cNvPr id="21" name="燕尾形 20"/>
            <p:cNvSpPr/>
            <p:nvPr/>
          </p:nvSpPr>
          <p:spPr>
            <a:xfrm>
              <a:off x="511395" y="6101950"/>
              <a:ext cx="400202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燕尾形 4"/>
            <p:cNvSpPr/>
            <p:nvPr/>
          </p:nvSpPr>
          <p:spPr>
            <a:xfrm>
              <a:off x="824260" y="5843692"/>
              <a:ext cx="341525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间复杂度的分析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3545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 animBg="1"/>
      <p:bldP spid="12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40" name="Rectangle 4"/>
          <p:cNvSpPr>
            <a:spLocks noChangeArrowheads="1"/>
          </p:cNvSpPr>
          <p:nvPr/>
        </p:nvSpPr>
        <p:spPr bwMode="auto">
          <a:xfrm>
            <a:off x="1154653" y="2657487"/>
            <a:ext cx="10088377" cy="2246769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800" dirty="0">
                <a:ea typeface="微软雅黑" panose="020B0503020204020204" pitchFamily="34" charset="-122"/>
              </a:rPr>
              <a:t>顺序查找，在数组</a:t>
            </a:r>
            <a:r>
              <a:rPr lang="en-US" altLang="zh-CN" sz="2800" dirty="0">
                <a:ea typeface="微软雅黑" panose="020B0503020204020204" pitchFamily="34" charset="-122"/>
              </a:rPr>
              <a:t>a[i]</a:t>
            </a:r>
            <a:r>
              <a:rPr lang="zh-CN" altLang="en-US" sz="2800" dirty="0">
                <a:ea typeface="微软雅黑" panose="020B0503020204020204" pitchFamily="34" charset="-122"/>
              </a:rPr>
              <a:t>中查找值等于</a:t>
            </a:r>
            <a:r>
              <a:rPr lang="en-US" altLang="zh-CN" sz="2800" dirty="0">
                <a:ea typeface="微软雅黑" panose="020B0503020204020204" pitchFamily="34" charset="-122"/>
              </a:rPr>
              <a:t>e</a:t>
            </a:r>
            <a:r>
              <a:rPr lang="zh-CN" altLang="en-US" sz="2800" dirty="0">
                <a:ea typeface="微软雅黑" panose="020B0503020204020204" pitchFamily="34" charset="-122"/>
              </a:rPr>
              <a:t>的元素，返回其所在位置。</a:t>
            </a:r>
          </a:p>
          <a:p>
            <a:pPr>
              <a:spcBef>
                <a:spcPct val="0"/>
              </a:spcBef>
            </a:pPr>
            <a:r>
              <a:rPr lang="zh-CN" altLang="en-US" sz="2800" dirty="0"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ea typeface="微软雅黑" panose="020B0503020204020204" pitchFamily="34" charset="-122"/>
              </a:rPr>
              <a:t>for (i=0;i&lt; </a:t>
            </a:r>
            <a:r>
              <a:rPr lang="en-US" altLang="zh-CN" sz="2800" dirty="0" err="1">
                <a:ea typeface="微软雅黑" panose="020B0503020204020204" pitchFamily="34" charset="-122"/>
              </a:rPr>
              <a:t>n;i</a:t>
            </a:r>
            <a:r>
              <a:rPr lang="en-US" altLang="zh-CN" sz="2800" dirty="0">
                <a:ea typeface="微软雅黑" panose="020B0503020204020204" pitchFamily="34" charset="-122"/>
              </a:rPr>
              <a:t>++)</a:t>
            </a:r>
          </a:p>
          <a:p>
            <a:pPr>
              <a:spcBef>
                <a:spcPct val="0"/>
              </a:spcBef>
            </a:pPr>
            <a:r>
              <a:rPr lang="en-US" altLang="zh-CN" sz="2800" dirty="0">
                <a:ea typeface="微软雅黑" panose="020B0503020204020204" pitchFamily="34" charset="-122"/>
              </a:rPr>
              <a:t>      if (a[i]==e) return i+1;</a:t>
            </a:r>
          </a:p>
          <a:p>
            <a:pPr>
              <a:spcBef>
                <a:spcPct val="0"/>
              </a:spcBef>
            </a:pPr>
            <a:r>
              <a:rPr lang="en-US" altLang="zh-CN" sz="2800" dirty="0">
                <a:ea typeface="微软雅黑" panose="020B0503020204020204" pitchFamily="34" charset="-122"/>
              </a:rPr>
              <a:t>          return 0;</a:t>
            </a:r>
          </a:p>
        </p:txBody>
      </p:sp>
      <p:sp>
        <p:nvSpPr>
          <p:cNvPr id="60419" name="Rectangle 5"/>
          <p:cNvSpPr>
            <a:spLocks noChangeArrowheads="1"/>
          </p:cNvSpPr>
          <p:nvPr/>
        </p:nvSpPr>
        <p:spPr bwMode="auto">
          <a:xfrm>
            <a:off x="760150" y="1513871"/>
            <a:ext cx="10736449" cy="95410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ea typeface="微软雅黑" panose="020B0503020204020204" pitchFamily="34" charset="-122"/>
              </a:rPr>
              <a:t>有</a:t>
            </a:r>
            <a:r>
              <a:rPr lang="zh-CN" altLang="en-US" sz="2800" dirty="0">
                <a:ea typeface="微软雅黑" panose="020B0503020204020204" pitchFamily="34" charset="-122"/>
              </a:rPr>
              <a:t>的情况下，算法中基本操作重复执行的次数还随问题输入数据</a:t>
            </a:r>
            <a:r>
              <a:rPr lang="zh-CN" altLang="en-US" sz="2800" dirty="0" smtClean="0">
                <a:ea typeface="微软雅黑" panose="020B0503020204020204" pitchFamily="34" charset="-122"/>
              </a:rPr>
              <a:t>集</a:t>
            </a:r>
            <a:endParaRPr lang="en-US" altLang="zh-CN" sz="2800" dirty="0" smtClean="0"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 smtClean="0">
                <a:ea typeface="微软雅黑" panose="020B0503020204020204" pitchFamily="34" charset="-122"/>
              </a:rPr>
              <a:t>不同</a:t>
            </a:r>
            <a:r>
              <a:rPr lang="zh-CN" altLang="en-US" sz="2800" dirty="0">
                <a:ea typeface="微软雅黑" panose="020B0503020204020204" pitchFamily="34" charset="-122"/>
              </a:rPr>
              <a:t>而不同</a:t>
            </a:r>
          </a:p>
        </p:txBody>
      </p:sp>
      <p:sp>
        <p:nvSpPr>
          <p:cNvPr id="449542" name="Text Box 6"/>
          <p:cNvSpPr txBox="1">
            <a:spLocks noChangeArrowheads="1"/>
          </p:cNvSpPr>
          <p:nvPr/>
        </p:nvSpPr>
        <p:spPr bwMode="auto">
          <a:xfrm>
            <a:off x="3222946" y="5079749"/>
            <a:ext cx="4672012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/>
        </p:spPr>
        <p:txBody>
          <a:bodyPr wrap="none" anchor="ctr"/>
          <a:lstStyle>
            <a:defPPr>
              <a:defRPr lang="en-US"/>
            </a:defPPr>
            <a:lvl1pPr>
              <a:spcBef>
                <a:spcPct val="0"/>
              </a:spcBef>
              <a:defRPr sz="32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最好情况：</a:t>
            </a:r>
            <a:r>
              <a:rPr lang="en-US" altLang="zh-CN" dirty="0"/>
              <a:t>1</a:t>
            </a:r>
            <a:r>
              <a:rPr lang="zh-CN" altLang="en-US" dirty="0"/>
              <a:t>次 </a:t>
            </a:r>
          </a:p>
          <a:p>
            <a:r>
              <a:rPr lang="zh-CN" altLang="en-US" dirty="0"/>
              <a:t>最坏情况：</a:t>
            </a:r>
            <a:r>
              <a:rPr lang="en-US" altLang="zh-CN" dirty="0"/>
              <a:t>n</a:t>
            </a:r>
          </a:p>
          <a:p>
            <a:r>
              <a:rPr lang="zh-CN" altLang="en-US" dirty="0"/>
              <a:t>平均时间复杂度为</a:t>
            </a:r>
            <a:r>
              <a:rPr lang="en-US" altLang="zh-CN" dirty="0"/>
              <a:t>:O(n)</a:t>
            </a:r>
          </a:p>
        </p:txBody>
      </p:sp>
      <p:sp>
        <p:nvSpPr>
          <p:cNvPr id="6" name="燕尾形 5"/>
          <p:cNvSpPr/>
          <p:nvPr/>
        </p:nvSpPr>
        <p:spPr>
          <a:xfrm>
            <a:off x="5865283" y="536656"/>
            <a:ext cx="2246941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lvl="0"/>
            <a:r>
              <a:rPr lang="zh-CN" altLang="en-US" sz="4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r>
              <a:rPr lang="en-US" altLang="zh-CN" sz="4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五边形 6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71463" y="402531"/>
            <a:ext cx="4824538" cy="988329"/>
            <a:chOff x="511395" y="5843692"/>
            <a:chExt cx="4002022" cy="1903027"/>
          </a:xfrm>
        </p:grpSpPr>
        <p:sp>
          <p:nvSpPr>
            <p:cNvPr id="9" name="燕尾形 8"/>
            <p:cNvSpPr/>
            <p:nvPr/>
          </p:nvSpPr>
          <p:spPr>
            <a:xfrm>
              <a:off x="511395" y="6101950"/>
              <a:ext cx="400202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燕尾形 4"/>
            <p:cNvSpPr/>
            <p:nvPr/>
          </p:nvSpPr>
          <p:spPr>
            <a:xfrm>
              <a:off x="824260" y="5843692"/>
              <a:ext cx="341525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间复杂度的分析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433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4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0" grpId="0" animBg="1"/>
      <p:bldP spid="4495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404664"/>
            <a:ext cx="9505056" cy="587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8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760151" y="3810744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按数量级递</a:t>
            </a:r>
            <a:r>
              <a:rPr lang="zh-CN" altLang="en-US" sz="3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</a:t>
            </a:r>
            <a:r>
              <a:rPr lang="zh-CN" altLang="en-US" sz="3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</a:p>
        </p:txBody>
      </p:sp>
      <p:sp>
        <p:nvSpPr>
          <p:cNvPr id="61444" name="Line 12"/>
          <p:cNvSpPr>
            <a:spLocks noChangeShapeType="1"/>
          </p:cNvSpPr>
          <p:nvPr/>
        </p:nvSpPr>
        <p:spPr bwMode="auto">
          <a:xfrm>
            <a:off x="848006" y="4581128"/>
            <a:ext cx="10556594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809999" y="4725144"/>
          <a:ext cx="10974633" cy="142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403"/>
                <a:gridCol w="1524255"/>
                <a:gridCol w="1219403"/>
                <a:gridCol w="1600468"/>
                <a:gridCol w="1295617"/>
                <a:gridCol w="1371829"/>
                <a:gridCol w="1371829"/>
                <a:gridCol w="1371829"/>
              </a:tblGrid>
              <a:tr h="7251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常量阶</a:t>
                      </a:r>
                      <a:endParaRPr lang="zh-CN" altLang="en-US" sz="24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对数阶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线性阶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线性对数阶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平方阶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立方阶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24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次方阶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指数阶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600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O(log</a:t>
                      </a:r>
                      <a:r>
                        <a:rPr lang="en-US" altLang="zh-CN" sz="2400" baseline="-25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n)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O(n)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O(nlog</a:t>
                      </a:r>
                      <a:r>
                        <a:rPr lang="en-US" altLang="zh-CN" sz="2400" kern="1200" baseline="-25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n)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400" baseline="30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</a:t>
                      </a:r>
                      <a:r>
                        <a:rPr lang="en-US" altLang="zh-CN" sz="2400" kern="1200" baseline="30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</a:t>
                      </a:r>
                      <a:r>
                        <a:rPr lang="en-US" altLang="zh-CN" sz="24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en-US" altLang="zh-CN" sz="2400" kern="1200" baseline="300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</a:t>
                      </a: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O(2</a:t>
                      </a:r>
                      <a:r>
                        <a:rPr lang="en-US" altLang="zh-CN" sz="2400" kern="1200" baseline="300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5313" name="Picture 17" descr="01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1458527"/>
            <a:ext cx="3882481" cy="298116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五边形 7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71463" y="402531"/>
            <a:ext cx="4824538" cy="988329"/>
            <a:chOff x="511395" y="5843692"/>
            <a:chExt cx="4002022" cy="1903027"/>
          </a:xfrm>
        </p:grpSpPr>
        <p:sp>
          <p:nvSpPr>
            <p:cNvPr id="10" name="燕尾形 9"/>
            <p:cNvSpPr/>
            <p:nvPr/>
          </p:nvSpPr>
          <p:spPr>
            <a:xfrm>
              <a:off x="511395" y="6101950"/>
              <a:ext cx="400202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燕尾形 4"/>
            <p:cNvSpPr/>
            <p:nvPr/>
          </p:nvSpPr>
          <p:spPr>
            <a:xfrm>
              <a:off x="824260" y="5843692"/>
              <a:ext cx="341525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间复杂度的分析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9107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925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59259E-6 L -0.29505 0.2169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55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53" y="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53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6" grpId="0" autoUpdateAnimBg="0"/>
      <p:bldP spid="614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Number_3">
            <a:hlinkClick r:id="" action="ppaction://noaction"/>
          </p:cNvPr>
          <p:cNvSpPr/>
          <p:nvPr>
            <p:custDataLst>
              <p:tags r:id="rId2"/>
            </p:custDataLst>
          </p:nvPr>
        </p:nvSpPr>
        <p:spPr>
          <a:xfrm>
            <a:off x="4418764" y="1124744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rgbClr val="0000FF"/>
                </a:solidFill>
                <a:ea typeface="华文细黑" panose="02010600040101010101" pitchFamily="2" charset="-122"/>
              </a:rPr>
              <a:t>02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10" name="MH_Entry_3">
            <a:hlinkClick r:id="" action="ppaction://noaction"/>
          </p:cNvPr>
          <p:cNvSpPr/>
          <p:nvPr>
            <p:custDataLst>
              <p:tags r:id="rId3"/>
            </p:custDataLst>
          </p:nvPr>
        </p:nvSpPr>
        <p:spPr>
          <a:xfrm>
            <a:off x="5251091" y="1124744"/>
            <a:ext cx="4741773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算法的描述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MH_Number_2">
            <a:hlinkClick r:id="" action="ppaction://noaction"/>
          </p:cNvPr>
          <p:cNvSpPr/>
          <p:nvPr>
            <p:custDataLst>
              <p:tags r:id="rId4"/>
            </p:custDataLst>
          </p:nvPr>
        </p:nvSpPr>
        <p:spPr>
          <a:xfrm>
            <a:off x="4418764" y="332656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rgbClr val="0000FF"/>
                </a:solidFill>
                <a:ea typeface="华文细黑" panose="02010600040101010101" pitchFamily="2" charset="-122"/>
              </a:rPr>
              <a:t>01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22" name="MH_Entry_2">
            <a:hlinkClick r:id="" action="ppaction://noaction"/>
          </p:cNvPr>
          <p:cNvSpPr/>
          <p:nvPr>
            <p:custDataLst>
              <p:tags r:id="rId5"/>
            </p:custDataLst>
          </p:nvPr>
        </p:nvSpPr>
        <p:spPr>
          <a:xfrm>
            <a:off x="5251091" y="332656"/>
            <a:ext cx="4741774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算法的定义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MH_Number_4">
            <a:hlinkClick r:id="" action="ppaction://noaction"/>
          </p:cNvPr>
          <p:cNvSpPr/>
          <p:nvPr>
            <p:custDataLst>
              <p:tags r:id="rId6"/>
            </p:custDataLst>
          </p:nvPr>
        </p:nvSpPr>
        <p:spPr>
          <a:xfrm>
            <a:off x="4418764" y="1896718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rgbClr val="0000FF"/>
                </a:solidFill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25" name="MH_Entry_4">
            <a:hlinkClick r:id="" action="ppaction://noaction"/>
          </p:cNvPr>
          <p:cNvSpPr/>
          <p:nvPr>
            <p:custDataLst>
              <p:tags r:id="rId7"/>
            </p:custDataLst>
          </p:nvPr>
        </p:nvSpPr>
        <p:spPr>
          <a:xfrm>
            <a:off x="5251091" y="1896718"/>
            <a:ext cx="4741773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算法的五大特性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MH_Others_1"/>
          <p:cNvCxnSpPr/>
          <p:nvPr>
            <p:custDataLst>
              <p:tags r:id="rId8"/>
            </p:custDataLst>
          </p:nvPr>
        </p:nvCxnSpPr>
        <p:spPr>
          <a:xfrm>
            <a:off x="3256636" y="740229"/>
            <a:ext cx="0" cy="5364000"/>
          </a:xfrm>
          <a:prstGeom prst="line">
            <a:avLst/>
          </a:prstGeom>
          <a:ln w="412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H_Others_2"/>
          <p:cNvSpPr txBox="1"/>
          <p:nvPr>
            <p:custDataLst>
              <p:tags r:id="rId9"/>
            </p:custDataLst>
          </p:nvPr>
        </p:nvSpPr>
        <p:spPr>
          <a:xfrm>
            <a:off x="1819491" y="291485"/>
            <a:ext cx="1054501" cy="1188575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lstStyle/>
          <a:p>
            <a:r>
              <a:rPr lang="en-US" altLang="zh-CN" sz="88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CN" altLang="en-US" sz="4400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MH_Others_3"/>
          <p:cNvSpPr txBox="1"/>
          <p:nvPr>
            <p:custDataLst>
              <p:tags r:id="rId10"/>
            </p:custDataLst>
          </p:nvPr>
        </p:nvSpPr>
        <p:spPr>
          <a:xfrm>
            <a:off x="1985896" y="2798661"/>
            <a:ext cx="693893" cy="312251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zh-CN" altLang="en-US" sz="4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内容安排</a:t>
            </a:r>
            <a:endParaRPr lang="zh-CN" altLang="en-US" sz="4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MH_Others_4"/>
          <p:cNvSpPr/>
          <p:nvPr>
            <p:custDataLst>
              <p:tags r:id="rId11"/>
            </p:custDataLst>
          </p:nvPr>
        </p:nvSpPr>
        <p:spPr>
          <a:xfrm>
            <a:off x="2009079" y="893398"/>
            <a:ext cx="615553" cy="2293405"/>
          </a:xfrm>
          <a:prstGeom prst="rect">
            <a:avLst/>
          </a:prstGeom>
        </p:spPr>
        <p:txBody>
          <a:bodyPr vert="eaVert" wrap="square">
            <a:noAutofit/>
          </a:bodyPr>
          <a:lstStyle/>
          <a:p>
            <a:r>
              <a:rPr lang="en-US" altLang="zh-CN" sz="2800" b="1" spc="5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b="1" spc="500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MH_Number_4">
            <a:hlinkClick r:id="" action="ppaction://noaction"/>
          </p:cNvPr>
          <p:cNvSpPr/>
          <p:nvPr>
            <p:custDataLst>
              <p:tags r:id="rId12"/>
            </p:custDataLst>
          </p:nvPr>
        </p:nvSpPr>
        <p:spPr>
          <a:xfrm>
            <a:off x="4421241" y="2694226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rgbClr val="0000FF"/>
                </a:solidFill>
                <a:ea typeface="华文细黑" panose="02010600040101010101" pitchFamily="2" charset="-122"/>
              </a:rPr>
              <a:t>04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13" name="MH_Entry_4">
            <a:hlinkClick r:id="" action="ppaction://noaction"/>
          </p:cNvPr>
          <p:cNvSpPr/>
          <p:nvPr>
            <p:custDataLst>
              <p:tags r:id="rId13"/>
            </p:custDataLst>
          </p:nvPr>
        </p:nvSpPr>
        <p:spPr>
          <a:xfrm>
            <a:off x="5253568" y="2694226"/>
            <a:ext cx="4741773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算法的评价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Number_4">
            <a:hlinkClick r:id="" action="ppaction://noaction"/>
          </p:cNvPr>
          <p:cNvSpPr/>
          <p:nvPr>
            <p:custDataLst>
              <p:tags r:id="rId14"/>
            </p:custDataLst>
          </p:nvPr>
        </p:nvSpPr>
        <p:spPr>
          <a:xfrm>
            <a:off x="4423718" y="3486314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rgbClr val="0000FF"/>
                </a:solidFill>
                <a:ea typeface="华文细黑" panose="02010600040101010101" pitchFamily="2" charset="-122"/>
              </a:rPr>
              <a:t>05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15" name="MH_Entry_4">
            <a:hlinkClick r:id="" action="ppaction://noaction"/>
          </p:cNvPr>
          <p:cNvSpPr/>
          <p:nvPr>
            <p:custDataLst>
              <p:tags r:id="rId15"/>
            </p:custDataLst>
          </p:nvPr>
        </p:nvSpPr>
        <p:spPr>
          <a:xfrm>
            <a:off x="5256045" y="3486314"/>
            <a:ext cx="4741773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时间复杂度的定义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MH_Number_4">
            <a:hlinkClick r:id="" action="ppaction://noaction"/>
          </p:cNvPr>
          <p:cNvSpPr/>
          <p:nvPr>
            <p:custDataLst>
              <p:tags r:id="rId16"/>
            </p:custDataLst>
          </p:nvPr>
        </p:nvSpPr>
        <p:spPr>
          <a:xfrm>
            <a:off x="4426195" y="4269661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rgbClr val="0000FF"/>
                </a:solidFill>
                <a:ea typeface="华文细黑" panose="02010600040101010101" pitchFamily="2" charset="-122"/>
              </a:rPr>
              <a:t>06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17" name="MH_Entry_4">
            <a:hlinkClick r:id="" action="ppaction://noaction"/>
          </p:cNvPr>
          <p:cNvSpPr/>
          <p:nvPr>
            <p:custDataLst>
              <p:tags r:id="rId17"/>
            </p:custDataLst>
          </p:nvPr>
        </p:nvSpPr>
        <p:spPr>
          <a:xfrm>
            <a:off x="5258522" y="4269661"/>
            <a:ext cx="4741773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zh-CN" altLang="en-US" sz="3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的求解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Number_4">
            <a:hlinkClick r:id="" action="ppaction://noaction"/>
          </p:cNvPr>
          <p:cNvSpPr/>
          <p:nvPr>
            <p:custDataLst>
              <p:tags r:id="rId18"/>
            </p:custDataLst>
          </p:nvPr>
        </p:nvSpPr>
        <p:spPr>
          <a:xfrm>
            <a:off x="4428672" y="5075369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rgbClr val="0000FF"/>
                </a:solidFill>
                <a:ea typeface="华文细黑" panose="02010600040101010101" pitchFamily="2" charset="-122"/>
              </a:rPr>
              <a:t>07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19" name="MH_Entry_4">
            <a:hlinkClick r:id="" action="ppaction://noaction"/>
          </p:cNvPr>
          <p:cNvSpPr/>
          <p:nvPr>
            <p:custDataLst>
              <p:tags r:id="rId19"/>
            </p:custDataLst>
          </p:nvPr>
        </p:nvSpPr>
        <p:spPr>
          <a:xfrm>
            <a:off x="5260999" y="5075369"/>
            <a:ext cx="4741773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</a:t>
            </a:r>
            <a:r>
              <a:rPr lang="zh-CN" altLang="en-US" sz="3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的分析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Number_4">
            <a:hlinkClick r:id="" action="ppaction://noaction"/>
          </p:cNvPr>
          <p:cNvSpPr/>
          <p:nvPr>
            <p:custDataLst>
              <p:tags r:id="rId20"/>
            </p:custDataLst>
          </p:nvPr>
        </p:nvSpPr>
        <p:spPr>
          <a:xfrm>
            <a:off x="4431149" y="5858716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 smtClean="0">
                <a:solidFill>
                  <a:srgbClr val="0000FF"/>
                </a:solidFill>
                <a:ea typeface="华文细黑" panose="02010600040101010101" pitchFamily="2" charset="-122"/>
              </a:rPr>
              <a:t>08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23" name="MH_Entry_4">
            <a:hlinkClick r:id="" action="ppaction://noaction"/>
          </p:cNvPr>
          <p:cNvSpPr/>
          <p:nvPr>
            <p:custDataLst>
              <p:tags r:id="rId21"/>
            </p:custDataLst>
          </p:nvPr>
        </p:nvSpPr>
        <p:spPr>
          <a:xfrm>
            <a:off x="5263476" y="5858716"/>
            <a:ext cx="4741773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</a:t>
            </a:r>
            <a:r>
              <a:rPr lang="zh-CN" altLang="en-US" sz="3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的分析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10944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764705"/>
            <a:ext cx="79343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71464" y="5229200"/>
            <a:ext cx="1051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千万次运算大约</a:t>
            </a:r>
            <a:r>
              <a:rPr kumimoji="1" lang="en-US" altLang="zh-CN" sz="2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r>
              <a:rPr kumimoji="1" lang="zh-CN" altLang="en-US" sz="2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kumimoji="1" lang="en-US" altLang="zh-CN" sz="2800" baseline="30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2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2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的算法当</a:t>
            </a:r>
            <a:r>
              <a:rPr kumimoji="1" lang="en-US" altLang="zh-CN" sz="2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n=10000</a:t>
            </a:r>
            <a:r>
              <a:rPr kumimoji="1" lang="zh-CN" altLang="en-US" sz="2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时有可能超过</a:t>
            </a:r>
            <a:r>
              <a:rPr kumimoji="1" lang="en-US" altLang="zh-CN" sz="2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r>
              <a:rPr kumimoji="1" lang="zh-CN" altLang="en-US" sz="28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0792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9" y="566739"/>
            <a:ext cx="801052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/>
        </p:nvCxnSpPr>
        <p:spPr bwMode="auto">
          <a:xfrm>
            <a:off x="5087888" y="4725144"/>
            <a:ext cx="648072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直接连接符 4"/>
          <p:cNvCxnSpPr/>
          <p:nvPr/>
        </p:nvCxnSpPr>
        <p:spPr bwMode="auto">
          <a:xfrm>
            <a:off x="2639616" y="4725144"/>
            <a:ext cx="648072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6196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示 8"/>
          <p:cNvGraphicFramePr/>
          <p:nvPr>
            <p:extLst/>
          </p:nvPr>
        </p:nvGraphicFramePr>
        <p:xfrm>
          <a:off x="2063552" y="1476306"/>
          <a:ext cx="8352928" cy="850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五边形 1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71463" y="402531"/>
            <a:ext cx="4824538" cy="988329"/>
            <a:chOff x="511395" y="5843692"/>
            <a:chExt cx="4002022" cy="1903027"/>
          </a:xfrm>
        </p:grpSpPr>
        <p:sp>
          <p:nvSpPr>
            <p:cNvPr id="16" name="燕尾形 15"/>
            <p:cNvSpPr/>
            <p:nvPr/>
          </p:nvSpPr>
          <p:spPr>
            <a:xfrm>
              <a:off x="511395" y="6101950"/>
              <a:ext cx="400202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燕尾形 4"/>
            <p:cNvSpPr/>
            <p:nvPr/>
          </p:nvSpPr>
          <p:spPr>
            <a:xfrm>
              <a:off x="824260" y="5843692"/>
              <a:ext cx="341525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</a:t>
              </a:r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间复杂度的分析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2297052" y="2420778"/>
            <a:ext cx="3870956" cy="3816534"/>
          </a:xfrm>
          <a:prstGeom prst="roundRect">
            <a:avLst>
              <a:gd name="adj" fmla="val 4294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ts val="2500"/>
              </a:lnSpc>
            </a:pPr>
            <a:r>
              <a:rPr lang="en-US" altLang="zh-CN" sz="2000">
                <a:solidFill>
                  <a:prstClr val="black"/>
                </a:solidFill>
              </a:rPr>
              <a:t>double fib1(int n){</a:t>
            </a:r>
          </a:p>
          <a:p>
            <a:pPr lvl="0">
              <a:lnSpc>
                <a:spcPts val="2500"/>
              </a:lnSpc>
            </a:pPr>
            <a:r>
              <a:rPr lang="en-US" altLang="zh-CN" sz="2000">
                <a:solidFill>
                  <a:prstClr val="black"/>
                </a:solidFill>
              </a:rPr>
              <a:t>   double f;</a:t>
            </a:r>
          </a:p>
          <a:p>
            <a:pPr lvl="0">
              <a:lnSpc>
                <a:spcPts val="2500"/>
              </a:lnSpc>
            </a:pPr>
            <a:r>
              <a:rPr lang="en-US" altLang="zh-CN" sz="2000">
                <a:solidFill>
                  <a:prstClr val="black"/>
                </a:solidFill>
              </a:rPr>
              <a:t>   if(n==1||n==2)f=1;</a:t>
            </a:r>
          </a:p>
          <a:p>
            <a:pPr lvl="0">
              <a:lnSpc>
                <a:spcPts val="2500"/>
              </a:lnSpc>
            </a:pPr>
            <a:r>
              <a:rPr lang="en-US" altLang="zh-CN" sz="2000">
                <a:solidFill>
                  <a:prstClr val="black"/>
                </a:solidFill>
              </a:rPr>
              <a:t>   else{</a:t>
            </a:r>
          </a:p>
          <a:p>
            <a:pPr lvl="0">
              <a:lnSpc>
                <a:spcPts val="2500"/>
              </a:lnSpc>
            </a:pPr>
            <a:r>
              <a:rPr lang="en-US" altLang="zh-CN" sz="2000">
                <a:solidFill>
                  <a:prstClr val="black"/>
                </a:solidFill>
              </a:rPr>
              <a:t>      double f1=1,f2=1;</a:t>
            </a:r>
          </a:p>
          <a:p>
            <a:pPr lvl="0">
              <a:lnSpc>
                <a:spcPts val="2500"/>
              </a:lnSpc>
            </a:pPr>
            <a:r>
              <a:rPr lang="en-US" altLang="zh-CN" sz="2000">
                <a:solidFill>
                  <a:prstClr val="black"/>
                </a:solidFill>
              </a:rPr>
              <a:t>      for(int i=3;i&lt;=n;i++)</a:t>
            </a:r>
          </a:p>
          <a:p>
            <a:pPr lvl="0">
              <a:lnSpc>
                <a:spcPts val="2500"/>
              </a:lnSpc>
            </a:pPr>
            <a:r>
              <a:rPr lang="en-US" altLang="zh-CN" sz="2000">
                <a:solidFill>
                  <a:prstClr val="black"/>
                </a:solidFill>
              </a:rPr>
              <a:t>     {</a:t>
            </a:r>
          </a:p>
          <a:p>
            <a:pPr lvl="0">
              <a:lnSpc>
                <a:spcPts val="2500"/>
              </a:lnSpc>
            </a:pPr>
            <a:r>
              <a:rPr lang="en-US" altLang="zh-CN" sz="2000">
                <a:solidFill>
                  <a:prstClr val="black"/>
                </a:solidFill>
              </a:rPr>
              <a:t>         f=f1+f2;f2=f1; f1=f;</a:t>
            </a:r>
          </a:p>
          <a:p>
            <a:pPr lvl="0">
              <a:lnSpc>
                <a:spcPts val="2500"/>
              </a:lnSpc>
            </a:pPr>
            <a:r>
              <a:rPr lang="en-US" altLang="zh-CN" sz="2000">
                <a:solidFill>
                  <a:prstClr val="black"/>
                </a:solidFill>
              </a:rPr>
              <a:t>     }</a:t>
            </a:r>
          </a:p>
          <a:p>
            <a:pPr lvl="0">
              <a:lnSpc>
                <a:spcPts val="2500"/>
              </a:lnSpc>
            </a:pPr>
            <a:r>
              <a:rPr lang="en-US" altLang="zh-CN" sz="2000">
                <a:solidFill>
                  <a:prstClr val="black"/>
                </a:solidFill>
              </a:rPr>
              <a:t>   }</a:t>
            </a:r>
          </a:p>
          <a:p>
            <a:pPr lvl="0">
              <a:lnSpc>
                <a:spcPts val="2500"/>
              </a:lnSpc>
            </a:pPr>
            <a:r>
              <a:rPr lang="en-US" altLang="zh-CN" sz="2000">
                <a:solidFill>
                  <a:prstClr val="black"/>
                </a:solidFill>
              </a:rPr>
              <a:t>  return f;</a:t>
            </a:r>
          </a:p>
          <a:p>
            <a:pPr lvl="0">
              <a:lnSpc>
                <a:spcPts val="2500"/>
              </a:lnSpc>
            </a:pPr>
            <a:r>
              <a:rPr lang="en-US" altLang="zh-CN" sz="2000">
                <a:solidFill>
                  <a:prstClr val="black"/>
                </a:solidFill>
              </a:rPr>
              <a:t>}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384032" y="2420888"/>
            <a:ext cx="3960440" cy="3771796"/>
          </a:xfrm>
          <a:prstGeom prst="roundRect">
            <a:avLst>
              <a:gd name="adj" fmla="val 2939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zh-CN" sz="2800">
                <a:solidFill>
                  <a:prstClr val="black"/>
                </a:solidFill>
              </a:rPr>
              <a:t>double fib2(int n){</a:t>
            </a:r>
          </a:p>
          <a:p>
            <a:pPr lvl="0">
              <a:lnSpc>
                <a:spcPct val="150000"/>
              </a:lnSpc>
            </a:pPr>
            <a:r>
              <a:rPr lang="en-US" altLang="zh-CN" sz="2800">
                <a:solidFill>
                  <a:prstClr val="black"/>
                </a:solidFill>
              </a:rPr>
              <a:t>   if(n==1||n==2)</a:t>
            </a:r>
          </a:p>
          <a:p>
            <a:pPr lvl="0">
              <a:lnSpc>
                <a:spcPct val="150000"/>
              </a:lnSpc>
            </a:pPr>
            <a:r>
              <a:rPr lang="en-US" altLang="zh-CN" sz="2800">
                <a:solidFill>
                  <a:prstClr val="black"/>
                </a:solidFill>
              </a:rPr>
              <a:t>      return </a:t>
            </a:r>
            <a:r>
              <a:rPr lang="en-US" altLang="zh-CN" sz="2800">
                <a:solidFill>
                  <a:srgbClr val="C00000"/>
                </a:solidFill>
              </a:rPr>
              <a:t>1</a:t>
            </a:r>
            <a:r>
              <a:rPr lang="en-US" altLang="zh-CN" sz="280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zh-CN" sz="2800">
                <a:solidFill>
                  <a:prstClr val="black"/>
                </a:solidFill>
              </a:rPr>
              <a:t>   return </a:t>
            </a:r>
            <a:r>
              <a:rPr lang="en-US" altLang="zh-CN" sz="2400">
                <a:solidFill>
                  <a:srgbClr val="C00000"/>
                </a:solidFill>
              </a:rPr>
              <a:t>fib2(n-1)+fib2(n-2)</a:t>
            </a:r>
            <a:r>
              <a:rPr lang="en-US" altLang="zh-CN" sz="240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en-US" altLang="zh-CN" sz="2800">
                <a:solidFill>
                  <a:prstClr val="black"/>
                </a:solidFill>
              </a:rPr>
              <a:t>}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graphicFrame>
        <p:nvGraphicFramePr>
          <p:cNvPr id="19" name="图示 18"/>
          <p:cNvGraphicFramePr/>
          <p:nvPr>
            <p:extLst/>
          </p:nvPr>
        </p:nvGraphicFramePr>
        <p:xfrm>
          <a:off x="1623719" y="1508655"/>
          <a:ext cx="8352928" cy="850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云形标注 9"/>
          <p:cNvSpPr>
            <a:spLocks noChangeArrowheads="1"/>
          </p:cNvSpPr>
          <p:nvPr/>
        </p:nvSpPr>
        <p:spPr bwMode="auto">
          <a:xfrm>
            <a:off x="295115" y="2325464"/>
            <a:ext cx="3204553" cy="1691468"/>
          </a:xfrm>
          <a:prstGeom prst="cloudCallout">
            <a:avLst>
              <a:gd name="adj1" fmla="val 47159"/>
              <a:gd name="adj2" fmla="val 49581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  <a:extLst/>
        </p:spPr>
        <p:txBody>
          <a:bodyPr anchor="ctr" anchorCtr="1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f(n)=n-2&lt;n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T(n)=O(n)</a:t>
            </a:r>
            <a:endParaRPr kumimoji="0"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云形标注 10"/>
          <p:cNvSpPr>
            <a:spLocks noChangeArrowheads="1"/>
          </p:cNvSpPr>
          <p:nvPr/>
        </p:nvSpPr>
        <p:spPr bwMode="auto">
          <a:xfrm>
            <a:off x="8657708" y="1727207"/>
            <a:ext cx="3287688" cy="1691468"/>
          </a:xfrm>
          <a:prstGeom prst="cloudCallout">
            <a:avLst>
              <a:gd name="adj1" fmla="val -44103"/>
              <a:gd name="adj2" fmla="val 92781"/>
            </a:avLst>
          </a:prstGeom>
          <a:solidFill>
            <a:schemeClr val="bg1"/>
          </a:solidFill>
          <a:ln w="25400">
            <a:solidFill>
              <a:srgbClr val="0000FF"/>
            </a:solidFill>
          </a:ln>
          <a:extLst/>
        </p:spPr>
        <p:txBody>
          <a:bodyPr anchor="ctr" anchorCtr="1"/>
          <a:lstStyle>
            <a:lvl1pPr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f(n)&lt;2</a:t>
            </a:r>
            <a:r>
              <a:rPr kumimoji="0" lang="en-US" altLang="zh-CN" sz="2800" baseline="30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kumimoji="0" lang="en-US" altLang="zh-CN" sz="28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T(n)=O(2</a:t>
            </a:r>
            <a:r>
              <a:rPr kumimoji="0" lang="en-US" altLang="zh-CN" sz="2800" baseline="30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0" lang="en-US" altLang="zh-CN"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90201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 bwMode="auto">
          <a:xfrm>
            <a:off x="1778000" y="606824"/>
            <a:ext cx="7461250" cy="214312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下列程序段的时间复杂度是（  ）</a:t>
            </a:r>
            <a:r>
              <a:rPr kumimoji="1"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count = 0;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for(k=1;k&lt;=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n;k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*=2)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for(j=1;j&lt;=</a:t>
            </a:r>
            <a:r>
              <a:rPr kumimoji="1"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n;j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count++;</a:t>
            </a:r>
            <a:endParaRPr kumimoji="1"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 bwMode="auto">
          <a:xfrm>
            <a:off x="3352800" y="2786064"/>
            <a:ext cx="6400800" cy="64293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O(log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n)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 bwMode="auto">
          <a:xfrm>
            <a:off x="3352800" y="3643314"/>
            <a:ext cx="6400800" cy="64293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O(n)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 bwMode="auto">
          <a:xfrm>
            <a:off x="3352800" y="4500564"/>
            <a:ext cx="6400800" cy="64293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O(nlog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n)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 bwMode="auto">
          <a:xfrm>
            <a:off x="3352800" y="5357814"/>
            <a:ext cx="6400800" cy="64293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O(n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2638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</a:rPr>
              <a:t>A</a:t>
            </a:r>
            <a:endParaRPr kumimoji="1" lang="zh-CN" altLang="en-US" sz="16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2638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</a:rPr>
              <a:t>B</a:t>
            </a:r>
            <a:endParaRPr kumimoji="1"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2638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</a:rPr>
              <a:t>C</a:t>
            </a:r>
            <a:endParaRPr kumimoji="1"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2638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FFFFFF"/>
                </a:solidFill>
              </a:rPr>
              <a:t>D</a:t>
            </a:r>
            <a:endParaRPr kumimoji="1"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 bwMode="auto"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1600">
                <a:solidFill>
                  <a:srgbClr val="FFFFFF"/>
                </a:solidFill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3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-1524000" y="0"/>
              <a:ext cx="2540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14" name="TypeText"/>
            <p:cNvSpPr/>
            <p:nvPr>
              <p:custDataLst>
                <p:tags r:id="rId16"/>
              </p:custDataLst>
            </p:nvPr>
          </p:nvSpPr>
          <p:spPr bwMode="auto">
            <a:xfrm>
              <a:off x="-1270000" y="0"/>
              <a:ext cx="1270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600">
                  <a:solidFill>
                    <a:srgbClr val="000000"/>
                  </a:solidFill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-21907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16" name="图片 15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042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60152" y="1628800"/>
            <a:ext cx="10592432" cy="42484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0000"/>
              <a:buFont typeface="Wingdings" pitchFamily="2" charset="2"/>
              <a:buChar char="p"/>
              <a:defRPr kumimoji="1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Pct val="70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>
              <a:lnSpc>
                <a:spcPct val="150000"/>
              </a:lnSpc>
              <a:buClr>
                <a:srgbClr val="0000FF"/>
              </a:buClr>
              <a:buFont typeface="微软雅黑" panose="020B0503020204020204" pitchFamily="34" charset="-122"/>
              <a:buChar char="◎"/>
            </a:pPr>
            <a:r>
              <a:rPr lang="zh-CN" altLang="en-US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空间复杂度</a:t>
            </a:r>
            <a:r>
              <a:rPr lang="en-US" altLang="zh-CN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算法所需存储空间的度量，记作</a:t>
            </a:r>
            <a:r>
              <a:rPr lang="en-US" altLang="zh-CN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 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S(n)=O(f(n))            </a:t>
            </a:r>
            <a:r>
              <a:rPr lang="zh-CN" altLang="en-US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为问题的规模</a:t>
            </a:r>
            <a:r>
              <a:rPr lang="en-US" altLang="zh-CN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或大小</a:t>
            </a:r>
            <a:r>
              <a:rPr lang="en-US" altLang="zh-CN" b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defTabSz="914400" eaLnBrk="1" hangingPunct="1">
              <a:lnSpc>
                <a:spcPct val="150000"/>
              </a:lnSpc>
              <a:spcBef>
                <a:spcPct val="50000"/>
              </a:spcBef>
              <a:buClr>
                <a:srgbClr val="0000FF"/>
              </a:buClr>
              <a:buSzPct val="55000"/>
              <a:buFont typeface="微软雅黑" panose="020B0503020204020204" pitchFamily="34" charset="-122"/>
              <a:buChar char="◎"/>
            </a:pPr>
            <a:r>
              <a:rPr lang="zh-CN" altLang="en-US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算法要占据的空间</a:t>
            </a:r>
          </a:p>
          <a:p>
            <a:pPr lvl="1" defTabSz="914400" eaLnBrk="1" hangingPunct="1">
              <a:lnSpc>
                <a:spcPct val="150000"/>
              </a:lnSpc>
              <a:spcBef>
                <a:spcPct val="50000"/>
              </a:spcBef>
              <a:buClr>
                <a:srgbClr val="0000FF"/>
              </a:buClr>
              <a:buSzPct val="100000"/>
              <a:buFont typeface="微软雅黑" panose="020B0503020204020204" pitchFamily="34" charset="-122"/>
              <a:buChar char="○"/>
            </a:pPr>
            <a:r>
              <a:rPr lang="zh-CN" altLang="en-US" sz="2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算法本身要占据的空间，输入</a:t>
            </a:r>
            <a:r>
              <a:rPr lang="en-US" altLang="zh-CN" sz="2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输出，指令，常数，变量等</a:t>
            </a:r>
          </a:p>
          <a:p>
            <a:pPr lvl="1" defTabSz="914400" eaLnBrk="1" hangingPunct="1">
              <a:lnSpc>
                <a:spcPct val="150000"/>
              </a:lnSpc>
              <a:spcBef>
                <a:spcPct val="50000"/>
              </a:spcBef>
              <a:buClr>
                <a:srgbClr val="0000FF"/>
              </a:buClr>
              <a:buSzPct val="100000"/>
              <a:buFont typeface="微软雅黑" panose="020B0503020204020204" pitchFamily="34" charset="-122"/>
              <a:buChar char="○"/>
            </a:pPr>
            <a:r>
              <a:rPr lang="zh-CN" altLang="en-US" sz="2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算法要使用的辅助空间</a:t>
            </a:r>
          </a:p>
          <a:p>
            <a:pPr defTabSz="914400">
              <a:buClr>
                <a:srgbClr val="7B8864"/>
              </a:buClr>
              <a:buFontTx/>
              <a:buNone/>
            </a:pPr>
            <a:endParaRPr lang="en-US" altLang="zh-CN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五边形 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71463" y="402531"/>
            <a:ext cx="3528393" cy="988329"/>
            <a:chOff x="511395" y="5843692"/>
            <a:chExt cx="4002022" cy="1903027"/>
          </a:xfrm>
        </p:grpSpPr>
        <p:sp>
          <p:nvSpPr>
            <p:cNvPr id="8" name="燕尾形 7"/>
            <p:cNvSpPr/>
            <p:nvPr/>
          </p:nvSpPr>
          <p:spPr>
            <a:xfrm>
              <a:off x="511395" y="6101950"/>
              <a:ext cx="400202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燕尾形 4"/>
            <p:cNvSpPr/>
            <p:nvPr/>
          </p:nvSpPr>
          <p:spPr>
            <a:xfrm>
              <a:off x="824260" y="5843692"/>
              <a:ext cx="341525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空间复杂度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7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输入数据所占空间只取决于问题本身，和算法无关，则只需要分析除输入和程序之外的额外空间。</a:t>
            </a:r>
          </a:p>
          <a:p>
            <a:pPr algn="l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 smtClean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额外</a:t>
            </a: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空间相对于输入数据量来说是常数</a:t>
            </a:r>
            <a:r>
              <a:rPr lang="en-US" altLang="zh-CN" sz="28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则称此算法为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原地工作</a:t>
            </a:r>
            <a:r>
              <a:rPr lang="en-US" altLang="zh-CN" sz="28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</p:txBody>
      </p:sp>
      <p:sp>
        <p:nvSpPr>
          <p:cNvPr id="5" name="五边形 4"/>
          <p:cNvSpPr/>
          <p:nvPr/>
        </p:nvSpPr>
        <p:spPr>
          <a:xfrm>
            <a:off x="760151" y="536656"/>
            <a:ext cx="2815569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原地工作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479113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07568" y="1628800"/>
            <a:ext cx="3744416" cy="2677656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2800">
                <a:latin typeface="+mj-ea"/>
                <a:ea typeface="+mj-ea"/>
              </a:defRPr>
            </a:lvl1pPr>
            <a:lvl2pPr marL="742950" indent="-285750">
              <a:defRPr kumimoji="1" sz="2800"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latin typeface="Times New Roman" pitchFamily="18" charset="0"/>
                <a:ea typeface="仿宋_GB2312" pitchFamily="49" charset="-122"/>
              </a:defRPr>
            </a:lvl9pPr>
          </a:lstStyle>
          <a:p>
            <a:pPr defTabSz="914400"/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1】 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for(i=0;i&lt;n/2;i++)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 t=a[i];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a[i]=a[n-i-1];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a[n-i-1]=t;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 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56040" y="1628800"/>
            <a:ext cx="3600400" cy="2677656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defTabSz="914400"/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2】 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for(i=0;i&lt;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n;i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b[i]=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a[n-i-1];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for(i=0;i&lt;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n;i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a[i]=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b[i]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云形标注 7"/>
          <p:cNvSpPr>
            <a:spLocks noChangeArrowheads="1"/>
          </p:cNvSpPr>
          <p:nvPr/>
        </p:nvSpPr>
        <p:spPr bwMode="auto">
          <a:xfrm>
            <a:off x="7968208" y="4869160"/>
            <a:ext cx="3096344" cy="1368152"/>
          </a:xfrm>
          <a:prstGeom prst="cloudCallout">
            <a:avLst>
              <a:gd name="adj1" fmla="val -61529"/>
              <a:gd name="adj2" fmla="val -84601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  <a:extLst/>
        </p:spPr>
        <p:txBody>
          <a:bodyPr/>
          <a:lstStyle/>
          <a:p>
            <a:pPr marL="342900" lvl="0" indent="-342900" defTabSz="914400"/>
            <a:r>
              <a:rPr lang="en-US" altLang="zh-CN"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S(n) = O(n)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云形标注 8"/>
          <p:cNvSpPr>
            <a:spLocks noChangeArrowheads="1"/>
          </p:cNvSpPr>
          <p:nvPr/>
        </p:nvSpPr>
        <p:spPr bwMode="auto">
          <a:xfrm>
            <a:off x="1703512" y="4941168"/>
            <a:ext cx="3456384" cy="1584176"/>
          </a:xfrm>
          <a:prstGeom prst="cloudCallout">
            <a:avLst>
              <a:gd name="adj1" fmla="val 63633"/>
              <a:gd name="adj2" fmla="val -86764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  <a:extLst/>
        </p:spPr>
        <p:txBody>
          <a:bodyPr/>
          <a:lstStyle/>
          <a:p>
            <a:pPr marL="342900" lvl="0" indent="-342900" defTabSz="914400"/>
            <a:r>
              <a:rPr lang="en-US" altLang="zh-CN"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S(n) = O(1)</a:t>
            </a:r>
          </a:p>
          <a:p>
            <a:pPr marL="342900" lvl="0" indent="-342900" defTabSz="914400"/>
            <a:r>
              <a:rPr lang="zh-CN" altLang="en-US"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原地工作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五边形 6"/>
          <p:cNvSpPr/>
          <p:nvPr/>
        </p:nvSpPr>
        <p:spPr>
          <a:xfrm>
            <a:off x="760151" y="536656"/>
            <a:ext cx="1591433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2063552" y="531325"/>
            <a:ext cx="871296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lvl="0"/>
            <a:r>
              <a:rPr lang="zh-CN" altLang="en-US" sz="3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将一维数组</a:t>
            </a:r>
            <a:r>
              <a:rPr lang="en-US" altLang="zh-CN" sz="3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3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个数逆序存放到原数组中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34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build="allAtOnce" animBg="1"/>
      <p:bldP spid="9" grpId="0" build="allAtOnce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43472" y="1988840"/>
            <a:ext cx="4608512" cy="3970318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defTabSz="914400">
              <a:defRPr kumimoji="1" sz="28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kumimoji="1" sz="2800"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>
                <a:latin typeface="Times New Roman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算法</a:t>
            </a:r>
            <a:r>
              <a:rPr lang="en-US" altLang="zh-CN" dirty="0"/>
              <a:t>】 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fac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if(n==0||n==1)return 1;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return n*</a:t>
            </a:r>
            <a:r>
              <a:rPr lang="en-US" altLang="zh-CN" dirty="0" err="1"/>
              <a:t>fac</a:t>
            </a:r>
            <a:r>
              <a:rPr lang="en-US" altLang="zh-CN" dirty="0"/>
              <a:t>(n-1)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云形标注 6"/>
          <p:cNvSpPr>
            <a:spLocks noChangeArrowheads="1"/>
          </p:cNvSpPr>
          <p:nvPr/>
        </p:nvSpPr>
        <p:spPr bwMode="auto">
          <a:xfrm>
            <a:off x="6672064" y="4149080"/>
            <a:ext cx="2989262" cy="1165442"/>
          </a:xfrm>
          <a:prstGeom prst="cloudCallout">
            <a:avLst>
              <a:gd name="adj1" fmla="val -71152"/>
              <a:gd name="adj2" fmla="val -52008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  <a:extLst/>
        </p:spPr>
        <p:txBody>
          <a:bodyPr/>
          <a:lstStyle/>
          <a:p>
            <a:pPr marL="342900" lvl="0" indent="-342900" defTabSz="914400"/>
            <a:r>
              <a:rPr lang="en-US" altLang="zh-CN"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T(n) = O(n)</a:t>
            </a:r>
          </a:p>
          <a:p>
            <a:pPr marL="342900" lvl="0" indent="-342900" defTabSz="914400"/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云形标注 9"/>
          <p:cNvSpPr>
            <a:spLocks noChangeArrowheads="1"/>
          </p:cNvSpPr>
          <p:nvPr/>
        </p:nvSpPr>
        <p:spPr bwMode="auto">
          <a:xfrm>
            <a:off x="7104112" y="2132856"/>
            <a:ext cx="2989262" cy="1165442"/>
          </a:xfrm>
          <a:prstGeom prst="cloudCallout">
            <a:avLst>
              <a:gd name="adj1" fmla="val -83579"/>
              <a:gd name="adj2" fmla="val 6836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  <a:extLst/>
        </p:spPr>
        <p:txBody>
          <a:bodyPr/>
          <a:lstStyle/>
          <a:p>
            <a:pPr marL="342900" lvl="0" indent="-342900" defTabSz="914400"/>
            <a:r>
              <a:rPr lang="en-US" altLang="zh-CN" sz="2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S(n) = O(n)</a:t>
            </a:r>
          </a:p>
          <a:p>
            <a:pPr marL="342900" lvl="0" indent="-342900" defTabSz="914400"/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760151" y="536656"/>
            <a:ext cx="1591433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2063552" y="531325"/>
            <a:ext cx="3240360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lvl="0"/>
            <a:r>
              <a:rPr lang="zh-CN" altLang="en-US" sz="3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3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的阶乘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01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allAtOnce" animBg="1"/>
      <p:bldP spid="10" grpId="0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dirty="0" smtClean="0"/>
              <a:t>智慧树平台：单选</a:t>
            </a:r>
            <a:r>
              <a:rPr lang="en-US" altLang="zh-CN" dirty="0" smtClean="0"/>
              <a:t>+</a:t>
            </a:r>
            <a:r>
              <a:rPr lang="zh-CN" altLang="en-US" dirty="0" smtClean="0"/>
              <a:t>判断共</a:t>
            </a:r>
            <a:r>
              <a:rPr lang="en-US" altLang="zh-CN" dirty="0" smtClean="0"/>
              <a:t>10</a:t>
            </a:r>
            <a:r>
              <a:rPr lang="zh-CN" altLang="en-US" dirty="0" smtClean="0"/>
              <a:t>题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 smtClean="0"/>
              <a:t>PTA</a:t>
            </a:r>
            <a:r>
              <a:rPr lang="zh-CN" altLang="en-US" dirty="0" smtClean="0"/>
              <a:t>平台：单选</a:t>
            </a:r>
            <a:r>
              <a:rPr lang="en-US" altLang="zh-CN" dirty="0" smtClean="0"/>
              <a:t>+</a:t>
            </a:r>
            <a:r>
              <a:rPr lang="zh-CN" altLang="en-US" dirty="0" smtClean="0"/>
              <a:t>判断共</a:t>
            </a:r>
            <a:r>
              <a:rPr lang="en-US" altLang="zh-CN" dirty="0" smtClean="0"/>
              <a:t>20</a:t>
            </a:r>
            <a:r>
              <a:rPr lang="zh-CN" altLang="en-US" dirty="0" smtClean="0"/>
              <a:t>题</a:t>
            </a:r>
            <a:endParaRPr lang="en-US" altLang="zh-CN" dirty="0"/>
          </a:p>
          <a:p>
            <a:pPr marL="514350" indent="-514350">
              <a:buFont typeface="微软雅黑" panose="020B0503020204020204" pitchFamily="34" charset="-122"/>
              <a:buAutoNum type="arabicPeriod"/>
            </a:pPr>
            <a:r>
              <a:rPr lang="zh-CN" altLang="en-US" dirty="0"/>
              <a:t>中国大学</a:t>
            </a:r>
            <a:r>
              <a:rPr lang="en-US" altLang="zh-CN" dirty="0"/>
              <a:t>MOOC</a:t>
            </a:r>
            <a:r>
              <a:rPr lang="zh-CN" altLang="en-US" dirty="0"/>
              <a:t>，</a:t>
            </a:r>
            <a:r>
              <a:rPr lang="en-US" altLang="zh-CN" dirty="0"/>
              <a:t>《</a:t>
            </a:r>
            <a:r>
              <a:rPr lang="zh-CN" altLang="en-US" dirty="0"/>
              <a:t>数据结构</a:t>
            </a:r>
            <a:r>
              <a:rPr lang="en-US" altLang="zh-CN" dirty="0"/>
              <a:t>》</a:t>
            </a:r>
            <a:r>
              <a:rPr lang="zh-CN" altLang="en-US" dirty="0"/>
              <a:t>，陈越，</a:t>
            </a:r>
            <a:r>
              <a:rPr lang="en-US" altLang="zh-CN" dirty="0"/>
              <a:t>1.2</a:t>
            </a:r>
            <a:r>
              <a:rPr lang="zh-CN" altLang="en-US" dirty="0"/>
              <a:t>什么是算法</a:t>
            </a:r>
            <a:r>
              <a:rPr lang="en-US" altLang="zh-CN" dirty="0"/>
              <a:t>https://www.icourse163.org/learn/ZJU-93001</a:t>
            </a:r>
          </a:p>
          <a:p>
            <a:pPr marL="514350" indent="-514350">
              <a:buAutoNum type="arabicPeriod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1450890"/>
            <a:ext cx="2847975" cy="1323975"/>
          </a:xfrm>
          <a:prstGeom prst="rect">
            <a:avLst/>
          </a:prstGeom>
        </p:spPr>
      </p:pic>
      <p:sp>
        <p:nvSpPr>
          <p:cNvPr id="7" name="五边形 6"/>
          <p:cNvSpPr/>
          <p:nvPr/>
        </p:nvSpPr>
        <p:spPr>
          <a:xfrm>
            <a:off x="760151" y="536656"/>
            <a:ext cx="3391633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周作业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79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527382" y="2764904"/>
            <a:ext cx="9144000" cy="1600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410254" y="1844824"/>
            <a:ext cx="3678237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6600" dirty="0">
                <a:solidFill>
                  <a:srgbClr val="FF0000"/>
                </a:solidFill>
                <a:latin typeface="Impact" panose="020B0806030902050204" pitchFamily="34" charset="0"/>
              </a:rPr>
              <a:t>Thank You</a:t>
            </a:r>
            <a:endParaRPr lang="zh-CN" altLang="en-US" sz="6600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4" name="任意多边形 3"/>
          <p:cNvSpPr/>
          <p:nvPr>
            <p:custDataLst>
              <p:tags r:id="rId3"/>
            </p:custDataLst>
          </p:nvPr>
        </p:nvSpPr>
        <p:spPr>
          <a:xfrm>
            <a:off x="3749883" y="2974900"/>
            <a:ext cx="1501775" cy="1246188"/>
          </a:xfrm>
          <a:custGeom>
            <a:avLst/>
            <a:gdLst>
              <a:gd name="connsiteX0" fmla="*/ 683259 w 1501139"/>
              <a:gd name="connsiteY0" fmla="*/ 0 h 1247086"/>
              <a:gd name="connsiteX1" fmla="*/ 962295 w 1501139"/>
              <a:gd name="connsiteY1" fmla="*/ 0 h 1247086"/>
              <a:gd name="connsiteX2" fmla="*/ 1501139 w 1501139"/>
              <a:gd name="connsiteY2" fmla="*/ 623543 h 1247086"/>
              <a:gd name="connsiteX3" fmla="*/ 962295 w 1501139"/>
              <a:gd name="connsiteY3" fmla="*/ 1247086 h 1247086"/>
              <a:gd name="connsiteX4" fmla="*/ 683259 w 1501139"/>
              <a:gd name="connsiteY4" fmla="*/ 1247086 h 1247086"/>
              <a:gd name="connsiteX5" fmla="*/ 1123741 w 1501139"/>
              <a:gd name="connsiteY5" fmla="*/ 737366 h 1247086"/>
              <a:gd name="connsiteX6" fmla="*/ 0 w 1501139"/>
              <a:gd name="connsiteY6" fmla="*/ 737366 h 1247086"/>
              <a:gd name="connsiteX7" fmla="*/ 0 w 1501139"/>
              <a:gd name="connsiteY7" fmla="*/ 509720 h 1247086"/>
              <a:gd name="connsiteX8" fmla="*/ 1123741 w 1501139"/>
              <a:gd name="connsiteY8" fmla="*/ 509720 h 124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1139" h="1247086">
                <a:moveTo>
                  <a:pt x="683259" y="0"/>
                </a:moveTo>
                <a:lnTo>
                  <a:pt x="962295" y="0"/>
                </a:lnTo>
                <a:lnTo>
                  <a:pt x="1501139" y="623543"/>
                </a:lnTo>
                <a:lnTo>
                  <a:pt x="962295" y="1247086"/>
                </a:lnTo>
                <a:lnTo>
                  <a:pt x="683259" y="1247086"/>
                </a:lnTo>
                <a:lnTo>
                  <a:pt x="1123741" y="737366"/>
                </a:lnTo>
                <a:lnTo>
                  <a:pt x="0" y="737366"/>
                </a:lnTo>
                <a:lnTo>
                  <a:pt x="0" y="509720"/>
                </a:lnTo>
                <a:lnTo>
                  <a:pt x="1123741" y="509720"/>
                </a:lnTo>
                <a:close/>
              </a:path>
            </a:pathLst>
          </a:cu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1310" y="2996952"/>
            <a:ext cx="367240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谢谢您！</a:t>
            </a:r>
            <a:endParaRPr lang="zh-CN" altLang="en-US" sz="6600" b="1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371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0150" y="1524985"/>
            <a:ext cx="10664441" cy="4536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一个有穷的指令集</a:t>
            </a:r>
            <a:r>
              <a:rPr lang="zh-CN" altLang="en-US" dirty="0"/>
              <a:t>，这些指令为解决某一特定任务规定了一个运算序列。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是对特定问题求解步骤的一种描述，是</a:t>
            </a:r>
            <a:r>
              <a:rPr lang="zh-CN" altLang="en-US" dirty="0">
                <a:solidFill>
                  <a:srgbClr val="FF0000"/>
                </a:solidFill>
              </a:rPr>
              <a:t>指令的有限序列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通常把</a:t>
            </a:r>
            <a:r>
              <a:rPr lang="zh-CN" altLang="en-US" dirty="0">
                <a:solidFill>
                  <a:srgbClr val="FF0000"/>
                </a:solidFill>
              </a:rPr>
              <a:t>基于存储结构</a:t>
            </a:r>
            <a:r>
              <a:rPr lang="zh-CN" altLang="en-US" dirty="0"/>
              <a:t>的运算实现的步骤或过程称为算法。</a:t>
            </a:r>
          </a:p>
          <a:p>
            <a:pPr>
              <a:buClr>
                <a:schemeClr val="tx1"/>
              </a:buClr>
              <a:buSzPct val="50000"/>
              <a:buFont typeface="Wingdings" pitchFamily="2" charset="2"/>
              <a:buChar char="n"/>
              <a:defRPr/>
            </a:pP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71463" y="402531"/>
            <a:ext cx="3456385" cy="988329"/>
            <a:chOff x="511395" y="5843692"/>
            <a:chExt cx="4002022" cy="1903027"/>
          </a:xfrm>
        </p:grpSpPr>
        <p:sp>
          <p:nvSpPr>
            <p:cNvPr id="7" name="燕尾形 6"/>
            <p:cNvSpPr/>
            <p:nvPr/>
          </p:nvSpPr>
          <p:spPr>
            <a:xfrm>
              <a:off x="511395" y="6101950"/>
              <a:ext cx="400202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燕尾形 4"/>
            <p:cNvSpPr/>
            <p:nvPr/>
          </p:nvSpPr>
          <p:spPr>
            <a:xfrm>
              <a:off x="824260" y="5843692"/>
              <a:ext cx="341525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算法的定义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0089209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427" y="1488694"/>
            <a:ext cx="4254015" cy="4372971"/>
          </a:xfrm>
        </p:spPr>
        <p:txBody>
          <a:bodyPr/>
          <a:lstStyle/>
          <a:p>
            <a:pPr lvl="1">
              <a:lnSpc>
                <a:spcPct val="150000"/>
              </a:lnSpc>
              <a:buSzPct val="100000"/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3200" dirty="0">
                <a:solidFill>
                  <a:schemeClr val="bg1">
                    <a:lumMod val="10000"/>
                  </a:schemeClr>
                </a:solidFill>
              </a:rPr>
              <a:t>自然语言</a:t>
            </a:r>
          </a:p>
          <a:p>
            <a:pPr lvl="1">
              <a:lnSpc>
                <a:spcPct val="150000"/>
              </a:lnSpc>
              <a:buSzPct val="100000"/>
              <a:defRPr/>
            </a:pPr>
            <a:r>
              <a:rPr lang="zh-CN" altLang="en-US" sz="3200" dirty="0">
                <a:solidFill>
                  <a:schemeClr val="bg1">
                    <a:lumMod val="10000"/>
                  </a:schemeClr>
                </a:solidFill>
              </a:rPr>
              <a:t> 流程图</a:t>
            </a:r>
          </a:p>
          <a:p>
            <a:pPr lvl="1">
              <a:lnSpc>
                <a:spcPct val="150000"/>
              </a:lnSpc>
              <a:buSzPct val="100000"/>
              <a:defRPr/>
            </a:pPr>
            <a:r>
              <a:rPr lang="zh-CN" altLang="en-US" sz="3200" dirty="0">
                <a:solidFill>
                  <a:schemeClr val="bg1">
                    <a:lumMod val="10000"/>
                  </a:schemeClr>
                </a:solidFill>
              </a:rPr>
              <a:t> 程序设计语言</a:t>
            </a:r>
          </a:p>
          <a:p>
            <a:pPr lvl="1">
              <a:lnSpc>
                <a:spcPct val="150000"/>
              </a:lnSpc>
              <a:buSzPct val="100000"/>
              <a:defRPr/>
            </a:pPr>
            <a:r>
              <a:rPr lang="zh-CN" altLang="en-US" sz="32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zh-CN" altLang="en-US" sz="3200" dirty="0" smtClean="0">
                <a:solidFill>
                  <a:schemeClr val="bg1">
                    <a:lumMod val="10000"/>
                  </a:schemeClr>
                </a:solidFill>
              </a:rPr>
              <a:t>伪代码</a:t>
            </a:r>
            <a:endParaRPr lang="en-US" altLang="zh-CN" sz="3200" dirty="0" smtClean="0">
              <a:solidFill>
                <a:schemeClr val="bg1">
                  <a:lumMod val="10000"/>
                </a:schemeClr>
              </a:solidFill>
            </a:endParaRPr>
          </a:p>
          <a:p>
            <a:pPr lvl="1">
              <a:lnSpc>
                <a:spcPct val="150000"/>
              </a:lnSpc>
              <a:buSzPct val="100000"/>
              <a:defRPr/>
            </a:pPr>
            <a:r>
              <a:rPr lang="zh-CN" altLang="en-US" sz="3200" dirty="0" smtClean="0">
                <a:solidFill>
                  <a:schemeClr val="bg1">
                    <a:lumMod val="10000"/>
                  </a:schemeClr>
                </a:solidFill>
              </a:rPr>
              <a:t>类</a:t>
            </a:r>
            <a:r>
              <a:rPr lang="en-US" altLang="zh-CN" sz="3200" dirty="0" smtClean="0">
                <a:solidFill>
                  <a:schemeClr val="bg1">
                    <a:lumMod val="10000"/>
                  </a:schemeClr>
                </a:solidFill>
              </a:rPr>
              <a:t>C</a:t>
            </a:r>
            <a:r>
              <a:rPr lang="zh-CN" altLang="en-US" sz="3200" dirty="0" smtClean="0">
                <a:solidFill>
                  <a:schemeClr val="bg1">
                    <a:lumMod val="10000"/>
                  </a:schemeClr>
                </a:solidFill>
              </a:rPr>
              <a:t>语言</a:t>
            </a:r>
            <a:endParaRPr lang="zh-CN" altLang="en-US" sz="3200" dirty="0">
              <a:solidFill>
                <a:schemeClr val="bg1">
                  <a:lumMod val="10000"/>
                </a:schemeClr>
              </a:solidFill>
            </a:endParaRPr>
          </a:p>
          <a:p>
            <a:pPr lvl="1">
              <a:buClr>
                <a:srgbClr val="00CC00"/>
              </a:buClr>
              <a:buSzPct val="50000"/>
              <a:buFont typeface="Wingdings" pitchFamily="2" charset="2"/>
              <a:buChar char="u"/>
              <a:defRPr/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5" name="五边形 4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71463" y="402531"/>
            <a:ext cx="3456385" cy="988329"/>
            <a:chOff x="511395" y="5843692"/>
            <a:chExt cx="4002022" cy="1903027"/>
          </a:xfrm>
        </p:grpSpPr>
        <p:sp>
          <p:nvSpPr>
            <p:cNvPr id="7" name="燕尾形 6"/>
            <p:cNvSpPr/>
            <p:nvPr/>
          </p:nvSpPr>
          <p:spPr>
            <a:xfrm>
              <a:off x="511395" y="6101950"/>
              <a:ext cx="400202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燕尾形 4"/>
            <p:cNvSpPr/>
            <p:nvPr/>
          </p:nvSpPr>
          <p:spPr>
            <a:xfrm>
              <a:off x="824260" y="5843692"/>
              <a:ext cx="341525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算法的描述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915805" y="4323931"/>
            <a:ext cx="4229100" cy="1708150"/>
          </a:xfrm>
          <a:prstGeom prst="rect">
            <a:avLst/>
          </a:prstGeom>
          <a:ln>
            <a:solidFill>
              <a:schemeClr val="tx2"/>
            </a:solidFill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fontScale="70000" lnSpcReduction="20000"/>
            <a:flatTx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00FF"/>
              </a:buClr>
              <a:buSzPct val="100000"/>
              <a:buFont typeface="微软雅黑" panose="020B0503020204020204" pitchFamily="34" charset="-122"/>
              <a:buChar char="◎"/>
              <a:defRPr lang="zh-CN" altLang="en-US" sz="32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00FF"/>
              </a:buClr>
              <a:buSzPct val="80000"/>
              <a:buFont typeface="微软雅黑" panose="020B0503020204020204" pitchFamily="34" charset="-122"/>
              <a:buChar char="◎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dirty="0" smtClean="0"/>
              <a:t>  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100" dirty="0" smtClean="0"/>
              <a:t>欧几里德算法</a:t>
            </a:r>
          </a:p>
          <a:p>
            <a:pPr algn="ctr">
              <a:buFontTx/>
              <a:buNone/>
            </a:pPr>
            <a:r>
              <a:rPr lang="zh-CN" altLang="en-US" sz="2400" dirty="0" smtClean="0"/>
              <a:t>（有穷性、确定性、可行性）</a:t>
            </a:r>
          </a:p>
          <a:p>
            <a:pPr>
              <a:buFontTx/>
              <a:buNone/>
            </a:pPr>
            <a:endParaRPr lang="zh-CN" altLang="en-US" dirty="0"/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4448955" y="5089106"/>
            <a:ext cx="1295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520392" y="4368381"/>
            <a:ext cx="7191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altLang="zh-CN" sz="4400" i="1">
                <a:solidFill>
                  <a:prstClr val="black"/>
                </a:solidFill>
                <a:latin typeface="Times New Roman" pitchFamily="18" charset="0"/>
              </a:rPr>
              <a:t>m</a:t>
            </a: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4448955" y="5555831"/>
            <a:ext cx="1295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520392" y="5376443"/>
            <a:ext cx="7191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altLang="zh-CN" sz="4400" i="1">
                <a:solidFill>
                  <a:prstClr val="black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10117917" y="5290718"/>
            <a:ext cx="1295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0730692" y="4593806"/>
            <a:ext cx="7191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altLang="zh-CN" sz="4400" i="1">
                <a:solidFill>
                  <a:prstClr val="black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545953" y="1875906"/>
            <a:ext cx="6722924" cy="1224118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8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：欧几里德算法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辗转相除法求两个自然数 </a:t>
            </a:r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3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的最大公约数</a:t>
            </a:r>
          </a:p>
        </p:txBody>
      </p:sp>
    </p:spTree>
    <p:extLst>
      <p:ext uri="{BB962C8B-B14F-4D97-AF65-F5344CB8AC3E}">
        <p14:creationId xmlns:p14="http://schemas.microsoft.com/office/powerpoint/2010/main" val="181312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135560" y="1524985"/>
            <a:ext cx="8928992" cy="366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除以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得到余数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：若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为最大公约数，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结束；否则执行步骤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的值放在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中，将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的值放在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重新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执行步骤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154653" y="1634502"/>
            <a:ext cx="738664" cy="2024063"/>
          </a:xfrm>
          <a:prstGeom prst="rect">
            <a:avLst/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defPPr>
              <a:defRPr lang="en-US"/>
            </a:defPPr>
            <a:lvl1pPr algn="just" defTabSz="914400" eaLnBrk="0" hangingPunct="0">
              <a:spcBef>
                <a:spcPct val="50000"/>
              </a:spcBef>
              <a:defRPr sz="3600">
                <a:solidFill>
                  <a:prstClr val="white"/>
                </a:solidFill>
                <a:latin typeface="Times New Roman" pitchFamily="18" charset="0"/>
                <a:ea typeface="隶书" pitchFamily="49" charset="-122"/>
              </a:defRPr>
            </a:lvl1pPr>
          </a:lstStyle>
          <a:p>
            <a:r>
              <a:rPr lang="zh-CN" altLang="en-US" dirty="0"/>
              <a:t>自然语言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888088" y="4658072"/>
            <a:ext cx="62484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：容易理解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：冗长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：不要写成自然段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五边形 12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271463" y="402531"/>
            <a:ext cx="3456385" cy="988329"/>
            <a:chOff x="511395" y="5843692"/>
            <a:chExt cx="4002022" cy="1903027"/>
          </a:xfrm>
        </p:grpSpPr>
        <p:sp>
          <p:nvSpPr>
            <p:cNvPr id="15" name="燕尾形 14"/>
            <p:cNvSpPr/>
            <p:nvPr/>
          </p:nvSpPr>
          <p:spPr>
            <a:xfrm>
              <a:off x="511395" y="6101950"/>
              <a:ext cx="400202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燕尾形 4"/>
            <p:cNvSpPr/>
            <p:nvPr/>
          </p:nvSpPr>
          <p:spPr>
            <a:xfrm>
              <a:off x="824260" y="5843692"/>
              <a:ext cx="341525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算法的描述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燕尾形 16"/>
          <p:cNvSpPr/>
          <p:nvPr/>
        </p:nvSpPr>
        <p:spPr>
          <a:xfrm>
            <a:off x="4439816" y="536656"/>
            <a:ext cx="295232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lvl="0"/>
            <a:r>
              <a:rPr lang="zh-CN" altLang="en-US" sz="4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自然语言</a:t>
            </a:r>
            <a:endParaRPr lang="zh-CN" altLang="en-US" sz="4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15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"/>
          <p:cNvGrpSpPr>
            <a:grpSpLocks/>
          </p:cNvGrpSpPr>
          <p:nvPr/>
        </p:nvGrpSpPr>
        <p:grpSpPr bwMode="auto">
          <a:xfrm>
            <a:off x="5591944" y="1556792"/>
            <a:ext cx="4343400" cy="4680520"/>
            <a:chOff x="1474" y="391"/>
            <a:chExt cx="3084" cy="3694"/>
          </a:xfrm>
        </p:grpSpPr>
        <p:sp>
          <p:nvSpPr>
            <p:cNvPr id="64515" name="Text Box 3"/>
            <p:cNvSpPr txBox="1">
              <a:spLocks noChangeArrowheads="1"/>
            </p:cNvSpPr>
            <p:nvPr/>
          </p:nvSpPr>
          <p:spPr bwMode="auto">
            <a:xfrm>
              <a:off x="3257" y="2319"/>
              <a:ext cx="18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0" fontAlgn="ctr" hangingPunct="0"/>
              <a:r>
                <a:rPr lang="en-US" altLang="zh-CN" sz="28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4516" name="AutoShape 4"/>
            <p:cNvSpPr>
              <a:spLocks noChangeArrowheads="1"/>
            </p:cNvSpPr>
            <p:nvPr/>
          </p:nvSpPr>
          <p:spPr bwMode="auto">
            <a:xfrm>
              <a:off x="2557" y="391"/>
              <a:ext cx="857" cy="264"/>
            </a:xfrm>
            <a:prstGeom prst="flowChartAlternateProcess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54000" bIns="0"/>
            <a:lstStyle/>
            <a:p>
              <a:pPr eaLnBrk="0" fontAlgn="ctr" hangingPunct="0">
                <a:lnSpc>
                  <a:spcPct val="85000"/>
                </a:lnSpc>
              </a:pPr>
              <a:r>
                <a:rPr lang="zh-CN" altLang="en-US" sz="2800">
                  <a:solidFill>
                    <a:prstClr val="black"/>
                  </a:solidFill>
                  <a:latin typeface="Times New Roman" pitchFamily="18" charset="0"/>
                </a:rPr>
                <a:t> 开始</a:t>
              </a:r>
              <a:endParaRPr lang="zh-CN" altLang="en-US" sz="2800" dirty="0">
                <a:latin typeface="Times New Roman" pitchFamily="18" charset="0"/>
              </a:endParaRPr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auto">
            <a:xfrm>
              <a:off x="1945" y="910"/>
              <a:ext cx="2143" cy="265"/>
            </a:xfrm>
            <a:prstGeom prst="flowChartInputOutpu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18000" bIns="0"/>
            <a:lstStyle/>
            <a:p>
              <a:pPr lvl="0" eaLnBrk="0" fontAlgn="ctr" hangingPunct="0">
                <a:lnSpc>
                  <a:spcPct val="90000"/>
                </a:lnSpc>
              </a:pPr>
              <a:r>
                <a:rPr lang="zh-CN" altLang="en-US" sz="2800">
                  <a:solidFill>
                    <a:prstClr val="black"/>
                  </a:solidFill>
                  <a:latin typeface="Times New Roman" pitchFamily="18" charset="0"/>
                </a:rPr>
                <a:t>输入</a:t>
              </a:r>
              <a:r>
                <a:rPr lang="en-US" altLang="zh-CN" sz="2800">
                  <a:solidFill>
                    <a:prstClr val="black"/>
                  </a:solidFill>
                  <a:latin typeface="Times New Roman" pitchFamily="18" charset="0"/>
                </a:rPr>
                <a:t>m</a:t>
              </a:r>
              <a:r>
                <a:rPr lang="zh-CN" altLang="en-US" sz="2800">
                  <a:solidFill>
                    <a:prstClr val="black"/>
                  </a:solidFill>
                  <a:latin typeface="Times New Roman" pitchFamily="18" charset="0"/>
                </a:rPr>
                <a:t>和</a:t>
              </a:r>
              <a:r>
                <a:rPr lang="en-US" altLang="zh-CN" sz="2800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  <a:endParaRPr lang="en-US" altLang="zh-CN" sz="28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auto">
            <a:xfrm>
              <a:off x="2064" y="1434"/>
              <a:ext cx="1851" cy="287"/>
            </a:xfrm>
            <a:prstGeom prst="flowChartProcess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18000" bIns="0"/>
            <a:lstStyle/>
            <a:p>
              <a:pPr eaLnBrk="0" fontAlgn="ctr" hangingPunct="0"/>
              <a:r>
                <a:rPr lang="zh-CN" altLang="en-US" sz="280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sz="2800">
                  <a:solidFill>
                    <a:prstClr val="black"/>
                  </a:solidFill>
                  <a:latin typeface="Times New Roman" pitchFamily="18" charset="0"/>
                </a:rPr>
                <a:t>r=m % n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64519" name="AutoShape 7"/>
            <p:cNvSpPr>
              <a:spLocks noChangeArrowheads="1"/>
            </p:cNvSpPr>
            <p:nvPr/>
          </p:nvSpPr>
          <p:spPr bwMode="auto">
            <a:xfrm>
              <a:off x="2006" y="1990"/>
              <a:ext cx="2000" cy="396"/>
            </a:xfrm>
            <a:prstGeom prst="flowChartDecision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54000" bIns="0"/>
            <a:lstStyle/>
            <a:p>
              <a:pPr eaLnBrk="0" fontAlgn="ctr" hangingPunct="0"/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64520" name="Rectangle 8"/>
            <p:cNvSpPr>
              <a:spLocks noChangeArrowheads="1"/>
            </p:cNvSpPr>
            <p:nvPr/>
          </p:nvSpPr>
          <p:spPr bwMode="auto">
            <a:xfrm>
              <a:off x="2823" y="2057"/>
              <a:ext cx="38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0" fontAlgn="ctr" hangingPunct="0"/>
              <a:r>
                <a:rPr lang="en-US" altLang="zh-CN" sz="2800">
                  <a:latin typeface="Times New Roman" pitchFamily="18" charset="0"/>
                </a:rPr>
                <a:t>r=0</a:t>
              </a:r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auto">
            <a:xfrm>
              <a:off x="2251" y="2625"/>
              <a:ext cx="1572" cy="396"/>
            </a:xfrm>
            <a:prstGeom prst="flowChartProcess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08000" bIns="0"/>
            <a:lstStyle/>
            <a:p>
              <a:pPr lvl="0" eaLnBrk="0" fontAlgn="ctr" hangingPunct="0">
                <a:lnSpc>
                  <a:spcPct val="80000"/>
                </a:lnSpc>
              </a:pPr>
              <a:r>
                <a:rPr lang="en-US" altLang="zh-CN" sz="2800">
                  <a:solidFill>
                    <a:prstClr val="black"/>
                  </a:solidFill>
                  <a:latin typeface="Times New Roman" pitchFamily="18" charset="0"/>
                </a:rPr>
                <a:t>m=n</a:t>
              </a:r>
              <a:r>
                <a:rPr lang="zh-CN" altLang="en-US" sz="2800">
                  <a:solidFill>
                    <a:prstClr val="black"/>
                  </a:solidFill>
                  <a:latin typeface="Times New Roman" pitchFamily="18" charset="0"/>
                </a:rPr>
                <a:t>；</a:t>
              </a:r>
              <a:r>
                <a:rPr lang="en-US" altLang="zh-CN" sz="2800">
                  <a:solidFill>
                    <a:prstClr val="black"/>
                  </a:solidFill>
                  <a:latin typeface="Times New Roman" pitchFamily="18" charset="0"/>
                </a:rPr>
                <a:t>n=r</a:t>
              </a:r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auto">
            <a:xfrm>
              <a:off x="1904" y="3273"/>
              <a:ext cx="2144" cy="293"/>
            </a:xfrm>
            <a:prstGeom prst="flowChartInputOutpu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54000" bIns="0"/>
            <a:lstStyle/>
            <a:p>
              <a:pPr lvl="0" eaLnBrk="0" fontAlgn="ctr" hangingPunct="0"/>
              <a:r>
                <a:rPr lang="zh-CN" altLang="en-US" sz="2800">
                  <a:solidFill>
                    <a:prstClr val="black"/>
                  </a:solidFill>
                  <a:latin typeface="Times New Roman" pitchFamily="18" charset="0"/>
                </a:rPr>
                <a:t> 输出</a:t>
              </a:r>
              <a:r>
                <a:rPr lang="en-US" altLang="zh-CN" sz="2800">
                  <a:solidFill>
                    <a:prstClr val="black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4523" name="AutoShape 11"/>
            <p:cNvSpPr>
              <a:spLocks noChangeArrowheads="1"/>
            </p:cNvSpPr>
            <p:nvPr/>
          </p:nvSpPr>
          <p:spPr bwMode="auto">
            <a:xfrm>
              <a:off x="2557" y="3822"/>
              <a:ext cx="857" cy="263"/>
            </a:xfrm>
            <a:prstGeom prst="flowChartAlternateProcess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54000" bIns="0"/>
            <a:lstStyle/>
            <a:p>
              <a:pPr eaLnBrk="0" fontAlgn="ctr" hangingPunct="0">
                <a:lnSpc>
                  <a:spcPct val="85000"/>
                </a:lnSpc>
              </a:pPr>
              <a:r>
                <a:rPr lang="zh-CN" altLang="en-US" sz="2800">
                  <a:solidFill>
                    <a:prstClr val="black"/>
                  </a:solidFill>
                  <a:latin typeface="Times New Roman" pitchFamily="18" charset="0"/>
                </a:rPr>
                <a:t> 结束</a:t>
              </a:r>
              <a:endParaRPr lang="zh-CN" altLang="en-US" sz="2800" dirty="0">
                <a:latin typeface="Times New Roman" pitchFamily="18" charset="0"/>
              </a:endParaRPr>
            </a:p>
          </p:txBody>
        </p:sp>
        <p:sp>
          <p:nvSpPr>
            <p:cNvPr id="64524" name="Line 12"/>
            <p:cNvSpPr>
              <a:spLocks noChangeShapeType="1"/>
            </p:cNvSpPr>
            <p:nvPr/>
          </p:nvSpPr>
          <p:spPr bwMode="auto">
            <a:xfrm>
              <a:off x="2985" y="658"/>
              <a:ext cx="0" cy="2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5" name="Line 13"/>
            <p:cNvSpPr>
              <a:spLocks noChangeShapeType="1"/>
            </p:cNvSpPr>
            <p:nvPr/>
          </p:nvSpPr>
          <p:spPr bwMode="auto">
            <a:xfrm>
              <a:off x="2985" y="1177"/>
              <a:ext cx="0" cy="2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6" name="Line 14"/>
            <p:cNvSpPr>
              <a:spLocks noChangeShapeType="1"/>
            </p:cNvSpPr>
            <p:nvPr/>
          </p:nvSpPr>
          <p:spPr bwMode="auto">
            <a:xfrm>
              <a:off x="2985" y="1730"/>
              <a:ext cx="0" cy="2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7" name="Line 15"/>
            <p:cNvSpPr>
              <a:spLocks noChangeShapeType="1"/>
            </p:cNvSpPr>
            <p:nvPr/>
          </p:nvSpPr>
          <p:spPr bwMode="auto">
            <a:xfrm>
              <a:off x="3006" y="2376"/>
              <a:ext cx="0" cy="24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8" name="Line 16"/>
            <p:cNvSpPr>
              <a:spLocks noChangeShapeType="1"/>
            </p:cNvSpPr>
            <p:nvPr/>
          </p:nvSpPr>
          <p:spPr bwMode="auto">
            <a:xfrm>
              <a:off x="2985" y="3558"/>
              <a:ext cx="0" cy="2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9" name="Line 17"/>
            <p:cNvSpPr>
              <a:spLocks noChangeShapeType="1"/>
            </p:cNvSpPr>
            <p:nvPr/>
          </p:nvSpPr>
          <p:spPr bwMode="auto">
            <a:xfrm>
              <a:off x="3997" y="2191"/>
              <a:ext cx="54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0" name="Line 18"/>
            <p:cNvSpPr>
              <a:spLocks noChangeShapeType="1"/>
            </p:cNvSpPr>
            <p:nvPr/>
          </p:nvSpPr>
          <p:spPr bwMode="auto">
            <a:xfrm>
              <a:off x="4558" y="2191"/>
              <a:ext cx="0" cy="9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1" name="Line 19"/>
            <p:cNvSpPr>
              <a:spLocks noChangeShapeType="1"/>
            </p:cNvSpPr>
            <p:nvPr/>
          </p:nvSpPr>
          <p:spPr bwMode="auto">
            <a:xfrm>
              <a:off x="3231" y="3115"/>
              <a:ext cx="1" cy="1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2" name="Line 20"/>
            <p:cNvSpPr>
              <a:spLocks noChangeShapeType="1"/>
            </p:cNvSpPr>
            <p:nvPr/>
          </p:nvSpPr>
          <p:spPr bwMode="auto">
            <a:xfrm>
              <a:off x="3231" y="3103"/>
              <a:ext cx="132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3" name="Line 21"/>
            <p:cNvSpPr>
              <a:spLocks noChangeShapeType="1"/>
            </p:cNvSpPr>
            <p:nvPr/>
          </p:nvSpPr>
          <p:spPr bwMode="auto">
            <a:xfrm>
              <a:off x="2985" y="3021"/>
              <a:ext cx="0" cy="1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4" name="Line 22"/>
            <p:cNvSpPr>
              <a:spLocks noChangeShapeType="1"/>
            </p:cNvSpPr>
            <p:nvPr/>
          </p:nvSpPr>
          <p:spPr bwMode="auto">
            <a:xfrm flipH="1">
              <a:off x="1475" y="3154"/>
              <a:ext cx="14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5" name="Line 23"/>
            <p:cNvSpPr>
              <a:spLocks noChangeShapeType="1"/>
            </p:cNvSpPr>
            <p:nvPr/>
          </p:nvSpPr>
          <p:spPr bwMode="auto">
            <a:xfrm flipV="1">
              <a:off x="1474" y="1278"/>
              <a:ext cx="1" cy="18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6" name="Line 24"/>
            <p:cNvSpPr>
              <a:spLocks noChangeShapeType="1"/>
            </p:cNvSpPr>
            <p:nvPr/>
          </p:nvSpPr>
          <p:spPr bwMode="auto">
            <a:xfrm>
              <a:off x="1479" y="1270"/>
              <a:ext cx="147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7" name="Text Box 25"/>
            <p:cNvSpPr txBox="1">
              <a:spLocks noChangeArrowheads="1"/>
            </p:cNvSpPr>
            <p:nvPr/>
          </p:nvSpPr>
          <p:spPr bwMode="auto">
            <a:xfrm>
              <a:off x="4154" y="1916"/>
              <a:ext cx="30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0" fontAlgn="ctr" hangingPunct="0"/>
              <a:r>
                <a:rPr lang="en-US" altLang="zh-CN" sz="2800"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3724816" y="1724044"/>
            <a:ext cx="738664" cy="1798638"/>
          </a:xfrm>
          <a:prstGeom prst="rect">
            <a:avLst/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defPPr>
              <a:defRPr lang="en-US"/>
            </a:defPPr>
            <a:lvl1pPr algn="just" defTabSz="914400" eaLnBrk="0" hangingPunct="0">
              <a:spcBef>
                <a:spcPct val="50000"/>
              </a:spcBef>
              <a:defRPr sz="3600">
                <a:solidFill>
                  <a:prstClr val="white"/>
                </a:solidFill>
                <a:latin typeface="Times New Roman" pitchFamily="18" charset="0"/>
                <a:ea typeface="隶书" pitchFamily="49" charset="-122"/>
              </a:defRPr>
            </a:lvl1pPr>
          </a:lstStyle>
          <a:p>
            <a:r>
              <a:rPr lang="zh-CN" altLang="en-US"/>
              <a:t>流 程 图</a:t>
            </a:r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199456" y="4337379"/>
            <a:ext cx="309826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：流程直观 </a:t>
            </a:r>
          </a:p>
          <a:p>
            <a:pPr algn="l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：少严密性、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灵活性</a:t>
            </a:r>
          </a:p>
          <a:p>
            <a:pPr algn="l">
              <a:spcBef>
                <a:spcPct val="50000"/>
              </a:spcBef>
            </a:pPr>
            <a:endParaRPr kumimoji="1" lang="zh-CN" altLang="en-US" sz="3200" b="1" dirty="0">
              <a:latin typeface="Times New Roman" pitchFamily="18" charset="0"/>
            </a:endParaRPr>
          </a:p>
        </p:txBody>
      </p:sp>
      <p:sp>
        <p:nvSpPr>
          <p:cNvPr id="29" name="五边形 28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71463" y="402531"/>
            <a:ext cx="3456385" cy="988329"/>
            <a:chOff x="511395" y="5843692"/>
            <a:chExt cx="4002022" cy="1903027"/>
          </a:xfrm>
        </p:grpSpPr>
        <p:sp>
          <p:nvSpPr>
            <p:cNvPr id="33" name="燕尾形 32"/>
            <p:cNvSpPr/>
            <p:nvPr/>
          </p:nvSpPr>
          <p:spPr>
            <a:xfrm>
              <a:off x="511395" y="6101950"/>
              <a:ext cx="400202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燕尾形 4"/>
            <p:cNvSpPr/>
            <p:nvPr/>
          </p:nvSpPr>
          <p:spPr>
            <a:xfrm>
              <a:off x="824260" y="5843692"/>
              <a:ext cx="341525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算法的描述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燕尾形 34"/>
          <p:cNvSpPr/>
          <p:nvPr/>
        </p:nvSpPr>
        <p:spPr>
          <a:xfrm>
            <a:off x="4439816" y="536656"/>
            <a:ext cx="267738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/>
            <a:r>
              <a:rPr lang="zh-CN" altLang="en-US" sz="4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zh-CN" altLang="en-US" sz="4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70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71463" y="402531"/>
            <a:ext cx="3456385" cy="988329"/>
            <a:chOff x="511395" y="5843692"/>
            <a:chExt cx="4002022" cy="1903027"/>
          </a:xfrm>
        </p:grpSpPr>
        <p:sp>
          <p:nvSpPr>
            <p:cNvPr id="10" name="燕尾形 9"/>
            <p:cNvSpPr/>
            <p:nvPr/>
          </p:nvSpPr>
          <p:spPr>
            <a:xfrm>
              <a:off x="511395" y="6101950"/>
              <a:ext cx="400202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燕尾形 4"/>
            <p:cNvSpPr/>
            <p:nvPr/>
          </p:nvSpPr>
          <p:spPr>
            <a:xfrm>
              <a:off x="824260" y="5843692"/>
              <a:ext cx="341525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算法的描述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燕尾形 11"/>
          <p:cNvSpPr/>
          <p:nvPr/>
        </p:nvSpPr>
        <p:spPr>
          <a:xfrm>
            <a:off x="4439816" y="536656"/>
            <a:ext cx="4176464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/>
            <a:r>
              <a:rPr lang="zh-CN" altLang="en-US" sz="4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</a:t>
            </a:r>
            <a:endParaRPr lang="zh-CN" altLang="en-US" sz="4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855640" y="1484784"/>
            <a:ext cx="8928992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defTabSz="914400">
              <a:lnSpc>
                <a:spcPts val="2400"/>
              </a:lnSpc>
            </a:pPr>
            <a:r>
              <a:rPr kumimoji="1"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kumimoji="1"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stdio.h</a:t>
            </a:r>
            <a:r>
              <a:rPr kumimoji="1"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algn="just" defTabSz="914400">
              <a:lnSpc>
                <a:spcPts val="2400"/>
              </a:lnSpc>
            </a:pPr>
            <a:r>
              <a:rPr kumimoji="1"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1"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CommonFactor</a:t>
            </a:r>
            <a:r>
              <a:rPr kumimoji="1"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1"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m, </a:t>
            </a:r>
            <a:r>
              <a:rPr kumimoji="1"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1"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n)</a:t>
            </a:r>
          </a:p>
          <a:p>
            <a:pPr algn="just" defTabSz="914400">
              <a:lnSpc>
                <a:spcPts val="2400"/>
              </a:lnSpc>
            </a:pPr>
            <a:r>
              <a:rPr kumimoji="1"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algn="just" defTabSz="914400">
              <a:lnSpc>
                <a:spcPts val="2400"/>
              </a:lnSpc>
            </a:pPr>
            <a:r>
              <a:rPr kumimoji="1"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1"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 = m % n;</a:t>
            </a:r>
          </a:p>
          <a:p>
            <a:pPr defTabSz="914400">
              <a:lnSpc>
                <a:spcPts val="2400"/>
              </a:lnSpc>
            </a:pPr>
            <a:r>
              <a:rPr kumimoji="1"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while (r != 0) </a:t>
            </a:r>
          </a:p>
          <a:p>
            <a:pPr algn="just" defTabSz="914400">
              <a:lnSpc>
                <a:spcPts val="2400"/>
              </a:lnSpc>
            </a:pPr>
            <a:r>
              <a:rPr kumimoji="1"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</a:p>
          <a:p>
            <a:pPr defTabSz="914400">
              <a:lnSpc>
                <a:spcPts val="2400"/>
              </a:lnSpc>
            </a:pPr>
            <a:r>
              <a:rPr kumimoji="1"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m = n;</a:t>
            </a:r>
          </a:p>
          <a:p>
            <a:pPr defTabSz="914400">
              <a:lnSpc>
                <a:spcPts val="2400"/>
              </a:lnSpc>
            </a:pPr>
            <a:r>
              <a:rPr kumimoji="1"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n = r;</a:t>
            </a:r>
          </a:p>
          <a:p>
            <a:pPr defTabSz="914400">
              <a:lnSpc>
                <a:spcPts val="2400"/>
              </a:lnSpc>
            </a:pPr>
            <a:r>
              <a:rPr kumimoji="1"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r = m % n;</a:t>
            </a:r>
          </a:p>
          <a:p>
            <a:pPr defTabSz="914400">
              <a:lnSpc>
                <a:spcPts val="2400"/>
              </a:lnSpc>
            </a:pPr>
            <a:r>
              <a:rPr kumimoji="1"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defTabSz="914400">
              <a:lnSpc>
                <a:spcPts val="2400"/>
              </a:lnSpc>
            </a:pPr>
            <a:r>
              <a:rPr kumimoji="1"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n;</a:t>
            </a:r>
          </a:p>
          <a:p>
            <a:pPr defTabSz="914400">
              <a:lnSpc>
                <a:spcPts val="2400"/>
              </a:lnSpc>
            </a:pPr>
            <a:r>
              <a:rPr kumimoji="1"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defTabSz="914400">
              <a:lnSpc>
                <a:spcPts val="2400"/>
              </a:lnSpc>
            </a:pPr>
            <a:r>
              <a:rPr kumimoji="1"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main( )</a:t>
            </a:r>
          </a:p>
          <a:p>
            <a:pPr defTabSz="914400">
              <a:lnSpc>
                <a:spcPts val="2400"/>
              </a:lnSpc>
            </a:pPr>
            <a:r>
              <a:rPr kumimoji="1"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</a:t>
            </a:r>
            <a:r>
              <a:rPr kumimoji="1" lang="en-US" altLang="zh-CN" sz="24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m,n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kumimoji="1" lang="en-US" altLang="zh-CN" sz="24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(“%</a:t>
            </a:r>
            <a:r>
              <a:rPr kumimoji="1" lang="en-US" altLang="zh-CN" sz="24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d,%d”,&amp;m,&amp;n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r>
              <a:rPr kumimoji="1"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kumimoji="1"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kumimoji="1"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en-US" altLang="zh-CN" sz="24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kumimoji="1"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%d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r>
              <a:rPr kumimoji="1"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</a:rPr>
              <a:t>CommonFactor</a:t>
            </a:r>
            <a:r>
              <a:rPr kumimoji="1"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</a:rPr>
              <a:t>(m, n</a:t>
            </a:r>
            <a:r>
              <a:rPr kumimoji="1"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));</a:t>
            </a:r>
            <a:endParaRPr kumimoji="1"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kumimoji="1"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kumimoji="1"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026761" y="2033588"/>
            <a:ext cx="738664" cy="2946400"/>
          </a:xfrm>
          <a:prstGeom prst="rect">
            <a:avLst/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just" defTabSz="914400" eaLnBrk="0" hangingPunct="0">
              <a:spcBef>
                <a:spcPct val="50000"/>
              </a:spcBef>
            </a:pPr>
            <a:r>
              <a:rPr lang="zh-CN" altLang="en-US" sz="3600">
                <a:solidFill>
                  <a:prstClr val="white"/>
                </a:solidFill>
                <a:latin typeface="Times New Roman" pitchFamily="18" charset="0"/>
                <a:ea typeface="隶书" pitchFamily="49" charset="-122"/>
              </a:rPr>
              <a:t>程序设计语言</a:t>
            </a: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6312024" y="3068960"/>
            <a:ext cx="5328592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kumimoji="1"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：能由计算机执行 </a:t>
            </a:r>
          </a:p>
          <a:p>
            <a:pPr defTabSz="914400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kumimoji="1"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：抽象性差，对语言要求</a:t>
            </a:r>
            <a:r>
              <a:rPr kumimoji="1"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kumimoji="1"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44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40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71463" y="402531"/>
            <a:ext cx="3456385" cy="988329"/>
            <a:chOff x="511395" y="5843692"/>
            <a:chExt cx="4002022" cy="1903027"/>
          </a:xfrm>
        </p:grpSpPr>
        <p:sp>
          <p:nvSpPr>
            <p:cNvPr id="6" name="燕尾形 5"/>
            <p:cNvSpPr/>
            <p:nvPr/>
          </p:nvSpPr>
          <p:spPr>
            <a:xfrm>
              <a:off x="511395" y="6101950"/>
              <a:ext cx="4002022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燕尾形 4"/>
            <p:cNvSpPr/>
            <p:nvPr/>
          </p:nvSpPr>
          <p:spPr>
            <a:xfrm>
              <a:off x="824260" y="5843692"/>
              <a:ext cx="3415258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算法的描述</a:t>
              </a: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燕尾形 7"/>
          <p:cNvSpPr/>
          <p:nvPr/>
        </p:nvSpPr>
        <p:spPr>
          <a:xfrm>
            <a:off x="4439816" y="536656"/>
            <a:ext cx="259228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/>
            <a:r>
              <a:rPr lang="zh-CN" altLang="en-US" sz="4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  <a:endParaRPr lang="zh-CN" altLang="en-US" sz="4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4498" y="1565429"/>
            <a:ext cx="1063009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  <a:r>
              <a:rPr kumimoji="1"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3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Pseudocode</a:t>
            </a:r>
            <a:r>
              <a:rPr kumimoji="1"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）：介于自然语言和程序设计语言之间的方法，它采用某一程序设计语言的基本语法，操作指令可以结合自然语言来设计。</a:t>
            </a:r>
          </a:p>
          <a:p>
            <a:pPr lvl="0" defTabSz="914400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kumimoji="1"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：表达能力强，抽象性强，容易理解</a:t>
            </a:r>
          </a:p>
          <a:p>
            <a:pPr lvl="0" defTabSz="914400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± 2</a:t>
            </a:r>
          </a:p>
        </p:txBody>
      </p:sp>
    </p:spTree>
    <p:extLst>
      <p:ext uri="{BB962C8B-B14F-4D97-AF65-F5344CB8AC3E}">
        <p14:creationId xmlns:p14="http://schemas.microsoft.com/office/powerpoint/2010/main" val="306265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1630,1631,1632,1633,"/>
  <p:tag name="MH_CONTENTSID" val="162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Rectangle 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TextBox 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Freeform 2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AUTOCOLOR" val="TRUE"/>
  <p:tag name="MH_TYPE" val="CONTENTS"/>
  <p:tag name="ID" val="54584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MultipleChoiceMA"/>
  <p:tag name="RAINPROBLEM" val="MultipleChoiceMA"/>
  <p:tag name="PROBLEMSCORE_HALF" val="0.0"/>
  <p:tag name="PROBLEMSCORE" val="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27221526"/>
  <p:tag name="MH_LIBRARY" val="GRAPHIC"/>
  <p:tag name="MH_TYPE" val="SubTitle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27221526"/>
  <p:tag name="MH_LIBRARY" val="GRAPHIC"/>
  <p:tag name="MH_TYPE" val="Text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27221526"/>
  <p:tag name="MH_LIBRARY" val="GRAPHIC"/>
  <p:tag name="MH_TYPE" val="Other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27221526"/>
  <p:tag name="MH_LIBRARY" val="GRAPHIC"/>
  <p:tag name="MH_TYPE" val="SubTitle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27221526"/>
  <p:tag name="MH_LIBRARY" val="GRAPHIC"/>
  <p:tag name="MH_TYPE" val="Text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27221526"/>
  <p:tag name="MH_LIBRARY" val="GRAPHIC"/>
  <p:tag name="MH_TYPE" val="Other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27221526"/>
  <p:tag name="MH_LIBRARY" val="GRAPHIC"/>
  <p:tag name="MH_TYPE" val="SubTitle"/>
  <p:tag name="MH_ORDER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27221526"/>
  <p:tag name="MH_LIBRARY" val="GRAPHIC"/>
  <p:tag name="MH_TYPE" val="Text"/>
  <p:tag name="MH_ORDER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27221526"/>
  <p:tag name="MH_LIBRARY" val="GRAPHIC"/>
  <p:tag name="MH_TYPE" val="Other"/>
  <p:tag name="MH_ORDER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27221526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27221526"/>
  <p:tag name="MH_LIBRARY" val="GRAPHIC"/>
  <p:tag name="MH_TYPE" val="Other"/>
  <p:tag name="MH_ORDER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27221526"/>
  <p:tag name="MH_LIBRARY" val="GRAPHIC"/>
  <p:tag name="MH_TYPE" val="Other"/>
  <p:tag name="MH_ORDER" val="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27221526"/>
  <p:tag name="MH_LIBRARY" val="GRAPHIC"/>
  <p:tag name="MH_TYPE" val="Other"/>
  <p:tag name="MH_ORDER" val="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28083558"/>
  <p:tag name="MH_LIBRARY" val="GRAPHIC"/>
  <p:tag name="MH_TYPE" val="Other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28083558"/>
  <p:tag name="MH_LIBRARY" val="GRAPHIC"/>
  <p:tag name="MH_TYPE" val="Other"/>
  <p:tag name="MH_ORDER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28083558"/>
  <p:tag name="MH_LIBRARY" val="GRAPHIC"/>
  <p:tag name="MH_TYPE" val="Other"/>
  <p:tag name="MH_ORDER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28083558"/>
  <p:tag name="MH_LIBRARY" val="GRAPHIC"/>
  <p:tag name="MH_TYPE" val="Other"/>
  <p:tag name="MH_ORDER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28083558"/>
  <p:tag name="MH_LIBRARY" val="GRAPHIC"/>
  <p:tag name="MH_TYPE" val="SubTitle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28083558"/>
  <p:tag name="MH_LIBRARY" val="GRAPHIC"/>
  <p:tag name="MH_TYPE" val="SubTitle"/>
  <p:tag name="MH_ORDER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28083558"/>
  <p:tag name="MH_LIBRARY" val="GRAPHIC"/>
  <p:tag name="MH_TYPE" val="Other"/>
  <p:tag name="MH_ORDER" val="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28083558"/>
  <p:tag name="MH_LIBRARY" val="GRAPHIC"/>
  <p:tag name="MH_TYPE" val="Other"/>
  <p:tag name="MH_ORDER" val="1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28083558"/>
  <p:tag name="MH_LIBRARY" val="GRAPHIC"/>
  <p:tag name="MH_TYPE" val="Other"/>
  <p:tag name="MH_ORDER" val="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28083558"/>
  <p:tag name="MH_LIBRARY" val="GRAPHIC"/>
  <p:tag name="MH_TYPE" val="Other"/>
  <p:tag name="MH_ORDER" val="1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28083558"/>
  <p:tag name="MH_LIBRARY" val="GRAPHIC"/>
  <p:tag name="MH_TYPE" val="SubTitle"/>
  <p:tag name="MH_ORDER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28083558"/>
  <p:tag name="MH_LIBRARY" val="GRAPHIC"/>
  <p:tag name="MH_TYPE" val="Other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28083558"/>
  <p:tag name="MH_LIBRARY" val="GRAPHIC"/>
  <p:tag name="MH_TYPE" val="Other"/>
  <p:tag name="MH_ORDER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28083558"/>
  <p:tag name="MH_LIBRARY" val="GRAPHIC"/>
  <p:tag name="MH_TYPE" val="Other"/>
  <p:tag name="MH_ORDER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28083558"/>
  <p:tag name="MH_LIBRARY" val="GRAPHIC"/>
  <p:tag name="MH_TYPE" val="Other"/>
  <p:tag name="MH_ORDER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28083558"/>
  <p:tag name="MH_LIBRARY" val="GRAPHIC"/>
  <p:tag name="MH_TYPE" val="SubTitle"/>
  <p:tag name="MH_ORDER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演示文稿1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2" id="{1C8628DC-6B33-4EC7-AE98-090D3D666A30}" vid="{BD745617-EE1A-45F8-A219-F9FF47AA8987}"/>
    </a:ext>
  </a:extLst>
</a:theme>
</file>

<file path=ppt/theme/theme2.xml><?xml version="1.0" encoding="utf-8"?>
<a:theme xmlns:a="http://schemas.openxmlformats.org/drawingml/2006/main" name="演示文稿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4" id="{045DB648-4783-41B5-9CCC-79F144C40474}" vid="{EDBCDBCC-F968-44B7-AF65-6AC451178DDD}"/>
    </a:ext>
  </a:extLst>
</a:theme>
</file>

<file path=ppt/theme/theme3.xml><?xml version="1.0" encoding="utf-8"?>
<a:theme xmlns:a="http://schemas.openxmlformats.org/drawingml/2006/main" name="演示文稿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5" id="{890E0C8E-D88D-4477-B85F-DAAA0E5D9497}" vid="{87EC80FA-82FB-4DDD-9B77-B59C0ED9FC27}"/>
    </a:ext>
  </a:extLst>
</a:theme>
</file>

<file path=ppt/theme/theme4.xml><?xml version="1.0" encoding="utf-8"?>
<a:theme xmlns:a="http://schemas.openxmlformats.org/drawingml/2006/main" name="演示文稿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6" id="{8D34F381-B58E-4578-A651-42B86E16BB86}" vid="{78F00369-7F80-4453-A8A4-CC6C91E4BE21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《数据结构》课件模板（主题）</Template>
  <TotalTime>31103</TotalTime>
  <Words>1840</Words>
  <Application>Microsoft Office PowerPoint</Application>
  <PresentationFormat>宽屏</PresentationFormat>
  <Paragraphs>398</Paragraphs>
  <Slides>39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9" baseType="lpstr">
      <vt:lpstr>Microsoft Yahei</vt:lpstr>
      <vt:lpstr>仿宋_GB2312</vt:lpstr>
      <vt:lpstr>华文楷体</vt:lpstr>
      <vt:lpstr>华文细黑</vt:lpstr>
      <vt:lpstr>楷体</vt:lpstr>
      <vt:lpstr>隶书</vt:lpstr>
      <vt:lpstr>宋体</vt:lpstr>
      <vt:lpstr>微软雅黑</vt:lpstr>
      <vt:lpstr>Arial</vt:lpstr>
      <vt:lpstr>Calibri</vt:lpstr>
      <vt:lpstr>Cambria Math</vt:lpstr>
      <vt:lpstr>Impact</vt:lpstr>
      <vt:lpstr>Times New Roman</vt:lpstr>
      <vt:lpstr>Wingdings</vt:lpstr>
      <vt:lpstr>演示文稿12</vt:lpstr>
      <vt:lpstr>演示文稿14</vt:lpstr>
      <vt:lpstr>演示文稿15</vt:lpstr>
      <vt:lpstr>演示文稿16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bjfu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教学节段1</dc:title>
  <dc:creator>86139</dc:creator>
  <cp:lastModifiedBy>86139</cp:lastModifiedBy>
  <cp:revision>1763</cp:revision>
  <dcterms:created xsi:type="dcterms:W3CDTF">1996-07-15T15:40:02Z</dcterms:created>
  <dcterms:modified xsi:type="dcterms:W3CDTF">2024-03-07T08:06:23Z</dcterms:modified>
</cp:coreProperties>
</file>