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3"/>
  </p:notesMasterIdLst>
  <p:handoutMasterIdLst>
    <p:handoutMasterId r:id="rId24"/>
  </p:handoutMasterIdLst>
  <p:sldIdLst>
    <p:sldId id="1408" r:id="rId5"/>
    <p:sldId id="1725" r:id="rId6"/>
    <p:sldId id="1743" r:id="rId7"/>
    <p:sldId id="1744" r:id="rId8"/>
    <p:sldId id="1745" r:id="rId9"/>
    <p:sldId id="1746" r:id="rId10"/>
    <p:sldId id="1747" r:id="rId11"/>
    <p:sldId id="1748" r:id="rId12"/>
    <p:sldId id="1750" r:id="rId13"/>
    <p:sldId id="1758" r:id="rId14"/>
    <p:sldId id="1752" r:id="rId15"/>
    <p:sldId id="1753" r:id="rId16"/>
    <p:sldId id="1755" r:id="rId17"/>
    <p:sldId id="1754" r:id="rId18"/>
    <p:sldId id="1759" r:id="rId19"/>
    <p:sldId id="1756" r:id="rId20"/>
    <p:sldId id="1757" r:id="rId21"/>
    <p:sldId id="1669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D966"/>
    <a:srgbClr val="F4F4F4"/>
    <a:srgbClr val="FF00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pPr/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 cstate="print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4/15/2024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pPr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4.tmp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image" Target="../media/image4.tmp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image" Target="../media/image4.tmp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栈的应用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2996952"/>
            <a:ext cx="6840760" cy="2448272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对表达式求值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)-d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的后缀表达式是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   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defRPr/>
            </a:pPr>
            <a:r>
              <a:rPr lang="en-US" altLang="zh-CN" sz="2400" dirty="0" err="1"/>
              <a:t>abcd</a:t>
            </a:r>
            <a:r>
              <a:rPr lang="en-US" altLang="zh-CN" sz="2400" dirty="0"/>
              <a:t>*+-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defRPr/>
            </a:pPr>
            <a:r>
              <a:rPr lang="en-US" altLang="zh-CN" sz="2400" dirty="0" err="1"/>
              <a:t>abc</a:t>
            </a:r>
            <a:r>
              <a:rPr lang="en-US" altLang="zh-CN" sz="2400" dirty="0"/>
              <a:t>+*d-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defRPr/>
            </a:pPr>
            <a:r>
              <a:rPr lang="en-US" altLang="zh-CN" sz="2400" dirty="0" err="1"/>
              <a:t>abc</a:t>
            </a:r>
            <a:r>
              <a:rPr lang="en-US" altLang="zh-CN" sz="2400" dirty="0"/>
              <a:t>*+d-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defRPr/>
            </a:pPr>
            <a:r>
              <a:rPr lang="en-US" altLang="zh-CN" sz="2400" dirty="0"/>
              <a:t>-+*</a:t>
            </a:r>
            <a:r>
              <a:rPr lang="en-US" altLang="zh-CN" sz="2400" dirty="0" err="1"/>
              <a:t>abcd</a:t>
            </a:r>
            <a:endParaRPr lang="zh-CN" altLang="en-US" sz="2400" dirty="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15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449132"/>
            <a:ext cx="2822575" cy="1379099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>
                <a:solidFill>
                  <a:srgbClr val="006666"/>
                </a:solidFill>
              </a:rPr>
              <a:t>先找运算符，</a:t>
            </a:r>
          </a:p>
          <a:p>
            <a:r>
              <a:rPr lang="zh-CN" altLang="zh-CN" sz="2800" dirty="0">
                <a:solidFill>
                  <a:srgbClr val="006666"/>
                </a:solidFill>
              </a:rPr>
              <a:t>再找操作数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208213" y="2665413"/>
            <a:ext cx="65614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A50021"/>
                </a:solidFill>
                <a:latin typeface="+mj-ea"/>
                <a:ea typeface="+mj-ea"/>
              </a:rPr>
              <a:t>            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d e /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endParaRPr lang="zh-CN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3935413" y="3786188"/>
            <a:ext cx="792162" cy="25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5278438" y="4040188"/>
            <a:ext cx="9144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4994275" y="4497388"/>
            <a:ext cx="1600200" cy="4762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935413" y="36591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4727575" y="36591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299075" y="38877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6213475" y="38877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4994275" y="43449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6600825" y="43449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994275" y="4954588"/>
            <a:ext cx="2286000" cy="4762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4994275" y="48021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7248525" y="48021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3935413" y="5416550"/>
            <a:ext cx="360045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3935413" y="5259388"/>
            <a:ext cx="0" cy="157162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7535863" y="5259388"/>
            <a:ext cx="0" cy="1524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2479675" y="3963988"/>
            <a:ext cx="685800" cy="381000"/>
          </a:xfrm>
          <a:prstGeom prst="wedgeRectCallout">
            <a:avLst>
              <a:gd name="adj1" fmla="val 219676"/>
              <a:gd name="adj2" fmla="val -83333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7089775" y="4173538"/>
            <a:ext cx="838200" cy="457200"/>
          </a:xfrm>
          <a:prstGeom prst="wedgeRectCallout">
            <a:avLst>
              <a:gd name="adj1" fmla="val -205870"/>
              <a:gd name="adj2" fmla="val -64583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3546475" y="4573588"/>
            <a:ext cx="1219200" cy="381000"/>
          </a:xfrm>
          <a:prstGeom prst="wedgeRectCallout">
            <a:avLst>
              <a:gd name="adj1" fmla="val 133722"/>
              <a:gd name="adj2" fmla="val -62500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d/e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8194675" y="4954588"/>
            <a:ext cx="1828800" cy="533400"/>
          </a:xfrm>
          <a:prstGeom prst="wedgeRectCallout">
            <a:avLst>
              <a:gd name="adj1" fmla="val -161546"/>
              <a:gd name="adj2" fmla="val -49106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(c-d/e)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16" name="AutoShape 24"/>
          <p:cNvSpPr>
            <a:spLocks noChangeArrowheads="1"/>
          </p:cNvSpPr>
          <p:nvPr/>
        </p:nvSpPr>
        <p:spPr bwMode="auto">
          <a:xfrm>
            <a:off x="5706277" y="2897188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9417" name="AutoShape 25"/>
          <p:cNvSpPr>
            <a:spLocks noChangeArrowheads="1"/>
          </p:cNvSpPr>
          <p:nvPr/>
        </p:nvSpPr>
        <p:spPr bwMode="auto">
          <a:xfrm>
            <a:off x="7108551" y="2909888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9418" name="AutoShape 26"/>
          <p:cNvSpPr>
            <a:spLocks noChangeArrowheads="1"/>
          </p:cNvSpPr>
          <p:nvPr/>
        </p:nvSpPr>
        <p:spPr bwMode="auto">
          <a:xfrm>
            <a:off x="7421289" y="2932112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8019257" y="2935288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9420" name="AutoShape 28"/>
          <p:cNvSpPr>
            <a:spLocks noChangeArrowheads="1"/>
          </p:cNvSpPr>
          <p:nvPr/>
        </p:nvSpPr>
        <p:spPr bwMode="auto">
          <a:xfrm>
            <a:off x="8394441" y="2938132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767408" y="536656"/>
            <a:ext cx="5256584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对后缀表达式求值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2208212" y="5837919"/>
            <a:ext cx="3984625" cy="533400"/>
          </a:xfrm>
          <a:prstGeom prst="wedgeRectCallout">
            <a:avLst>
              <a:gd name="adj1" fmla="val 47978"/>
              <a:gd name="adj2" fmla="val -124616"/>
            </a:avLst>
          </a:prstGeom>
          <a:solidFill>
            <a:srgbClr val="FFFFCC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(c-d/e)</a:t>
            </a:r>
            <a:r>
              <a:rPr lang="zh-CN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8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5845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3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1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 autoUpdateAnimBg="0"/>
      <p:bldP spid="59396" grpId="0" autoUpdateAnimBg="0"/>
      <p:bldP spid="59397" grpId="0" animBg="1"/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7" grpId="0" animBg="1"/>
      <p:bldP spid="59408" grpId="0" animBg="1"/>
      <p:bldP spid="59409" grpId="0" animBg="1"/>
      <p:bldP spid="59410" grpId="0" animBg="1"/>
      <p:bldP spid="59411" grpId="0" animBg="1"/>
      <p:bldP spid="59412" grpId="0" animBg="1" autoUpdateAnimBg="0"/>
      <p:bldP spid="59413" grpId="0" animBg="1" autoUpdateAnimBg="0"/>
      <p:bldP spid="59414" grpId="0" animBg="1" autoUpdateAnimBg="0"/>
      <p:bldP spid="59415" grpId="0" animBg="1" autoUpdateAnimBg="0"/>
      <p:bldP spid="59416" grpId="0" animBg="1"/>
      <p:bldP spid="59417" grpId="0" animBg="1"/>
      <p:bldP spid="59418" grpId="0" animBg="1"/>
      <p:bldP spid="59419" grpId="0" animBg="1"/>
      <p:bldP spid="59420" grpId="0" animBg="1"/>
      <p:bldP spid="2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911424" y="4725144"/>
            <a:ext cx="1044116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32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每个运算符的运算次序要由它之后的一个运算符来定，在后缀式中，优先</a:t>
            </a:r>
            <a:r>
              <a:rPr lang="zh-CN" altLang="en-US" sz="32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lang="zh-CN" altLang="zh-CN" sz="32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高的运算符领先于优先</a:t>
            </a:r>
            <a:r>
              <a:rPr lang="zh-CN" altLang="en-US" sz="32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lang="zh-CN" altLang="zh-CN" sz="32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低的运算符。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631504" y="2443957"/>
            <a:ext cx="846455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 “原表达式” 和 “后缀式”中的运算符:</a:t>
            </a:r>
          </a:p>
          <a:p>
            <a:pPr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原表达式:  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/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后缀式:  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b c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 e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3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endParaRPr lang="zh-CN" altLang="zh-CN" sz="3200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67408" y="536656"/>
            <a:ext cx="5256584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对后缀式表达式求值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05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03512" y="2844799"/>
            <a:ext cx="8153400" cy="466725"/>
            <a:chOff x="340" y="494"/>
            <a:chExt cx="5136" cy="294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OPND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INPUT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OPERATE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703512" y="3413124"/>
            <a:ext cx="8153400" cy="466725"/>
            <a:chOff x="340" y="1022"/>
            <a:chExt cx="5136" cy="294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372-*#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Push(opnd,’3’)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703512" y="3870324"/>
            <a:ext cx="8153400" cy="1016000"/>
            <a:chOff x="340" y="1310"/>
            <a:chExt cx="5136" cy="640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r" defTabSz="914400" fontAlgn="base"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72-*#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40" y="1310"/>
              <a:ext cx="912" cy="6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3,7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ctr"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Push(opnd,’7’)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1703512" y="4327524"/>
            <a:ext cx="8153400" cy="1016000"/>
            <a:chOff x="340" y="1598"/>
            <a:chExt cx="5136" cy="640"/>
          </a:xfrm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40" y="1598"/>
              <a:ext cx="912" cy="6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3,7,2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r" defTabSz="914400" fontAlgn="base"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2-*#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ctr"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Push(opnd,’2’)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03512" y="4784724"/>
            <a:ext cx="8153400" cy="1016000"/>
            <a:chOff x="340" y="1886"/>
            <a:chExt cx="5136" cy="640"/>
          </a:xfrm>
        </p:grpSpPr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40" y="1886"/>
              <a:ext cx="912" cy="6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3,5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r" defTabSz="914400" fontAlgn="base"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-*#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Push(opnd,’5’)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1703512" y="5241924"/>
            <a:ext cx="8280400" cy="1016000"/>
            <a:chOff x="340" y="2174"/>
            <a:chExt cx="5216" cy="640"/>
          </a:xfrm>
        </p:grpSpPr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40" y="2174"/>
              <a:ext cx="912" cy="6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15</a:t>
              </a:r>
              <a:endParaRPr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r" defTabSz="914400" fontAlgn="base"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*#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4180" y="2174"/>
              <a:ext cx="1376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0" algn="ctr" defTabSz="914400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Push(opnd,’15’)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矩形 56"/>
          <p:cNvSpPr>
            <a:spLocks noChangeArrowheads="1"/>
          </p:cNvSpPr>
          <p:nvPr/>
        </p:nvSpPr>
        <p:spPr bwMode="auto">
          <a:xfrm>
            <a:off x="263352" y="1564803"/>
            <a:ext cx="5087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例如表达式：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3*(7-2)#</a:t>
            </a:r>
          </a:p>
          <a:p>
            <a:pPr algn="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后缀表达式：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#372-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</p:txBody>
      </p:sp>
      <p:sp>
        <p:nvSpPr>
          <p:cNvPr id="61" name="五边形 60"/>
          <p:cNvSpPr/>
          <p:nvPr/>
        </p:nvSpPr>
        <p:spPr>
          <a:xfrm>
            <a:off x="767408" y="536656"/>
            <a:ext cx="5256584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对后缀式表达式求值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742112" y="1499822"/>
            <a:ext cx="6102967" cy="12003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设定一个栈 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OPND-----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每读入一个运算符，就从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栈中弹出两个操作数进行运算，把结果压入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770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79376" y="1988840"/>
            <a:ext cx="10680700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设立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栈；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2)设表达式的结束符为“#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</a:t>
            </a:r>
            <a:r>
              <a:rPr lang="zh-CN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运算符栈的</a:t>
            </a:r>
            <a:r>
              <a:rPr lang="zh-CN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栈底为“#”；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当前字符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是操作数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直接发送给后缀式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于栈顶运算符，则</a:t>
            </a:r>
            <a:r>
              <a:rPr lang="zh-CN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否则，退出栈顶运算符发送给后缀式；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6)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对它之前后的运算符</a:t>
            </a:r>
            <a:r>
              <a:rPr lang="zh-CN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起隔离作用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defRPr/>
            </a:pPr>
            <a:r>
              <a:rPr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“)”可视为自相应左括弧开始的表达式的结束符。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67408" y="536656"/>
            <a:ext cx="756084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把算术表达式转换成后缀表达式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56"/>
          <p:cNvSpPr>
            <a:spLocks noChangeArrowheads="1"/>
          </p:cNvSpPr>
          <p:nvPr/>
        </p:nvSpPr>
        <p:spPr bwMode="auto">
          <a:xfrm>
            <a:off x="7320136" y="1484784"/>
            <a:ext cx="4727848" cy="116955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例如算术表达式：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3*(7-2)#</a:t>
            </a:r>
          </a:p>
          <a:p>
            <a:pPr algn="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后缀表达式：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#372-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82452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06084"/>
            <a:ext cx="6996453" cy="3900095"/>
          </a:xfrm>
        </p:spPr>
      </p:pic>
      <p:sp>
        <p:nvSpPr>
          <p:cNvPr id="6" name="五边形 5"/>
          <p:cNvSpPr/>
          <p:nvPr/>
        </p:nvSpPr>
        <p:spPr>
          <a:xfrm>
            <a:off x="767408" y="536656"/>
            <a:ext cx="756084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把算术表达式转换成后缀表达式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0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令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代表入栈，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代表出栈。若利用堆栈将中缀表达式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3*2+8/4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转为后缀表达式，则相应的堆栈操作序列是：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PPPOOO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POPOPO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POPPOO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PPOOPO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60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若借助堆栈将算术表达式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*c+(d*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e+f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)*g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转换为后缀表达式，当读入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时，堆栈里的内容是什么（按堆栈自底向上顺序）？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+(*+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+(+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+</a:t>
            </a:r>
            <a:r>
              <a:rPr lang="en-US" altLang="zh-CN" sz="2800" i="1" dirty="0"/>
              <a:t>+(</a:t>
            </a:r>
            <a:r>
              <a:rPr lang="en-US" altLang="zh-CN" sz="2800" dirty="0"/>
              <a:t>+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err="1"/>
              <a:t>abcde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4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111544" y="1472217"/>
            <a:ext cx="682404" cy="86803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4943872" y="1472217"/>
            <a:ext cx="5544616" cy="868033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对算术表达式求值</a:t>
            </a:r>
          </a:p>
        </p:txBody>
      </p:sp>
      <p:sp>
        <p:nvSpPr>
          <p:cNvPr id="21" name="MH_Number_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111544" y="2645334"/>
            <a:ext cx="682404" cy="84704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943871" y="2645334"/>
            <a:ext cx="5544617" cy="847044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对后缀表达式求值</a:t>
            </a:r>
          </a:p>
        </p:txBody>
      </p:sp>
      <p:cxnSp>
        <p:nvCxnSpPr>
          <p:cNvPr id="26" name="MH_Others_1"/>
          <p:cNvCxnSpPr/>
          <p:nvPr>
            <p:custDataLst>
              <p:tags r:id="rId6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7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8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9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Number_2">
            <a:hlinkClick r:id="rId1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114021" y="3797462"/>
            <a:ext cx="682404" cy="84704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2">
            <a:hlinkClick r:id="rId1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4946348" y="3797462"/>
            <a:ext cx="5542140" cy="847044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把算术表达式转换成后缀表达式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15377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01920" y="378624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9502582" y="1595495"/>
            <a:ext cx="1901825" cy="1281113"/>
            <a:chOff x="4224" y="480"/>
            <a:chExt cx="1198" cy="80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560" y="480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常数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560" y="960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4224" y="67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224" y="9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5426348" y="1923580"/>
            <a:ext cx="4953000" cy="4410076"/>
            <a:chOff x="1056" y="720"/>
            <a:chExt cx="3120" cy="2778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056" y="1008"/>
              <a:ext cx="76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824" y="72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(operand)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728" y="1968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(operator)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056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28" y="3168"/>
              <a:ext cx="19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界限符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(delimiter</a:t>
              </a: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056" y="2256"/>
              <a:ext cx="67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9350184" y="3424295"/>
            <a:ext cx="1858963" cy="1585913"/>
            <a:chOff x="4080" y="1680"/>
            <a:chExt cx="1171" cy="99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608" y="1680"/>
              <a:ext cx="6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算术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608" y="2016"/>
              <a:ext cx="6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608" y="2352"/>
              <a:ext cx="6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4080" y="18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08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080" y="225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9426382" y="5481695"/>
            <a:ext cx="1978025" cy="1128713"/>
            <a:chOff x="3504" y="3024"/>
            <a:chExt cx="1246" cy="711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936" y="3024"/>
              <a:ext cx="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括号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936" y="3408"/>
              <a:ext cx="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结束符</a:t>
              </a: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504" y="321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504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29550" y="2447417"/>
            <a:ext cx="3756683" cy="26776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算术四则运算规则：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arenBoth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先乘除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后加减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arenBoth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从左算到右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arenBoth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先括号内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后括号外</a:t>
            </a:r>
            <a:endParaRPr lang="zh-CN" altLang="en-US" sz="2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767408" y="536656"/>
            <a:ext cx="496855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801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04520"/>
              </p:ext>
            </p:extLst>
          </p:nvPr>
        </p:nvGraphicFramePr>
        <p:xfrm>
          <a:off x="1751707" y="1988840"/>
          <a:ext cx="8534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3" imgW="6968160" imgH="3789360" progId="Visio.Drawing.5">
                  <p:embed/>
                </p:oleObj>
              </mc:Choice>
              <mc:Fallback>
                <p:oleObj name="VISIO" r:id="rId3" imgW="6968160" imgH="3789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07" y="1988840"/>
                        <a:ext cx="8534400" cy="441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604320" y="2819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671120" y="2857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661720" y="2819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652320" y="2819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642920" y="2819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8328720" y="2857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166920" y="2857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604320" y="3390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4671120" y="3390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737920" y="3390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652320" y="3390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642920" y="3390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8328720" y="3390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9166920" y="3390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604320" y="39243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671120" y="39243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5737920" y="39243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6652320" y="39243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7642920" y="3886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8328720" y="39243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166920" y="39243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604320" y="4381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4671120" y="4381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5737920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6652320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7642920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8328720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9166920" y="4381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604320" y="4838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4671120" y="48387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5737920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6652320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7642920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8328720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3604320" y="5295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4671120" y="5295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5737920" y="5257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6652320" y="5257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64292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8328720" y="5257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9166920" y="5295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604320" y="5791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4671120" y="58293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5737920" y="5791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6652320" y="5791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7642920" y="5791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9166920" y="58293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916692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832872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5" name="五边形 54"/>
          <p:cNvSpPr/>
          <p:nvPr/>
        </p:nvSpPr>
        <p:spPr>
          <a:xfrm>
            <a:off x="767408" y="536656"/>
            <a:ext cx="496855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算符间的优先关系</a:t>
            </a:r>
          </a:p>
        </p:txBody>
      </p:sp>
    </p:spTree>
    <p:extLst>
      <p:ext uri="{BB962C8B-B14F-4D97-AF65-F5344CB8AC3E}">
        <p14:creationId xmlns:p14="http://schemas.microsoft.com/office/powerpoint/2010/main" val="35777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03512" y="1585912"/>
            <a:ext cx="8153400" cy="466725"/>
            <a:chOff x="340" y="494"/>
            <a:chExt cx="5136" cy="294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OPTR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588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OPND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INPUT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OPERATE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703512" y="2154237"/>
            <a:ext cx="8153400" cy="466725"/>
            <a:chOff x="340" y="1022"/>
            <a:chExt cx="5136" cy="294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3*(7-2)#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Push(opnd,’3’)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588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703512" y="2611437"/>
            <a:ext cx="8153400" cy="466725"/>
            <a:chOff x="340" y="1310"/>
            <a:chExt cx="5136" cy="294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*(7-2)#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588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40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Push(optr,’*’)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1703512" y="3068637"/>
            <a:ext cx="8153400" cy="466725"/>
            <a:chOff x="340" y="1598"/>
            <a:chExt cx="5136" cy="294"/>
          </a:xfrm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40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588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(7-2)#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Push(optr,’(’)</a:t>
              </a: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03512" y="3525837"/>
            <a:ext cx="8153400" cy="466725"/>
            <a:chOff x="340" y="1886"/>
            <a:chExt cx="5136" cy="294"/>
          </a:xfrm>
        </p:grpSpPr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40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#,*,(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1588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7-2)#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Push(opnd,’7’)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1703512" y="3983037"/>
            <a:ext cx="8153400" cy="466725"/>
            <a:chOff x="340" y="2174"/>
            <a:chExt cx="5136" cy="294"/>
          </a:xfrm>
        </p:grpSpPr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40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#,*,(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1588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3,7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-2)#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4180" y="217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Push(optr,’-’)</a:t>
              </a:r>
            </a:p>
          </p:txBody>
        </p:sp>
      </p:grp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1703512" y="4440237"/>
            <a:ext cx="8153400" cy="466725"/>
            <a:chOff x="340" y="2462"/>
            <a:chExt cx="5136" cy="294"/>
          </a:xfrm>
        </p:grpSpPr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340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588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3,7</a:t>
              </a: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2884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2)#</a:t>
              </a: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4180" y="246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Push(opnd,’2’)</a:t>
              </a:r>
            </a:p>
          </p:txBody>
        </p:sp>
      </p:grp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1703512" y="4887912"/>
            <a:ext cx="8153400" cy="476250"/>
            <a:chOff x="340" y="2744"/>
            <a:chExt cx="5136" cy="300"/>
          </a:xfrm>
        </p:grpSpPr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340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588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3,7,2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2884" y="274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)#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180" y="275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Operate(7-2)</a:t>
              </a:r>
            </a:p>
          </p:txBody>
        </p:sp>
      </p:grp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1703512" y="5354637"/>
            <a:ext cx="8153400" cy="466725"/>
            <a:chOff x="340" y="3038"/>
            <a:chExt cx="5136" cy="294"/>
          </a:xfrm>
        </p:grpSpPr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340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#,*,(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1588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3,5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2884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)#</a:t>
              </a: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80" y="303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Pop(optr)</a:t>
              </a:r>
            </a:p>
          </p:txBody>
        </p:sp>
      </p:grpSp>
      <p:grpSp>
        <p:nvGrpSpPr>
          <p:cNvPr id="49" name="Group 55"/>
          <p:cNvGrpSpPr>
            <a:grpSpLocks/>
          </p:cNvGrpSpPr>
          <p:nvPr/>
        </p:nvGrpSpPr>
        <p:grpSpPr bwMode="auto">
          <a:xfrm>
            <a:off x="1703512" y="5811837"/>
            <a:ext cx="8153400" cy="466725"/>
            <a:chOff x="340" y="3326"/>
            <a:chExt cx="5136" cy="294"/>
          </a:xfrm>
        </p:grpSpPr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340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#,*</a:t>
              </a: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1588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3,5</a:t>
              </a: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2884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4180" y="332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Operate(3*5)</a:t>
              </a:r>
            </a:p>
          </p:txBody>
        </p:sp>
      </p:grp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1703512" y="6269037"/>
            <a:ext cx="8153400" cy="466725"/>
            <a:chOff x="340" y="3614"/>
            <a:chExt cx="5136" cy="294"/>
          </a:xfrm>
        </p:grpSpPr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40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1588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884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4180" y="361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GetTop(opnd)</a:t>
              </a:r>
            </a:p>
          </p:txBody>
        </p:sp>
      </p:grpSp>
      <p:sp>
        <p:nvSpPr>
          <p:cNvPr id="59" name="矩形 56"/>
          <p:cNvSpPr>
            <a:spLocks noChangeArrowheads="1"/>
          </p:cNvSpPr>
          <p:nvPr/>
        </p:nvSpPr>
        <p:spPr bwMode="auto">
          <a:xfrm>
            <a:off x="8345487" y="755469"/>
            <a:ext cx="305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3*(7-2)#</a:t>
            </a:r>
          </a:p>
        </p:txBody>
      </p:sp>
      <p:sp>
        <p:nvSpPr>
          <p:cNvPr id="60" name="五边形 59"/>
          <p:cNvSpPr/>
          <p:nvPr/>
        </p:nvSpPr>
        <p:spPr>
          <a:xfrm>
            <a:off x="767408" y="536656"/>
            <a:ext cx="2232248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40167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343472" y="1588906"/>
            <a:ext cx="88931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4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4000">
              <a:solidFill>
                <a:srgbClr val="FF3399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3472" y="2022587"/>
            <a:ext cx="8424863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indent="254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indent="254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栈，将表达式起始符“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栈。</a:t>
            </a:r>
          </a:p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扫描表达式，读入第一个字符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，如果表达式没有扫描完毕至“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的栈顶元素不为“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时，则循环执行以下操作：</a:t>
            </a:r>
          </a:p>
          <a:p>
            <a:pPr lvl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不是运算符，则压入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栈，读入下一字符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是运算符，则根据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的栈顶元素和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的优先级比较结果，做不同的处理：</a:t>
            </a:r>
          </a:p>
          <a:p>
            <a:pPr lvl="2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若是小于，则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栈，读入下一字符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2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若是大于，则弹出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栈顶的运算符，从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栈弹出两个数，进行相应运算，结果压入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栈；</a:t>
            </a:r>
          </a:p>
          <a:p>
            <a:pPr lvl="2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若是等于，则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的栈顶元素是“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，这时弹出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栈顶的“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，相当于括号匹配成功，然后读入下一字符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栈顶元素即为表达式求值结果，返回此元素。</a:t>
            </a:r>
          </a:p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15934" y="1482044"/>
            <a:ext cx="8893175" cy="4619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设定两栈 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OPND-----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操作数或运算结果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OPTR------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8" name="五边形 7"/>
          <p:cNvSpPr/>
          <p:nvPr/>
        </p:nvSpPr>
        <p:spPr>
          <a:xfrm>
            <a:off x="767408" y="536656"/>
            <a:ext cx="61206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对表达式求值算法步骤</a:t>
            </a:r>
          </a:p>
        </p:txBody>
      </p:sp>
    </p:spTree>
    <p:extLst>
      <p:ext uri="{BB962C8B-B14F-4D97-AF65-F5344CB8AC3E}">
        <p14:creationId xmlns:p14="http://schemas.microsoft.com/office/powerpoint/2010/main" val="19747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055440" y="43543"/>
            <a:ext cx="10369152" cy="681355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err="1">
                <a:ea typeface="楷体_GB2312" pitchFamily="49" charset="-122"/>
              </a:rPr>
              <a:t>OperandType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en-US" altLang="zh-CN" sz="2400" dirty="0" err="1">
                <a:ea typeface="楷体_GB2312" pitchFamily="49" charset="-122"/>
              </a:rPr>
              <a:t>EvaluateExpression</a:t>
            </a:r>
            <a:r>
              <a:rPr lang="en-US" altLang="zh-CN" sz="2400" dirty="0">
                <a:ea typeface="楷体_GB2312" pitchFamily="49" charset="-122"/>
              </a:rPr>
              <a:t>( ) {</a:t>
            </a:r>
            <a:endParaRPr lang="en-US" altLang="zh-CN" sz="2000" dirty="0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 (OPTR);  Push (OPTR</a:t>
            </a:r>
            <a:r>
              <a:rPr lang="zh-CN" altLang="en-US" sz="2000" dirty="0">
                <a:ea typeface="楷体_GB2312" pitchFamily="49" charset="-122"/>
              </a:rPr>
              <a:t>，</a:t>
            </a:r>
            <a:r>
              <a:rPr lang="en-US" altLang="zh-CN" sz="2000" dirty="0">
                <a:ea typeface="楷体_GB2312" pitchFamily="49" charset="-122"/>
              </a:rPr>
              <a:t>'#') 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 (OPND); 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 = </a:t>
            </a:r>
            <a:r>
              <a:rPr lang="en-US" altLang="zh-CN" sz="2000" dirty="0" err="1">
                <a:ea typeface="楷体_GB2312" pitchFamily="49" charset="-122"/>
              </a:rPr>
              <a:t>getchar</a:t>
            </a:r>
            <a:r>
              <a:rPr lang="en-US" altLang="zh-CN" sz="2000" dirty="0">
                <a:ea typeface="楷体_GB2312" pitchFamily="49" charset="-122"/>
              </a:rPr>
              <a:t>( );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while (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!= '#' || 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(OPTR)! = '#') {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if (!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In(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){Push(</a:t>
            </a:r>
            <a:r>
              <a:rPr lang="en-US" altLang="zh-CN" sz="2000" dirty="0" err="1">
                <a:ea typeface="楷体_GB2312" pitchFamily="49" charset="-122"/>
              </a:rPr>
              <a:t>OPND,ch</a:t>
            </a:r>
            <a:r>
              <a:rPr lang="en-US" altLang="zh-CN" sz="2000" dirty="0">
                <a:ea typeface="楷体_GB2312" pitchFamily="49" charset="-122"/>
              </a:rPr>
              <a:t>);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 = </a:t>
            </a:r>
            <a:r>
              <a:rPr lang="en-US" altLang="zh-CN" sz="2000" dirty="0" err="1">
                <a:ea typeface="楷体_GB2312" pitchFamily="49" charset="-122"/>
              </a:rPr>
              <a:t>getchar</a:t>
            </a:r>
            <a:r>
              <a:rPr lang="en-US" altLang="zh-CN" sz="2000" dirty="0">
                <a:ea typeface="楷体_GB2312" pitchFamily="49" charset="-122"/>
              </a:rPr>
              <a:t>(); }  //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zh-CN" altLang="en-US" sz="2000" dirty="0">
                <a:ea typeface="楷体_GB2312" pitchFamily="49" charset="-122"/>
              </a:rPr>
              <a:t>不是运算符则进栈</a:t>
            </a:r>
          </a:p>
          <a:p>
            <a:pPr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    </a:t>
            </a:r>
            <a:r>
              <a:rPr lang="en-US" altLang="zh-CN" sz="2000" dirty="0">
                <a:ea typeface="楷体_GB2312" pitchFamily="49" charset="-122"/>
              </a:rPr>
              <a:t>else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switch 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Precede(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GetTop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(OPTR),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)) { //</a:t>
            </a:r>
            <a:r>
              <a:rPr lang="zh-CN" altLang="en-US" sz="2000" dirty="0">
                <a:ea typeface="楷体_GB2312" pitchFamily="49" charset="-122"/>
              </a:rPr>
              <a:t>比较优先权</a:t>
            </a:r>
          </a:p>
          <a:p>
            <a:pPr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        </a:t>
            </a:r>
            <a:r>
              <a:rPr lang="en-US" altLang="zh-CN" sz="2000" dirty="0">
                <a:ea typeface="楷体_GB2312" pitchFamily="49" charset="-122"/>
              </a:rPr>
              <a:t>case '&lt;' :    //</a:t>
            </a:r>
            <a:r>
              <a:rPr lang="zh-CN" altLang="en-US" sz="2000" dirty="0">
                <a:ea typeface="楷体_GB2312" pitchFamily="49" charset="-122"/>
              </a:rPr>
              <a:t>当前字符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zh-CN" altLang="en-US" sz="2000" dirty="0">
                <a:ea typeface="楷体_GB2312" pitchFamily="49" charset="-122"/>
              </a:rPr>
              <a:t>压入</a:t>
            </a:r>
            <a:r>
              <a:rPr lang="en-US" altLang="zh-CN" sz="2000" dirty="0">
                <a:ea typeface="楷体_GB2312" pitchFamily="49" charset="-122"/>
              </a:rPr>
              <a:t>OPTR</a:t>
            </a:r>
            <a:r>
              <a:rPr lang="zh-CN" altLang="en-US" sz="2000" dirty="0">
                <a:ea typeface="楷体_GB2312" pitchFamily="49" charset="-122"/>
              </a:rPr>
              <a:t>栈，读入下一字符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endParaRPr lang="en-US" altLang="zh-CN" sz="2000" dirty="0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Push(OPTR,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); 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 = </a:t>
            </a:r>
            <a:r>
              <a:rPr lang="en-US" altLang="zh-CN" sz="2000" dirty="0" err="1">
                <a:ea typeface="楷体_GB2312" pitchFamily="49" charset="-122"/>
              </a:rPr>
              <a:t>getchar</a:t>
            </a:r>
            <a:r>
              <a:rPr lang="en-US" altLang="zh-CN" sz="2000" dirty="0">
                <a:ea typeface="楷体_GB2312" pitchFamily="49" charset="-122"/>
              </a:rPr>
              <a:t>();  break;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case '&gt;' :    //</a:t>
            </a:r>
            <a:r>
              <a:rPr lang="zh-CN" altLang="en-US" sz="2000" dirty="0">
                <a:ea typeface="楷体_GB2312" pitchFamily="49" charset="-122"/>
              </a:rPr>
              <a:t>弹出</a:t>
            </a:r>
            <a:r>
              <a:rPr lang="en-US" altLang="zh-CN" sz="2000" dirty="0">
                <a:ea typeface="楷体_GB2312" pitchFamily="49" charset="-122"/>
              </a:rPr>
              <a:t>OPTR</a:t>
            </a:r>
            <a:r>
              <a:rPr lang="zh-CN" altLang="en-US" sz="2000" dirty="0">
                <a:ea typeface="楷体_GB2312" pitchFamily="49" charset="-122"/>
              </a:rPr>
              <a:t>栈顶的运算符运算，并将运算结果入栈</a:t>
            </a:r>
          </a:p>
          <a:p>
            <a:pPr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Pop(OPTR, theta);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Pop(OPND, b);  Pop(OPND, a);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Push(OPND,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Operate(a, theta, b)</a:t>
            </a:r>
            <a:r>
              <a:rPr lang="en-US" altLang="zh-CN" sz="2000" dirty="0">
                <a:ea typeface="楷体_GB2312" pitchFamily="49" charset="-122"/>
              </a:rPr>
              <a:t>); break;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case '=' :    //</a:t>
            </a:r>
            <a:r>
              <a:rPr lang="zh-CN" altLang="en-US" sz="2000" dirty="0">
                <a:ea typeface="楷体_GB2312" pitchFamily="49" charset="-122"/>
              </a:rPr>
              <a:t>脱括号并接收下一字符</a:t>
            </a:r>
          </a:p>
          <a:p>
            <a:pPr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Pop(</a:t>
            </a:r>
            <a:r>
              <a:rPr lang="en-US" altLang="zh-CN" sz="2000" dirty="0" err="1">
                <a:ea typeface="楷体_GB2312" pitchFamily="49" charset="-122"/>
              </a:rPr>
              <a:t>OPTR,x</a:t>
            </a:r>
            <a:r>
              <a:rPr lang="en-US" altLang="zh-CN" sz="2000" dirty="0">
                <a:ea typeface="楷体_GB2312" pitchFamily="49" charset="-122"/>
              </a:rPr>
              <a:t>);    </a:t>
            </a:r>
            <a:r>
              <a:rPr lang="en-US" altLang="zh-CN" sz="2000" dirty="0" err="1">
                <a:ea typeface="楷体_GB2312" pitchFamily="49" charset="-122"/>
              </a:rPr>
              <a:t>ch</a:t>
            </a:r>
            <a:r>
              <a:rPr lang="en-US" altLang="zh-CN" sz="2000" dirty="0">
                <a:ea typeface="楷体_GB2312" pitchFamily="49" charset="-122"/>
              </a:rPr>
              <a:t> = </a:t>
            </a:r>
            <a:r>
              <a:rPr lang="en-US" altLang="zh-CN" sz="2000" dirty="0" err="1">
                <a:ea typeface="楷体_GB2312" pitchFamily="49" charset="-122"/>
              </a:rPr>
              <a:t>getchar</a:t>
            </a:r>
            <a:r>
              <a:rPr lang="en-US" altLang="zh-CN" sz="2000" dirty="0">
                <a:ea typeface="楷体_GB2312" pitchFamily="49" charset="-122"/>
              </a:rPr>
              <a:t>();   break;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} // switch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} // while</a:t>
            </a:r>
          </a:p>
          <a:p>
            <a:pPr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return 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(OPND);} // </a:t>
            </a:r>
            <a:r>
              <a:rPr lang="en-US" altLang="zh-CN" sz="2000" dirty="0" err="1">
                <a:ea typeface="楷体_GB2312" pitchFamily="49" charset="-122"/>
              </a:rPr>
              <a:t>EvaluateExpression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1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9496" y="2492896"/>
            <a:ext cx="4862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zh-CN" altLang="zh-CN" sz="320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 =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</a:t>
            </a:r>
            <a:r>
              <a:rPr lang="zh-CN" altLang="zh-CN" sz="320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9171" y="3699396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   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前缀表示法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83632" y="4556646"/>
            <a:ext cx="7026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中缀表示法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96133" y="5441347"/>
            <a:ext cx="634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3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</a:t>
            </a:r>
            <a:r>
              <a:rPr lang="zh-CN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后缀表示法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五边形 8"/>
          <p:cNvSpPr/>
          <p:nvPr/>
        </p:nvSpPr>
        <p:spPr>
          <a:xfrm>
            <a:off x="767408" y="536656"/>
            <a:ext cx="61206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表达式的三种标识方法</a:t>
            </a:r>
          </a:p>
        </p:txBody>
      </p:sp>
    </p:spTree>
    <p:extLst>
      <p:ext uri="{BB962C8B-B14F-4D97-AF65-F5344CB8AC3E}">
        <p14:creationId xmlns:p14="http://schemas.microsoft.com/office/powerpoint/2010/main" val="28731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43048" y="1461407"/>
            <a:ext cx="728662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例如:    Exp =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 / e)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</a:p>
          <a:p>
            <a:pPr defTabSz="9144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前缀式:           </a:t>
            </a:r>
            <a:r>
              <a:rPr kumimoji="1"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b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/ d e f</a:t>
            </a:r>
            <a:endParaRPr kumimoji="1" lang="zh-CN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中缀式:          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 / e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endParaRPr kumimoji="1" lang="zh-CN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后缀式:          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</a:t>
            </a:r>
            <a:r>
              <a:rPr kumimoji="1" lang="zh-CN" altLang="zh-CN" sz="3200" u="sng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d e /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 </a:t>
            </a:r>
            <a:r>
              <a:rPr kumimoji="1" lang="zh-CN" altLang="zh-CN" sz="3200" u="sng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1"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 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411" y="3854293"/>
            <a:ext cx="1146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结论: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15480" y="4300641"/>
            <a:ext cx="5136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操作数之间的相对次序不变;</a:t>
            </a:r>
            <a:endParaRPr kumimoji="1"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15926" y="4849561"/>
            <a:ext cx="4418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运算符的相对次序不同;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6179" y="5413109"/>
            <a:ext cx="5639821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中缀式丢失了括弧信息，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致使运算的次序不确定;</a:t>
            </a:r>
            <a:endParaRPr kumimoji="1" lang="zh-CN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35960" y="4300641"/>
            <a:ext cx="61341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28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4)前缀式的运算规则为: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28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连续出现的两个操作数和在它们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28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之前且紧靠它们的运算符构成一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kumimoji="1" lang="zh-CN" altLang="zh-CN" sz="28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个最小表达式;</a:t>
            </a:r>
          </a:p>
        </p:txBody>
      </p:sp>
      <p:sp>
        <p:nvSpPr>
          <p:cNvPr id="10" name="五边形 9"/>
          <p:cNvSpPr/>
          <p:nvPr/>
        </p:nvSpPr>
        <p:spPr>
          <a:xfrm>
            <a:off x="767408" y="536656"/>
            <a:ext cx="61206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表达式的三种标识方法</a:t>
            </a:r>
          </a:p>
        </p:txBody>
      </p:sp>
    </p:spTree>
    <p:extLst>
      <p:ext uri="{BB962C8B-B14F-4D97-AF65-F5344CB8AC3E}">
        <p14:creationId xmlns:p14="http://schemas.microsoft.com/office/powerpoint/2010/main" val="1223554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36061</TotalTime>
  <Words>1326</Words>
  <Application>Microsoft Office PowerPoint</Application>
  <PresentationFormat>宽屏</PresentationFormat>
  <Paragraphs>258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华文细黑</vt:lpstr>
      <vt:lpstr>楷体_GB2312</vt:lpstr>
      <vt:lpstr>宋体</vt:lpstr>
      <vt:lpstr>微软雅黑</vt:lpstr>
      <vt:lpstr>微软雅黑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教学节段5</dc:title>
  <dc:creator>lidongmei</dc:creator>
  <cp:lastModifiedBy>58236530@qq.com</cp:lastModifiedBy>
  <cp:revision>1892</cp:revision>
  <dcterms:created xsi:type="dcterms:W3CDTF">1996-07-15T15:40:02Z</dcterms:created>
  <dcterms:modified xsi:type="dcterms:W3CDTF">2024-04-15T04:32:46Z</dcterms:modified>
</cp:coreProperties>
</file>