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  <p:sldMasterId id="2147483697" r:id="rId2"/>
    <p:sldMasterId id="2147483712" r:id="rId3"/>
    <p:sldMasterId id="2147483726" r:id="rId4"/>
  </p:sldMasterIdLst>
  <p:notesMasterIdLst>
    <p:notesMasterId r:id="rId35"/>
  </p:notesMasterIdLst>
  <p:handoutMasterIdLst>
    <p:handoutMasterId r:id="rId36"/>
  </p:handoutMasterIdLst>
  <p:sldIdLst>
    <p:sldId id="1408" r:id="rId5"/>
    <p:sldId id="1805" r:id="rId6"/>
    <p:sldId id="1840" r:id="rId7"/>
    <p:sldId id="1804" r:id="rId8"/>
    <p:sldId id="1800" r:id="rId9"/>
    <p:sldId id="1806" r:id="rId10"/>
    <p:sldId id="1810" r:id="rId11"/>
    <p:sldId id="1812" r:id="rId12"/>
    <p:sldId id="1834" r:id="rId13"/>
    <p:sldId id="1818" r:id="rId14"/>
    <p:sldId id="1821" r:id="rId15"/>
    <p:sldId id="1816" r:id="rId16"/>
    <p:sldId id="1854" r:id="rId17"/>
    <p:sldId id="1841" r:id="rId18"/>
    <p:sldId id="1842" r:id="rId19"/>
    <p:sldId id="1822" r:id="rId20"/>
    <p:sldId id="1815" r:id="rId21"/>
    <p:sldId id="1849" r:id="rId22"/>
    <p:sldId id="1850" r:id="rId23"/>
    <p:sldId id="1851" r:id="rId24"/>
    <p:sldId id="1853" r:id="rId25"/>
    <p:sldId id="1823" r:id="rId26"/>
    <p:sldId id="1844" r:id="rId27"/>
    <p:sldId id="1845" r:id="rId28"/>
    <p:sldId id="1846" r:id="rId29"/>
    <p:sldId id="1847" r:id="rId30"/>
    <p:sldId id="1827" r:id="rId31"/>
    <p:sldId id="1848" r:id="rId32"/>
    <p:sldId id="1831" r:id="rId33"/>
    <p:sldId id="1669" r:id="rId34"/>
  </p:sldIdLst>
  <p:sldSz cx="12192000" cy="6858000"/>
  <p:notesSz cx="6858000" cy="9144000"/>
  <p:custDataLst>
    <p:tags r:id="rId3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D966"/>
    <a:srgbClr val="F4F4F4"/>
    <a:srgbClr val="FF3300"/>
    <a:srgbClr val="009999"/>
    <a:srgbClr val="00FF00"/>
    <a:srgbClr val="ED7D31"/>
    <a:srgbClr val="99FFCC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83" autoAdjust="0"/>
  </p:normalViewPr>
  <p:slideViewPr>
    <p:cSldViewPr snapToObjects="1">
      <p:cViewPr varScale="1">
        <p:scale>
          <a:sx n="62" d="100"/>
          <a:sy n="62" d="100"/>
        </p:scale>
        <p:origin x="828" y="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32"/>
    </p:cViewPr>
  </p:sorterViewPr>
  <p:notesViewPr>
    <p:cSldViewPr snapToObjects="1">
      <p:cViewPr>
        <p:scale>
          <a:sx n="75" d="100"/>
          <a:sy n="75" d="100"/>
        </p:scale>
        <p:origin x="-1398" y="-72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7C091C-F410-41CF-98E4-F378625E8D65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50D5271-A439-48AC-BE21-EEEB67B06035}">
      <dgm:prSet phldrT="[文本]" custT="1"/>
      <dgm:spPr>
        <a:solidFill>
          <a:schemeClr val="bg1"/>
        </a:solidFill>
        <a:ln w="25400">
          <a:solidFill>
            <a:srgbClr val="FF0000"/>
          </a:solidFill>
        </a:ln>
      </dgm:spPr>
      <dgm:t>
        <a:bodyPr/>
        <a:lstStyle/>
        <a:p>
          <a:r>
            <a:rPr lang="zh-CN" altLang="en-US" sz="32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函数</a:t>
          </a:r>
        </a:p>
      </dgm:t>
    </dgm:pt>
    <dgm:pt modelId="{28C60259-1EFB-4A3D-B44E-FDECD29A55FC}" type="parTrans" cxnId="{F048564E-A619-49D5-9F53-36DF117E6776}">
      <dgm:prSet/>
      <dgm:spPr/>
      <dgm:t>
        <a:bodyPr/>
        <a:lstStyle/>
        <a:p>
          <a:endParaRPr lang="zh-CN" altLang="en-US"/>
        </a:p>
      </dgm:t>
    </dgm:pt>
    <dgm:pt modelId="{5DE6B236-2FB7-4AC4-87E0-29ACDE680A08}" type="sibTrans" cxnId="{F048564E-A619-49D5-9F53-36DF117E6776}">
      <dgm:prSet/>
      <dgm:spPr/>
      <dgm:t>
        <a:bodyPr/>
        <a:lstStyle/>
        <a:p>
          <a:endParaRPr lang="zh-CN" altLang="en-US"/>
        </a:p>
      </dgm:t>
    </dgm:pt>
    <dgm:pt modelId="{C57BD0A8-9178-4D6B-948F-6DC023C7D15B}">
      <dgm:prSet phldrT="[文本]" custT="1"/>
      <dgm:spPr>
        <a:ln w="25400">
          <a:solidFill>
            <a:srgbClr val="FF0000"/>
          </a:solidFill>
        </a:ln>
      </dgm:spPr>
      <dgm:t>
        <a:bodyPr/>
        <a:lstStyle/>
        <a:p>
          <a:pPr marL="0" algn="ctr" defTabSz="457200" rtl="0" eaLnBrk="1" latinLnBrk="0" hangingPunct="1">
            <a:lnSpc>
              <a:spcPts val="3500"/>
            </a:lnSpc>
            <a:spcAft>
              <a:spcPts val="0"/>
            </a:spcAft>
          </a:pPr>
          <a:r>
            <a:rPr lang="zh-CN" altLang="en-US" sz="32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函数形参</a:t>
          </a:r>
        </a:p>
      </dgm:t>
    </dgm:pt>
    <dgm:pt modelId="{2DAD551C-D635-4122-A8A5-7BB26FCA85E0}" type="parTrans" cxnId="{396A4740-C59C-4743-A15D-01C57477C2E5}">
      <dgm:prSet/>
      <dgm:spPr>
        <a:ln w="25400">
          <a:solidFill>
            <a:srgbClr val="FF0000"/>
          </a:solidFill>
        </a:ln>
      </dgm:spPr>
      <dgm:t>
        <a:bodyPr/>
        <a:lstStyle/>
        <a:p>
          <a:endParaRPr lang="zh-CN" altLang="en-US"/>
        </a:p>
      </dgm:t>
    </dgm:pt>
    <dgm:pt modelId="{B3D50C03-0D56-4EEB-BCCC-0E8FADAAA8B3}" type="sibTrans" cxnId="{396A4740-C59C-4743-A15D-01C57477C2E5}">
      <dgm:prSet/>
      <dgm:spPr/>
      <dgm:t>
        <a:bodyPr/>
        <a:lstStyle/>
        <a:p>
          <a:endParaRPr lang="zh-CN" altLang="en-US"/>
        </a:p>
      </dgm:t>
    </dgm:pt>
    <dgm:pt modelId="{7A68DC9B-8C2F-4436-A8CC-7F0C6C68F286}">
      <dgm:prSet phldrT="[文本]" custT="1"/>
      <dgm:spPr>
        <a:ln w="25400">
          <a:solidFill>
            <a:srgbClr val="FF0000"/>
          </a:solidFill>
        </a:ln>
      </dgm:spPr>
      <dgm:t>
        <a:bodyPr/>
        <a:lstStyle/>
        <a:p>
          <a:pPr marL="0" algn="ctr" defTabSz="457200" rtl="0" eaLnBrk="1" latinLnBrk="0" hangingPunct="1">
            <a:lnSpc>
              <a:spcPts val="3500"/>
            </a:lnSpc>
            <a:spcAft>
              <a:spcPts val="0"/>
            </a:spcAft>
          </a:pPr>
          <a:r>
            <a:rPr lang="en-US" altLang="zh-CN" sz="32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if</a:t>
          </a:r>
        </a:p>
        <a:p>
          <a:pPr marL="0" algn="ctr" defTabSz="457200" rtl="0" eaLnBrk="1" latinLnBrk="0" hangingPunct="1">
            <a:lnSpc>
              <a:spcPts val="3500"/>
            </a:lnSpc>
            <a:spcAft>
              <a:spcPts val="0"/>
            </a:spcAft>
          </a:pPr>
          <a:r>
            <a:rPr lang="en-US" altLang="zh-CN" sz="28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return</a:t>
          </a:r>
          <a:endParaRPr lang="zh-CN" altLang="en-US" sz="28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9003763C-9BFD-4329-99E9-5AA868D9933B}" type="parTrans" cxnId="{5108FDC9-CF42-43FF-9133-D704F87F4A24}">
      <dgm:prSet/>
      <dgm:spPr>
        <a:ln w="25400">
          <a:solidFill>
            <a:srgbClr val="FF0000"/>
          </a:solidFill>
        </a:ln>
      </dgm:spPr>
      <dgm:t>
        <a:bodyPr/>
        <a:lstStyle/>
        <a:p>
          <a:endParaRPr lang="zh-CN" altLang="en-US"/>
        </a:p>
      </dgm:t>
    </dgm:pt>
    <dgm:pt modelId="{D3FCBF08-59C0-40F2-B47D-9EEE1F1C50B4}" type="sibTrans" cxnId="{5108FDC9-CF42-43FF-9133-D704F87F4A24}">
      <dgm:prSet/>
      <dgm:spPr/>
      <dgm:t>
        <a:bodyPr/>
        <a:lstStyle/>
        <a:p>
          <a:endParaRPr lang="zh-CN" altLang="en-US"/>
        </a:p>
      </dgm:t>
    </dgm:pt>
    <dgm:pt modelId="{C302142A-C59E-4BC2-A51E-050FA94F69D4}">
      <dgm:prSet custT="1"/>
      <dgm:spPr>
        <a:ln w="25400">
          <a:solidFill>
            <a:srgbClr val="FF0000"/>
          </a:solidFill>
        </a:ln>
      </dgm:spPr>
      <dgm:t>
        <a:bodyPr/>
        <a:lstStyle/>
        <a:p>
          <a:pPr marL="0" algn="ctr" defTabSz="457200" rtl="0" eaLnBrk="1" latinLnBrk="0" hangingPunct="1">
            <a:lnSpc>
              <a:spcPts val="3500"/>
            </a:lnSpc>
            <a:spcAft>
              <a:spcPts val="0"/>
            </a:spcAft>
          </a:pPr>
          <a:r>
            <a:rPr lang="zh-CN" altLang="en-US" sz="32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函数体</a:t>
          </a:r>
        </a:p>
      </dgm:t>
    </dgm:pt>
    <dgm:pt modelId="{117DDB8B-4954-4C72-975E-4916360BA816}" type="parTrans" cxnId="{48321092-1F96-4DAB-A29F-9800C03BC518}">
      <dgm:prSet/>
      <dgm:spPr>
        <a:ln w="25400">
          <a:solidFill>
            <a:srgbClr val="FF0000"/>
          </a:solidFill>
        </a:ln>
      </dgm:spPr>
      <dgm:t>
        <a:bodyPr/>
        <a:lstStyle/>
        <a:p>
          <a:endParaRPr lang="zh-CN" altLang="en-US"/>
        </a:p>
      </dgm:t>
    </dgm:pt>
    <dgm:pt modelId="{344F34BD-924C-4274-AECF-822ECF2C204B}" type="sibTrans" cxnId="{48321092-1F96-4DAB-A29F-9800C03BC518}">
      <dgm:prSet/>
      <dgm:spPr/>
      <dgm:t>
        <a:bodyPr/>
        <a:lstStyle/>
        <a:p>
          <a:endParaRPr lang="zh-CN" altLang="en-US"/>
        </a:p>
      </dgm:t>
    </dgm:pt>
    <dgm:pt modelId="{5788DD4E-B90B-4966-8459-5578874B75B8}" type="pres">
      <dgm:prSet presAssocID="{A57C091C-F410-41CF-98E4-F378625E8D6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8630817-973C-4A2D-88BE-736B743F8DF8}" type="pres">
      <dgm:prSet presAssocID="{C50D5271-A439-48AC-BE21-EEEB67B06035}" presName="root" presStyleCnt="0"/>
      <dgm:spPr/>
    </dgm:pt>
    <dgm:pt modelId="{A5A60D8C-D46F-48AE-9734-55D2128814DE}" type="pres">
      <dgm:prSet presAssocID="{C50D5271-A439-48AC-BE21-EEEB67B06035}" presName="rootComposite" presStyleCnt="0"/>
      <dgm:spPr/>
    </dgm:pt>
    <dgm:pt modelId="{E5BA8490-B22A-4B41-AB62-0D68C78D75C0}" type="pres">
      <dgm:prSet presAssocID="{C50D5271-A439-48AC-BE21-EEEB67B06035}" presName="rootText" presStyleLbl="node1" presStyleIdx="0" presStyleCnt="1" custScaleX="124148" custScaleY="94808" custLinFactNeighborX="0" custLinFactNeighborY="2633"/>
      <dgm:spPr/>
    </dgm:pt>
    <dgm:pt modelId="{F190F780-9AE6-4F37-879B-1962A5163409}" type="pres">
      <dgm:prSet presAssocID="{C50D5271-A439-48AC-BE21-EEEB67B06035}" presName="rootConnector" presStyleLbl="node1" presStyleIdx="0" presStyleCnt="1"/>
      <dgm:spPr/>
    </dgm:pt>
    <dgm:pt modelId="{2E8EFB49-5F8B-4791-ADC6-DAA87991CA6D}" type="pres">
      <dgm:prSet presAssocID="{C50D5271-A439-48AC-BE21-EEEB67B06035}" presName="childShape" presStyleCnt="0"/>
      <dgm:spPr/>
    </dgm:pt>
    <dgm:pt modelId="{248F4C87-C652-421A-9E27-B069E2723C2B}" type="pres">
      <dgm:prSet presAssocID="{2DAD551C-D635-4122-A8A5-7BB26FCA85E0}" presName="Name13" presStyleLbl="parChTrans1D2" presStyleIdx="0" presStyleCnt="3"/>
      <dgm:spPr/>
    </dgm:pt>
    <dgm:pt modelId="{5626247F-1B37-418A-A9A6-D80DFA1186B8}" type="pres">
      <dgm:prSet presAssocID="{C57BD0A8-9178-4D6B-948F-6DC023C7D15B}" presName="childText" presStyleLbl="bgAcc1" presStyleIdx="0" presStyleCnt="3" custScaleX="119266" custScaleY="94894">
        <dgm:presLayoutVars>
          <dgm:bulletEnabled val="1"/>
        </dgm:presLayoutVars>
      </dgm:prSet>
      <dgm:spPr/>
    </dgm:pt>
    <dgm:pt modelId="{FFADE5E1-039A-4D47-B018-5F9D38757CB9}" type="pres">
      <dgm:prSet presAssocID="{9003763C-9BFD-4329-99E9-5AA868D9933B}" presName="Name13" presStyleLbl="parChTrans1D2" presStyleIdx="1" presStyleCnt="3"/>
      <dgm:spPr/>
    </dgm:pt>
    <dgm:pt modelId="{9A49A773-5C29-4484-9A4B-8B958427F701}" type="pres">
      <dgm:prSet presAssocID="{7A68DC9B-8C2F-4436-A8CC-7F0C6C68F286}" presName="childText" presStyleLbl="bgAcc1" presStyleIdx="1" presStyleCnt="3" custScaleX="119901" custScaleY="102183">
        <dgm:presLayoutVars>
          <dgm:bulletEnabled val="1"/>
        </dgm:presLayoutVars>
      </dgm:prSet>
      <dgm:spPr/>
    </dgm:pt>
    <dgm:pt modelId="{B36304B5-F4A8-416A-B171-772DE117A6BE}" type="pres">
      <dgm:prSet presAssocID="{117DDB8B-4954-4C72-975E-4916360BA816}" presName="Name13" presStyleLbl="parChTrans1D2" presStyleIdx="2" presStyleCnt="3"/>
      <dgm:spPr/>
    </dgm:pt>
    <dgm:pt modelId="{4F772D62-9D9A-4B60-A603-599D9DF26E50}" type="pres">
      <dgm:prSet presAssocID="{C302142A-C59E-4BC2-A51E-050FA94F69D4}" presName="childText" presStyleLbl="bgAcc1" presStyleIdx="2" presStyleCnt="3" custScaleX="112403" custScaleY="89693" custLinFactNeighborX="6402" custLinFactNeighborY="-10212">
        <dgm:presLayoutVars>
          <dgm:bulletEnabled val="1"/>
        </dgm:presLayoutVars>
      </dgm:prSet>
      <dgm:spPr/>
    </dgm:pt>
  </dgm:ptLst>
  <dgm:cxnLst>
    <dgm:cxn modelId="{D569CD07-F998-4E3C-B434-D013D2CCB1A4}" type="presOf" srcId="{7A68DC9B-8C2F-4436-A8CC-7F0C6C68F286}" destId="{9A49A773-5C29-4484-9A4B-8B958427F701}" srcOrd="0" destOrd="0" presId="urn:microsoft.com/office/officeart/2005/8/layout/hierarchy3"/>
    <dgm:cxn modelId="{F087CF39-568F-40AD-99FE-BCD4F0E9832A}" type="presOf" srcId="{2DAD551C-D635-4122-A8A5-7BB26FCA85E0}" destId="{248F4C87-C652-421A-9E27-B069E2723C2B}" srcOrd="0" destOrd="0" presId="urn:microsoft.com/office/officeart/2005/8/layout/hierarchy3"/>
    <dgm:cxn modelId="{396A4740-C59C-4743-A15D-01C57477C2E5}" srcId="{C50D5271-A439-48AC-BE21-EEEB67B06035}" destId="{C57BD0A8-9178-4D6B-948F-6DC023C7D15B}" srcOrd="0" destOrd="0" parTransId="{2DAD551C-D635-4122-A8A5-7BB26FCA85E0}" sibTransId="{B3D50C03-0D56-4EEB-BCCC-0E8FADAAA8B3}"/>
    <dgm:cxn modelId="{F048564E-A619-49D5-9F53-36DF117E6776}" srcId="{A57C091C-F410-41CF-98E4-F378625E8D65}" destId="{C50D5271-A439-48AC-BE21-EEEB67B06035}" srcOrd="0" destOrd="0" parTransId="{28C60259-1EFB-4A3D-B44E-FDECD29A55FC}" sibTransId="{5DE6B236-2FB7-4AC4-87E0-29ACDE680A08}"/>
    <dgm:cxn modelId="{48321092-1F96-4DAB-A29F-9800C03BC518}" srcId="{C50D5271-A439-48AC-BE21-EEEB67B06035}" destId="{C302142A-C59E-4BC2-A51E-050FA94F69D4}" srcOrd="2" destOrd="0" parTransId="{117DDB8B-4954-4C72-975E-4916360BA816}" sibTransId="{344F34BD-924C-4274-AECF-822ECF2C204B}"/>
    <dgm:cxn modelId="{3329C8A2-9DF8-4593-BB79-5C6016E86686}" type="presOf" srcId="{C302142A-C59E-4BC2-A51E-050FA94F69D4}" destId="{4F772D62-9D9A-4B60-A603-599D9DF26E50}" srcOrd="0" destOrd="0" presId="urn:microsoft.com/office/officeart/2005/8/layout/hierarchy3"/>
    <dgm:cxn modelId="{53B0ADB1-A6E7-4491-826C-CBF8948C099A}" type="presOf" srcId="{C50D5271-A439-48AC-BE21-EEEB67B06035}" destId="{F190F780-9AE6-4F37-879B-1962A5163409}" srcOrd="1" destOrd="0" presId="urn:microsoft.com/office/officeart/2005/8/layout/hierarchy3"/>
    <dgm:cxn modelId="{2BC939B9-3FF8-4669-A536-7416AB646A8C}" type="presOf" srcId="{C50D5271-A439-48AC-BE21-EEEB67B06035}" destId="{E5BA8490-B22A-4B41-AB62-0D68C78D75C0}" srcOrd="0" destOrd="0" presId="urn:microsoft.com/office/officeart/2005/8/layout/hierarchy3"/>
    <dgm:cxn modelId="{5108FDC9-CF42-43FF-9133-D704F87F4A24}" srcId="{C50D5271-A439-48AC-BE21-EEEB67B06035}" destId="{7A68DC9B-8C2F-4436-A8CC-7F0C6C68F286}" srcOrd="1" destOrd="0" parTransId="{9003763C-9BFD-4329-99E9-5AA868D9933B}" sibTransId="{D3FCBF08-59C0-40F2-B47D-9EEE1F1C50B4}"/>
    <dgm:cxn modelId="{3CEE7DCA-0F48-4C46-BC6A-1AA392DAEE4E}" type="presOf" srcId="{C57BD0A8-9178-4D6B-948F-6DC023C7D15B}" destId="{5626247F-1B37-418A-A9A6-D80DFA1186B8}" srcOrd="0" destOrd="0" presId="urn:microsoft.com/office/officeart/2005/8/layout/hierarchy3"/>
    <dgm:cxn modelId="{902FA7D4-AF7E-47CE-BB5E-D08A3C48E007}" type="presOf" srcId="{A57C091C-F410-41CF-98E4-F378625E8D65}" destId="{5788DD4E-B90B-4966-8459-5578874B75B8}" srcOrd="0" destOrd="0" presId="urn:microsoft.com/office/officeart/2005/8/layout/hierarchy3"/>
    <dgm:cxn modelId="{46C5EBE9-643A-4961-8CBE-BEC139254264}" type="presOf" srcId="{117DDB8B-4954-4C72-975E-4916360BA816}" destId="{B36304B5-F4A8-416A-B171-772DE117A6BE}" srcOrd="0" destOrd="0" presId="urn:microsoft.com/office/officeart/2005/8/layout/hierarchy3"/>
    <dgm:cxn modelId="{1ABA3FF5-9783-4CAE-9F5E-C01FFF378113}" type="presOf" srcId="{9003763C-9BFD-4329-99E9-5AA868D9933B}" destId="{FFADE5E1-039A-4D47-B018-5F9D38757CB9}" srcOrd="0" destOrd="0" presId="urn:microsoft.com/office/officeart/2005/8/layout/hierarchy3"/>
    <dgm:cxn modelId="{20FDB28B-17E1-4D4F-868B-E5D933203EEF}" type="presParOf" srcId="{5788DD4E-B90B-4966-8459-5578874B75B8}" destId="{C8630817-973C-4A2D-88BE-736B743F8DF8}" srcOrd="0" destOrd="0" presId="urn:microsoft.com/office/officeart/2005/8/layout/hierarchy3"/>
    <dgm:cxn modelId="{0CD96516-7096-42E2-A5C8-3B4BB07439CA}" type="presParOf" srcId="{C8630817-973C-4A2D-88BE-736B743F8DF8}" destId="{A5A60D8C-D46F-48AE-9734-55D2128814DE}" srcOrd="0" destOrd="0" presId="urn:microsoft.com/office/officeart/2005/8/layout/hierarchy3"/>
    <dgm:cxn modelId="{2F02996D-B491-4906-B5B0-80CE7B9CD138}" type="presParOf" srcId="{A5A60D8C-D46F-48AE-9734-55D2128814DE}" destId="{E5BA8490-B22A-4B41-AB62-0D68C78D75C0}" srcOrd="0" destOrd="0" presId="urn:microsoft.com/office/officeart/2005/8/layout/hierarchy3"/>
    <dgm:cxn modelId="{28BBF6AF-2F50-4237-87FB-A17FD9ECD869}" type="presParOf" srcId="{A5A60D8C-D46F-48AE-9734-55D2128814DE}" destId="{F190F780-9AE6-4F37-879B-1962A5163409}" srcOrd="1" destOrd="0" presId="urn:microsoft.com/office/officeart/2005/8/layout/hierarchy3"/>
    <dgm:cxn modelId="{AF44EC80-3785-431A-AB8C-B7BA714F4F4F}" type="presParOf" srcId="{C8630817-973C-4A2D-88BE-736B743F8DF8}" destId="{2E8EFB49-5F8B-4791-ADC6-DAA87991CA6D}" srcOrd="1" destOrd="0" presId="urn:microsoft.com/office/officeart/2005/8/layout/hierarchy3"/>
    <dgm:cxn modelId="{A1A8636D-F1DE-49CB-AD3C-E262CCD05175}" type="presParOf" srcId="{2E8EFB49-5F8B-4791-ADC6-DAA87991CA6D}" destId="{248F4C87-C652-421A-9E27-B069E2723C2B}" srcOrd="0" destOrd="0" presId="urn:microsoft.com/office/officeart/2005/8/layout/hierarchy3"/>
    <dgm:cxn modelId="{30CB505E-57F9-4C8C-A1DF-4CDC235E45D0}" type="presParOf" srcId="{2E8EFB49-5F8B-4791-ADC6-DAA87991CA6D}" destId="{5626247F-1B37-418A-A9A6-D80DFA1186B8}" srcOrd="1" destOrd="0" presId="urn:microsoft.com/office/officeart/2005/8/layout/hierarchy3"/>
    <dgm:cxn modelId="{0D1A990B-6897-40E7-B887-7EFB8A549A6F}" type="presParOf" srcId="{2E8EFB49-5F8B-4791-ADC6-DAA87991CA6D}" destId="{FFADE5E1-039A-4D47-B018-5F9D38757CB9}" srcOrd="2" destOrd="0" presId="urn:microsoft.com/office/officeart/2005/8/layout/hierarchy3"/>
    <dgm:cxn modelId="{067FB919-FEED-40F6-AE0E-5B3EC01D546C}" type="presParOf" srcId="{2E8EFB49-5F8B-4791-ADC6-DAA87991CA6D}" destId="{9A49A773-5C29-4484-9A4B-8B958427F701}" srcOrd="3" destOrd="0" presId="urn:microsoft.com/office/officeart/2005/8/layout/hierarchy3"/>
    <dgm:cxn modelId="{9B57488C-653A-4308-B28B-A87D31312E34}" type="presParOf" srcId="{2E8EFB49-5F8B-4791-ADC6-DAA87991CA6D}" destId="{B36304B5-F4A8-416A-B171-772DE117A6BE}" srcOrd="4" destOrd="0" presId="urn:microsoft.com/office/officeart/2005/8/layout/hierarchy3"/>
    <dgm:cxn modelId="{7C163D0F-6761-4CE1-B1B3-E5766E4B525B}" type="presParOf" srcId="{2E8EFB49-5F8B-4791-ADC6-DAA87991CA6D}" destId="{4F772D62-9D9A-4B60-A603-599D9DF26E50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7C091C-F410-41CF-98E4-F378625E8D65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50D5271-A439-48AC-BE21-EEEB67B06035}">
      <dgm:prSet phldrT="[文本]" custT="1"/>
      <dgm:spPr>
        <a:solidFill>
          <a:schemeClr val="bg1"/>
        </a:solidFill>
        <a:ln w="25400">
          <a:solidFill>
            <a:srgbClr val="FF0000"/>
          </a:solidFill>
        </a:ln>
      </dgm:spPr>
      <dgm:t>
        <a:bodyPr/>
        <a:lstStyle/>
        <a:p>
          <a:r>
            <a:rPr lang="zh-CN" altLang="en-US" sz="32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递归算法</a:t>
          </a:r>
        </a:p>
      </dgm:t>
    </dgm:pt>
    <dgm:pt modelId="{28C60259-1EFB-4A3D-B44E-FDECD29A55FC}" type="parTrans" cxnId="{F048564E-A619-49D5-9F53-36DF117E6776}">
      <dgm:prSet/>
      <dgm:spPr/>
      <dgm:t>
        <a:bodyPr/>
        <a:lstStyle/>
        <a:p>
          <a:endParaRPr lang="zh-CN" altLang="en-US"/>
        </a:p>
      </dgm:t>
    </dgm:pt>
    <dgm:pt modelId="{5DE6B236-2FB7-4AC4-87E0-29ACDE680A08}" type="sibTrans" cxnId="{F048564E-A619-49D5-9F53-36DF117E6776}">
      <dgm:prSet/>
      <dgm:spPr/>
      <dgm:t>
        <a:bodyPr/>
        <a:lstStyle/>
        <a:p>
          <a:endParaRPr lang="zh-CN" altLang="en-US"/>
        </a:p>
      </dgm:t>
    </dgm:pt>
    <dgm:pt modelId="{C57BD0A8-9178-4D6B-948F-6DC023C7D15B}">
      <dgm:prSet phldrT="[文本]" custT="1"/>
      <dgm:spPr>
        <a:ln w="25400">
          <a:solidFill>
            <a:srgbClr val="FF0000"/>
          </a:solidFill>
        </a:ln>
      </dgm:spPr>
      <dgm:t>
        <a:bodyPr/>
        <a:lstStyle/>
        <a:p>
          <a:pPr marL="0" algn="ctr" defTabSz="457200" rtl="0" eaLnBrk="1" latinLnBrk="0" hangingPunct="1">
            <a:lnSpc>
              <a:spcPts val="3500"/>
            </a:lnSpc>
            <a:spcAft>
              <a:spcPts val="0"/>
            </a:spcAft>
          </a:pPr>
          <a:r>
            <a:rPr lang="zh-CN" altLang="en-US" sz="32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问题规模</a:t>
          </a:r>
        </a:p>
      </dgm:t>
    </dgm:pt>
    <dgm:pt modelId="{2DAD551C-D635-4122-A8A5-7BB26FCA85E0}" type="parTrans" cxnId="{396A4740-C59C-4743-A15D-01C57477C2E5}">
      <dgm:prSet/>
      <dgm:spPr>
        <a:ln w="25400">
          <a:solidFill>
            <a:srgbClr val="FF0000"/>
          </a:solidFill>
        </a:ln>
      </dgm:spPr>
      <dgm:t>
        <a:bodyPr/>
        <a:lstStyle/>
        <a:p>
          <a:endParaRPr lang="zh-CN" altLang="en-US"/>
        </a:p>
      </dgm:t>
    </dgm:pt>
    <dgm:pt modelId="{B3D50C03-0D56-4EEB-BCCC-0E8FADAAA8B3}" type="sibTrans" cxnId="{396A4740-C59C-4743-A15D-01C57477C2E5}">
      <dgm:prSet/>
      <dgm:spPr/>
      <dgm:t>
        <a:bodyPr/>
        <a:lstStyle/>
        <a:p>
          <a:endParaRPr lang="zh-CN" altLang="en-US"/>
        </a:p>
      </dgm:t>
    </dgm:pt>
    <dgm:pt modelId="{7A68DC9B-8C2F-4436-A8CC-7F0C6C68F286}">
      <dgm:prSet phldrT="[文本]" custT="1"/>
      <dgm:spPr>
        <a:ln w="25400">
          <a:solidFill>
            <a:srgbClr val="FF0000"/>
          </a:solidFill>
        </a:ln>
      </dgm:spPr>
      <dgm:t>
        <a:bodyPr/>
        <a:lstStyle/>
        <a:p>
          <a:pPr marL="0" algn="ctr" defTabSz="457200" rtl="0" eaLnBrk="1" latinLnBrk="0" hangingPunct="1">
            <a:lnSpc>
              <a:spcPts val="3500"/>
            </a:lnSpc>
            <a:spcAft>
              <a:spcPts val="0"/>
            </a:spcAft>
          </a:pPr>
          <a:r>
            <a:rPr lang="zh-CN" altLang="en-US" sz="32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递归出口</a:t>
          </a:r>
        </a:p>
      </dgm:t>
    </dgm:pt>
    <dgm:pt modelId="{9003763C-9BFD-4329-99E9-5AA868D9933B}" type="parTrans" cxnId="{5108FDC9-CF42-43FF-9133-D704F87F4A24}">
      <dgm:prSet/>
      <dgm:spPr>
        <a:ln w="25400">
          <a:solidFill>
            <a:srgbClr val="FF0000"/>
          </a:solidFill>
        </a:ln>
      </dgm:spPr>
      <dgm:t>
        <a:bodyPr/>
        <a:lstStyle/>
        <a:p>
          <a:endParaRPr lang="zh-CN" altLang="en-US"/>
        </a:p>
      </dgm:t>
    </dgm:pt>
    <dgm:pt modelId="{D3FCBF08-59C0-40F2-B47D-9EEE1F1C50B4}" type="sibTrans" cxnId="{5108FDC9-CF42-43FF-9133-D704F87F4A24}">
      <dgm:prSet/>
      <dgm:spPr/>
      <dgm:t>
        <a:bodyPr/>
        <a:lstStyle/>
        <a:p>
          <a:endParaRPr lang="zh-CN" altLang="en-US"/>
        </a:p>
      </dgm:t>
    </dgm:pt>
    <dgm:pt modelId="{C302142A-C59E-4BC2-A51E-050FA94F69D4}">
      <dgm:prSet custT="1"/>
      <dgm:spPr>
        <a:ln w="25400">
          <a:solidFill>
            <a:srgbClr val="FF0000"/>
          </a:solidFill>
        </a:ln>
      </dgm:spPr>
      <dgm:t>
        <a:bodyPr/>
        <a:lstStyle/>
        <a:p>
          <a:pPr marL="0" algn="ctr" defTabSz="457200" rtl="0" eaLnBrk="1" latinLnBrk="0" hangingPunct="1">
            <a:lnSpc>
              <a:spcPts val="3500"/>
            </a:lnSpc>
            <a:spcAft>
              <a:spcPts val="0"/>
            </a:spcAft>
          </a:pPr>
          <a:r>
            <a:rPr lang="zh-CN" altLang="en-US" sz="32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递归体</a:t>
          </a:r>
        </a:p>
      </dgm:t>
    </dgm:pt>
    <dgm:pt modelId="{117DDB8B-4954-4C72-975E-4916360BA816}" type="parTrans" cxnId="{48321092-1F96-4DAB-A29F-9800C03BC518}">
      <dgm:prSet/>
      <dgm:spPr>
        <a:ln w="25400">
          <a:solidFill>
            <a:srgbClr val="FF0000"/>
          </a:solidFill>
        </a:ln>
      </dgm:spPr>
      <dgm:t>
        <a:bodyPr/>
        <a:lstStyle/>
        <a:p>
          <a:endParaRPr lang="zh-CN" altLang="en-US"/>
        </a:p>
      </dgm:t>
    </dgm:pt>
    <dgm:pt modelId="{344F34BD-924C-4274-AECF-822ECF2C204B}" type="sibTrans" cxnId="{48321092-1F96-4DAB-A29F-9800C03BC518}">
      <dgm:prSet/>
      <dgm:spPr/>
      <dgm:t>
        <a:bodyPr/>
        <a:lstStyle/>
        <a:p>
          <a:endParaRPr lang="zh-CN" altLang="en-US"/>
        </a:p>
      </dgm:t>
    </dgm:pt>
    <dgm:pt modelId="{5788DD4E-B90B-4966-8459-5578874B75B8}" type="pres">
      <dgm:prSet presAssocID="{A57C091C-F410-41CF-98E4-F378625E8D6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8630817-973C-4A2D-88BE-736B743F8DF8}" type="pres">
      <dgm:prSet presAssocID="{C50D5271-A439-48AC-BE21-EEEB67B06035}" presName="root" presStyleCnt="0"/>
      <dgm:spPr/>
    </dgm:pt>
    <dgm:pt modelId="{A5A60D8C-D46F-48AE-9734-55D2128814DE}" type="pres">
      <dgm:prSet presAssocID="{C50D5271-A439-48AC-BE21-EEEB67B06035}" presName="rootComposite" presStyleCnt="0"/>
      <dgm:spPr/>
    </dgm:pt>
    <dgm:pt modelId="{E5BA8490-B22A-4B41-AB62-0D68C78D75C0}" type="pres">
      <dgm:prSet presAssocID="{C50D5271-A439-48AC-BE21-EEEB67B06035}" presName="rootText" presStyleLbl="node1" presStyleIdx="0" presStyleCnt="1" custScaleX="130727" custScaleY="113086" custLinFactNeighborX="-2023" custLinFactNeighborY="-240"/>
      <dgm:spPr/>
    </dgm:pt>
    <dgm:pt modelId="{F190F780-9AE6-4F37-879B-1962A5163409}" type="pres">
      <dgm:prSet presAssocID="{C50D5271-A439-48AC-BE21-EEEB67B06035}" presName="rootConnector" presStyleLbl="node1" presStyleIdx="0" presStyleCnt="1"/>
      <dgm:spPr/>
    </dgm:pt>
    <dgm:pt modelId="{2E8EFB49-5F8B-4791-ADC6-DAA87991CA6D}" type="pres">
      <dgm:prSet presAssocID="{C50D5271-A439-48AC-BE21-EEEB67B06035}" presName="childShape" presStyleCnt="0"/>
      <dgm:spPr/>
    </dgm:pt>
    <dgm:pt modelId="{248F4C87-C652-421A-9E27-B069E2723C2B}" type="pres">
      <dgm:prSet presAssocID="{2DAD551C-D635-4122-A8A5-7BB26FCA85E0}" presName="Name13" presStyleLbl="parChTrans1D2" presStyleIdx="0" presStyleCnt="3"/>
      <dgm:spPr/>
    </dgm:pt>
    <dgm:pt modelId="{5626247F-1B37-418A-A9A6-D80DFA1186B8}" type="pres">
      <dgm:prSet presAssocID="{C57BD0A8-9178-4D6B-948F-6DC023C7D15B}" presName="childText" presStyleLbl="bgAcc1" presStyleIdx="0" presStyleCnt="3" custScaleX="129267" custScaleY="113097">
        <dgm:presLayoutVars>
          <dgm:bulletEnabled val="1"/>
        </dgm:presLayoutVars>
      </dgm:prSet>
      <dgm:spPr/>
    </dgm:pt>
    <dgm:pt modelId="{FFADE5E1-039A-4D47-B018-5F9D38757CB9}" type="pres">
      <dgm:prSet presAssocID="{9003763C-9BFD-4329-99E9-5AA868D9933B}" presName="Name13" presStyleLbl="parChTrans1D2" presStyleIdx="1" presStyleCnt="3"/>
      <dgm:spPr/>
    </dgm:pt>
    <dgm:pt modelId="{9A49A773-5C29-4484-9A4B-8B958427F701}" type="pres">
      <dgm:prSet presAssocID="{7A68DC9B-8C2F-4436-A8CC-7F0C6C68F286}" presName="childText" presStyleLbl="bgAcc1" presStyleIdx="1" presStyleCnt="3" custScaleX="130202" custScaleY="109241">
        <dgm:presLayoutVars>
          <dgm:bulletEnabled val="1"/>
        </dgm:presLayoutVars>
      </dgm:prSet>
      <dgm:spPr/>
    </dgm:pt>
    <dgm:pt modelId="{B36304B5-F4A8-416A-B171-772DE117A6BE}" type="pres">
      <dgm:prSet presAssocID="{117DDB8B-4954-4C72-975E-4916360BA816}" presName="Name13" presStyleLbl="parChTrans1D2" presStyleIdx="2" presStyleCnt="3"/>
      <dgm:spPr/>
    </dgm:pt>
    <dgm:pt modelId="{4F772D62-9D9A-4B60-A603-599D9DF26E50}" type="pres">
      <dgm:prSet presAssocID="{C302142A-C59E-4BC2-A51E-050FA94F69D4}" presName="childText" presStyleLbl="bgAcc1" presStyleIdx="2" presStyleCnt="3" custScaleX="129267" custScaleY="100435">
        <dgm:presLayoutVars>
          <dgm:bulletEnabled val="1"/>
        </dgm:presLayoutVars>
      </dgm:prSet>
      <dgm:spPr/>
    </dgm:pt>
  </dgm:ptLst>
  <dgm:cxnLst>
    <dgm:cxn modelId="{74F1F71A-B4AE-4D74-8FE2-3FCCF9C82775}" type="presOf" srcId="{117DDB8B-4954-4C72-975E-4916360BA816}" destId="{B36304B5-F4A8-416A-B171-772DE117A6BE}" srcOrd="0" destOrd="0" presId="urn:microsoft.com/office/officeart/2005/8/layout/hierarchy3"/>
    <dgm:cxn modelId="{396A4740-C59C-4743-A15D-01C57477C2E5}" srcId="{C50D5271-A439-48AC-BE21-EEEB67B06035}" destId="{C57BD0A8-9178-4D6B-948F-6DC023C7D15B}" srcOrd="0" destOrd="0" parTransId="{2DAD551C-D635-4122-A8A5-7BB26FCA85E0}" sibTransId="{B3D50C03-0D56-4EEB-BCCC-0E8FADAAA8B3}"/>
    <dgm:cxn modelId="{F048564E-A619-49D5-9F53-36DF117E6776}" srcId="{A57C091C-F410-41CF-98E4-F378625E8D65}" destId="{C50D5271-A439-48AC-BE21-EEEB67B06035}" srcOrd="0" destOrd="0" parTransId="{28C60259-1EFB-4A3D-B44E-FDECD29A55FC}" sibTransId="{5DE6B236-2FB7-4AC4-87E0-29ACDE680A08}"/>
    <dgm:cxn modelId="{6927B44F-513A-4D2A-ABDA-51EF49C6966A}" type="presOf" srcId="{C302142A-C59E-4BC2-A51E-050FA94F69D4}" destId="{4F772D62-9D9A-4B60-A603-599D9DF26E50}" srcOrd="0" destOrd="0" presId="urn:microsoft.com/office/officeart/2005/8/layout/hierarchy3"/>
    <dgm:cxn modelId="{E3251580-E96E-423A-AC71-E2A34E05D90B}" type="presOf" srcId="{A57C091C-F410-41CF-98E4-F378625E8D65}" destId="{5788DD4E-B90B-4966-8459-5578874B75B8}" srcOrd="0" destOrd="0" presId="urn:microsoft.com/office/officeart/2005/8/layout/hierarchy3"/>
    <dgm:cxn modelId="{C73D258A-8E7E-4AFD-B596-CCB5485F42F3}" type="presOf" srcId="{2DAD551C-D635-4122-A8A5-7BB26FCA85E0}" destId="{248F4C87-C652-421A-9E27-B069E2723C2B}" srcOrd="0" destOrd="0" presId="urn:microsoft.com/office/officeart/2005/8/layout/hierarchy3"/>
    <dgm:cxn modelId="{48321092-1F96-4DAB-A29F-9800C03BC518}" srcId="{C50D5271-A439-48AC-BE21-EEEB67B06035}" destId="{C302142A-C59E-4BC2-A51E-050FA94F69D4}" srcOrd="2" destOrd="0" parTransId="{117DDB8B-4954-4C72-975E-4916360BA816}" sibTransId="{344F34BD-924C-4274-AECF-822ECF2C204B}"/>
    <dgm:cxn modelId="{5108FDC9-CF42-43FF-9133-D704F87F4A24}" srcId="{C50D5271-A439-48AC-BE21-EEEB67B06035}" destId="{7A68DC9B-8C2F-4436-A8CC-7F0C6C68F286}" srcOrd="1" destOrd="0" parTransId="{9003763C-9BFD-4329-99E9-5AA868D9933B}" sibTransId="{D3FCBF08-59C0-40F2-B47D-9EEE1F1C50B4}"/>
    <dgm:cxn modelId="{7AF076CB-F2FF-4D17-9108-DC011FC3D0EB}" type="presOf" srcId="{7A68DC9B-8C2F-4436-A8CC-7F0C6C68F286}" destId="{9A49A773-5C29-4484-9A4B-8B958427F701}" srcOrd="0" destOrd="0" presId="urn:microsoft.com/office/officeart/2005/8/layout/hierarchy3"/>
    <dgm:cxn modelId="{15C425CC-7406-4430-9F69-902AFAFEAA08}" type="presOf" srcId="{9003763C-9BFD-4329-99E9-5AA868D9933B}" destId="{FFADE5E1-039A-4D47-B018-5F9D38757CB9}" srcOrd="0" destOrd="0" presId="urn:microsoft.com/office/officeart/2005/8/layout/hierarchy3"/>
    <dgm:cxn modelId="{08C61BDB-1012-4B79-BCC3-90B773BCCBEF}" type="presOf" srcId="{C50D5271-A439-48AC-BE21-EEEB67B06035}" destId="{E5BA8490-B22A-4B41-AB62-0D68C78D75C0}" srcOrd="0" destOrd="0" presId="urn:microsoft.com/office/officeart/2005/8/layout/hierarchy3"/>
    <dgm:cxn modelId="{9D7198E0-7AFD-4098-AA89-B46AF5810A45}" type="presOf" srcId="{C57BD0A8-9178-4D6B-948F-6DC023C7D15B}" destId="{5626247F-1B37-418A-A9A6-D80DFA1186B8}" srcOrd="0" destOrd="0" presId="urn:microsoft.com/office/officeart/2005/8/layout/hierarchy3"/>
    <dgm:cxn modelId="{B73076E2-6A5B-4CA3-B999-1E580D4B18E5}" type="presOf" srcId="{C50D5271-A439-48AC-BE21-EEEB67B06035}" destId="{F190F780-9AE6-4F37-879B-1962A5163409}" srcOrd="1" destOrd="0" presId="urn:microsoft.com/office/officeart/2005/8/layout/hierarchy3"/>
    <dgm:cxn modelId="{F6AD9B74-074E-467C-B492-994CB5A69878}" type="presParOf" srcId="{5788DD4E-B90B-4966-8459-5578874B75B8}" destId="{C8630817-973C-4A2D-88BE-736B743F8DF8}" srcOrd="0" destOrd="0" presId="urn:microsoft.com/office/officeart/2005/8/layout/hierarchy3"/>
    <dgm:cxn modelId="{40442745-BE75-479C-B8FE-BEFC9A83EE6B}" type="presParOf" srcId="{C8630817-973C-4A2D-88BE-736B743F8DF8}" destId="{A5A60D8C-D46F-48AE-9734-55D2128814DE}" srcOrd="0" destOrd="0" presId="urn:microsoft.com/office/officeart/2005/8/layout/hierarchy3"/>
    <dgm:cxn modelId="{40CF0AE0-0613-46C8-9FF9-AE05D59AFDC5}" type="presParOf" srcId="{A5A60D8C-D46F-48AE-9734-55D2128814DE}" destId="{E5BA8490-B22A-4B41-AB62-0D68C78D75C0}" srcOrd="0" destOrd="0" presId="urn:microsoft.com/office/officeart/2005/8/layout/hierarchy3"/>
    <dgm:cxn modelId="{81112D98-AD03-4C4D-9D82-F1500853EE9D}" type="presParOf" srcId="{A5A60D8C-D46F-48AE-9734-55D2128814DE}" destId="{F190F780-9AE6-4F37-879B-1962A5163409}" srcOrd="1" destOrd="0" presId="urn:microsoft.com/office/officeart/2005/8/layout/hierarchy3"/>
    <dgm:cxn modelId="{8C12F784-2EA5-4BF7-8ECE-42167E1D28D4}" type="presParOf" srcId="{C8630817-973C-4A2D-88BE-736B743F8DF8}" destId="{2E8EFB49-5F8B-4791-ADC6-DAA87991CA6D}" srcOrd="1" destOrd="0" presId="urn:microsoft.com/office/officeart/2005/8/layout/hierarchy3"/>
    <dgm:cxn modelId="{CE20FA3C-31E0-4037-9FDC-38CE0EF34F33}" type="presParOf" srcId="{2E8EFB49-5F8B-4791-ADC6-DAA87991CA6D}" destId="{248F4C87-C652-421A-9E27-B069E2723C2B}" srcOrd="0" destOrd="0" presId="urn:microsoft.com/office/officeart/2005/8/layout/hierarchy3"/>
    <dgm:cxn modelId="{5D3AC48F-8CCB-4ED6-B327-45801DA9254A}" type="presParOf" srcId="{2E8EFB49-5F8B-4791-ADC6-DAA87991CA6D}" destId="{5626247F-1B37-418A-A9A6-D80DFA1186B8}" srcOrd="1" destOrd="0" presId="urn:microsoft.com/office/officeart/2005/8/layout/hierarchy3"/>
    <dgm:cxn modelId="{D1C972E5-E4A1-48FB-9024-A515B621741B}" type="presParOf" srcId="{2E8EFB49-5F8B-4791-ADC6-DAA87991CA6D}" destId="{FFADE5E1-039A-4D47-B018-5F9D38757CB9}" srcOrd="2" destOrd="0" presId="urn:microsoft.com/office/officeart/2005/8/layout/hierarchy3"/>
    <dgm:cxn modelId="{F473A6B1-92D7-4A0B-BF11-B3A568C18B55}" type="presParOf" srcId="{2E8EFB49-5F8B-4791-ADC6-DAA87991CA6D}" destId="{9A49A773-5C29-4484-9A4B-8B958427F701}" srcOrd="3" destOrd="0" presId="urn:microsoft.com/office/officeart/2005/8/layout/hierarchy3"/>
    <dgm:cxn modelId="{4B9ED4C5-216E-4DBD-BAD3-D0D79EE7F0A0}" type="presParOf" srcId="{2E8EFB49-5F8B-4791-ADC6-DAA87991CA6D}" destId="{B36304B5-F4A8-416A-B171-772DE117A6BE}" srcOrd="4" destOrd="0" presId="urn:microsoft.com/office/officeart/2005/8/layout/hierarchy3"/>
    <dgm:cxn modelId="{6E63A454-3715-4FBB-A622-7E6C6E50E576}" type="presParOf" srcId="{2E8EFB49-5F8B-4791-ADC6-DAA87991CA6D}" destId="{4F772D62-9D9A-4B60-A603-599D9DF26E50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BA8490-B22A-4B41-AB62-0D68C78D75C0}">
      <dsp:nvSpPr>
        <dsp:cNvPr id="0" name=""/>
        <dsp:cNvSpPr/>
      </dsp:nvSpPr>
      <dsp:spPr>
        <a:xfrm>
          <a:off x="115815" y="27518"/>
          <a:ext cx="2504673" cy="956370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函数</a:t>
          </a:r>
        </a:p>
      </dsp:txBody>
      <dsp:txXfrm>
        <a:off x="143826" y="55529"/>
        <a:ext cx="2448651" cy="900348"/>
      </dsp:txXfrm>
    </dsp:sp>
    <dsp:sp modelId="{248F4C87-C652-421A-9E27-B069E2723C2B}">
      <dsp:nvSpPr>
        <dsp:cNvPr id="0" name=""/>
        <dsp:cNvSpPr/>
      </dsp:nvSpPr>
      <dsp:spPr>
        <a:xfrm>
          <a:off x="366282" y="983889"/>
          <a:ext cx="250467" cy="7042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4245"/>
              </a:lnTo>
              <a:lnTo>
                <a:pt x="250467" y="704245"/>
              </a:lnTo>
            </a:path>
          </a:pathLst>
        </a:custGeom>
        <a:noFill/>
        <a:ln w="254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26247F-1B37-418A-A9A6-D80DFA1186B8}">
      <dsp:nvSpPr>
        <dsp:cNvPr id="0" name=""/>
        <dsp:cNvSpPr/>
      </dsp:nvSpPr>
      <dsp:spPr>
        <a:xfrm>
          <a:off x="616750" y="1209515"/>
          <a:ext cx="1924943" cy="9572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457200" rtl="0" eaLnBrk="1" latinLnBrk="0" hangingPunct="1">
            <a:lnSpc>
              <a:spcPts val="35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32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函数形参</a:t>
          </a:r>
        </a:p>
      </dsp:txBody>
      <dsp:txXfrm>
        <a:off x="644787" y="1237552"/>
        <a:ext cx="1868869" cy="901164"/>
      </dsp:txXfrm>
    </dsp:sp>
    <dsp:sp modelId="{FFADE5E1-039A-4D47-B018-5F9D38757CB9}">
      <dsp:nvSpPr>
        <dsp:cNvPr id="0" name=""/>
        <dsp:cNvSpPr/>
      </dsp:nvSpPr>
      <dsp:spPr>
        <a:xfrm>
          <a:off x="366282" y="983889"/>
          <a:ext cx="250467" cy="19504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0433"/>
              </a:lnTo>
              <a:lnTo>
                <a:pt x="250467" y="1950433"/>
              </a:lnTo>
            </a:path>
          </a:pathLst>
        </a:custGeom>
        <a:noFill/>
        <a:ln w="254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49A773-5C29-4484-9A4B-8B958427F701}">
      <dsp:nvSpPr>
        <dsp:cNvPr id="0" name=""/>
        <dsp:cNvSpPr/>
      </dsp:nvSpPr>
      <dsp:spPr>
        <a:xfrm>
          <a:off x="616750" y="2418940"/>
          <a:ext cx="1935192" cy="1030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457200" rtl="0" eaLnBrk="1" latinLnBrk="0" hangingPunct="1">
            <a:lnSpc>
              <a:spcPts val="3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32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if</a:t>
          </a:r>
        </a:p>
        <a:p>
          <a:pPr marL="0" lvl="0" indent="0" algn="ctr" defTabSz="457200" rtl="0" eaLnBrk="1" latinLnBrk="0" hangingPunct="1">
            <a:lnSpc>
              <a:spcPts val="3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8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return</a:t>
          </a:r>
          <a:endParaRPr lang="zh-CN" altLang="en-US" sz="28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646940" y="2449130"/>
        <a:ext cx="1874812" cy="970385"/>
      </dsp:txXfrm>
    </dsp:sp>
    <dsp:sp modelId="{B36304B5-F4A8-416A-B171-772DE117A6BE}">
      <dsp:nvSpPr>
        <dsp:cNvPr id="0" name=""/>
        <dsp:cNvSpPr/>
      </dsp:nvSpPr>
      <dsp:spPr>
        <a:xfrm>
          <a:off x="366282" y="983889"/>
          <a:ext cx="353795" cy="30673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67376"/>
              </a:lnTo>
              <a:lnTo>
                <a:pt x="353795" y="3067376"/>
              </a:lnTo>
            </a:path>
          </a:pathLst>
        </a:custGeom>
        <a:noFill/>
        <a:ln w="254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772D62-9D9A-4B60-A603-599D9DF26E50}">
      <dsp:nvSpPr>
        <dsp:cNvPr id="0" name=""/>
        <dsp:cNvSpPr/>
      </dsp:nvSpPr>
      <dsp:spPr>
        <a:xfrm>
          <a:off x="720077" y="3598879"/>
          <a:ext cx="1814175" cy="9047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457200" rtl="0" eaLnBrk="1" latinLnBrk="0" hangingPunct="1">
            <a:lnSpc>
              <a:spcPts val="35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32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函数体</a:t>
          </a:r>
        </a:p>
      </dsp:txBody>
      <dsp:txXfrm>
        <a:off x="746577" y="3625379"/>
        <a:ext cx="1761175" cy="8517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BA8490-B22A-4B41-AB62-0D68C78D75C0}">
      <dsp:nvSpPr>
        <dsp:cNvPr id="0" name=""/>
        <dsp:cNvSpPr/>
      </dsp:nvSpPr>
      <dsp:spPr>
        <a:xfrm>
          <a:off x="49762" y="0"/>
          <a:ext cx="2285209" cy="988415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递归算法</a:t>
          </a:r>
        </a:p>
      </dsp:txBody>
      <dsp:txXfrm>
        <a:off x="78712" y="28950"/>
        <a:ext cx="2227309" cy="930515"/>
      </dsp:txXfrm>
    </dsp:sp>
    <dsp:sp modelId="{248F4C87-C652-421A-9E27-B069E2723C2B}">
      <dsp:nvSpPr>
        <dsp:cNvPr id="0" name=""/>
        <dsp:cNvSpPr/>
      </dsp:nvSpPr>
      <dsp:spPr>
        <a:xfrm>
          <a:off x="278283" y="988415"/>
          <a:ext cx="263884" cy="7131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172"/>
              </a:lnTo>
              <a:lnTo>
                <a:pt x="263884" y="713172"/>
              </a:lnTo>
            </a:path>
          </a:pathLst>
        </a:custGeom>
        <a:noFill/>
        <a:ln w="254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26247F-1B37-418A-A9A6-D80DFA1186B8}">
      <dsp:nvSpPr>
        <dsp:cNvPr id="0" name=""/>
        <dsp:cNvSpPr/>
      </dsp:nvSpPr>
      <dsp:spPr>
        <a:xfrm>
          <a:off x="542168" y="1207332"/>
          <a:ext cx="1807750" cy="9885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457200" rtl="0" eaLnBrk="1" latinLnBrk="0" hangingPunct="1">
            <a:lnSpc>
              <a:spcPts val="35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32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问题规模</a:t>
          </a:r>
        </a:p>
      </dsp:txBody>
      <dsp:txXfrm>
        <a:off x="571120" y="1236284"/>
        <a:ext cx="1749846" cy="930607"/>
      </dsp:txXfrm>
    </dsp:sp>
    <dsp:sp modelId="{FFADE5E1-039A-4D47-B018-5F9D38757CB9}">
      <dsp:nvSpPr>
        <dsp:cNvPr id="0" name=""/>
        <dsp:cNvSpPr/>
      </dsp:nvSpPr>
      <dsp:spPr>
        <a:xfrm>
          <a:off x="278283" y="988415"/>
          <a:ext cx="263884" cy="1903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3342"/>
              </a:lnTo>
              <a:lnTo>
                <a:pt x="263884" y="1903342"/>
              </a:lnTo>
            </a:path>
          </a:pathLst>
        </a:custGeom>
        <a:noFill/>
        <a:ln w="254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49A773-5C29-4484-9A4B-8B958427F701}">
      <dsp:nvSpPr>
        <dsp:cNvPr id="0" name=""/>
        <dsp:cNvSpPr/>
      </dsp:nvSpPr>
      <dsp:spPr>
        <a:xfrm>
          <a:off x="542168" y="2414353"/>
          <a:ext cx="1820825" cy="9548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457200" rtl="0" eaLnBrk="1" latinLnBrk="0" hangingPunct="1">
            <a:lnSpc>
              <a:spcPts val="35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32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递归出口</a:t>
          </a:r>
        </a:p>
      </dsp:txBody>
      <dsp:txXfrm>
        <a:off x="570133" y="2442318"/>
        <a:ext cx="1764895" cy="898878"/>
      </dsp:txXfrm>
    </dsp:sp>
    <dsp:sp modelId="{B36304B5-F4A8-416A-B171-772DE117A6BE}">
      <dsp:nvSpPr>
        <dsp:cNvPr id="0" name=""/>
        <dsp:cNvSpPr/>
      </dsp:nvSpPr>
      <dsp:spPr>
        <a:xfrm>
          <a:off x="278283" y="988415"/>
          <a:ext cx="263884" cy="30381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38177"/>
              </a:lnTo>
              <a:lnTo>
                <a:pt x="263884" y="3038177"/>
              </a:lnTo>
            </a:path>
          </a:pathLst>
        </a:custGeom>
        <a:noFill/>
        <a:ln w="254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772D62-9D9A-4B60-A603-599D9DF26E50}">
      <dsp:nvSpPr>
        <dsp:cNvPr id="0" name=""/>
        <dsp:cNvSpPr/>
      </dsp:nvSpPr>
      <dsp:spPr>
        <a:xfrm>
          <a:off x="542168" y="3587672"/>
          <a:ext cx="1807750" cy="8778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457200" rtl="0" eaLnBrk="1" latinLnBrk="0" hangingPunct="1">
            <a:lnSpc>
              <a:spcPts val="35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32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递归体</a:t>
          </a:r>
        </a:p>
      </dsp:txBody>
      <dsp:txXfrm>
        <a:off x="567879" y="3613383"/>
        <a:ext cx="1756328" cy="8264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fld id="{16D10F6B-86E3-40A5-B0FD-F49C1C9ECD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9580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040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fld id="{B3F80DB9-1D73-4BB5-BB50-5A6892133D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79942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仿宋_GB231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仿宋_GB2312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仿宋_GB2312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仿宋_GB2312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仿宋_GB231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fld id="{C3C5DDE0-AAAF-4C39-9B50-442F3AD50290}" type="slidenum">
              <a:rPr lang="en-US" altLang="zh-CN" sz="1200" b="0" smtClean="0">
                <a:ea typeface="仿宋_GB2312" panose="02010609030101010101" charset="-122"/>
                <a:cs typeface="仿宋_GB2312" panose="02010609030101010101" charset="-122"/>
              </a:rPr>
              <a:t>1</a:t>
            </a:fld>
            <a:endParaRPr lang="en-US" altLang="zh-CN" sz="1200" b="0">
              <a:ea typeface="仿宋_GB2312" panose="02010609030101010101" charset="-122"/>
              <a:cs typeface="仿宋_GB2312" panose="02010609030101010101" charset="-122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仿宋_GB2312" panose="02010609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6339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9" y="1871133"/>
            <a:ext cx="6815669" cy="1515533"/>
          </a:xfrm>
        </p:spPr>
        <p:txBody>
          <a:bodyPr anchor="b">
            <a:noAutofit/>
          </a:bodyPr>
          <a:lstStyle>
            <a:lvl1pPr algn="ctr">
              <a:defRPr sz="450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9" y="3657597"/>
            <a:ext cx="6815669" cy="1320802"/>
          </a:xfrm>
        </p:spPr>
        <p:txBody>
          <a:bodyPr anchor="t">
            <a:noAutofit/>
          </a:bodyPr>
          <a:lstStyle>
            <a:lvl1pPr marL="0" indent="0" algn="ctr" defTabSz="342900" rtl="0" eaLnBrk="1" latinLnBrk="0" hangingPunct="1">
              <a:spcBef>
                <a:spcPct val="0"/>
              </a:spcBef>
              <a:buNone/>
              <a:defRPr lang="en-US" sz="2700" kern="1200" cap="none" dirty="0">
                <a:ln w="3175" cmpd="sng"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832101" y="3517900"/>
            <a:ext cx="6591300" cy="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39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7566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72947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61291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61628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</p:spPr>
        <p:txBody>
          <a:bodyPr/>
          <a:lstStyle/>
          <a:p>
            <a:fld id="{C16525B2-4347-4F72-BAF7-76B19438D329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</p:spPr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8713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0499" y="1464733"/>
            <a:ext cx="6815669" cy="1515533"/>
          </a:xfrm>
        </p:spPr>
        <p:txBody>
          <a:bodyPr anchor="b">
            <a:noAutofit/>
          </a:bodyPr>
          <a:lstStyle>
            <a:lvl1pPr algn="ctr">
              <a:defRPr sz="450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0502" y="3124198"/>
            <a:ext cx="6819900" cy="1866903"/>
          </a:xfrm>
        </p:spPr>
        <p:txBody>
          <a:bodyPr anchor="t">
            <a:noAutofit/>
          </a:bodyPr>
          <a:lstStyle>
            <a:lvl1pPr marL="0" indent="0" algn="ctr" defTabSz="342900" rtl="0" eaLnBrk="1" latinLnBrk="0" hangingPunct="1">
              <a:spcBef>
                <a:spcPct val="0"/>
              </a:spcBef>
              <a:buNone/>
              <a:defRPr lang="en-US" sz="2700" kern="1200" cap="none" dirty="0">
                <a:ln w="3175" cmpd="sng"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730501" y="3048000"/>
            <a:ext cx="6591300" cy="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868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173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1" y="507164"/>
            <a:ext cx="10680700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1" y="1449134"/>
            <a:ext cx="10680700" cy="47828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736601" y="1371600"/>
            <a:ext cx="107061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8821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9317" y="507164"/>
            <a:ext cx="10832124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201" y="1449134"/>
            <a:ext cx="10810241" cy="47828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1685292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00404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1294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1" y="479028"/>
            <a:ext cx="10586524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6602" y="1459864"/>
            <a:ext cx="5171831" cy="48283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45591" y="1459865"/>
            <a:ext cx="5222632" cy="48143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711200" y="1346200"/>
            <a:ext cx="106172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944534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27069077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49059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北京林业大学信息学院</a:t>
            </a:r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4664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97055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453486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951758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152149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</p:spPr>
        <p:txBody>
          <a:bodyPr/>
          <a:lstStyle/>
          <a:p>
            <a:fld id="{C16525B2-4347-4F72-BAF7-76B19438D329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</p:spPr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1679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0498" y="1464731"/>
            <a:ext cx="6815669" cy="1515533"/>
          </a:xfrm>
        </p:spPr>
        <p:txBody>
          <a:bodyPr anchor="b">
            <a:noAutofit/>
          </a:bodyPr>
          <a:lstStyle>
            <a:lvl1pPr algn="ctr">
              <a:defRPr sz="600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0501" y="3124196"/>
            <a:ext cx="6819900" cy="1866903"/>
          </a:xfrm>
        </p:spPr>
        <p:txBody>
          <a:bodyPr anchor="t">
            <a:noAutofit/>
          </a:bodyPr>
          <a:lstStyle>
            <a:lvl1pPr marL="0" indent="0" algn="ctr" defTabSz="457200" rtl="0" eaLnBrk="1" latinLnBrk="0" hangingPunct="1">
              <a:spcBef>
                <a:spcPct val="0"/>
              </a:spcBef>
              <a:buNone/>
              <a:defRPr lang="en-US" sz="3600" kern="1200" cap="none" dirty="0">
                <a:ln w="3175" cmpd="sng"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730500" y="3048000"/>
            <a:ext cx="6591300" cy="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212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1" y="507164"/>
            <a:ext cx="10680700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1" y="1449134"/>
            <a:ext cx="10680700" cy="47828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736601" y="1371600"/>
            <a:ext cx="107061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114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1814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0" y="507164"/>
            <a:ext cx="10680700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449132"/>
            <a:ext cx="10680700" cy="47828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736600" y="1371600"/>
            <a:ext cx="107061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3860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9316" y="507164"/>
            <a:ext cx="10832124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199" y="1449132"/>
            <a:ext cx="10810241" cy="47828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1280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52182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0" y="479028"/>
            <a:ext cx="10586524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6600" y="1459864"/>
            <a:ext cx="5171831" cy="48283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45591" y="1459865"/>
            <a:ext cx="5222632" cy="48143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711200" y="1346200"/>
            <a:ext cx="106172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914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274468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10/11/2024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2960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10/11/2024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1290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10/11/2024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3289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10/11/2024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118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9317" y="507164"/>
            <a:ext cx="10832124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201" y="1449134"/>
            <a:ext cx="10810241" cy="47828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954172"/>
      </p:ext>
    </p:extLst>
  </p:cSld>
  <p:clrMapOvr>
    <a:masterClrMapping/>
  </p:clrMapOvr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10/11/2024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4814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10/11/2024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4692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snip2DiagRect">
            <a:avLst/>
          </a:prstGeom>
          <a:blipFill>
            <a:blip r:embed="rId3"/>
            <a:stretch>
              <a:fillRect/>
            </a:stretch>
          </a:blipFill>
          <a:ln w="88900" cap="sq">
            <a:solidFill>
              <a:srgbClr val="0000FF"/>
            </a:solidFill>
            <a:prstDash val="sysDash"/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0498" y="1464731"/>
            <a:ext cx="6815669" cy="1515533"/>
          </a:xfrm>
        </p:spPr>
        <p:txBody>
          <a:bodyPr anchor="b">
            <a:noAutofit/>
          </a:bodyPr>
          <a:lstStyle>
            <a:lvl1pPr algn="ctr">
              <a:defRPr sz="600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0501" y="3124196"/>
            <a:ext cx="6819900" cy="1866903"/>
          </a:xfrm>
        </p:spPr>
        <p:txBody>
          <a:bodyPr anchor="t">
            <a:noAutofit/>
          </a:bodyPr>
          <a:lstStyle>
            <a:lvl1pPr marL="0" indent="0" algn="ctr" defTabSz="457200" rtl="0" eaLnBrk="1" latinLnBrk="0" hangingPunct="1">
              <a:spcBef>
                <a:spcPct val="0"/>
              </a:spcBef>
              <a:buNone/>
              <a:defRPr lang="en-US" sz="3600" kern="1200" cap="none" dirty="0">
                <a:ln w="3175" cmpd="sng"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730500" y="3048000"/>
            <a:ext cx="6591300" cy="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722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59006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0" y="507164"/>
            <a:ext cx="10680700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449132"/>
            <a:ext cx="10680700" cy="47828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736600" y="1371600"/>
            <a:ext cx="107061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6675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9316" y="507164"/>
            <a:ext cx="10832124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199" y="1449132"/>
            <a:ext cx="10810241" cy="47828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3839110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644907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0" y="479028"/>
            <a:ext cx="10586524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6600" y="1459864"/>
            <a:ext cx="5171831" cy="48283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45591" y="1459865"/>
            <a:ext cx="5222632" cy="48143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711200" y="1346200"/>
            <a:ext cx="106172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636604"/>
      </p:ext>
    </p:extLst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29431783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96032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570473"/>
      </p:ext>
    </p:extLst>
  </p:cSld>
  <p:clrMapOvr>
    <a:masterClrMapping/>
  </p:clrMapOvr>
  <p:hf sldNum="0"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北京林业大学信息学院</a:t>
            </a:r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50539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039883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431158"/>
      </p:ext>
    </p:extLst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960030"/>
      </p:ext>
    </p:extLst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70420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1" y="479028"/>
            <a:ext cx="10586524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6602" y="1459864"/>
            <a:ext cx="5171831" cy="48283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45591" y="1459865"/>
            <a:ext cx="5222632" cy="48143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711200" y="1346200"/>
            <a:ext cx="106172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053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6868305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76465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北京林业大学信息学院</a:t>
            </a:r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58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03385" y="507164"/>
            <a:ext cx="10649243" cy="77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4557" y="1449133"/>
            <a:ext cx="106492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CCFA1-334A-4DEA-B721-59CA40064FE6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25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50000"/>
        </a:lnSpc>
        <a:spcBef>
          <a:spcPts val="750"/>
        </a:spcBef>
        <a:buClr>
          <a:srgbClr val="0000FF"/>
        </a:buClr>
        <a:buSzPct val="100000"/>
        <a:buFont typeface="微软雅黑" panose="020B0503020204020204" pitchFamily="34" charset="-122"/>
        <a:buChar char="◎"/>
        <a:defRPr lang="zh-CN" altLang="en-US" sz="24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514350" indent="-171450" algn="l" defTabSz="685800" rtl="0" eaLnBrk="1" latinLnBrk="0" hangingPunct="1">
        <a:lnSpc>
          <a:spcPct val="150000"/>
        </a:lnSpc>
        <a:spcBef>
          <a:spcPts val="375"/>
        </a:spcBef>
        <a:buClr>
          <a:srgbClr val="0000FF"/>
        </a:buClr>
        <a:buSzPct val="80000"/>
        <a:buFont typeface="微软雅黑" panose="020B0503020204020204" pitchFamily="34" charset="-122"/>
        <a:buChar char="◎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8572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2001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15430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03385" y="507164"/>
            <a:ext cx="10649243" cy="77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4557" y="1449133"/>
            <a:ext cx="106492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10/11/2024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643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50000"/>
        </a:lnSpc>
        <a:spcBef>
          <a:spcPts val="750"/>
        </a:spcBef>
        <a:buClr>
          <a:srgbClr val="0000FF"/>
        </a:buClr>
        <a:buSzPct val="100000"/>
        <a:buFont typeface="微软雅黑" panose="020B0503020204020204" pitchFamily="34" charset="-122"/>
        <a:buChar char="◎"/>
        <a:defRPr lang="zh-CN" altLang="en-US" sz="24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514350" indent="-171450" algn="l" defTabSz="685800" rtl="0" eaLnBrk="1" latinLnBrk="0" hangingPunct="1">
        <a:lnSpc>
          <a:spcPct val="150000"/>
        </a:lnSpc>
        <a:spcBef>
          <a:spcPts val="375"/>
        </a:spcBef>
        <a:buClr>
          <a:srgbClr val="0000FF"/>
        </a:buClr>
        <a:buSzPct val="80000"/>
        <a:buFont typeface="微软雅黑" panose="020B0503020204020204" pitchFamily="34" charset="-122"/>
        <a:buChar char="◎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8572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2001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15430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03385" y="507164"/>
            <a:ext cx="10649242" cy="77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4556" y="1449133"/>
            <a:ext cx="106492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10/11/2024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923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rgbClr val="0000FF"/>
        </a:buClr>
        <a:buSzPct val="100000"/>
        <a:buFont typeface="微软雅黑" panose="020B0503020204020204" pitchFamily="34" charset="-122"/>
        <a:buChar char="◎"/>
        <a:defRPr lang="zh-CN" altLang="en-US" sz="32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Clr>
          <a:srgbClr val="0000FF"/>
        </a:buClr>
        <a:buSzPct val="80000"/>
        <a:buFont typeface="微软雅黑" panose="020B0503020204020204" pitchFamily="34" charset="-122"/>
        <a:buChar char="◎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03385" y="507164"/>
            <a:ext cx="10649242" cy="77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4556" y="1449133"/>
            <a:ext cx="106492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CCFA1-334A-4DEA-B721-59CA40064FE6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88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rgbClr val="0000FF"/>
        </a:buClr>
        <a:buSzPct val="100000"/>
        <a:buFont typeface="微软雅黑" panose="020B0503020204020204" pitchFamily="34" charset="-122"/>
        <a:buChar char="◎"/>
        <a:defRPr lang="zh-CN" altLang="en-US" sz="32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Clr>
          <a:srgbClr val="0000FF"/>
        </a:buClr>
        <a:buSzPct val="80000"/>
        <a:buFont typeface="微软雅黑" panose="020B0503020204020204" pitchFamily="34" charset="-122"/>
        <a:buChar char="◎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slideLayout" Target="../slideLayouts/slideLayout50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20" Type="http://schemas.openxmlformats.org/officeDocument/2006/relationships/image" Target="../media/image5.tmp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19" Type="http://schemas.openxmlformats.org/officeDocument/2006/relationships/image" Target="../media/image4.png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tags" Target="../tags/tag47.xml"/><Relationship Id="rId18" Type="http://schemas.openxmlformats.org/officeDocument/2006/relationships/tags" Target="../tags/tag52.xml"/><Relationship Id="rId3" Type="http://schemas.openxmlformats.org/officeDocument/2006/relationships/tags" Target="../tags/tag37.xml"/><Relationship Id="rId21" Type="http://schemas.openxmlformats.org/officeDocument/2006/relationships/slideLayout" Target="../slideLayouts/slideLayout44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17" Type="http://schemas.openxmlformats.org/officeDocument/2006/relationships/tags" Target="../tags/tag51.xml"/><Relationship Id="rId2" Type="http://schemas.openxmlformats.org/officeDocument/2006/relationships/tags" Target="../tags/tag36.xml"/><Relationship Id="rId16" Type="http://schemas.openxmlformats.org/officeDocument/2006/relationships/tags" Target="../tags/tag50.xml"/><Relationship Id="rId20" Type="http://schemas.openxmlformats.org/officeDocument/2006/relationships/tags" Target="../tags/tag54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5" Type="http://schemas.openxmlformats.org/officeDocument/2006/relationships/tags" Target="../tags/tag39.xml"/><Relationship Id="rId15" Type="http://schemas.openxmlformats.org/officeDocument/2006/relationships/tags" Target="../tags/tag49.xml"/><Relationship Id="rId10" Type="http://schemas.openxmlformats.org/officeDocument/2006/relationships/tags" Target="../tags/tag44.xml"/><Relationship Id="rId19" Type="http://schemas.openxmlformats.org/officeDocument/2006/relationships/tags" Target="../tags/tag53.xml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tags" Target="../tags/tag4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4" Type="http://schemas.openxmlformats.org/officeDocument/2006/relationships/slideLayout" Target="../slideLayouts/slideLayout5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44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slide" Target="slide4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slideLayout" Target="../slideLayouts/slideLayout50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5" Type="http://schemas.openxmlformats.org/officeDocument/2006/relationships/tags" Target="../tags/tag11.xml"/><Relationship Id="rId10" Type="http://schemas.openxmlformats.org/officeDocument/2006/relationships/tags" Target="../tags/tag16.xml"/><Relationship Id="rId4" Type="http://schemas.openxmlformats.org/officeDocument/2006/relationships/tags" Target="../tags/tag10.xml"/><Relationship Id="rId9" Type="http://schemas.openxmlformats.org/officeDocument/2006/relationships/tags" Target="../tags/tag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4"/>
          <p:cNvSpPr txBox="1">
            <a:spLocks noChangeArrowheads="1"/>
          </p:cNvSpPr>
          <p:nvPr/>
        </p:nvSpPr>
        <p:spPr>
          <a:xfrm>
            <a:off x="3261520" y="1988841"/>
            <a:ext cx="5666105" cy="912495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5400" dirty="0">
                <a:ln w="3175" cmpd="sng">
                  <a:noFill/>
                </a:ln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二叉树的遍历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2711624" y="3356992"/>
            <a:ext cx="6840760" cy="2448272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《</a:t>
            </a:r>
            <a:r>
              <a:rPr lang="zh-CN" altLang="en-US" sz="3600" dirty="0"/>
              <a:t>数据结构</a:t>
            </a:r>
            <a:r>
              <a:rPr lang="en-US" altLang="zh-CN" sz="3600" dirty="0"/>
              <a:t>》</a:t>
            </a:r>
            <a:r>
              <a:rPr lang="zh-CN" altLang="en-US" sz="3600" dirty="0"/>
              <a:t>第</a:t>
            </a:r>
            <a:r>
              <a:rPr lang="en-US" altLang="zh-CN" sz="3600" dirty="0"/>
              <a:t>4</a:t>
            </a:r>
            <a:r>
              <a:rPr lang="zh-CN" altLang="en-US" sz="3600" dirty="0"/>
              <a:t>章第</a:t>
            </a:r>
            <a:r>
              <a:rPr lang="en-US" altLang="zh-CN" sz="3600" dirty="0"/>
              <a:t>5</a:t>
            </a:r>
            <a:r>
              <a:rPr lang="zh-CN" altLang="en-US" sz="3600" dirty="0"/>
              <a:t>节</a:t>
            </a:r>
            <a:endParaRPr lang="en-US" altLang="zh-CN" sz="3600" dirty="0"/>
          </a:p>
          <a:p>
            <a:r>
              <a:rPr lang="zh-CN" altLang="en-US" dirty="0"/>
              <a:t>“遍历二叉树和线索二叉树”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04606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内容占位符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6103729"/>
              </p:ext>
            </p:extLst>
          </p:nvPr>
        </p:nvGraphicFramePr>
        <p:xfrm>
          <a:off x="5275660" y="1583716"/>
          <a:ext cx="2736304" cy="4607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3" name="左右箭头 42"/>
          <p:cNvSpPr/>
          <p:nvPr/>
        </p:nvSpPr>
        <p:spPr>
          <a:xfrm>
            <a:off x="4583437" y="5443567"/>
            <a:ext cx="885900" cy="325631"/>
          </a:xfrm>
          <a:prstGeom prst="left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五边形 18"/>
          <p:cNvSpPr/>
          <p:nvPr/>
        </p:nvSpPr>
        <p:spPr>
          <a:xfrm>
            <a:off x="767408" y="536656"/>
            <a:ext cx="2535143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知识回顾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693888" y="1819757"/>
            <a:ext cx="1051836" cy="3603758"/>
          </a:xfrm>
          <a:prstGeom prst="roundRect">
            <a:avLst/>
          </a:prstGeom>
          <a:solidFill>
            <a:srgbClr val="0000FF"/>
          </a:solidFill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递归三要素</a:t>
            </a:r>
          </a:p>
        </p:txBody>
      </p:sp>
      <p:graphicFrame>
        <p:nvGraphicFramePr>
          <p:cNvPr id="13" name="内容占位符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1592222"/>
              </p:ext>
            </p:extLst>
          </p:nvPr>
        </p:nvGraphicFramePr>
        <p:xfrm>
          <a:off x="2127975" y="1572615"/>
          <a:ext cx="2455462" cy="4465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4" name="左右箭头 13"/>
          <p:cNvSpPr/>
          <p:nvPr/>
        </p:nvSpPr>
        <p:spPr>
          <a:xfrm>
            <a:off x="4566811" y="1839809"/>
            <a:ext cx="783969" cy="325631"/>
          </a:xfrm>
          <a:prstGeom prst="left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右箭头 14"/>
          <p:cNvSpPr/>
          <p:nvPr/>
        </p:nvSpPr>
        <p:spPr>
          <a:xfrm>
            <a:off x="4566811" y="3093881"/>
            <a:ext cx="885900" cy="325631"/>
          </a:xfrm>
          <a:prstGeom prst="left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左右箭头 15"/>
          <p:cNvSpPr/>
          <p:nvPr/>
        </p:nvSpPr>
        <p:spPr>
          <a:xfrm>
            <a:off x="4565756" y="4292862"/>
            <a:ext cx="885900" cy="325631"/>
          </a:xfrm>
          <a:prstGeom prst="left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左右箭头 23"/>
          <p:cNvSpPr/>
          <p:nvPr/>
        </p:nvSpPr>
        <p:spPr>
          <a:xfrm>
            <a:off x="1745724" y="3200979"/>
            <a:ext cx="662544" cy="325631"/>
          </a:xfrm>
          <a:prstGeom prst="left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3024396" y="438943"/>
            <a:ext cx="2927588" cy="988329"/>
            <a:chOff x="511397" y="5847799"/>
            <a:chExt cx="3031948" cy="1903027"/>
          </a:xfrm>
        </p:grpSpPr>
        <p:sp>
          <p:nvSpPr>
            <p:cNvPr id="17" name="燕尾形 16"/>
            <p:cNvSpPr/>
            <p:nvPr/>
          </p:nvSpPr>
          <p:spPr>
            <a:xfrm>
              <a:off x="566189" y="6076745"/>
              <a:ext cx="2977156" cy="1349457"/>
            </a:xfrm>
            <a:prstGeom prst="chevron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燕尾形 4"/>
            <p:cNvSpPr/>
            <p:nvPr/>
          </p:nvSpPr>
          <p:spPr>
            <a:xfrm>
              <a:off x="511397" y="5847799"/>
              <a:ext cx="2777665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lvl="1">
                <a:lnSpc>
                  <a:spcPct val="105000"/>
                </a:lnSpc>
                <a:spcBef>
                  <a:spcPct val="50000"/>
                </a:spcBef>
                <a:buClr>
                  <a:srgbClr val="FF0000"/>
                </a:buClr>
                <a:buSzPct val="100000"/>
              </a:pPr>
              <a:r>
                <a:rPr lang="zh-CN" altLang="en-US" sz="40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递归模型</a:t>
              </a:r>
            </a:p>
          </p:txBody>
        </p:sp>
      </p:grpSp>
      <p:sp>
        <p:nvSpPr>
          <p:cNvPr id="20" name="矩形 19"/>
          <p:cNvSpPr/>
          <p:nvPr/>
        </p:nvSpPr>
        <p:spPr>
          <a:xfrm>
            <a:off x="8047525" y="2445211"/>
            <a:ext cx="3729797" cy="33239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  p (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if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（递归结束条件）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可直接求解步骤；    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else  p(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较小的参数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       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} 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8400256" y="1600113"/>
            <a:ext cx="3024336" cy="805022"/>
          </a:xfrm>
          <a:prstGeom prst="roundRect">
            <a:avLst/>
          </a:prstGeom>
          <a:solidFill>
            <a:srgbClr val="0000FF"/>
          </a:solidFill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递归函数模型</a:t>
            </a:r>
          </a:p>
        </p:txBody>
      </p:sp>
    </p:spTree>
    <p:extLst>
      <p:ext uri="{BB962C8B-B14F-4D97-AF65-F5344CB8AC3E}">
        <p14:creationId xmlns:p14="http://schemas.microsoft.com/office/powerpoint/2010/main" val="954502926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700536" y="2307609"/>
            <a:ext cx="4429365" cy="400366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marL="342900" indent="-342900">
              <a:lnSpc>
                <a:spcPts val="6100"/>
              </a:lnSpc>
            </a:pP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若二叉树为空，则空操作；</a:t>
            </a:r>
          </a:p>
          <a:p>
            <a:pPr marL="342900" indent="-342900">
              <a:lnSpc>
                <a:spcPts val="6100"/>
              </a:lnSpc>
            </a:pP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否则</a:t>
            </a:r>
            <a:b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</a:b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访问根结点 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(D)</a:t>
            </a:r>
            <a:b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</a:b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先序遍历左子树 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(L)</a:t>
            </a:r>
            <a:b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</a:b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先序遍历右子树 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(R)</a:t>
            </a:r>
          </a:p>
        </p:txBody>
      </p:sp>
      <p:sp>
        <p:nvSpPr>
          <p:cNvPr id="38" name="内容占位符 2"/>
          <p:cNvSpPr>
            <a:spLocks noGrp="1"/>
          </p:cNvSpPr>
          <p:nvPr>
            <p:ph idx="1"/>
          </p:nvPr>
        </p:nvSpPr>
        <p:spPr>
          <a:xfrm>
            <a:off x="5539668" y="2307609"/>
            <a:ext cx="6532996" cy="4017020"/>
          </a:xfrm>
          <a:solidFill>
            <a:schemeClr val="bg1"/>
          </a:solidFill>
          <a:ln>
            <a:solidFill>
              <a:srgbClr val="0000FF"/>
            </a:solidFill>
          </a:ln>
        </p:spPr>
        <p:txBody>
          <a:bodyPr>
            <a:noAutofit/>
          </a:bodyPr>
          <a:lstStyle/>
          <a:p>
            <a:pPr marL="0" lvl="0" indent="0" algn="just">
              <a:lnSpc>
                <a:spcPct val="100000"/>
              </a:lnSpc>
              <a:buNone/>
              <a:defRPr/>
            </a:pPr>
            <a:r>
              <a:rPr lang="en-US" altLang="zh-CN" sz="2800" kern="0" dirty="0"/>
              <a:t>void </a:t>
            </a:r>
            <a:r>
              <a:rPr lang="en-US" altLang="zh-CN" sz="2800" kern="0" dirty="0" err="1"/>
              <a:t>PreOrderTraverse</a:t>
            </a:r>
            <a:r>
              <a:rPr lang="en-US" altLang="zh-CN" sz="2800" kern="0" dirty="0"/>
              <a:t>(              ){</a:t>
            </a:r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en-US" altLang="zh-CN" sz="2800" kern="0" dirty="0"/>
              <a:t>  </a:t>
            </a:r>
            <a:r>
              <a:rPr lang="en-US" altLang="zh-CN" sz="2400" kern="0" dirty="0">
                <a:solidFill>
                  <a:srgbClr val="FF0000"/>
                </a:solidFill>
              </a:rPr>
              <a:t>if(T==NULL) return;                 </a:t>
            </a:r>
            <a:endParaRPr lang="zh-CN" altLang="en-US" sz="2400" kern="0" dirty="0">
              <a:solidFill>
                <a:srgbClr val="FF0000"/>
              </a:solidFill>
            </a:endParaRPr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zh-CN" altLang="en-US" sz="2400" kern="0" dirty="0"/>
              <a:t>  </a:t>
            </a:r>
            <a:r>
              <a:rPr lang="en-US" altLang="zh-CN" sz="2400" kern="0" dirty="0"/>
              <a:t>else</a:t>
            </a:r>
            <a:r>
              <a:rPr lang="en-US" altLang="zh-CN" sz="2800" kern="0" dirty="0"/>
              <a:t>{</a:t>
            </a:r>
            <a:r>
              <a:rPr lang="en-US" altLang="zh-CN" sz="2400" kern="0" dirty="0"/>
              <a:t>    </a:t>
            </a:r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en-US" altLang="zh-CN" sz="2400" kern="0" dirty="0"/>
              <a:t>    </a:t>
            </a:r>
            <a:r>
              <a:rPr lang="en-US" altLang="zh-CN" sz="2400" kern="0" dirty="0" err="1">
                <a:solidFill>
                  <a:srgbClr val="FF0000"/>
                </a:solidFill>
              </a:rPr>
              <a:t>cout</a:t>
            </a:r>
            <a:r>
              <a:rPr lang="en-US" altLang="zh-CN" sz="2400" kern="0" dirty="0">
                <a:solidFill>
                  <a:srgbClr val="FF0000"/>
                </a:solidFill>
              </a:rPr>
              <a:t>&lt;&lt;T-&gt;data;  </a:t>
            </a:r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en-US" altLang="zh-CN" sz="2400" kern="0" dirty="0">
                <a:solidFill>
                  <a:srgbClr val="FF0000"/>
                </a:solidFill>
              </a:rPr>
              <a:t>    </a:t>
            </a:r>
            <a:r>
              <a:rPr lang="en-US" altLang="zh-CN" sz="2400" kern="0" dirty="0" err="1">
                <a:solidFill>
                  <a:srgbClr val="FF0000"/>
                </a:solidFill>
              </a:rPr>
              <a:t>PreOrderTraverse</a:t>
            </a:r>
            <a:r>
              <a:rPr lang="en-US" altLang="zh-CN" sz="2400" kern="0" dirty="0">
                <a:solidFill>
                  <a:srgbClr val="FF0000"/>
                </a:solidFill>
              </a:rPr>
              <a:t>(T-&gt;</a:t>
            </a:r>
            <a:r>
              <a:rPr lang="en-US" altLang="zh-CN" sz="2400" kern="0" dirty="0" err="1">
                <a:solidFill>
                  <a:srgbClr val="FF0000"/>
                </a:solidFill>
              </a:rPr>
              <a:t>lchild</a:t>
            </a:r>
            <a:r>
              <a:rPr lang="en-US" altLang="zh-CN" sz="2400" kern="0" dirty="0">
                <a:solidFill>
                  <a:srgbClr val="FF0000"/>
                </a:solidFill>
              </a:rPr>
              <a:t>);</a:t>
            </a:r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en-US" altLang="zh-CN" sz="2400" kern="0" dirty="0">
                <a:solidFill>
                  <a:srgbClr val="FF0000"/>
                </a:solidFill>
              </a:rPr>
              <a:t>    </a:t>
            </a:r>
            <a:r>
              <a:rPr lang="en-US" altLang="zh-CN" sz="2400" kern="0" dirty="0" err="1">
                <a:solidFill>
                  <a:srgbClr val="FF0000"/>
                </a:solidFill>
              </a:rPr>
              <a:t>PreOrderTraverse</a:t>
            </a:r>
            <a:r>
              <a:rPr lang="en-US" altLang="zh-CN" sz="2400" kern="0" dirty="0">
                <a:solidFill>
                  <a:srgbClr val="FF0000"/>
                </a:solidFill>
              </a:rPr>
              <a:t>(T-&gt;</a:t>
            </a:r>
            <a:r>
              <a:rPr lang="en-US" altLang="zh-CN" sz="2400" kern="0" dirty="0" err="1">
                <a:solidFill>
                  <a:srgbClr val="FF0000"/>
                </a:solidFill>
              </a:rPr>
              <a:t>rchild</a:t>
            </a:r>
            <a:r>
              <a:rPr lang="en-US" altLang="zh-CN" sz="2400" kern="0" dirty="0">
                <a:solidFill>
                  <a:srgbClr val="FF0000"/>
                </a:solidFill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800" kern="0" dirty="0"/>
              <a:t>   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800" kern="0" dirty="0"/>
              <a:t>}</a:t>
            </a:r>
          </a:p>
        </p:txBody>
      </p:sp>
      <p:cxnSp>
        <p:nvCxnSpPr>
          <p:cNvPr id="42" name="直接连接符 41"/>
          <p:cNvCxnSpPr/>
          <p:nvPr/>
        </p:nvCxnSpPr>
        <p:spPr>
          <a:xfrm>
            <a:off x="5334784" y="1486987"/>
            <a:ext cx="0" cy="48376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818855" y="1486987"/>
            <a:ext cx="3908993" cy="706390"/>
          </a:xfrm>
          <a:prstGeom prst="roundRect">
            <a:avLst/>
          </a:prstGeom>
          <a:solidFill>
            <a:srgbClr val="0000FF"/>
          </a:solidFill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算法步骤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6384032" y="1486987"/>
            <a:ext cx="4056842" cy="706390"/>
          </a:xfrm>
          <a:prstGeom prst="roundRect">
            <a:avLst/>
          </a:prstGeom>
          <a:solidFill>
            <a:srgbClr val="0000FF"/>
          </a:solidFill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5717403" y="2826611"/>
            <a:ext cx="5541469" cy="1045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00FF"/>
              </a:buClr>
              <a:buSzPct val="100000"/>
              <a:buFont typeface="微软雅黑" panose="020B0503020204020204" pitchFamily="34" charset="-122"/>
              <a:buChar char="◎"/>
              <a:defRPr lang="zh-CN" altLang="en-US" sz="32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00FF"/>
              </a:buClr>
              <a:buSzPct val="80000"/>
              <a:buFont typeface="微软雅黑" panose="020B0503020204020204" pitchFamily="34" charset="-122"/>
              <a:buChar char="◎"/>
              <a:defRPr lang="zh-CN" altLang="en-US" sz="28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Font typeface="微软雅黑" panose="020B0503020204020204" pitchFamily="34" charset="-122"/>
              <a:buNone/>
              <a:defRPr/>
            </a:pPr>
            <a:r>
              <a:rPr lang="en-US" altLang="zh-CN" kern="0" dirty="0">
                <a:solidFill>
                  <a:sysClr val="windowText" lastClr="000000"/>
                </a:solidFill>
              </a:rPr>
              <a:t>if(T){</a:t>
            </a:r>
          </a:p>
        </p:txBody>
      </p:sp>
      <p:sp>
        <p:nvSpPr>
          <p:cNvPr id="10" name="燕尾形 9"/>
          <p:cNvSpPr/>
          <p:nvPr/>
        </p:nvSpPr>
        <p:spPr>
          <a:xfrm>
            <a:off x="5949250" y="547627"/>
            <a:ext cx="2954366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z="4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先序遍历</a:t>
            </a:r>
          </a:p>
        </p:txBody>
      </p:sp>
      <p:sp>
        <p:nvSpPr>
          <p:cNvPr id="12" name="五边形 11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271464" y="417742"/>
            <a:ext cx="4896544" cy="988329"/>
            <a:chOff x="511396" y="5872981"/>
            <a:chExt cx="3877696" cy="1903027"/>
          </a:xfrm>
        </p:grpSpPr>
        <p:sp>
          <p:nvSpPr>
            <p:cNvPr id="14" name="燕尾形 13"/>
            <p:cNvSpPr/>
            <p:nvPr/>
          </p:nvSpPr>
          <p:spPr>
            <a:xfrm>
              <a:off x="511396" y="6101950"/>
              <a:ext cx="3877696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燕尾形 4"/>
            <p:cNvSpPr/>
            <p:nvPr/>
          </p:nvSpPr>
          <p:spPr>
            <a:xfrm>
              <a:off x="819518" y="5872981"/>
              <a:ext cx="3332808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二叉树遍历的方法</a:t>
              </a: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9552384" y="2303391"/>
            <a:ext cx="1642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kern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BiTree</a:t>
            </a:r>
            <a:r>
              <a:rPr lang="en-US" altLang="zh-CN" sz="2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T</a:t>
            </a:r>
            <a:endParaRPr lang="zh-CN" altLang="en-US" sz="2800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780919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allAtOnce" animBg="1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00334" y="1484785"/>
            <a:ext cx="6095651" cy="340160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lvl="0" indent="0" algn="just">
              <a:lnSpc>
                <a:spcPct val="100000"/>
              </a:lnSpc>
              <a:buNone/>
              <a:defRPr/>
            </a:pPr>
            <a:r>
              <a:rPr lang="en-US" altLang="zh-CN" sz="2800" kern="0" dirty="0"/>
              <a:t>void </a:t>
            </a:r>
            <a:r>
              <a:rPr lang="en-US" altLang="zh-CN" sz="2800" kern="0" dirty="0" err="1"/>
              <a:t>PreOrderTraverse</a:t>
            </a:r>
            <a:r>
              <a:rPr lang="en-US" altLang="zh-CN" sz="2800" kern="0" dirty="0"/>
              <a:t>(</a:t>
            </a:r>
            <a:r>
              <a:rPr lang="en-US" altLang="zh-CN" sz="2800" kern="0" dirty="0" err="1"/>
              <a:t>BiTree</a:t>
            </a:r>
            <a:r>
              <a:rPr lang="en-US" altLang="zh-CN" sz="2800" kern="0" dirty="0"/>
              <a:t> T){</a:t>
            </a:r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en-US" altLang="zh-CN" sz="2800" kern="0" dirty="0"/>
              <a:t>  </a:t>
            </a:r>
            <a:r>
              <a:rPr lang="en-US" altLang="zh-CN" sz="2400" kern="0" dirty="0"/>
              <a:t>if(T) </a:t>
            </a:r>
            <a:r>
              <a:rPr lang="en-US" altLang="zh-CN" sz="2800" kern="0" dirty="0"/>
              <a:t>{</a:t>
            </a:r>
            <a:r>
              <a:rPr lang="en-US" altLang="zh-CN" sz="2400" kern="0" dirty="0"/>
              <a:t>    </a:t>
            </a:r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en-US" altLang="zh-CN" sz="2400" kern="0" dirty="0"/>
              <a:t>    </a:t>
            </a:r>
            <a:r>
              <a:rPr lang="en-US" altLang="zh-CN" sz="2400" kern="0" dirty="0" err="1"/>
              <a:t>cout</a:t>
            </a:r>
            <a:r>
              <a:rPr lang="en-US" altLang="zh-CN" sz="2400" kern="0" dirty="0"/>
              <a:t>&lt;&lt;T-&gt;data;  </a:t>
            </a:r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en-US" altLang="zh-CN" sz="2400" kern="0" dirty="0"/>
              <a:t>    </a:t>
            </a:r>
            <a:r>
              <a:rPr lang="en-US" altLang="zh-CN" sz="2400" kern="0" dirty="0" err="1"/>
              <a:t>PreOrderTraverse</a:t>
            </a:r>
            <a:r>
              <a:rPr lang="en-US" altLang="zh-CN" sz="2400" kern="0" dirty="0"/>
              <a:t>(T-&gt;</a:t>
            </a:r>
            <a:r>
              <a:rPr lang="en-US" altLang="zh-CN" sz="2400" kern="0" dirty="0" err="1"/>
              <a:t>lchild</a:t>
            </a:r>
            <a:r>
              <a:rPr lang="en-US" altLang="zh-CN" sz="2400" kern="0" dirty="0"/>
              <a:t>);</a:t>
            </a:r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en-US" altLang="zh-CN" sz="2400" kern="0" dirty="0"/>
              <a:t>    </a:t>
            </a:r>
            <a:r>
              <a:rPr lang="en-US" altLang="zh-CN" sz="2400" kern="0" dirty="0" err="1"/>
              <a:t>PreOrderTraverse</a:t>
            </a:r>
            <a:r>
              <a:rPr lang="en-US" altLang="zh-CN" sz="2400" kern="0" dirty="0"/>
              <a:t>(T-&gt;</a:t>
            </a:r>
            <a:r>
              <a:rPr lang="en-US" altLang="zh-CN" sz="2400" kern="0" dirty="0" err="1"/>
              <a:t>rchild</a:t>
            </a:r>
            <a:r>
              <a:rPr lang="en-US" altLang="zh-CN" sz="2400" kern="0" dirty="0"/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800" kern="0" dirty="0"/>
              <a:t>   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800" kern="0" dirty="0"/>
              <a:t>}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4063531" y="4073569"/>
            <a:ext cx="2474069" cy="2578200"/>
            <a:chOff x="2105628" y="1918507"/>
            <a:chExt cx="2863726" cy="2902231"/>
          </a:xfrm>
        </p:grpSpPr>
        <p:cxnSp>
          <p:nvCxnSpPr>
            <p:cNvPr id="7" name="直接连接符 6"/>
            <p:cNvCxnSpPr/>
            <p:nvPr/>
          </p:nvCxnSpPr>
          <p:spPr>
            <a:xfrm flipH="1">
              <a:off x="2711504" y="2430729"/>
              <a:ext cx="432168" cy="4316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3843986" y="2435453"/>
              <a:ext cx="504583" cy="4268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2672817" y="3528745"/>
              <a:ext cx="636553" cy="57413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组合 9"/>
            <p:cNvGrpSpPr/>
            <p:nvPr/>
          </p:nvGrpSpPr>
          <p:grpSpPr>
            <a:xfrm>
              <a:off x="3105644" y="1918507"/>
              <a:ext cx="767269" cy="718404"/>
              <a:chOff x="3105644" y="1918507"/>
              <a:chExt cx="767269" cy="718404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3105644" y="1924174"/>
                <a:ext cx="767269" cy="712737"/>
              </a:xfrm>
              <a:prstGeom prst="ellipse">
                <a:avLst/>
              </a:prstGeom>
              <a:solidFill>
                <a:srgbClr val="00C9CB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3189171" y="1918507"/>
                <a:ext cx="654815" cy="658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2105628" y="2838606"/>
              <a:ext cx="767269" cy="712737"/>
              <a:chOff x="3105644" y="1924174"/>
              <a:chExt cx="767269" cy="712737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3105644" y="1924174"/>
                <a:ext cx="767269" cy="712737"/>
              </a:xfrm>
              <a:prstGeom prst="ellipse">
                <a:avLst/>
              </a:prstGeom>
              <a:solidFill>
                <a:srgbClr val="00C9CB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3233631" y="1925207"/>
                <a:ext cx="5678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endPara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4202085" y="2839639"/>
              <a:ext cx="767269" cy="712737"/>
              <a:chOff x="3160071" y="1925207"/>
              <a:chExt cx="767269" cy="712737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3160071" y="1925207"/>
                <a:ext cx="767269" cy="712737"/>
              </a:xfrm>
              <a:prstGeom prst="ellipse">
                <a:avLst/>
              </a:prstGeom>
              <a:solidFill>
                <a:srgbClr val="00C9CB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3288415" y="1925207"/>
                <a:ext cx="536106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endPara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3105643" y="4108001"/>
              <a:ext cx="783194" cy="712737"/>
              <a:chOff x="3419250" y="1758103"/>
              <a:chExt cx="783194" cy="712737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3419250" y="1758103"/>
                <a:ext cx="767269" cy="712737"/>
              </a:xfrm>
              <a:prstGeom prst="ellipse">
                <a:avLst/>
              </a:prstGeom>
              <a:solidFill>
                <a:srgbClr val="00C9CB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3503351" y="1788154"/>
                <a:ext cx="69909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endPara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2" name="矩形 21"/>
          <p:cNvSpPr/>
          <p:nvPr/>
        </p:nvSpPr>
        <p:spPr>
          <a:xfrm>
            <a:off x="7680176" y="1484785"/>
            <a:ext cx="1967706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</a:pP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P(A)</a:t>
            </a:r>
            <a:endParaRPr lang="zh-CN" altLang="en-US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7104112" y="2060849"/>
            <a:ext cx="576064" cy="576063"/>
          </a:xfrm>
          <a:prstGeom prst="line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7962511" y="2073008"/>
            <a:ext cx="855" cy="576063"/>
          </a:xfrm>
          <a:prstGeom prst="line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9621460" y="2059633"/>
            <a:ext cx="381141" cy="576063"/>
          </a:xfrm>
          <a:prstGeom prst="line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6869418" y="2647746"/>
            <a:ext cx="469388" cy="504056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385580" y="2634479"/>
            <a:ext cx="1080120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</a:pP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P(B)</a:t>
            </a:r>
            <a:endParaRPr lang="zh-CN" altLang="en-US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621460" y="2649071"/>
            <a:ext cx="1080120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</a:pP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P(C)</a:t>
            </a:r>
            <a:endParaRPr lang="zh-CN" altLang="en-US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/>
            </a:endParaRPr>
          </a:p>
        </p:txBody>
      </p:sp>
      <p:cxnSp>
        <p:nvCxnSpPr>
          <p:cNvPr id="33" name="直接连接符 32"/>
          <p:cNvCxnSpPr>
            <a:endCxn id="36" idx="0"/>
          </p:cNvCxnSpPr>
          <p:nvPr/>
        </p:nvCxnSpPr>
        <p:spPr>
          <a:xfrm flipH="1">
            <a:off x="7064531" y="3221159"/>
            <a:ext cx="546646" cy="600382"/>
          </a:xfrm>
          <a:prstGeom prst="line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7812254" y="3212977"/>
            <a:ext cx="855" cy="576063"/>
          </a:xfrm>
          <a:prstGeom prst="line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7954479" y="3221160"/>
            <a:ext cx="381141" cy="576063"/>
          </a:xfrm>
          <a:prstGeom prst="line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6829837" y="3821541"/>
            <a:ext cx="469388" cy="504056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363070" y="3808057"/>
            <a:ext cx="804443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</a:pP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P(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^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)</a:t>
            </a:r>
            <a:endParaRPr lang="zh-CN" altLang="en-US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251079" y="3813226"/>
            <a:ext cx="793255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</a:pP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P(D)</a:t>
            </a:r>
            <a:endParaRPr lang="zh-CN" altLang="en-US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/>
            </a:endParaRPr>
          </a:p>
        </p:txBody>
      </p:sp>
      <p:cxnSp>
        <p:nvCxnSpPr>
          <p:cNvPr id="39" name="直接连接符 38"/>
          <p:cNvCxnSpPr>
            <a:endCxn id="42" idx="0"/>
          </p:cNvCxnSpPr>
          <p:nvPr/>
        </p:nvCxnSpPr>
        <p:spPr>
          <a:xfrm flipH="1">
            <a:off x="7794834" y="4399906"/>
            <a:ext cx="527511" cy="580858"/>
          </a:xfrm>
          <a:prstGeom prst="line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8" idx="2"/>
          </p:cNvCxnSpPr>
          <p:nvPr/>
        </p:nvCxnSpPr>
        <p:spPr>
          <a:xfrm flipH="1">
            <a:off x="8643355" y="4389290"/>
            <a:ext cx="4352" cy="570894"/>
          </a:xfrm>
          <a:prstGeom prst="line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9044334" y="4367282"/>
            <a:ext cx="381141" cy="576063"/>
          </a:xfrm>
          <a:prstGeom prst="line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7560140" y="4980764"/>
            <a:ext cx="469388" cy="504056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145241" y="4967280"/>
            <a:ext cx="845396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</a:pP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P(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^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)</a:t>
            </a:r>
            <a:endParaRPr lang="zh-CN" altLang="en-US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9054184" y="4968081"/>
            <a:ext cx="861595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</a:pP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P(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^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)</a:t>
            </a:r>
            <a:endParaRPr lang="zh-CN" altLang="en-US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/>
            </a:endParaRPr>
          </a:p>
        </p:txBody>
      </p:sp>
      <p:cxnSp>
        <p:nvCxnSpPr>
          <p:cNvPr id="45" name="直接连接符 44"/>
          <p:cNvCxnSpPr/>
          <p:nvPr/>
        </p:nvCxnSpPr>
        <p:spPr>
          <a:xfrm flipH="1">
            <a:off x="9337194" y="3237508"/>
            <a:ext cx="576064" cy="576063"/>
          </a:xfrm>
          <a:prstGeom prst="line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>
            <a:off x="10161520" y="3223102"/>
            <a:ext cx="855" cy="576063"/>
          </a:xfrm>
          <a:prstGeom prst="line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10546975" y="3209093"/>
            <a:ext cx="381141" cy="576063"/>
          </a:xfrm>
          <a:prstGeom prst="line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9105396" y="3822575"/>
            <a:ext cx="469388" cy="504056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9647882" y="3809091"/>
            <a:ext cx="845396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</a:pP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P(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^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)</a:t>
            </a:r>
            <a:endParaRPr lang="zh-CN" altLang="en-US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0630921" y="3798257"/>
            <a:ext cx="861595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</a:pP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P(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^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)</a:t>
            </a:r>
            <a:endParaRPr lang="zh-CN" altLang="en-US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/>
            </a:endParaRPr>
          </a:p>
        </p:txBody>
      </p:sp>
      <p:sp>
        <p:nvSpPr>
          <p:cNvPr id="55" name="三十二角星 54"/>
          <p:cNvSpPr/>
          <p:nvPr/>
        </p:nvSpPr>
        <p:spPr>
          <a:xfrm>
            <a:off x="10516437" y="1483793"/>
            <a:ext cx="1570704" cy="1525544"/>
          </a:xfrm>
          <a:prstGeom prst="star32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燕尾形 56"/>
          <p:cNvSpPr/>
          <p:nvPr/>
        </p:nvSpPr>
        <p:spPr>
          <a:xfrm>
            <a:off x="5912995" y="536718"/>
            <a:ext cx="2998567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z="4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先序遍历</a:t>
            </a:r>
          </a:p>
        </p:txBody>
      </p:sp>
      <p:cxnSp>
        <p:nvCxnSpPr>
          <p:cNvPr id="51" name="直接连接符 50"/>
          <p:cNvCxnSpPr/>
          <p:nvPr/>
        </p:nvCxnSpPr>
        <p:spPr>
          <a:xfrm flipH="1">
            <a:off x="7880970" y="3185588"/>
            <a:ext cx="855" cy="576063"/>
          </a:xfrm>
          <a:prstGeom prst="line">
            <a:avLst/>
          </a:prstGeom>
          <a:ln w="25400"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H="1">
            <a:off x="8750465" y="4380601"/>
            <a:ext cx="855" cy="576063"/>
          </a:xfrm>
          <a:prstGeom prst="line">
            <a:avLst/>
          </a:prstGeom>
          <a:ln w="25400"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9054184" y="4255768"/>
            <a:ext cx="520600" cy="656252"/>
          </a:xfrm>
          <a:prstGeom prst="line">
            <a:avLst/>
          </a:prstGeom>
          <a:ln w="25400"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8078041" y="3188934"/>
            <a:ext cx="520600" cy="656252"/>
          </a:xfrm>
          <a:prstGeom prst="line">
            <a:avLst/>
          </a:prstGeom>
          <a:ln w="25400"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H="1">
            <a:off x="8080835" y="2060848"/>
            <a:ext cx="855" cy="576063"/>
          </a:xfrm>
          <a:prstGeom prst="line">
            <a:avLst/>
          </a:prstGeom>
          <a:ln w="25400"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H="1">
            <a:off x="10312275" y="3212977"/>
            <a:ext cx="855" cy="576063"/>
          </a:xfrm>
          <a:prstGeom prst="line">
            <a:avLst/>
          </a:prstGeom>
          <a:ln w="25400"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10714053" y="3152839"/>
            <a:ext cx="520600" cy="656252"/>
          </a:xfrm>
          <a:prstGeom prst="line">
            <a:avLst/>
          </a:prstGeom>
          <a:ln w="25400"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endCxn id="32" idx="0"/>
          </p:cNvCxnSpPr>
          <p:nvPr/>
        </p:nvCxnSpPr>
        <p:spPr>
          <a:xfrm>
            <a:off x="9655479" y="1917999"/>
            <a:ext cx="506041" cy="731072"/>
          </a:xfrm>
          <a:prstGeom prst="line">
            <a:avLst/>
          </a:prstGeom>
          <a:ln w="25400"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五边形 62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1271464" y="417742"/>
            <a:ext cx="4896544" cy="988329"/>
            <a:chOff x="511396" y="5872981"/>
            <a:chExt cx="3877696" cy="1903027"/>
          </a:xfrm>
        </p:grpSpPr>
        <p:sp>
          <p:nvSpPr>
            <p:cNvPr id="65" name="燕尾形 64"/>
            <p:cNvSpPr/>
            <p:nvPr/>
          </p:nvSpPr>
          <p:spPr>
            <a:xfrm>
              <a:off x="511396" y="6101950"/>
              <a:ext cx="3877696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燕尾形 4"/>
            <p:cNvSpPr/>
            <p:nvPr/>
          </p:nvSpPr>
          <p:spPr>
            <a:xfrm>
              <a:off x="819518" y="5872981"/>
              <a:ext cx="3332808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二叉树遍历的方法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37503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500"/>
                            </p:stCondLst>
                            <p:childTnLst>
                              <p:par>
                                <p:cTn id="1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6" grpId="0" animBg="1"/>
      <p:bldP spid="37" grpId="0" animBg="1"/>
      <p:bldP spid="38" grpId="0" animBg="1"/>
      <p:bldP spid="42" grpId="0" animBg="1"/>
      <p:bldP spid="43" grpId="0" animBg="1"/>
      <p:bldP spid="44" grpId="0" animBg="1"/>
      <p:bldP spid="48" grpId="0" animBg="1"/>
      <p:bldP spid="49" grpId="0" animBg="1"/>
      <p:bldP spid="50" grpId="0" animBg="1"/>
      <p:bldP spid="5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先序遍历图示二叉树的结果为：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/>
              <a:t>A</a:t>
            </a:r>
            <a:r>
              <a:rPr lang="zh-CN" altLang="en-US" sz="2800" dirty="0"/>
              <a:t>，</a:t>
            </a:r>
            <a:r>
              <a:rPr lang="en-US" altLang="zh-CN" sz="2800" dirty="0"/>
              <a:t>B</a:t>
            </a:r>
            <a:r>
              <a:rPr lang="zh-CN" altLang="en-US" sz="2800" dirty="0"/>
              <a:t>，</a:t>
            </a:r>
            <a:r>
              <a:rPr lang="en-US" altLang="zh-CN" sz="2800" dirty="0"/>
              <a:t>C</a:t>
            </a:r>
            <a:r>
              <a:rPr lang="zh-CN" altLang="en-US" sz="2800" dirty="0"/>
              <a:t>，</a:t>
            </a:r>
            <a:r>
              <a:rPr lang="en-US" altLang="zh-CN" sz="2800" dirty="0"/>
              <a:t>D</a:t>
            </a:r>
            <a:r>
              <a:rPr lang="zh-CN" altLang="en-US" sz="2800" dirty="0"/>
              <a:t>，</a:t>
            </a:r>
            <a:r>
              <a:rPr lang="en-US" altLang="zh-CN" sz="2800" dirty="0"/>
              <a:t>H</a:t>
            </a:r>
            <a:r>
              <a:rPr lang="zh-CN" altLang="en-US" sz="2800" dirty="0"/>
              <a:t>，</a:t>
            </a:r>
            <a:r>
              <a:rPr lang="en-US" altLang="zh-CN" sz="2800" dirty="0"/>
              <a:t>E</a:t>
            </a:r>
            <a:r>
              <a:rPr lang="zh-CN" altLang="en-US" sz="2800" dirty="0"/>
              <a:t>，</a:t>
            </a:r>
            <a:r>
              <a:rPr lang="en-US" altLang="zh-CN" sz="2800" dirty="0"/>
              <a:t>I</a:t>
            </a:r>
            <a:r>
              <a:rPr lang="zh-CN" altLang="en-US" sz="2800" dirty="0"/>
              <a:t>，</a:t>
            </a:r>
            <a:r>
              <a:rPr lang="en-US" altLang="zh-CN" sz="2800" dirty="0"/>
              <a:t>F</a:t>
            </a:r>
            <a:r>
              <a:rPr lang="zh-CN" altLang="en-US" sz="2800" dirty="0"/>
              <a:t>，</a:t>
            </a:r>
            <a:r>
              <a:rPr lang="en-US" altLang="zh-CN" sz="2800" dirty="0"/>
              <a:t>G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/>
              <a:t>A</a:t>
            </a:r>
            <a:r>
              <a:rPr lang="zh-CN" altLang="en-US" sz="2800" dirty="0"/>
              <a:t>，</a:t>
            </a:r>
            <a:r>
              <a:rPr lang="en-US" altLang="zh-CN" sz="2800" dirty="0"/>
              <a:t>B</a:t>
            </a:r>
            <a:r>
              <a:rPr lang="zh-CN" altLang="en-US" sz="2800" dirty="0"/>
              <a:t>，</a:t>
            </a:r>
            <a:r>
              <a:rPr lang="en-US" altLang="zh-CN" sz="2800" dirty="0"/>
              <a:t>D</a:t>
            </a:r>
            <a:r>
              <a:rPr lang="zh-CN" altLang="en-US" sz="2800" dirty="0"/>
              <a:t>，</a:t>
            </a:r>
            <a:r>
              <a:rPr lang="en-US" altLang="zh-CN" sz="2800" dirty="0"/>
              <a:t>H</a:t>
            </a:r>
            <a:r>
              <a:rPr lang="zh-CN" altLang="en-US" sz="2800" dirty="0"/>
              <a:t>，</a:t>
            </a:r>
            <a:r>
              <a:rPr lang="en-US" altLang="zh-CN" sz="2800" dirty="0"/>
              <a:t>I</a:t>
            </a:r>
            <a:r>
              <a:rPr lang="zh-CN" altLang="en-US" sz="2800" dirty="0"/>
              <a:t>，</a:t>
            </a:r>
            <a:r>
              <a:rPr lang="en-US" altLang="zh-CN" sz="2800" dirty="0"/>
              <a:t>E</a:t>
            </a:r>
            <a:r>
              <a:rPr lang="zh-CN" altLang="en-US" sz="2800" dirty="0"/>
              <a:t>，</a:t>
            </a:r>
            <a:r>
              <a:rPr lang="en-US" altLang="zh-CN" sz="2800" dirty="0"/>
              <a:t>C</a:t>
            </a:r>
            <a:r>
              <a:rPr lang="zh-CN" altLang="en-US" sz="2800" dirty="0"/>
              <a:t>，</a:t>
            </a:r>
            <a:r>
              <a:rPr lang="en-US" altLang="zh-CN" sz="2800" dirty="0"/>
              <a:t>F</a:t>
            </a:r>
            <a:r>
              <a:rPr lang="zh-CN" altLang="en-US" sz="2800" dirty="0"/>
              <a:t>，</a:t>
            </a:r>
            <a:r>
              <a:rPr lang="en-US" altLang="zh-CN" sz="2800" dirty="0"/>
              <a:t>G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/>
              <a:t>H</a:t>
            </a:r>
            <a:r>
              <a:rPr lang="zh-CN" altLang="en-US" sz="2800" dirty="0"/>
              <a:t>，</a:t>
            </a:r>
            <a:r>
              <a:rPr lang="en-US" altLang="zh-CN" sz="2800" dirty="0"/>
              <a:t>D</a:t>
            </a:r>
            <a:r>
              <a:rPr lang="zh-CN" altLang="en-US" sz="2800" dirty="0"/>
              <a:t>，</a:t>
            </a:r>
            <a:r>
              <a:rPr lang="en-US" altLang="zh-CN" sz="2800" dirty="0"/>
              <a:t>I</a:t>
            </a:r>
            <a:r>
              <a:rPr lang="zh-CN" altLang="en-US" sz="2800" dirty="0"/>
              <a:t>，</a:t>
            </a:r>
            <a:r>
              <a:rPr lang="en-US" altLang="zh-CN" sz="2800" dirty="0"/>
              <a:t>B</a:t>
            </a:r>
            <a:r>
              <a:rPr lang="zh-CN" altLang="en-US" sz="2800" dirty="0"/>
              <a:t>，</a:t>
            </a:r>
            <a:r>
              <a:rPr lang="en-US" altLang="zh-CN" sz="2800" dirty="0"/>
              <a:t>E</a:t>
            </a:r>
            <a:r>
              <a:rPr lang="zh-CN" altLang="en-US" sz="2800" dirty="0"/>
              <a:t>，</a:t>
            </a:r>
            <a:r>
              <a:rPr lang="en-US" altLang="zh-CN" sz="2800" dirty="0"/>
              <a:t>A</a:t>
            </a:r>
            <a:r>
              <a:rPr lang="zh-CN" altLang="en-US" sz="2800" dirty="0"/>
              <a:t>，</a:t>
            </a:r>
            <a:r>
              <a:rPr lang="en-US" altLang="zh-CN" sz="2800" dirty="0"/>
              <a:t>F</a:t>
            </a:r>
            <a:r>
              <a:rPr lang="zh-CN" altLang="en-US" sz="2800" dirty="0"/>
              <a:t>，</a:t>
            </a:r>
            <a:r>
              <a:rPr lang="en-US" altLang="zh-CN" sz="2800" dirty="0"/>
              <a:t>C</a:t>
            </a:r>
            <a:r>
              <a:rPr lang="zh-CN" altLang="en-US" sz="2800" dirty="0"/>
              <a:t>，</a:t>
            </a:r>
            <a:r>
              <a:rPr lang="en-US" altLang="zh-CN" sz="2800" dirty="0"/>
              <a:t>G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/>
              <a:t>H</a:t>
            </a:r>
            <a:r>
              <a:rPr lang="zh-CN" altLang="en-US" sz="2800" dirty="0"/>
              <a:t>，</a:t>
            </a:r>
            <a:r>
              <a:rPr lang="en-US" altLang="zh-CN" sz="2800" dirty="0"/>
              <a:t>I</a:t>
            </a:r>
            <a:r>
              <a:rPr lang="zh-CN" altLang="en-US" sz="2800" dirty="0"/>
              <a:t>，</a:t>
            </a:r>
            <a:r>
              <a:rPr lang="en-US" altLang="zh-CN" sz="2800" dirty="0"/>
              <a:t>D</a:t>
            </a:r>
            <a:r>
              <a:rPr lang="zh-CN" altLang="en-US" sz="2800" dirty="0"/>
              <a:t>，</a:t>
            </a:r>
            <a:r>
              <a:rPr lang="en-US" altLang="zh-CN" sz="2800" dirty="0"/>
              <a:t>B</a:t>
            </a:r>
            <a:r>
              <a:rPr lang="zh-CN" altLang="en-US" sz="2800" dirty="0"/>
              <a:t>，</a:t>
            </a:r>
            <a:r>
              <a:rPr lang="en-US" altLang="zh-CN" sz="2800" dirty="0"/>
              <a:t>E</a:t>
            </a:r>
            <a:r>
              <a:rPr lang="zh-CN" altLang="en-US" sz="2800" dirty="0"/>
              <a:t>，</a:t>
            </a:r>
            <a:r>
              <a:rPr lang="en-US" altLang="zh-CN" sz="2800" dirty="0"/>
              <a:t>F</a:t>
            </a:r>
            <a:r>
              <a:rPr lang="zh-CN" altLang="en-US" sz="2800" dirty="0"/>
              <a:t>，</a:t>
            </a:r>
            <a:r>
              <a:rPr lang="en-US" altLang="zh-CN" sz="2800" dirty="0"/>
              <a:t>G</a:t>
            </a:r>
            <a:r>
              <a:rPr lang="zh-CN" altLang="en-US" sz="2800" dirty="0"/>
              <a:t>，</a:t>
            </a:r>
            <a:r>
              <a:rPr lang="en-US" altLang="zh-CN" sz="2800" dirty="0"/>
              <a:t>A</a:t>
            </a:r>
            <a:r>
              <a:rPr lang="zh-CN" altLang="en-US" sz="2800" dirty="0"/>
              <a:t>，</a:t>
            </a:r>
            <a:r>
              <a:rPr lang="en-US" altLang="zh-CN" sz="2800" dirty="0"/>
              <a:t>C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256240" y="1270000"/>
            <a:ext cx="3172268" cy="2457793"/>
          </a:xfrm>
          <a:prstGeom prst="rect">
            <a:avLst/>
          </a:prstGeom>
        </p:spPr>
      </p:pic>
      <p:grpSp>
        <p:nvGrpSpPr>
          <p:cNvPr id="19" name="组合 18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5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81806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 Box 62"/>
          <p:cNvSpPr txBox="1">
            <a:spLocks noChangeArrowheads="1"/>
          </p:cNvSpPr>
          <p:nvPr/>
        </p:nvSpPr>
        <p:spPr bwMode="auto">
          <a:xfrm>
            <a:off x="5824663" y="6020380"/>
            <a:ext cx="274424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914400">
              <a:spcBef>
                <a:spcPct val="0"/>
              </a:spcBef>
              <a:defRPr/>
            </a:pPr>
            <a:r>
              <a:rPr lang="en-US" altLang="zh-CN" sz="3200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 D  A  C</a:t>
            </a:r>
          </a:p>
        </p:txBody>
      </p:sp>
      <p:sp>
        <p:nvSpPr>
          <p:cNvPr id="63" name="Rectangle 63"/>
          <p:cNvSpPr>
            <a:spLocks noChangeArrowheads="1"/>
          </p:cNvSpPr>
          <p:nvPr/>
        </p:nvSpPr>
        <p:spPr bwMode="auto">
          <a:xfrm>
            <a:off x="901164" y="2487051"/>
            <a:ext cx="4356100" cy="340152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若二叉树为空，则空操作；</a:t>
            </a:r>
          </a:p>
          <a:p>
            <a:pPr marL="342900" indent="-342900">
              <a:lnSpc>
                <a:spcPct val="150000"/>
              </a:lnSpc>
            </a:pP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否则</a:t>
            </a:r>
            <a:b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</a:b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中序遍历左子树 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(L)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；</a:t>
            </a:r>
            <a:b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</a:b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访问根结点 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(D)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；</a:t>
            </a:r>
            <a:b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</a:b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中序遍历右子树 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(R)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；</a:t>
            </a:r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/>
            </a:endParaRPr>
          </a:p>
        </p:txBody>
      </p:sp>
      <p:sp>
        <p:nvSpPr>
          <p:cNvPr id="64" name="横卷形 63"/>
          <p:cNvSpPr/>
          <p:nvPr/>
        </p:nvSpPr>
        <p:spPr>
          <a:xfrm>
            <a:off x="994937" y="1448261"/>
            <a:ext cx="4126189" cy="900619"/>
          </a:xfrm>
          <a:prstGeom prst="horizontalScroll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操作定义</a:t>
            </a:r>
          </a:p>
        </p:txBody>
      </p:sp>
      <p:sp>
        <p:nvSpPr>
          <p:cNvPr id="65" name="云形标注 64"/>
          <p:cNvSpPr/>
          <p:nvPr/>
        </p:nvSpPr>
        <p:spPr>
          <a:xfrm>
            <a:off x="4900377" y="4045558"/>
            <a:ext cx="1698131" cy="1087065"/>
          </a:xfrm>
          <a:prstGeom prst="cloudCallout">
            <a:avLst>
              <a:gd name="adj1" fmla="val -70623"/>
              <a:gd name="adj2" fmla="val 61279"/>
            </a:avLst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</a:t>
            </a:r>
          </a:p>
        </p:txBody>
      </p:sp>
      <p:grpSp>
        <p:nvGrpSpPr>
          <p:cNvPr id="66" name="组合 65"/>
          <p:cNvGrpSpPr/>
          <p:nvPr/>
        </p:nvGrpSpPr>
        <p:grpSpPr>
          <a:xfrm>
            <a:off x="5309529" y="1460073"/>
            <a:ext cx="2474069" cy="2578200"/>
            <a:chOff x="2105628" y="1918507"/>
            <a:chExt cx="2863726" cy="2902231"/>
          </a:xfrm>
        </p:grpSpPr>
        <p:cxnSp>
          <p:nvCxnSpPr>
            <p:cNvPr id="67" name="直接连接符 66"/>
            <p:cNvCxnSpPr/>
            <p:nvPr/>
          </p:nvCxnSpPr>
          <p:spPr>
            <a:xfrm flipH="1">
              <a:off x="2711504" y="2430729"/>
              <a:ext cx="432168" cy="4316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3843986" y="2435453"/>
              <a:ext cx="504583" cy="4268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2672817" y="3528745"/>
              <a:ext cx="636553" cy="57413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/>
            <p:cNvGrpSpPr/>
            <p:nvPr/>
          </p:nvGrpSpPr>
          <p:grpSpPr>
            <a:xfrm>
              <a:off x="3105644" y="1918507"/>
              <a:ext cx="767269" cy="718404"/>
              <a:chOff x="3105644" y="1918507"/>
              <a:chExt cx="767269" cy="718404"/>
            </a:xfrm>
          </p:grpSpPr>
          <p:sp>
            <p:nvSpPr>
              <p:cNvPr id="92" name="椭圆 91"/>
              <p:cNvSpPr/>
              <p:nvPr/>
            </p:nvSpPr>
            <p:spPr>
              <a:xfrm>
                <a:off x="3105644" y="1924174"/>
                <a:ext cx="767269" cy="712737"/>
              </a:xfrm>
              <a:prstGeom prst="ellipse">
                <a:avLst/>
              </a:prstGeom>
              <a:solidFill>
                <a:srgbClr val="00C9CB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3189171" y="1918507"/>
                <a:ext cx="654815" cy="658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2105628" y="2838606"/>
              <a:ext cx="767269" cy="712737"/>
              <a:chOff x="3105644" y="1924174"/>
              <a:chExt cx="767269" cy="712737"/>
            </a:xfrm>
          </p:grpSpPr>
          <p:sp>
            <p:nvSpPr>
              <p:cNvPr id="90" name="椭圆 89"/>
              <p:cNvSpPr/>
              <p:nvPr/>
            </p:nvSpPr>
            <p:spPr>
              <a:xfrm>
                <a:off x="3105644" y="1924174"/>
                <a:ext cx="767269" cy="712737"/>
              </a:xfrm>
              <a:prstGeom prst="ellipse">
                <a:avLst/>
              </a:prstGeom>
              <a:solidFill>
                <a:srgbClr val="00C9CB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3233631" y="1925207"/>
                <a:ext cx="5678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endPara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4202085" y="2839639"/>
              <a:ext cx="767269" cy="712737"/>
              <a:chOff x="3160071" y="1925207"/>
              <a:chExt cx="767269" cy="712737"/>
            </a:xfrm>
          </p:grpSpPr>
          <p:sp>
            <p:nvSpPr>
              <p:cNvPr id="88" name="椭圆 87"/>
              <p:cNvSpPr/>
              <p:nvPr/>
            </p:nvSpPr>
            <p:spPr>
              <a:xfrm>
                <a:off x="3160071" y="1925207"/>
                <a:ext cx="767269" cy="712737"/>
              </a:xfrm>
              <a:prstGeom prst="ellipse">
                <a:avLst/>
              </a:prstGeom>
              <a:solidFill>
                <a:srgbClr val="00C9CB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文本框 88"/>
              <p:cNvSpPr txBox="1"/>
              <p:nvPr/>
            </p:nvSpPr>
            <p:spPr>
              <a:xfrm>
                <a:off x="3288415" y="1925207"/>
                <a:ext cx="536106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endPara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3105643" y="4108001"/>
              <a:ext cx="783194" cy="712737"/>
              <a:chOff x="3419250" y="1758103"/>
              <a:chExt cx="783194" cy="712737"/>
            </a:xfrm>
          </p:grpSpPr>
          <p:sp>
            <p:nvSpPr>
              <p:cNvPr id="84" name="椭圆 83"/>
              <p:cNvSpPr/>
              <p:nvPr/>
            </p:nvSpPr>
            <p:spPr>
              <a:xfrm>
                <a:off x="3419250" y="1758103"/>
                <a:ext cx="767269" cy="712737"/>
              </a:xfrm>
              <a:prstGeom prst="ellipse">
                <a:avLst/>
              </a:prstGeom>
              <a:solidFill>
                <a:srgbClr val="00C9CB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3503351" y="1788154"/>
                <a:ext cx="69909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endPara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07" name="Rectangle 4"/>
          <p:cNvSpPr>
            <a:spLocks noChangeArrowheads="1"/>
          </p:cNvSpPr>
          <p:nvPr/>
        </p:nvSpPr>
        <p:spPr bwMode="auto">
          <a:xfrm>
            <a:off x="8639301" y="1460073"/>
            <a:ext cx="2667000" cy="531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        D        R</a:t>
            </a:r>
          </a:p>
        </p:txBody>
      </p:sp>
      <p:grpSp>
        <p:nvGrpSpPr>
          <p:cNvPr id="108" name="Group 5"/>
          <p:cNvGrpSpPr>
            <a:grpSpLocks/>
          </p:cNvGrpSpPr>
          <p:nvPr/>
        </p:nvGrpSpPr>
        <p:grpSpPr bwMode="auto">
          <a:xfrm>
            <a:off x="9680785" y="2037179"/>
            <a:ext cx="558801" cy="1303430"/>
            <a:chOff x="2815" y="1248"/>
            <a:chExt cx="352" cy="844"/>
          </a:xfrm>
        </p:grpSpPr>
        <p:sp>
          <p:nvSpPr>
            <p:cNvPr id="109" name="Line 6"/>
            <p:cNvSpPr>
              <a:spLocks noChangeShapeType="1"/>
            </p:cNvSpPr>
            <p:nvPr/>
          </p:nvSpPr>
          <p:spPr bwMode="auto">
            <a:xfrm>
              <a:off x="3024" y="1248"/>
              <a:ext cx="0" cy="432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/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0" name="Oval 7"/>
            <p:cNvSpPr>
              <a:spLocks noChangeArrowheads="1"/>
            </p:cNvSpPr>
            <p:nvPr/>
          </p:nvSpPr>
          <p:spPr bwMode="auto">
            <a:xfrm>
              <a:off x="2815" y="1721"/>
              <a:ext cx="352" cy="371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 anchor="ctr" anchorCtr="0"/>
            <a:lstStyle/>
            <a:p>
              <a:pPr defTabSz="914400"/>
              <a:r>
                <a:rPr lang="en-US" altLang="zh-CN" sz="2800" kern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</p:txBody>
        </p:sp>
      </p:grpSp>
      <p:grpSp>
        <p:nvGrpSpPr>
          <p:cNvPr id="111" name="Group 8"/>
          <p:cNvGrpSpPr>
            <a:grpSpLocks/>
          </p:cNvGrpSpPr>
          <p:nvPr/>
        </p:nvGrpSpPr>
        <p:grpSpPr bwMode="auto">
          <a:xfrm>
            <a:off x="7815102" y="2001711"/>
            <a:ext cx="1776413" cy="1318263"/>
            <a:chOff x="3040" y="1248"/>
            <a:chExt cx="1119" cy="726"/>
          </a:xfrm>
        </p:grpSpPr>
        <p:sp>
          <p:nvSpPr>
            <p:cNvPr id="112" name="Line 9"/>
            <p:cNvSpPr>
              <a:spLocks noChangeShapeType="1"/>
            </p:cNvSpPr>
            <p:nvPr/>
          </p:nvSpPr>
          <p:spPr bwMode="auto">
            <a:xfrm>
              <a:off x="3696" y="1248"/>
              <a:ext cx="0" cy="39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4" name="Rectangle 14"/>
            <p:cNvSpPr>
              <a:spLocks noChangeArrowheads="1"/>
            </p:cNvSpPr>
            <p:nvPr/>
          </p:nvSpPr>
          <p:spPr bwMode="auto">
            <a:xfrm>
              <a:off x="3040" y="1659"/>
              <a:ext cx="1119" cy="31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   D   R</a:t>
              </a:r>
            </a:p>
          </p:txBody>
        </p:sp>
      </p:grpSp>
      <p:grpSp>
        <p:nvGrpSpPr>
          <p:cNvPr id="118" name="Group 15"/>
          <p:cNvGrpSpPr>
            <a:grpSpLocks/>
          </p:cNvGrpSpPr>
          <p:nvPr/>
        </p:nvGrpSpPr>
        <p:grpSpPr bwMode="auto">
          <a:xfrm>
            <a:off x="8402619" y="3347540"/>
            <a:ext cx="1646238" cy="1722438"/>
            <a:chOff x="3504" y="2094"/>
            <a:chExt cx="1037" cy="1085"/>
          </a:xfrm>
        </p:grpSpPr>
        <p:sp>
          <p:nvSpPr>
            <p:cNvPr id="120" name="Rectangle 20"/>
            <p:cNvSpPr>
              <a:spLocks noChangeArrowheads="1"/>
            </p:cNvSpPr>
            <p:nvPr/>
          </p:nvSpPr>
          <p:spPr bwMode="auto">
            <a:xfrm>
              <a:off x="3504" y="2854"/>
              <a:ext cx="1037" cy="3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    D   R</a:t>
              </a:r>
            </a:p>
          </p:txBody>
        </p:sp>
        <p:sp>
          <p:nvSpPr>
            <p:cNvPr id="121" name="Line 21"/>
            <p:cNvSpPr>
              <a:spLocks noChangeShapeType="1"/>
            </p:cNvSpPr>
            <p:nvPr/>
          </p:nvSpPr>
          <p:spPr bwMode="auto">
            <a:xfrm>
              <a:off x="4114" y="2094"/>
              <a:ext cx="11" cy="738"/>
            </a:xfrm>
            <a:prstGeom prst="line">
              <a:avLst/>
            </a:prstGeom>
            <a:noFill/>
            <a:ln w="28575">
              <a:solidFill>
                <a:srgbClr val="00B0F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25" name="Group 22"/>
          <p:cNvGrpSpPr>
            <a:grpSpLocks/>
          </p:cNvGrpSpPr>
          <p:nvPr/>
        </p:nvGrpSpPr>
        <p:grpSpPr bwMode="auto">
          <a:xfrm>
            <a:off x="7841419" y="3317290"/>
            <a:ext cx="584201" cy="1042988"/>
            <a:chOff x="3512" y="2160"/>
            <a:chExt cx="368" cy="657"/>
          </a:xfrm>
        </p:grpSpPr>
        <p:sp>
          <p:nvSpPr>
            <p:cNvPr id="126" name="Text Box 23"/>
            <p:cNvSpPr txBox="1">
              <a:spLocks noChangeArrowheads="1"/>
            </p:cNvSpPr>
            <p:nvPr/>
          </p:nvSpPr>
          <p:spPr bwMode="auto">
            <a:xfrm rot="16096428">
              <a:off x="3576" y="2513"/>
              <a:ext cx="24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0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9pPr>
            </a:lstStyle>
            <a:p>
              <a:pPr defTabSz="914400">
                <a:spcBef>
                  <a:spcPct val="50000"/>
                </a:spcBef>
                <a:defRPr/>
              </a:pPr>
              <a:r>
                <a:rPr lang="en-US" altLang="zh-CN" sz="32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</a:p>
          </p:txBody>
        </p:sp>
        <p:sp>
          <p:nvSpPr>
            <p:cNvPr id="127" name="Line 24"/>
            <p:cNvSpPr>
              <a:spLocks noChangeShapeType="1"/>
            </p:cNvSpPr>
            <p:nvPr/>
          </p:nvSpPr>
          <p:spPr bwMode="auto">
            <a:xfrm>
              <a:off x="3696" y="2160"/>
              <a:ext cx="0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28" name="Group 25"/>
          <p:cNvGrpSpPr>
            <a:grpSpLocks/>
          </p:cNvGrpSpPr>
          <p:nvPr/>
        </p:nvGrpSpPr>
        <p:grpSpPr bwMode="auto">
          <a:xfrm>
            <a:off x="8377048" y="3305931"/>
            <a:ext cx="581026" cy="1243013"/>
            <a:chOff x="3211" y="2160"/>
            <a:chExt cx="366" cy="783"/>
          </a:xfrm>
        </p:grpSpPr>
        <p:sp>
          <p:nvSpPr>
            <p:cNvPr id="129" name="Oval 26"/>
            <p:cNvSpPr>
              <a:spLocks noChangeArrowheads="1"/>
            </p:cNvSpPr>
            <p:nvPr/>
          </p:nvSpPr>
          <p:spPr bwMode="auto">
            <a:xfrm>
              <a:off x="3211" y="2592"/>
              <a:ext cx="366" cy="351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 anchor="ctr" anchorCtr="0"/>
            <a:lstStyle/>
            <a:p>
              <a:pPr defTabSz="914400"/>
              <a:r>
                <a:rPr lang="en-US" altLang="zh-CN" sz="2800" kern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</p:txBody>
        </p:sp>
        <p:sp>
          <p:nvSpPr>
            <p:cNvPr id="130" name="Line 27"/>
            <p:cNvSpPr>
              <a:spLocks noChangeShapeType="1"/>
            </p:cNvSpPr>
            <p:nvPr/>
          </p:nvSpPr>
          <p:spPr bwMode="auto">
            <a:xfrm>
              <a:off x="3408" y="2160"/>
              <a:ext cx="0" cy="432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/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1" name="Group 28"/>
          <p:cNvGrpSpPr>
            <a:grpSpLocks/>
          </p:cNvGrpSpPr>
          <p:nvPr/>
        </p:nvGrpSpPr>
        <p:grpSpPr bwMode="auto">
          <a:xfrm>
            <a:off x="9578123" y="5059861"/>
            <a:ext cx="584200" cy="1181100"/>
            <a:chOff x="4322" y="3072"/>
            <a:chExt cx="368" cy="744"/>
          </a:xfrm>
        </p:grpSpPr>
        <p:sp>
          <p:nvSpPr>
            <p:cNvPr id="132" name="Text Box 29"/>
            <p:cNvSpPr txBox="1">
              <a:spLocks noChangeArrowheads="1"/>
            </p:cNvSpPr>
            <p:nvPr/>
          </p:nvSpPr>
          <p:spPr bwMode="auto">
            <a:xfrm rot="16096428">
              <a:off x="4386" y="3512"/>
              <a:ext cx="24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9pPr>
            </a:lstStyle>
            <a:p>
              <a:pPr defTabSz="914400">
                <a:spcBef>
                  <a:spcPct val="50000"/>
                </a:spcBef>
                <a:defRPr/>
              </a:pPr>
              <a:r>
                <a:rPr lang="en-US" altLang="zh-CN" sz="32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</a:p>
          </p:txBody>
        </p:sp>
        <p:sp>
          <p:nvSpPr>
            <p:cNvPr id="133" name="Line 30"/>
            <p:cNvSpPr>
              <a:spLocks noChangeShapeType="1"/>
            </p:cNvSpPr>
            <p:nvPr/>
          </p:nvSpPr>
          <p:spPr bwMode="auto">
            <a:xfrm>
              <a:off x="4512" y="3072"/>
              <a:ext cx="0" cy="514"/>
            </a:xfrm>
            <a:prstGeom prst="line">
              <a:avLst/>
            </a:prstGeom>
            <a:noFill/>
            <a:ln w="28575">
              <a:solidFill>
                <a:srgbClr val="00B0F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4" name="Group 31"/>
          <p:cNvGrpSpPr>
            <a:grpSpLocks/>
          </p:cNvGrpSpPr>
          <p:nvPr/>
        </p:nvGrpSpPr>
        <p:grpSpPr bwMode="auto">
          <a:xfrm>
            <a:off x="8324594" y="5121615"/>
            <a:ext cx="584200" cy="1182429"/>
            <a:chOff x="4039" y="3072"/>
            <a:chExt cx="368" cy="545"/>
          </a:xfrm>
        </p:grpSpPr>
        <p:sp>
          <p:nvSpPr>
            <p:cNvPr id="135" name="Text Box 32"/>
            <p:cNvSpPr txBox="1">
              <a:spLocks noChangeArrowheads="1"/>
            </p:cNvSpPr>
            <p:nvPr/>
          </p:nvSpPr>
          <p:spPr bwMode="auto">
            <a:xfrm rot="16096428">
              <a:off x="4146" y="3356"/>
              <a:ext cx="15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9pPr>
            </a:lstStyle>
            <a:p>
              <a:pPr defTabSz="914400">
                <a:spcBef>
                  <a:spcPct val="50000"/>
                </a:spcBef>
                <a:defRPr/>
              </a:pPr>
              <a:r>
                <a:rPr lang="en-US" altLang="zh-CN" sz="32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</a:p>
          </p:txBody>
        </p:sp>
        <p:sp>
          <p:nvSpPr>
            <p:cNvPr id="136" name="Line 33"/>
            <p:cNvSpPr>
              <a:spLocks noChangeShapeType="1"/>
            </p:cNvSpPr>
            <p:nvPr/>
          </p:nvSpPr>
          <p:spPr bwMode="auto">
            <a:xfrm>
              <a:off x="4224" y="3072"/>
              <a:ext cx="0" cy="38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7" name="Group 34"/>
          <p:cNvGrpSpPr>
            <a:grpSpLocks/>
          </p:cNvGrpSpPr>
          <p:nvPr/>
        </p:nvGrpSpPr>
        <p:grpSpPr bwMode="auto">
          <a:xfrm>
            <a:off x="9003816" y="5088385"/>
            <a:ext cx="533401" cy="1201738"/>
            <a:chOff x="3767" y="3072"/>
            <a:chExt cx="336" cy="757"/>
          </a:xfrm>
        </p:grpSpPr>
        <p:sp>
          <p:nvSpPr>
            <p:cNvPr id="138" name="Oval 35"/>
            <p:cNvSpPr>
              <a:spLocks noChangeArrowheads="1"/>
            </p:cNvSpPr>
            <p:nvPr/>
          </p:nvSpPr>
          <p:spPr bwMode="auto">
            <a:xfrm>
              <a:off x="3767" y="3504"/>
              <a:ext cx="336" cy="325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 anchor="ctr" anchorCtr="0"/>
            <a:lstStyle/>
            <a:p>
              <a:pPr defTabSz="914400"/>
              <a:r>
                <a:rPr lang="en-US" altLang="zh-CN" sz="2800" kern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</a:p>
          </p:txBody>
        </p:sp>
        <p:sp>
          <p:nvSpPr>
            <p:cNvPr id="139" name="Line 36"/>
            <p:cNvSpPr>
              <a:spLocks noChangeShapeType="1"/>
            </p:cNvSpPr>
            <p:nvPr/>
          </p:nvSpPr>
          <p:spPr bwMode="auto">
            <a:xfrm>
              <a:off x="3936" y="3072"/>
              <a:ext cx="0" cy="432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/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0" name="Group 37"/>
          <p:cNvGrpSpPr>
            <a:grpSpLocks/>
          </p:cNvGrpSpPr>
          <p:nvPr/>
        </p:nvGrpSpPr>
        <p:grpSpPr bwMode="auto">
          <a:xfrm>
            <a:off x="11604712" y="3358775"/>
            <a:ext cx="584200" cy="1143001"/>
            <a:chOff x="5240" y="2160"/>
            <a:chExt cx="368" cy="720"/>
          </a:xfrm>
        </p:grpSpPr>
        <p:sp>
          <p:nvSpPr>
            <p:cNvPr id="141" name="Text Box 38"/>
            <p:cNvSpPr txBox="1">
              <a:spLocks noChangeArrowheads="1"/>
            </p:cNvSpPr>
            <p:nvPr/>
          </p:nvSpPr>
          <p:spPr bwMode="auto">
            <a:xfrm rot="16096428">
              <a:off x="5304" y="2576"/>
              <a:ext cx="24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9pPr>
            </a:lstStyle>
            <a:p>
              <a:pPr defTabSz="914400">
                <a:spcBef>
                  <a:spcPct val="50000"/>
                </a:spcBef>
                <a:defRPr/>
              </a:pPr>
              <a:r>
                <a:rPr lang="en-US" altLang="zh-CN" sz="32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</a:p>
          </p:txBody>
        </p:sp>
        <p:sp>
          <p:nvSpPr>
            <p:cNvPr id="142" name="Line 39"/>
            <p:cNvSpPr>
              <a:spLocks noChangeShapeType="1"/>
            </p:cNvSpPr>
            <p:nvPr/>
          </p:nvSpPr>
          <p:spPr bwMode="auto">
            <a:xfrm>
              <a:off x="5424" y="2160"/>
              <a:ext cx="8" cy="457"/>
            </a:xfrm>
            <a:prstGeom prst="line">
              <a:avLst/>
            </a:prstGeom>
            <a:noFill/>
            <a:ln w="28575">
              <a:solidFill>
                <a:srgbClr val="00B0F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3" name="Group 40"/>
          <p:cNvGrpSpPr>
            <a:grpSpLocks/>
          </p:cNvGrpSpPr>
          <p:nvPr/>
        </p:nvGrpSpPr>
        <p:grpSpPr bwMode="auto">
          <a:xfrm>
            <a:off x="10377135" y="3382464"/>
            <a:ext cx="584200" cy="1101725"/>
            <a:chOff x="4954" y="2160"/>
            <a:chExt cx="368" cy="694"/>
          </a:xfrm>
        </p:grpSpPr>
        <p:sp>
          <p:nvSpPr>
            <p:cNvPr id="144" name="Text Box 41"/>
            <p:cNvSpPr txBox="1">
              <a:spLocks noChangeArrowheads="1"/>
            </p:cNvSpPr>
            <p:nvPr/>
          </p:nvSpPr>
          <p:spPr bwMode="auto">
            <a:xfrm rot="16096428">
              <a:off x="4983" y="2515"/>
              <a:ext cx="31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9pPr>
            </a:lstStyle>
            <a:p>
              <a:pPr defTabSz="914400">
                <a:spcBef>
                  <a:spcPct val="50000"/>
                </a:spcBef>
                <a:defRPr/>
              </a:pPr>
              <a:r>
                <a:rPr lang="en-US" altLang="zh-CN" sz="32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</a:p>
          </p:txBody>
        </p:sp>
        <p:sp>
          <p:nvSpPr>
            <p:cNvPr id="145" name="Line 42"/>
            <p:cNvSpPr>
              <a:spLocks noChangeShapeType="1"/>
            </p:cNvSpPr>
            <p:nvPr/>
          </p:nvSpPr>
          <p:spPr bwMode="auto">
            <a:xfrm>
              <a:off x="5136" y="2160"/>
              <a:ext cx="0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6" name="Group 43"/>
          <p:cNvGrpSpPr>
            <a:grpSpLocks/>
          </p:cNvGrpSpPr>
          <p:nvPr/>
        </p:nvGrpSpPr>
        <p:grpSpPr bwMode="auto">
          <a:xfrm>
            <a:off x="11073557" y="3305931"/>
            <a:ext cx="533400" cy="1203326"/>
            <a:chOff x="4704" y="2160"/>
            <a:chExt cx="336" cy="758"/>
          </a:xfrm>
        </p:grpSpPr>
        <p:sp>
          <p:nvSpPr>
            <p:cNvPr id="147" name="Oval 44"/>
            <p:cNvSpPr>
              <a:spLocks noChangeArrowheads="1"/>
            </p:cNvSpPr>
            <p:nvPr/>
          </p:nvSpPr>
          <p:spPr bwMode="auto">
            <a:xfrm>
              <a:off x="4704" y="2592"/>
              <a:ext cx="336" cy="326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 anchor="ctr" anchorCtr="0"/>
            <a:lstStyle/>
            <a:p>
              <a:pPr defTabSz="914400"/>
              <a:r>
                <a:rPr lang="en-US" altLang="zh-CN" sz="2800" kern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</a:p>
          </p:txBody>
        </p:sp>
        <p:sp>
          <p:nvSpPr>
            <p:cNvPr id="148" name="Line 45"/>
            <p:cNvSpPr>
              <a:spLocks noChangeShapeType="1"/>
            </p:cNvSpPr>
            <p:nvPr/>
          </p:nvSpPr>
          <p:spPr bwMode="auto">
            <a:xfrm>
              <a:off x="4848" y="2160"/>
              <a:ext cx="0" cy="432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/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9" name="Group 46"/>
          <p:cNvGrpSpPr>
            <a:grpSpLocks/>
          </p:cNvGrpSpPr>
          <p:nvPr/>
        </p:nvGrpSpPr>
        <p:grpSpPr bwMode="auto">
          <a:xfrm>
            <a:off x="10422333" y="2041942"/>
            <a:ext cx="1676400" cy="1274764"/>
            <a:chOff x="4613" y="1155"/>
            <a:chExt cx="1056" cy="803"/>
          </a:xfrm>
        </p:grpSpPr>
        <p:sp>
          <p:nvSpPr>
            <p:cNvPr id="152" name="Rectangle 52"/>
            <p:cNvSpPr>
              <a:spLocks noChangeArrowheads="1"/>
            </p:cNvSpPr>
            <p:nvPr/>
          </p:nvSpPr>
          <p:spPr bwMode="auto">
            <a:xfrm>
              <a:off x="4613" y="1611"/>
              <a:ext cx="1056" cy="34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    D   R</a:t>
              </a:r>
            </a:p>
          </p:txBody>
        </p:sp>
        <p:sp>
          <p:nvSpPr>
            <p:cNvPr id="153" name="Line 53"/>
            <p:cNvSpPr>
              <a:spLocks noChangeShapeType="1"/>
            </p:cNvSpPr>
            <p:nvPr/>
          </p:nvSpPr>
          <p:spPr bwMode="auto">
            <a:xfrm>
              <a:off x="5055" y="1155"/>
              <a:ext cx="0" cy="445"/>
            </a:xfrm>
            <a:prstGeom prst="line">
              <a:avLst/>
            </a:prstGeom>
            <a:noFill/>
            <a:ln w="28575">
              <a:solidFill>
                <a:srgbClr val="00B0F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1" name="横卷形 60"/>
          <p:cNvSpPr/>
          <p:nvPr/>
        </p:nvSpPr>
        <p:spPr>
          <a:xfrm>
            <a:off x="5480519" y="5084613"/>
            <a:ext cx="2803875" cy="900619"/>
          </a:xfrm>
          <a:prstGeom prst="horizontalScroll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中序遍历序列</a:t>
            </a:r>
          </a:p>
        </p:txBody>
      </p:sp>
      <p:sp>
        <p:nvSpPr>
          <p:cNvPr id="72" name="燕尾形 71"/>
          <p:cNvSpPr/>
          <p:nvPr/>
        </p:nvSpPr>
        <p:spPr>
          <a:xfrm>
            <a:off x="5949250" y="547627"/>
            <a:ext cx="2954366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z="4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中序遍历</a:t>
            </a:r>
          </a:p>
        </p:txBody>
      </p:sp>
      <p:sp>
        <p:nvSpPr>
          <p:cNvPr id="70" name="五边形 69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1271464" y="417742"/>
            <a:ext cx="4896544" cy="988329"/>
            <a:chOff x="511396" y="5872981"/>
            <a:chExt cx="3877696" cy="1903027"/>
          </a:xfrm>
        </p:grpSpPr>
        <p:sp>
          <p:nvSpPr>
            <p:cNvPr id="78" name="燕尾形 77"/>
            <p:cNvSpPr/>
            <p:nvPr/>
          </p:nvSpPr>
          <p:spPr>
            <a:xfrm>
              <a:off x="511396" y="6101950"/>
              <a:ext cx="3877696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9" name="燕尾形 4"/>
            <p:cNvSpPr/>
            <p:nvPr/>
          </p:nvSpPr>
          <p:spPr>
            <a:xfrm>
              <a:off x="819518" y="5872981"/>
              <a:ext cx="3332808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二叉树遍历的方法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96517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build="allAtOnce"/>
      <p:bldP spid="65" grpId="0" animBg="1"/>
      <p:bldP spid="107" grpId="0" animBg="1" autoUpdateAnimBg="0"/>
      <p:bldP spid="6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 Box 62"/>
          <p:cNvSpPr txBox="1">
            <a:spLocks noChangeArrowheads="1"/>
          </p:cNvSpPr>
          <p:nvPr/>
        </p:nvSpPr>
        <p:spPr bwMode="auto">
          <a:xfrm>
            <a:off x="5776517" y="6182773"/>
            <a:ext cx="274424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914400">
              <a:spcBef>
                <a:spcPct val="0"/>
              </a:spcBef>
              <a:defRPr/>
            </a:pPr>
            <a:r>
              <a:rPr lang="en-US" altLang="zh-CN" sz="3200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  B  C  A</a:t>
            </a:r>
          </a:p>
        </p:txBody>
      </p:sp>
      <p:sp>
        <p:nvSpPr>
          <p:cNvPr id="63" name="Rectangle 63"/>
          <p:cNvSpPr>
            <a:spLocks noChangeArrowheads="1"/>
          </p:cNvSpPr>
          <p:nvPr/>
        </p:nvSpPr>
        <p:spPr bwMode="auto">
          <a:xfrm>
            <a:off x="901164" y="2487051"/>
            <a:ext cx="4356100" cy="340152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若二叉树为空，则空操作；</a:t>
            </a:r>
          </a:p>
          <a:p>
            <a:pPr marL="342900" indent="-342900">
              <a:lnSpc>
                <a:spcPct val="150000"/>
              </a:lnSpc>
            </a:pP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否则</a:t>
            </a:r>
            <a:b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</a:b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后序遍历左子树 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(L)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；</a:t>
            </a:r>
            <a:b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</a:b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后序遍历右子树 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(R)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；</a:t>
            </a:r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/>
            </a:endParaRPr>
          </a:p>
          <a:p>
            <a:pPr marL="342900" indent="-342900">
              <a:lnSpc>
                <a:spcPct val="150000"/>
              </a:lnSpc>
            </a:pP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   访问根结点 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(D)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；</a:t>
            </a:r>
            <a:b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</a:br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/>
            </a:endParaRPr>
          </a:p>
        </p:txBody>
      </p:sp>
      <p:sp>
        <p:nvSpPr>
          <p:cNvPr id="64" name="横卷形 63"/>
          <p:cNvSpPr/>
          <p:nvPr/>
        </p:nvSpPr>
        <p:spPr>
          <a:xfrm>
            <a:off x="994937" y="1448261"/>
            <a:ext cx="4126189" cy="900619"/>
          </a:xfrm>
          <a:prstGeom prst="horizontalScroll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操作定义</a:t>
            </a:r>
          </a:p>
        </p:txBody>
      </p:sp>
      <p:sp>
        <p:nvSpPr>
          <p:cNvPr id="65" name="云形标注 64"/>
          <p:cNvSpPr/>
          <p:nvPr/>
        </p:nvSpPr>
        <p:spPr>
          <a:xfrm>
            <a:off x="4900377" y="4045558"/>
            <a:ext cx="1698131" cy="1087065"/>
          </a:xfrm>
          <a:prstGeom prst="cloudCallout">
            <a:avLst>
              <a:gd name="adj1" fmla="val -70623"/>
              <a:gd name="adj2" fmla="val 61279"/>
            </a:avLst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</a:t>
            </a:r>
          </a:p>
        </p:txBody>
      </p:sp>
      <p:grpSp>
        <p:nvGrpSpPr>
          <p:cNvPr id="66" name="组合 65"/>
          <p:cNvGrpSpPr/>
          <p:nvPr/>
        </p:nvGrpSpPr>
        <p:grpSpPr>
          <a:xfrm>
            <a:off x="5309529" y="1460073"/>
            <a:ext cx="2474069" cy="2578200"/>
            <a:chOff x="2105628" y="1918507"/>
            <a:chExt cx="2863726" cy="2902231"/>
          </a:xfrm>
        </p:grpSpPr>
        <p:cxnSp>
          <p:nvCxnSpPr>
            <p:cNvPr id="67" name="直接连接符 66"/>
            <p:cNvCxnSpPr/>
            <p:nvPr/>
          </p:nvCxnSpPr>
          <p:spPr>
            <a:xfrm flipH="1">
              <a:off x="2711504" y="2430729"/>
              <a:ext cx="432168" cy="4316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3843986" y="2435453"/>
              <a:ext cx="504583" cy="4268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2672817" y="3528745"/>
              <a:ext cx="636553" cy="57413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/>
            <p:cNvGrpSpPr/>
            <p:nvPr/>
          </p:nvGrpSpPr>
          <p:grpSpPr>
            <a:xfrm>
              <a:off x="3105644" y="1918507"/>
              <a:ext cx="767269" cy="718404"/>
              <a:chOff x="3105644" y="1918507"/>
              <a:chExt cx="767269" cy="718404"/>
            </a:xfrm>
          </p:grpSpPr>
          <p:sp>
            <p:nvSpPr>
              <p:cNvPr id="92" name="椭圆 91"/>
              <p:cNvSpPr/>
              <p:nvPr/>
            </p:nvSpPr>
            <p:spPr>
              <a:xfrm>
                <a:off x="3105644" y="1924174"/>
                <a:ext cx="767269" cy="712737"/>
              </a:xfrm>
              <a:prstGeom prst="ellipse">
                <a:avLst/>
              </a:prstGeom>
              <a:solidFill>
                <a:srgbClr val="00C9CB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3189171" y="1918507"/>
                <a:ext cx="654815" cy="658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2105628" y="2838606"/>
              <a:ext cx="767269" cy="712737"/>
              <a:chOff x="3105644" y="1924174"/>
              <a:chExt cx="767269" cy="712737"/>
            </a:xfrm>
          </p:grpSpPr>
          <p:sp>
            <p:nvSpPr>
              <p:cNvPr id="90" name="椭圆 89"/>
              <p:cNvSpPr/>
              <p:nvPr/>
            </p:nvSpPr>
            <p:spPr>
              <a:xfrm>
                <a:off x="3105644" y="1924174"/>
                <a:ext cx="767269" cy="712737"/>
              </a:xfrm>
              <a:prstGeom prst="ellipse">
                <a:avLst/>
              </a:prstGeom>
              <a:solidFill>
                <a:srgbClr val="00C9CB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3233631" y="1925207"/>
                <a:ext cx="5678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endPara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4202085" y="2839639"/>
              <a:ext cx="767269" cy="712737"/>
              <a:chOff x="3160071" y="1925207"/>
              <a:chExt cx="767269" cy="712737"/>
            </a:xfrm>
          </p:grpSpPr>
          <p:sp>
            <p:nvSpPr>
              <p:cNvPr id="88" name="椭圆 87"/>
              <p:cNvSpPr/>
              <p:nvPr/>
            </p:nvSpPr>
            <p:spPr>
              <a:xfrm>
                <a:off x="3160071" y="1925207"/>
                <a:ext cx="767269" cy="712737"/>
              </a:xfrm>
              <a:prstGeom prst="ellipse">
                <a:avLst/>
              </a:prstGeom>
              <a:solidFill>
                <a:srgbClr val="00C9CB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文本框 88"/>
              <p:cNvSpPr txBox="1"/>
              <p:nvPr/>
            </p:nvSpPr>
            <p:spPr>
              <a:xfrm>
                <a:off x="3288415" y="1925207"/>
                <a:ext cx="536106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endPara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3105643" y="4108001"/>
              <a:ext cx="783194" cy="712737"/>
              <a:chOff x="3419250" y="1758103"/>
              <a:chExt cx="783194" cy="712737"/>
            </a:xfrm>
          </p:grpSpPr>
          <p:sp>
            <p:nvSpPr>
              <p:cNvPr id="84" name="椭圆 83"/>
              <p:cNvSpPr/>
              <p:nvPr/>
            </p:nvSpPr>
            <p:spPr>
              <a:xfrm>
                <a:off x="3419250" y="1758103"/>
                <a:ext cx="767269" cy="712737"/>
              </a:xfrm>
              <a:prstGeom prst="ellipse">
                <a:avLst/>
              </a:prstGeom>
              <a:solidFill>
                <a:srgbClr val="00C9CB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3503351" y="1788154"/>
                <a:ext cx="69909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endPara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07" name="Rectangle 4"/>
          <p:cNvSpPr>
            <a:spLocks noChangeArrowheads="1"/>
          </p:cNvSpPr>
          <p:nvPr/>
        </p:nvSpPr>
        <p:spPr bwMode="auto">
          <a:xfrm>
            <a:off x="8639301" y="1460073"/>
            <a:ext cx="2667000" cy="531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           R      D</a:t>
            </a:r>
          </a:p>
        </p:txBody>
      </p:sp>
      <p:grpSp>
        <p:nvGrpSpPr>
          <p:cNvPr id="108" name="Group 5"/>
          <p:cNvGrpSpPr>
            <a:grpSpLocks/>
          </p:cNvGrpSpPr>
          <p:nvPr/>
        </p:nvGrpSpPr>
        <p:grpSpPr bwMode="auto">
          <a:xfrm>
            <a:off x="11385505" y="1700306"/>
            <a:ext cx="558801" cy="1629288"/>
            <a:chOff x="2815" y="1037"/>
            <a:chExt cx="352" cy="1055"/>
          </a:xfrm>
        </p:grpSpPr>
        <p:sp>
          <p:nvSpPr>
            <p:cNvPr id="109" name="Line 6"/>
            <p:cNvSpPr>
              <a:spLocks noChangeShapeType="1"/>
            </p:cNvSpPr>
            <p:nvPr/>
          </p:nvSpPr>
          <p:spPr bwMode="auto">
            <a:xfrm>
              <a:off x="3024" y="1037"/>
              <a:ext cx="0" cy="643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/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0" name="Oval 7"/>
            <p:cNvSpPr>
              <a:spLocks noChangeArrowheads="1"/>
            </p:cNvSpPr>
            <p:nvPr/>
          </p:nvSpPr>
          <p:spPr bwMode="auto">
            <a:xfrm>
              <a:off x="2815" y="1721"/>
              <a:ext cx="352" cy="371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 anchor="ctr" anchorCtr="0"/>
            <a:lstStyle/>
            <a:p>
              <a:pPr defTabSz="914400"/>
              <a:r>
                <a:rPr lang="en-US" altLang="zh-CN" sz="2800" kern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</p:txBody>
        </p:sp>
      </p:grpSp>
      <p:grpSp>
        <p:nvGrpSpPr>
          <p:cNvPr id="111" name="Group 8"/>
          <p:cNvGrpSpPr>
            <a:grpSpLocks/>
          </p:cNvGrpSpPr>
          <p:nvPr/>
        </p:nvGrpSpPr>
        <p:grpSpPr bwMode="auto">
          <a:xfrm>
            <a:off x="7675078" y="1981564"/>
            <a:ext cx="1776413" cy="1318263"/>
            <a:chOff x="3040" y="1248"/>
            <a:chExt cx="1119" cy="726"/>
          </a:xfrm>
        </p:grpSpPr>
        <p:sp>
          <p:nvSpPr>
            <p:cNvPr id="112" name="Line 9"/>
            <p:cNvSpPr>
              <a:spLocks noChangeShapeType="1"/>
            </p:cNvSpPr>
            <p:nvPr/>
          </p:nvSpPr>
          <p:spPr bwMode="auto">
            <a:xfrm>
              <a:off x="3696" y="1248"/>
              <a:ext cx="0" cy="39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4" name="Rectangle 14"/>
            <p:cNvSpPr>
              <a:spLocks noChangeArrowheads="1"/>
            </p:cNvSpPr>
            <p:nvPr/>
          </p:nvSpPr>
          <p:spPr bwMode="auto">
            <a:xfrm>
              <a:off x="3040" y="1659"/>
              <a:ext cx="1119" cy="31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   R   D</a:t>
              </a:r>
            </a:p>
          </p:txBody>
        </p:sp>
      </p:grpSp>
      <p:grpSp>
        <p:nvGrpSpPr>
          <p:cNvPr id="118" name="Group 15"/>
          <p:cNvGrpSpPr>
            <a:grpSpLocks/>
          </p:cNvGrpSpPr>
          <p:nvPr/>
        </p:nvGrpSpPr>
        <p:grpSpPr bwMode="auto">
          <a:xfrm>
            <a:off x="7534928" y="3337423"/>
            <a:ext cx="1646238" cy="1722438"/>
            <a:chOff x="3504" y="2094"/>
            <a:chExt cx="1037" cy="1085"/>
          </a:xfrm>
        </p:grpSpPr>
        <p:sp>
          <p:nvSpPr>
            <p:cNvPr id="120" name="Rectangle 20"/>
            <p:cNvSpPr>
              <a:spLocks noChangeArrowheads="1"/>
            </p:cNvSpPr>
            <p:nvPr/>
          </p:nvSpPr>
          <p:spPr bwMode="auto">
            <a:xfrm>
              <a:off x="3504" y="2854"/>
              <a:ext cx="1037" cy="3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    R   D</a:t>
              </a:r>
            </a:p>
          </p:txBody>
        </p:sp>
        <p:sp>
          <p:nvSpPr>
            <p:cNvPr id="121" name="Line 21"/>
            <p:cNvSpPr>
              <a:spLocks noChangeShapeType="1"/>
            </p:cNvSpPr>
            <p:nvPr/>
          </p:nvSpPr>
          <p:spPr bwMode="auto">
            <a:xfrm>
              <a:off x="4114" y="2094"/>
              <a:ext cx="11" cy="738"/>
            </a:xfrm>
            <a:prstGeom prst="line">
              <a:avLst/>
            </a:prstGeom>
            <a:noFill/>
            <a:ln w="28575">
              <a:solidFill>
                <a:srgbClr val="00B0F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25" name="Group 22"/>
          <p:cNvGrpSpPr>
            <a:grpSpLocks/>
          </p:cNvGrpSpPr>
          <p:nvPr/>
        </p:nvGrpSpPr>
        <p:grpSpPr bwMode="auto">
          <a:xfrm>
            <a:off x="7661513" y="3317290"/>
            <a:ext cx="584201" cy="1042988"/>
            <a:chOff x="3512" y="2160"/>
            <a:chExt cx="368" cy="657"/>
          </a:xfrm>
        </p:grpSpPr>
        <p:sp>
          <p:nvSpPr>
            <p:cNvPr id="126" name="Text Box 23"/>
            <p:cNvSpPr txBox="1">
              <a:spLocks noChangeArrowheads="1"/>
            </p:cNvSpPr>
            <p:nvPr/>
          </p:nvSpPr>
          <p:spPr bwMode="auto">
            <a:xfrm rot="16096428">
              <a:off x="3576" y="2513"/>
              <a:ext cx="24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0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9pPr>
            </a:lstStyle>
            <a:p>
              <a:pPr defTabSz="914400">
                <a:spcBef>
                  <a:spcPct val="50000"/>
                </a:spcBef>
                <a:defRPr/>
              </a:pPr>
              <a:r>
                <a:rPr lang="en-US" altLang="zh-CN" sz="32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</a:p>
          </p:txBody>
        </p:sp>
        <p:sp>
          <p:nvSpPr>
            <p:cNvPr id="127" name="Line 24"/>
            <p:cNvSpPr>
              <a:spLocks noChangeShapeType="1"/>
            </p:cNvSpPr>
            <p:nvPr/>
          </p:nvSpPr>
          <p:spPr bwMode="auto">
            <a:xfrm>
              <a:off x="3696" y="2160"/>
              <a:ext cx="0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28" name="Group 25"/>
          <p:cNvGrpSpPr>
            <a:grpSpLocks/>
          </p:cNvGrpSpPr>
          <p:nvPr/>
        </p:nvGrpSpPr>
        <p:grpSpPr bwMode="auto">
          <a:xfrm>
            <a:off x="8907991" y="3325897"/>
            <a:ext cx="581026" cy="1120252"/>
            <a:chOff x="3211" y="2160"/>
            <a:chExt cx="366" cy="783"/>
          </a:xfrm>
        </p:grpSpPr>
        <p:sp>
          <p:nvSpPr>
            <p:cNvPr id="129" name="Oval 26"/>
            <p:cNvSpPr>
              <a:spLocks noChangeArrowheads="1"/>
            </p:cNvSpPr>
            <p:nvPr/>
          </p:nvSpPr>
          <p:spPr bwMode="auto">
            <a:xfrm>
              <a:off x="3211" y="2575"/>
              <a:ext cx="366" cy="368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 anchor="ctr" anchorCtr="0"/>
            <a:lstStyle/>
            <a:p>
              <a:pPr defTabSz="914400"/>
              <a:r>
                <a:rPr lang="en-US" altLang="zh-CN" sz="2800" kern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</p:txBody>
        </p:sp>
        <p:sp>
          <p:nvSpPr>
            <p:cNvPr id="130" name="Line 27"/>
            <p:cNvSpPr>
              <a:spLocks noChangeShapeType="1"/>
            </p:cNvSpPr>
            <p:nvPr/>
          </p:nvSpPr>
          <p:spPr bwMode="auto">
            <a:xfrm>
              <a:off x="3408" y="2160"/>
              <a:ext cx="0" cy="432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/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1" name="Group 28"/>
          <p:cNvGrpSpPr>
            <a:grpSpLocks/>
          </p:cNvGrpSpPr>
          <p:nvPr/>
        </p:nvGrpSpPr>
        <p:grpSpPr bwMode="auto">
          <a:xfrm>
            <a:off x="8083719" y="5102209"/>
            <a:ext cx="584200" cy="1181100"/>
            <a:chOff x="4322" y="3072"/>
            <a:chExt cx="368" cy="744"/>
          </a:xfrm>
        </p:grpSpPr>
        <p:sp>
          <p:nvSpPr>
            <p:cNvPr id="132" name="Text Box 29"/>
            <p:cNvSpPr txBox="1">
              <a:spLocks noChangeArrowheads="1"/>
            </p:cNvSpPr>
            <p:nvPr/>
          </p:nvSpPr>
          <p:spPr bwMode="auto">
            <a:xfrm rot="16096428">
              <a:off x="4386" y="3512"/>
              <a:ext cx="24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9pPr>
            </a:lstStyle>
            <a:p>
              <a:pPr defTabSz="914400">
                <a:spcBef>
                  <a:spcPct val="50000"/>
                </a:spcBef>
                <a:defRPr/>
              </a:pPr>
              <a:r>
                <a:rPr lang="en-US" altLang="zh-CN" sz="32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</a:p>
          </p:txBody>
        </p:sp>
        <p:sp>
          <p:nvSpPr>
            <p:cNvPr id="133" name="Line 30"/>
            <p:cNvSpPr>
              <a:spLocks noChangeShapeType="1"/>
            </p:cNvSpPr>
            <p:nvPr/>
          </p:nvSpPr>
          <p:spPr bwMode="auto">
            <a:xfrm>
              <a:off x="4512" y="3072"/>
              <a:ext cx="0" cy="514"/>
            </a:xfrm>
            <a:prstGeom prst="line">
              <a:avLst/>
            </a:prstGeom>
            <a:noFill/>
            <a:ln w="28575">
              <a:solidFill>
                <a:srgbClr val="00B0F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4" name="Group 31"/>
          <p:cNvGrpSpPr>
            <a:grpSpLocks/>
          </p:cNvGrpSpPr>
          <p:nvPr/>
        </p:nvGrpSpPr>
        <p:grpSpPr bwMode="auto">
          <a:xfrm>
            <a:off x="7426433" y="5109176"/>
            <a:ext cx="584200" cy="1182429"/>
            <a:chOff x="4039" y="3072"/>
            <a:chExt cx="368" cy="545"/>
          </a:xfrm>
        </p:grpSpPr>
        <p:sp>
          <p:nvSpPr>
            <p:cNvPr id="135" name="Text Box 32"/>
            <p:cNvSpPr txBox="1">
              <a:spLocks noChangeArrowheads="1"/>
            </p:cNvSpPr>
            <p:nvPr/>
          </p:nvSpPr>
          <p:spPr bwMode="auto">
            <a:xfrm rot="16096428">
              <a:off x="4146" y="3356"/>
              <a:ext cx="15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9pPr>
            </a:lstStyle>
            <a:p>
              <a:pPr defTabSz="914400">
                <a:spcBef>
                  <a:spcPct val="50000"/>
                </a:spcBef>
                <a:defRPr/>
              </a:pPr>
              <a:r>
                <a:rPr lang="en-US" altLang="zh-CN" sz="32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</a:p>
          </p:txBody>
        </p:sp>
        <p:sp>
          <p:nvSpPr>
            <p:cNvPr id="136" name="Line 33"/>
            <p:cNvSpPr>
              <a:spLocks noChangeShapeType="1"/>
            </p:cNvSpPr>
            <p:nvPr/>
          </p:nvSpPr>
          <p:spPr bwMode="auto">
            <a:xfrm>
              <a:off x="4224" y="3072"/>
              <a:ext cx="0" cy="38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7" name="Group 34"/>
          <p:cNvGrpSpPr>
            <a:grpSpLocks/>
          </p:cNvGrpSpPr>
          <p:nvPr/>
        </p:nvGrpSpPr>
        <p:grpSpPr bwMode="auto">
          <a:xfrm>
            <a:off x="8680755" y="5088385"/>
            <a:ext cx="533401" cy="1201738"/>
            <a:chOff x="3767" y="3072"/>
            <a:chExt cx="336" cy="757"/>
          </a:xfrm>
        </p:grpSpPr>
        <p:sp>
          <p:nvSpPr>
            <p:cNvPr id="138" name="Oval 35"/>
            <p:cNvSpPr>
              <a:spLocks noChangeArrowheads="1"/>
            </p:cNvSpPr>
            <p:nvPr/>
          </p:nvSpPr>
          <p:spPr bwMode="auto">
            <a:xfrm>
              <a:off x="3767" y="3504"/>
              <a:ext cx="336" cy="325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 anchor="ctr" anchorCtr="0"/>
            <a:lstStyle/>
            <a:p>
              <a:pPr defTabSz="914400"/>
              <a:r>
                <a:rPr lang="en-US" altLang="zh-CN" sz="2800" kern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</a:p>
          </p:txBody>
        </p:sp>
        <p:sp>
          <p:nvSpPr>
            <p:cNvPr id="139" name="Line 36"/>
            <p:cNvSpPr>
              <a:spLocks noChangeShapeType="1"/>
            </p:cNvSpPr>
            <p:nvPr/>
          </p:nvSpPr>
          <p:spPr bwMode="auto">
            <a:xfrm>
              <a:off x="3936" y="3072"/>
              <a:ext cx="0" cy="432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/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0" name="Group 37"/>
          <p:cNvGrpSpPr>
            <a:grpSpLocks/>
          </p:cNvGrpSpPr>
          <p:nvPr/>
        </p:nvGrpSpPr>
        <p:grpSpPr bwMode="auto">
          <a:xfrm>
            <a:off x="10133619" y="3299827"/>
            <a:ext cx="584200" cy="1143001"/>
            <a:chOff x="5240" y="2160"/>
            <a:chExt cx="368" cy="720"/>
          </a:xfrm>
        </p:grpSpPr>
        <p:sp>
          <p:nvSpPr>
            <p:cNvPr id="141" name="Text Box 38"/>
            <p:cNvSpPr txBox="1">
              <a:spLocks noChangeArrowheads="1"/>
            </p:cNvSpPr>
            <p:nvPr/>
          </p:nvSpPr>
          <p:spPr bwMode="auto">
            <a:xfrm rot="16096428">
              <a:off x="5304" y="2576"/>
              <a:ext cx="24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9pPr>
            </a:lstStyle>
            <a:p>
              <a:pPr defTabSz="914400">
                <a:spcBef>
                  <a:spcPct val="50000"/>
                </a:spcBef>
                <a:defRPr/>
              </a:pPr>
              <a:r>
                <a:rPr lang="en-US" altLang="zh-CN" sz="32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</a:p>
          </p:txBody>
        </p:sp>
        <p:sp>
          <p:nvSpPr>
            <p:cNvPr id="142" name="Line 39"/>
            <p:cNvSpPr>
              <a:spLocks noChangeShapeType="1"/>
            </p:cNvSpPr>
            <p:nvPr/>
          </p:nvSpPr>
          <p:spPr bwMode="auto">
            <a:xfrm>
              <a:off x="5424" y="2160"/>
              <a:ext cx="8" cy="457"/>
            </a:xfrm>
            <a:prstGeom prst="line">
              <a:avLst/>
            </a:prstGeom>
            <a:noFill/>
            <a:ln w="28575">
              <a:solidFill>
                <a:srgbClr val="00B0F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3" name="Group 40"/>
          <p:cNvGrpSpPr>
            <a:grpSpLocks/>
          </p:cNvGrpSpPr>
          <p:nvPr/>
        </p:nvGrpSpPr>
        <p:grpSpPr bwMode="auto">
          <a:xfrm>
            <a:off x="9523128" y="3329593"/>
            <a:ext cx="584200" cy="1101725"/>
            <a:chOff x="4954" y="2160"/>
            <a:chExt cx="368" cy="694"/>
          </a:xfrm>
        </p:grpSpPr>
        <p:sp>
          <p:nvSpPr>
            <p:cNvPr id="144" name="Text Box 41"/>
            <p:cNvSpPr txBox="1">
              <a:spLocks noChangeArrowheads="1"/>
            </p:cNvSpPr>
            <p:nvPr/>
          </p:nvSpPr>
          <p:spPr bwMode="auto">
            <a:xfrm rot="16096428">
              <a:off x="4983" y="2515"/>
              <a:ext cx="31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9pPr>
            </a:lstStyle>
            <a:p>
              <a:pPr defTabSz="914400">
                <a:spcBef>
                  <a:spcPct val="50000"/>
                </a:spcBef>
                <a:defRPr/>
              </a:pPr>
              <a:r>
                <a:rPr lang="en-US" altLang="zh-CN" sz="32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</a:p>
          </p:txBody>
        </p:sp>
        <p:sp>
          <p:nvSpPr>
            <p:cNvPr id="145" name="Line 42"/>
            <p:cNvSpPr>
              <a:spLocks noChangeShapeType="1"/>
            </p:cNvSpPr>
            <p:nvPr/>
          </p:nvSpPr>
          <p:spPr bwMode="auto">
            <a:xfrm>
              <a:off x="5136" y="2160"/>
              <a:ext cx="0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6" name="Group 43"/>
          <p:cNvGrpSpPr>
            <a:grpSpLocks/>
          </p:cNvGrpSpPr>
          <p:nvPr/>
        </p:nvGrpSpPr>
        <p:grpSpPr bwMode="auto">
          <a:xfrm>
            <a:off x="10734907" y="3283453"/>
            <a:ext cx="533400" cy="1203326"/>
            <a:chOff x="4704" y="2160"/>
            <a:chExt cx="336" cy="758"/>
          </a:xfrm>
        </p:grpSpPr>
        <p:sp>
          <p:nvSpPr>
            <p:cNvPr id="147" name="Oval 44"/>
            <p:cNvSpPr>
              <a:spLocks noChangeArrowheads="1"/>
            </p:cNvSpPr>
            <p:nvPr/>
          </p:nvSpPr>
          <p:spPr bwMode="auto">
            <a:xfrm>
              <a:off x="4704" y="2592"/>
              <a:ext cx="336" cy="326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 anchor="ctr" anchorCtr="0"/>
            <a:lstStyle/>
            <a:p>
              <a:pPr defTabSz="914400"/>
              <a:r>
                <a:rPr lang="en-US" altLang="zh-CN" sz="2800" kern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</a:p>
          </p:txBody>
        </p:sp>
        <p:sp>
          <p:nvSpPr>
            <p:cNvPr id="148" name="Line 45"/>
            <p:cNvSpPr>
              <a:spLocks noChangeShapeType="1"/>
            </p:cNvSpPr>
            <p:nvPr/>
          </p:nvSpPr>
          <p:spPr bwMode="auto">
            <a:xfrm>
              <a:off x="4848" y="2160"/>
              <a:ext cx="0" cy="432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/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9" name="Group 46"/>
          <p:cNvGrpSpPr>
            <a:grpSpLocks/>
          </p:cNvGrpSpPr>
          <p:nvPr/>
        </p:nvGrpSpPr>
        <p:grpSpPr bwMode="auto">
          <a:xfrm>
            <a:off x="9579505" y="2008689"/>
            <a:ext cx="1676400" cy="1274764"/>
            <a:chOff x="4670" y="1155"/>
            <a:chExt cx="1056" cy="803"/>
          </a:xfrm>
        </p:grpSpPr>
        <p:sp>
          <p:nvSpPr>
            <p:cNvPr id="152" name="Rectangle 52"/>
            <p:cNvSpPr>
              <a:spLocks noChangeArrowheads="1"/>
            </p:cNvSpPr>
            <p:nvPr/>
          </p:nvSpPr>
          <p:spPr bwMode="auto">
            <a:xfrm>
              <a:off x="4670" y="1611"/>
              <a:ext cx="1056" cy="34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    R   D</a:t>
              </a:r>
            </a:p>
          </p:txBody>
        </p:sp>
        <p:sp>
          <p:nvSpPr>
            <p:cNvPr id="153" name="Line 53"/>
            <p:cNvSpPr>
              <a:spLocks noChangeShapeType="1"/>
            </p:cNvSpPr>
            <p:nvPr/>
          </p:nvSpPr>
          <p:spPr bwMode="auto">
            <a:xfrm>
              <a:off x="5055" y="1155"/>
              <a:ext cx="0" cy="445"/>
            </a:xfrm>
            <a:prstGeom prst="line">
              <a:avLst/>
            </a:prstGeom>
            <a:noFill/>
            <a:ln w="28575">
              <a:solidFill>
                <a:srgbClr val="00B0F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1" name="横卷形 60"/>
          <p:cNvSpPr/>
          <p:nvPr/>
        </p:nvSpPr>
        <p:spPr>
          <a:xfrm>
            <a:off x="2831079" y="5957381"/>
            <a:ext cx="2803875" cy="900619"/>
          </a:xfrm>
          <a:prstGeom prst="horizontalScroll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后序遍历序列</a:t>
            </a:r>
          </a:p>
        </p:txBody>
      </p:sp>
      <p:sp>
        <p:nvSpPr>
          <p:cNvPr id="72" name="燕尾形 71"/>
          <p:cNvSpPr/>
          <p:nvPr/>
        </p:nvSpPr>
        <p:spPr>
          <a:xfrm>
            <a:off x="5949250" y="547627"/>
            <a:ext cx="2954366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z="4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后序遍历</a:t>
            </a:r>
          </a:p>
        </p:txBody>
      </p:sp>
      <p:sp>
        <p:nvSpPr>
          <p:cNvPr id="70" name="五边形 69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1271464" y="417742"/>
            <a:ext cx="4896544" cy="988329"/>
            <a:chOff x="511396" y="5872981"/>
            <a:chExt cx="3877696" cy="1903027"/>
          </a:xfrm>
        </p:grpSpPr>
        <p:sp>
          <p:nvSpPr>
            <p:cNvPr id="78" name="燕尾形 77"/>
            <p:cNvSpPr/>
            <p:nvPr/>
          </p:nvSpPr>
          <p:spPr>
            <a:xfrm>
              <a:off x="511396" y="6101950"/>
              <a:ext cx="3877696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9" name="燕尾形 4"/>
            <p:cNvSpPr/>
            <p:nvPr/>
          </p:nvSpPr>
          <p:spPr>
            <a:xfrm>
              <a:off x="819518" y="5872981"/>
              <a:ext cx="3332808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二叉树遍历的方法</a:t>
              </a:r>
            </a:p>
          </p:txBody>
        </p:sp>
      </p:grpSp>
      <p:sp>
        <p:nvSpPr>
          <p:cNvPr id="68" name="Line 47"/>
          <p:cNvSpPr>
            <a:spLocks noChangeShapeType="1"/>
          </p:cNvSpPr>
          <p:nvPr/>
        </p:nvSpPr>
        <p:spPr bwMode="auto">
          <a:xfrm>
            <a:off x="11295600" y="1700808"/>
            <a:ext cx="42169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2242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build="allAtOnce"/>
      <p:bldP spid="65" grpId="0" animBg="1"/>
      <p:bldP spid="107" grpId="0" animBg="1" autoUpdateAnimBg="0"/>
      <p:bldP spid="61" grpId="0" animBg="1"/>
      <p:bldP spid="6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677398" y="1439070"/>
            <a:ext cx="5202577" cy="23499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txBody>
          <a:bodyPr/>
          <a:lstStyle/>
          <a:p>
            <a:pPr marL="342900" indent="-342900" algn="just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Status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PreOrderTraverse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BiTree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T){</a:t>
            </a:r>
          </a:p>
          <a:p>
            <a:pPr marL="342900" indent="-342900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if(T){</a:t>
            </a:r>
          </a:p>
          <a:p>
            <a:pPr marL="342900" indent="-342900"/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cout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&lt;&lt;T-&gt;data; </a:t>
            </a:r>
          </a:p>
          <a:p>
            <a:pPr marL="342900" indent="-342900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PreOrderTraverse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(T-&gt;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lchild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); </a:t>
            </a:r>
          </a:p>
          <a:p>
            <a:pPr marL="342900" indent="-342900"/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PreOrderTraverse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(T-&gt;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rchild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); </a:t>
            </a:r>
          </a:p>
          <a:p>
            <a:pPr marL="342900" indent="-342900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}}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990944" y="4054536"/>
            <a:ext cx="5212391" cy="23574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txBody>
          <a:bodyPr/>
          <a:lstStyle/>
          <a:p>
            <a:pPr marL="342900" indent="-342900" algn="just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Status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InOrderTraverse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BiTree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T){</a:t>
            </a:r>
          </a:p>
          <a:p>
            <a:pPr marL="342900" indent="-342900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if(T){</a:t>
            </a:r>
          </a:p>
          <a:p>
            <a:pPr marL="342900" indent="-342900"/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InOrderTraverse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(T-&gt;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lchild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); </a:t>
            </a:r>
          </a:p>
          <a:p>
            <a:pPr marL="342900" indent="-342900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cout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&lt;&lt;T-&gt;data;</a:t>
            </a:r>
          </a:p>
          <a:p>
            <a:pPr marL="342900" indent="-342900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InOrderTraverse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(T-&gt;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rchild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); </a:t>
            </a:r>
          </a:p>
          <a:p>
            <a:pPr marL="342900" indent="-342900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}}</a:t>
            </a:r>
          </a:p>
          <a:p>
            <a:pPr marL="342900" indent="-342900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987988" y="1417188"/>
            <a:ext cx="5400600" cy="2371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txBody>
          <a:bodyPr/>
          <a:lstStyle/>
          <a:p>
            <a:pPr marL="342900" indent="-342900" algn="just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Status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PostOrderTraverse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BiTree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T){</a:t>
            </a:r>
          </a:p>
          <a:p>
            <a:pPr marL="342900" indent="-342900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if(T){</a:t>
            </a:r>
          </a:p>
          <a:p>
            <a:pPr marL="342900" indent="-342900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PostOrderTraverse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(T-&gt;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lchild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); </a:t>
            </a:r>
          </a:p>
          <a:p>
            <a:pPr marL="342900" indent="-342900"/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PostOrderTraverse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(T-&gt;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rchild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); </a:t>
            </a:r>
          </a:p>
          <a:p>
            <a:pPr marL="342900" indent="-342900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cout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&lt;&lt;T-&gt;data;</a:t>
            </a:r>
          </a:p>
          <a:p>
            <a:pPr marL="342900" indent="-342900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}}</a:t>
            </a:r>
          </a:p>
        </p:txBody>
      </p:sp>
      <p:sp>
        <p:nvSpPr>
          <p:cNvPr id="9" name="十六角星 8"/>
          <p:cNvSpPr/>
          <p:nvPr/>
        </p:nvSpPr>
        <p:spPr>
          <a:xfrm>
            <a:off x="8472264" y="3944160"/>
            <a:ext cx="3077241" cy="2657247"/>
          </a:xfrm>
          <a:prstGeom prst="star16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访问结点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次序不同</a:t>
            </a:r>
          </a:p>
        </p:txBody>
      </p:sp>
      <p:sp>
        <p:nvSpPr>
          <p:cNvPr id="10" name="十六角星 9"/>
          <p:cNvSpPr/>
          <p:nvPr/>
        </p:nvSpPr>
        <p:spPr>
          <a:xfrm>
            <a:off x="544088" y="3944160"/>
            <a:ext cx="2439561" cy="2357440"/>
          </a:xfrm>
          <a:prstGeom prst="star16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访问路径相同</a:t>
            </a:r>
          </a:p>
        </p:txBody>
      </p:sp>
      <p:sp>
        <p:nvSpPr>
          <p:cNvPr id="12" name="燕尾形 11"/>
          <p:cNvSpPr/>
          <p:nvPr/>
        </p:nvSpPr>
        <p:spPr>
          <a:xfrm>
            <a:off x="5911963" y="536656"/>
            <a:ext cx="4582743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z="4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遍历算法的比较</a:t>
            </a:r>
          </a:p>
        </p:txBody>
      </p:sp>
      <p:sp>
        <p:nvSpPr>
          <p:cNvPr id="13" name="五边形 12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271464" y="417742"/>
            <a:ext cx="4896544" cy="988329"/>
            <a:chOff x="511396" y="5872981"/>
            <a:chExt cx="3877696" cy="1903027"/>
          </a:xfrm>
        </p:grpSpPr>
        <p:sp>
          <p:nvSpPr>
            <p:cNvPr id="15" name="燕尾形 14"/>
            <p:cNvSpPr/>
            <p:nvPr/>
          </p:nvSpPr>
          <p:spPr>
            <a:xfrm>
              <a:off x="511396" y="6101950"/>
              <a:ext cx="3877696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燕尾形 4"/>
            <p:cNvSpPr/>
            <p:nvPr/>
          </p:nvSpPr>
          <p:spPr>
            <a:xfrm>
              <a:off x="819518" y="5872981"/>
              <a:ext cx="3332808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二叉树遍历的方法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42220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组合 111"/>
          <p:cNvGrpSpPr/>
          <p:nvPr/>
        </p:nvGrpSpPr>
        <p:grpSpPr>
          <a:xfrm>
            <a:off x="723541" y="2134515"/>
            <a:ext cx="3119968" cy="3401457"/>
            <a:chOff x="5119992" y="2081344"/>
            <a:chExt cx="3119968" cy="3401457"/>
          </a:xfrm>
        </p:grpSpPr>
        <p:grpSp>
          <p:nvGrpSpPr>
            <p:cNvPr id="80" name="组合 79"/>
            <p:cNvGrpSpPr/>
            <p:nvPr/>
          </p:nvGrpSpPr>
          <p:grpSpPr>
            <a:xfrm>
              <a:off x="5589107" y="2081344"/>
              <a:ext cx="2474069" cy="2594743"/>
              <a:chOff x="2105628" y="1918507"/>
              <a:chExt cx="2863726" cy="2920853"/>
            </a:xfrm>
          </p:grpSpPr>
          <p:cxnSp>
            <p:nvCxnSpPr>
              <p:cNvPr id="81" name="直接连接符 80"/>
              <p:cNvCxnSpPr/>
              <p:nvPr/>
            </p:nvCxnSpPr>
            <p:spPr>
              <a:xfrm flipH="1">
                <a:off x="2711504" y="2430729"/>
                <a:ext cx="432168" cy="43160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>
                <a:off x="3843986" y="2435453"/>
                <a:ext cx="504583" cy="42688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/>
              <p:nvPr/>
            </p:nvCxnSpPr>
            <p:spPr>
              <a:xfrm>
                <a:off x="2676575" y="3499983"/>
                <a:ext cx="532899" cy="58869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4" name="组合 83"/>
              <p:cNvGrpSpPr/>
              <p:nvPr/>
            </p:nvGrpSpPr>
            <p:grpSpPr>
              <a:xfrm>
                <a:off x="3105644" y="1918507"/>
                <a:ext cx="767269" cy="718404"/>
                <a:chOff x="3105644" y="1918507"/>
                <a:chExt cx="767269" cy="718404"/>
              </a:xfrm>
            </p:grpSpPr>
            <p:sp>
              <p:nvSpPr>
                <p:cNvPr id="94" name="椭圆 93"/>
                <p:cNvSpPr/>
                <p:nvPr/>
              </p:nvSpPr>
              <p:spPr>
                <a:xfrm>
                  <a:off x="3105644" y="1924174"/>
                  <a:ext cx="767269" cy="712737"/>
                </a:xfrm>
                <a:prstGeom prst="ellipse">
                  <a:avLst/>
                </a:prstGeom>
                <a:solidFill>
                  <a:srgbClr val="00C9CB"/>
                </a:solidFill>
                <a:ln>
                  <a:noFill/>
                </a:ln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3189171" y="1918507"/>
                  <a:ext cx="654815" cy="6582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200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A</a:t>
                  </a:r>
                  <a:endParaRPr lang="zh-CN" altLang="en-US" sz="3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85" name="组合 84"/>
              <p:cNvGrpSpPr/>
              <p:nvPr/>
            </p:nvGrpSpPr>
            <p:grpSpPr>
              <a:xfrm>
                <a:off x="2105628" y="2838606"/>
                <a:ext cx="767269" cy="712737"/>
                <a:chOff x="3105644" y="1924174"/>
                <a:chExt cx="767269" cy="712737"/>
              </a:xfrm>
            </p:grpSpPr>
            <p:sp>
              <p:nvSpPr>
                <p:cNvPr id="92" name="椭圆 91"/>
                <p:cNvSpPr/>
                <p:nvPr/>
              </p:nvSpPr>
              <p:spPr>
                <a:xfrm>
                  <a:off x="3105644" y="1924174"/>
                  <a:ext cx="767269" cy="712737"/>
                </a:xfrm>
                <a:prstGeom prst="ellipse">
                  <a:avLst/>
                </a:prstGeom>
                <a:solidFill>
                  <a:srgbClr val="00C9CB"/>
                </a:solidFill>
                <a:ln>
                  <a:noFill/>
                </a:ln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" name="文本框 92"/>
                <p:cNvSpPr txBox="1"/>
                <p:nvPr/>
              </p:nvSpPr>
              <p:spPr>
                <a:xfrm>
                  <a:off x="3233631" y="1925207"/>
                  <a:ext cx="56784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200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B</a:t>
                  </a:r>
                  <a:endParaRPr lang="zh-CN" altLang="en-US" sz="3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86" name="组合 85"/>
              <p:cNvGrpSpPr/>
              <p:nvPr/>
            </p:nvGrpSpPr>
            <p:grpSpPr>
              <a:xfrm>
                <a:off x="4202085" y="2839639"/>
                <a:ext cx="767269" cy="712737"/>
                <a:chOff x="3160071" y="1925207"/>
                <a:chExt cx="767269" cy="712737"/>
              </a:xfrm>
            </p:grpSpPr>
            <p:sp>
              <p:nvSpPr>
                <p:cNvPr id="90" name="椭圆 89"/>
                <p:cNvSpPr/>
                <p:nvPr/>
              </p:nvSpPr>
              <p:spPr>
                <a:xfrm>
                  <a:off x="3160071" y="1925207"/>
                  <a:ext cx="767269" cy="712737"/>
                </a:xfrm>
                <a:prstGeom prst="ellipse">
                  <a:avLst/>
                </a:prstGeom>
                <a:solidFill>
                  <a:srgbClr val="00C9CB"/>
                </a:solidFill>
                <a:ln>
                  <a:noFill/>
                </a:ln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3288415" y="1925207"/>
                  <a:ext cx="536106" cy="5847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200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</a:t>
                  </a:r>
                  <a:endParaRPr lang="zh-CN" altLang="en-US" sz="3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87" name="组合 86"/>
              <p:cNvGrpSpPr/>
              <p:nvPr/>
            </p:nvGrpSpPr>
            <p:grpSpPr>
              <a:xfrm>
                <a:off x="2958259" y="4123306"/>
                <a:ext cx="818163" cy="716054"/>
                <a:chOff x="3271866" y="1773408"/>
                <a:chExt cx="818163" cy="716054"/>
              </a:xfrm>
            </p:grpSpPr>
            <p:sp>
              <p:nvSpPr>
                <p:cNvPr id="88" name="椭圆 87"/>
                <p:cNvSpPr/>
                <p:nvPr/>
              </p:nvSpPr>
              <p:spPr>
                <a:xfrm>
                  <a:off x="3271866" y="1776725"/>
                  <a:ext cx="767269" cy="712737"/>
                </a:xfrm>
                <a:prstGeom prst="ellipse">
                  <a:avLst/>
                </a:prstGeom>
                <a:solidFill>
                  <a:srgbClr val="00C9CB"/>
                </a:solidFill>
                <a:ln>
                  <a:noFill/>
                </a:ln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3390936" y="1773408"/>
                  <a:ext cx="69909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200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D</a:t>
                  </a:r>
                  <a:endParaRPr lang="zh-CN" altLang="en-US" sz="3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cxnSp>
          <p:nvCxnSpPr>
            <p:cNvPr id="96" name="直接连接符 95"/>
            <p:cNvCxnSpPr/>
            <p:nvPr/>
          </p:nvCxnSpPr>
          <p:spPr>
            <a:xfrm flipH="1">
              <a:off x="5300705" y="3514330"/>
              <a:ext cx="404812" cy="6165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椭圆 98"/>
            <p:cNvSpPr/>
            <p:nvPr/>
          </p:nvSpPr>
          <p:spPr>
            <a:xfrm>
              <a:off x="5119992" y="4086457"/>
              <a:ext cx="288402" cy="317500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0" name="直接连接符 99"/>
            <p:cNvCxnSpPr/>
            <p:nvPr/>
          </p:nvCxnSpPr>
          <p:spPr>
            <a:xfrm flipH="1">
              <a:off x="6081096" y="4662619"/>
              <a:ext cx="404812" cy="6165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椭圆 100"/>
            <p:cNvSpPr/>
            <p:nvPr/>
          </p:nvSpPr>
          <p:spPr>
            <a:xfrm>
              <a:off x="6023622" y="5165301"/>
              <a:ext cx="288402" cy="317500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2" name="直接连接符 101"/>
            <p:cNvCxnSpPr/>
            <p:nvPr/>
          </p:nvCxnSpPr>
          <p:spPr>
            <a:xfrm flipH="1">
              <a:off x="7475280" y="3515392"/>
              <a:ext cx="180405" cy="4112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椭圆 102"/>
            <p:cNvSpPr/>
            <p:nvPr/>
          </p:nvSpPr>
          <p:spPr>
            <a:xfrm>
              <a:off x="7326707" y="3945169"/>
              <a:ext cx="288402" cy="317500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5" name="直接连接符 104"/>
            <p:cNvCxnSpPr/>
            <p:nvPr/>
          </p:nvCxnSpPr>
          <p:spPr>
            <a:xfrm>
              <a:off x="7885903" y="3471017"/>
              <a:ext cx="194349" cy="46355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椭圆 106"/>
            <p:cNvSpPr/>
            <p:nvPr/>
          </p:nvSpPr>
          <p:spPr>
            <a:xfrm>
              <a:off x="7951558" y="3950847"/>
              <a:ext cx="288402" cy="317500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9" name="直接连接符 108"/>
            <p:cNvCxnSpPr/>
            <p:nvPr/>
          </p:nvCxnSpPr>
          <p:spPr>
            <a:xfrm>
              <a:off x="6874879" y="4635448"/>
              <a:ext cx="349557" cy="6329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椭圆 109"/>
            <p:cNvSpPr/>
            <p:nvPr/>
          </p:nvSpPr>
          <p:spPr>
            <a:xfrm>
              <a:off x="7104112" y="5157192"/>
              <a:ext cx="288402" cy="317500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5" name="Line 36"/>
          <p:cNvSpPr>
            <a:spLocks noChangeShapeType="1"/>
          </p:cNvSpPr>
          <p:nvPr/>
        </p:nvSpPr>
        <p:spPr bwMode="auto">
          <a:xfrm flipH="1">
            <a:off x="1290754" y="1985918"/>
            <a:ext cx="726540" cy="79534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6" name="Line 37"/>
          <p:cNvSpPr>
            <a:spLocks noChangeShapeType="1"/>
          </p:cNvSpPr>
          <p:nvPr/>
        </p:nvSpPr>
        <p:spPr bwMode="auto">
          <a:xfrm flipH="1">
            <a:off x="569441" y="2782314"/>
            <a:ext cx="718595" cy="1313783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7" name="Line 33"/>
          <p:cNvSpPr>
            <a:spLocks noChangeShapeType="1"/>
          </p:cNvSpPr>
          <p:nvPr/>
        </p:nvSpPr>
        <p:spPr bwMode="auto">
          <a:xfrm>
            <a:off x="513880" y="4369816"/>
            <a:ext cx="55563" cy="15875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8" name="Line 34"/>
          <p:cNvSpPr>
            <a:spLocks noChangeShapeType="1"/>
          </p:cNvSpPr>
          <p:nvPr/>
        </p:nvSpPr>
        <p:spPr bwMode="auto">
          <a:xfrm>
            <a:off x="698030" y="4669853"/>
            <a:ext cx="165100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9" name="Line 38"/>
          <p:cNvSpPr>
            <a:spLocks noChangeShapeType="1"/>
          </p:cNvSpPr>
          <p:nvPr/>
        </p:nvSpPr>
        <p:spPr bwMode="auto">
          <a:xfrm flipH="1">
            <a:off x="532930" y="4141216"/>
            <a:ext cx="36513" cy="193675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0" name="Line 39"/>
          <p:cNvSpPr>
            <a:spLocks noChangeShapeType="1"/>
          </p:cNvSpPr>
          <p:nvPr/>
        </p:nvSpPr>
        <p:spPr bwMode="auto">
          <a:xfrm>
            <a:off x="569443" y="4546028"/>
            <a:ext cx="128588" cy="106363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1" name="Line 40"/>
          <p:cNvSpPr>
            <a:spLocks noChangeShapeType="1"/>
          </p:cNvSpPr>
          <p:nvPr/>
        </p:nvSpPr>
        <p:spPr bwMode="auto">
          <a:xfrm flipV="1">
            <a:off x="899643" y="4580953"/>
            <a:ext cx="147638" cy="889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2" name="Line 41"/>
          <p:cNvSpPr>
            <a:spLocks noChangeShapeType="1"/>
          </p:cNvSpPr>
          <p:nvPr/>
        </p:nvSpPr>
        <p:spPr bwMode="auto">
          <a:xfrm flipV="1">
            <a:off x="1047280" y="4282503"/>
            <a:ext cx="182563" cy="3175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" name="Line 42"/>
          <p:cNvSpPr>
            <a:spLocks noChangeShapeType="1"/>
          </p:cNvSpPr>
          <p:nvPr/>
        </p:nvSpPr>
        <p:spPr bwMode="auto">
          <a:xfrm>
            <a:off x="1522208" y="3738025"/>
            <a:ext cx="182563" cy="300038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5" name="Line 37"/>
          <p:cNvSpPr>
            <a:spLocks noChangeShapeType="1"/>
          </p:cNvSpPr>
          <p:nvPr/>
        </p:nvSpPr>
        <p:spPr bwMode="auto">
          <a:xfrm flipH="1">
            <a:off x="1256570" y="3698303"/>
            <a:ext cx="236821" cy="578882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6" name="Line 42"/>
          <p:cNvSpPr>
            <a:spLocks noChangeShapeType="1"/>
          </p:cNvSpPr>
          <p:nvPr/>
        </p:nvSpPr>
        <p:spPr bwMode="auto">
          <a:xfrm flipH="1">
            <a:off x="1693430" y="4492052"/>
            <a:ext cx="184394" cy="367773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7" name="Line 47"/>
          <p:cNvSpPr>
            <a:spLocks noChangeShapeType="1"/>
          </p:cNvSpPr>
          <p:nvPr/>
        </p:nvSpPr>
        <p:spPr bwMode="auto">
          <a:xfrm>
            <a:off x="1681645" y="3987744"/>
            <a:ext cx="196181" cy="469384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8" name="Line 42"/>
          <p:cNvSpPr>
            <a:spLocks noChangeShapeType="1"/>
          </p:cNvSpPr>
          <p:nvPr/>
        </p:nvSpPr>
        <p:spPr bwMode="auto">
          <a:xfrm flipH="1">
            <a:off x="1465260" y="4880990"/>
            <a:ext cx="228170" cy="354416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9" name="Line 33"/>
          <p:cNvSpPr>
            <a:spLocks noChangeShapeType="1"/>
          </p:cNvSpPr>
          <p:nvPr/>
        </p:nvSpPr>
        <p:spPr bwMode="auto">
          <a:xfrm>
            <a:off x="1400740" y="5476754"/>
            <a:ext cx="55563" cy="15875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0" name="Line 34"/>
          <p:cNvSpPr>
            <a:spLocks noChangeShapeType="1"/>
          </p:cNvSpPr>
          <p:nvPr/>
        </p:nvSpPr>
        <p:spPr bwMode="auto">
          <a:xfrm>
            <a:off x="1584890" y="5776791"/>
            <a:ext cx="165100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1" name="Line 38"/>
          <p:cNvSpPr>
            <a:spLocks noChangeShapeType="1"/>
          </p:cNvSpPr>
          <p:nvPr/>
        </p:nvSpPr>
        <p:spPr bwMode="auto">
          <a:xfrm flipH="1">
            <a:off x="1419790" y="5248154"/>
            <a:ext cx="36513" cy="193675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" name="Line 39"/>
          <p:cNvSpPr>
            <a:spLocks noChangeShapeType="1"/>
          </p:cNvSpPr>
          <p:nvPr/>
        </p:nvSpPr>
        <p:spPr bwMode="auto">
          <a:xfrm>
            <a:off x="1456303" y="5652966"/>
            <a:ext cx="128588" cy="106363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" name="Line 41"/>
          <p:cNvSpPr>
            <a:spLocks noChangeShapeType="1"/>
          </p:cNvSpPr>
          <p:nvPr/>
        </p:nvSpPr>
        <p:spPr bwMode="auto">
          <a:xfrm flipV="1">
            <a:off x="1934140" y="5389441"/>
            <a:ext cx="182563" cy="3175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4" name="Line 42"/>
          <p:cNvSpPr>
            <a:spLocks noChangeShapeType="1"/>
          </p:cNvSpPr>
          <p:nvPr/>
        </p:nvSpPr>
        <p:spPr bwMode="auto">
          <a:xfrm>
            <a:off x="2337757" y="4859825"/>
            <a:ext cx="182563" cy="300038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5" name="Line 37"/>
          <p:cNvSpPr>
            <a:spLocks noChangeShapeType="1"/>
          </p:cNvSpPr>
          <p:nvPr/>
        </p:nvSpPr>
        <p:spPr bwMode="auto">
          <a:xfrm flipH="1">
            <a:off x="2086809" y="4805241"/>
            <a:ext cx="236821" cy="578882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7" name="Line 34"/>
          <p:cNvSpPr>
            <a:spLocks noChangeShapeType="1"/>
          </p:cNvSpPr>
          <p:nvPr/>
        </p:nvSpPr>
        <p:spPr bwMode="auto">
          <a:xfrm flipV="1">
            <a:off x="1793811" y="5709665"/>
            <a:ext cx="140328" cy="49664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4" name="Line 42"/>
          <p:cNvSpPr>
            <a:spLocks noChangeShapeType="1"/>
          </p:cNvSpPr>
          <p:nvPr/>
        </p:nvSpPr>
        <p:spPr bwMode="auto">
          <a:xfrm>
            <a:off x="2532616" y="5171501"/>
            <a:ext cx="103496" cy="356361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5" name="Line 33"/>
          <p:cNvSpPr>
            <a:spLocks noChangeShapeType="1"/>
          </p:cNvSpPr>
          <p:nvPr/>
        </p:nvSpPr>
        <p:spPr bwMode="auto">
          <a:xfrm>
            <a:off x="2648704" y="5523845"/>
            <a:ext cx="55563" cy="15875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6" name="Line 34"/>
          <p:cNvSpPr>
            <a:spLocks noChangeShapeType="1"/>
          </p:cNvSpPr>
          <p:nvPr/>
        </p:nvSpPr>
        <p:spPr bwMode="auto">
          <a:xfrm>
            <a:off x="2818887" y="5753320"/>
            <a:ext cx="165100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" name="Line 38"/>
          <p:cNvSpPr>
            <a:spLocks noChangeShapeType="1"/>
          </p:cNvSpPr>
          <p:nvPr/>
        </p:nvSpPr>
        <p:spPr bwMode="auto">
          <a:xfrm>
            <a:off x="3078829" y="5074665"/>
            <a:ext cx="85478" cy="185738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8" name="Line 39"/>
          <p:cNvSpPr>
            <a:spLocks noChangeShapeType="1"/>
          </p:cNvSpPr>
          <p:nvPr/>
        </p:nvSpPr>
        <p:spPr bwMode="auto">
          <a:xfrm>
            <a:off x="2690300" y="5629495"/>
            <a:ext cx="128588" cy="106363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9" name="Line 41"/>
          <p:cNvSpPr>
            <a:spLocks noChangeShapeType="1"/>
          </p:cNvSpPr>
          <p:nvPr/>
        </p:nvSpPr>
        <p:spPr bwMode="auto">
          <a:xfrm flipV="1">
            <a:off x="3168138" y="5268340"/>
            <a:ext cx="0" cy="41513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0" name="Line 34"/>
          <p:cNvSpPr>
            <a:spLocks noChangeShapeType="1"/>
          </p:cNvSpPr>
          <p:nvPr/>
        </p:nvSpPr>
        <p:spPr bwMode="auto">
          <a:xfrm flipV="1">
            <a:off x="3027808" y="5686194"/>
            <a:ext cx="140328" cy="49664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1" name="Line 37"/>
          <p:cNvSpPr>
            <a:spLocks noChangeShapeType="1"/>
          </p:cNvSpPr>
          <p:nvPr/>
        </p:nvSpPr>
        <p:spPr bwMode="auto">
          <a:xfrm>
            <a:off x="2504342" y="3987744"/>
            <a:ext cx="552943" cy="107701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" name="Line 42"/>
          <p:cNvSpPr>
            <a:spLocks noChangeShapeType="1"/>
          </p:cNvSpPr>
          <p:nvPr/>
        </p:nvSpPr>
        <p:spPr bwMode="auto">
          <a:xfrm flipH="1">
            <a:off x="1958022" y="3004996"/>
            <a:ext cx="12592" cy="313089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" name="Line 33"/>
          <p:cNvSpPr>
            <a:spLocks noChangeShapeType="1"/>
          </p:cNvSpPr>
          <p:nvPr/>
        </p:nvSpPr>
        <p:spPr bwMode="auto">
          <a:xfrm>
            <a:off x="1970614" y="3314068"/>
            <a:ext cx="55563" cy="15875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" name="Line 42"/>
          <p:cNvSpPr>
            <a:spLocks noChangeShapeType="1"/>
          </p:cNvSpPr>
          <p:nvPr/>
        </p:nvSpPr>
        <p:spPr bwMode="auto">
          <a:xfrm>
            <a:off x="2465350" y="2883779"/>
            <a:ext cx="215095" cy="194125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" name="Line 37"/>
          <p:cNvSpPr>
            <a:spLocks noChangeShapeType="1"/>
          </p:cNvSpPr>
          <p:nvPr/>
        </p:nvSpPr>
        <p:spPr bwMode="auto">
          <a:xfrm flipH="1">
            <a:off x="2032142" y="2825424"/>
            <a:ext cx="363390" cy="150566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" name="Line 42"/>
          <p:cNvSpPr>
            <a:spLocks noChangeShapeType="1"/>
          </p:cNvSpPr>
          <p:nvPr/>
        </p:nvSpPr>
        <p:spPr bwMode="auto">
          <a:xfrm flipH="1">
            <a:off x="2858114" y="3595931"/>
            <a:ext cx="51279" cy="383876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3" name="Line 33"/>
          <p:cNvSpPr>
            <a:spLocks noChangeShapeType="1"/>
          </p:cNvSpPr>
          <p:nvPr/>
        </p:nvSpPr>
        <p:spPr bwMode="auto">
          <a:xfrm>
            <a:off x="2775383" y="4250081"/>
            <a:ext cx="55563" cy="15875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" name="Line 34"/>
          <p:cNvSpPr>
            <a:spLocks noChangeShapeType="1"/>
          </p:cNvSpPr>
          <p:nvPr/>
        </p:nvSpPr>
        <p:spPr bwMode="auto">
          <a:xfrm>
            <a:off x="2959533" y="4550118"/>
            <a:ext cx="165100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5" name="Line 38"/>
          <p:cNvSpPr>
            <a:spLocks noChangeShapeType="1"/>
          </p:cNvSpPr>
          <p:nvPr/>
        </p:nvSpPr>
        <p:spPr bwMode="auto">
          <a:xfrm flipH="1">
            <a:off x="2794433" y="4021481"/>
            <a:ext cx="36513" cy="193675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6" name="Line 39"/>
          <p:cNvSpPr>
            <a:spLocks noChangeShapeType="1"/>
          </p:cNvSpPr>
          <p:nvPr/>
        </p:nvSpPr>
        <p:spPr bwMode="auto">
          <a:xfrm>
            <a:off x="2830946" y="4426293"/>
            <a:ext cx="128588" cy="106363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" name="Line 41"/>
          <p:cNvSpPr>
            <a:spLocks noChangeShapeType="1"/>
          </p:cNvSpPr>
          <p:nvPr/>
        </p:nvSpPr>
        <p:spPr bwMode="auto">
          <a:xfrm flipV="1">
            <a:off x="3168137" y="4184077"/>
            <a:ext cx="149832" cy="338936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8" name="Line 42"/>
          <p:cNvSpPr>
            <a:spLocks noChangeShapeType="1"/>
          </p:cNvSpPr>
          <p:nvPr/>
        </p:nvSpPr>
        <p:spPr bwMode="auto">
          <a:xfrm>
            <a:off x="3347915" y="3717129"/>
            <a:ext cx="106134" cy="376021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9" name="Line 37"/>
          <p:cNvSpPr>
            <a:spLocks noChangeShapeType="1"/>
          </p:cNvSpPr>
          <p:nvPr/>
        </p:nvSpPr>
        <p:spPr bwMode="auto">
          <a:xfrm flipH="1">
            <a:off x="3285806" y="3752278"/>
            <a:ext cx="40779" cy="431799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0" name="Line 33"/>
          <p:cNvSpPr>
            <a:spLocks noChangeShapeType="1"/>
          </p:cNvSpPr>
          <p:nvPr/>
        </p:nvSpPr>
        <p:spPr bwMode="auto">
          <a:xfrm>
            <a:off x="3408897" y="4290558"/>
            <a:ext cx="155974" cy="15875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1" name="Line 38"/>
          <p:cNvSpPr>
            <a:spLocks noChangeShapeType="1"/>
          </p:cNvSpPr>
          <p:nvPr/>
        </p:nvSpPr>
        <p:spPr bwMode="auto">
          <a:xfrm flipH="1">
            <a:off x="3427947" y="4061958"/>
            <a:ext cx="36513" cy="193675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2" name="Line 39"/>
          <p:cNvSpPr>
            <a:spLocks noChangeShapeType="1"/>
          </p:cNvSpPr>
          <p:nvPr/>
        </p:nvSpPr>
        <p:spPr bwMode="auto">
          <a:xfrm>
            <a:off x="3577897" y="4426230"/>
            <a:ext cx="219341" cy="61796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3" name="Line 41"/>
          <p:cNvSpPr>
            <a:spLocks noChangeShapeType="1"/>
          </p:cNvSpPr>
          <p:nvPr/>
        </p:nvSpPr>
        <p:spPr bwMode="auto">
          <a:xfrm flipV="1">
            <a:off x="3830010" y="4127834"/>
            <a:ext cx="149832" cy="338936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" name="Line 37"/>
          <p:cNvSpPr>
            <a:spLocks noChangeShapeType="1"/>
          </p:cNvSpPr>
          <p:nvPr/>
        </p:nvSpPr>
        <p:spPr bwMode="auto">
          <a:xfrm>
            <a:off x="3662310" y="2869628"/>
            <a:ext cx="339384" cy="122647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5" name="Line 37"/>
          <p:cNvSpPr>
            <a:spLocks noChangeShapeType="1"/>
          </p:cNvSpPr>
          <p:nvPr/>
        </p:nvSpPr>
        <p:spPr bwMode="auto">
          <a:xfrm>
            <a:off x="3306092" y="2455516"/>
            <a:ext cx="377709" cy="397837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6" name="Line 47"/>
          <p:cNvSpPr>
            <a:spLocks noChangeShapeType="1"/>
          </p:cNvSpPr>
          <p:nvPr/>
        </p:nvSpPr>
        <p:spPr bwMode="auto">
          <a:xfrm flipH="1" flipV="1">
            <a:off x="2772831" y="1924152"/>
            <a:ext cx="553754" cy="527246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" name="Line 47"/>
          <p:cNvSpPr>
            <a:spLocks noChangeShapeType="1"/>
          </p:cNvSpPr>
          <p:nvPr/>
        </p:nvSpPr>
        <p:spPr bwMode="auto">
          <a:xfrm flipH="1" flipV="1">
            <a:off x="2007105" y="3438211"/>
            <a:ext cx="533117" cy="583269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8" name="Line 47"/>
          <p:cNvSpPr>
            <a:spLocks noChangeShapeType="1"/>
          </p:cNvSpPr>
          <p:nvPr/>
        </p:nvSpPr>
        <p:spPr bwMode="auto">
          <a:xfrm>
            <a:off x="2691883" y="3126546"/>
            <a:ext cx="196181" cy="469384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9" name="Rectangle 5"/>
          <p:cNvSpPr>
            <a:spLocks noChangeArrowheads="1"/>
          </p:cNvSpPr>
          <p:nvPr/>
        </p:nvSpPr>
        <p:spPr bwMode="auto">
          <a:xfrm>
            <a:off x="5179146" y="1613880"/>
            <a:ext cx="4852610" cy="1308884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从虚线的出发点到终点的路径</a:t>
            </a: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上，每个结点经过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次。</a:t>
            </a:r>
          </a:p>
        </p:txBody>
      </p:sp>
      <p:sp>
        <p:nvSpPr>
          <p:cNvPr id="180" name="Rectangle 82"/>
          <p:cNvSpPr>
            <a:spLocks noChangeArrowheads="1"/>
          </p:cNvSpPr>
          <p:nvPr/>
        </p:nvSpPr>
        <p:spPr bwMode="auto">
          <a:xfrm>
            <a:off x="5101963" y="3773939"/>
            <a:ext cx="5006975" cy="2031325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经过时访问＝</a:t>
            </a:r>
            <a:r>
              <a:rPr lang="zh-CN" altLang="en-US" sz="28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先序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经过时访问＝</a:t>
            </a:r>
            <a:r>
              <a:rPr lang="zh-CN" altLang="en-US" sz="28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中序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经过时访问＝</a:t>
            </a:r>
            <a:r>
              <a:rPr lang="zh-CN" altLang="en-US" sz="28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后序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</a:p>
        </p:txBody>
      </p:sp>
      <p:sp>
        <p:nvSpPr>
          <p:cNvPr id="181" name="燕尾形 180"/>
          <p:cNvSpPr/>
          <p:nvPr/>
        </p:nvSpPr>
        <p:spPr>
          <a:xfrm rot="5400000">
            <a:off x="7449272" y="3159555"/>
            <a:ext cx="478017" cy="492921"/>
          </a:xfrm>
          <a:prstGeom prst="chevron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3" name="燕尾形 182"/>
          <p:cNvSpPr/>
          <p:nvPr/>
        </p:nvSpPr>
        <p:spPr>
          <a:xfrm>
            <a:off x="5905745" y="536656"/>
            <a:ext cx="4582743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z="4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遍历算法的比较</a:t>
            </a:r>
          </a:p>
        </p:txBody>
      </p:sp>
      <p:sp>
        <p:nvSpPr>
          <p:cNvPr id="97" name="五边形 96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8" name="组合 97"/>
          <p:cNvGrpSpPr/>
          <p:nvPr/>
        </p:nvGrpSpPr>
        <p:grpSpPr>
          <a:xfrm>
            <a:off x="1271464" y="417742"/>
            <a:ext cx="4896544" cy="988329"/>
            <a:chOff x="511396" y="5872981"/>
            <a:chExt cx="3877696" cy="1903027"/>
          </a:xfrm>
        </p:grpSpPr>
        <p:sp>
          <p:nvSpPr>
            <p:cNvPr id="104" name="燕尾形 103"/>
            <p:cNvSpPr/>
            <p:nvPr/>
          </p:nvSpPr>
          <p:spPr>
            <a:xfrm>
              <a:off x="511396" y="6101950"/>
              <a:ext cx="3877696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6" name="燕尾形 4"/>
            <p:cNvSpPr/>
            <p:nvPr/>
          </p:nvSpPr>
          <p:spPr>
            <a:xfrm>
              <a:off x="819518" y="5872981"/>
              <a:ext cx="3332808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二叉树遍历的方法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62926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7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500"/>
                            </p:stCondLst>
                            <p:childTnLst>
                              <p:par>
                                <p:cTn id="1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6500"/>
                            </p:stCondLst>
                            <p:childTnLst>
                              <p:par>
                                <p:cTn id="1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7000"/>
                            </p:stCondLst>
                            <p:childTnLst>
                              <p:par>
                                <p:cTn id="1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7500"/>
                            </p:stCondLst>
                            <p:childTnLst>
                              <p:par>
                                <p:cTn id="1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8000"/>
                            </p:stCondLst>
                            <p:childTnLst>
                              <p:par>
                                <p:cTn id="1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8500"/>
                            </p:stCondLst>
                            <p:childTnLst>
                              <p:par>
                                <p:cTn id="1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9000"/>
                            </p:stCondLst>
                            <p:childTnLst>
                              <p:par>
                                <p:cTn id="1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9500"/>
                            </p:stCondLst>
                            <p:childTnLst>
                              <p:par>
                                <p:cTn id="1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00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0500"/>
                            </p:stCondLst>
                            <p:childTnLst>
                              <p:par>
                                <p:cTn id="1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1000"/>
                            </p:stCondLst>
                            <p:childTnLst>
                              <p:par>
                                <p:cTn id="1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1500"/>
                            </p:stCondLst>
                            <p:childTnLst>
                              <p:par>
                                <p:cTn id="1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22000"/>
                            </p:stCondLst>
                            <p:childTnLst>
                              <p:par>
                                <p:cTn id="1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22500"/>
                            </p:stCondLst>
                            <p:childTnLst>
                              <p:par>
                                <p:cTn id="1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23000"/>
                            </p:stCondLst>
                            <p:childTnLst>
                              <p:par>
                                <p:cTn id="1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23500"/>
                            </p:stCondLst>
                            <p:childTnLst>
                              <p:par>
                                <p:cTn id="19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24000"/>
                            </p:stCondLst>
                            <p:childTnLst>
                              <p:par>
                                <p:cTn id="1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24500"/>
                            </p:stCondLst>
                            <p:childTnLst>
                              <p:par>
                                <p:cTn id="2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5000"/>
                            </p:stCondLst>
                            <p:childTnLst>
                              <p:par>
                                <p:cTn id="2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25500"/>
                            </p:stCondLst>
                            <p:childTnLst>
                              <p:par>
                                <p:cTn id="2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6000"/>
                            </p:stCondLst>
                            <p:childTnLst>
                              <p:par>
                                <p:cTn id="2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7" grpId="0" animBg="1"/>
      <p:bldP spid="144" grpId="0" animBg="1"/>
      <p:bldP spid="145" grpId="0" animBg="1"/>
      <p:bldP spid="146" grpId="0" animBg="1"/>
      <p:bldP spid="147" grpId="0" animBg="1"/>
      <p:bldP spid="147" grpId="1" animBg="1"/>
      <p:bldP spid="148" grpId="0" animBg="1"/>
      <p:bldP spid="149" grpId="0" animBg="1"/>
      <p:bldP spid="150" grpId="0" animBg="1"/>
      <p:bldP spid="151" grpId="0" animBg="1"/>
      <p:bldP spid="153" grpId="0" animBg="1"/>
      <p:bldP spid="154" grpId="0" animBg="1"/>
      <p:bldP spid="155" grpId="0" animBg="1"/>
      <p:bldP spid="156" grpId="0" animBg="1"/>
      <p:bldP spid="161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80" grpId="0" animBg="1"/>
      <p:bldP spid="18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 Box 62"/>
          <p:cNvSpPr txBox="1">
            <a:spLocks noChangeArrowheads="1"/>
          </p:cNvSpPr>
          <p:nvPr/>
        </p:nvSpPr>
        <p:spPr bwMode="auto">
          <a:xfrm>
            <a:off x="5824663" y="6020380"/>
            <a:ext cx="430378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914400">
              <a:spcBef>
                <a:spcPct val="0"/>
              </a:spcBef>
              <a:defRPr/>
            </a:pPr>
            <a:r>
              <a:rPr lang="en-US" altLang="zh-CN" sz="3200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 B  C  D  E  F  G  H</a:t>
            </a:r>
          </a:p>
        </p:txBody>
      </p:sp>
      <p:sp>
        <p:nvSpPr>
          <p:cNvPr id="63" name="Rectangle 63"/>
          <p:cNvSpPr>
            <a:spLocks noChangeArrowheads="1"/>
          </p:cNvSpPr>
          <p:nvPr/>
        </p:nvSpPr>
        <p:spPr bwMode="auto">
          <a:xfrm>
            <a:off x="570086" y="2449723"/>
            <a:ext cx="4356100" cy="340152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按照自上而下（从根结点开始），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从左到右（同一层）的顺序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逐层访问二叉树上的所有结点，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这样的遍历称为层次遍历。     </a:t>
            </a:r>
          </a:p>
        </p:txBody>
      </p:sp>
      <p:sp>
        <p:nvSpPr>
          <p:cNvPr id="64" name="横卷形 63"/>
          <p:cNvSpPr/>
          <p:nvPr/>
        </p:nvSpPr>
        <p:spPr>
          <a:xfrm>
            <a:off x="726140" y="1437097"/>
            <a:ext cx="4126189" cy="900619"/>
          </a:xfrm>
          <a:prstGeom prst="horizontalScroll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操作定义</a:t>
            </a:r>
          </a:p>
        </p:txBody>
      </p:sp>
      <p:grpSp>
        <p:nvGrpSpPr>
          <p:cNvPr id="66" name="组合 65"/>
          <p:cNvGrpSpPr/>
          <p:nvPr/>
        </p:nvGrpSpPr>
        <p:grpSpPr>
          <a:xfrm>
            <a:off x="5309529" y="1460073"/>
            <a:ext cx="2474069" cy="2578200"/>
            <a:chOff x="2105628" y="1918507"/>
            <a:chExt cx="2863726" cy="2902231"/>
          </a:xfrm>
        </p:grpSpPr>
        <p:cxnSp>
          <p:nvCxnSpPr>
            <p:cNvPr id="67" name="直接连接符 66"/>
            <p:cNvCxnSpPr/>
            <p:nvPr/>
          </p:nvCxnSpPr>
          <p:spPr>
            <a:xfrm flipH="1">
              <a:off x="2711504" y="2430729"/>
              <a:ext cx="432168" cy="4316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3843986" y="2435453"/>
              <a:ext cx="504583" cy="4268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2672817" y="3528745"/>
              <a:ext cx="636553" cy="57413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/>
            <p:cNvGrpSpPr/>
            <p:nvPr/>
          </p:nvGrpSpPr>
          <p:grpSpPr>
            <a:xfrm>
              <a:off x="3105644" y="1918507"/>
              <a:ext cx="767269" cy="718404"/>
              <a:chOff x="3105644" y="1918507"/>
              <a:chExt cx="767269" cy="718404"/>
            </a:xfrm>
          </p:grpSpPr>
          <p:sp>
            <p:nvSpPr>
              <p:cNvPr id="92" name="椭圆 91"/>
              <p:cNvSpPr/>
              <p:nvPr/>
            </p:nvSpPr>
            <p:spPr>
              <a:xfrm>
                <a:off x="3105644" y="1924174"/>
                <a:ext cx="767269" cy="712737"/>
              </a:xfrm>
              <a:prstGeom prst="ellipse">
                <a:avLst/>
              </a:prstGeom>
              <a:solidFill>
                <a:srgbClr val="00C9CB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3189171" y="1918507"/>
                <a:ext cx="654815" cy="658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2105628" y="2838606"/>
              <a:ext cx="767269" cy="712737"/>
              <a:chOff x="3105644" y="1924174"/>
              <a:chExt cx="767269" cy="712737"/>
            </a:xfrm>
          </p:grpSpPr>
          <p:sp>
            <p:nvSpPr>
              <p:cNvPr id="90" name="椭圆 89"/>
              <p:cNvSpPr/>
              <p:nvPr/>
            </p:nvSpPr>
            <p:spPr>
              <a:xfrm>
                <a:off x="3105644" y="1924174"/>
                <a:ext cx="767269" cy="712737"/>
              </a:xfrm>
              <a:prstGeom prst="ellipse">
                <a:avLst/>
              </a:prstGeom>
              <a:solidFill>
                <a:srgbClr val="00C9CB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3233631" y="1925207"/>
                <a:ext cx="5678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endPara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4202085" y="2839639"/>
              <a:ext cx="767269" cy="712737"/>
              <a:chOff x="3160071" y="1925207"/>
              <a:chExt cx="767269" cy="712737"/>
            </a:xfrm>
          </p:grpSpPr>
          <p:sp>
            <p:nvSpPr>
              <p:cNvPr id="88" name="椭圆 87"/>
              <p:cNvSpPr/>
              <p:nvPr/>
            </p:nvSpPr>
            <p:spPr>
              <a:xfrm>
                <a:off x="3160071" y="1925207"/>
                <a:ext cx="767269" cy="712737"/>
              </a:xfrm>
              <a:prstGeom prst="ellipse">
                <a:avLst/>
              </a:prstGeom>
              <a:solidFill>
                <a:srgbClr val="00C9CB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文本框 88"/>
              <p:cNvSpPr txBox="1"/>
              <p:nvPr/>
            </p:nvSpPr>
            <p:spPr>
              <a:xfrm>
                <a:off x="3288415" y="1925207"/>
                <a:ext cx="536106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endPara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3105643" y="4108001"/>
              <a:ext cx="783194" cy="712737"/>
              <a:chOff x="3419250" y="1758103"/>
              <a:chExt cx="783194" cy="712737"/>
            </a:xfrm>
          </p:grpSpPr>
          <p:sp>
            <p:nvSpPr>
              <p:cNvPr id="84" name="椭圆 83"/>
              <p:cNvSpPr/>
              <p:nvPr/>
            </p:nvSpPr>
            <p:spPr>
              <a:xfrm>
                <a:off x="3419250" y="1758103"/>
                <a:ext cx="767269" cy="712737"/>
              </a:xfrm>
              <a:prstGeom prst="ellipse">
                <a:avLst/>
              </a:prstGeom>
              <a:solidFill>
                <a:srgbClr val="00C9CB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3503351" y="1788154"/>
                <a:ext cx="69909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endPara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61" name="横卷形 60"/>
          <p:cNvSpPr/>
          <p:nvPr/>
        </p:nvSpPr>
        <p:spPr>
          <a:xfrm>
            <a:off x="5480519" y="5084613"/>
            <a:ext cx="2803875" cy="900619"/>
          </a:xfrm>
          <a:prstGeom prst="horizontalScroll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层次遍历序列</a:t>
            </a:r>
          </a:p>
        </p:txBody>
      </p:sp>
      <p:sp>
        <p:nvSpPr>
          <p:cNvPr id="72" name="燕尾形 71"/>
          <p:cNvSpPr/>
          <p:nvPr/>
        </p:nvSpPr>
        <p:spPr>
          <a:xfrm>
            <a:off x="5949250" y="547627"/>
            <a:ext cx="2954366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z="4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层次遍历</a:t>
            </a:r>
          </a:p>
        </p:txBody>
      </p:sp>
      <p:sp>
        <p:nvSpPr>
          <p:cNvPr id="70" name="五边形 69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1271464" y="417742"/>
            <a:ext cx="4896544" cy="988329"/>
            <a:chOff x="511396" y="5872981"/>
            <a:chExt cx="3877696" cy="1903027"/>
          </a:xfrm>
        </p:grpSpPr>
        <p:sp>
          <p:nvSpPr>
            <p:cNvPr id="78" name="燕尾形 77"/>
            <p:cNvSpPr/>
            <p:nvPr/>
          </p:nvSpPr>
          <p:spPr>
            <a:xfrm>
              <a:off x="511396" y="6101950"/>
              <a:ext cx="3877696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9" name="燕尾形 4"/>
            <p:cNvSpPr/>
            <p:nvPr/>
          </p:nvSpPr>
          <p:spPr>
            <a:xfrm>
              <a:off x="819518" y="5872981"/>
              <a:ext cx="3332808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二叉树遍历的方法</a:t>
              </a:r>
            </a:p>
          </p:txBody>
        </p:sp>
      </p:grpSp>
      <p:cxnSp>
        <p:nvCxnSpPr>
          <p:cNvPr id="68" name="直接连接符 67"/>
          <p:cNvCxnSpPr/>
          <p:nvPr/>
        </p:nvCxnSpPr>
        <p:spPr>
          <a:xfrm>
            <a:off x="7694770" y="2832997"/>
            <a:ext cx="427286" cy="5118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椭圆 79"/>
          <p:cNvSpPr/>
          <p:nvPr/>
        </p:nvSpPr>
        <p:spPr>
          <a:xfrm>
            <a:off x="7995504" y="3324702"/>
            <a:ext cx="662869" cy="633161"/>
          </a:xfrm>
          <a:prstGeom prst="ellipse">
            <a:avLst/>
          </a:prstGeom>
          <a:solidFill>
            <a:srgbClr val="00C9CB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innerShdw blurRad="63500" dist="50800" dir="1080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8089821" y="3353144"/>
            <a:ext cx="463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2" name="直接连接符 81"/>
          <p:cNvCxnSpPr/>
          <p:nvPr/>
        </p:nvCxnSpPr>
        <p:spPr>
          <a:xfrm flipH="1">
            <a:off x="5832966" y="3936042"/>
            <a:ext cx="373364" cy="3834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6811355" y="3940239"/>
            <a:ext cx="435926" cy="3792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/>
          <p:cNvSpPr/>
          <p:nvPr/>
        </p:nvSpPr>
        <p:spPr>
          <a:xfrm>
            <a:off x="5309529" y="4298380"/>
            <a:ext cx="662869" cy="633161"/>
          </a:xfrm>
          <a:prstGeom prst="ellipse">
            <a:avLst/>
          </a:prstGeom>
          <a:solidFill>
            <a:srgbClr val="00C9CB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innerShdw blurRad="63500" dist="50800" dir="1080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5420101" y="4299298"/>
            <a:ext cx="490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7120729" y="4299298"/>
            <a:ext cx="662869" cy="633161"/>
          </a:xfrm>
          <a:prstGeom prst="ellipse">
            <a:avLst/>
          </a:prstGeom>
          <a:solidFill>
            <a:srgbClr val="00C9CB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innerShdw blurRad="63500" dist="50800" dir="1080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7231610" y="4299298"/>
            <a:ext cx="463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6" name="直接连接符 95"/>
          <p:cNvCxnSpPr/>
          <p:nvPr/>
        </p:nvCxnSpPr>
        <p:spPr>
          <a:xfrm>
            <a:off x="8602882" y="3808373"/>
            <a:ext cx="427286" cy="5118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椭圆 96"/>
          <p:cNvSpPr/>
          <p:nvPr/>
        </p:nvSpPr>
        <p:spPr>
          <a:xfrm>
            <a:off x="8903616" y="4300078"/>
            <a:ext cx="662869" cy="633161"/>
          </a:xfrm>
          <a:prstGeom prst="ellipse">
            <a:avLst/>
          </a:prstGeom>
          <a:solidFill>
            <a:srgbClr val="00C9CB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innerShdw blurRad="63500" dist="50800" dir="1080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8997933" y="4328520"/>
            <a:ext cx="463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79029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build="allAtOnce"/>
      <p:bldP spid="6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横卷形 60"/>
          <p:cNvSpPr/>
          <p:nvPr/>
        </p:nvSpPr>
        <p:spPr>
          <a:xfrm>
            <a:off x="806843" y="4985356"/>
            <a:ext cx="2803875" cy="900619"/>
          </a:xfrm>
          <a:prstGeom prst="horizontalScroll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层次遍历序列</a:t>
            </a:r>
          </a:p>
        </p:txBody>
      </p:sp>
      <p:sp>
        <p:nvSpPr>
          <p:cNvPr id="72" name="燕尾形 71"/>
          <p:cNvSpPr/>
          <p:nvPr/>
        </p:nvSpPr>
        <p:spPr>
          <a:xfrm>
            <a:off x="5949250" y="547627"/>
            <a:ext cx="2954366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z="4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层次遍历</a:t>
            </a:r>
          </a:p>
        </p:txBody>
      </p:sp>
      <p:sp>
        <p:nvSpPr>
          <p:cNvPr id="70" name="五边形 69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1271464" y="417742"/>
            <a:ext cx="4896544" cy="988329"/>
            <a:chOff x="511396" y="5872981"/>
            <a:chExt cx="3877696" cy="1903027"/>
          </a:xfrm>
        </p:grpSpPr>
        <p:sp>
          <p:nvSpPr>
            <p:cNvPr id="78" name="燕尾形 77"/>
            <p:cNvSpPr/>
            <p:nvPr/>
          </p:nvSpPr>
          <p:spPr>
            <a:xfrm>
              <a:off x="511396" y="6101950"/>
              <a:ext cx="3877696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9" name="燕尾形 4"/>
            <p:cNvSpPr/>
            <p:nvPr/>
          </p:nvSpPr>
          <p:spPr>
            <a:xfrm>
              <a:off x="819518" y="5872981"/>
              <a:ext cx="3332808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二叉树遍历的方法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35360" y="1460073"/>
            <a:ext cx="4256956" cy="3473166"/>
            <a:chOff x="335360" y="1460073"/>
            <a:chExt cx="4256956" cy="3473166"/>
          </a:xfrm>
        </p:grpSpPr>
        <p:cxnSp>
          <p:nvCxnSpPr>
            <p:cNvPr id="83" name="直接连接符 82"/>
            <p:cNvCxnSpPr/>
            <p:nvPr/>
          </p:nvCxnSpPr>
          <p:spPr>
            <a:xfrm>
              <a:off x="1735789" y="3961116"/>
              <a:ext cx="435926" cy="37922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组合 1"/>
            <p:cNvGrpSpPr/>
            <p:nvPr/>
          </p:nvGrpSpPr>
          <p:grpSpPr>
            <a:xfrm>
              <a:off x="335360" y="1460073"/>
              <a:ext cx="4256956" cy="3473166"/>
              <a:chOff x="5309529" y="1460073"/>
              <a:chExt cx="4256956" cy="3473166"/>
            </a:xfrm>
          </p:grpSpPr>
          <p:grpSp>
            <p:nvGrpSpPr>
              <p:cNvPr id="66" name="组合 65"/>
              <p:cNvGrpSpPr/>
              <p:nvPr/>
            </p:nvGrpSpPr>
            <p:grpSpPr>
              <a:xfrm>
                <a:off x="5309529" y="1460073"/>
                <a:ext cx="2474069" cy="2578200"/>
                <a:chOff x="2105628" y="1918507"/>
                <a:chExt cx="2863726" cy="2902231"/>
              </a:xfrm>
            </p:grpSpPr>
            <p:cxnSp>
              <p:nvCxnSpPr>
                <p:cNvPr id="67" name="直接连接符 66"/>
                <p:cNvCxnSpPr/>
                <p:nvPr/>
              </p:nvCxnSpPr>
              <p:spPr>
                <a:xfrm flipH="1">
                  <a:off x="2711504" y="2430729"/>
                  <a:ext cx="432168" cy="43160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连接符 68"/>
                <p:cNvCxnSpPr/>
                <p:nvPr/>
              </p:nvCxnSpPr>
              <p:spPr>
                <a:xfrm>
                  <a:off x="3843986" y="2435453"/>
                  <a:ext cx="504583" cy="42688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/>
                <p:nvPr/>
              </p:nvCxnSpPr>
              <p:spPr>
                <a:xfrm>
                  <a:off x="2672817" y="3528745"/>
                  <a:ext cx="636553" cy="57413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3" name="组合 72"/>
                <p:cNvGrpSpPr/>
                <p:nvPr/>
              </p:nvGrpSpPr>
              <p:grpSpPr>
                <a:xfrm>
                  <a:off x="3105644" y="1918507"/>
                  <a:ext cx="767269" cy="718404"/>
                  <a:chOff x="3105644" y="1918507"/>
                  <a:chExt cx="767269" cy="718404"/>
                </a:xfrm>
              </p:grpSpPr>
              <p:sp>
                <p:nvSpPr>
                  <p:cNvPr id="92" name="椭圆 91"/>
                  <p:cNvSpPr/>
                  <p:nvPr/>
                </p:nvSpPr>
                <p:spPr>
                  <a:xfrm>
                    <a:off x="3105644" y="1924174"/>
                    <a:ext cx="767269" cy="712737"/>
                  </a:xfrm>
                  <a:prstGeom prst="ellipse">
                    <a:avLst/>
                  </a:prstGeom>
                  <a:solidFill>
                    <a:srgbClr val="00C9CB"/>
                  </a:solidFill>
                  <a:ln>
                    <a:noFill/>
                  </a:ln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2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3" name="文本框 92"/>
                  <p:cNvSpPr txBox="1"/>
                  <p:nvPr/>
                </p:nvSpPr>
                <p:spPr>
                  <a:xfrm>
                    <a:off x="3189171" y="1918507"/>
                    <a:ext cx="654815" cy="6582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3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A</a:t>
                    </a:r>
                    <a:endParaRPr lang="zh-CN" altLang="en-US" sz="3200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74" name="组合 73"/>
                <p:cNvGrpSpPr/>
                <p:nvPr/>
              </p:nvGrpSpPr>
              <p:grpSpPr>
                <a:xfrm>
                  <a:off x="2105628" y="2838606"/>
                  <a:ext cx="767269" cy="712737"/>
                  <a:chOff x="3105644" y="1924174"/>
                  <a:chExt cx="767269" cy="712737"/>
                </a:xfrm>
              </p:grpSpPr>
              <p:sp>
                <p:nvSpPr>
                  <p:cNvPr id="90" name="椭圆 89"/>
                  <p:cNvSpPr/>
                  <p:nvPr/>
                </p:nvSpPr>
                <p:spPr>
                  <a:xfrm>
                    <a:off x="3105644" y="1924174"/>
                    <a:ext cx="767269" cy="712737"/>
                  </a:xfrm>
                  <a:prstGeom prst="ellipse">
                    <a:avLst/>
                  </a:prstGeom>
                  <a:solidFill>
                    <a:srgbClr val="00C9CB"/>
                  </a:solidFill>
                  <a:ln>
                    <a:noFill/>
                  </a:ln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2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1" name="文本框 90"/>
                  <p:cNvSpPr txBox="1"/>
                  <p:nvPr/>
                </p:nvSpPr>
                <p:spPr>
                  <a:xfrm>
                    <a:off x="3233631" y="1925207"/>
                    <a:ext cx="567848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3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B</a:t>
                    </a:r>
                    <a:endParaRPr lang="zh-CN" altLang="en-US" sz="3200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75" name="组合 74"/>
                <p:cNvGrpSpPr/>
                <p:nvPr/>
              </p:nvGrpSpPr>
              <p:grpSpPr>
                <a:xfrm>
                  <a:off x="4202085" y="2839639"/>
                  <a:ext cx="767269" cy="712737"/>
                  <a:chOff x="3160071" y="1925207"/>
                  <a:chExt cx="767269" cy="712737"/>
                </a:xfrm>
              </p:grpSpPr>
              <p:sp>
                <p:nvSpPr>
                  <p:cNvPr id="88" name="椭圆 87"/>
                  <p:cNvSpPr/>
                  <p:nvPr/>
                </p:nvSpPr>
                <p:spPr>
                  <a:xfrm>
                    <a:off x="3160071" y="1925207"/>
                    <a:ext cx="767269" cy="712737"/>
                  </a:xfrm>
                  <a:prstGeom prst="ellipse">
                    <a:avLst/>
                  </a:prstGeom>
                  <a:solidFill>
                    <a:srgbClr val="00C9CB"/>
                  </a:solidFill>
                  <a:ln>
                    <a:noFill/>
                  </a:ln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2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" name="文本框 88"/>
                  <p:cNvSpPr txBox="1"/>
                  <p:nvPr/>
                </p:nvSpPr>
                <p:spPr>
                  <a:xfrm>
                    <a:off x="3288415" y="1925207"/>
                    <a:ext cx="536106" cy="5847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3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C</a:t>
                    </a:r>
                    <a:endParaRPr lang="zh-CN" altLang="en-US" sz="3200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77" name="组合 76"/>
                <p:cNvGrpSpPr/>
                <p:nvPr/>
              </p:nvGrpSpPr>
              <p:grpSpPr>
                <a:xfrm>
                  <a:off x="3105643" y="4108001"/>
                  <a:ext cx="783194" cy="712737"/>
                  <a:chOff x="3419250" y="1758103"/>
                  <a:chExt cx="783194" cy="712737"/>
                </a:xfrm>
              </p:grpSpPr>
              <p:sp>
                <p:nvSpPr>
                  <p:cNvPr id="84" name="椭圆 83"/>
                  <p:cNvSpPr/>
                  <p:nvPr/>
                </p:nvSpPr>
                <p:spPr>
                  <a:xfrm>
                    <a:off x="3419250" y="1758103"/>
                    <a:ext cx="767269" cy="712737"/>
                  </a:xfrm>
                  <a:prstGeom prst="ellipse">
                    <a:avLst/>
                  </a:prstGeom>
                  <a:solidFill>
                    <a:srgbClr val="00C9CB"/>
                  </a:solidFill>
                  <a:ln>
                    <a:noFill/>
                  </a:ln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2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" name="文本框 84"/>
                  <p:cNvSpPr txBox="1"/>
                  <p:nvPr/>
                </p:nvSpPr>
                <p:spPr>
                  <a:xfrm>
                    <a:off x="3503351" y="1788154"/>
                    <a:ext cx="699093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3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D</a:t>
                    </a:r>
                    <a:endParaRPr lang="zh-CN" altLang="en-US" sz="3200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cxnSp>
            <p:nvCxnSpPr>
              <p:cNvPr id="68" name="直接连接符 67"/>
              <p:cNvCxnSpPr/>
              <p:nvPr/>
            </p:nvCxnSpPr>
            <p:spPr>
              <a:xfrm>
                <a:off x="7694770" y="2832997"/>
                <a:ext cx="427286" cy="51186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椭圆 79"/>
              <p:cNvSpPr/>
              <p:nvPr/>
            </p:nvSpPr>
            <p:spPr>
              <a:xfrm>
                <a:off x="7995504" y="3324702"/>
                <a:ext cx="662869" cy="633161"/>
              </a:xfrm>
              <a:prstGeom prst="ellipse">
                <a:avLst/>
              </a:prstGeom>
              <a:solidFill>
                <a:srgbClr val="00C9CB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文本框 80"/>
              <p:cNvSpPr txBox="1"/>
              <p:nvPr/>
            </p:nvSpPr>
            <p:spPr>
              <a:xfrm>
                <a:off x="8089821" y="3353144"/>
                <a:ext cx="46316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</a:t>
                </a:r>
                <a:endPara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82" name="直接连接符 81"/>
              <p:cNvCxnSpPr/>
              <p:nvPr/>
            </p:nvCxnSpPr>
            <p:spPr>
              <a:xfrm flipH="1">
                <a:off x="5832966" y="3936042"/>
                <a:ext cx="373364" cy="38341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椭圆 85"/>
              <p:cNvSpPr/>
              <p:nvPr/>
            </p:nvSpPr>
            <p:spPr>
              <a:xfrm>
                <a:off x="5309529" y="4298380"/>
                <a:ext cx="662869" cy="633161"/>
              </a:xfrm>
              <a:prstGeom prst="ellipse">
                <a:avLst/>
              </a:prstGeom>
              <a:solidFill>
                <a:srgbClr val="00C9CB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5420101" y="4299298"/>
                <a:ext cx="49058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</a:t>
                </a:r>
                <a:endPara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7120729" y="4299298"/>
                <a:ext cx="662869" cy="633161"/>
              </a:xfrm>
              <a:prstGeom prst="ellipse">
                <a:avLst/>
              </a:prstGeom>
              <a:solidFill>
                <a:srgbClr val="00C9CB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文本框 94"/>
              <p:cNvSpPr txBox="1"/>
              <p:nvPr/>
            </p:nvSpPr>
            <p:spPr>
              <a:xfrm>
                <a:off x="7231610" y="4299298"/>
                <a:ext cx="46316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</a:t>
                </a:r>
                <a:endPara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96" name="直接连接符 95"/>
              <p:cNvCxnSpPr/>
              <p:nvPr/>
            </p:nvCxnSpPr>
            <p:spPr>
              <a:xfrm>
                <a:off x="8602882" y="3808373"/>
                <a:ext cx="427286" cy="51186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椭圆 96"/>
              <p:cNvSpPr/>
              <p:nvPr/>
            </p:nvSpPr>
            <p:spPr>
              <a:xfrm>
                <a:off x="8903616" y="4300078"/>
                <a:ext cx="662869" cy="633161"/>
              </a:xfrm>
              <a:prstGeom prst="ellipse">
                <a:avLst/>
              </a:prstGeom>
              <a:solidFill>
                <a:srgbClr val="00C9CB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文本框 97"/>
              <p:cNvSpPr txBox="1"/>
              <p:nvPr/>
            </p:nvSpPr>
            <p:spPr>
              <a:xfrm>
                <a:off x="8997933" y="4328520"/>
                <a:ext cx="46316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endPara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1" name="Group 9"/>
          <p:cNvGrpSpPr>
            <a:grpSpLocks/>
          </p:cNvGrpSpPr>
          <p:nvPr/>
        </p:nvGrpSpPr>
        <p:grpSpPr bwMode="auto">
          <a:xfrm rot="5400000">
            <a:off x="7472091" y="-761116"/>
            <a:ext cx="804315" cy="6335713"/>
            <a:chOff x="1722" y="123"/>
            <a:chExt cx="717" cy="3991"/>
          </a:xfrm>
        </p:grpSpPr>
        <p:sp>
          <p:nvSpPr>
            <p:cNvPr id="42" name="Line 10"/>
            <p:cNvSpPr>
              <a:spLocks noChangeShapeType="1"/>
            </p:cNvSpPr>
            <p:nvPr/>
          </p:nvSpPr>
          <p:spPr bwMode="auto">
            <a:xfrm flipH="1">
              <a:off x="1722" y="123"/>
              <a:ext cx="35" cy="3991"/>
            </a:xfrm>
            <a:prstGeom prst="line">
              <a:avLst/>
            </a:prstGeom>
            <a:noFill/>
            <a:ln w="635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12"/>
            <p:cNvSpPr>
              <a:spLocks noChangeShapeType="1"/>
            </p:cNvSpPr>
            <p:nvPr/>
          </p:nvSpPr>
          <p:spPr bwMode="auto">
            <a:xfrm flipH="1">
              <a:off x="2417" y="140"/>
              <a:ext cx="22" cy="3961"/>
            </a:xfrm>
            <a:prstGeom prst="line">
              <a:avLst/>
            </a:prstGeom>
            <a:noFill/>
            <a:ln w="635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" name="Rectangle 13"/>
          <p:cNvSpPr>
            <a:spLocks noChangeArrowheads="1"/>
          </p:cNvSpPr>
          <p:nvPr/>
        </p:nvSpPr>
        <p:spPr bwMode="auto">
          <a:xfrm>
            <a:off x="5376808" y="2043845"/>
            <a:ext cx="719192" cy="721616"/>
          </a:xfrm>
          <a:prstGeom prst="rect">
            <a:avLst/>
          </a:prstGeom>
          <a:solidFill>
            <a:srgbClr val="FFC000"/>
          </a:solidFill>
          <a:ln w="254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tIns="0" anchor="ctr"/>
          <a:lstStyle/>
          <a:p>
            <a:pPr algn="ctr"/>
            <a:r>
              <a:rPr lang="en-US" altLang="zh-CN" sz="4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lang="en-US" altLang="zh-CN" sz="4000" baseline="-250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4397598" y="2842981"/>
            <a:ext cx="982448" cy="1019913"/>
            <a:chOff x="2236470" y="5455993"/>
            <a:chExt cx="982448" cy="1019913"/>
          </a:xfrm>
        </p:grpSpPr>
        <p:cxnSp>
          <p:nvCxnSpPr>
            <p:cNvPr id="46" name="直接箭头连接符 45"/>
            <p:cNvCxnSpPr/>
            <p:nvPr/>
          </p:nvCxnSpPr>
          <p:spPr>
            <a:xfrm flipV="1">
              <a:off x="2708183" y="5455993"/>
              <a:ext cx="0" cy="500727"/>
            </a:xfrm>
            <a:prstGeom prst="straightConnector1">
              <a:avLst/>
            </a:prstGeom>
            <a:ln w="38100">
              <a:solidFill>
                <a:srgbClr val="FF33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2236470" y="5952686"/>
              <a:ext cx="9824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队头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0345360" y="2888003"/>
            <a:ext cx="982448" cy="1019913"/>
            <a:chOff x="8184232" y="5501015"/>
            <a:chExt cx="982448" cy="1019913"/>
          </a:xfrm>
        </p:grpSpPr>
        <p:cxnSp>
          <p:nvCxnSpPr>
            <p:cNvPr id="49" name="直接箭头连接符 48"/>
            <p:cNvCxnSpPr/>
            <p:nvPr/>
          </p:nvCxnSpPr>
          <p:spPr>
            <a:xfrm flipV="1">
              <a:off x="8655945" y="5501015"/>
              <a:ext cx="0" cy="500727"/>
            </a:xfrm>
            <a:prstGeom prst="straightConnector1">
              <a:avLst/>
            </a:prstGeom>
            <a:ln w="38100">
              <a:solidFill>
                <a:srgbClr val="FF33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/>
          </p:nvSpPr>
          <p:spPr>
            <a:xfrm>
              <a:off x="8184232" y="5997708"/>
              <a:ext cx="9824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队尾</a:t>
              </a:r>
            </a:p>
          </p:txBody>
        </p:sp>
      </p:grpSp>
      <p:sp>
        <p:nvSpPr>
          <p:cNvPr id="57" name="Rectangle 13"/>
          <p:cNvSpPr>
            <a:spLocks noChangeArrowheads="1"/>
          </p:cNvSpPr>
          <p:nvPr/>
        </p:nvSpPr>
        <p:spPr bwMode="auto">
          <a:xfrm>
            <a:off x="6126230" y="2036118"/>
            <a:ext cx="622848" cy="721616"/>
          </a:xfrm>
          <a:prstGeom prst="rect">
            <a:avLst/>
          </a:prstGeom>
          <a:solidFill>
            <a:srgbClr val="FFC000"/>
          </a:solidFill>
          <a:ln w="254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tIns="0" anchor="ctr"/>
          <a:lstStyle/>
          <a:p>
            <a:pPr algn="ctr"/>
            <a:r>
              <a:rPr lang="en-US" altLang="zh-CN" sz="4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endParaRPr lang="en-US" altLang="zh-CN" sz="4000" baseline="-250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Rectangle 13"/>
          <p:cNvSpPr>
            <a:spLocks noChangeArrowheads="1"/>
          </p:cNvSpPr>
          <p:nvPr/>
        </p:nvSpPr>
        <p:spPr bwMode="auto">
          <a:xfrm>
            <a:off x="6770267" y="2048434"/>
            <a:ext cx="598512" cy="721616"/>
          </a:xfrm>
          <a:prstGeom prst="rect">
            <a:avLst/>
          </a:prstGeom>
          <a:solidFill>
            <a:srgbClr val="FFC000"/>
          </a:solidFill>
          <a:ln w="254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tIns="0" anchor="ctr"/>
          <a:lstStyle/>
          <a:p>
            <a:pPr algn="ctr"/>
            <a:r>
              <a:rPr lang="en-US" altLang="zh-CN" sz="4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endParaRPr lang="en-US" altLang="zh-CN" sz="4000" baseline="-250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Text Box 62"/>
          <p:cNvSpPr txBox="1">
            <a:spLocks noChangeArrowheads="1"/>
          </p:cNvSpPr>
          <p:nvPr/>
        </p:nvSpPr>
        <p:spPr bwMode="auto">
          <a:xfrm>
            <a:off x="960814" y="5928111"/>
            <a:ext cx="54269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914400">
              <a:spcBef>
                <a:spcPct val="0"/>
              </a:spcBef>
              <a:defRPr/>
            </a:pPr>
            <a:r>
              <a:rPr lang="en-US" altLang="zh-CN" sz="3200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60" name="Text Box 62"/>
          <p:cNvSpPr txBox="1">
            <a:spLocks noChangeArrowheads="1"/>
          </p:cNvSpPr>
          <p:nvPr/>
        </p:nvSpPr>
        <p:spPr bwMode="auto">
          <a:xfrm>
            <a:off x="1503508" y="5940130"/>
            <a:ext cx="54269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914400">
              <a:spcBef>
                <a:spcPct val="0"/>
              </a:spcBef>
              <a:defRPr/>
            </a:pPr>
            <a:r>
              <a:rPr lang="en-US" altLang="zh-CN" sz="3200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65" name="Rectangle 13"/>
          <p:cNvSpPr>
            <a:spLocks noChangeArrowheads="1"/>
          </p:cNvSpPr>
          <p:nvPr/>
        </p:nvSpPr>
        <p:spPr bwMode="auto">
          <a:xfrm>
            <a:off x="7389968" y="2033569"/>
            <a:ext cx="652515" cy="721616"/>
          </a:xfrm>
          <a:prstGeom prst="rect">
            <a:avLst/>
          </a:prstGeom>
          <a:solidFill>
            <a:srgbClr val="FFC000"/>
          </a:solidFill>
          <a:ln w="254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tIns="0" anchor="ctr"/>
          <a:lstStyle/>
          <a:p>
            <a:pPr algn="ctr"/>
            <a:r>
              <a:rPr lang="en-US" altLang="zh-CN" sz="4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endParaRPr lang="en-US" altLang="zh-CN" sz="4000" baseline="-250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9" name="Text Box 62"/>
          <p:cNvSpPr txBox="1">
            <a:spLocks noChangeArrowheads="1"/>
          </p:cNvSpPr>
          <p:nvPr/>
        </p:nvSpPr>
        <p:spPr bwMode="auto">
          <a:xfrm>
            <a:off x="1946327" y="5940130"/>
            <a:ext cx="54269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914400">
              <a:spcBef>
                <a:spcPct val="0"/>
              </a:spcBef>
              <a:defRPr/>
            </a:pPr>
            <a:r>
              <a:rPr lang="en-US" altLang="zh-CN" sz="3200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100" name="Rectangle 13"/>
          <p:cNvSpPr>
            <a:spLocks noChangeArrowheads="1"/>
          </p:cNvSpPr>
          <p:nvPr/>
        </p:nvSpPr>
        <p:spPr bwMode="auto">
          <a:xfrm>
            <a:off x="8063672" y="2036118"/>
            <a:ext cx="652515" cy="721616"/>
          </a:xfrm>
          <a:prstGeom prst="rect">
            <a:avLst/>
          </a:prstGeom>
          <a:solidFill>
            <a:srgbClr val="FFC000"/>
          </a:solidFill>
          <a:ln w="254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tIns="0" anchor="ctr"/>
          <a:lstStyle/>
          <a:p>
            <a:pPr algn="ctr"/>
            <a:r>
              <a:rPr lang="en-US" altLang="zh-CN" sz="4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endParaRPr lang="en-US" altLang="zh-CN" sz="4000" baseline="-250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1" name="Text Box 62"/>
          <p:cNvSpPr txBox="1">
            <a:spLocks noChangeArrowheads="1"/>
          </p:cNvSpPr>
          <p:nvPr/>
        </p:nvSpPr>
        <p:spPr bwMode="auto">
          <a:xfrm>
            <a:off x="2425391" y="5959952"/>
            <a:ext cx="54269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914400">
              <a:spcBef>
                <a:spcPct val="0"/>
              </a:spcBef>
              <a:defRPr/>
            </a:pPr>
            <a:r>
              <a:rPr lang="en-US" altLang="zh-CN" sz="3200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  <p:sp>
        <p:nvSpPr>
          <p:cNvPr id="102" name="Rectangle 13"/>
          <p:cNvSpPr>
            <a:spLocks noChangeArrowheads="1"/>
          </p:cNvSpPr>
          <p:nvPr/>
        </p:nvSpPr>
        <p:spPr bwMode="auto">
          <a:xfrm>
            <a:off x="8737376" y="2047717"/>
            <a:ext cx="652515" cy="721616"/>
          </a:xfrm>
          <a:prstGeom prst="rect">
            <a:avLst/>
          </a:prstGeom>
          <a:solidFill>
            <a:srgbClr val="FFC000"/>
          </a:solidFill>
          <a:ln w="254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tIns="0" anchor="ctr"/>
          <a:lstStyle/>
          <a:p>
            <a:pPr algn="ctr"/>
            <a:r>
              <a:rPr lang="en-US" altLang="zh-CN" sz="4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endParaRPr lang="en-US" altLang="zh-CN" sz="4000" baseline="-250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3" name="Rectangle 13"/>
          <p:cNvSpPr>
            <a:spLocks noChangeArrowheads="1"/>
          </p:cNvSpPr>
          <p:nvPr/>
        </p:nvSpPr>
        <p:spPr bwMode="auto">
          <a:xfrm>
            <a:off x="9399841" y="2036821"/>
            <a:ext cx="652515" cy="721616"/>
          </a:xfrm>
          <a:prstGeom prst="rect">
            <a:avLst/>
          </a:prstGeom>
          <a:solidFill>
            <a:srgbClr val="FFC000"/>
          </a:solidFill>
          <a:ln w="254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tIns="0" anchor="ctr"/>
          <a:lstStyle/>
          <a:p>
            <a:pPr algn="ctr"/>
            <a:r>
              <a:rPr lang="en-US" altLang="zh-CN" sz="4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endParaRPr lang="en-US" altLang="zh-CN" sz="4000" baseline="-250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4" name="Text Box 62"/>
          <p:cNvSpPr txBox="1">
            <a:spLocks noChangeArrowheads="1"/>
          </p:cNvSpPr>
          <p:nvPr/>
        </p:nvSpPr>
        <p:spPr bwMode="auto">
          <a:xfrm>
            <a:off x="2931840" y="5967096"/>
            <a:ext cx="54269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914400">
              <a:spcBef>
                <a:spcPct val="0"/>
              </a:spcBef>
              <a:defRPr/>
            </a:pPr>
            <a:r>
              <a:rPr lang="en-US" altLang="zh-CN" sz="3200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</a:p>
        </p:txBody>
      </p:sp>
      <p:sp>
        <p:nvSpPr>
          <p:cNvPr id="105" name="Rectangle 13"/>
          <p:cNvSpPr>
            <a:spLocks noChangeArrowheads="1"/>
          </p:cNvSpPr>
          <p:nvPr/>
        </p:nvSpPr>
        <p:spPr bwMode="auto">
          <a:xfrm>
            <a:off x="10052356" y="2028519"/>
            <a:ext cx="652515" cy="721616"/>
          </a:xfrm>
          <a:prstGeom prst="rect">
            <a:avLst/>
          </a:prstGeom>
          <a:solidFill>
            <a:srgbClr val="FFC000"/>
          </a:solidFill>
          <a:ln w="254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tIns="0" anchor="ctr"/>
          <a:lstStyle/>
          <a:p>
            <a:pPr algn="ctr"/>
            <a:r>
              <a:rPr lang="en-US" altLang="zh-CN" sz="4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endParaRPr lang="en-US" altLang="zh-CN" sz="4000" baseline="-250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6" name="Text Box 62"/>
          <p:cNvSpPr txBox="1">
            <a:spLocks noChangeArrowheads="1"/>
          </p:cNvSpPr>
          <p:nvPr/>
        </p:nvSpPr>
        <p:spPr bwMode="auto">
          <a:xfrm>
            <a:off x="3428545" y="5967146"/>
            <a:ext cx="54269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914400">
              <a:spcBef>
                <a:spcPct val="0"/>
              </a:spcBef>
              <a:defRPr/>
            </a:pPr>
            <a:r>
              <a:rPr lang="en-US" altLang="zh-CN" sz="3200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</a:p>
        </p:txBody>
      </p:sp>
      <p:sp>
        <p:nvSpPr>
          <p:cNvPr id="107" name="Text Box 62"/>
          <p:cNvSpPr txBox="1">
            <a:spLocks noChangeArrowheads="1"/>
          </p:cNvSpPr>
          <p:nvPr/>
        </p:nvSpPr>
        <p:spPr bwMode="auto">
          <a:xfrm>
            <a:off x="3890841" y="5959951"/>
            <a:ext cx="54269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914400">
              <a:spcBef>
                <a:spcPct val="0"/>
              </a:spcBef>
              <a:defRPr/>
            </a:pPr>
            <a:r>
              <a:rPr lang="en-US" altLang="zh-CN" sz="3200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</a:p>
        </p:txBody>
      </p:sp>
      <p:sp>
        <p:nvSpPr>
          <p:cNvPr id="108" name="Text Box 62"/>
          <p:cNvSpPr txBox="1">
            <a:spLocks noChangeArrowheads="1"/>
          </p:cNvSpPr>
          <p:nvPr/>
        </p:nvSpPr>
        <p:spPr bwMode="auto">
          <a:xfrm>
            <a:off x="4467944" y="5960051"/>
            <a:ext cx="54269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914400">
              <a:spcBef>
                <a:spcPct val="0"/>
              </a:spcBef>
              <a:defRPr/>
            </a:pPr>
            <a:r>
              <a:rPr lang="en-US" altLang="zh-CN" sz="3200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</a:p>
        </p:txBody>
      </p:sp>
      <p:sp>
        <p:nvSpPr>
          <p:cNvPr id="109" name="Rectangle 63"/>
          <p:cNvSpPr>
            <a:spLocks noChangeArrowheads="1"/>
          </p:cNvSpPr>
          <p:nvPr/>
        </p:nvSpPr>
        <p:spPr bwMode="auto">
          <a:xfrm>
            <a:off x="5835355" y="3256832"/>
            <a:ext cx="4356100" cy="3002651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先访问的结点先访问它们的孩子结点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 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；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采用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队列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来存储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结点地址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；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根指针先入队；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出队时访问元素；</a:t>
            </a:r>
          </a:p>
        </p:txBody>
      </p:sp>
    </p:spTree>
    <p:extLst>
      <p:ext uri="{BB962C8B-B14F-4D97-AF65-F5344CB8AC3E}">
        <p14:creationId xmlns:p14="http://schemas.microsoft.com/office/powerpoint/2010/main" val="16220919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  <p:bldP spid="57" grpId="0" animBg="1"/>
      <p:bldP spid="57" grpId="1" animBg="1"/>
      <p:bldP spid="58" grpId="0" animBg="1"/>
      <p:bldP spid="58" grpId="1" animBg="1"/>
      <p:bldP spid="59" grpId="0" build="allAtOnce"/>
      <p:bldP spid="60" grpId="0" build="allAtOnce"/>
      <p:bldP spid="65" grpId="0" animBg="1"/>
      <p:bldP spid="65" grpId="1" animBg="1"/>
      <p:bldP spid="99" grpId="0" build="allAtOnce"/>
      <p:bldP spid="100" grpId="0" animBg="1"/>
      <p:bldP spid="100" grpId="1" animBg="1"/>
      <p:bldP spid="101" grpId="0" build="allAtOnce"/>
      <p:bldP spid="102" grpId="0" animBg="1"/>
      <p:bldP spid="102" grpId="1" animBg="1"/>
      <p:bldP spid="103" grpId="0" animBg="1"/>
      <p:bldP spid="103" grpId="1" animBg="1"/>
      <p:bldP spid="104" grpId="0" build="allAtOnce"/>
      <p:bldP spid="105" grpId="0" animBg="1"/>
      <p:bldP spid="105" grpId="1" animBg="1"/>
      <p:bldP spid="106" grpId="0" build="allAtOnce"/>
      <p:bldP spid="107" grpId="0" build="allAtOnce"/>
      <p:bldP spid="108" grpId="0" build="allAtOnce"/>
      <p:bldP spid="10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767408" y="536656"/>
            <a:ext cx="2448272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知识回顾</a:t>
            </a:r>
          </a:p>
        </p:txBody>
      </p:sp>
      <p:sp>
        <p:nvSpPr>
          <p:cNvPr id="5" name="Text Box 69"/>
          <p:cNvSpPr txBox="1">
            <a:spLocks noChangeArrowheads="1"/>
          </p:cNvSpPr>
          <p:nvPr/>
        </p:nvSpPr>
        <p:spPr bwMode="auto">
          <a:xfrm>
            <a:off x="4711253" y="3933056"/>
            <a:ext cx="5920219" cy="2419124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typedef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BiTNode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TElemType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BiTNode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*</a:t>
            </a:r>
            <a:r>
              <a:rPr lang="en-US" altLang="zh-CN" sz="28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lchild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,*</a:t>
            </a:r>
            <a:r>
              <a:rPr lang="en-US" altLang="zh-CN" sz="28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rchild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en-US" altLang="zh-CN" sz="28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BiTNode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，*</a:t>
            </a:r>
            <a:r>
              <a:rPr lang="en-US" altLang="zh-CN" sz="28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BiTree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</a:p>
        </p:txBody>
      </p:sp>
      <p:sp>
        <p:nvSpPr>
          <p:cNvPr id="9" name="燕尾形 8"/>
          <p:cNvSpPr/>
          <p:nvPr/>
        </p:nvSpPr>
        <p:spPr>
          <a:xfrm>
            <a:off x="2959621" y="531244"/>
            <a:ext cx="3064371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z="4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二叉链表</a:t>
            </a:r>
          </a:p>
        </p:txBody>
      </p:sp>
      <p:sp>
        <p:nvSpPr>
          <p:cNvPr id="10" name="等腰三角形 9"/>
          <p:cNvSpPr/>
          <p:nvPr/>
        </p:nvSpPr>
        <p:spPr>
          <a:xfrm>
            <a:off x="407368" y="3437620"/>
            <a:ext cx="1368152" cy="1478596"/>
          </a:xfrm>
          <a:prstGeom prst="triangle">
            <a:avLst/>
          </a:prstGeom>
          <a:solidFill>
            <a:srgbClr val="FFC0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661919" y="1988840"/>
            <a:ext cx="792088" cy="817116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19560" y="4083597"/>
            <a:ext cx="1075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左子树</a:t>
            </a:r>
          </a:p>
        </p:txBody>
      </p:sp>
      <p:sp>
        <p:nvSpPr>
          <p:cNvPr id="14" name="等腰三角形 13"/>
          <p:cNvSpPr/>
          <p:nvPr/>
        </p:nvSpPr>
        <p:spPr>
          <a:xfrm>
            <a:off x="2279576" y="3446584"/>
            <a:ext cx="1368151" cy="1468010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405564" y="4085219"/>
            <a:ext cx="1075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右子树</a:t>
            </a:r>
          </a:p>
        </p:txBody>
      </p:sp>
      <p:cxnSp>
        <p:nvCxnSpPr>
          <p:cNvPr id="17" name="直接连接符 16"/>
          <p:cNvCxnSpPr>
            <a:stCxn id="12" idx="4"/>
            <a:endCxn id="10" idx="0"/>
          </p:cNvCxnSpPr>
          <p:nvPr/>
        </p:nvCxnSpPr>
        <p:spPr>
          <a:xfrm flipH="1">
            <a:off x="1091444" y="2805956"/>
            <a:ext cx="966519" cy="63166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2" idx="4"/>
            <a:endCxn id="14" idx="0"/>
          </p:cNvCxnSpPr>
          <p:nvPr/>
        </p:nvCxnSpPr>
        <p:spPr>
          <a:xfrm>
            <a:off x="2057963" y="2805956"/>
            <a:ext cx="905689" cy="64062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横卷形 19"/>
          <p:cNvSpPr/>
          <p:nvPr/>
        </p:nvSpPr>
        <p:spPr>
          <a:xfrm>
            <a:off x="4491806" y="1552682"/>
            <a:ext cx="1296143" cy="900619"/>
          </a:xfrm>
          <a:prstGeom prst="horizontalScroll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</a:t>
            </a:r>
          </a:p>
        </p:txBody>
      </p:sp>
      <p:sp>
        <p:nvSpPr>
          <p:cNvPr id="21" name="燕尾形 20"/>
          <p:cNvSpPr/>
          <p:nvPr/>
        </p:nvSpPr>
        <p:spPr>
          <a:xfrm>
            <a:off x="6023992" y="1771446"/>
            <a:ext cx="360040" cy="44757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242407"/>
              </p:ext>
            </p:extLst>
          </p:nvPr>
        </p:nvGraphicFramePr>
        <p:xfrm>
          <a:off x="6686764" y="1682546"/>
          <a:ext cx="3728220" cy="640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2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8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err="1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lchild</a:t>
                      </a:r>
                      <a:endParaRPr lang="zh-CN" altLang="en-US" sz="2800" b="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data</a:t>
                      </a:r>
                      <a:endParaRPr lang="zh-CN" altLang="en-US" sz="2800" b="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err="1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rchild</a:t>
                      </a:r>
                      <a:endParaRPr lang="zh-CN" altLang="en-US" sz="2800" b="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横卷形 22"/>
          <p:cNvSpPr/>
          <p:nvPr/>
        </p:nvSpPr>
        <p:spPr>
          <a:xfrm>
            <a:off x="4487728" y="2459418"/>
            <a:ext cx="2174407" cy="900619"/>
          </a:xfrm>
          <a:prstGeom prst="horizontalScroll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</a:p>
        </p:txBody>
      </p:sp>
      <p:sp>
        <p:nvSpPr>
          <p:cNvPr id="24" name="燕尾形 23"/>
          <p:cNvSpPr/>
          <p:nvPr/>
        </p:nvSpPr>
        <p:spPr>
          <a:xfrm rot="5124153">
            <a:off x="5394909" y="3364765"/>
            <a:ext cx="360040" cy="44757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676929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燕尾形 71"/>
          <p:cNvSpPr/>
          <p:nvPr/>
        </p:nvSpPr>
        <p:spPr>
          <a:xfrm>
            <a:off x="5949250" y="547627"/>
            <a:ext cx="2954366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z="4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层次遍历</a:t>
            </a:r>
          </a:p>
        </p:txBody>
      </p:sp>
      <p:sp>
        <p:nvSpPr>
          <p:cNvPr id="70" name="五边形 69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1271464" y="417742"/>
            <a:ext cx="4896544" cy="988329"/>
            <a:chOff x="511396" y="5872981"/>
            <a:chExt cx="3877696" cy="1903027"/>
          </a:xfrm>
        </p:grpSpPr>
        <p:sp>
          <p:nvSpPr>
            <p:cNvPr id="78" name="燕尾形 77"/>
            <p:cNvSpPr/>
            <p:nvPr/>
          </p:nvSpPr>
          <p:spPr>
            <a:xfrm>
              <a:off x="511396" y="6101950"/>
              <a:ext cx="3877696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9" name="燕尾形 4"/>
            <p:cNvSpPr/>
            <p:nvPr/>
          </p:nvSpPr>
          <p:spPr>
            <a:xfrm>
              <a:off x="819518" y="5872981"/>
              <a:ext cx="3332808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二叉树遍历的方法</a:t>
              </a:r>
            </a:p>
          </p:txBody>
        </p:sp>
      </p:grp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1086022" y="2361953"/>
            <a:ext cx="7785057" cy="414931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marL="0" lvl="1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队列初始化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结点的地址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front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rear]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不空，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入队列；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（队列不空）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队头元素出队列，保存在指针变量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中，先访问；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若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有左孩子，则左孩子入队列；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若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有右孩子，则右孩子入队列；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9" name="横卷形 8"/>
          <p:cNvSpPr/>
          <p:nvPr/>
        </p:nvSpPr>
        <p:spPr>
          <a:xfrm>
            <a:off x="3503712" y="1417042"/>
            <a:ext cx="2803875" cy="900619"/>
          </a:xfrm>
          <a:prstGeom prst="horizontalScroll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算法步骤</a:t>
            </a:r>
          </a:p>
        </p:txBody>
      </p:sp>
    </p:spTree>
    <p:extLst>
      <p:ext uri="{BB962C8B-B14F-4D97-AF65-F5344CB8AC3E}">
        <p14:creationId xmlns:p14="http://schemas.microsoft.com/office/powerpoint/2010/main" val="4136309601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燕尾形 71"/>
          <p:cNvSpPr/>
          <p:nvPr/>
        </p:nvSpPr>
        <p:spPr>
          <a:xfrm>
            <a:off x="5949250" y="547627"/>
            <a:ext cx="2954366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z="4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层次遍历</a:t>
            </a:r>
          </a:p>
        </p:txBody>
      </p:sp>
      <p:sp>
        <p:nvSpPr>
          <p:cNvPr id="70" name="五边形 69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1271464" y="417742"/>
            <a:ext cx="4896544" cy="988329"/>
            <a:chOff x="511396" y="5872981"/>
            <a:chExt cx="3877696" cy="1903027"/>
          </a:xfrm>
        </p:grpSpPr>
        <p:sp>
          <p:nvSpPr>
            <p:cNvPr id="78" name="燕尾形 77"/>
            <p:cNvSpPr/>
            <p:nvPr/>
          </p:nvSpPr>
          <p:spPr>
            <a:xfrm>
              <a:off x="511396" y="6101950"/>
              <a:ext cx="3877696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9" name="燕尾形 4"/>
            <p:cNvSpPr/>
            <p:nvPr/>
          </p:nvSpPr>
          <p:spPr>
            <a:xfrm>
              <a:off x="819518" y="5872981"/>
              <a:ext cx="3332808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二叉树遍历的方法</a:t>
              </a:r>
            </a:p>
          </p:txBody>
        </p:sp>
      </p:grp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623392" y="1524985"/>
            <a:ext cx="5245641" cy="478433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ts val="3500"/>
              </a:lnSpc>
              <a:buFontTx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Levelorder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BiTree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T)	</a:t>
            </a:r>
          </a:p>
          <a:p>
            <a:pPr algn="just">
              <a:lnSpc>
                <a:spcPts val="3500"/>
              </a:lnSpc>
              <a:buFontTx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{//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按层次遍历二叉树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</a:p>
          <a:p>
            <a:pPr algn="just">
              <a:lnSpc>
                <a:spcPts val="3500"/>
              </a:lnSpc>
              <a:buFontTx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f=0,r=0;</a:t>
            </a:r>
          </a:p>
          <a:p>
            <a:pPr algn="just">
              <a:lnSpc>
                <a:spcPts val="3500"/>
              </a:lnSpc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BiTree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q[MAXLEN];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设置数组来模拟队列</a:t>
            </a:r>
          </a:p>
          <a:p>
            <a:pPr algn="just">
              <a:lnSpc>
                <a:spcPts val="3500"/>
              </a:lnSpc>
              <a:buFontTx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BiTree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//p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指向当前访问的结点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ts val="3500"/>
              </a:lnSpc>
              <a:buFontTx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if (T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若二叉树非空，根结点地址入队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  <a:p>
            <a:pPr algn="just">
              <a:lnSpc>
                <a:spcPts val="3500"/>
              </a:lnSpc>
              <a:buFontTx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q[r]=T;</a:t>
            </a:r>
          </a:p>
          <a:p>
            <a:pPr algn="just">
              <a:lnSpc>
                <a:spcPts val="3500"/>
              </a:lnSpc>
              <a:buFontTx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r++; </a:t>
            </a:r>
          </a:p>
          <a:p>
            <a:pPr algn="just">
              <a:lnSpc>
                <a:spcPts val="3500"/>
              </a:lnSpc>
              <a:buFontTx/>
              <a:buNone/>
            </a:pPr>
            <a:r>
              <a:rPr lang="en-US" altLang="zh-CN" sz="2400" dirty="0">
                <a:ea typeface="楷体_GB2312" pitchFamily="49" charset="-122"/>
              </a:rPr>
              <a:t> </a:t>
            </a:r>
          </a:p>
        </p:txBody>
      </p:sp>
      <p:sp>
        <p:nvSpPr>
          <p:cNvPr id="110" name="Rectangle 63"/>
          <p:cNvSpPr>
            <a:spLocks noChangeArrowheads="1"/>
          </p:cNvSpPr>
          <p:nvPr/>
        </p:nvSpPr>
        <p:spPr bwMode="auto">
          <a:xfrm>
            <a:off x="6044000" y="1524984"/>
            <a:ext cx="5668624" cy="478433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 (f!=r)</a:t>
            </a:r>
          </a:p>
          <a:p>
            <a:pPr>
              <a:lnSpc>
                <a:spcPts val="35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</a:p>
          <a:p>
            <a:pPr>
              <a:lnSpc>
                <a:spcPts val="35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p=q[f]; f++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>
              <a:lnSpc>
                <a:spcPts val="35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%c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,p-&gt;data); </a:t>
            </a:r>
            <a:r>
              <a:rPr lang="en-US" altLang="zh-CN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访问队头结点的数据域</a:t>
            </a:r>
          </a:p>
          <a:p>
            <a:pPr>
              <a:lnSpc>
                <a:spcPts val="35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if( p-&gt;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lchild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将原队头结点的左孩子入队</a:t>
            </a:r>
          </a:p>
          <a:p>
            <a:pPr>
              <a:lnSpc>
                <a:spcPts val="35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{q[r]=p-&gt;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lchild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r++;}</a:t>
            </a:r>
          </a:p>
          <a:p>
            <a:pPr>
              <a:lnSpc>
                <a:spcPts val="3500"/>
              </a:lnSpc>
              <a:buFontTx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if(p-&gt;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rchild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将原队头结点的右孩子入队</a:t>
            </a:r>
          </a:p>
          <a:p>
            <a:pPr>
              <a:lnSpc>
                <a:spcPts val="35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q[r]=p-&gt;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rchild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r++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         </a:t>
            </a:r>
          </a:p>
          <a:p>
            <a:pPr>
              <a:lnSpc>
                <a:spcPts val="35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}</a:t>
            </a:r>
          </a:p>
          <a:p>
            <a:pPr>
              <a:lnSpc>
                <a:spcPts val="35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  <a:endParaRPr lang="en-US" altLang="zh-CN" sz="2400" b="1" dirty="0">
              <a:ea typeface="楷体_GB2312" pitchFamily="49" charset="-122"/>
            </a:endParaRPr>
          </a:p>
          <a:p>
            <a:pPr algn="just">
              <a:lnSpc>
                <a:spcPts val="3500"/>
              </a:lnSpc>
              <a:buFontTx/>
              <a:buNone/>
            </a:pPr>
            <a:r>
              <a:rPr lang="en-US" altLang="zh-CN" sz="2400" dirty="0">
                <a:ea typeface="楷体_GB2312" pitchFamily="49" charset="-122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6755031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352" y="1524985"/>
            <a:ext cx="5526195" cy="4896544"/>
          </a:xfrm>
          <a:prstGeom prst="rect">
            <a:avLst/>
          </a:prstGeom>
          <a:ln w="12700">
            <a:solidFill>
              <a:srgbClr val="0000FF"/>
            </a:solidFill>
          </a:ln>
        </p:spPr>
      </p:pic>
      <p:sp>
        <p:nvSpPr>
          <p:cNvPr id="10" name="燕尾形 9"/>
          <p:cNvSpPr/>
          <p:nvPr/>
        </p:nvSpPr>
        <p:spPr>
          <a:xfrm>
            <a:off x="5904796" y="533990"/>
            <a:ext cx="4654751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 sz="4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024" y="576005"/>
            <a:ext cx="3848125" cy="641379"/>
          </a:xfrm>
          <a:prstGeom prst="rect">
            <a:avLst/>
          </a:prstGeom>
        </p:spPr>
      </p:pic>
      <p:sp>
        <p:nvSpPr>
          <p:cNvPr id="12" name="五边形 11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271464" y="417742"/>
            <a:ext cx="4896544" cy="988329"/>
            <a:chOff x="511396" y="5872981"/>
            <a:chExt cx="3877696" cy="1903027"/>
          </a:xfrm>
        </p:grpSpPr>
        <p:sp>
          <p:nvSpPr>
            <p:cNvPr id="15" name="燕尾形 14"/>
            <p:cNvSpPr/>
            <p:nvPr/>
          </p:nvSpPr>
          <p:spPr>
            <a:xfrm>
              <a:off x="511396" y="6101950"/>
              <a:ext cx="3877696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燕尾形 4"/>
            <p:cNvSpPr/>
            <p:nvPr/>
          </p:nvSpPr>
          <p:spPr>
            <a:xfrm>
              <a:off x="819518" y="5872981"/>
              <a:ext cx="3332808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二叉树遍历的应用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1316941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五边形 11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271464" y="417742"/>
            <a:ext cx="4896544" cy="988329"/>
            <a:chOff x="511396" y="5872981"/>
            <a:chExt cx="3877696" cy="1903027"/>
          </a:xfrm>
        </p:grpSpPr>
        <p:sp>
          <p:nvSpPr>
            <p:cNvPr id="15" name="燕尾形 14"/>
            <p:cNvSpPr/>
            <p:nvPr/>
          </p:nvSpPr>
          <p:spPr>
            <a:xfrm>
              <a:off x="511396" y="6101950"/>
              <a:ext cx="3877696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燕尾形 4"/>
            <p:cNvSpPr/>
            <p:nvPr/>
          </p:nvSpPr>
          <p:spPr>
            <a:xfrm>
              <a:off x="819518" y="5872981"/>
              <a:ext cx="3332808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二叉树遍历的应用</a:t>
              </a:r>
            </a:p>
          </p:txBody>
        </p:sp>
      </p:grpSp>
      <p:sp>
        <p:nvSpPr>
          <p:cNvPr id="13" name="燕尾形 12"/>
          <p:cNvSpPr/>
          <p:nvPr/>
        </p:nvSpPr>
        <p:spPr>
          <a:xfrm>
            <a:off x="5905745" y="536656"/>
            <a:ext cx="5158807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z="4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先序输出叶子结点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42522" y="2261826"/>
            <a:ext cx="5202577" cy="23499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txBody>
          <a:bodyPr/>
          <a:lstStyle/>
          <a:p>
            <a:pPr marL="342900" indent="-342900" algn="just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PreOrderTraverse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BiTree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T){</a:t>
            </a:r>
          </a:p>
          <a:p>
            <a:pPr marL="342900" indent="-342900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if(T){</a:t>
            </a:r>
          </a:p>
          <a:p>
            <a:pPr marL="342900" indent="-342900"/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cout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&lt;&lt;T-&gt;data; </a:t>
            </a:r>
          </a:p>
          <a:p>
            <a:pPr marL="342900" indent="-342900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PreOrderTraverse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(T-&gt;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lchild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); </a:t>
            </a:r>
          </a:p>
          <a:p>
            <a:pPr marL="342900" indent="-342900"/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PreOrderTraverse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(T-&gt;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rchild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); </a:t>
            </a:r>
          </a:p>
          <a:p>
            <a:pPr marL="342900" indent="-342900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}}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6096000" y="1975545"/>
            <a:ext cx="5400600" cy="3467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txBody>
          <a:bodyPr/>
          <a:lstStyle/>
          <a:p>
            <a:pPr marL="342900" indent="-342900" algn="just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PreorderPrintLeaves</a:t>
            </a:r>
            <a:r>
              <a:rPr lang="en-US" altLang="zh-CN" sz="2400" b="1" dirty="0"/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BiTree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T){</a:t>
            </a:r>
          </a:p>
          <a:p>
            <a:pPr marL="342900" indent="-342900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if(T){</a:t>
            </a:r>
          </a:p>
          <a:p>
            <a:pPr marL="342900" indent="-342900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if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(!T-&gt;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lchild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&amp;&amp;!T-&gt;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rchild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marL="342900" indent="-342900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cout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&lt;&lt;T-&gt;data;</a:t>
            </a:r>
          </a:p>
          <a:p>
            <a:pPr marL="342900" indent="-342900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PreorderPrintLeaves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(T-&gt;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lchild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); </a:t>
            </a:r>
          </a:p>
          <a:p>
            <a:pPr marL="342900" indent="-342900"/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PreorderPrintLeaves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(T-&gt;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rchild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); </a:t>
            </a:r>
          </a:p>
          <a:p>
            <a:pPr marL="342900" indent="-342900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  <a:p>
            <a:pPr marL="342900" indent="-342900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9" name="燕尾形 18"/>
          <p:cNvSpPr/>
          <p:nvPr/>
        </p:nvSpPr>
        <p:spPr>
          <a:xfrm>
            <a:off x="5473967" y="3216287"/>
            <a:ext cx="478017" cy="49292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441940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五边形 11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271464" y="417742"/>
            <a:ext cx="4896544" cy="988329"/>
            <a:chOff x="511396" y="5872981"/>
            <a:chExt cx="3877696" cy="1903027"/>
          </a:xfrm>
        </p:grpSpPr>
        <p:sp>
          <p:nvSpPr>
            <p:cNvPr id="15" name="燕尾形 14"/>
            <p:cNvSpPr/>
            <p:nvPr/>
          </p:nvSpPr>
          <p:spPr>
            <a:xfrm>
              <a:off x="511396" y="6101950"/>
              <a:ext cx="3877696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燕尾形 4"/>
            <p:cNvSpPr/>
            <p:nvPr/>
          </p:nvSpPr>
          <p:spPr>
            <a:xfrm>
              <a:off x="819518" y="5872981"/>
              <a:ext cx="3332808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二叉树遍历的应用</a:t>
              </a:r>
            </a:p>
          </p:txBody>
        </p:sp>
      </p:grpSp>
      <p:sp>
        <p:nvSpPr>
          <p:cNvPr id="13" name="燕尾形 12"/>
          <p:cNvSpPr/>
          <p:nvPr/>
        </p:nvSpPr>
        <p:spPr>
          <a:xfrm>
            <a:off x="5905745" y="536656"/>
            <a:ext cx="5806879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4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统计二叉树结点个数</a:t>
            </a:r>
          </a:p>
        </p:txBody>
      </p:sp>
      <p:sp>
        <p:nvSpPr>
          <p:cNvPr id="19" name="燕尾形 18"/>
          <p:cNvSpPr/>
          <p:nvPr/>
        </p:nvSpPr>
        <p:spPr>
          <a:xfrm>
            <a:off x="5630024" y="3429000"/>
            <a:ext cx="478017" cy="49292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Rectangle 63"/>
          <p:cNvSpPr>
            <a:spLocks noChangeArrowheads="1"/>
          </p:cNvSpPr>
          <p:nvPr/>
        </p:nvSpPr>
        <p:spPr bwMode="auto">
          <a:xfrm>
            <a:off x="335360" y="2476388"/>
            <a:ext cx="5184575" cy="3123307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marL="342900" indent="-342900" algn="just"/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count=0;</a:t>
            </a:r>
          </a:p>
          <a:p>
            <a:pPr marL="342900" indent="-342900" algn="just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PreOrderTraverse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BiTree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T){</a:t>
            </a:r>
          </a:p>
          <a:p>
            <a:pPr marL="342900" indent="-342900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if(T){</a:t>
            </a:r>
          </a:p>
          <a:p>
            <a:pPr marL="342900" indent="-342900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count++;</a:t>
            </a:r>
          </a:p>
          <a:p>
            <a:pPr marL="342900" indent="-342900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PreorderPrintLeaves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(T-&gt;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lchild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); </a:t>
            </a:r>
          </a:p>
          <a:p>
            <a:pPr marL="342900" indent="-342900"/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PreorderPrintLeaves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(T-&gt;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rchild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); </a:t>
            </a:r>
          </a:p>
          <a:p>
            <a:pPr marL="342900" indent="-342900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}</a:t>
            </a:r>
          </a:p>
          <a:p>
            <a:pPr marL="342900" indent="-342900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/>
            </a:endParaRPr>
          </a:p>
        </p:txBody>
      </p:sp>
      <p:sp>
        <p:nvSpPr>
          <p:cNvPr id="11" name="横卷形 10"/>
          <p:cNvSpPr/>
          <p:nvPr/>
        </p:nvSpPr>
        <p:spPr>
          <a:xfrm>
            <a:off x="760151" y="1418918"/>
            <a:ext cx="4126189" cy="900619"/>
          </a:xfrm>
          <a:prstGeom prst="horizontalScroll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先序遍历（全局变量）</a:t>
            </a:r>
          </a:p>
        </p:txBody>
      </p:sp>
      <p:sp>
        <p:nvSpPr>
          <p:cNvPr id="20" name="横卷形 19"/>
          <p:cNvSpPr/>
          <p:nvPr/>
        </p:nvSpPr>
        <p:spPr>
          <a:xfrm>
            <a:off x="7032104" y="1418918"/>
            <a:ext cx="4126189" cy="900619"/>
          </a:xfrm>
          <a:prstGeom prst="horizontalScroll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递归算法</a:t>
            </a:r>
          </a:p>
        </p:txBody>
      </p:sp>
      <p:sp>
        <p:nvSpPr>
          <p:cNvPr id="22" name="Rectangle 63"/>
          <p:cNvSpPr>
            <a:spLocks noChangeArrowheads="1"/>
          </p:cNvSpPr>
          <p:nvPr/>
        </p:nvSpPr>
        <p:spPr bwMode="auto">
          <a:xfrm>
            <a:off x="6541044" y="2476389"/>
            <a:ext cx="5184575" cy="1312651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>
              <a:buClr>
                <a:srgbClr val="FF3300"/>
              </a:buClr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如果是空树，则结点个数为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>
              <a:buClr>
                <a:srgbClr val="FF3300"/>
              </a:buClr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否则，结点个数为左子树的结点个数</a:t>
            </a:r>
            <a:r>
              <a:rPr lang="en-US" altLang="zh-CN" sz="24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右子树的结点个数再</a:t>
            </a:r>
            <a:r>
              <a:rPr lang="en-US" altLang="zh-CN" sz="24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342900" indent="-342900" algn="just"/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/>
            </a:endParaRP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6541044" y="3945892"/>
            <a:ext cx="5184575" cy="2099367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NodeCount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BiTree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T){</a:t>
            </a:r>
          </a:p>
          <a:p>
            <a:pPr>
              <a:buFontTx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if(T == NULL ) return 0;  </a:t>
            </a:r>
          </a:p>
          <a:p>
            <a:pPr>
              <a:buFontTx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return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NodeCount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(T-&gt;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lchild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)+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NodeCount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(T-&gt;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rchild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)+1;</a:t>
            </a:r>
          </a:p>
          <a:p>
            <a:pPr>
              <a:buFontTx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60248193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五边形 11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271464" y="417742"/>
            <a:ext cx="4896544" cy="988329"/>
            <a:chOff x="511396" y="5872981"/>
            <a:chExt cx="3877696" cy="1903027"/>
          </a:xfrm>
        </p:grpSpPr>
        <p:sp>
          <p:nvSpPr>
            <p:cNvPr id="15" name="燕尾形 14"/>
            <p:cNvSpPr/>
            <p:nvPr/>
          </p:nvSpPr>
          <p:spPr>
            <a:xfrm>
              <a:off x="511396" y="6101950"/>
              <a:ext cx="3877696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燕尾形 4"/>
            <p:cNvSpPr/>
            <p:nvPr/>
          </p:nvSpPr>
          <p:spPr>
            <a:xfrm>
              <a:off x="819518" y="5872981"/>
              <a:ext cx="3332808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二叉树遍历的应用</a:t>
              </a:r>
            </a:p>
          </p:txBody>
        </p:sp>
      </p:grpSp>
      <p:sp>
        <p:nvSpPr>
          <p:cNvPr id="13" name="燕尾形 12"/>
          <p:cNvSpPr/>
          <p:nvPr/>
        </p:nvSpPr>
        <p:spPr>
          <a:xfrm>
            <a:off x="5905745" y="536656"/>
            <a:ext cx="5806879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3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求二叉树叶子结点总数</a:t>
            </a:r>
          </a:p>
        </p:txBody>
      </p:sp>
      <p:sp>
        <p:nvSpPr>
          <p:cNvPr id="19" name="燕尾形 18"/>
          <p:cNvSpPr/>
          <p:nvPr/>
        </p:nvSpPr>
        <p:spPr>
          <a:xfrm>
            <a:off x="5630024" y="3429000"/>
            <a:ext cx="478017" cy="49292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横卷形 19"/>
          <p:cNvSpPr/>
          <p:nvPr/>
        </p:nvSpPr>
        <p:spPr>
          <a:xfrm>
            <a:off x="6960096" y="1444914"/>
            <a:ext cx="4126189" cy="900619"/>
          </a:xfrm>
          <a:prstGeom prst="horizontalScroll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递归函数</a:t>
            </a:r>
          </a:p>
        </p:txBody>
      </p:sp>
      <p:sp>
        <p:nvSpPr>
          <p:cNvPr id="22" name="Rectangle 63"/>
          <p:cNvSpPr>
            <a:spLocks noChangeArrowheads="1"/>
          </p:cNvSpPr>
          <p:nvPr/>
        </p:nvSpPr>
        <p:spPr bwMode="auto">
          <a:xfrm>
            <a:off x="247860" y="2564904"/>
            <a:ext cx="5184575" cy="329738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buClr>
                <a:srgbClr val="FF3300"/>
              </a:buClr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如果是空树，则叶子结点个数为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如果只有根节点，则叶子结点个数为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>
              <a:lnSpc>
                <a:spcPct val="150000"/>
              </a:lnSpc>
              <a:buClr>
                <a:srgbClr val="FF3300"/>
              </a:buClr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否则，为左子树的叶子结点个数</a:t>
            </a:r>
            <a:r>
              <a:rPr lang="en-US" altLang="zh-CN" sz="24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右子树的叶子结点个数。</a:t>
            </a:r>
          </a:p>
          <a:p>
            <a:pPr marL="342900" indent="-342900" algn="just"/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/>
            </a:endParaRP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6168009" y="2625776"/>
            <a:ext cx="5604632" cy="3236514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LeafCount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BiTree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T){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if(!T) return 0;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if(!T-&gt;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lchild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&amp;&amp;!T-&gt;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rchild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return 1;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return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LeafCount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(T-&gt;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lchild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)+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LeafCount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(T-&gt;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rchild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 </a:t>
            </a:r>
          </a:p>
        </p:txBody>
      </p:sp>
      <p:sp>
        <p:nvSpPr>
          <p:cNvPr id="17" name="横卷形 16"/>
          <p:cNvSpPr/>
          <p:nvPr/>
        </p:nvSpPr>
        <p:spPr>
          <a:xfrm>
            <a:off x="929454" y="1551059"/>
            <a:ext cx="4126189" cy="900619"/>
          </a:xfrm>
          <a:prstGeom prst="horizontalScroll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递归算法</a:t>
            </a:r>
          </a:p>
        </p:txBody>
      </p:sp>
    </p:spTree>
    <p:extLst>
      <p:ext uri="{BB962C8B-B14F-4D97-AF65-F5344CB8AC3E}">
        <p14:creationId xmlns:p14="http://schemas.microsoft.com/office/powerpoint/2010/main" val="242094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五边形 11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271464" y="417742"/>
            <a:ext cx="4896544" cy="988329"/>
            <a:chOff x="511396" y="5872981"/>
            <a:chExt cx="3877696" cy="1903027"/>
          </a:xfrm>
        </p:grpSpPr>
        <p:sp>
          <p:nvSpPr>
            <p:cNvPr id="15" name="燕尾形 14"/>
            <p:cNvSpPr/>
            <p:nvPr/>
          </p:nvSpPr>
          <p:spPr>
            <a:xfrm>
              <a:off x="511396" y="6101950"/>
              <a:ext cx="3877696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燕尾形 4"/>
            <p:cNvSpPr/>
            <p:nvPr/>
          </p:nvSpPr>
          <p:spPr>
            <a:xfrm>
              <a:off x="819518" y="5872981"/>
              <a:ext cx="3332808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二叉树遍历的应用</a:t>
              </a:r>
            </a:p>
          </p:txBody>
        </p:sp>
      </p:grpSp>
      <p:sp>
        <p:nvSpPr>
          <p:cNvPr id="13" name="燕尾形 12"/>
          <p:cNvSpPr/>
          <p:nvPr/>
        </p:nvSpPr>
        <p:spPr>
          <a:xfrm>
            <a:off x="5905745" y="536656"/>
            <a:ext cx="4222703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3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计算二叉树深度</a:t>
            </a:r>
          </a:p>
        </p:txBody>
      </p:sp>
      <p:sp>
        <p:nvSpPr>
          <p:cNvPr id="19" name="燕尾形 18"/>
          <p:cNvSpPr/>
          <p:nvPr/>
        </p:nvSpPr>
        <p:spPr>
          <a:xfrm>
            <a:off x="5630024" y="3429000"/>
            <a:ext cx="478017" cy="49292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横卷形 19"/>
          <p:cNvSpPr/>
          <p:nvPr/>
        </p:nvSpPr>
        <p:spPr>
          <a:xfrm>
            <a:off x="6960096" y="1444914"/>
            <a:ext cx="4126189" cy="900619"/>
          </a:xfrm>
          <a:prstGeom prst="horizontalScroll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递归函数</a:t>
            </a:r>
          </a:p>
        </p:txBody>
      </p:sp>
      <p:sp>
        <p:nvSpPr>
          <p:cNvPr id="22" name="Rectangle 63"/>
          <p:cNvSpPr>
            <a:spLocks noChangeArrowheads="1"/>
          </p:cNvSpPr>
          <p:nvPr/>
        </p:nvSpPr>
        <p:spPr bwMode="auto">
          <a:xfrm>
            <a:off x="247860" y="2564904"/>
            <a:ext cx="5184575" cy="329738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buClr>
                <a:srgbClr val="FF3300"/>
              </a:buClr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如果是空树，则深度为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>
              <a:lnSpc>
                <a:spcPct val="150000"/>
              </a:lnSpc>
              <a:buClr>
                <a:srgbClr val="FF3300"/>
              </a:buClr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否则，递归计算左子树的深度记为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，递归计算右子树的深度记为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，二叉树的深度则为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的较大者加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</a:p>
          <a:p>
            <a:pPr marL="342900" indent="-342900" algn="just"/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/>
            </a:endParaRP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6528048" y="2625776"/>
            <a:ext cx="5184575" cy="3236514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  <a:buFontTx/>
              <a:buNone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Depth(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BiTree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/>
              <a:t>T){</a:t>
            </a:r>
          </a:p>
          <a:p>
            <a:pPr>
              <a:lnSpc>
                <a:spcPts val="3500"/>
              </a:lnSpc>
              <a:buFontTx/>
              <a:buNone/>
            </a:pPr>
            <a:r>
              <a:rPr lang="en-US" altLang="zh-CN" sz="2400" dirty="0"/>
              <a:t>  if(!T)return 0;</a:t>
            </a:r>
          </a:p>
          <a:p>
            <a:pPr>
              <a:lnSpc>
                <a:spcPts val="3500"/>
              </a:lnSpc>
              <a:buFontTx/>
              <a:buNone/>
            </a:pPr>
            <a:r>
              <a:rPr lang="en-US" altLang="zh-CN" sz="2400" dirty="0"/>
              <a:t>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m=Depth(T-&gt;</a:t>
            </a:r>
            <a:r>
              <a:rPr lang="en-US" altLang="zh-CN" sz="2400" dirty="0" err="1"/>
              <a:t>lchild</a:t>
            </a:r>
            <a:r>
              <a:rPr lang="en-US" altLang="zh-CN" sz="2400" dirty="0"/>
              <a:t>);</a:t>
            </a:r>
          </a:p>
          <a:p>
            <a:pPr>
              <a:lnSpc>
                <a:spcPts val="3500"/>
              </a:lnSpc>
            </a:pPr>
            <a:r>
              <a:rPr lang="en-US" altLang="zh-CN" sz="2400" dirty="0"/>
              <a:t>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n=Depth(T-&gt;</a:t>
            </a:r>
            <a:r>
              <a:rPr lang="en-US" altLang="zh-CN" sz="2400" dirty="0" err="1"/>
              <a:t>rchild</a:t>
            </a:r>
            <a:r>
              <a:rPr lang="en-US" altLang="zh-CN" sz="2400" dirty="0"/>
              <a:t>);</a:t>
            </a:r>
          </a:p>
          <a:p>
            <a:pPr>
              <a:lnSpc>
                <a:spcPts val="3500"/>
              </a:lnSpc>
            </a:pPr>
            <a:r>
              <a:rPr lang="en-US" altLang="zh-CN" sz="2400" dirty="0"/>
              <a:t>  if(m&gt;=n)return m+1;</a:t>
            </a:r>
          </a:p>
          <a:p>
            <a:pPr>
              <a:lnSpc>
                <a:spcPts val="3500"/>
              </a:lnSpc>
            </a:pPr>
            <a:r>
              <a:rPr lang="en-US" altLang="zh-CN" sz="2400" dirty="0"/>
              <a:t>  else return n+1;</a:t>
            </a:r>
          </a:p>
          <a:p>
            <a:pPr>
              <a:lnSpc>
                <a:spcPts val="3500"/>
              </a:lnSpc>
              <a:buFontTx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17" name="横卷形 16"/>
          <p:cNvSpPr/>
          <p:nvPr/>
        </p:nvSpPr>
        <p:spPr>
          <a:xfrm>
            <a:off x="929454" y="1551059"/>
            <a:ext cx="4126189" cy="900619"/>
          </a:xfrm>
          <a:prstGeom prst="horizontalScroll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递归算法</a:t>
            </a:r>
          </a:p>
        </p:txBody>
      </p:sp>
    </p:spTree>
    <p:extLst>
      <p:ext uri="{BB962C8B-B14F-4D97-AF65-F5344CB8AC3E}">
        <p14:creationId xmlns:p14="http://schemas.microsoft.com/office/powerpoint/2010/main" val="21961083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横卷形 20"/>
          <p:cNvSpPr/>
          <p:nvPr/>
        </p:nvSpPr>
        <p:spPr>
          <a:xfrm>
            <a:off x="763461" y="1484784"/>
            <a:ext cx="1987724" cy="900619"/>
          </a:xfrm>
          <a:prstGeom prst="horizontalScroll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问题规模</a:t>
            </a:r>
          </a:p>
        </p:txBody>
      </p:sp>
      <p:sp>
        <p:nvSpPr>
          <p:cNvPr id="22" name="横卷形 21"/>
          <p:cNvSpPr/>
          <p:nvPr/>
        </p:nvSpPr>
        <p:spPr>
          <a:xfrm>
            <a:off x="763461" y="2544823"/>
            <a:ext cx="1987724" cy="900619"/>
          </a:xfrm>
          <a:prstGeom prst="horizontalScroll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递归出口</a:t>
            </a:r>
          </a:p>
        </p:txBody>
      </p:sp>
      <p:sp>
        <p:nvSpPr>
          <p:cNvPr id="23" name="横卷形 22"/>
          <p:cNvSpPr/>
          <p:nvPr/>
        </p:nvSpPr>
        <p:spPr>
          <a:xfrm>
            <a:off x="763461" y="4112557"/>
            <a:ext cx="1987724" cy="900619"/>
          </a:xfrm>
          <a:prstGeom prst="horizontalScroll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递归体</a:t>
            </a:r>
          </a:p>
        </p:txBody>
      </p:sp>
      <p:sp>
        <p:nvSpPr>
          <p:cNvPr id="24" name="燕尾形 23"/>
          <p:cNvSpPr/>
          <p:nvPr/>
        </p:nvSpPr>
        <p:spPr>
          <a:xfrm>
            <a:off x="2933950" y="1705157"/>
            <a:ext cx="360040" cy="44757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413220" y="1570267"/>
            <a:ext cx="1790675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根指针</a:t>
            </a:r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/>
            </a:endParaRPr>
          </a:p>
        </p:txBody>
      </p:sp>
      <p:sp>
        <p:nvSpPr>
          <p:cNvPr id="26" name="燕尾形 25"/>
          <p:cNvSpPr/>
          <p:nvPr/>
        </p:nvSpPr>
        <p:spPr>
          <a:xfrm>
            <a:off x="2906330" y="2768110"/>
            <a:ext cx="360040" cy="44757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374301" y="2634354"/>
            <a:ext cx="3657803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0000FF"/>
              </a:buClr>
              <a:buSzPct val="120000"/>
              <a:buFont typeface="微软雅黑" panose="020B0503020204020204" pitchFamily="34" charset="-122"/>
              <a:buChar char="◎"/>
            </a:pP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空树                 </a:t>
            </a:r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/>
            </a:endParaRPr>
          </a:p>
        </p:txBody>
      </p:sp>
      <p:sp>
        <p:nvSpPr>
          <p:cNvPr id="28" name="燕尾形 27"/>
          <p:cNvSpPr/>
          <p:nvPr/>
        </p:nvSpPr>
        <p:spPr>
          <a:xfrm>
            <a:off x="2906330" y="4339081"/>
            <a:ext cx="360040" cy="44757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358156" y="3615688"/>
            <a:ext cx="4737923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0000FF"/>
              </a:buClr>
              <a:buSzPct val="120000"/>
              <a:buFont typeface="微软雅黑" panose="020B0503020204020204" pitchFamily="34" charset="-122"/>
              <a:buChar char="◎"/>
            </a:pP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根有两个孩子  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左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+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右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+1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                 </a:t>
            </a:r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/>
            </a:endParaRPr>
          </a:p>
          <a:p>
            <a:pPr marL="457200" indent="-457200">
              <a:lnSpc>
                <a:spcPct val="150000"/>
              </a:lnSpc>
              <a:buClr>
                <a:srgbClr val="0000FF"/>
              </a:buClr>
              <a:buSzPct val="120000"/>
              <a:buFont typeface="微软雅黑" panose="020B0503020204020204" pitchFamily="34" charset="-122"/>
              <a:buChar char="◎"/>
            </a:pP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根只有左孩子   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/>
            </a:endParaRPr>
          </a:p>
          <a:p>
            <a:pPr marL="457200" indent="-457200">
              <a:lnSpc>
                <a:spcPct val="150000"/>
              </a:lnSpc>
              <a:buClr>
                <a:srgbClr val="0000FF"/>
              </a:buClr>
              <a:buSzPct val="120000"/>
              <a:buFont typeface="微软雅黑" panose="020B0503020204020204" pitchFamily="34" charset="-122"/>
              <a:buChar char="◎"/>
            </a:pP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根只有右孩子      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左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+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右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/>
            </a:endParaRPr>
          </a:p>
          <a:p>
            <a:pPr marL="457200" indent="-457200">
              <a:lnSpc>
                <a:spcPct val="150000"/>
              </a:lnSpc>
              <a:buClr>
                <a:srgbClr val="0000FF"/>
              </a:buClr>
              <a:buSzPct val="120000"/>
              <a:buFont typeface="微软雅黑" panose="020B0503020204020204" pitchFamily="34" charset="-122"/>
              <a:buChar char="◎"/>
            </a:pP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只有根节点</a:t>
            </a:r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/>
            </a:endParaRPr>
          </a:p>
        </p:txBody>
      </p:sp>
      <p:sp>
        <p:nvSpPr>
          <p:cNvPr id="30" name="右大括号 29"/>
          <p:cNvSpPr/>
          <p:nvPr/>
        </p:nvSpPr>
        <p:spPr>
          <a:xfrm>
            <a:off x="5539166" y="2751237"/>
            <a:ext cx="360040" cy="588823"/>
          </a:xfrm>
          <a:prstGeom prst="rightBrac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6027237" y="2788243"/>
            <a:ext cx="515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右大括号 35"/>
          <p:cNvSpPr/>
          <p:nvPr/>
        </p:nvSpPr>
        <p:spPr>
          <a:xfrm>
            <a:off x="5980633" y="4492239"/>
            <a:ext cx="360040" cy="1457041"/>
          </a:xfrm>
          <a:prstGeom prst="rightBrac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五边形 36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271464" y="417742"/>
            <a:ext cx="4896544" cy="988329"/>
            <a:chOff x="511396" y="5872981"/>
            <a:chExt cx="3877696" cy="1903027"/>
          </a:xfrm>
        </p:grpSpPr>
        <p:sp>
          <p:nvSpPr>
            <p:cNvPr id="39" name="燕尾形 38"/>
            <p:cNvSpPr/>
            <p:nvPr/>
          </p:nvSpPr>
          <p:spPr>
            <a:xfrm>
              <a:off x="511396" y="6101950"/>
              <a:ext cx="3877696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燕尾形 4"/>
            <p:cNvSpPr/>
            <p:nvPr/>
          </p:nvSpPr>
          <p:spPr>
            <a:xfrm>
              <a:off x="819518" y="5872981"/>
              <a:ext cx="3332808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二叉树遍历的应用</a:t>
              </a:r>
            </a:p>
          </p:txBody>
        </p:sp>
      </p:grpSp>
      <p:sp>
        <p:nvSpPr>
          <p:cNvPr id="43" name="燕尾形 42"/>
          <p:cNvSpPr/>
          <p:nvPr/>
        </p:nvSpPr>
        <p:spPr>
          <a:xfrm>
            <a:off x="5925910" y="536656"/>
            <a:ext cx="6002738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计算二叉树度为</a:t>
            </a:r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的结点数</a:t>
            </a:r>
          </a:p>
        </p:txBody>
      </p:sp>
      <p:sp>
        <p:nvSpPr>
          <p:cNvPr id="35" name="Rectangle 63"/>
          <p:cNvSpPr>
            <a:spLocks noChangeArrowheads="1"/>
          </p:cNvSpPr>
          <p:nvPr/>
        </p:nvSpPr>
        <p:spPr bwMode="auto">
          <a:xfrm>
            <a:off x="7968208" y="1705157"/>
            <a:ext cx="4101088" cy="407339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200"/>
              </a:lnSpc>
              <a:buFontTx/>
              <a:buNone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NodeCount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BiTree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T)</a:t>
            </a:r>
          </a:p>
          <a:p>
            <a:pPr>
              <a:lnSpc>
                <a:spcPts val="3200"/>
              </a:lnSpc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ts val="3200"/>
              </a:lnSpc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if(!T) return 0;</a:t>
            </a:r>
          </a:p>
          <a:p>
            <a:pPr>
              <a:lnSpc>
                <a:spcPts val="3200"/>
              </a:lnSpc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if(T-&gt;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lchild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&amp;&amp; T-&gt;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rchild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</a:p>
          <a:p>
            <a:pPr>
              <a:lnSpc>
                <a:spcPts val="3200"/>
              </a:lnSpc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return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NodeCount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(T-&gt;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lchild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)+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NodeCount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(T-&gt;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rchild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)+1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ts val="3200"/>
              </a:lnSpc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return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NodeCount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(T-&gt;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lchild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)+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NodeCount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(T-&gt;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rchild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ts val="3200"/>
              </a:lnSpc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10621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6" grpId="0" animBg="1"/>
      <p:bldP spid="2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五边形 11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271464" y="417742"/>
            <a:ext cx="4896544" cy="988329"/>
            <a:chOff x="511396" y="5872981"/>
            <a:chExt cx="3877696" cy="1903027"/>
          </a:xfrm>
        </p:grpSpPr>
        <p:sp>
          <p:nvSpPr>
            <p:cNvPr id="15" name="燕尾形 14"/>
            <p:cNvSpPr/>
            <p:nvPr/>
          </p:nvSpPr>
          <p:spPr>
            <a:xfrm>
              <a:off x="511396" y="6101950"/>
              <a:ext cx="3877696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燕尾形 4"/>
            <p:cNvSpPr/>
            <p:nvPr/>
          </p:nvSpPr>
          <p:spPr>
            <a:xfrm>
              <a:off x="819518" y="5872981"/>
              <a:ext cx="3332808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二叉树遍历的应用</a:t>
              </a:r>
            </a:p>
          </p:txBody>
        </p:sp>
      </p:grpSp>
      <p:sp>
        <p:nvSpPr>
          <p:cNvPr id="13" name="燕尾形 12"/>
          <p:cNvSpPr/>
          <p:nvPr/>
        </p:nvSpPr>
        <p:spPr>
          <a:xfrm>
            <a:off x="5925910" y="536656"/>
            <a:ext cx="6002738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计算二叉树度为</a:t>
            </a:r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的结点数</a:t>
            </a:r>
          </a:p>
        </p:txBody>
      </p:sp>
      <p:sp>
        <p:nvSpPr>
          <p:cNvPr id="19" name="燕尾形 18"/>
          <p:cNvSpPr/>
          <p:nvPr/>
        </p:nvSpPr>
        <p:spPr>
          <a:xfrm>
            <a:off x="5630024" y="3429000"/>
            <a:ext cx="478017" cy="49292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横卷形 19"/>
          <p:cNvSpPr/>
          <p:nvPr/>
        </p:nvSpPr>
        <p:spPr>
          <a:xfrm>
            <a:off x="6960096" y="1444914"/>
            <a:ext cx="4126189" cy="900619"/>
          </a:xfrm>
          <a:prstGeom prst="horizontalScroll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递归函数</a:t>
            </a:r>
          </a:p>
        </p:txBody>
      </p:sp>
      <p:sp>
        <p:nvSpPr>
          <p:cNvPr id="22" name="Rectangle 63"/>
          <p:cNvSpPr>
            <a:spLocks noChangeArrowheads="1"/>
          </p:cNvSpPr>
          <p:nvPr/>
        </p:nvSpPr>
        <p:spPr bwMode="auto">
          <a:xfrm>
            <a:off x="247860" y="2564904"/>
            <a:ext cx="5184575" cy="329738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buClr>
                <a:srgbClr val="FF3300"/>
              </a:buClr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如果是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空树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或只有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根节点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，则度为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的结点数为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FF3300"/>
              </a:buClr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根节点的度为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，则为左子树度为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结点数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右子树度为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结点数。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FF3300"/>
              </a:buClr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其它情况，左子树度为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结点数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右子树度为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结点数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marL="342900" indent="-342900" algn="just"/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/>
            </a:endParaRP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6108041" y="2451948"/>
            <a:ext cx="5760639" cy="407339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200"/>
              </a:lnSpc>
              <a:buFontTx/>
              <a:buNone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NodeCount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BiTree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T)</a:t>
            </a:r>
          </a:p>
          <a:p>
            <a:pPr>
              <a:lnSpc>
                <a:spcPts val="3200"/>
              </a:lnSpc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ts val="3200"/>
              </a:lnSpc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if(!T) return 0;</a:t>
            </a:r>
          </a:p>
          <a:p>
            <a:pPr>
              <a:lnSpc>
                <a:spcPts val="3200"/>
              </a:lnSpc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if(!T-&gt;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lchild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&amp;&amp; !T-&gt;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rchild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return 0;</a:t>
            </a:r>
          </a:p>
          <a:p>
            <a:pPr>
              <a:lnSpc>
                <a:spcPts val="3200"/>
              </a:lnSpc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if(T-&gt;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lchild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&amp;&amp; T-&gt;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rchild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</a:p>
          <a:p>
            <a:pPr>
              <a:lnSpc>
                <a:spcPts val="3200"/>
              </a:lnSpc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return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NodeCount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(T-&gt;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lchild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)+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NodeCount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(T-&gt;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rchild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ts val="3200"/>
              </a:lnSpc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return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NodeCount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(T-&gt;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lchild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)+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NodeCount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(T-&gt;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rchild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)+1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ts val="3200"/>
              </a:lnSpc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17" name="横卷形 16"/>
          <p:cNvSpPr/>
          <p:nvPr/>
        </p:nvSpPr>
        <p:spPr>
          <a:xfrm>
            <a:off x="929454" y="1551059"/>
            <a:ext cx="4126189" cy="900619"/>
          </a:xfrm>
          <a:prstGeom prst="horizontalScroll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递归算法</a:t>
            </a:r>
          </a:p>
        </p:txBody>
      </p:sp>
    </p:spTree>
    <p:extLst>
      <p:ext uri="{BB962C8B-B14F-4D97-AF65-F5344CB8AC3E}">
        <p14:creationId xmlns:p14="http://schemas.microsoft.com/office/powerpoint/2010/main" val="4672791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Other_1"/>
          <p:cNvSpPr/>
          <p:nvPr>
            <p:custDataLst>
              <p:tags r:id="rId1"/>
            </p:custDataLst>
          </p:nvPr>
        </p:nvSpPr>
        <p:spPr>
          <a:xfrm>
            <a:off x="6669089" y="3735389"/>
            <a:ext cx="903287" cy="1690687"/>
          </a:xfrm>
          <a:custGeom>
            <a:avLst/>
            <a:gdLst>
              <a:gd name="connsiteX0" fmla="*/ 221247 w 863600"/>
              <a:gd name="connsiteY0" fmla="*/ 0 h 1615441"/>
              <a:gd name="connsiteX1" fmla="*/ 863600 w 863600"/>
              <a:gd name="connsiteY1" fmla="*/ 1 h 1615441"/>
              <a:gd name="connsiteX2" fmla="*/ 863600 w 863600"/>
              <a:gd name="connsiteY2" fmla="*/ 140965 h 1615441"/>
              <a:gd name="connsiteX3" fmla="*/ 221247 w 863600"/>
              <a:gd name="connsiteY3" fmla="*/ 140965 h 1615441"/>
              <a:gd name="connsiteX4" fmla="*/ 140965 w 863600"/>
              <a:gd name="connsiteY4" fmla="*/ 221247 h 1615441"/>
              <a:gd name="connsiteX5" fmla="*/ 140964 w 863600"/>
              <a:gd name="connsiteY5" fmla="*/ 1615441 h 1615441"/>
              <a:gd name="connsiteX6" fmla="*/ 0 w 863600"/>
              <a:gd name="connsiteY6" fmla="*/ 1615441 h 1615441"/>
              <a:gd name="connsiteX7" fmla="*/ 0 w 863600"/>
              <a:gd name="connsiteY7" fmla="*/ 221247 h 1615441"/>
              <a:gd name="connsiteX8" fmla="*/ 221247 w 863600"/>
              <a:gd name="connsiteY8" fmla="*/ 0 h 1615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3600" h="1615441">
                <a:moveTo>
                  <a:pt x="221247" y="0"/>
                </a:moveTo>
                <a:lnTo>
                  <a:pt x="863600" y="1"/>
                </a:lnTo>
                <a:lnTo>
                  <a:pt x="863600" y="140965"/>
                </a:lnTo>
                <a:lnTo>
                  <a:pt x="221247" y="140965"/>
                </a:lnTo>
                <a:cubicBezTo>
                  <a:pt x="176908" y="140965"/>
                  <a:pt x="140965" y="176908"/>
                  <a:pt x="140965" y="221247"/>
                </a:cubicBezTo>
                <a:cubicBezTo>
                  <a:pt x="140965" y="685978"/>
                  <a:pt x="140964" y="1150710"/>
                  <a:pt x="140964" y="1615441"/>
                </a:cubicBezTo>
                <a:lnTo>
                  <a:pt x="0" y="1615441"/>
                </a:lnTo>
                <a:lnTo>
                  <a:pt x="0" y="221247"/>
                </a:lnTo>
                <a:cubicBezTo>
                  <a:pt x="0" y="99056"/>
                  <a:pt x="99056" y="0"/>
                  <a:pt x="221247" y="0"/>
                </a:cubicBez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MH_Other_2"/>
          <p:cNvSpPr/>
          <p:nvPr>
            <p:custDataLst>
              <p:tags r:id="rId2"/>
            </p:custDataLst>
          </p:nvPr>
        </p:nvSpPr>
        <p:spPr>
          <a:xfrm>
            <a:off x="6348414" y="2559051"/>
            <a:ext cx="903287" cy="2867025"/>
          </a:xfrm>
          <a:custGeom>
            <a:avLst/>
            <a:gdLst>
              <a:gd name="connsiteX0" fmla="*/ 221247 w 863600"/>
              <a:gd name="connsiteY0" fmla="*/ 0 h 2741461"/>
              <a:gd name="connsiteX1" fmla="*/ 863600 w 863600"/>
              <a:gd name="connsiteY1" fmla="*/ 1 h 2741461"/>
              <a:gd name="connsiteX2" fmla="*/ 863600 w 863600"/>
              <a:gd name="connsiteY2" fmla="*/ 140965 h 2741461"/>
              <a:gd name="connsiteX3" fmla="*/ 221247 w 863600"/>
              <a:gd name="connsiteY3" fmla="*/ 140965 h 2741461"/>
              <a:gd name="connsiteX4" fmla="*/ 140965 w 863600"/>
              <a:gd name="connsiteY4" fmla="*/ 221247 h 2741461"/>
              <a:gd name="connsiteX5" fmla="*/ 140965 w 863600"/>
              <a:gd name="connsiteY5" fmla="*/ 1013461 h 2741461"/>
              <a:gd name="connsiteX6" fmla="*/ 140965 w 863600"/>
              <a:gd name="connsiteY6" fmla="*/ 1013461 h 2741461"/>
              <a:gd name="connsiteX7" fmla="*/ 140965 w 863600"/>
              <a:gd name="connsiteY7" fmla="*/ 2741461 h 2741461"/>
              <a:gd name="connsiteX8" fmla="*/ 1 w 863600"/>
              <a:gd name="connsiteY8" fmla="*/ 2741461 h 2741461"/>
              <a:gd name="connsiteX9" fmla="*/ 0 w 863600"/>
              <a:gd name="connsiteY9" fmla="*/ 1615441 h 2741461"/>
              <a:gd name="connsiteX10" fmla="*/ 0 w 863600"/>
              <a:gd name="connsiteY10" fmla="*/ 1615441 h 2741461"/>
              <a:gd name="connsiteX11" fmla="*/ 0 w 863600"/>
              <a:gd name="connsiteY11" fmla="*/ 1013461 h 2741461"/>
              <a:gd name="connsiteX12" fmla="*/ 0 w 863600"/>
              <a:gd name="connsiteY12" fmla="*/ 221247 h 2741461"/>
              <a:gd name="connsiteX13" fmla="*/ 221247 w 863600"/>
              <a:gd name="connsiteY13" fmla="*/ 0 h 2741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63600" h="2741461">
                <a:moveTo>
                  <a:pt x="221247" y="0"/>
                </a:moveTo>
                <a:lnTo>
                  <a:pt x="863600" y="1"/>
                </a:lnTo>
                <a:lnTo>
                  <a:pt x="863600" y="140965"/>
                </a:lnTo>
                <a:lnTo>
                  <a:pt x="221247" y="140965"/>
                </a:lnTo>
                <a:cubicBezTo>
                  <a:pt x="176908" y="140965"/>
                  <a:pt x="140965" y="176908"/>
                  <a:pt x="140965" y="221247"/>
                </a:cubicBezTo>
                <a:lnTo>
                  <a:pt x="140965" y="1013461"/>
                </a:lnTo>
                <a:lnTo>
                  <a:pt x="140965" y="1013461"/>
                </a:lnTo>
                <a:lnTo>
                  <a:pt x="140965" y="2741461"/>
                </a:lnTo>
                <a:lnTo>
                  <a:pt x="1" y="2741461"/>
                </a:lnTo>
                <a:lnTo>
                  <a:pt x="0" y="1615441"/>
                </a:lnTo>
                <a:lnTo>
                  <a:pt x="0" y="1615441"/>
                </a:lnTo>
                <a:lnTo>
                  <a:pt x="0" y="1013461"/>
                </a:lnTo>
                <a:lnTo>
                  <a:pt x="0" y="221247"/>
                </a:lnTo>
                <a:cubicBezTo>
                  <a:pt x="0" y="99056"/>
                  <a:pt x="99056" y="0"/>
                  <a:pt x="221247" y="0"/>
                </a:cubicBez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MH_Other_3"/>
          <p:cNvSpPr/>
          <p:nvPr>
            <p:custDataLst>
              <p:tags r:id="rId3"/>
            </p:custDataLst>
          </p:nvPr>
        </p:nvSpPr>
        <p:spPr>
          <a:xfrm flipH="1">
            <a:off x="4972050" y="4645025"/>
            <a:ext cx="903288" cy="781050"/>
          </a:xfrm>
          <a:custGeom>
            <a:avLst/>
            <a:gdLst>
              <a:gd name="connsiteX0" fmla="*/ 221247 w 863600"/>
              <a:gd name="connsiteY0" fmla="*/ 0 h 746809"/>
              <a:gd name="connsiteX1" fmla="*/ 0 w 863600"/>
              <a:gd name="connsiteY1" fmla="*/ 221247 h 746809"/>
              <a:gd name="connsiteX2" fmla="*/ 0 w 863600"/>
              <a:gd name="connsiteY2" fmla="*/ 746809 h 746809"/>
              <a:gd name="connsiteX3" fmla="*/ 140965 w 863600"/>
              <a:gd name="connsiteY3" fmla="*/ 746809 h 746809"/>
              <a:gd name="connsiteX4" fmla="*/ 140965 w 863600"/>
              <a:gd name="connsiteY4" fmla="*/ 221247 h 746809"/>
              <a:gd name="connsiteX5" fmla="*/ 221247 w 863600"/>
              <a:gd name="connsiteY5" fmla="*/ 140965 h 746809"/>
              <a:gd name="connsiteX6" fmla="*/ 863600 w 863600"/>
              <a:gd name="connsiteY6" fmla="*/ 140965 h 746809"/>
              <a:gd name="connsiteX7" fmla="*/ 863600 w 863600"/>
              <a:gd name="connsiteY7" fmla="*/ 1 h 746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3600" h="746809">
                <a:moveTo>
                  <a:pt x="221247" y="0"/>
                </a:moveTo>
                <a:cubicBezTo>
                  <a:pt x="99056" y="0"/>
                  <a:pt x="0" y="99056"/>
                  <a:pt x="0" y="221247"/>
                </a:cubicBezTo>
                <a:lnTo>
                  <a:pt x="0" y="746809"/>
                </a:lnTo>
                <a:lnTo>
                  <a:pt x="140965" y="746809"/>
                </a:lnTo>
                <a:lnTo>
                  <a:pt x="140965" y="221247"/>
                </a:lnTo>
                <a:cubicBezTo>
                  <a:pt x="140965" y="176908"/>
                  <a:pt x="176908" y="140965"/>
                  <a:pt x="221247" y="140965"/>
                </a:cubicBezTo>
                <a:lnTo>
                  <a:pt x="863600" y="140965"/>
                </a:lnTo>
                <a:lnTo>
                  <a:pt x="863600" y="1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MH_Other_4"/>
          <p:cNvSpPr/>
          <p:nvPr>
            <p:custDataLst>
              <p:tags r:id="rId4"/>
            </p:custDataLst>
          </p:nvPr>
        </p:nvSpPr>
        <p:spPr>
          <a:xfrm flipH="1">
            <a:off x="5292725" y="3516313"/>
            <a:ext cx="903288" cy="1909762"/>
          </a:xfrm>
          <a:custGeom>
            <a:avLst/>
            <a:gdLst>
              <a:gd name="connsiteX0" fmla="*/ 221247 w 863600"/>
              <a:gd name="connsiteY0" fmla="*/ 0 h 1825043"/>
              <a:gd name="connsiteX1" fmla="*/ 0 w 863600"/>
              <a:gd name="connsiteY1" fmla="*/ 221247 h 1825043"/>
              <a:gd name="connsiteX2" fmla="*/ 0 w 863600"/>
              <a:gd name="connsiteY2" fmla="*/ 1013461 h 1825043"/>
              <a:gd name="connsiteX3" fmla="*/ 0 w 863600"/>
              <a:gd name="connsiteY3" fmla="*/ 1615441 h 1825043"/>
              <a:gd name="connsiteX4" fmla="*/ 0 w 863600"/>
              <a:gd name="connsiteY4" fmla="*/ 1825043 h 1825043"/>
              <a:gd name="connsiteX5" fmla="*/ 140965 w 863600"/>
              <a:gd name="connsiteY5" fmla="*/ 1825043 h 1825043"/>
              <a:gd name="connsiteX6" fmla="*/ 140965 w 863600"/>
              <a:gd name="connsiteY6" fmla="*/ 1013461 h 1825043"/>
              <a:gd name="connsiteX7" fmla="*/ 140965 w 863600"/>
              <a:gd name="connsiteY7" fmla="*/ 221247 h 1825043"/>
              <a:gd name="connsiteX8" fmla="*/ 221247 w 863600"/>
              <a:gd name="connsiteY8" fmla="*/ 140965 h 1825043"/>
              <a:gd name="connsiteX9" fmla="*/ 863600 w 863600"/>
              <a:gd name="connsiteY9" fmla="*/ 140965 h 1825043"/>
              <a:gd name="connsiteX10" fmla="*/ 863600 w 863600"/>
              <a:gd name="connsiteY10" fmla="*/ 1 h 182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3600" h="1825043">
                <a:moveTo>
                  <a:pt x="221247" y="0"/>
                </a:moveTo>
                <a:cubicBezTo>
                  <a:pt x="99056" y="0"/>
                  <a:pt x="0" y="99056"/>
                  <a:pt x="0" y="221247"/>
                </a:cubicBezTo>
                <a:lnTo>
                  <a:pt x="0" y="1013461"/>
                </a:lnTo>
                <a:lnTo>
                  <a:pt x="0" y="1615441"/>
                </a:lnTo>
                <a:lnTo>
                  <a:pt x="0" y="1825043"/>
                </a:lnTo>
                <a:lnTo>
                  <a:pt x="140965" y="1825043"/>
                </a:lnTo>
                <a:lnTo>
                  <a:pt x="140965" y="1013461"/>
                </a:lnTo>
                <a:lnTo>
                  <a:pt x="140965" y="221247"/>
                </a:lnTo>
                <a:cubicBezTo>
                  <a:pt x="140965" y="176908"/>
                  <a:pt x="176908" y="140965"/>
                  <a:pt x="221247" y="140965"/>
                </a:cubicBezTo>
                <a:lnTo>
                  <a:pt x="863600" y="140965"/>
                </a:lnTo>
                <a:lnTo>
                  <a:pt x="863600" y="1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MH_Other_5"/>
          <p:cNvSpPr/>
          <p:nvPr>
            <p:custDataLst>
              <p:tags r:id="rId5"/>
            </p:custDataLst>
          </p:nvPr>
        </p:nvSpPr>
        <p:spPr>
          <a:xfrm flipH="1">
            <a:off x="4662489" y="1887539"/>
            <a:ext cx="903287" cy="3538537"/>
          </a:xfrm>
          <a:custGeom>
            <a:avLst/>
            <a:gdLst>
              <a:gd name="connsiteX0" fmla="*/ 221247 w 863600"/>
              <a:gd name="connsiteY0" fmla="*/ 0 h 3383233"/>
              <a:gd name="connsiteX1" fmla="*/ 0 w 863600"/>
              <a:gd name="connsiteY1" fmla="*/ 221247 h 3383233"/>
              <a:gd name="connsiteX2" fmla="*/ 0 w 863600"/>
              <a:gd name="connsiteY2" fmla="*/ 1547881 h 3383233"/>
              <a:gd name="connsiteX3" fmla="*/ 0 w 863600"/>
              <a:gd name="connsiteY3" fmla="*/ 1615441 h 3383233"/>
              <a:gd name="connsiteX4" fmla="*/ 1 w 863600"/>
              <a:gd name="connsiteY4" fmla="*/ 3383233 h 3383233"/>
              <a:gd name="connsiteX5" fmla="*/ 140965 w 863600"/>
              <a:gd name="connsiteY5" fmla="*/ 3383233 h 3383233"/>
              <a:gd name="connsiteX6" fmla="*/ 140965 w 863600"/>
              <a:gd name="connsiteY6" fmla="*/ 1547881 h 3383233"/>
              <a:gd name="connsiteX7" fmla="*/ 140964 w 863600"/>
              <a:gd name="connsiteY7" fmla="*/ 1547881 h 3383233"/>
              <a:gd name="connsiteX8" fmla="*/ 140965 w 863600"/>
              <a:gd name="connsiteY8" fmla="*/ 221247 h 3383233"/>
              <a:gd name="connsiteX9" fmla="*/ 221247 w 863600"/>
              <a:gd name="connsiteY9" fmla="*/ 140965 h 3383233"/>
              <a:gd name="connsiteX10" fmla="*/ 863600 w 863600"/>
              <a:gd name="connsiteY10" fmla="*/ 140965 h 3383233"/>
              <a:gd name="connsiteX11" fmla="*/ 863600 w 863600"/>
              <a:gd name="connsiteY11" fmla="*/ 1 h 338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63600" h="3383233">
                <a:moveTo>
                  <a:pt x="221247" y="0"/>
                </a:moveTo>
                <a:cubicBezTo>
                  <a:pt x="99056" y="0"/>
                  <a:pt x="0" y="99056"/>
                  <a:pt x="0" y="221247"/>
                </a:cubicBezTo>
                <a:lnTo>
                  <a:pt x="0" y="1547881"/>
                </a:lnTo>
                <a:lnTo>
                  <a:pt x="0" y="1615441"/>
                </a:lnTo>
                <a:lnTo>
                  <a:pt x="1" y="3383233"/>
                </a:lnTo>
                <a:lnTo>
                  <a:pt x="140965" y="3383233"/>
                </a:lnTo>
                <a:lnTo>
                  <a:pt x="140965" y="1547881"/>
                </a:lnTo>
                <a:lnTo>
                  <a:pt x="140964" y="1547881"/>
                </a:lnTo>
                <a:lnTo>
                  <a:pt x="140965" y="221247"/>
                </a:lnTo>
                <a:cubicBezTo>
                  <a:pt x="140965" y="176908"/>
                  <a:pt x="176908" y="140965"/>
                  <a:pt x="221247" y="140965"/>
                </a:cubicBezTo>
                <a:lnTo>
                  <a:pt x="863600" y="140965"/>
                </a:lnTo>
                <a:lnTo>
                  <a:pt x="863600" y="1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MH_Other_6"/>
          <p:cNvSpPr/>
          <p:nvPr>
            <p:custDataLst>
              <p:tags r:id="rId6"/>
            </p:custDataLst>
          </p:nvPr>
        </p:nvSpPr>
        <p:spPr>
          <a:xfrm>
            <a:off x="7542214" y="3559176"/>
            <a:ext cx="504825" cy="50482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MH_Other_7"/>
          <p:cNvSpPr/>
          <p:nvPr>
            <p:custDataLst>
              <p:tags r:id="rId7"/>
            </p:custDataLst>
          </p:nvPr>
        </p:nvSpPr>
        <p:spPr>
          <a:xfrm>
            <a:off x="7219951" y="2379663"/>
            <a:ext cx="506413" cy="5064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MH_Other_8"/>
          <p:cNvSpPr/>
          <p:nvPr>
            <p:custDataLst>
              <p:tags r:id="rId8"/>
            </p:custDataLst>
          </p:nvPr>
        </p:nvSpPr>
        <p:spPr>
          <a:xfrm flipH="1">
            <a:off x="4497388" y="4467226"/>
            <a:ext cx="506412" cy="50641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MH_Other_9"/>
          <p:cNvSpPr/>
          <p:nvPr>
            <p:custDataLst>
              <p:tags r:id="rId9"/>
            </p:custDataLst>
          </p:nvPr>
        </p:nvSpPr>
        <p:spPr>
          <a:xfrm flipH="1">
            <a:off x="4819651" y="3338513"/>
            <a:ext cx="504825" cy="5064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MH_Other_10"/>
          <p:cNvSpPr/>
          <p:nvPr>
            <p:custDataLst>
              <p:tags r:id="rId10"/>
            </p:custDataLst>
          </p:nvPr>
        </p:nvSpPr>
        <p:spPr>
          <a:xfrm flipH="1">
            <a:off x="4244976" y="1708151"/>
            <a:ext cx="506413" cy="50641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2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SubTitle_4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7821613" y="2314689"/>
            <a:ext cx="2406650" cy="63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表达式求值</a:t>
            </a:r>
          </a:p>
        </p:txBody>
      </p:sp>
      <p:sp>
        <p:nvSpPr>
          <p:cNvPr id="15" name="MH_Desc_1"/>
          <p:cNvSpPr txBox="1"/>
          <p:nvPr>
            <p:custDataLst>
              <p:tags r:id="rId12"/>
            </p:custDataLst>
          </p:nvPr>
        </p:nvSpPr>
        <p:spPr>
          <a:xfrm>
            <a:off x="3326097" y="5515879"/>
            <a:ext cx="6274169" cy="898301"/>
          </a:xfrm>
          <a:prstGeom prst="rect">
            <a:avLst/>
          </a:prstGeom>
          <a:noFill/>
        </p:spPr>
        <p:txBody>
          <a:bodyPr lIns="72000" tIns="72000" rIns="72000" bIns="0">
            <a:no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en-US" altLang="zh-CN" sz="3600" dirty="0">
                <a:solidFill>
                  <a:schemeClr val="bg2">
                    <a:lumMod val="25000"/>
                  </a:schemeClr>
                </a:solidFill>
              </a:rPr>
              <a:t>Application Field of Binary Tree</a:t>
            </a:r>
            <a:endParaRPr lang="zh-CN" altLang="en-US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6" name="MH_Other_11"/>
          <p:cNvCxnSpPr/>
          <p:nvPr>
            <p:custDataLst>
              <p:tags r:id="rId13"/>
            </p:custDataLst>
          </p:nvPr>
        </p:nvCxnSpPr>
        <p:spPr>
          <a:xfrm>
            <a:off x="3309939" y="5429250"/>
            <a:ext cx="5775325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H_SubTitle_5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822065" y="1602603"/>
            <a:ext cx="2406650" cy="63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lang="en-US" altLang="zh-CN" sz="32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Merkle</a:t>
            </a:r>
            <a:r>
              <a: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</a:p>
        </p:txBody>
      </p:sp>
      <p:sp>
        <p:nvSpPr>
          <p:cNvPr id="18" name="MH_SubTitle_3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271464" y="3230243"/>
            <a:ext cx="3446586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折半查找的判定树</a:t>
            </a:r>
          </a:p>
        </p:txBody>
      </p:sp>
      <p:sp>
        <p:nvSpPr>
          <p:cNvPr id="19" name="MH_SubTitle_1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997075" y="4378801"/>
            <a:ext cx="2406650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哈夫曼树</a:t>
            </a:r>
          </a:p>
        </p:txBody>
      </p:sp>
      <p:sp>
        <p:nvSpPr>
          <p:cNvPr id="20" name="MH_SubTitle_4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8047039" y="3528332"/>
            <a:ext cx="2406650" cy="63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二叉排序树</a:t>
            </a:r>
          </a:p>
        </p:txBody>
      </p:sp>
      <p:sp>
        <p:nvSpPr>
          <p:cNvPr id="21" name="MH_Other_2"/>
          <p:cNvSpPr/>
          <p:nvPr>
            <p:custDataLst>
              <p:tags r:id="rId18"/>
            </p:custDataLst>
          </p:nvPr>
        </p:nvSpPr>
        <p:spPr>
          <a:xfrm>
            <a:off x="6989765" y="1887539"/>
            <a:ext cx="1086442" cy="3555999"/>
          </a:xfrm>
          <a:custGeom>
            <a:avLst/>
            <a:gdLst>
              <a:gd name="connsiteX0" fmla="*/ 221247 w 863600"/>
              <a:gd name="connsiteY0" fmla="*/ 0 h 2741461"/>
              <a:gd name="connsiteX1" fmla="*/ 863600 w 863600"/>
              <a:gd name="connsiteY1" fmla="*/ 1 h 2741461"/>
              <a:gd name="connsiteX2" fmla="*/ 863600 w 863600"/>
              <a:gd name="connsiteY2" fmla="*/ 140965 h 2741461"/>
              <a:gd name="connsiteX3" fmla="*/ 221247 w 863600"/>
              <a:gd name="connsiteY3" fmla="*/ 140965 h 2741461"/>
              <a:gd name="connsiteX4" fmla="*/ 140965 w 863600"/>
              <a:gd name="connsiteY4" fmla="*/ 221247 h 2741461"/>
              <a:gd name="connsiteX5" fmla="*/ 140965 w 863600"/>
              <a:gd name="connsiteY5" fmla="*/ 1013461 h 2741461"/>
              <a:gd name="connsiteX6" fmla="*/ 140965 w 863600"/>
              <a:gd name="connsiteY6" fmla="*/ 1013461 h 2741461"/>
              <a:gd name="connsiteX7" fmla="*/ 140965 w 863600"/>
              <a:gd name="connsiteY7" fmla="*/ 2741461 h 2741461"/>
              <a:gd name="connsiteX8" fmla="*/ 1 w 863600"/>
              <a:gd name="connsiteY8" fmla="*/ 2741461 h 2741461"/>
              <a:gd name="connsiteX9" fmla="*/ 0 w 863600"/>
              <a:gd name="connsiteY9" fmla="*/ 1615441 h 2741461"/>
              <a:gd name="connsiteX10" fmla="*/ 0 w 863600"/>
              <a:gd name="connsiteY10" fmla="*/ 1615441 h 2741461"/>
              <a:gd name="connsiteX11" fmla="*/ 0 w 863600"/>
              <a:gd name="connsiteY11" fmla="*/ 1013461 h 2741461"/>
              <a:gd name="connsiteX12" fmla="*/ 0 w 863600"/>
              <a:gd name="connsiteY12" fmla="*/ 221247 h 2741461"/>
              <a:gd name="connsiteX13" fmla="*/ 221247 w 863600"/>
              <a:gd name="connsiteY13" fmla="*/ 0 h 2741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63600" h="2741461">
                <a:moveTo>
                  <a:pt x="221247" y="0"/>
                </a:moveTo>
                <a:lnTo>
                  <a:pt x="863600" y="1"/>
                </a:lnTo>
                <a:lnTo>
                  <a:pt x="863600" y="140965"/>
                </a:lnTo>
                <a:lnTo>
                  <a:pt x="221247" y="140965"/>
                </a:lnTo>
                <a:cubicBezTo>
                  <a:pt x="176908" y="140965"/>
                  <a:pt x="140965" y="176908"/>
                  <a:pt x="140965" y="221247"/>
                </a:cubicBezTo>
                <a:lnTo>
                  <a:pt x="140965" y="1013461"/>
                </a:lnTo>
                <a:lnTo>
                  <a:pt x="140965" y="1013461"/>
                </a:lnTo>
                <a:lnTo>
                  <a:pt x="140965" y="2741461"/>
                </a:lnTo>
                <a:lnTo>
                  <a:pt x="1" y="2741461"/>
                </a:lnTo>
                <a:lnTo>
                  <a:pt x="0" y="1615441"/>
                </a:lnTo>
                <a:lnTo>
                  <a:pt x="0" y="1615441"/>
                </a:lnTo>
                <a:lnTo>
                  <a:pt x="0" y="1013461"/>
                </a:lnTo>
                <a:lnTo>
                  <a:pt x="0" y="221247"/>
                </a:lnTo>
                <a:cubicBezTo>
                  <a:pt x="0" y="99056"/>
                  <a:pt x="99056" y="0"/>
                  <a:pt x="221247" y="0"/>
                </a:cubicBez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MH_SubTitle_4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8432195" y="1570945"/>
            <a:ext cx="2406650" cy="63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红黑树</a:t>
            </a:r>
          </a:p>
        </p:txBody>
      </p:sp>
      <p:sp>
        <p:nvSpPr>
          <p:cNvPr id="23" name="MH_Other_7"/>
          <p:cNvSpPr/>
          <p:nvPr>
            <p:custDataLst>
              <p:tags r:id="rId20"/>
            </p:custDataLst>
          </p:nvPr>
        </p:nvSpPr>
        <p:spPr>
          <a:xfrm>
            <a:off x="7949104" y="1669285"/>
            <a:ext cx="506413" cy="5064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sz="2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五边形 23"/>
          <p:cNvSpPr/>
          <p:nvPr/>
        </p:nvSpPr>
        <p:spPr>
          <a:xfrm>
            <a:off x="767408" y="536656"/>
            <a:ext cx="3729980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二叉树的应用</a:t>
            </a:r>
          </a:p>
        </p:txBody>
      </p:sp>
    </p:spTree>
    <p:extLst>
      <p:ext uri="{BB962C8B-B14F-4D97-AF65-F5344CB8AC3E}">
        <p14:creationId xmlns:p14="http://schemas.microsoft.com/office/powerpoint/2010/main" val="91374745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五边形 35"/>
          <p:cNvSpPr/>
          <p:nvPr/>
        </p:nvSpPr>
        <p:spPr>
          <a:xfrm>
            <a:off x="767408" y="536656"/>
            <a:ext cx="2736304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区块链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081" y="1484785"/>
            <a:ext cx="5493511" cy="481588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  <a:prstDash val="dash"/>
          </a:ln>
        </p:spPr>
      </p:pic>
      <p:sp>
        <p:nvSpPr>
          <p:cNvPr id="30" name="内容占位符 5"/>
          <p:cNvSpPr>
            <a:spLocks noGrp="1"/>
          </p:cNvSpPr>
          <p:nvPr>
            <p:ph idx="1"/>
          </p:nvPr>
        </p:nvSpPr>
        <p:spPr>
          <a:xfrm>
            <a:off x="763844" y="1484785"/>
            <a:ext cx="4921012" cy="4815886"/>
          </a:xfrm>
          <a:solidFill>
            <a:schemeClr val="bg1"/>
          </a:solidFill>
          <a:ln w="25400">
            <a:solidFill>
              <a:schemeClr val="accent1"/>
            </a:solidFill>
            <a:prstDash val="dash"/>
          </a:ln>
        </p:spPr>
        <p:txBody>
          <a:bodyPr anchor="ctr" anchorCtr="0">
            <a:normAutofit/>
          </a:bodyPr>
          <a:lstStyle/>
          <a:p>
            <a:pPr marL="0" indent="0">
              <a:buNone/>
            </a:pPr>
            <a:r>
              <a:rPr lang="zh-CN" altLang="en-US" sz="3000" dirty="0">
                <a:solidFill>
                  <a:schemeClr val="tx1"/>
                </a:solidFill>
              </a:rPr>
              <a:t>       把区块链作为核心技术自主创新重要突破口，加快推动区块链技术和产业创新发展。</a:t>
            </a:r>
            <a:endParaRPr lang="zh-CN" altLang="en-US" sz="3000" dirty="0">
              <a:solidFill>
                <a:schemeClr val="tx1"/>
              </a:solidFill>
              <a:latin typeface="PingFang SC"/>
            </a:endParaRPr>
          </a:p>
          <a:p>
            <a:pPr marL="0" indent="0">
              <a:buNone/>
            </a:pPr>
            <a:r>
              <a:rPr lang="zh-CN" altLang="en-US" sz="3800" dirty="0"/>
              <a:t>　</a:t>
            </a:r>
            <a:r>
              <a:rPr lang="zh-CN" altLang="en-US" sz="4400" dirty="0"/>
              <a:t>　</a:t>
            </a:r>
            <a:r>
              <a:rPr lang="en-US" altLang="zh-CN" sz="2600" dirty="0">
                <a:solidFill>
                  <a:srgbClr val="40404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600" dirty="0">
                <a:solidFill>
                  <a:srgbClr val="40404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习近平在中央政治局第十八次集体学习时强调</a:t>
            </a:r>
            <a:endParaRPr lang="en-US" altLang="zh-CN" sz="2600" dirty="0">
              <a:solidFill>
                <a:srgbClr val="40404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5807968" y="1484785"/>
            <a:ext cx="0" cy="4815886"/>
          </a:xfrm>
          <a:prstGeom prst="line">
            <a:avLst/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0223"/>
      </p:ext>
    </p:extLst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1527382" y="2764904"/>
            <a:ext cx="9144000" cy="1600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410254" y="1844824"/>
            <a:ext cx="3678237" cy="1108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6600" dirty="0">
                <a:solidFill>
                  <a:srgbClr val="FF0000"/>
                </a:solidFill>
                <a:latin typeface="Impact" panose="020B0806030902050204" pitchFamily="34" charset="0"/>
              </a:rPr>
              <a:t>Thank You</a:t>
            </a:r>
            <a:endParaRPr lang="zh-CN" altLang="en-US" sz="6600" dirty="0">
              <a:solidFill>
                <a:srgbClr val="FF0000"/>
              </a:solidFill>
              <a:latin typeface="Impact" panose="020B0806030902050204" pitchFamily="34" charset="0"/>
            </a:endParaRPr>
          </a:p>
        </p:txBody>
      </p:sp>
      <p:sp>
        <p:nvSpPr>
          <p:cNvPr id="4" name="任意多边形 3"/>
          <p:cNvSpPr/>
          <p:nvPr>
            <p:custDataLst>
              <p:tags r:id="rId3"/>
            </p:custDataLst>
          </p:nvPr>
        </p:nvSpPr>
        <p:spPr>
          <a:xfrm>
            <a:off x="3749883" y="2974900"/>
            <a:ext cx="1501775" cy="1246188"/>
          </a:xfrm>
          <a:custGeom>
            <a:avLst/>
            <a:gdLst>
              <a:gd name="connsiteX0" fmla="*/ 683259 w 1501139"/>
              <a:gd name="connsiteY0" fmla="*/ 0 h 1247086"/>
              <a:gd name="connsiteX1" fmla="*/ 962295 w 1501139"/>
              <a:gd name="connsiteY1" fmla="*/ 0 h 1247086"/>
              <a:gd name="connsiteX2" fmla="*/ 1501139 w 1501139"/>
              <a:gd name="connsiteY2" fmla="*/ 623543 h 1247086"/>
              <a:gd name="connsiteX3" fmla="*/ 962295 w 1501139"/>
              <a:gd name="connsiteY3" fmla="*/ 1247086 h 1247086"/>
              <a:gd name="connsiteX4" fmla="*/ 683259 w 1501139"/>
              <a:gd name="connsiteY4" fmla="*/ 1247086 h 1247086"/>
              <a:gd name="connsiteX5" fmla="*/ 1123741 w 1501139"/>
              <a:gd name="connsiteY5" fmla="*/ 737366 h 1247086"/>
              <a:gd name="connsiteX6" fmla="*/ 0 w 1501139"/>
              <a:gd name="connsiteY6" fmla="*/ 737366 h 1247086"/>
              <a:gd name="connsiteX7" fmla="*/ 0 w 1501139"/>
              <a:gd name="connsiteY7" fmla="*/ 509720 h 1247086"/>
              <a:gd name="connsiteX8" fmla="*/ 1123741 w 1501139"/>
              <a:gd name="connsiteY8" fmla="*/ 509720 h 1247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1139" h="1247086">
                <a:moveTo>
                  <a:pt x="683259" y="0"/>
                </a:moveTo>
                <a:lnTo>
                  <a:pt x="962295" y="0"/>
                </a:lnTo>
                <a:lnTo>
                  <a:pt x="1501139" y="623543"/>
                </a:lnTo>
                <a:lnTo>
                  <a:pt x="962295" y="1247086"/>
                </a:lnTo>
                <a:lnTo>
                  <a:pt x="683259" y="1247086"/>
                </a:lnTo>
                <a:lnTo>
                  <a:pt x="1123741" y="737366"/>
                </a:lnTo>
                <a:lnTo>
                  <a:pt x="0" y="737366"/>
                </a:lnTo>
                <a:lnTo>
                  <a:pt x="0" y="509720"/>
                </a:lnTo>
                <a:lnTo>
                  <a:pt x="1123741" y="509720"/>
                </a:lnTo>
                <a:close/>
              </a:path>
            </a:pathLst>
          </a:cu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51310" y="2996952"/>
            <a:ext cx="3672408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6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谢谢您！</a:t>
            </a:r>
          </a:p>
        </p:txBody>
      </p:sp>
    </p:spTree>
    <p:extLst>
      <p:ext uri="{BB962C8B-B14F-4D97-AF65-F5344CB8AC3E}">
        <p14:creationId xmlns:p14="http://schemas.microsoft.com/office/powerpoint/2010/main" val="406118443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SubTitle_1"/>
          <p:cNvSpPr/>
          <p:nvPr>
            <p:custDataLst>
              <p:tags r:id="rId1"/>
            </p:custDataLst>
          </p:nvPr>
        </p:nvSpPr>
        <p:spPr>
          <a:xfrm>
            <a:off x="707509" y="4056206"/>
            <a:ext cx="2508172" cy="186055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Ins="720000" anchor="ctr"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3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区块链</a:t>
            </a:r>
          </a:p>
        </p:txBody>
      </p:sp>
      <p:sp>
        <p:nvSpPr>
          <p:cNvPr id="5" name="MH_Other_1"/>
          <p:cNvSpPr/>
          <p:nvPr>
            <p:custDataLst>
              <p:tags r:id="rId2"/>
            </p:custDataLst>
          </p:nvPr>
        </p:nvSpPr>
        <p:spPr>
          <a:xfrm>
            <a:off x="2235623" y="4642086"/>
            <a:ext cx="661987" cy="649287"/>
          </a:xfrm>
          <a:custGeom>
            <a:avLst/>
            <a:gdLst>
              <a:gd name="connsiteX0" fmla="*/ 0 w 390525"/>
              <a:gd name="connsiteY0" fmla="*/ 0 h 400050"/>
              <a:gd name="connsiteX1" fmla="*/ 390525 w 390525"/>
              <a:gd name="connsiteY1" fmla="*/ 0 h 400050"/>
              <a:gd name="connsiteX2" fmla="*/ 390525 w 390525"/>
              <a:gd name="connsiteY2" fmla="*/ 400050 h 400050"/>
              <a:gd name="connsiteX3" fmla="*/ 0 w 390525"/>
              <a:gd name="connsiteY3" fmla="*/ 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525" h="400050">
                <a:moveTo>
                  <a:pt x="0" y="0"/>
                </a:moveTo>
                <a:lnTo>
                  <a:pt x="390525" y="0"/>
                </a:lnTo>
                <a:lnTo>
                  <a:pt x="390525" y="4000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6" name="MH_SubTitle_2"/>
          <p:cNvSpPr/>
          <p:nvPr>
            <p:custDataLst>
              <p:tags r:id="rId3"/>
            </p:custDataLst>
          </p:nvPr>
        </p:nvSpPr>
        <p:spPr>
          <a:xfrm>
            <a:off x="2235624" y="2780928"/>
            <a:ext cx="2146100" cy="18589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Ins="720000" anchor="ctr"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3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区块</a:t>
            </a:r>
          </a:p>
        </p:txBody>
      </p:sp>
      <p:sp>
        <p:nvSpPr>
          <p:cNvPr id="7" name="MH_Other_2"/>
          <p:cNvSpPr/>
          <p:nvPr>
            <p:custDataLst>
              <p:tags r:id="rId4"/>
            </p:custDataLst>
          </p:nvPr>
        </p:nvSpPr>
        <p:spPr>
          <a:xfrm>
            <a:off x="3339081" y="3593511"/>
            <a:ext cx="661987" cy="649288"/>
          </a:xfrm>
          <a:custGeom>
            <a:avLst/>
            <a:gdLst>
              <a:gd name="connsiteX0" fmla="*/ 0 w 390525"/>
              <a:gd name="connsiteY0" fmla="*/ 0 h 400050"/>
              <a:gd name="connsiteX1" fmla="*/ 390525 w 390525"/>
              <a:gd name="connsiteY1" fmla="*/ 0 h 400050"/>
              <a:gd name="connsiteX2" fmla="*/ 390525 w 390525"/>
              <a:gd name="connsiteY2" fmla="*/ 400050 h 400050"/>
              <a:gd name="connsiteX3" fmla="*/ 0 w 390525"/>
              <a:gd name="connsiteY3" fmla="*/ 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525" h="400050">
                <a:moveTo>
                  <a:pt x="0" y="0"/>
                </a:moveTo>
                <a:lnTo>
                  <a:pt x="390525" y="0"/>
                </a:lnTo>
                <a:lnTo>
                  <a:pt x="390525" y="4000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8" name="MH_SubTitle_3"/>
          <p:cNvSpPr/>
          <p:nvPr>
            <p:custDataLst>
              <p:tags r:id="rId5"/>
            </p:custDataLst>
          </p:nvPr>
        </p:nvSpPr>
        <p:spPr>
          <a:xfrm>
            <a:off x="3350541" y="1730217"/>
            <a:ext cx="2856194" cy="1860550"/>
          </a:xfrm>
          <a:prstGeom prst="homePlate">
            <a:avLst>
              <a:gd name="adj" fmla="val 3186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Ins="720000" anchor="ctr"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默克尔树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3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Merkle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73706" y="1555371"/>
            <a:ext cx="2342674" cy="798574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</a:p>
          <a:p>
            <a:pPr algn="ctr"/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Hash(N5+N6)</a:t>
            </a:r>
            <a:endParaRPr lang="zh-CN" altLang="en-US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88544" y="2846450"/>
            <a:ext cx="1656184" cy="798574"/>
          </a:xfrm>
          <a:prstGeom prst="rect">
            <a:avLst/>
          </a:prstGeom>
          <a:solidFill>
            <a:schemeClr val="bg1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N5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</a:p>
          <a:p>
            <a:pPr algn="ctr"/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Hash(N1+N2)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908392" y="2841573"/>
            <a:ext cx="1656184" cy="798574"/>
          </a:xfrm>
          <a:prstGeom prst="rect">
            <a:avLst/>
          </a:prstGeom>
          <a:solidFill>
            <a:schemeClr val="bg1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N6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</a:p>
          <a:p>
            <a:pPr algn="ctr"/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Hash(N3+N4)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31904" y="4190230"/>
            <a:ext cx="1241838" cy="798574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N1=</a:t>
            </a:r>
          </a:p>
          <a:p>
            <a:pPr algn="ctr"/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Hash(A)</a:t>
            </a:r>
            <a:endParaRPr lang="zh-CN" altLang="en-US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913761" y="4207908"/>
            <a:ext cx="1214982" cy="798574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N2=</a:t>
            </a:r>
          </a:p>
          <a:p>
            <a:pPr algn="ctr"/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Hash(B)</a:t>
            </a:r>
            <a:endParaRPr lang="zh-CN" altLang="en-US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464829" y="4207908"/>
            <a:ext cx="1271655" cy="798574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N3=</a:t>
            </a:r>
          </a:p>
          <a:p>
            <a:pPr algn="ctr"/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Hash(C</a:t>
            </a:r>
            <a:r>
              <a:rPr lang="en-US" altLang="zh-CN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171822" y="4190230"/>
            <a:ext cx="1324778" cy="798574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N4=</a:t>
            </a:r>
          </a:p>
          <a:p>
            <a:pPr algn="ctr"/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Hash(D)</a:t>
            </a:r>
            <a:endParaRPr lang="zh-CN" altLang="en-US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18095" y="5500019"/>
            <a:ext cx="1241838" cy="7985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857410" y="5517469"/>
            <a:ext cx="1241838" cy="7985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462865" y="5510746"/>
            <a:ext cx="1241838" cy="7985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162762" y="5517232"/>
            <a:ext cx="1241838" cy="7985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7321652" y="2353945"/>
            <a:ext cx="523076" cy="487628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8908392" y="2353945"/>
            <a:ext cx="499976" cy="487628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6217920" y="3673813"/>
            <a:ext cx="511891" cy="504292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endCxn id="13" idx="0"/>
          </p:cNvCxnSpPr>
          <p:nvPr/>
        </p:nvCxnSpPr>
        <p:spPr>
          <a:xfrm>
            <a:off x="7108273" y="3673813"/>
            <a:ext cx="412979" cy="534095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endCxn id="14" idx="0"/>
          </p:cNvCxnSpPr>
          <p:nvPr/>
        </p:nvCxnSpPr>
        <p:spPr>
          <a:xfrm flipH="1">
            <a:off x="9100657" y="3645024"/>
            <a:ext cx="537300" cy="562884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10016419" y="3645024"/>
            <a:ext cx="412979" cy="534095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五边形 35"/>
          <p:cNvSpPr/>
          <p:nvPr/>
        </p:nvSpPr>
        <p:spPr>
          <a:xfrm>
            <a:off x="767408" y="536656"/>
            <a:ext cx="3024336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默克尔树</a:t>
            </a:r>
          </a:p>
        </p:txBody>
      </p:sp>
    </p:spTree>
    <p:extLst>
      <p:ext uri="{BB962C8B-B14F-4D97-AF65-F5344CB8AC3E}">
        <p14:creationId xmlns:p14="http://schemas.microsoft.com/office/powerpoint/2010/main" val="235880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Number_1">
            <a:hlinkClick r:id="rId13" action="ppaction://hlinksldjump"/>
          </p:cNvPr>
          <p:cNvSpPr/>
          <p:nvPr>
            <p:custDataLst>
              <p:tags r:id="rId2"/>
            </p:custDataLst>
          </p:nvPr>
        </p:nvSpPr>
        <p:spPr>
          <a:xfrm>
            <a:off x="4410331" y="1619679"/>
            <a:ext cx="682404" cy="682039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>
                <a:solidFill>
                  <a:srgbClr val="0000FF"/>
                </a:solidFill>
                <a:ea typeface="华文细黑" panose="02010600040101010101" pitchFamily="2" charset="-122"/>
              </a:rPr>
              <a:t>01</a:t>
            </a:r>
            <a:endParaRPr lang="zh-CN" altLang="en-US" sz="2800" b="1" dirty="0">
              <a:solidFill>
                <a:srgbClr val="0000FF"/>
              </a:solidFill>
              <a:ea typeface="华文细黑" panose="02010600040101010101" pitchFamily="2" charset="-122"/>
            </a:endParaRPr>
          </a:p>
        </p:txBody>
      </p:sp>
      <p:sp>
        <p:nvSpPr>
          <p:cNvPr id="6" name="MH_Entry_1">
            <a:hlinkClick r:id="rId13" action="ppaction://hlinksldjump"/>
          </p:cNvPr>
          <p:cNvSpPr/>
          <p:nvPr>
            <p:custDataLst>
              <p:tags r:id="rId3"/>
            </p:custDataLst>
          </p:nvPr>
        </p:nvSpPr>
        <p:spPr>
          <a:xfrm>
            <a:off x="5242659" y="1619679"/>
            <a:ext cx="4346560" cy="682039"/>
          </a:xfrm>
          <a:prstGeom prst="rect">
            <a:avLst/>
          </a:prstGeom>
          <a:solidFill>
            <a:srgbClr val="0000FF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3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二叉树遍历的定义</a:t>
            </a:r>
          </a:p>
        </p:txBody>
      </p:sp>
      <p:sp>
        <p:nvSpPr>
          <p:cNvPr id="9" name="MH_Number_3">
            <a:hlinkClick r:id="rId13" action="ppaction://hlinksldjump"/>
          </p:cNvPr>
          <p:cNvSpPr/>
          <p:nvPr>
            <p:custDataLst>
              <p:tags r:id="rId4"/>
            </p:custDataLst>
          </p:nvPr>
        </p:nvSpPr>
        <p:spPr>
          <a:xfrm>
            <a:off x="4410331" y="4403145"/>
            <a:ext cx="682404" cy="682039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>
                <a:solidFill>
                  <a:srgbClr val="0000FF"/>
                </a:solidFill>
                <a:ea typeface="华文细黑" panose="02010600040101010101" pitchFamily="2" charset="-122"/>
              </a:rPr>
              <a:t>03</a:t>
            </a:r>
            <a:endParaRPr lang="zh-CN" altLang="en-US" sz="2800" b="1" dirty="0">
              <a:solidFill>
                <a:srgbClr val="0000FF"/>
              </a:solidFill>
              <a:ea typeface="华文细黑" panose="02010600040101010101" pitchFamily="2" charset="-122"/>
            </a:endParaRPr>
          </a:p>
        </p:txBody>
      </p:sp>
      <p:sp>
        <p:nvSpPr>
          <p:cNvPr id="10" name="MH_Entry_3">
            <a:hlinkClick r:id="rId13" action="ppaction://hlinksldjump"/>
          </p:cNvPr>
          <p:cNvSpPr/>
          <p:nvPr>
            <p:custDataLst>
              <p:tags r:id="rId5"/>
            </p:custDataLst>
          </p:nvPr>
        </p:nvSpPr>
        <p:spPr>
          <a:xfrm>
            <a:off x="5242659" y="4403145"/>
            <a:ext cx="4346560" cy="682039"/>
          </a:xfrm>
          <a:prstGeom prst="rect">
            <a:avLst/>
          </a:prstGeom>
          <a:solidFill>
            <a:srgbClr val="0000FF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3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二叉树遍历的应用</a:t>
            </a:r>
          </a:p>
        </p:txBody>
      </p:sp>
      <p:sp>
        <p:nvSpPr>
          <p:cNvPr id="21" name="MH_Number_2">
            <a:hlinkClick r:id="rId13" action="ppaction://hlinksldjump"/>
          </p:cNvPr>
          <p:cNvSpPr/>
          <p:nvPr>
            <p:custDataLst>
              <p:tags r:id="rId6"/>
            </p:custDataLst>
          </p:nvPr>
        </p:nvSpPr>
        <p:spPr>
          <a:xfrm>
            <a:off x="4410331" y="2996952"/>
            <a:ext cx="682404" cy="682039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>
                <a:solidFill>
                  <a:srgbClr val="0000FF"/>
                </a:solidFill>
                <a:ea typeface="华文细黑" panose="02010600040101010101" pitchFamily="2" charset="-122"/>
              </a:rPr>
              <a:t>02</a:t>
            </a:r>
            <a:endParaRPr lang="zh-CN" altLang="en-US" sz="2800" b="1">
              <a:solidFill>
                <a:srgbClr val="0000FF"/>
              </a:solidFill>
              <a:ea typeface="华文细黑" panose="02010600040101010101" pitchFamily="2" charset="-122"/>
            </a:endParaRPr>
          </a:p>
        </p:txBody>
      </p:sp>
      <p:sp>
        <p:nvSpPr>
          <p:cNvPr id="22" name="MH_Entry_2">
            <a:hlinkClick r:id="rId13" action="ppaction://hlinksldjump"/>
          </p:cNvPr>
          <p:cNvSpPr/>
          <p:nvPr>
            <p:custDataLst>
              <p:tags r:id="rId7"/>
            </p:custDataLst>
          </p:nvPr>
        </p:nvSpPr>
        <p:spPr>
          <a:xfrm>
            <a:off x="5242659" y="2996952"/>
            <a:ext cx="4346560" cy="682039"/>
          </a:xfrm>
          <a:prstGeom prst="rect">
            <a:avLst/>
          </a:prstGeom>
          <a:solidFill>
            <a:srgbClr val="0000FF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3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二叉树遍历的方法</a:t>
            </a:r>
          </a:p>
        </p:txBody>
      </p:sp>
      <p:cxnSp>
        <p:nvCxnSpPr>
          <p:cNvPr id="26" name="MH_Others_1"/>
          <p:cNvCxnSpPr/>
          <p:nvPr>
            <p:custDataLst>
              <p:tags r:id="rId8"/>
            </p:custDataLst>
          </p:nvPr>
        </p:nvCxnSpPr>
        <p:spPr>
          <a:xfrm>
            <a:off x="3256636" y="740229"/>
            <a:ext cx="0" cy="5364000"/>
          </a:xfrm>
          <a:prstGeom prst="line">
            <a:avLst/>
          </a:prstGeom>
          <a:ln w="412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H_Others_2"/>
          <p:cNvSpPr txBox="1"/>
          <p:nvPr>
            <p:custDataLst>
              <p:tags r:id="rId9"/>
            </p:custDataLst>
          </p:nvPr>
        </p:nvSpPr>
        <p:spPr>
          <a:xfrm>
            <a:off x="1819491" y="291485"/>
            <a:ext cx="1054501" cy="1188575"/>
          </a:xfrm>
          <a:prstGeom prst="rect">
            <a:avLst/>
          </a:prstGeom>
          <a:noFill/>
        </p:spPr>
        <p:txBody>
          <a:bodyPr vert="eaVert" wrap="square" rtlCol="0" anchor="ctr" anchorCtr="0">
            <a:noAutofit/>
          </a:bodyPr>
          <a:lstStyle/>
          <a:p>
            <a:r>
              <a:rPr lang="en-US" altLang="zh-CN" sz="8800" dirty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CN" altLang="en-US" sz="4400" dirty="0">
              <a:solidFill>
                <a:srgbClr val="0000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MH_Others_3"/>
          <p:cNvSpPr txBox="1"/>
          <p:nvPr>
            <p:custDataLst>
              <p:tags r:id="rId10"/>
            </p:custDataLst>
          </p:nvPr>
        </p:nvSpPr>
        <p:spPr>
          <a:xfrm>
            <a:off x="1985896" y="2798661"/>
            <a:ext cx="693893" cy="3122517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ctr"/>
            <a:r>
              <a:rPr lang="zh-CN" altLang="en-US" sz="4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内容安排</a:t>
            </a:r>
          </a:p>
        </p:txBody>
      </p:sp>
      <p:sp>
        <p:nvSpPr>
          <p:cNvPr id="29" name="MH_Others_4"/>
          <p:cNvSpPr/>
          <p:nvPr>
            <p:custDataLst>
              <p:tags r:id="rId11"/>
            </p:custDataLst>
          </p:nvPr>
        </p:nvSpPr>
        <p:spPr>
          <a:xfrm>
            <a:off x="2009079" y="893398"/>
            <a:ext cx="615553" cy="2293405"/>
          </a:xfrm>
          <a:prstGeom prst="rect">
            <a:avLst/>
          </a:prstGeom>
        </p:spPr>
        <p:txBody>
          <a:bodyPr vert="eaVert" wrap="square">
            <a:noAutofit/>
          </a:bodyPr>
          <a:lstStyle/>
          <a:p>
            <a:r>
              <a:rPr lang="en-US" altLang="zh-CN" sz="2800" b="1" spc="500" dirty="0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ONTENTS</a:t>
            </a:r>
            <a:endParaRPr lang="zh-CN" altLang="en-US" sz="2800" b="1" spc="500" dirty="0">
              <a:solidFill>
                <a:schemeClr val="accent1">
                  <a:lumMod val="7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0754838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347674" y="1556792"/>
            <a:ext cx="4409787" cy="4489540"/>
            <a:chOff x="1312950" y="1924174"/>
            <a:chExt cx="4409787" cy="4489540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2711504" y="2430729"/>
              <a:ext cx="432168" cy="4316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H="1">
              <a:off x="1763348" y="3512744"/>
              <a:ext cx="517952" cy="7518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3867640" y="2432126"/>
              <a:ext cx="431635" cy="43020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>
              <a:off x="4042057" y="3535850"/>
              <a:ext cx="287258" cy="68649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997003" y="4934121"/>
              <a:ext cx="509542" cy="74680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4800728" y="3460188"/>
              <a:ext cx="495452" cy="72165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组合 10"/>
            <p:cNvGrpSpPr/>
            <p:nvPr/>
          </p:nvGrpSpPr>
          <p:grpSpPr>
            <a:xfrm>
              <a:off x="3105644" y="1924174"/>
              <a:ext cx="1009112" cy="712737"/>
              <a:chOff x="3105644" y="1924174"/>
              <a:chExt cx="1009112" cy="712737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3105644" y="1924174"/>
                <a:ext cx="767269" cy="712737"/>
              </a:xfrm>
              <a:prstGeom prst="ellipse">
                <a:avLst/>
              </a:prstGeom>
              <a:solidFill>
                <a:srgbClr val="00C9CB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3251988" y="1978620"/>
                <a:ext cx="86276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2105628" y="2838606"/>
              <a:ext cx="767269" cy="712737"/>
              <a:chOff x="3105644" y="1924174"/>
              <a:chExt cx="767269" cy="712737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3105644" y="1924174"/>
                <a:ext cx="767269" cy="712737"/>
              </a:xfrm>
              <a:prstGeom prst="ellipse">
                <a:avLst/>
              </a:prstGeom>
              <a:solidFill>
                <a:srgbClr val="00C9CB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3273285" y="2024213"/>
                <a:ext cx="5678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endPara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4147658" y="2838606"/>
              <a:ext cx="767269" cy="712737"/>
              <a:chOff x="3105644" y="1924174"/>
              <a:chExt cx="767269" cy="712737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3105644" y="1924174"/>
                <a:ext cx="767269" cy="712737"/>
              </a:xfrm>
              <a:prstGeom prst="ellipse">
                <a:avLst/>
              </a:prstGeom>
              <a:solidFill>
                <a:srgbClr val="00C9CB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3253097" y="2009313"/>
                <a:ext cx="5361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endPara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312950" y="4285558"/>
              <a:ext cx="792678" cy="712737"/>
              <a:chOff x="3105644" y="1924174"/>
              <a:chExt cx="792678" cy="712737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3105644" y="1924174"/>
                <a:ext cx="767269" cy="712737"/>
              </a:xfrm>
              <a:prstGeom prst="ellipse">
                <a:avLst/>
              </a:prstGeom>
              <a:solidFill>
                <a:srgbClr val="00C9CB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3252297" y="2009313"/>
                <a:ext cx="6460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endPara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143656" y="5700977"/>
              <a:ext cx="836737" cy="712737"/>
              <a:chOff x="2457263" y="3351079"/>
              <a:chExt cx="836737" cy="712737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2457263" y="3351079"/>
                <a:ext cx="767269" cy="712737"/>
              </a:xfrm>
              <a:prstGeom prst="ellipse">
                <a:avLst/>
              </a:prstGeom>
              <a:solidFill>
                <a:srgbClr val="00C9CB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2594907" y="3415061"/>
                <a:ext cx="69909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</a:t>
                </a:r>
                <a:endPara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4955468" y="4212075"/>
              <a:ext cx="767269" cy="712737"/>
              <a:chOff x="3105644" y="1924174"/>
              <a:chExt cx="767269" cy="712737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3105644" y="1924174"/>
                <a:ext cx="767269" cy="712737"/>
              </a:xfrm>
              <a:prstGeom prst="ellipse">
                <a:avLst/>
              </a:prstGeom>
              <a:solidFill>
                <a:srgbClr val="00C9CB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3280263" y="2009313"/>
                <a:ext cx="5163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</a:t>
                </a:r>
                <a:endPara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3692833" y="4237833"/>
              <a:ext cx="767269" cy="712737"/>
              <a:chOff x="3105644" y="1924174"/>
              <a:chExt cx="767269" cy="712737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3105644" y="1924174"/>
                <a:ext cx="767269" cy="712737"/>
              </a:xfrm>
              <a:prstGeom prst="ellipse">
                <a:avLst/>
              </a:prstGeom>
              <a:solidFill>
                <a:srgbClr val="00C9CB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3302023" y="2009313"/>
                <a:ext cx="5642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</a:t>
                </a:r>
                <a:endPara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2" name="横卷形 31"/>
          <p:cNvSpPr/>
          <p:nvPr/>
        </p:nvSpPr>
        <p:spPr>
          <a:xfrm>
            <a:off x="669228" y="1662251"/>
            <a:ext cx="2396394" cy="900619"/>
          </a:xfrm>
          <a:prstGeom prst="horizontalScroll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遍历二叉树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626724" y="1674510"/>
            <a:ext cx="3978543" cy="112646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0" lvl="2" algn="ctr" eaLnBrk="0" hangingPunct="0">
              <a:lnSpc>
                <a:spcPct val="120000"/>
              </a:lnSpc>
              <a:spcBef>
                <a:spcPct val="20000"/>
              </a:spcBef>
              <a:buClr>
                <a:schemeClr val="accent3">
                  <a:lumMod val="60000"/>
                  <a:lumOff val="40000"/>
                </a:schemeClr>
              </a:buClr>
              <a:buSzPct val="80000"/>
            </a:pP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按某条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搜索路径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巡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树中每个结点且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不重复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横卷形 33"/>
          <p:cNvSpPr/>
          <p:nvPr/>
        </p:nvSpPr>
        <p:spPr>
          <a:xfrm>
            <a:off x="915354" y="3131554"/>
            <a:ext cx="1989104" cy="900619"/>
          </a:xfrm>
          <a:prstGeom prst="horizontalScroll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</a:p>
        </p:txBody>
      </p:sp>
      <p:sp>
        <p:nvSpPr>
          <p:cNvPr id="35" name="横卷形 34"/>
          <p:cNvSpPr/>
          <p:nvPr/>
        </p:nvSpPr>
        <p:spPr>
          <a:xfrm>
            <a:off x="862496" y="4566739"/>
            <a:ext cx="1987724" cy="900619"/>
          </a:xfrm>
          <a:prstGeom prst="horizontalScroll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搜索路径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3626724" y="3251939"/>
            <a:ext cx="2385185" cy="565604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3pPr marL="0" lvl="2" algn="ctr" eaLnBrk="0" hangingPunct="0">
              <a:lnSpc>
                <a:spcPct val="120000"/>
              </a:lnSpc>
              <a:spcBef>
                <a:spcPct val="20000"/>
              </a:spcBef>
              <a:buClr>
                <a:schemeClr val="accent3">
                  <a:lumMod val="60000"/>
                  <a:lumOff val="40000"/>
                </a:schemeClr>
              </a:buClr>
              <a:buSzPct val="80000"/>
              <a:defRPr sz="28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2"/>
            <a:r>
              <a:rPr lang="zh-CN" altLang="en-US" dirty="0"/>
              <a:t>输出结点信息</a:t>
            </a:r>
            <a:endParaRPr lang="en-US" altLang="zh-CN" dirty="0"/>
          </a:p>
        </p:txBody>
      </p:sp>
      <p:sp>
        <p:nvSpPr>
          <p:cNvPr id="37" name="文本框 36"/>
          <p:cNvSpPr txBox="1"/>
          <p:nvPr/>
        </p:nvSpPr>
        <p:spPr>
          <a:xfrm>
            <a:off x="3625338" y="4747939"/>
            <a:ext cx="2373353" cy="565604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3pPr marL="0" lvl="2" algn="ctr" eaLnBrk="0" hangingPunct="0">
              <a:lnSpc>
                <a:spcPct val="120000"/>
              </a:lnSpc>
              <a:spcBef>
                <a:spcPct val="20000"/>
              </a:spcBef>
              <a:buClr>
                <a:schemeClr val="accent3">
                  <a:lumMod val="60000"/>
                  <a:lumOff val="40000"/>
                </a:schemeClr>
              </a:buClr>
              <a:buSzPct val="80000"/>
              <a:defRPr sz="28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2"/>
            <a:r>
              <a:rPr lang="zh-CN" altLang="en-US" dirty="0"/>
              <a:t>层次</a:t>
            </a:r>
            <a:endParaRPr lang="en-US" altLang="zh-CN" dirty="0"/>
          </a:p>
        </p:txBody>
      </p:sp>
      <p:sp>
        <p:nvSpPr>
          <p:cNvPr id="41" name="燕尾形 40"/>
          <p:cNvSpPr/>
          <p:nvPr/>
        </p:nvSpPr>
        <p:spPr>
          <a:xfrm>
            <a:off x="3040769" y="4788002"/>
            <a:ext cx="360040" cy="44757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燕尾形 41"/>
          <p:cNvSpPr/>
          <p:nvPr/>
        </p:nvSpPr>
        <p:spPr>
          <a:xfrm>
            <a:off x="3089248" y="3339695"/>
            <a:ext cx="360040" cy="44757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五边形 43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1271464" y="417742"/>
            <a:ext cx="4896544" cy="988329"/>
            <a:chOff x="511396" y="5872981"/>
            <a:chExt cx="3877696" cy="1903027"/>
          </a:xfrm>
        </p:grpSpPr>
        <p:sp>
          <p:nvSpPr>
            <p:cNvPr id="46" name="燕尾形 45"/>
            <p:cNvSpPr/>
            <p:nvPr/>
          </p:nvSpPr>
          <p:spPr>
            <a:xfrm>
              <a:off x="511396" y="6101950"/>
              <a:ext cx="3877696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燕尾形 4"/>
            <p:cNvSpPr/>
            <p:nvPr/>
          </p:nvSpPr>
          <p:spPr>
            <a:xfrm>
              <a:off x="819518" y="5872981"/>
              <a:ext cx="3332808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二叉树遍历的定义</a:t>
              </a:r>
            </a:p>
          </p:txBody>
        </p:sp>
      </p:grpSp>
      <p:sp>
        <p:nvSpPr>
          <p:cNvPr id="48" name="燕尾形 47"/>
          <p:cNvSpPr/>
          <p:nvPr/>
        </p:nvSpPr>
        <p:spPr>
          <a:xfrm>
            <a:off x="3153144" y="1886127"/>
            <a:ext cx="360040" cy="44757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523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41" grpId="0" animBg="1"/>
      <p:bldP spid="42" grpId="0" animBg="1"/>
      <p:bldP spid="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207751" y="1556792"/>
            <a:ext cx="4409787" cy="4489540"/>
            <a:chOff x="1312950" y="1924174"/>
            <a:chExt cx="4409787" cy="4489540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2711504" y="2430729"/>
              <a:ext cx="432168" cy="4316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H="1">
              <a:off x="1763348" y="3512744"/>
              <a:ext cx="517952" cy="7518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3867640" y="2432126"/>
              <a:ext cx="431635" cy="43020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>
              <a:off x="4042057" y="3535850"/>
              <a:ext cx="287258" cy="68649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997003" y="4934121"/>
              <a:ext cx="509542" cy="74680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4800728" y="3460188"/>
              <a:ext cx="495452" cy="72165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组合 10"/>
            <p:cNvGrpSpPr/>
            <p:nvPr/>
          </p:nvGrpSpPr>
          <p:grpSpPr>
            <a:xfrm>
              <a:off x="3105644" y="1924174"/>
              <a:ext cx="1009112" cy="712737"/>
              <a:chOff x="3105644" y="1924174"/>
              <a:chExt cx="1009112" cy="712737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3105644" y="1924174"/>
                <a:ext cx="767269" cy="712737"/>
              </a:xfrm>
              <a:prstGeom prst="ellipse">
                <a:avLst/>
              </a:prstGeom>
              <a:solidFill>
                <a:srgbClr val="00C9CB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3251988" y="1978620"/>
                <a:ext cx="86276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2105628" y="2838606"/>
              <a:ext cx="767269" cy="712737"/>
              <a:chOff x="3105644" y="1924174"/>
              <a:chExt cx="767269" cy="712737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3105644" y="1924174"/>
                <a:ext cx="767269" cy="712737"/>
              </a:xfrm>
              <a:prstGeom prst="ellipse">
                <a:avLst/>
              </a:prstGeom>
              <a:solidFill>
                <a:srgbClr val="00C9CB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3273285" y="2024213"/>
                <a:ext cx="5678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endPara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4147658" y="2838606"/>
              <a:ext cx="767269" cy="712737"/>
              <a:chOff x="3105644" y="1924174"/>
              <a:chExt cx="767269" cy="712737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3105644" y="1924174"/>
                <a:ext cx="767269" cy="712737"/>
              </a:xfrm>
              <a:prstGeom prst="ellipse">
                <a:avLst/>
              </a:prstGeom>
              <a:solidFill>
                <a:srgbClr val="00C9CB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3253097" y="2009313"/>
                <a:ext cx="5361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endPara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312950" y="4285558"/>
              <a:ext cx="792678" cy="712737"/>
              <a:chOff x="3105644" y="1924174"/>
              <a:chExt cx="792678" cy="712737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3105644" y="1924174"/>
                <a:ext cx="767269" cy="712737"/>
              </a:xfrm>
              <a:prstGeom prst="ellipse">
                <a:avLst/>
              </a:prstGeom>
              <a:solidFill>
                <a:srgbClr val="00C9CB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3252297" y="2009313"/>
                <a:ext cx="6460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endPara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143656" y="5700977"/>
              <a:ext cx="836737" cy="712737"/>
              <a:chOff x="2457263" y="3351079"/>
              <a:chExt cx="836737" cy="712737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2457263" y="3351079"/>
                <a:ext cx="767269" cy="712737"/>
              </a:xfrm>
              <a:prstGeom prst="ellipse">
                <a:avLst/>
              </a:prstGeom>
              <a:solidFill>
                <a:srgbClr val="00C9CB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2594907" y="3415061"/>
                <a:ext cx="69909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</a:t>
                </a:r>
                <a:endPara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4955468" y="4212075"/>
              <a:ext cx="767269" cy="712737"/>
              <a:chOff x="3105644" y="1924174"/>
              <a:chExt cx="767269" cy="712737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3105644" y="1924174"/>
                <a:ext cx="767269" cy="712737"/>
              </a:xfrm>
              <a:prstGeom prst="ellipse">
                <a:avLst/>
              </a:prstGeom>
              <a:solidFill>
                <a:srgbClr val="00C9CB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3280263" y="2009313"/>
                <a:ext cx="5163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</a:t>
                </a:r>
                <a:endPara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3692833" y="4237833"/>
              <a:ext cx="767269" cy="712737"/>
              <a:chOff x="3105644" y="1924174"/>
              <a:chExt cx="767269" cy="712737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3105644" y="1924174"/>
                <a:ext cx="767269" cy="712737"/>
              </a:xfrm>
              <a:prstGeom prst="ellipse">
                <a:avLst/>
              </a:prstGeom>
              <a:solidFill>
                <a:srgbClr val="00C9CB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3302023" y="2009313"/>
                <a:ext cx="5642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</a:t>
                </a:r>
                <a:endPara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8" name="椭圆 37"/>
          <p:cNvSpPr/>
          <p:nvPr/>
        </p:nvSpPr>
        <p:spPr>
          <a:xfrm>
            <a:off x="8866194" y="1395514"/>
            <a:ext cx="1065693" cy="1035292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9405736" y="2411737"/>
            <a:ext cx="2382989" cy="2638565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7152481" y="2331786"/>
            <a:ext cx="2242845" cy="4050577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8336143" y="1374339"/>
            <a:ext cx="535724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/>
                <a:cs typeface="仿宋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/>
                <a:cs typeface="仿宋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/>
                <a:cs typeface="仿宋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/>
                <a:cs typeface="仿宋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/>
                <a:cs typeface="仿宋_GB2312"/>
              </a:defRPr>
            </a:lvl9pPr>
          </a:lstStyle>
          <a:p>
            <a:pPr defTabSz="914400">
              <a:spcBef>
                <a:spcPct val="0"/>
              </a:spcBef>
            </a:pPr>
            <a:r>
              <a:rPr lang="en-US" altLang="zh-CN" sz="36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6687652" y="3610748"/>
            <a:ext cx="421910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/>
                <a:cs typeface="仿宋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/>
                <a:cs typeface="仿宋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/>
                <a:cs typeface="仿宋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/>
                <a:cs typeface="仿宋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/>
                <a:cs typeface="仿宋_GB2312"/>
              </a:defRPr>
            </a:lvl9pPr>
          </a:lstStyle>
          <a:p>
            <a:pPr defTabSz="914400">
              <a:spcBef>
                <a:spcPct val="0"/>
              </a:spcBef>
            </a:pPr>
            <a:r>
              <a:rPr lang="en-US" altLang="zh-CN" sz="36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</a:p>
        </p:txBody>
      </p:sp>
      <p:sp>
        <p:nvSpPr>
          <p:cNvPr id="45" name="Text Box 10"/>
          <p:cNvSpPr txBox="1">
            <a:spLocks noChangeArrowheads="1"/>
          </p:cNvSpPr>
          <p:nvPr/>
        </p:nvSpPr>
        <p:spPr bwMode="auto">
          <a:xfrm>
            <a:off x="10741248" y="1889349"/>
            <a:ext cx="486030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/>
                <a:cs typeface="仿宋_GB231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/>
                <a:cs typeface="仿宋_GB231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/>
                <a:cs typeface="仿宋_GB231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/>
                <a:cs typeface="仿宋_GB231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/>
                <a:cs typeface="仿宋_GB2312"/>
              </a:defRPr>
            </a:lvl9pPr>
          </a:lstStyle>
          <a:p>
            <a:pPr defTabSz="914400">
              <a:spcBef>
                <a:spcPct val="0"/>
              </a:spcBef>
            </a:pPr>
            <a:r>
              <a:rPr lang="en-US" altLang="zh-CN" sz="36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1316174" y="3005721"/>
            <a:ext cx="3983976" cy="85112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Tx/>
              <a:buNone/>
            </a:pPr>
            <a:endParaRPr lang="zh-CN" altLang="en-US" sz="2800"/>
          </a:p>
        </p:txBody>
      </p:sp>
      <p:grpSp>
        <p:nvGrpSpPr>
          <p:cNvPr id="57" name="组合 56"/>
          <p:cNvGrpSpPr/>
          <p:nvPr/>
        </p:nvGrpSpPr>
        <p:grpSpPr>
          <a:xfrm>
            <a:off x="1546154" y="3113796"/>
            <a:ext cx="3468637" cy="627589"/>
            <a:chOff x="719255" y="5332656"/>
            <a:chExt cx="3468637" cy="627589"/>
          </a:xfrm>
        </p:grpSpPr>
        <p:sp>
          <p:nvSpPr>
            <p:cNvPr id="3" name="矩形 2"/>
            <p:cNvSpPr/>
            <p:nvPr/>
          </p:nvSpPr>
          <p:spPr>
            <a:xfrm>
              <a:off x="719255" y="5333595"/>
              <a:ext cx="1053810" cy="6266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DLR</a:t>
              </a:r>
            </a:p>
          </p:txBody>
        </p:sp>
        <p:sp>
          <p:nvSpPr>
            <p:cNvPr id="55" name="矩形 54"/>
            <p:cNvSpPr/>
            <p:nvPr/>
          </p:nvSpPr>
          <p:spPr>
            <a:xfrm>
              <a:off x="1942628" y="5333595"/>
              <a:ext cx="1053810" cy="6266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LDR</a:t>
              </a:r>
            </a:p>
          </p:txBody>
        </p:sp>
        <p:sp>
          <p:nvSpPr>
            <p:cNvPr id="56" name="矩形 55"/>
            <p:cNvSpPr/>
            <p:nvPr/>
          </p:nvSpPr>
          <p:spPr>
            <a:xfrm>
              <a:off x="3134082" y="5332656"/>
              <a:ext cx="1053810" cy="6266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LRD</a:t>
              </a: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1517666" y="2176890"/>
            <a:ext cx="3468637" cy="627589"/>
            <a:chOff x="719255" y="5332656"/>
            <a:chExt cx="3468637" cy="627589"/>
          </a:xfrm>
        </p:grpSpPr>
        <p:sp>
          <p:nvSpPr>
            <p:cNvPr id="59" name="矩形 58"/>
            <p:cNvSpPr/>
            <p:nvPr/>
          </p:nvSpPr>
          <p:spPr>
            <a:xfrm>
              <a:off x="719255" y="5333595"/>
              <a:ext cx="1053810" cy="6266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DRL</a:t>
              </a:r>
            </a:p>
          </p:txBody>
        </p:sp>
        <p:sp>
          <p:nvSpPr>
            <p:cNvPr id="60" name="矩形 59"/>
            <p:cNvSpPr/>
            <p:nvPr/>
          </p:nvSpPr>
          <p:spPr>
            <a:xfrm>
              <a:off x="1942628" y="5333595"/>
              <a:ext cx="1053810" cy="6266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RDL</a:t>
              </a:r>
            </a:p>
          </p:txBody>
        </p:sp>
        <p:sp>
          <p:nvSpPr>
            <p:cNvPr id="61" name="矩形 60"/>
            <p:cNvSpPr/>
            <p:nvPr/>
          </p:nvSpPr>
          <p:spPr>
            <a:xfrm>
              <a:off x="3134082" y="5332656"/>
              <a:ext cx="1053810" cy="6266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RLD</a:t>
              </a:r>
            </a:p>
          </p:txBody>
        </p:sp>
      </p:grpSp>
      <p:sp>
        <p:nvSpPr>
          <p:cNvPr id="62" name="云形标注 61"/>
          <p:cNvSpPr/>
          <p:nvPr/>
        </p:nvSpPr>
        <p:spPr>
          <a:xfrm>
            <a:off x="5530130" y="1455769"/>
            <a:ext cx="2139684" cy="1728192"/>
          </a:xfrm>
          <a:prstGeom prst="cloudCallout">
            <a:avLst>
              <a:gd name="adj1" fmla="val -65041"/>
              <a:gd name="adj2" fmla="val 38478"/>
            </a:avLst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先左后右</a:t>
            </a:r>
          </a:p>
        </p:txBody>
      </p:sp>
      <p:sp>
        <p:nvSpPr>
          <p:cNvPr id="64" name="燕尾形 63"/>
          <p:cNvSpPr/>
          <p:nvPr/>
        </p:nvSpPr>
        <p:spPr>
          <a:xfrm rot="5400000">
            <a:off x="1794107" y="3956851"/>
            <a:ext cx="478017" cy="49292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5" name="燕尾形 64"/>
          <p:cNvSpPr/>
          <p:nvPr/>
        </p:nvSpPr>
        <p:spPr>
          <a:xfrm rot="5400000">
            <a:off x="3018243" y="3971573"/>
            <a:ext cx="478017" cy="49292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6" name="燕尾形 65"/>
          <p:cNvSpPr/>
          <p:nvPr/>
        </p:nvSpPr>
        <p:spPr>
          <a:xfrm rot="5400000">
            <a:off x="4220389" y="3925604"/>
            <a:ext cx="478017" cy="49292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653884" y="4594249"/>
            <a:ext cx="758462" cy="17881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先序遍历</a:t>
            </a:r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917201" y="4588090"/>
            <a:ext cx="758462" cy="17942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中序遍历</a:t>
            </a:r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108655" y="4630913"/>
            <a:ext cx="758462" cy="1751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后序遍历</a:t>
            </a:r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五边形 53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1271464" y="417742"/>
            <a:ext cx="4896544" cy="988329"/>
            <a:chOff x="511396" y="5872981"/>
            <a:chExt cx="3877696" cy="1903027"/>
          </a:xfrm>
        </p:grpSpPr>
        <p:sp>
          <p:nvSpPr>
            <p:cNvPr id="70" name="燕尾形 69"/>
            <p:cNvSpPr/>
            <p:nvPr/>
          </p:nvSpPr>
          <p:spPr>
            <a:xfrm>
              <a:off x="511396" y="6101950"/>
              <a:ext cx="3877696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1" name="燕尾形 4"/>
            <p:cNvSpPr/>
            <p:nvPr/>
          </p:nvSpPr>
          <p:spPr>
            <a:xfrm>
              <a:off x="819518" y="5872981"/>
              <a:ext cx="3332808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二叉树遍历的方法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42775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62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 Box 62"/>
          <p:cNvSpPr txBox="1">
            <a:spLocks noChangeArrowheads="1"/>
          </p:cNvSpPr>
          <p:nvPr/>
        </p:nvSpPr>
        <p:spPr bwMode="auto">
          <a:xfrm>
            <a:off x="5918984" y="5933857"/>
            <a:ext cx="274424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914400">
              <a:spcBef>
                <a:spcPct val="0"/>
              </a:spcBef>
              <a:defRPr/>
            </a:pPr>
            <a:r>
              <a:rPr lang="en-US" altLang="zh-CN" sz="3200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 B  D  C</a:t>
            </a:r>
          </a:p>
        </p:txBody>
      </p:sp>
      <p:sp>
        <p:nvSpPr>
          <p:cNvPr id="63" name="Rectangle 63"/>
          <p:cNvSpPr>
            <a:spLocks noChangeArrowheads="1"/>
          </p:cNvSpPr>
          <p:nvPr/>
        </p:nvSpPr>
        <p:spPr bwMode="auto">
          <a:xfrm>
            <a:off x="901164" y="2487051"/>
            <a:ext cx="4356100" cy="340152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若二叉树为空，则空操作；</a:t>
            </a:r>
          </a:p>
          <a:p>
            <a:pPr marL="342900" indent="-342900">
              <a:lnSpc>
                <a:spcPct val="150000"/>
              </a:lnSpc>
            </a:pP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否则</a:t>
            </a:r>
            <a:b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</a:b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访问根结点 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(D)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；</a:t>
            </a:r>
            <a:b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</a:b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先序遍历左子树 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(L)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；</a:t>
            </a:r>
            <a:b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</a:b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先序遍历右子树 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(R)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；</a:t>
            </a:r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/>
            </a:endParaRPr>
          </a:p>
        </p:txBody>
      </p:sp>
      <p:sp>
        <p:nvSpPr>
          <p:cNvPr id="64" name="横卷形 63"/>
          <p:cNvSpPr/>
          <p:nvPr/>
        </p:nvSpPr>
        <p:spPr>
          <a:xfrm>
            <a:off x="994937" y="1448261"/>
            <a:ext cx="4126189" cy="900619"/>
          </a:xfrm>
          <a:prstGeom prst="horizontalScroll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操作定义</a:t>
            </a:r>
          </a:p>
        </p:txBody>
      </p:sp>
      <p:sp>
        <p:nvSpPr>
          <p:cNvPr id="65" name="云形标注 64"/>
          <p:cNvSpPr/>
          <p:nvPr/>
        </p:nvSpPr>
        <p:spPr>
          <a:xfrm>
            <a:off x="4900377" y="4045558"/>
            <a:ext cx="1698131" cy="1087065"/>
          </a:xfrm>
          <a:prstGeom prst="cloudCallout">
            <a:avLst>
              <a:gd name="adj1" fmla="val -70623"/>
              <a:gd name="adj2" fmla="val 61279"/>
            </a:avLst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</a:t>
            </a:r>
          </a:p>
        </p:txBody>
      </p:sp>
      <p:grpSp>
        <p:nvGrpSpPr>
          <p:cNvPr id="66" name="组合 65"/>
          <p:cNvGrpSpPr/>
          <p:nvPr/>
        </p:nvGrpSpPr>
        <p:grpSpPr>
          <a:xfrm>
            <a:off x="5309529" y="1460073"/>
            <a:ext cx="2474069" cy="2578200"/>
            <a:chOff x="2105628" y="1918507"/>
            <a:chExt cx="2863726" cy="2902231"/>
          </a:xfrm>
        </p:grpSpPr>
        <p:cxnSp>
          <p:nvCxnSpPr>
            <p:cNvPr id="67" name="直接连接符 66"/>
            <p:cNvCxnSpPr/>
            <p:nvPr/>
          </p:nvCxnSpPr>
          <p:spPr>
            <a:xfrm flipH="1">
              <a:off x="2711504" y="2430729"/>
              <a:ext cx="432168" cy="4316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3843986" y="2435453"/>
              <a:ext cx="504583" cy="4268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2672817" y="3528745"/>
              <a:ext cx="636553" cy="57413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/>
            <p:cNvGrpSpPr/>
            <p:nvPr/>
          </p:nvGrpSpPr>
          <p:grpSpPr>
            <a:xfrm>
              <a:off x="3105644" y="1918507"/>
              <a:ext cx="767269" cy="718404"/>
              <a:chOff x="3105644" y="1918507"/>
              <a:chExt cx="767269" cy="718404"/>
            </a:xfrm>
          </p:grpSpPr>
          <p:sp>
            <p:nvSpPr>
              <p:cNvPr id="92" name="椭圆 91"/>
              <p:cNvSpPr/>
              <p:nvPr/>
            </p:nvSpPr>
            <p:spPr>
              <a:xfrm>
                <a:off x="3105644" y="1924174"/>
                <a:ext cx="767269" cy="712737"/>
              </a:xfrm>
              <a:prstGeom prst="ellipse">
                <a:avLst/>
              </a:prstGeom>
              <a:solidFill>
                <a:srgbClr val="00C9CB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3189171" y="1918507"/>
                <a:ext cx="654815" cy="658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2105628" y="2838606"/>
              <a:ext cx="767269" cy="712737"/>
              <a:chOff x="3105644" y="1924174"/>
              <a:chExt cx="767269" cy="712737"/>
            </a:xfrm>
          </p:grpSpPr>
          <p:sp>
            <p:nvSpPr>
              <p:cNvPr id="90" name="椭圆 89"/>
              <p:cNvSpPr/>
              <p:nvPr/>
            </p:nvSpPr>
            <p:spPr>
              <a:xfrm>
                <a:off x="3105644" y="1924174"/>
                <a:ext cx="767269" cy="712737"/>
              </a:xfrm>
              <a:prstGeom prst="ellipse">
                <a:avLst/>
              </a:prstGeom>
              <a:solidFill>
                <a:srgbClr val="00C9CB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3233631" y="1925207"/>
                <a:ext cx="5678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endPara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4202085" y="2839639"/>
              <a:ext cx="767269" cy="712737"/>
              <a:chOff x="3160071" y="1925207"/>
              <a:chExt cx="767269" cy="712737"/>
            </a:xfrm>
          </p:grpSpPr>
          <p:sp>
            <p:nvSpPr>
              <p:cNvPr id="88" name="椭圆 87"/>
              <p:cNvSpPr/>
              <p:nvPr/>
            </p:nvSpPr>
            <p:spPr>
              <a:xfrm>
                <a:off x="3160071" y="1925207"/>
                <a:ext cx="767269" cy="712737"/>
              </a:xfrm>
              <a:prstGeom prst="ellipse">
                <a:avLst/>
              </a:prstGeom>
              <a:solidFill>
                <a:srgbClr val="00C9CB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文本框 88"/>
              <p:cNvSpPr txBox="1"/>
              <p:nvPr/>
            </p:nvSpPr>
            <p:spPr>
              <a:xfrm>
                <a:off x="3288415" y="1925207"/>
                <a:ext cx="536106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endPara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3105643" y="4108001"/>
              <a:ext cx="783194" cy="712737"/>
              <a:chOff x="3419250" y="1758103"/>
              <a:chExt cx="783194" cy="712737"/>
            </a:xfrm>
          </p:grpSpPr>
          <p:sp>
            <p:nvSpPr>
              <p:cNvPr id="84" name="椭圆 83"/>
              <p:cNvSpPr/>
              <p:nvPr/>
            </p:nvSpPr>
            <p:spPr>
              <a:xfrm>
                <a:off x="3419250" y="1758103"/>
                <a:ext cx="767269" cy="712737"/>
              </a:xfrm>
              <a:prstGeom prst="ellipse">
                <a:avLst/>
              </a:prstGeom>
              <a:solidFill>
                <a:srgbClr val="00C9CB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3503351" y="1788154"/>
                <a:ext cx="69909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endPara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07" name="Rectangle 4"/>
          <p:cNvSpPr>
            <a:spLocks noChangeArrowheads="1"/>
          </p:cNvSpPr>
          <p:nvPr/>
        </p:nvSpPr>
        <p:spPr bwMode="auto">
          <a:xfrm>
            <a:off x="7706085" y="1439127"/>
            <a:ext cx="2667000" cy="531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        L        R</a:t>
            </a:r>
          </a:p>
        </p:txBody>
      </p:sp>
      <p:grpSp>
        <p:nvGrpSpPr>
          <p:cNvPr id="108" name="Group 5"/>
          <p:cNvGrpSpPr>
            <a:grpSpLocks/>
          </p:cNvGrpSpPr>
          <p:nvPr/>
        </p:nvGrpSpPr>
        <p:grpSpPr bwMode="auto">
          <a:xfrm>
            <a:off x="7706402" y="1986387"/>
            <a:ext cx="558801" cy="1303430"/>
            <a:chOff x="2815" y="1248"/>
            <a:chExt cx="352" cy="844"/>
          </a:xfrm>
        </p:grpSpPr>
        <p:sp>
          <p:nvSpPr>
            <p:cNvPr id="109" name="Line 6"/>
            <p:cNvSpPr>
              <a:spLocks noChangeShapeType="1"/>
            </p:cNvSpPr>
            <p:nvPr/>
          </p:nvSpPr>
          <p:spPr bwMode="auto">
            <a:xfrm>
              <a:off x="3024" y="1248"/>
              <a:ext cx="0" cy="432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/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0" name="Oval 7"/>
            <p:cNvSpPr>
              <a:spLocks noChangeArrowheads="1"/>
            </p:cNvSpPr>
            <p:nvPr/>
          </p:nvSpPr>
          <p:spPr bwMode="auto">
            <a:xfrm>
              <a:off x="2815" y="1721"/>
              <a:ext cx="352" cy="371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 anchor="ctr" anchorCtr="0"/>
            <a:lstStyle/>
            <a:p>
              <a:pPr defTabSz="914400"/>
              <a:r>
                <a:rPr lang="en-US" altLang="zh-CN" sz="2800" kern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</p:txBody>
        </p:sp>
      </p:grpSp>
      <p:grpSp>
        <p:nvGrpSpPr>
          <p:cNvPr id="111" name="Group 8"/>
          <p:cNvGrpSpPr>
            <a:grpSpLocks/>
          </p:cNvGrpSpPr>
          <p:nvPr/>
        </p:nvGrpSpPr>
        <p:grpSpPr bwMode="auto">
          <a:xfrm>
            <a:off x="8322159" y="1970991"/>
            <a:ext cx="1776413" cy="1318263"/>
            <a:chOff x="3257" y="1248"/>
            <a:chExt cx="1119" cy="726"/>
          </a:xfrm>
        </p:grpSpPr>
        <p:sp>
          <p:nvSpPr>
            <p:cNvPr id="112" name="Line 9"/>
            <p:cNvSpPr>
              <a:spLocks noChangeShapeType="1"/>
            </p:cNvSpPr>
            <p:nvPr/>
          </p:nvSpPr>
          <p:spPr bwMode="auto">
            <a:xfrm>
              <a:off x="3696" y="1248"/>
              <a:ext cx="0" cy="39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4" name="Rectangle 14"/>
            <p:cNvSpPr>
              <a:spLocks noChangeArrowheads="1"/>
            </p:cNvSpPr>
            <p:nvPr/>
          </p:nvSpPr>
          <p:spPr bwMode="auto">
            <a:xfrm>
              <a:off x="3257" y="1659"/>
              <a:ext cx="1119" cy="31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   L   R</a:t>
              </a:r>
            </a:p>
          </p:txBody>
        </p:sp>
      </p:grpSp>
      <p:grpSp>
        <p:nvGrpSpPr>
          <p:cNvPr id="118" name="Group 15"/>
          <p:cNvGrpSpPr>
            <a:grpSpLocks/>
          </p:cNvGrpSpPr>
          <p:nvPr/>
        </p:nvGrpSpPr>
        <p:grpSpPr bwMode="auto">
          <a:xfrm>
            <a:off x="8800184" y="3300417"/>
            <a:ext cx="1646238" cy="1722438"/>
            <a:chOff x="3504" y="2094"/>
            <a:chExt cx="1037" cy="1085"/>
          </a:xfrm>
        </p:grpSpPr>
        <p:sp>
          <p:nvSpPr>
            <p:cNvPr id="120" name="Rectangle 20"/>
            <p:cNvSpPr>
              <a:spLocks noChangeArrowheads="1"/>
            </p:cNvSpPr>
            <p:nvPr/>
          </p:nvSpPr>
          <p:spPr bwMode="auto">
            <a:xfrm>
              <a:off x="3504" y="2854"/>
              <a:ext cx="1037" cy="3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    L   R</a:t>
              </a:r>
            </a:p>
          </p:txBody>
        </p:sp>
        <p:sp>
          <p:nvSpPr>
            <p:cNvPr id="121" name="Line 21"/>
            <p:cNvSpPr>
              <a:spLocks noChangeShapeType="1"/>
            </p:cNvSpPr>
            <p:nvPr/>
          </p:nvSpPr>
          <p:spPr bwMode="auto">
            <a:xfrm>
              <a:off x="4114" y="2094"/>
              <a:ext cx="11" cy="738"/>
            </a:xfrm>
            <a:prstGeom prst="line">
              <a:avLst/>
            </a:prstGeom>
            <a:noFill/>
            <a:ln w="28575">
              <a:solidFill>
                <a:srgbClr val="00B0F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25" name="Group 22"/>
          <p:cNvGrpSpPr>
            <a:grpSpLocks/>
          </p:cNvGrpSpPr>
          <p:nvPr/>
        </p:nvGrpSpPr>
        <p:grpSpPr bwMode="auto">
          <a:xfrm>
            <a:off x="8918261" y="3303505"/>
            <a:ext cx="584201" cy="1042988"/>
            <a:chOff x="3512" y="2160"/>
            <a:chExt cx="368" cy="657"/>
          </a:xfrm>
        </p:grpSpPr>
        <p:sp>
          <p:nvSpPr>
            <p:cNvPr id="126" name="Text Box 23"/>
            <p:cNvSpPr txBox="1">
              <a:spLocks noChangeArrowheads="1"/>
            </p:cNvSpPr>
            <p:nvPr/>
          </p:nvSpPr>
          <p:spPr bwMode="auto">
            <a:xfrm rot="16096428">
              <a:off x="3576" y="2513"/>
              <a:ext cx="24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0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9pPr>
            </a:lstStyle>
            <a:p>
              <a:pPr defTabSz="914400">
                <a:spcBef>
                  <a:spcPct val="50000"/>
                </a:spcBef>
                <a:defRPr/>
              </a:pPr>
              <a:r>
                <a:rPr lang="en-US" altLang="zh-CN" sz="32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</a:p>
          </p:txBody>
        </p:sp>
        <p:sp>
          <p:nvSpPr>
            <p:cNvPr id="127" name="Line 24"/>
            <p:cNvSpPr>
              <a:spLocks noChangeShapeType="1"/>
            </p:cNvSpPr>
            <p:nvPr/>
          </p:nvSpPr>
          <p:spPr bwMode="auto">
            <a:xfrm>
              <a:off x="3696" y="2160"/>
              <a:ext cx="0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28" name="Group 25"/>
          <p:cNvGrpSpPr>
            <a:grpSpLocks/>
          </p:cNvGrpSpPr>
          <p:nvPr/>
        </p:nvGrpSpPr>
        <p:grpSpPr bwMode="auto">
          <a:xfrm>
            <a:off x="8322590" y="3316491"/>
            <a:ext cx="581026" cy="1243013"/>
            <a:chOff x="3211" y="2160"/>
            <a:chExt cx="366" cy="783"/>
          </a:xfrm>
        </p:grpSpPr>
        <p:sp>
          <p:nvSpPr>
            <p:cNvPr id="129" name="Oval 26"/>
            <p:cNvSpPr>
              <a:spLocks noChangeArrowheads="1"/>
            </p:cNvSpPr>
            <p:nvPr/>
          </p:nvSpPr>
          <p:spPr bwMode="auto">
            <a:xfrm>
              <a:off x="3211" y="2592"/>
              <a:ext cx="366" cy="351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 anchor="ctr" anchorCtr="0"/>
            <a:lstStyle/>
            <a:p>
              <a:pPr defTabSz="914400"/>
              <a:r>
                <a:rPr lang="en-US" altLang="zh-CN" sz="2800" kern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</p:txBody>
        </p:sp>
        <p:sp>
          <p:nvSpPr>
            <p:cNvPr id="130" name="Line 27"/>
            <p:cNvSpPr>
              <a:spLocks noChangeShapeType="1"/>
            </p:cNvSpPr>
            <p:nvPr/>
          </p:nvSpPr>
          <p:spPr bwMode="auto">
            <a:xfrm>
              <a:off x="3408" y="2160"/>
              <a:ext cx="0" cy="432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/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1" name="Group 28"/>
          <p:cNvGrpSpPr>
            <a:grpSpLocks/>
          </p:cNvGrpSpPr>
          <p:nvPr/>
        </p:nvGrpSpPr>
        <p:grpSpPr bwMode="auto">
          <a:xfrm>
            <a:off x="9954356" y="5058573"/>
            <a:ext cx="584200" cy="1181100"/>
            <a:chOff x="4322" y="3072"/>
            <a:chExt cx="368" cy="744"/>
          </a:xfrm>
        </p:grpSpPr>
        <p:sp>
          <p:nvSpPr>
            <p:cNvPr id="132" name="Text Box 29"/>
            <p:cNvSpPr txBox="1">
              <a:spLocks noChangeArrowheads="1"/>
            </p:cNvSpPr>
            <p:nvPr/>
          </p:nvSpPr>
          <p:spPr bwMode="auto">
            <a:xfrm rot="16096428">
              <a:off x="4386" y="3512"/>
              <a:ext cx="24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9pPr>
            </a:lstStyle>
            <a:p>
              <a:pPr defTabSz="914400">
                <a:spcBef>
                  <a:spcPct val="50000"/>
                </a:spcBef>
                <a:defRPr/>
              </a:pPr>
              <a:r>
                <a:rPr lang="en-US" altLang="zh-CN" sz="32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</a:p>
          </p:txBody>
        </p:sp>
        <p:sp>
          <p:nvSpPr>
            <p:cNvPr id="133" name="Line 30"/>
            <p:cNvSpPr>
              <a:spLocks noChangeShapeType="1"/>
            </p:cNvSpPr>
            <p:nvPr/>
          </p:nvSpPr>
          <p:spPr bwMode="auto">
            <a:xfrm>
              <a:off x="4512" y="3072"/>
              <a:ext cx="0" cy="514"/>
            </a:xfrm>
            <a:prstGeom prst="line">
              <a:avLst/>
            </a:prstGeom>
            <a:noFill/>
            <a:ln w="28575">
              <a:solidFill>
                <a:srgbClr val="00B0F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4" name="Group 31"/>
          <p:cNvGrpSpPr>
            <a:grpSpLocks/>
          </p:cNvGrpSpPr>
          <p:nvPr/>
        </p:nvGrpSpPr>
        <p:grpSpPr bwMode="auto">
          <a:xfrm>
            <a:off x="9391538" y="5048989"/>
            <a:ext cx="584200" cy="1182429"/>
            <a:chOff x="4039" y="3072"/>
            <a:chExt cx="368" cy="545"/>
          </a:xfrm>
        </p:grpSpPr>
        <p:sp>
          <p:nvSpPr>
            <p:cNvPr id="135" name="Text Box 32"/>
            <p:cNvSpPr txBox="1">
              <a:spLocks noChangeArrowheads="1"/>
            </p:cNvSpPr>
            <p:nvPr/>
          </p:nvSpPr>
          <p:spPr bwMode="auto">
            <a:xfrm rot="16096428">
              <a:off x="4146" y="3356"/>
              <a:ext cx="15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9pPr>
            </a:lstStyle>
            <a:p>
              <a:pPr defTabSz="914400">
                <a:spcBef>
                  <a:spcPct val="50000"/>
                </a:spcBef>
                <a:defRPr/>
              </a:pPr>
              <a:r>
                <a:rPr lang="en-US" altLang="zh-CN" sz="32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</a:p>
          </p:txBody>
        </p:sp>
        <p:sp>
          <p:nvSpPr>
            <p:cNvPr id="136" name="Line 33"/>
            <p:cNvSpPr>
              <a:spLocks noChangeShapeType="1"/>
            </p:cNvSpPr>
            <p:nvPr/>
          </p:nvSpPr>
          <p:spPr bwMode="auto">
            <a:xfrm>
              <a:off x="4224" y="3072"/>
              <a:ext cx="0" cy="38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7" name="Group 34"/>
          <p:cNvGrpSpPr>
            <a:grpSpLocks/>
          </p:cNvGrpSpPr>
          <p:nvPr/>
        </p:nvGrpSpPr>
        <p:grpSpPr bwMode="auto">
          <a:xfrm>
            <a:off x="8849079" y="5022855"/>
            <a:ext cx="533401" cy="1201738"/>
            <a:chOff x="3767" y="3072"/>
            <a:chExt cx="336" cy="757"/>
          </a:xfrm>
        </p:grpSpPr>
        <p:sp>
          <p:nvSpPr>
            <p:cNvPr id="138" name="Oval 35"/>
            <p:cNvSpPr>
              <a:spLocks noChangeArrowheads="1"/>
            </p:cNvSpPr>
            <p:nvPr/>
          </p:nvSpPr>
          <p:spPr bwMode="auto">
            <a:xfrm>
              <a:off x="3767" y="3504"/>
              <a:ext cx="336" cy="325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 anchor="ctr" anchorCtr="0"/>
            <a:lstStyle/>
            <a:p>
              <a:pPr defTabSz="914400"/>
              <a:r>
                <a:rPr lang="en-US" altLang="zh-CN" sz="2800" kern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</a:p>
          </p:txBody>
        </p:sp>
        <p:sp>
          <p:nvSpPr>
            <p:cNvPr id="139" name="Line 36"/>
            <p:cNvSpPr>
              <a:spLocks noChangeShapeType="1"/>
            </p:cNvSpPr>
            <p:nvPr/>
          </p:nvSpPr>
          <p:spPr bwMode="auto">
            <a:xfrm>
              <a:off x="3936" y="3072"/>
              <a:ext cx="0" cy="432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/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0" name="Group 37"/>
          <p:cNvGrpSpPr>
            <a:grpSpLocks/>
          </p:cNvGrpSpPr>
          <p:nvPr/>
        </p:nvGrpSpPr>
        <p:grpSpPr bwMode="auto">
          <a:xfrm>
            <a:off x="11523199" y="3284985"/>
            <a:ext cx="584200" cy="1143001"/>
            <a:chOff x="5240" y="2160"/>
            <a:chExt cx="368" cy="720"/>
          </a:xfrm>
        </p:grpSpPr>
        <p:sp>
          <p:nvSpPr>
            <p:cNvPr id="141" name="Text Box 38"/>
            <p:cNvSpPr txBox="1">
              <a:spLocks noChangeArrowheads="1"/>
            </p:cNvSpPr>
            <p:nvPr/>
          </p:nvSpPr>
          <p:spPr bwMode="auto">
            <a:xfrm rot="16096428">
              <a:off x="5304" y="2576"/>
              <a:ext cx="24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9pPr>
            </a:lstStyle>
            <a:p>
              <a:pPr defTabSz="914400">
                <a:spcBef>
                  <a:spcPct val="50000"/>
                </a:spcBef>
                <a:defRPr/>
              </a:pPr>
              <a:r>
                <a:rPr lang="en-US" altLang="zh-CN" sz="32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</a:p>
          </p:txBody>
        </p:sp>
        <p:sp>
          <p:nvSpPr>
            <p:cNvPr id="142" name="Line 39"/>
            <p:cNvSpPr>
              <a:spLocks noChangeShapeType="1"/>
            </p:cNvSpPr>
            <p:nvPr/>
          </p:nvSpPr>
          <p:spPr bwMode="auto">
            <a:xfrm>
              <a:off x="5424" y="2160"/>
              <a:ext cx="8" cy="457"/>
            </a:xfrm>
            <a:prstGeom prst="line">
              <a:avLst/>
            </a:prstGeom>
            <a:noFill/>
            <a:ln w="28575">
              <a:solidFill>
                <a:srgbClr val="00B0F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3" name="Group 40"/>
          <p:cNvGrpSpPr>
            <a:grpSpLocks/>
          </p:cNvGrpSpPr>
          <p:nvPr/>
        </p:nvGrpSpPr>
        <p:grpSpPr bwMode="auto">
          <a:xfrm>
            <a:off x="10965392" y="3324496"/>
            <a:ext cx="584200" cy="1101725"/>
            <a:chOff x="4954" y="2160"/>
            <a:chExt cx="368" cy="694"/>
          </a:xfrm>
        </p:grpSpPr>
        <p:sp>
          <p:nvSpPr>
            <p:cNvPr id="144" name="Text Box 41"/>
            <p:cNvSpPr txBox="1">
              <a:spLocks noChangeArrowheads="1"/>
            </p:cNvSpPr>
            <p:nvPr/>
          </p:nvSpPr>
          <p:spPr bwMode="auto">
            <a:xfrm rot="16096428">
              <a:off x="4983" y="2515"/>
              <a:ext cx="31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/>
                  <a:cs typeface="仿宋_GB2312"/>
                </a:defRPr>
              </a:lvl9pPr>
            </a:lstStyle>
            <a:p>
              <a:pPr defTabSz="914400">
                <a:spcBef>
                  <a:spcPct val="50000"/>
                </a:spcBef>
                <a:defRPr/>
              </a:pPr>
              <a:r>
                <a:rPr lang="en-US" altLang="zh-CN" sz="32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</a:p>
          </p:txBody>
        </p:sp>
        <p:sp>
          <p:nvSpPr>
            <p:cNvPr id="145" name="Line 42"/>
            <p:cNvSpPr>
              <a:spLocks noChangeShapeType="1"/>
            </p:cNvSpPr>
            <p:nvPr/>
          </p:nvSpPr>
          <p:spPr bwMode="auto">
            <a:xfrm>
              <a:off x="5136" y="2160"/>
              <a:ext cx="0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6" name="Group 43"/>
          <p:cNvGrpSpPr>
            <a:grpSpLocks/>
          </p:cNvGrpSpPr>
          <p:nvPr/>
        </p:nvGrpSpPr>
        <p:grpSpPr bwMode="auto">
          <a:xfrm>
            <a:off x="10457642" y="3303505"/>
            <a:ext cx="533400" cy="1203326"/>
            <a:chOff x="4704" y="2160"/>
            <a:chExt cx="336" cy="758"/>
          </a:xfrm>
        </p:grpSpPr>
        <p:sp>
          <p:nvSpPr>
            <p:cNvPr id="147" name="Oval 44"/>
            <p:cNvSpPr>
              <a:spLocks noChangeArrowheads="1"/>
            </p:cNvSpPr>
            <p:nvPr/>
          </p:nvSpPr>
          <p:spPr bwMode="auto">
            <a:xfrm>
              <a:off x="4704" y="2592"/>
              <a:ext cx="336" cy="326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 anchor="ctr" anchorCtr="0"/>
            <a:lstStyle/>
            <a:p>
              <a:pPr defTabSz="914400"/>
              <a:r>
                <a:rPr lang="en-US" altLang="zh-CN" sz="2800" kern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</a:p>
          </p:txBody>
        </p:sp>
        <p:sp>
          <p:nvSpPr>
            <p:cNvPr id="148" name="Line 45"/>
            <p:cNvSpPr>
              <a:spLocks noChangeShapeType="1"/>
            </p:cNvSpPr>
            <p:nvPr/>
          </p:nvSpPr>
          <p:spPr bwMode="auto">
            <a:xfrm>
              <a:off x="4848" y="2160"/>
              <a:ext cx="0" cy="432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/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9" name="Group 46"/>
          <p:cNvGrpSpPr>
            <a:grpSpLocks/>
          </p:cNvGrpSpPr>
          <p:nvPr/>
        </p:nvGrpSpPr>
        <p:grpSpPr bwMode="auto">
          <a:xfrm>
            <a:off x="10332119" y="1804993"/>
            <a:ext cx="1676400" cy="1479551"/>
            <a:chOff x="4469" y="1152"/>
            <a:chExt cx="1056" cy="932"/>
          </a:xfrm>
        </p:grpSpPr>
        <p:sp>
          <p:nvSpPr>
            <p:cNvPr id="150" name="Line 47"/>
            <p:cNvSpPr>
              <a:spLocks noChangeShapeType="1"/>
            </p:cNvSpPr>
            <p:nvPr/>
          </p:nvSpPr>
          <p:spPr bwMode="auto">
            <a:xfrm>
              <a:off x="4512" y="1152"/>
              <a:ext cx="528" cy="0"/>
            </a:xfrm>
            <a:prstGeom prst="line">
              <a:avLst/>
            </a:prstGeom>
            <a:noFill/>
            <a:ln w="28575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2" name="Rectangle 52"/>
            <p:cNvSpPr>
              <a:spLocks noChangeArrowheads="1"/>
            </p:cNvSpPr>
            <p:nvPr/>
          </p:nvSpPr>
          <p:spPr bwMode="auto">
            <a:xfrm>
              <a:off x="4469" y="1737"/>
              <a:ext cx="1056" cy="34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    L   R</a:t>
              </a:r>
            </a:p>
          </p:txBody>
        </p:sp>
        <p:sp>
          <p:nvSpPr>
            <p:cNvPr id="153" name="Line 53"/>
            <p:cNvSpPr>
              <a:spLocks noChangeShapeType="1"/>
            </p:cNvSpPr>
            <p:nvPr/>
          </p:nvSpPr>
          <p:spPr bwMode="auto">
            <a:xfrm>
              <a:off x="5040" y="1152"/>
              <a:ext cx="10" cy="540"/>
            </a:xfrm>
            <a:prstGeom prst="line">
              <a:avLst/>
            </a:prstGeom>
            <a:noFill/>
            <a:ln w="28575">
              <a:solidFill>
                <a:srgbClr val="00B0F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1" name="横卷形 60"/>
          <p:cNvSpPr/>
          <p:nvPr/>
        </p:nvSpPr>
        <p:spPr>
          <a:xfrm>
            <a:off x="5445922" y="5058573"/>
            <a:ext cx="2803875" cy="900619"/>
          </a:xfrm>
          <a:prstGeom prst="horizontalScroll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先序遍历序列</a:t>
            </a:r>
          </a:p>
        </p:txBody>
      </p:sp>
      <p:sp>
        <p:nvSpPr>
          <p:cNvPr id="72" name="燕尾形 71"/>
          <p:cNvSpPr/>
          <p:nvPr/>
        </p:nvSpPr>
        <p:spPr>
          <a:xfrm>
            <a:off x="5949250" y="547627"/>
            <a:ext cx="2954366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z="4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先序遍历</a:t>
            </a:r>
          </a:p>
        </p:txBody>
      </p:sp>
      <p:sp>
        <p:nvSpPr>
          <p:cNvPr id="70" name="五边形 69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1271464" y="417742"/>
            <a:ext cx="4896544" cy="988329"/>
            <a:chOff x="511396" y="5872981"/>
            <a:chExt cx="3877696" cy="1903027"/>
          </a:xfrm>
        </p:grpSpPr>
        <p:sp>
          <p:nvSpPr>
            <p:cNvPr id="78" name="燕尾形 77"/>
            <p:cNvSpPr/>
            <p:nvPr/>
          </p:nvSpPr>
          <p:spPr>
            <a:xfrm>
              <a:off x="511396" y="6101950"/>
              <a:ext cx="3877696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9" name="燕尾形 4"/>
            <p:cNvSpPr/>
            <p:nvPr/>
          </p:nvSpPr>
          <p:spPr>
            <a:xfrm>
              <a:off x="819518" y="5872981"/>
              <a:ext cx="3332808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二叉树遍历的方法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65091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1" build="allAtOnce"/>
      <p:bldP spid="65" grpId="0" animBg="1"/>
      <p:bldP spid="107" grpId="0" animBg="1" autoUpdateAnimBg="0"/>
      <p:bldP spid="6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 Box 62"/>
          <p:cNvSpPr txBox="1">
            <a:spLocks noChangeArrowheads="1"/>
          </p:cNvSpPr>
          <p:nvPr/>
        </p:nvSpPr>
        <p:spPr bwMode="auto">
          <a:xfrm>
            <a:off x="5918984" y="5933857"/>
            <a:ext cx="274424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914400">
              <a:spcBef>
                <a:spcPct val="0"/>
              </a:spcBef>
              <a:defRPr/>
            </a:pPr>
            <a:r>
              <a:rPr lang="en-US" altLang="zh-CN" sz="3200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 B  D  C</a:t>
            </a:r>
          </a:p>
        </p:txBody>
      </p:sp>
      <p:sp>
        <p:nvSpPr>
          <p:cNvPr id="63" name="Rectangle 63"/>
          <p:cNvSpPr>
            <a:spLocks noChangeArrowheads="1"/>
          </p:cNvSpPr>
          <p:nvPr/>
        </p:nvSpPr>
        <p:spPr bwMode="auto">
          <a:xfrm>
            <a:off x="835147" y="2351353"/>
            <a:ext cx="4356100" cy="340152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若二叉树为空，则空操作；</a:t>
            </a:r>
          </a:p>
          <a:p>
            <a:pPr marL="342900" indent="-342900">
              <a:lnSpc>
                <a:spcPct val="150000"/>
              </a:lnSpc>
            </a:pP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否则</a:t>
            </a:r>
            <a:b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</a:b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访问根结点 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(D)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；</a:t>
            </a:r>
            <a:b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</a:b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先序遍历左子树 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(L)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；</a:t>
            </a:r>
            <a:b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</a:b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先序遍历右子树 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(R)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；</a:t>
            </a:r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/>
            </a:endParaRPr>
          </a:p>
        </p:txBody>
      </p:sp>
      <p:sp>
        <p:nvSpPr>
          <p:cNvPr id="64" name="横卷形 63"/>
          <p:cNvSpPr/>
          <p:nvPr/>
        </p:nvSpPr>
        <p:spPr>
          <a:xfrm>
            <a:off x="967114" y="1424234"/>
            <a:ext cx="4092166" cy="900619"/>
          </a:xfrm>
          <a:prstGeom prst="horizontalScroll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操作定义</a:t>
            </a:r>
          </a:p>
        </p:txBody>
      </p:sp>
      <p:sp>
        <p:nvSpPr>
          <p:cNvPr id="65" name="云形标注 64"/>
          <p:cNvSpPr/>
          <p:nvPr/>
        </p:nvSpPr>
        <p:spPr>
          <a:xfrm>
            <a:off x="4900377" y="4045558"/>
            <a:ext cx="1698131" cy="1087065"/>
          </a:xfrm>
          <a:prstGeom prst="cloudCallout">
            <a:avLst>
              <a:gd name="adj1" fmla="val -70623"/>
              <a:gd name="adj2" fmla="val 61279"/>
            </a:avLst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</a:t>
            </a:r>
          </a:p>
        </p:txBody>
      </p:sp>
      <p:grpSp>
        <p:nvGrpSpPr>
          <p:cNvPr id="66" name="组合 65"/>
          <p:cNvGrpSpPr/>
          <p:nvPr/>
        </p:nvGrpSpPr>
        <p:grpSpPr>
          <a:xfrm>
            <a:off x="5309529" y="1460073"/>
            <a:ext cx="2474069" cy="2578200"/>
            <a:chOff x="2105628" y="1918507"/>
            <a:chExt cx="2863726" cy="2902231"/>
          </a:xfrm>
        </p:grpSpPr>
        <p:cxnSp>
          <p:nvCxnSpPr>
            <p:cNvPr id="67" name="直接连接符 66"/>
            <p:cNvCxnSpPr/>
            <p:nvPr/>
          </p:nvCxnSpPr>
          <p:spPr>
            <a:xfrm flipH="1">
              <a:off x="2711504" y="2430729"/>
              <a:ext cx="432168" cy="4316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3843986" y="2435453"/>
              <a:ext cx="504583" cy="4268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2672817" y="3528745"/>
              <a:ext cx="636553" cy="57413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/>
            <p:cNvGrpSpPr/>
            <p:nvPr/>
          </p:nvGrpSpPr>
          <p:grpSpPr>
            <a:xfrm>
              <a:off x="3105644" y="1918507"/>
              <a:ext cx="767269" cy="718404"/>
              <a:chOff x="3105644" y="1918507"/>
              <a:chExt cx="767269" cy="718404"/>
            </a:xfrm>
          </p:grpSpPr>
          <p:sp>
            <p:nvSpPr>
              <p:cNvPr id="92" name="椭圆 91"/>
              <p:cNvSpPr/>
              <p:nvPr/>
            </p:nvSpPr>
            <p:spPr>
              <a:xfrm>
                <a:off x="3105644" y="1924174"/>
                <a:ext cx="767269" cy="712737"/>
              </a:xfrm>
              <a:prstGeom prst="ellipse">
                <a:avLst/>
              </a:prstGeom>
              <a:solidFill>
                <a:srgbClr val="00C9CB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3189171" y="1918507"/>
                <a:ext cx="654815" cy="658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2105628" y="2838606"/>
              <a:ext cx="767269" cy="712737"/>
              <a:chOff x="3105644" y="1924174"/>
              <a:chExt cx="767269" cy="712737"/>
            </a:xfrm>
          </p:grpSpPr>
          <p:sp>
            <p:nvSpPr>
              <p:cNvPr id="90" name="椭圆 89"/>
              <p:cNvSpPr/>
              <p:nvPr/>
            </p:nvSpPr>
            <p:spPr>
              <a:xfrm>
                <a:off x="3105644" y="1924174"/>
                <a:ext cx="767269" cy="712737"/>
              </a:xfrm>
              <a:prstGeom prst="ellipse">
                <a:avLst/>
              </a:prstGeom>
              <a:solidFill>
                <a:srgbClr val="00C9CB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3233631" y="1925207"/>
                <a:ext cx="5678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endPara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4202085" y="2839639"/>
              <a:ext cx="767269" cy="712737"/>
              <a:chOff x="3160071" y="1925207"/>
              <a:chExt cx="767269" cy="712737"/>
            </a:xfrm>
          </p:grpSpPr>
          <p:sp>
            <p:nvSpPr>
              <p:cNvPr id="88" name="椭圆 87"/>
              <p:cNvSpPr/>
              <p:nvPr/>
            </p:nvSpPr>
            <p:spPr>
              <a:xfrm>
                <a:off x="3160071" y="1925207"/>
                <a:ext cx="767269" cy="712737"/>
              </a:xfrm>
              <a:prstGeom prst="ellipse">
                <a:avLst/>
              </a:prstGeom>
              <a:solidFill>
                <a:srgbClr val="00C9CB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文本框 88"/>
              <p:cNvSpPr txBox="1"/>
              <p:nvPr/>
            </p:nvSpPr>
            <p:spPr>
              <a:xfrm>
                <a:off x="3288415" y="1925207"/>
                <a:ext cx="536106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endPara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3105643" y="4108001"/>
              <a:ext cx="783194" cy="712737"/>
              <a:chOff x="3419250" y="1758103"/>
              <a:chExt cx="783194" cy="712737"/>
            </a:xfrm>
          </p:grpSpPr>
          <p:sp>
            <p:nvSpPr>
              <p:cNvPr id="84" name="椭圆 83"/>
              <p:cNvSpPr/>
              <p:nvPr/>
            </p:nvSpPr>
            <p:spPr>
              <a:xfrm>
                <a:off x="3419250" y="1758103"/>
                <a:ext cx="767269" cy="712737"/>
              </a:xfrm>
              <a:prstGeom prst="ellipse">
                <a:avLst/>
              </a:prstGeom>
              <a:solidFill>
                <a:srgbClr val="00C9CB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3503351" y="1788154"/>
                <a:ext cx="69909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endPara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61" name="横卷形 60"/>
          <p:cNvSpPr/>
          <p:nvPr/>
        </p:nvSpPr>
        <p:spPr>
          <a:xfrm>
            <a:off x="5445922" y="5058573"/>
            <a:ext cx="2803875" cy="900619"/>
          </a:xfrm>
          <a:prstGeom prst="horizontalScroll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先序遍历序列</a:t>
            </a:r>
          </a:p>
        </p:txBody>
      </p:sp>
      <p:sp>
        <p:nvSpPr>
          <p:cNvPr id="72" name="燕尾形 71"/>
          <p:cNvSpPr/>
          <p:nvPr/>
        </p:nvSpPr>
        <p:spPr>
          <a:xfrm>
            <a:off x="5949250" y="547627"/>
            <a:ext cx="2954366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z="4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先序遍历</a:t>
            </a:r>
          </a:p>
        </p:txBody>
      </p:sp>
      <p:sp>
        <p:nvSpPr>
          <p:cNvPr id="70" name="五边形 69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1271464" y="417742"/>
            <a:ext cx="4896544" cy="988329"/>
            <a:chOff x="511396" y="5872981"/>
            <a:chExt cx="3877696" cy="1903027"/>
          </a:xfrm>
        </p:grpSpPr>
        <p:sp>
          <p:nvSpPr>
            <p:cNvPr id="78" name="燕尾形 77"/>
            <p:cNvSpPr/>
            <p:nvPr/>
          </p:nvSpPr>
          <p:spPr>
            <a:xfrm>
              <a:off x="511396" y="6101950"/>
              <a:ext cx="3877696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9" name="燕尾形 4"/>
            <p:cNvSpPr/>
            <p:nvPr/>
          </p:nvSpPr>
          <p:spPr>
            <a:xfrm>
              <a:off x="819518" y="5872981"/>
              <a:ext cx="3332808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二叉树遍历的方法</a:t>
              </a:r>
            </a:p>
          </p:txBody>
        </p:sp>
      </p:grpSp>
      <p:sp>
        <p:nvSpPr>
          <p:cNvPr id="68" name="横卷形 67"/>
          <p:cNvSpPr/>
          <p:nvPr/>
        </p:nvSpPr>
        <p:spPr>
          <a:xfrm>
            <a:off x="8733331" y="1514581"/>
            <a:ext cx="2331221" cy="900619"/>
          </a:xfrm>
          <a:prstGeom prst="horizontalScroll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遍历实质</a:t>
            </a:r>
          </a:p>
        </p:txBody>
      </p:sp>
      <p:sp>
        <p:nvSpPr>
          <p:cNvPr id="80" name="Rectangle 63"/>
          <p:cNvSpPr>
            <a:spLocks noChangeArrowheads="1"/>
          </p:cNvSpPr>
          <p:nvPr/>
        </p:nvSpPr>
        <p:spPr bwMode="auto">
          <a:xfrm>
            <a:off x="8358144" y="2585058"/>
            <a:ext cx="1404234" cy="93280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</a:pPr>
            <a:endParaRPr lang="zh-CN" altLang="en-US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/>
            </a:endParaRPr>
          </a:p>
        </p:txBody>
      </p:sp>
      <p:sp>
        <p:nvSpPr>
          <p:cNvPr id="81" name="燕尾形 80"/>
          <p:cNvSpPr/>
          <p:nvPr/>
        </p:nvSpPr>
        <p:spPr>
          <a:xfrm rot="5400000">
            <a:off x="9698553" y="3805654"/>
            <a:ext cx="478017" cy="49292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8997936" y="4392022"/>
            <a:ext cx="1879252" cy="8757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</a:pP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线性序列</a:t>
            </a:r>
          </a:p>
        </p:txBody>
      </p:sp>
      <p:sp>
        <p:nvSpPr>
          <p:cNvPr id="86" name="矩形 85"/>
          <p:cNvSpPr/>
          <p:nvPr/>
        </p:nvSpPr>
        <p:spPr>
          <a:xfrm>
            <a:off x="8971585" y="2686540"/>
            <a:ext cx="1931955" cy="8757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</a:pP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二叉树</a:t>
            </a:r>
          </a:p>
        </p:txBody>
      </p:sp>
    </p:spTree>
    <p:extLst>
      <p:ext uri="{BB962C8B-B14F-4D97-AF65-F5344CB8AC3E}">
        <p14:creationId xmlns:p14="http://schemas.microsoft.com/office/powerpoint/2010/main" val="11482893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1800"/>
  <p:tag name="MH_SECTIONID" val="1801,1802,1803,1804,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NUMBER"/>
  <p:tag name="ID" val="545841"/>
  <p:tag name="MH_ORDER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ENTRY"/>
  <p:tag name="ID" val="545841"/>
  <p:tag name="MH_ORDER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NUMBER"/>
  <p:tag name="ID" val="545841"/>
  <p:tag name="MH_ORDER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ENTRY"/>
  <p:tag name="ID" val="545841"/>
  <p:tag name="MH_ORDER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OTHERS"/>
  <p:tag name="ID" val="54584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OTHERS"/>
  <p:tag name="ID" val="54584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OTHERS"/>
  <p:tag name="ID" val="54584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OTHERS"/>
  <p:tag name="ID" val="54584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210421"/>
  <p:tag name="MH_LIBRARY" val="GRAPHIC"/>
  <p:tag name="MH_TYPE" val="SubTitle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210421"/>
  <p:tag name="MH_LIBRARY" val="GRAPHIC"/>
  <p:tag name="MH_TYPE" val="Other"/>
  <p:tag name="MH_ORD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8130043"/>
  <p:tag name="MH_LIBRARY" val="GRAPHIC"/>
  <p:tag name="MH_TYPE" val="Other"/>
  <p:tag name="MH_ORDER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8130043"/>
  <p:tag name="MH_LIBRARY" val="GRAPHIC"/>
  <p:tag name="MH_TYPE" val="Other"/>
  <p:tag name="MH_ORDER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8130043"/>
  <p:tag name="MH_LIBRARY" val="GRAPHIC"/>
  <p:tag name="MH_TYPE" val="Other"/>
  <p:tag name="MH_ORDER" val="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8130043"/>
  <p:tag name="MH_LIBRARY" val="GRAPHIC"/>
  <p:tag name="MH_TYPE" val="Other"/>
  <p:tag name="MH_ORDER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8130043"/>
  <p:tag name="MH_LIBRARY" val="GRAPHIC"/>
  <p:tag name="MH_TYPE" val="Other"/>
  <p:tag name="MH_ORDER" val="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210421"/>
  <p:tag name="MH_LIBRARY" val="GRAPHIC"/>
  <p:tag name="MH_TYPE" val="SubTitle"/>
  <p:tag name="MH_ORDER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8130043"/>
  <p:tag name="MH_LIBRARY" val="GRAPHIC"/>
  <p:tag name="MH_TYPE" val="Other"/>
  <p:tag name="MH_ORDER" val="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8130043"/>
  <p:tag name="MH_LIBRARY" val="GRAPHIC"/>
  <p:tag name="MH_TYPE" val="Other"/>
  <p:tag name="MH_ORDER" val="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8130043"/>
  <p:tag name="MH_LIBRARY" val="GRAPHIC"/>
  <p:tag name="MH_TYPE" val="Other"/>
  <p:tag name="MH_ORDER" val="8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8130043"/>
  <p:tag name="MH_LIBRARY" val="GRAPHIC"/>
  <p:tag name="MH_TYPE" val="Other"/>
  <p:tag name="MH_ORDER" val="9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8130043"/>
  <p:tag name="MH_LIBRARY" val="GRAPHIC"/>
  <p:tag name="MH_TYPE" val="Other"/>
  <p:tag name="MH_ORDER" val="1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8130043"/>
  <p:tag name="MH_LIBRARY" val="GRAPHIC"/>
  <p:tag name="MH_TYPE" val="SubTitle"/>
  <p:tag name="MH_ORDER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8130043"/>
  <p:tag name="MH_LIBRARY" val="GRAPHIC"/>
  <p:tag name="MH_TYPE" val="Desc"/>
  <p:tag name="MH_ORDER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8130043"/>
  <p:tag name="MH_LIBRARY" val="GRAPHIC"/>
  <p:tag name="MH_TYPE" val="Other"/>
  <p:tag name="MH_ORDER" val="1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8130043"/>
  <p:tag name="MH_LIBRARY" val="GRAPHIC"/>
  <p:tag name="MH_TYPE" val="SubTitle"/>
  <p:tag name="MH_ORDER" val="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8130043"/>
  <p:tag name="MH_LIBRARY" val="GRAPHIC"/>
  <p:tag name="MH_TYPE" val="SubTitle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210421"/>
  <p:tag name="MH_LIBRARY" val="GRAPHIC"/>
  <p:tag name="MH_TYPE" val="Other"/>
  <p:tag name="MH_ORDER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8130043"/>
  <p:tag name="MH_LIBRARY" val="GRAPHIC"/>
  <p:tag name="MH_TYPE" val="SubTitle"/>
  <p:tag name="MH_ORDER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8130043"/>
  <p:tag name="MH_LIBRARY" val="GRAPHIC"/>
  <p:tag name="MH_TYPE" val="SubTitle"/>
  <p:tag name="MH_ORDER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8130043"/>
  <p:tag name="MH_LIBRARY" val="GRAPHIC"/>
  <p:tag name="MH_TYPE" val="Other"/>
  <p:tag name="MH_ORDER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8130043"/>
  <p:tag name="MH_LIBRARY" val="GRAPHIC"/>
  <p:tag name="MH_TYPE" val="SubTitle"/>
  <p:tag name="MH_ORDER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8130043"/>
  <p:tag name="MH_LIBRARY" val="GRAPHIC"/>
  <p:tag name="MH_TYPE" val="Other"/>
  <p:tag name="MH_ORDER" val="7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1225916"/>
  <p:tag name="MH_LIBRARY" val="GRAPHIC"/>
  <p:tag name="MH_ORDER" val="Rectangle 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1225916"/>
  <p:tag name="MH_LIBRARY" val="GRAPHIC"/>
  <p:tag name="MH_ORDER" val="TextBox 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1225916"/>
  <p:tag name="MH_LIBRARY" val="GRAPHIC"/>
  <p:tag name="MH_ORDER" val="Freeform 2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210421"/>
  <p:tag name="MH_LIBRARY" val="GRAPHIC"/>
  <p:tag name="MH_TYPE" val="SubTitle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AUTOCOLOR" val="TRUE"/>
  <p:tag name="MH_TYPE" val="CONTENTS"/>
  <p:tag name="ID" val="54584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NUMBER"/>
  <p:tag name="ID" val="545841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ENTRY"/>
  <p:tag name="ID" val="545841"/>
  <p:tag name="MH_ORDER" val="1"/>
</p:tagLst>
</file>

<file path=ppt/theme/theme1.xml><?xml version="1.0" encoding="utf-8"?>
<a:theme xmlns:a="http://schemas.openxmlformats.org/drawingml/2006/main" name="演示文稿1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2" id="{1C8628DC-6B33-4EC7-AE98-090D3D666A30}" vid="{BD745617-EE1A-45F8-A219-F9FF47AA8987}"/>
    </a:ext>
  </a:extLst>
</a:theme>
</file>

<file path=ppt/theme/theme2.xml><?xml version="1.0" encoding="utf-8"?>
<a:theme xmlns:a="http://schemas.openxmlformats.org/drawingml/2006/main" name="演示文稿1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4" id="{045DB648-4783-41B5-9CCC-79F144C40474}" vid="{EDBCDBCC-F968-44B7-AF65-6AC451178DDD}"/>
    </a:ext>
  </a:extLst>
</a:theme>
</file>

<file path=ppt/theme/theme3.xml><?xml version="1.0" encoding="utf-8"?>
<a:theme xmlns:a="http://schemas.openxmlformats.org/drawingml/2006/main" name="演示文稿1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5" id="{890E0C8E-D88D-4477-B85F-DAAA0E5D9497}" vid="{87EC80FA-82FB-4DDD-9B77-B59C0ED9FC27}"/>
    </a:ext>
  </a:extLst>
</a:theme>
</file>

<file path=ppt/theme/theme4.xml><?xml version="1.0" encoding="utf-8"?>
<a:theme xmlns:a="http://schemas.openxmlformats.org/drawingml/2006/main" name="演示文稿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6" id="{8D34F381-B58E-4578-A651-42B86E16BB86}" vid="{78F00369-7F80-4453-A8A4-CC6C91E4BE21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《数据结构》课件模板（主题）</Template>
  <TotalTime>37905</TotalTime>
  <Words>2198</Words>
  <Application>Microsoft Office PowerPoint</Application>
  <PresentationFormat>宽屏</PresentationFormat>
  <Paragraphs>499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30</vt:i4>
      </vt:variant>
    </vt:vector>
  </HeadingPairs>
  <TitlesOfParts>
    <vt:vector size="47" baseType="lpstr">
      <vt:lpstr>PingFang SC</vt:lpstr>
      <vt:lpstr>仿宋_GB2312</vt:lpstr>
      <vt:lpstr>华文细黑</vt:lpstr>
      <vt:lpstr>楷体</vt:lpstr>
      <vt:lpstr>楷体_GB2312</vt:lpstr>
      <vt:lpstr>宋体</vt:lpstr>
      <vt:lpstr>Microsoft Yahei</vt:lpstr>
      <vt:lpstr>Microsoft Yahei</vt:lpstr>
      <vt:lpstr>Arial</vt:lpstr>
      <vt:lpstr>Calibri</vt:lpstr>
      <vt:lpstr>Impact</vt:lpstr>
      <vt:lpstr>Times New Roman</vt:lpstr>
      <vt:lpstr>Wingdings</vt:lpstr>
      <vt:lpstr>演示文稿12</vt:lpstr>
      <vt:lpstr>演示文稿14</vt:lpstr>
      <vt:lpstr>演示文稿15</vt:lpstr>
      <vt:lpstr>演示文稿16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bjfu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教学节段8</dc:title>
  <dc:creator>lidongmei</dc:creator>
  <cp:lastModifiedBy>58236530@qq.com</cp:lastModifiedBy>
  <cp:revision>1938</cp:revision>
  <dcterms:created xsi:type="dcterms:W3CDTF">1996-07-15T15:40:02Z</dcterms:created>
  <dcterms:modified xsi:type="dcterms:W3CDTF">2024-10-11T05:58:31Z</dcterms:modified>
</cp:coreProperties>
</file>