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activeX/activeX1.xml" ContentType="application/vnd.ms-office.activeX+xml"/>
  <Override PartName="/ppt/activeX/activeX2.xml" ContentType="application/vnd.ms-office.activeX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  <p:sldMasterId id="2147483700" r:id="rId2"/>
  </p:sldMasterIdLst>
  <p:notesMasterIdLst>
    <p:notesMasterId r:id="rId39"/>
  </p:notesMasterIdLst>
  <p:sldIdLst>
    <p:sldId id="256" r:id="rId3"/>
    <p:sldId id="303" r:id="rId4"/>
    <p:sldId id="367" r:id="rId5"/>
    <p:sldId id="368" r:id="rId6"/>
    <p:sldId id="369" r:id="rId7"/>
    <p:sldId id="370" r:id="rId8"/>
    <p:sldId id="388" r:id="rId9"/>
    <p:sldId id="389" r:id="rId10"/>
    <p:sldId id="371" r:id="rId11"/>
    <p:sldId id="372" r:id="rId12"/>
    <p:sldId id="373" r:id="rId13"/>
    <p:sldId id="386" r:id="rId14"/>
    <p:sldId id="387" r:id="rId15"/>
    <p:sldId id="374" r:id="rId16"/>
    <p:sldId id="377" r:id="rId17"/>
    <p:sldId id="378" r:id="rId18"/>
    <p:sldId id="379" r:id="rId19"/>
    <p:sldId id="380" r:id="rId20"/>
    <p:sldId id="394" r:id="rId21"/>
    <p:sldId id="381" r:id="rId22"/>
    <p:sldId id="382" r:id="rId23"/>
    <p:sldId id="383" r:id="rId24"/>
    <p:sldId id="384" r:id="rId25"/>
    <p:sldId id="391" r:id="rId26"/>
    <p:sldId id="390" r:id="rId27"/>
    <p:sldId id="385" r:id="rId28"/>
    <p:sldId id="396" r:id="rId29"/>
    <p:sldId id="397" r:id="rId30"/>
    <p:sldId id="393" r:id="rId31"/>
    <p:sldId id="395" r:id="rId32"/>
    <p:sldId id="398" r:id="rId33"/>
    <p:sldId id="399" r:id="rId34"/>
    <p:sldId id="400" r:id="rId35"/>
    <p:sldId id="401" r:id="rId36"/>
    <p:sldId id="403" r:id="rId37"/>
    <p:sldId id="40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B537-C016-4AEB-B103-5F90DC77097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BA785-FE4E-4C43-A1F3-BFB974CD2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1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300" y="1811863"/>
            <a:ext cx="5613400" cy="1515533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rgbClr val="002060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00" y="3911604"/>
            <a:ext cx="5613400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65300" y="3429000"/>
            <a:ext cx="561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1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1493340"/>
            <a:ext cx="74549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62"/>
            <a:ext cx="7454900" cy="437297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32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5707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1493340"/>
            <a:ext cx="74549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62"/>
            <a:ext cx="7454900" cy="437297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28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621601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62"/>
            <a:ext cx="7454900" cy="437297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32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81293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7454900" cy="5249333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32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06892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55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66" y="756654"/>
            <a:ext cx="6798734" cy="1051741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266" y="2040334"/>
            <a:ext cx="3337560" cy="7971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073" y="2953415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2752" y="2040334"/>
            <a:ext cx="3337560" cy="79510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041" y="2953415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6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7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1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0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2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3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1591-3EE5-4162-8B1A-D0FC320FE75E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image" Target="../media/image7.tmp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7.tmp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control" Target="../activeX/activeX2.xml"/><Relationship Id="rId18" Type="http://schemas.openxmlformats.org/officeDocument/2006/relationships/tags" Target="../tags/tag88.xml"/><Relationship Id="rId3" Type="http://schemas.openxmlformats.org/officeDocument/2006/relationships/tags" Target="../tags/tag75.xml"/><Relationship Id="rId21" Type="http://schemas.openxmlformats.org/officeDocument/2006/relationships/image" Target="../media/image7.tmp"/><Relationship Id="rId7" Type="http://schemas.openxmlformats.org/officeDocument/2006/relationships/tags" Target="../tags/tag79.xml"/><Relationship Id="rId12" Type="http://schemas.openxmlformats.org/officeDocument/2006/relationships/control" Target="../activeX/activeX1.xml"/><Relationship Id="rId17" Type="http://schemas.openxmlformats.org/officeDocument/2006/relationships/tags" Target="../tags/tag87.xml"/><Relationship Id="rId2" Type="http://schemas.openxmlformats.org/officeDocument/2006/relationships/tags" Target="../tags/tag74.xml"/><Relationship Id="rId16" Type="http://schemas.openxmlformats.org/officeDocument/2006/relationships/tags" Target="../tags/tag86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5.xml"/><Relationship Id="rId10" Type="http://schemas.openxmlformats.org/officeDocument/2006/relationships/tags" Target="../tags/tag82.xml"/><Relationship Id="rId19" Type="http://schemas.openxmlformats.org/officeDocument/2006/relationships/tags" Target="../tags/tag89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4.xml"/><Relationship Id="rId22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19" Type="http://schemas.openxmlformats.org/officeDocument/2006/relationships/image" Target="../media/image7.tmp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10" Type="http://schemas.openxmlformats.org/officeDocument/2006/relationships/tags" Target="../tags/tag116.xml"/><Relationship Id="rId19" Type="http://schemas.openxmlformats.org/officeDocument/2006/relationships/image" Target="../media/image7.tmp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7.tmp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9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7.tmp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image" Target="../media/image7.tmp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1934" y="2148840"/>
            <a:ext cx="5308866" cy="1087116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图的存储结构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2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图的邻接矩阵存储类型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62"/>
            <a:ext cx="7454900" cy="478634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#define </a:t>
            </a:r>
            <a:r>
              <a:rPr lang="en-US" altLang="zh-CN" sz="2400" dirty="0" err="1">
                <a:sym typeface="Symbol" panose="05050102010706020507" pitchFamily="18" charset="2"/>
              </a:rPr>
              <a:t>MaxInt</a:t>
            </a:r>
            <a:r>
              <a:rPr lang="en-US" altLang="zh-CN" sz="2400" dirty="0">
                <a:sym typeface="Symbol" panose="05050102010706020507" pitchFamily="18" charset="2"/>
              </a:rPr>
              <a:t> 32767             	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表示极大值，即∞</a:t>
            </a:r>
          </a:p>
          <a:p>
            <a:pP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#define </a:t>
            </a:r>
            <a:r>
              <a:rPr lang="en-US" altLang="zh-CN" sz="2400" dirty="0" err="1">
                <a:sym typeface="Symbol" panose="05050102010706020507" pitchFamily="18" charset="2"/>
              </a:rPr>
              <a:t>MVNum</a:t>
            </a:r>
            <a:r>
              <a:rPr lang="en-US" altLang="zh-CN" sz="2400" dirty="0">
                <a:sym typeface="Symbol" panose="05050102010706020507" pitchFamily="18" charset="2"/>
              </a:rPr>
              <a:t> 100                 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最大顶点数 </a:t>
            </a:r>
          </a:p>
          <a:p>
            <a:pPr>
              <a:buNone/>
            </a:pPr>
            <a:r>
              <a:rPr lang="en-US" altLang="zh-CN" sz="2400" dirty="0" err="1">
                <a:sym typeface="Symbol" panose="05050102010706020507" pitchFamily="18" charset="2"/>
              </a:rPr>
              <a:t>typedef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sym typeface="Symbol" panose="05050102010706020507" pitchFamily="18" charset="2"/>
              </a:rPr>
              <a:t>char </a:t>
            </a:r>
            <a:r>
              <a:rPr lang="en-US" altLang="zh-CN" sz="2400" dirty="0" err="1">
                <a:sym typeface="Symbol" panose="05050102010706020507" pitchFamily="18" charset="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假设顶点的数据类型为字符型 </a:t>
            </a:r>
          </a:p>
          <a:p>
            <a:pPr>
              <a:buFontTx/>
              <a:buNone/>
            </a:pPr>
            <a:r>
              <a:rPr lang="en-US" altLang="zh-CN" sz="2400" dirty="0" err="1">
                <a:sym typeface="Symbol" panose="05050102010706020507" pitchFamily="18" charset="2"/>
              </a:rPr>
              <a:t>typedef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ym typeface="Symbol" panose="05050102010706020507" pitchFamily="18" charset="2"/>
              </a:rPr>
              <a:t>ArcType</a:t>
            </a:r>
            <a:r>
              <a:rPr lang="en-US" altLang="zh-CN" sz="2400" dirty="0">
                <a:sym typeface="Symbol" panose="05050102010706020507" pitchFamily="18" charset="2"/>
              </a:rPr>
              <a:t>;       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假设边的权值类型为整型 </a:t>
            </a:r>
          </a:p>
          <a:p>
            <a:pPr>
              <a:buFontTx/>
              <a:buNone/>
            </a:pPr>
            <a:r>
              <a:rPr lang="en-US" altLang="zh-CN" sz="2400" dirty="0" err="1">
                <a:sym typeface="Symbol" panose="05050102010706020507" pitchFamily="18" charset="2"/>
              </a:rPr>
              <a:t>typedef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ym typeface="Symbol" panose="05050102010706020507" pitchFamily="18" charset="2"/>
              </a:rPr>
              <a:t>struct</a:t>
            </a:r>
            <a:r>
              <a:rPr lang="en-US" altLang="zh-CN" sz="2400" dirty="0">
                <a:sym typeface="Symbol" panose="05050102010706020507" pitchFamily="18" charset="2"/>
              </a:rPr>
              <a:t>{ </a:t>
            </a:r>
          </a:p>
          <a:p>
            <a:pPr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ym typeface="Symbol" panose="05050102010706020507" pitchFamily="18" charset="2"/>
              </a:rPr>
              <a:t>VerTexType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vexs</a:t>
            </a:r>
            <a:r>
              <a:rPr lang="en-US" altLang="zh-CN" sz="2400" dirty="0">
                <a:sym typeface="Symbol" panose="05050102010706020507" pitchFamily="18" charset="2"/>
              </a:rPr>
              <a:t>[</a:t>
            </a:r>
            <a:r>
              <a:rPr lang="en-US" altLang="zh-CN" sz="2400" dirty="0" err="1">
                <a:sym typeface="Symbol" panose="05050102010706020507" pitchFamily="18" charset="2"/>
              </a:rPr>
              <a:t>MVNum</a:t>
            </a:r>
            <a:r>
              <a:rPr lang="en-US" altLang="zh-CN" sz="2400" dirty="0">
                <a:sym typeface="Symbol" panose="05050102010706020507" pitchFamily="18" charset="2"/>
              </a:rPr>
              <a:t>];           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顶点表 </a:t>
            </a:r>
          </a:p>
          <a:p>
            <a:pPr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ym typeface="Symbol" panose="05050102010706020507" pitchFamily="18" charset="2"/>
              </a:rPr>
              <a:t>ArcType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sym typeface="Symbol" panose="05050102010706020507" pitchFamily="18" charset="2"/>
              </a:rPr>
              <a:t>arcs</a:t>
            </a:r>
            <a:r>
              <a:rPr lang="en-US" altLang="zh-CN" sz="2400" dirty="0">
                <a:sym typeface="Symbol" panose="05050102010706020507" pitchFamily="18" charset="2"/>
              </a:rPr>
              <a:t>[</a:t>
            </a:r>
            <a:r>
              <a:rPr lang="en-US" altLang="zh-CN" sz="2400" dirty="0" err="1">
                <a:sym typeface="Symbol" panose="05050102010706020507" pitchFamily="18" charset="2"/>
              </a:rPr>
              <a:t>MVNum</a:t>
            </a:r>
            <a:r>
              <a:rPr lang="en-US" altLang="zh-CN" sz="2400" dirty="0">
                <a:sym typeface="Symbol" panose="05050102010706020507" pitchFamily="18" charset="2"/>
              </a:rPr>
              <a:t>][</a:t>
            </a:r>
            <a:r>
              <a:rPr lang="en-US" altLang="zh-CN" sz="2400" dirty="0" err="1">
                <a:sym typeface="Symbol" panose="05050102010706020507" pitchFamily="18" charset="2"/>
              </a:rPr>
              <a:t>MVNum</a:t>
            </a:r>
            <a:r>
              <a:rPr lang="en-US" altLang="zh-CN" sz="2400" dirty="0">
                <a:sym typeface="Symbol" panose="05050102010706020507" pitchFamily="18" charset="2"/>
              </a:rPr>
              <a:t>];     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邻接矩阵 </a:t>
            </a:r>
          </a:p>
          <a:p>
            <a:pPr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vexnum</a:t>
            </a:r>
            <a:r>
              <a:rPr lang="en-US" altLang="zh-CN" sz="2400" dirty="0" err="1">
                <a:sym typeface="Symbol" panose="05050102010706020507" pitchFamily="18" charset="2"/>
              </a:rPr>
              <a:t>,</a:t>
            </a:r>
            <a:r>
              <a:rPr lang="en-US" altLang="zh-CN" sz="2400" u="sng" dirty="0" err="1">
                <a:solidFill>
                  <a:srgbClr val="FF0000"/>
                </a:solidFill>
                <a:sym typeface="Symbol" panose="05050102010706020507" pitchFamily="18" charset="2"/>
              </a:rPr>
              <a:t>arcnum</a:t>
            </a:r>
            <a:r>
              <a:rPr lang="en-US" altLang="zh-CN" sz="2400" dirty="0">
                <a:sym typeface="Symbol" panose="05050102010706020507" pitchFamily="18" charset="2"/>
              </a:rPr>
              <a:t>;          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图的当前顶点数和边数 </a:t>
            </a:r>
          </a:p>
          <a:p>
            <a:pPr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}</a:t>
            </a:r>
            <a:r>
              <a:rPr lang="en-US" altLang="zh-CN" sz="2400" dirty="0" err="1">
                <a:sym typeface="Symbol" panose="05050102010706020507" pitchFamily="18" charset="2"/>
              </a:rPr>
              <a:t>AMGraph</a:t>
            </a:r>
            <a:r>
              <a:rPr lang="en-US" altLang="zh-CN" sz="2400" dirty="0">
                <a:sym typeface="Symbol" panose="05050102010706020507" pitchFamily="18" charset="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644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邻接矩阵存储方式的优缺点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优点：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容易实现图的操作；</a:t>
            </a:r>
            <a:endParaRPr lang="en-US" altLang="zh-CN" sz="2400" dirty="0"/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如：求某顶点的度、判断顶点之间是否有边、找顶点的邻接点等等。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缺点</a:t>
            </a:r>
            <a:r>
              <a:rPr lang="zh-CN" altLang="en-US" sz="2800" dirty="0">
                <a:solidFill>
                  <a:srgbClr val="FF3300"/>
                </a:solidFill>
              </a:rPr>
              <a:t>：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空间复杂度高。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个顶点需要</a:t>
            </a:r>
            <a:r>
              <a:rPr lang="en-US" altLang="zh-CN" sz="2400" i="1" dirty="0">
                <a:solidFill>
                  <a:schemeClr val="tx1"/>
                </a:solidFill>
              </a:rPr>
              <a:t>n*n</a:t>
            </a:r>
            <a:r>
              <a:rPr lang="zh-CN" altLang="en-US" sz="2400" dirty="0">
                <a:solidFill>
                  <a:schemeClr val="tx1"/>
                </a:solidFill>
              </a:rPr>
              <a:t>个单元存储边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r>
              <a:rPr lang="zh-CN" altLang="en-US" sz="2400" dirty="0">
                <a:solidFill>
                  <a:schemeClr val="tx1"/>
                </a:solidFill>
              </a:rPr>
              <a:t>空间复杂度为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。 对稀疏图而言尤其浪费空间。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不便于增加和删除顶点。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35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用邻接矩阵法存储图，占用的存储空间数只与图中结点个数有关，而与边数无关。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9590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905000" y="444491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45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关于图的邻接矩阵，下列哪个结论是正确的？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有向图的邻接矩阵总是不对称的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有向图的邻接矩阵可以是对称的，也可以是不对称的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无向图的邻接矩阵总是不对称的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无向图的邻接矩阵可以是不对称的，也可以是对称的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523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基本思想：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对图中的每个顶点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30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建立一个单链表，将所有与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30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邻接的顶点放在这个</a:t>
            </a:r>
            <a:r>
              <a:rPr lang="zh-CN" altLang="en-US" dirty="0">
                <a:solidFill>
                  <a:srgbClr val="FF0000"/>
                </a:solidFill>
              </a:rPr>
              <a:t>单链表</a:t>
            </a:r>
            <a:r>
              <a:rPr lang="zh-CN" altLang="en-US" dirty="0">
                <a:solidFill>
                  <a:srgbClr val="000000"/>
                </a:solidFill>
              </a:rPr>
              <a:t>中，称为顶点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30000" dirty="0">
                <a:solidFill>
                  <a:srgbClr val="000000"/>
                </a:solidFill>
              </a:rPr>
              <a:t>i 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边表。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边表的头结点数据域存放顶点的信息，所有边表的头结点构成一个</a:t>
            </a:r>
            <a:r>
              <a:rPr lang="zh-CN" altLang="en-US" dirty="0">
                <a:solidFill>
                  <a:srgbClr val="FF0000"/>
                </a:solidFill>
              </a:rPr>
              <a:t>表头结点表</a:t>
            </a:r>
            <a:r>
              <a:rPr lang="zh-CN" altLang="en-US" dirty="0">
                <a:solidFill>
                  <a:schemeClr val="tx1"/>
                </a:solidFill>
              </a:rPr>
              <a:t>。所有表头结点采用</a:t>
            </a:r>
            <a:r>
              <a:rPr lang="zh-CN" altLang="en-US" dirty="0">
                <a:solidFill>
                  <a:srgbClr val="FF0000"/>
                </a:solidFill>
              </a:rPr>
              <a:t>顺序存储</a:t>
            </a:r>
            <a:r>
              <a:rPr lang="zh-CN" altLang="en-US" dirty="0">
                <a:solidFill>
                  <a:schemeClr val="tx1"/>
                </a:solidFill>
              </a:rPr>
              <a:t>结构。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95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无向图的邻接表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2817" y="3791717"/>
            <a:ext cx="8077242" cy="2411413"/>
            <a:chOff x="612817" y="3791717"/>
            <a:chExt cx="8077242" cy="2411413"/>
          </a:xfrm>
        </p:grpSpPr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612817" y="3791717"/>
              <a:ext cx="8069263" cy="2411413"/>
              <a:chOff x="388" y="2867"/>
              <a:chExt cx="5083" cy="1519"/>
            </a:xfrm>
          </p:grpSpPr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2348" y="2886"/>
                <a:ext cx="411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2364" y="3210"/>
                <a:ext cx="411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2726" y="3210"/>
                <a:ext cx="361" cy="2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3499" y="2886"/>
                <a:ext cx="411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3878" y="2886"/>
                <a:ext cx="362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3517" y="3225"/>
                <a:ext cx="411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3929" y="3226"/>
                <a:ext cx="362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4700" y="3225"/>
                <a:ext cx="410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5110" y="3228"/>
                <a:ext cx="361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2362" y="3560"/>
                <a:ext cx="411" cy="3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2766" y="3566"/>
                <a:ext cx="361" cy="3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2346" y="3942"/>
                <a:ext cx="411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2764" y="3942"/>
                <a:ext cx="361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2972" y="3343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44000" tIns="54000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4149" y="3343"/>
                <a:ext cx="544" cy="0"/>
              </a:xfrm>
              <a:prstGeom prst="lin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 type="none"/>
                <a:tailEnd type="triangle"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3517" y="3953"/>
                <a:ext cx="411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3930" y="3952"/>
                <a:ext cx="362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2962" y="4039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44000" tIns="54000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8" name="Rectangle 21"/>
              <p:cNvSpPr>
                <a:spLocks noChangeArrowheads="1"/>
              </p:cNvSpPr>
              <p:nvPr/>
            </p:nvSpPr>
            <p:spPr bwMode="auto">
              <a:xfrm>
                <a:off x="617" y="2867"/>
                <a:ext cx="641" cy="3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V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1258" y="2867"/>
                <a:ext cx="741" cy="3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23"/>
              <p:cNvSpPr>
                <a:spLocks noChangeArrowheads="1"/>
              </p:cNvSpPr>
              <p:nvPr/>
            </p:nvSpPr>
            <p:spPr bwMode="auto">
              <a:xfrm>
                <a:off x="626" y="3193"/>
                <a:ext cx="641" cy="3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V</a:t>
                </a:r>
                <a:r>
                  <a:rPr lang="en-US" altLang="zh-CN" sz="28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1263" y="3190"/>
                <a:ext cx="741" cy="3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626" y="3514"/>
                <a:ext cx="641" cy="3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V</a:t>
                </a:r>
                <a:r>
                  <a:rPr lang="en-US" altLang="zh-CN" sz="28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1263" y="3513"/>
                <a:ext cx="741" cy="3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625" y="3837"/>
                <a:ext cx="641" cy="3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V</a:t>
                </a:r>
                <a:r>
                  <a:rPr lang="en-US" altLang="zh-CN" sz="28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45" name="Rectangle 28"/>
              <p:cNvSpPr>
                <a:spLocks noChangeArrowheads="1"/>
              </p:cNvSpPr>
              <p:nvPr/>
            </p:nvSpPr>
            <p:spPr bwMode="auto">
              <a:xfrm>
                <a:off x="1263" y="3833"/>
                <a:ext cx="741" cy="3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Text Box 29"/>
              <p:cNvSpPr txBox="1">
                <a:spLocks noChangeArrowheads="1"/>
              </p:cNvSpPr>
              <p:nvPr/>
            </p:nvSpPr>
            <p:spPr bwMode="auto">
              <a:xfrm>
                <a:off x="388" y="2895"/>
                <a:ext cx="179" cy="1491"/>
              </a:xfrm>
              <a:prstGeom prst="rect">
                <a:avLst/>
              </a:prstGeom>
              <a:noFill/>
              <a:ln w="2857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algn="just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0" dirty="0">
                    <a:solidFill>
                      <a:srgbClr val="000000"/>
                    </a:solidFill>
                    <a:latin typeface="+mj-ea"/>
                    <a:ea typeface="+mj-ea"/>
                  </a:rPr>
                  <a:t>0</a:t>
                </a:r>
              </a:p>
              <a:p>
                <a:pPr algn="just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+mj-ea"/>
                    <a:ea typeface="+mj-ea"/>
                  </a:rPr>
                  <a:t>1</a:t>
                </a:r>
              </a:p>
              <a:p>
                <a:pPr algn="just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+mj-ea"/>
                    <a:ea typeface="+mj-ea"/>
                  </a:rPr>
                  <a:t>2</a:t>
                </a:r>
              </a:p>
              <a:p>
                <a:pPr algn="just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47" name="Line 30"/>
              <p:cNvSpPr>
                <a:spLocks noChangeShapeType="1"/>
              </p:cNvSpPr>
              <p:nvPr/>
            </p:nvSpPr>
            <p:spPr bwMode="auto">
              <a:xfrm>
                <a:off x="1714" y="3011"/>
                <a:ext cx="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8" name="Line 31"/>
              <p:cNvSpPr>
                <a:spLocks noChangeShapeType="1"/>
              </p:cNvSpPr>
              <p:nvPr/>
            </p:nvSpPr>
            <p:spPr bwMode="auto">
              <a:xfrm>
                <a:off x="1714" y="3363"/>
                <a:ext cx="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9" name="Line 32"/>
              <p:cNvSpPr>
                <a:spLocks noChangeShapeType="1"/>
              </p:cNvSpPr>
              <p:nvPr/>
            </p:nvSpPr>
            <p:spPr bwMode="auto">
              <a:xfrm>
                <a:off x="1704" y="3714"/>
                <a:ext cx="66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0" name="Line 33"/>
              <p:cNvSpPr>
                <a:spLocks noChangeShapeType="1"/>
              </p:cNvSpPr>
              <p:nvPr/>
            </p:nvSpPr>
            <p:spPr bwMode="auto">
              <a:xfrm>
                <a:off x="1704" y="4008"/>
                <a:ext cx="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2" name="Rectangle 35"/>
              <p:cNvSpPr>
                <a:spLocks noChangeArrowheads="1"/>
              </p:cNvSpPr>
              <p:nvPr/>
            </p:nvSpPr>
            <p:spPr bwMode="auto">
              <a:xfrm>
                <a:off x="2714" y="2886"/>
                <a:ext cx="361" cy="2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36"/>
              <p:cNvSpPr>
                <a:spLocks noChangeShapeType="1"/>
              </p:cNvSpPr>
              <p:nvPr/>
            </p:nvSpPr>
            <p:spPr bwMode="auto">
              <a:xfrm>
                <a:off x="2962" y="3030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44000" tIns="54000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5588083" y="4898206"/>
              <a:ext cx="652463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6215239" y="4899793"/>
              <a:ext cx="57467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7466096" y="4898206"/>
              <a:ext cx="65087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8116971" y="4889521"/>
              <a:ext cx="573088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>
              <a:off x="4722896" y="5152766"/>
              <a:ext cx="8651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0" tIns="54000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6591383" y="5085531"/>
              <a:ext cx="863600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 type="none"/>
              <a:tailEnd type="triangle"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12817" y="1521420"/>
            <a:ext cx="2467256" cy="2036936"/>
            <a:chOff x="874713" y="1946649"/>
            <a:chExt cx="2592388" cy="2279651"/>
          </a:xfrm>
        </p:grpSpPr>
        <p:grpSp>
          <p:nvGrpSpPr>
            <p:cNvPr id="61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64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66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67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70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71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72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73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74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2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75" name="Text Box 51"/>
          <p:cNvSpPr txBox="1">
            <a:spLocks noChangeArrowheads="1"/>
          </p:cNvSpPr>
          <p:nvPr/>
        </p:nvSpPr>
        <p:spPr bwMode="auto">
          <a:xfrm>
            <a:off x="3178218" y="1623524"/>
            <a:ext cx="4561717" cy="181588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/>
              <a:t>边表中的每个结点对应图中的一条边；</a:t>
            </a:r>
            <a:endParaRPr lang="en-US" altLang="zh-CN" dirty="0"/>
          </a:p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的边表中结点的个数就是顶点</a:t>
            </a:r>
            <a:r>
              <a:rPr lang="en-US" altLang="zh-CN" dirty="0" err="1"/>
              <a:t>i</a:t>
            </a:r>
            <a:r>
              <a:rPr lang="zh-CN" altLang="en-US" dirty="0"/>
              <a:t>的度。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8791" y="3307240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6" name="椭圆形标注 75"/>
          <p:cNvSpPr/>
          <p:nvPr/>
        </p:nvSpPr>
        <p:spPr>
          <a:xfrm>
            <a:off x="6701191" y="2991423"/>
            <a:ext cx="1988868" cy="755907"/>
          </a:xfrm>
          <a:prstGeom prst="wedgeEllipseCallout">
            <a:avLst>
              <a:gd name="adj1" fmla="val -56652"/>
              <a:gd name="adj2" fmla="val 57163"/>
            </a:avLst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唯一吗？</a:t>
            </a:r>
          </a:p>
        </p:txBody>
      </p:sp>
    </p:spTree>
    <p:extLst>
      <p:ext uri="{BB962C8B-B14F-4D97-AF65-F5344CB8AC3E}">
        <p14:creationId xmlns:p14="http://schemas.microsoft.com/office/powerpoint/2010/main" val="33212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无向图的邻接表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612817" y="3791717"/>
            <a:ext cx="8069263" cy="2411413"/>
            <a:chOff x="388" y="2867"/>
            <a:chExt cx="5083" cy="1519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2348" y="2886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357" y="3202"/>
              <a:ext cx="411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2726" y="3210"/>
              <a:ext cx="361" cy="2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499" y="2886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878" y="2886"/>
              <a:ext cx="362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517" y="3225"/>
              <a:ext cx="411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929" y="3226"/>
              <a:ext cx="362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700" y="3225"/>
              <a:ext cx="410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110" y="3228"/>
              <a:ext cx="361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362" y="3560"/>
              <a:ext cx="411" cy="3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766" y="3566"/>
              <a:ext cx="361" cy="3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346" y="3942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764" y="3942"/>
              <a:ext cx="36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972" y="3343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0" tIns="54000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4149" y="3343"/>
              <a:ext cx="544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 type="none"/>
              <a:tailEnd type="triangle"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517" y="3953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930" y="3952"/>
              <a:ext cx="362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962" y="4039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0" tIns="54000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617" y="2867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1258" y="2867"/>
              <a:ext cx="7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626" y="3193"/>
              <a:ext cx="6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263" y="3190"/>
              <a:ext cx="7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626" y="3514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63" y="351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625" y="3837"/>
              <a:ext cx="6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1263" y="383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388" y="2895"/>
              <a:ext cx="179" cy="149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</a:extLst>
          </p:spPr>
          <p:txBody>
            <a:bodyPr lIns="0" tIns="0" rIns="0" bIns="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0" dirty="0">
                  <a:solidFill>
                    <a:srgbClr val="000000"/>
                  </a:solidFill>
                  <a:latin typeface="+mj-ea"/>
                  <a:ea typeface="+mj-ea"/>
                </a:rPr>
                <a:t>0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1714" y="3011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1714" y="3363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704" y="3714"/>
              <a:ext cx="6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704" y="4008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2714" y="2886"/>
              <a:ext cx="36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2962" y="3030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0" tIns="54000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5588083" y="4898206"/>
            <a:ext cx="652463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215239" y="4899793"/>
            <a:ext cx="574675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7466096" y="4898206"/>
            <a:ext cx="650875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8116971" y="4889521"/>
            <a:ext cx="573088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4722896" y="5152766"/>
            <a:ext cx="865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000" tIns="5400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>
            <a:off x="6591383" y="5085531"/>
            <a:ext cx="863600" cy="0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 type="none"/>
            <a:tailEnd type="triangle"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12817" y="1521420"/>
            <a:ext cx="2467256" cy="2036936"/>
            <a:chOff x="874713" y="1946649"/>
            <a:chExt cx="2592388" cy="2279651"/>
          </a:xfrm>
        </p:grpSpPr>
        <p:grpSp>
          <p:nvGrpSpPr>
            <p:cNvPr id="61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64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66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67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70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71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72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73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74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2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75" name="Text Box 51"/>
          <p:cNvSpPr txBox="1">
            <a:spLocks noChangeArrowheads="1"/>
          </p:cNvSpPr>
          <p:nvPr/>
        </p:nvSpPr>
        <p:spPr bwMode="auto">
          <a:xfrm>
            <a:off x="3178218" y="1623524"/>
            <a:ext cx="4561717" cy="181588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/>
              <a:t>通过遍历顶点</a:t>
            </a:r>
            <a:r>
              <a:rPr lang="en-US" altLang="zh-CN" dirty="0" err="1"/>
              <a:t>i</a:t>
            </a:r>
            <a:r>
              <a:rPr lang="zh-CN" altLang="en-US" dirty="0"/>
              <a:t>的边表中是否存在终点为</a:t>
            </a:r>
            <a:r>
              <a:rPr lang="en-US" altLang="zh-CN" dirty="0"/>
              <a:t>j</a:t>
            </a:r>
            <a:r>
              <a:rPr lang="zh-CN" altLang="en-US" dirty="0"/>
              <a:t>的顶点，就可以判断顶点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之间是否存在边。</a:t>
            </a:r>
            <a:endParaRPr lang="en-US" altLang="zh-CN" dirty="0"/>
          </a:p>
        </p:txBody>
      </p:sp>
      <p:sp>
        <p:nvSpPr>
          <p:cNvPr id="76" name="文本框 75"/>
          <p:cNvSpPr txBox="1"/>
          <p:nvPr/>
        </p:nvSpPr>
        <p:spPr>
          <a:xfrm>
            <a:off x="1300470" y="3226431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14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有向图的邻接表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612817" y="3791717"/>
            <a:ext cx="6197600" cy="2411413"/>
            <a:chOff x="388" y="2867"/>
            <a:chExt cx="3904" cy="1519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348" y="3210"/>
              <a:ext cx="411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2726" y="3210"/>
              <a:ext cx="361" cy="2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362" y="3560"/>
              <a:ext cx="411" cy="3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766" y="3566"/>
              <a:ext cx="361" cy="3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346" y="3942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764" y="3942"/>
              <a:ext cx="36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517" y="3953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930" y="3952"/>
              <a:ext cx="362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962" y="4039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0" tIns="54000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617" y="2867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1258" y="2867"/>
              <a:ext cx="7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626" y="3193"/>
              <a:ext cx="6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263" y="3190"/>
              <a:ext cx="7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626" y="3514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63" y="351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625" y="3837"/>
              <a:ext cx="6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1263" y="383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388" y="2895"/>
              <a:ext cx="179" cy="149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</a:extLst>
          </p:spPr>
          <p:txBody>
            <a:bodyPr lIns="0" tIns="0" rIns="0" bIns="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0" dirty="0">
                  <a:solidFill>
                    <a:srgbClr val="000000"/>
                  </a:solidFill>
                  <a:latin typeface="+mj-ea"/>
                  <a:ea typeface="+mj-ea"/>
                </a:rPr>
                <a:t>0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1714" y="3363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704" y="3714"/>
              <a:ext cx="6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704" y="4008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5588083" y="4898206"/>
            <a:ext cx="652463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215239" y="4899793"/>
            <a:ext cx="574675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4722896" y="5152766"/>
            <a:ext cx="865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000" tIns="5400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5" name="Text Box 51"/>
          <p:cNvSpPr txBox="1">
            <a:spLocks noChangeArrowheads="1"/>
          </p:cNvSpPr>
          <p:nvPr/>
        </p:nvSpPr>
        <p:spPr bwMode="auto">
          <a:xfrm>
            <a:off x="3446466" y="1650505"/>
            <a:ext cx="4561717" cy="22467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的边表中结点的个数就是顶点</a:t>
            </a:r>
            <a:r>
              <a:rPr lang="en-US" altLang="zh-CN" dirty="0" err="1"/>
              <a:t>i</a:t>
            </a:r>
            <a:r>
              <a:rPr lang="zh-CN" altLang="en-US" dirty="0"/>
              <a:t>的出度。</a:t>
            </a:r>
            <a:endParaRPr lang="en-US" altLang="zh-CN" dirty="0"/>
          </a:p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/>
              <a:t>各顶点的边表中以</a:t>
            </a:r>
            <a:r>
              <a:rPr lang="en-US" altLang="zh-CN" dirty="0" err="1"/>
              <a:t>i</a:t>
            </a:r>
            <a:r>
              <a:rPr lang="zh-CN" altLang="en-US" dirty="0"/>
              <a:t>为终点的结点个数就是顶点</a:t>
            </a:r>
            <a:r>
              <a:rPr lang="en-US" altLang="zh-CN" dirty="0" err="1"/>
              <a:t>i</a:t>
            </a:r>
            <a:r>
              <a:rPr lang="zh-CN" altLang="en-US" dirty="0"/>
              <a:t>的入度。</a:t>
            </a:r>
            <a:endParaRPr lang="en-US" altLang="zh-CN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77892" y="1562867"/>
            <a:ext cx="2421982" cy="2024063"/>
            <a:chOff x="874713" y="1946649"/>
            <a:chExt cx="2592388" cy="2279651"/>
          </a:xfrm>
        </p:grpSpPr>
        <p:grpSp>
          <p:nvGrpSpPr>
            <p:cNvPr id="77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9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0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2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4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5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7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9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90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78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551052" y="383723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5" name="矩形 4"/>
          <p:cNvSpPr/>
          <p:nvPr/>
        </p:nvSpPr>
        <p:spPr>
          <a:xfrm>
            <a:off x="4379955" y="435129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7" name="矩形 6"/>
          <p:cNvSpPr/>
          <p:nvPr/>
        </p:nvSpPr>
        <p:spPr>
          <a:xfrm>
            <a:off x="6306679" y="489820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254574" y="329198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G2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椭圆形标注 50"/>
          <p:cNvSpPr/>
          <p:nvPr/>
        </p:nvSpPr>
        <p:spPr>
          <a:xfrm>
            <a:off x="5914314" y="4058110"/>
            <a:ext cx="3040893" cy="755907"/>
          </a:xfrm>
          <a:prstGeom prst="wedgeEllipseCallout">
            <a:avLst>
              <a:gd name="adj1" fmla="val -56652"/>
              <a:gd name="adj2" fmla="val 57163"/>
            </a:avLst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以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为弧尾的弧结点</a:t>
            </a:r>
          </a:p>
        </p:txBody>
      </p:sp>
    </p:spTree>
    <p:extLst>
      <p:ext uri="{BB962C8B-B14F-4D97-AF65-F5344CB8AC3E}">
        <p14:creationId xmlns:p14="http://schemas.microsoft.com/office/powerpoint/2010/main" val="26845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有向图的邻接表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612817" y="3791717"/>
            <a:ext cx="6197600" cy="2411413"/>
            <a:chOff x="388" y="2867"/>
            <a:chExt cx="3904" cy="1519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348" y="3210"/>
              <a:ext cx="411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2726" y="3210"/>
              <a:ext cx="361" cy="2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371" y="3559"/>
              <a:ext cx="411" cy="3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766" y="3566"/>
              <a:ext cx="361" cy="3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346" y="3942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764" y="3942"/>
              <a:ext cx="36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517" y="3953"/>
              <a:ext cx="411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930" y="3952"/>
              <a:ext cx="362" cy="2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962" y="4039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0" tIns="54000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617" y="2867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1258" y="2867"/>
              <a:ext cx="7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626" y="3193"/>
              <a:ext cx="6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263" y="3190"/>
              <a:ext cx="7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626" y="3514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63" y="351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625" y="3837"/>
              <a:ext cx="6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1263" y="383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388" y="2895"/>
              <a:ext cx="179" cy="149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</a:extLst>
          </p:spPr>
          <p:txBody>
            <a:bodyPr lIns="0" tIns="0" rIns="0" bIns="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0" dirty="0">
                  <a:solidFill>
                    <a:srgbClr val="000000"/>
                  </a:solidFill>
                  <a:latin typeface="+mj-ea"/>
                  <a:ea typeface="+mj-ea"/>
                </a:rPr>
                <a:t>0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1714" y="3363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704" y="3714"/>
              <a:ext cx="6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704" y="4008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5588083" y="4898206"/>
            <a:ext cx="652463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215239" y="4899793"/>
            <a:ext cx="574675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4722896" y="5152766"/>
            <a:ext cx="865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000" tIns="5400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5" name="Text Box 51"/>
          <p:cNvSpPr txBox="1">
            <a:spLocks noChangeArrowheads="1"/>
          </p:cNvSpPr>
          <p:nvPr/>
        </p:nvSpPr>
        <p:spPr bwMode="auto">
          <a:xfrm>
            <a:off x="3178218" y="1623524"/>
            <a:ext cx="4561717" cy="95410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的边表中所有结点是顶点</a:t>
            </a:r>
            <a:r>
              <a:rPr lang="en-US" altLang="zh-CN" dirty="0" err="1"/>
              <a:t>i</a:t>
            </a:r>
            <a:r>
              <a:rPr lang="zh-CN" altLang="en-US" dirty="0"/>
              <a:t>的邻接点。</a:t>
            </a:r>
            <a:endParaRPr lang="en-US" altLang="zh-CN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77892" y="1562867"/>
            <a:ext cx="2421982" cy="2024063"/>
            <a:chOff x="874713" y="1946649"/>
            <a:chExt cx="2592388" cy="2279651"/>
          </a:xfrm>
        </p:grpSpPr>
        <p:grpSp>
          <p:nvGrpSpPr>
            <p:cNvPr id="77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9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0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2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4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5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7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9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90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78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551052" y="383723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5" name="矩形 4"/>
          <p:cNvSpPr/>
          <p:nvPr/>
        </p:nvSpPr>
        <p:spPr>
          <a:xfrm>
            <a:off x="4379955" y="435129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7" name="矩形 6"/>
          <p:cNvSpPr/>
          <p:nvPr/>
        </p:nvSpPr>
        <p:spPr>
          <a:xfrm>
            <a:off x="6306679" y="489820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44169" y="329198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G2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4699042" y="3035810"/>
            <a:ext cx="3040893" cy="755907"/>
          </a:xfrm>
          <a:prstGeom prst="wedgeEllipseCallout">
            <a:avLst>
              <a:gd name="adj1" fmla="val -38079"/>
              <a:gd name="adj2" fmla="val 117647"/>
            </a:avLst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不方便求顶点的入度</a:t>
            </a:r>
          </a:p>
        </p:txBody>
      </p:sp>
    </p:spTree>
    <p:extLst>
      <p:ext uri="{BB962C8B-B14F-4D97-AF65-F5344CB8AC3E}">
        <p14:creationId xmlns:p14="http://schemas.microsoft.com/office/powerpoint/2010/main" val="7665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有向图的逆邻接表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612817" y="3791717"/>
            <a:ext cx="4348163" cy="2411413"/>
            <a:chOff x="388" y="2867"/>
            <a:chExt cx="2739" cy="1519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348" y="3210"/>
              <a:ext cx="411" cy="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2726" y="3210"/>
              <a:ext cx="361" cy="2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371" y="3559"/>
              <a:ext cx="411" cy="3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766" y="3566"/>
              <a:ext cx="361" cy="3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617" y="2867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1258" y="2867"/>
              <a:ext cx="7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626" y="3193"/>
              <a:ext cx="6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263" y="3190"/>
              <a:ext cx="741" cy="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626" y="3514"/>
              <a:ext cx="641" cy="3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63" y="351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625" y="3837"/>
              <a:ext cx="6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V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1263" y="3833"/>
              <a:ext cx="741" cy="3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388" y="2895"/>
              <a:ext cx="179" cy="149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</a:extLst>
          </p:spPr>
          <p:txBody>
            <a:bodyPr lIns="0" tIns="0" rIns="0" bIns="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0" dirty="0">
                  <a:solidFill>
                    <a:srgbClr val="000000"/>
                  </a:solidFill>
                  <a:latin typeface="+mj-ea"/>
                  <a:ea typeface="+mj-ea"/>
                </a:rPr>
                <a:t>0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</a:p>
            <a:p>
              <a:pPr algn="just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1714" y="3363"/>
              <a:ext cx="6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704" y="3714"/>
              <a:ext cx="6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75" name="Text Box 51"/>
          <p:cNvSpPr txBox="1">
            <a:spLocks noChangeArrowheads="1"/>
          </p:cNvSpPr>
          <p:nvPr/>
        </p:nvSpPr>
        <p:spPr bwMode="auto">
          <a:xfrm>
            <a:off x="3178218" y="1623524"/>
            <a:ext cx="4561717" cy="95410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的边链表中结点的个数就是顶点</a:t>
            </a:r>
            <a:r>
              <a:rPr lang="en-US" altLang="zh-CN" dirty="0" err="1"/>
              <a:t>i</a:t>
            </a:r>
            <a:r>
              <a:rPr lang="zh-CN" altLang="en-US" dirty="0"/>
              <a:t>的入度。</a:t>
            </a:r>
            <a:endParaRPr lang="en-US" altLang="zh-CN" dirty="0"/>
          </a:p>
        </p:txBody>
      </p:sp>
      <p:grpSp>
        <p:nvGrpSpPr>
          <p:cNvPr id="76" name="组合 75"/>
          <p:cNvGrpSpPr/>
          <p:nvPr/>
        </p:nvGrpSpPr>
        <p:grpSpPr>
          <a:xfrm>
            <a:off x="577892" y="1562867"/>
            <a:ext cx="2421982" cy="2024063"/>
            <a:chOff x="874713" y="1946649"/>
            <a:chExt cx="2592388" cy="2279651"/>
          </a:xfrm>
        </p:grpSpPr>
        <p:grpSp>
          <p:nvGrpSpPr>
            <p:cNvPr id="77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9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0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2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4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5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7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9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90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78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445841" y="497932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44169" y="329198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G2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3704273" y="3821807"/>
            <a:ext cx="652463" cy="446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4367848" y="3821807"/>
            <a:ext cx="573088" cy="446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5563236" y="3839269"/>
            <a:ext cx="652463" cy="446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6218873" y="3837682"/>
            <a:ext cx="574675" cy="446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>
            <a:off x="4682173" y="3975794"/>
            <a:ext cx="865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000" tIns="5400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2685098" y="3926582"/>
            <a:ext cx="1003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5563236" y="4297101"/>
            <a:ext cx="652463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6190392" y="4298688"/>
            <a:ext cx="574675" cy="4476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4698049" y="4551661"/>
            <a:ext cx="865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000" tIns="5400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566795" y="5402513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65" name="椭圆形标注 64"/>
          <p:cNvSpPr/>
          <p:nvPr/>
        </p:nvSpPr>
        <p:spPr>
          <a:xfrm>
            <a:off x="6103107" y="2900997"/>
            <a:ext cx="3040893" cy="755907"/>
          </a:xfrm>
          <a:prstGeom prst="wedgeEllipseCallout">
            <a:avLst>
              <a:gd name="adj1" fmla="val -56652"/>
              <a:gd name="adj2" fmla="val 71395"/>
            </a:avLst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以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为弧头的弧结点</a:t>
            </a:r>
          </a:p>
        </p:txBody>
      </p:sp>
    </p:spTree>
    <p:extLst>
      <p:ext uri="{BB962C8B-B14F-4D97-AF65-F5344CB8AC3E}">
        <p14:creationId xmlns:p14="http://schemas.microsoft.com/office/powerpoint/2010/main" val="33740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95514" y="2246461"/>
            <a:ext cx="4488621" cy="2844952"/>
            <a:chOff x="3834241" y="1590128"/>
            <a:chExt cx="4488621" cy="2844952"/>
          </a:xfrm>
        </p:grpSpPr>
        <p:sp>
          <p:nvSpPr>
            <p:cNvPr id="2050" name="Freeform 127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834241" y="1604963"/>
              <a:ext cx="4488621" cy="751285"/>
            </a:xfrm>
            <a:custGeom>
              <a:avLst/>
              <a:gdLst>
                <a:gd name="T0" fmla="*/ 2147483646 w 2081"/>
                <a:gd name="T1" fmla="*/ 7251648 h 372"/>
                <a:gd name="T2" fmla="*/ 1624972510 w 2081"/>
                <a:gd name="T3" fmla="*/ 0 h 372"/>
                <a:gd name="T4" fmla="*/ 1136042704 w 2081"/>
                <a:gd name="T5" fmla="*/ 203046148 h 372"/>
                <a:gd name="T6" fmla="*/ 0 w 2081"/>
                <a:gd name="T7" fmla="*/ 1348798476 h 372"/>
                <a:gd name="T8" fmla="*/ 1136042704 w 2081"/>
                <a:gd name="T9" fmla="*/ 2147483646 h 372"/>
                <a:gd name="T10" fmla="*/ 1617783588 w 2081"/>
                <a:gd name="T11" fmla="*/ 2147483646 h 372"/>
                <a:gd name="T12" fmla="*/ 2147483646 w 2081"/>
                <a:gd name="T13" fmla="*/ 2147483646 h 372"/>
                <a:gd name="T14" fmla="*/ 2147483646 w 2081"/>
                <a:gd name="T15" fmla="*/ 7251648 h 372"/>
                <a:gd name="T16" fmla="*/ 1351747898 w 2081"/>
                <a:gd name="T17" fmla="*/ 2147483646 h 372"/>
                <a:gd name="T18" fmla="*/ 424218784 w 2081"/>
                <a:gd name="T19" fmla="*/ 1348798476 h 372"/>
                <a:gd name="T20" fmla="*/ 1351747898 w 2081"/>
                <a:gd name="T21" fmla="*/ 420592899 h 372"/>
                <a:gd name="T22" fmla="*/ 1883819278 w 2081"/>
                <a:gd name="T23" fmla="*/ 420592899 h 372"/>
                <a:gd name="T24" fmla="*/ 2147483646 w 2081"/>
                <a:gd name="T25" fmla="*/ 1348798476 h 372"/>
                <a:gd name="T26" fmla="*/ 1883819278 w 2081"/>
                <a:gd name="T27" fmla="*/ 2147483646 h 372"/>
                <a:gd name="T28" fmla="*/ 1351747898 w 2081"/>
                <a:gd name="T29" fmla="*/ 2147483646 h 3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81"/>
                <a:gd name="T46" fmla="*/ 0 h 372"/>
                <a:gd name="T47" fmla="*/ 2081 w 2081"/>
                <a:gd name="T48" fmla="*/ 372 h 3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81" h="372">
                  <a:moveTo>
                    <a:pt x="2081" y="1"/>
                  </a:moveTo>
                  <a:cubicBezTo>
                    <a:pt x="1969" y="1"/>
                    <a:pt x="247" y="0"/>
                    <a:pt x="226" y="0"/>
                  </a:cubicBezTo>
                  <a:cubicBezTo>
                    <a:pt x="201" y="0"/>
                    <a:pt x="176" y="9"/>
                    <a:pt x="158" y="28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76" y="363"/>
                    <a:pt x="201" y="372"/>
                    <a:pt x="225" y="372"/>
                  </a:cubicBezTo>
                  <a:cubicBezTo>
                    <a:pt x="247" y="372"/>
                    <a:pt x="1969" y="371"/>
                    <a:pt x="2081" y="371"/>
                  </a:cubicBezTo>
                  <a:cubicBezTo>
                    <a:pt x="2081" y="1"/>
                    <a:pt x="2081" y="1"/>
                    <a:pt x="2081" y="1"/>
                  </a:cubicBezTo>
                  <a:moveTo>
                    <a:pt x="188" y="314"/>
                  </a:moveTo>
                  <a:cubicBezTo>
                    <a:pt x="59" y="186"/>
                    <a:pt x="59" y="186"/>
                    <a:pt x="59" y="186"/>
                  </a:cubicBezTo>
                  <a:cubicBezTo>
                    <a:pt x="188" y="58"/>
                    <a:pt x="188" y="58"/>
                    <a:pt x="188" y="58"/>
                  </a:cubicBezTo>
                  <a:cubicBezTo>
                    <a:pt x="208" y="37"/>
                    <a:pt x="242" y="37"/>
                    <a:pt x="262" y="58"/>
                  </a:cubicBezTo>
                  <a:cubicBezTo>
                    <a:pt x="390" y="186"/>
                    <a:pt x="390" y="186"/>
                    <a:pt x="390" y="186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42" y="335"/>
                    <a:pt x="208" y="335"/>
                    <a:pt x="188" y="314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9180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邻接矩阵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" name="Freeform 127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3834241" y="2653903"/>
              <a:ext cx="4488621" cy="752475"/>
            </a:xfrm>
            <a:custGeom>
              <a:avLst/>
              <a:gdLst>
                <a:gd name="T0" fmla="*/ 2147483646 w 2081"/>
                <a:gd name="T1" fmla="*/ 7263137 h 372"/>
                <a:gd name="T2" fmla="*/ 1624972510 w 2081"/>
                <a:gd name="T3" fmla="*/ 0 h 372"/>
                <a:gd name="T4" fmla="*/ 1136042704 w 2081"/>
                <a:gd name="T5" fmla="*/ 203367831 h 372"/>
                <a:gd name="T6" fmla="*/ 0 w 2081"/>
                <a:gd name="T7" fmla="*/ 1350935359 h 372"/>
                <a:gd name="T8" fmla="*/ 1136042704 w 2081"/>
                <a:gd name="T9" fmla="*/ 2147483646 h 372"/>
                <a:gd name="T10" fmla="*/ 1617783588 w 2081"/>
                <a:gd name="T11" fmla="*/ 2147483646 h 372"/>
                <a:gd name="T12" fmla="*/ 2147483646 w 2081"/>
                <a:gd name="T13" fmla="*/ 2147483646 h 372"/>
                <a:gd name="T14" fmla="*/ 2147483646 w 2081"/>
                <a:gd name="T15" fmla="*/ 7263137 h 372"/>
                <a:gd name="T16" fmla="*/ 1351747898 w 2081"/>
                <a:gd name="T17" fmla="*/ 2147483646 h 372"/>
                <a:gd name="T18" fmla="*/ 424218784 w 2081"/>
                <a:gd name="T19" fmla="*/ 1350935359 h 372"/>
                <a:gd name="T20" fmla="*/ 1351747898 w 2081"/>
                <a:gd name="T21" fmla="*/ 421259239 h 372"/>
                <a:gd name="T22" fmla="*/ 1883819278 w 2081"/>
                <a:gd name="T23" fmla="*/ 421259239 h 372"/>
                <a:gd name="T24" fmla="*/ 2147483646 w 2081"/>
                <a:gd name="T25" fmla="*/ 1350935359 h 372"/>
                <a:gd name="T26" fmla="*/ 1883819278 w 2081"/>
                <a:gd name="T27" fmla="*/ 2147483646 h 372"/>
                <a:gd name="T28" fmla="*/ 1351747898 w 2081"/>
                <a:gd name="T29" fmla="*/ 2147483646 h 3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81"/>
                <a:gd name="T46" fmla="*/ 0 h 372"/>
                <a:gd name="T47" fmla="*/ 2081 w 2081"/>
                <a:gd name="T48" fmla="*/ 372 h 3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81" h="372">
                  <a:moveTo>
                    <a:pt x="2081" y="1"/>
                  </a:moveTo>
                  <a:cubicBezTo>
                    <a:pt x="1969" y="1"/>
                    <a:pt x="247" y="0"/>
                    <a:pt x="226" y="0"/>
                  </a:cubicBezTo>
                  <a:cubicBezTo>
                    <a:pt x="201" y="0"/>
                    <a:pt x="176" y="9"/>
                    <a:pt x="158" y="28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76" y="363"/>
                    <a:pt x="201" y="372"/>
                    <a:pt x="225" y="372"/>
                  </a:cubicBezTo>
                  <a:cubicBezTo>
                    <a:pt x="247" y="372"/>
                    <a:pt x="1969" y="371"/>
                    <a:pt x="2081" y="371"/>
                  </a:cubicBezTo>
                  <a:cubicBezTo>
                    <a:pt x="2081" y="1"/>
                    <a:pt x="2081" y="1"/>
                    <a:pt x="2081" y="1"/>
                  </a:cubicBezTo>
                  <a:moveTo>
                    <a:pt x="188" y="314"/>
                  </a:moveTo>
                  <a:cubicBezTo>
                    <a:pt x="59" y="186"/>
                    <a:pt x="59" y="186"/>
                    <a:pt x="59" y="186"/>
                  </a:cubicBezTo>
                  <a:cubicBezTo>
                    <a:pt x="188" y="58"/>
                    <a:pt x="188" y="58"/>
                    <a:pt x="188" y="58"/>
                  </a:cubicBezTo>
                  <a:cubicBezTo>
                    <a:pt x="208" y="37"/>
                    <a:pt x="242" y="37"/>
                    <a:pt x="262" y="58"/>
                  </a:cubicBezTo>
                  <a:cubicBezTo>
                    <a:pt x="390" y="186"/>
                    <a:pt x="390" y="186"/>
                    <a:pt x="390" y="186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42" y="335"/>
                    <a:pt x="208" y="335"/>
                    <a:pt x="188" y="314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9180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4" name="文本框 317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40412" y="1590128"/>
              <a:ext cx="540544" cy="75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5" name="文本框 17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02882" y="2638426"/>
              <a:ext cx="540544" cy="75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6" name="文本框 17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02882" y="3683795"/>
              <a:ext cx="540544" cy="75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49079" y="998548"/>
            <a:ext cx="3166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8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教学内容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63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网的邻接表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976355" y="3791717"/>
            <a:ext cx="1017588" cy="509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V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1993942" y="3791717"/>
            <a:ext cx="1176338" cy="509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990642" y="4309242"/>
            <a:ext cx="1017588" cy="512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2001880" y="4304480"/>
            <a:ext cx="1176338" cy="512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990642" y="4818830"/>
            <a:ext cx="1017588" cy="509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001880" y="4817242"/>
            <a:ext cx="1176338" cy="511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989055" y="5331592"/>
            <a:ext cx="1017588" cy="511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2001880" y="5325242"/>
            <a:ext cx="1176338" cy="511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10800"/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612817" y="3836167"/>
            <a:ext cx="284163" cy="2366963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2717842" y="4579117"/>
            <a:ext cx="1003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>
            <a:off x="2701967" y="5136330"/>
            <a:ext cx="1058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2701967" y="5603055"/>
            <a:ext cx="1003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77892" y="1562867"/>
            <a:ext cx="2421982" cy="2024063"/>
            <a:chOff x="874713" y="1946649"/>
            <a:chExt cx="2592388" cy="2279651"/>
          </a:xfrm>
        </p:grpSpPr>
        <p:grpSp>
          <p:nvGrpSpPr>
            <p:cNvPr id="77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9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0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2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4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5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7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89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90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78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551052" y="383723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7" name="矩形 6"/>
          <p:cNvSpPr/>
          <p:nvPr/>
        </p:nvSpPr>
        <p:spPr>
          <a:xfrm>
            <a:off x="6306679" y="489820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1312756" y="1709459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C00000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51" name="Text Box 62"/>
          <p:cNvSpPr txBox="1">
            <a:spLocks noChangeArrowheads="1"/>
          </p:cNvSpPr>
          <p:nvPr/>
        </p:nvSpPr>
        <p:spPr bwMode="auto">
          <a:xfrm>
            <a:off x="298196" y="2234795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C00000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1560509" y="2488561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C00000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2219891" y="2364754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C00000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1730926" y="2851649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C00000"/>
                </a:solidFill>
                <a:latin typeface="+mj-ea"/>
                <a:ea typeface="+mj-ea"/>
              </a:rPr>
              <a:t>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24317" y="4328293"/>
            <a:ext cx="1254127" cy="455612"/>
            <a:chOff x="3724317" y="4328293"/>
            <a:chExt cx="1254127" cy="45561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724317" y="4336230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4135062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4549819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555580" y="436802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736535" y="4908524"/>
            <a:ext cx="1254127" cy="455612"/>
            <a:chOff x="3724317" y="4328293"/>
            <a:chExt cx="1254127" cy="455612"/>
          </a:xfrm>
        </p:grpSpPr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3724317" y="4336230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4135062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4549819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91799" y="4892482"/>
            <a:ext cx="1254127" cy="455780"/>
            <a:chOff x="3724317" y="4320188"/>
            <a:chExt cx="1254127" cy="455780"/>
          </a:xfrm>
        </p:grpSpPr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3724317" y="4320188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4135062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4549819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718493" y="5402517"/>
            <a:ext cx="1254127" cy="455612"/>
            <a:chOff x="3724317" y="4328293"/>
            <a:chExt cx="1254127" cy="455612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3724317" y="4336230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4135062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4549819" y="4328293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691799" y="5418391"/>
            <a:ext cx="1254127" cy="455780"/>
            <a:chOff x="3724317" y="4336230"/>
            <a:chExt cx="1254127" cy="455780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3724317" y="4336230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4"/>
            <p:cNvSpPr>
              <a:spLocks noChangeArrowheads="1"/>
            </p:cNvSpPr>
            <p:nvPr/>
          </p:nvSpPr>
          <p:spPr bwMode="auto">
            <a:xfrm>
              <a:off x="4135062" y="4344335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4549819" y="4344335"/>
              <a:ext cx="428625" cy="4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/>
            <a:lstStyle/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4776349" y="5140298"/>
            <a:ext cx="865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000" tIns="5400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544868" y="488865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4776349" y="5612711"/>
            <a:ext cx="865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000" tIns="54000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6922" y="544168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346722" y="3280970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G3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380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579886"/>
            <a:ext cx="7454900" cy="756882"/>
          </a:xfrm>
        </p:spPr>
        <p:txBody>
          <a:bodyPr/>
          <a:lstStyle/>
          <a:p>
            <a:r>
              <a:rPr lang="zh-CN" altLang="en-US" dirty="0"/>
              <a:t>邻接表的结点</a:t>
            </a: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75899"/>
              </p:ext>
            </p:extLst>
          </p:nvPr>
        </p:nvGraphicFramePr>
        <p:xfrm>
          <a:off x="4305300" y="2073275"/>
          <a:ext cx="3810000" cy="517662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adjvex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info</a:t>
                      </a: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nextarc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23319"/>
              </p:ext>
            </p:extLst>
          </p:nvPr>
        </p:nvGraphicFramePr>
        <p:xfrm>
          <a:off x="973576" y="2063675"/>
          <a:ext cx="2540000" cy="517662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data</a:t>
                      </a:r>
                    </a:p>
                  </a:txBody>
                  <a:tcPr marT="45471" marB="454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+mn-cs"/>
                        </a:rPr>
                        <a:t>firstarc</a:t>
                      </a:r>
                      <a:endParaRPr kumimoji="1" lang="en-US" altLang="zh-CN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+mn-cs"/>
                      </a:endParaRPr>
                    </a:p>
                  </a:txBody>
                  <a:tcPr marT="45471" marB="454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7"/>
          <p:cNvSpPr>
            <a:spLocks noChangeArrowheads="1"/>
          </p:cNvSpPr>
          <p:nvPr/>
        </p:nvSpPr>
        <p:spPr bwMode="auto">
          <a:xfrm>
            <a:off x="5676900" y="1539875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边结点</a:t>
            </a:r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1366902" y="1602010"/>
            <a:ext cx="17533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头结点</a:t>
            </a:r>
          </a:p>
        </p:txBody>
      </p:sp>
      <p:sp>
        <p:nvSpPr>
          <p:cNvPr id="8" name="AutoShape 69"/>
          <p:cNvSpPr>
            <a:spLocks noChangeArrowheads="1"/>
          </p:cNvSpPr>
          <p:nvPr/>
        </p:nvSpPr>
        <p:spPr bwMode="auto">
          <a:xfrm>
            <a:off x="3820616" y="3027051"/>
            <a:ext cx="1752600" cy="990600"/>
          </a:xfrm>
          <a:prstGeom prst="wedgeRectCallout">
            <a:avLst>
              <a:gd name="adj1" fmla="val 11006"/>
              <a:gd name="adj2" fmla="val -9000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latin typeface="+mj-ea"/>
                <a:ea typeface="+mj-ea"/>
              </a:rPr>
              <a:t>邻接点域，表示</a:t>
            </a:r>
            <a:r>
              <a:rPr lang="en-US" altLang="zh-CN" sz="2000" dirty="0">
                <a:latin typeface="+mj-ea"/>
              </a:rPr>
              <a:t>v</a:t>
            </a:r>
            <a:r>
              <a:rPr lang="en-US" altLang="zh-CN" sz="2000" baseline="-25000" dirty="0">
                <a:latin typeface="+mj-ea"/>
              </a:rPr>
              <a:t>i</a:t>
            </a:r>
            <a:r>
              <a:rPr kumimoji="1" lang="zh-CN" altLang="en-US" sz="2000" dirty="0">
                <a:latin typeface="+mj-ea"/>
                <a:ea typeface="+mj-ea"/>
              </a:rPr>
              <a:t>一个邻接点的位置</a:t>
            </a:r>
          </a:p>
        </p:txBody>
      </p:sp>
      <p:sp>
        <p:nvSpPr>
          <p:cNvPr id="9" name="AutoShape 70"/>
          <p:cNvSpPr>
            <a:spLocks noChangeArrowheads="1"/>
          </p:cNvSpPr>
          <p:nvPr/>
        </p:nvSpPr>
        <p:spPr bwMode="auto">
          <a:xfrm>
            <a:off x="7156234" y="3027051"/>
            <a:ext cx="1524000" cy="990600"/>
          </a:xfrm>
          <a:prstGeom prst="wedgeRectCallout">
            <a:avLst>
              <a:gd name="adj1" fmla="val -310"/>
              <a:gd name="adj2" fmla="val -8910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latin typeface="+mj-ea"/>
                <a:ea typeface="+mj-ea"/>
              </a:rPr>
              <a:t>指针域，指向</a:t>
            </a:r>
            <a:r>
              <a:rPr lang="en-US" altLang="zh-CN" sz="2000" dirty="0">
                <a:latin typeface="+mj-ea"/>
              </a:rPr>
              <a:t>v</a:t>
            </a:r>
            <a:r>
              <a:rPr lang="en-US" altLang="zh-CN" sz="2000" baseline="-25000" dirty="0">
                <a:latin typeface="+mj-ea"/>
              </a:rPr>
              <a:t>i</a:t>
            </a:r>
            <a:r>
              <a:rPr kumimoji="1" lang="zh-CN" altLang="en-US" sz="2000" dirty="0">
                <a:latin typeface="+mj-ea"/>
                <a:ea typeface="+mj-ea"/>
              </a:rPr>
              <a:t>下一个边或弧的结点</a:t>
            </a: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auto">
          <a:xfrm>
            <a:off x="5602725" y="3027051"/>
            <a:ext cx="1524000" cy="990600"/>
          </a:xfrm>
          <a:prstGeom prst="wedgeRectCallout">
            <a:avLst>
              <a:gd name="adj1" fmla="val -19220"/>
              <a:gd name="adj2" fmla="val -9176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latin typeface="+mj-ea"/>
                <a:ea typeface="+mj-ea"/>
              </a:rPr>
              <a:t>数据域，与边有关信息（如权值）</a:t>
            </a:r>
          </a:p>
        </p:txBody>
      </p:sp>
      <p:sp>
        <p:nvSpPr>
          <p:cNvPr id="11" name="AutoShape 72"/>
          <p:cNvSpPr>
            <a:spLocks noChangeArrowheads="1"/>
          </p:cNvSpPr>
          <p:nvPr/>
        </p:nvSpPr>
        <p:spPr bwMode="auto">
          <a:xfrm>
            <a:off x="486513" y="3027246"/>
            <a:ext cx="1524000" cy="990600"/>
          </a:xfrm>
          <a:prstGeom prst="wedgeRectCallout">
            <a:avLst>
              <a:gd name="adj1" fmla="val 21042"/>
              <a:gd name="adj2" fmla="val -8910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+mj-ea"/>
                <a:ea typeface="+mj-ea"/>
              </a:rPr>
              <a:t>数据域，</a:t>
            </a:r>
            <a:endParaRPr lang="en-US" altLang="zh-CN" sz="2000" dirty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+mj-ea"/>
                <a:ea typeface="+mj-ea"/>
              </a:rPr>
              <a:t>存储顶点</a:t>
            </a:r>
            <a:r>
              <a:rPr lang="en-US" altLang="zh-CN" sz="2000" dirty="0">
                <a:latin typeface="+mj-ea"/>
                <a:ea typeface="+mj-ea"/>
              </a:rPr>
              <a:t>v</a:t>
            </a:r>
            <a:r>
              <a:rPr lang="en-US" altLang="zh-CN" sz="2000" baseline="-25000" dirty="0">
                <a:latin typeface="+mj-ea"/>
                <a:ea typeface="+mj-ea"/>
              </a:rPr>
              <a:t>i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信息</a:t>
            </a:r>
          </a:p>
        </p:txBody>
      </p:sp>
      <p:sp>
        <p:nvSpPr>
          <p:cNvPr id="12" name="AutoShape 73"/>
          <p:cNvSpPr>
            <a:spLocks noChangeArrowheads="1"/>
          </p:cNvSpPr>
          <p:nvPr/>
        </p:nvSpPr>
        <p:spPr bwMode="auto">
          <a:xfrm>
            <a:off x="2105920" y="3027051"/>
            <a:ext cx="1649722" cy="990600"/>
          </a:xfrm>
          <a:prstGeom prst="wedgeRectCallout">
            <a:avLst>
              <a:gd name="adj1" fmla="val -24250"/>
              <a:gd name="adj2" fmla="val -9321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latin typeface="+mj-ea"/>
                <a:ea typeface="+mj-ea"/>
              </a:rPr>
              <a:t>指针域，指向单链表的第一个结点</a:t>
            </a:r>
          </a:p>
        </p:txBody>
      </p:sp>
    </p:spTree>
    <p:extLst>
      <p:ext uri="{BB962C8B-B14F-4D97-AF65-F5344CB8AC3E}">
        <p14:creationId xmlns:p14="http://schemas.microsoft.com/office/powerpoint/2010/main" val="349362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邻接表的存储表示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000" dirty="0"/>
              <a:t>#define </a:t>
            </a:r>
            <a:r>
              <a:rPr lang="en-US" altLang="zh-CN" sz="2000" dirty="0" err="1"/>
              <a:t>MVNum</a:t>
            </a:r>
            <a:r>
              <a:rPr lang="en-US" altLang="zh-CN" sz="2000" dirty="0"/>
              <a:t> 100       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最大顶点数 </a:t>
            </a:r>
          </a:p>
          <a:p>
            <a:pPr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u="sng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{                		</a:t>
            </a:r>
            <a:r>
              <a:rPr lang="en-US" altLang="zh-CN" sz="2000" dirty="0">
                <a:solidFill>
                  <a:srgbClr val="FF3300"/>
                </a:solidFill>
              </a:rPr>
              <a:t>//</a:t>
            </a:r>
            <a:r>
              <a:rPr lang="zh-CN" altLang="en-US" sz="2000" dirty="0">
                <a:solidFill>
                  <a:srgbClr val="FF3300"/>
                </a:solidFill>
              </a:rPr>
              <a:t>边结点</a:t>
            </a:r>
            <a:r>
              <a:rPr lang="zh-CN" altLang="en-US" sz="2000" dirty="0"/>
              <a:t> </a:t>
            </a:r>
          </a:p>
          <a:p>
            <a:pPr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adjvex</a:t>
            </a:r>
            <a:r>
              <a:rPr lang="en-US" altLang="zh-CN" sz="2000" dirty="0"/>
              <a:t>;          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该边所指向的顶点的位置 </a:t>
            </a:r>
          </a:p>
          <a:p>
            <a:pPr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nextarc</a:t>
            </a:r>
            <a:r>
              <a:rPr lang="en-US" altLang="zh-CN" sz="2000" dirty="0"/>
              <a:t>;            	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指向下一条边的指针 </a:t>
            </a:r>
          </a:p>
          <a:p>
            <a:pPr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OtherInfo</a:t>
            </a:r>
            <a:r>
              <a:rPr lang="en-US" altLang="zh-CN" sz="2000" dirty="0"/>
              <a:t> info;                      	</a:t>
            </a:r>
            <a:r>
              <a:rPr lang="en-US" altLang="zh-CN" sz="2000" dirty="0">
                <a:solidFill>
                  <a:srgbClr val="FF0000"/>
                </a:solidFill>
              </a:rPr>
              <a:t>             //</a:t>
            </a:r>
            <a:r>
              <a:rPr lang="zh-CN" altLang="en-US" sz="2000" dirty="0">
                <a:solidFill>
                  <a:srgbClr val="FF0000"/>
                </a:solidFill>
              </a:rPr>
              <a:t>和边相关的信息 </a:t>
            </a:r>
          </a:p>
          <a:p>
            <a:pPr>
              <a:buFontTx/>
              <a:buNone/>
            </a:pPr>
            <a:r>
              <a:rPr lang="en-US" altLang="zh-CN" sz="2000" dirty="0"/>
              <a:t>}</a:t>
            </a:r>
            <a:r>
              <a:rPr lang="en-US" altLang="zh-CN" sz="2000" u="sng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; </a:t>
            </a:r>
          </a:p>
          <a:p>
            <a:pPr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u="sng" dirty="0" err="1">
                <a:solidFill>
                  <a:srgbClr val="FF0000"/>
                </a:solidFill>
              </a:rPr>
              <a:t>VNode</a:t>
            </a:r>
            <a:r>
              <a:rPr lang="en-US" altLang="zh-CN" sz="2000" dirty="0"/>
              <a:t>{ </a:t>
            </a:r>
          </a:p>
          <a:p>
            <a:pPr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VerTexType</a:t>
            </a:r>
            <a:r>
              <a:rPr lang="en-US" altLang="zh-CN" sz="2000" dirty="0"/>
              <a:t> data;                    	            </a:t>
            </a:r>
            <a:r>
              <a:rPr lang="en-US" altLang="zh-CN" sz="2000" dirty="0">
                <a:solidFill>
                  <a:srgbClr val="FF3300"/>
                </a:solidFill>
              </a:rPr>
              <a:t>//</a:t>
            </a:r>
            <a:r>
              <a:rPr lang="zh-CN" altLang="en-US" sz="2000" dirty="0">
                <a:solidFill>
                  <a:srgbClr val="FF3300"/>
                </a:solidFill>
              </a:rPr>
              <a:t>顶点信息</a:t>
            </a:r>
            <a:r>
              <a:rPr lang="zh-CN" altLang="en-US" sz="2000" dirty="0"/>
              <a:t> </a:t>
            </a:r>
          </a:p>
          <a:p>
            <a:pPr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firstarc</a:t>
            </a:r>
            <a:r>
              <a:rPr lang="en-US" altLang="zh-CN" sz="2000" dirty="0"/>
              <a:t>;     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指向第一条依附该顶点的边的指针 </a:t>
            </a:r>
          </a:p>
          <a:p>
            <a:pPr>
              <a:buFontTx/>
              <a:buNone/>
            </a:pPr>
            <a:r>
              <a:rPr lang="en-US" altLang="zh-CN" sz="2000" dirty="0"/>
              <a:t>}</a:t>
            </a:r>
            <a:r>
              <a:rPr lang="en-US" altLang="zh-CN" sz="2000" u="sng" dirty="0" err="1">
                <a:solidFill>
                  <a:srgbClr val="FF0000"/>
                </a:solidFill>
              </a:rPr>
              <a:t>VNode</a:t>
            </a:r>
            <a:r>
              <a:rPr lang="en-US" altLang="zh-CN" sz="2000" dirty="0"/>
              <a:t>, </a:t>
            </a:r>
            <a:r>
              <a:rPr lang="en-US" altLang="zh-CN" sz="2000" u="sng" dirty="0" err="1">
                <a:solidFill>
                  <a:srgbClr val="FF0000"/>
                </a:solidFill>
              </a:rPr>
              <a:t>AdjList</a:t>
            </a:r>
            <a:r>
              <a:rPr lang="en-US" altLang="zh-CN" sz="2000" u="sng" dirty="0">
                <a:solidFill>
                  <a:srgbClr val="FF0000"/>
                </a:solidFill>
              </a:rPr>
              <a:t>[</a:t>
            </a:r>
            <a:r>
              <a:rPr lang="en-US" altLang="zh-CN" sz="2000" u="sng" dirty="0" err="1">
                <a:solidFill>
                  <a:srgbClr val="FF0000"/>
                </a:solidFill>
              </a:rPr>
              <a:t>MVNum</a:t>
            </a:r>
            <a:r>
              <a:rPr lang="en-US" altLang="zh-CN" sz="2000" u="sng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;             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en-US" altLang="zh-CN" sz="2000" dirty="0" err="1">
                <a:solidFill>
                  <a:srgbClr val="FF0000"/>
                </a:solidFill>
              </a:rPr>
              <a:t>AdjList</a:t>
            </a:r>
            <a:r>
              <a:rPr lang="zh-CN" altLang="en-US" sz="2000" dirty="0">
                <a:solidFill>
                  <a:srgbClr val="FF0000"/>
                </a:solidFill>
              </a:rPr>
              <a:t>表示邻接表类型 </a:t>
            </a:r>
          </a:p>
        </p:txBody>
      </p:sp>
    </p:spTree>
    <p:extLst>
      <p:ext uri="{BB962C8B-B14F-4D97-AF65-F5344CB8AC3E}">
        <p14:creationId xmlns:p14="http://schemas.microsoft.com/office/powerpoint/2010/main" val="29823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邻接表的存储表示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{ </a:t>
            </a:r>
          </a:p>
          <a:p>
            <a:pPr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AdjList</a:t>
            </a:r>
            <a:r>
              <a:rPr lang="en-US" altLang="zh-CN" dirty="0"/>
              <a:t> vertices;              </a:t>
            </a:r>
            <a:r>
              <a:rPr lang="en-US" altLang="zh-CN" dirty="0">
                <a:solidFill>
                  <a:srgbClr val="FF3300"/>
                </a:solidFill>
              </a:rPr>
              <a:t>//</a:t>
            </a:r>
            <a:r>
              <a:rPr lang="zh-CN" altLang="en-US" dirty="0">
                <a:solidFill>
                  <a:srgbClr val="FF3300"/>
                </a:solidFill>
              </a:rPr>
              <a:t>邻接表 </a:t>
            </a:r>
          </a:p>
          <a:p>
            <a:pPr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vexnum</a:t>
            </a:r>
            <a:r>
              <a:rPr lang="en-US" altLang="zh-CN" dirty="0"/>
              <a:t>, </a:t>
            </a:r>
            <a:r>
              <a:rPr lang="en-US" altLang="zh-CN" dirty="0" err="1"/>
              <a:t>arcnum</a:t>
            </a:r>
            <a:r>
              <a:rPr lang="en-US" altLang="zh-CN" dirty="0"/>
              <a:t>;          </a:t>
            </a:r>
          </a:p>
          <a:p>
            <a:pPr>
              <a:buFontTx/>
              <a:buNone/>
            </a:pP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3300"/>
                </a:solidFill>
              </a:rPr>
              <a:t>//</a:t>
            </a:r>
            <a:r>
              <a:rPr lang="zh-CN" altLang="en-US" dirty="0">
                <a:solidFill>
                  <a:srgbClr val="FF3300"/>
                </a:solidFill>
              </a:rPr>
              <a:t>图的当前顶点数和边数 </a:t>
            </a:r>
          </a:p>
          <a:p>
            <a:pPr>
              <a:buFontTx/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ALGraph</a:t>
            </a:r>
            <a:r>
              <a:rPr lang="en-US" altLang="zh-CN" dirty="0"/>
              <a:t>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64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对于一个具有</a:t>
            </a:r>
            <a:r>
              <a:rPr lang="en-US" altLang="zh-CN" sz="2800" dirty="0"/>
              <a:t>n</a:t>
            </a:r>
            <a:r>
              <a:rPr lang="zh-CN" altLang="en-US" sz="2800" dirty="0"/>
              <a:t>个顶点和</a:t>
            </a:r>
            <a:r>
              <a:rPr lang="en-US" altLang="zh-CN" sz="2800" dirty="0"/>
              <a:t>e</a:t>
            </a:r>
            <a:r>
              <a:rPr lang="zh-CN" altLang="en-US" sz="2800" dirty="0"/>
              <a:t>条边的无向图，若采用邻接表表示，所有顶点邻接表的边结点总数为（）。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n+e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controls>
      <mc:AlternateContent xmlns:mc="http://schemas.openxmlformats.org/markup-compatibility/2006">
        <mc:Choice xmlns:v="urn:schemas-microsoft-com:vml" Requires="v">
          <p:control name="HTMLOption1" r:id="rId12" imgW="209520" imgH="241200"/>
        </mc:Choice>
        <mc:Fallback>
          <p:control name="HTMLOption1" r:id="rId12" imgW="209520" imgH="241200">
            <p:pic>
              <p:nvPicPr>
                <p:cNvPr id="22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" r:id="rId13" imgW="209520" imgH="241200"/>
        </mc:Choice>
        <mc:Fallback>
          <p:control name="HTMLOption2" r:id="rId13" imgW="209520" imgH="241200">
            <p:pic>
              <p:nvPicPr>
                <p:cNvPr id="24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548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一个有向图邻接表和逆邻接表中结点的个数（ ）。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一样多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邻接表中结点比逆邻接表中结点多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逆邻接表中结点比邻接表结点多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不确定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482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邻接表存储方式的优缺点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优点：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便于统计边的数目；</a:t>
            </a:r>
            <a:endParaRPr lang="en-US" altLang="zh-CN" sz="2400" dirty="0"/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空间效率高；</a:t>
            </a:r>
            <a:endParaRPr lang="en-US" altLang="zh-CN" sz="2400" dirty="0"/>
          </a:p>
          <a:p>
            <a:pPr lvl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便于增加和删除顶点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缺点</a:t>
            </a:r>
            <a:r>
              <a:rPr lang="zh-CN" altLang="en-US" sz="2800" dirty="0">
                <a:solidFill>
                  <a:srgbClr val="FF3300"/>
                </a:solidFill>
              </a:rPr>
              <a:t>：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/>
              <a:t>不便于判断顶点之间是否有边。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不便于计算有向图各个顶点的入度。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28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10"/>
          <p:cNvGrpSpPr>
            <a:grpSpLocks/>
          </p:cNvGrpSpPr>
          <p:nvPr/>
        </p:nvGrpSpPr>
        <p:grpSpPr bwMode="auto">
          <a:xfrm>
            <a:off x="504265" y="1110832"/>
            <a:ext cx="2146300" cy="1295400"/>
            <a:chOff x="40" y="413"/>
            <a:chExt cx="1352" cy="816"/>
          </a:xfrm>
        </p:grpSpPr>
        <p:sp>
          <p:nvSpPr>
            <p:cNvPr id="49333" name="Oval 5"/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黑体" panose="02010609060101010101" pitchFamily="49" charset="-122"/>
                </a:rPr>
                <a:t>v</a:t>
              </a:r>
              <a:r>
                <a:rPr lang="en-US" altLang="zh-CN" sz="2400" b="1" baseline="-25000" dirty="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49334" name="Oval 6"/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黑体" panose="02010609060101010101" pitchFamily="49" charset="-122"/>
                </a:rPr>
                <a:t>v</a:t>
              </a:r>
              <a:r>
                <a:rPr lang="en-US" altLang="zh-CN" sz="2400" b="1" baseline="-25000" dirty="0"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9335" name="Oval 7"/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黑体" panose="02010609060101010101" pitchFamily="49" charset="-122"/>
                </a:rPr>
                <a:t>v</a:t>
              </a:r>
              <a:r>
                <a:rPr lang="en-US" altLang="zh-CN" sz="2400" b="1" baseline="-25000" dirty="0"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49336" name="Oval 8"/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黑体" panose="02010609060101010101" pitchFamily="49" charset="-122"/>
                </a:rPr>
                <a:t>v</a:t>
              </a:r>
              <a:r>
                <a:rPr lang="en-US" altLang="zh-CN" sz="2400" b="1" baseline="-25000" dirty="0"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49337" name="Line 9"/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38" name="Line 10"/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39" name="Line 11"/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40" name="Line 12"/>
            <p:cNvSpPr>
              <a:spLocks noChangeShapeType="1"/>
            </p:cNvSpPr>
            <p:nvPr/>
          </p:nvSpPr>
          <p:spPr bwMode="auto">
            <a:xfrm>
              <a:off x="820" y="891"/>
              <a:ext cx="364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41" name="Oval 13"/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DE5F3"/>
                  </a:solidFill>
                  <a:ea typeface="黑体" panose="02010609060101010101" pitchFamily="49" charset="-122"/>
                </a:rPr>
                <a:t>v4</a:t>
              </a:r>
            </a:p>
          </p:txBody>
        </p:sp>
        <p:sp>
          <p:nvSpPr>
            <p:cNvPr id="49342" name="Line 14"/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43" name="Line 15"/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44" name="Line 16"/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45" name="Oval 17"/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黑体" panose="02010609060101010101" pitchFamily="49" charset="-122"/>
                </a:rPr>
                <a:t>v</a:t>
              </a:r>
              <a:r>
                <a:rPr lang="en-US" altLang="zh-CN" sz="2400" b="1" baseline="-25000" dirty="0">
                  <a:ea typeface="黑体" panose="02010609060101010101" pitchFamily="49" charset="-122"/>
                </a:rPr>
                <a:t>4</a:t>
              </a:r>
            </a:p>
          </p:txBody>
        </p:sp>
      </p:grpSp>
      <p:grpSp>
        <p:nvGrpSpPr>
          <p:cNvPr id="49155" name="Group 196"/>
          <p:cNvGrpSpPr>
            <a:grpSpLocks/>
          </p:cNvGrpSpPr>
          <p:nvPr/>
        </p:nvGrpSpPr>
        <p:grpSpPr bwMode="auto">
          <a:xfrm>
            <a:off x="3158564" y="2376955"/>
            <a:ext cx="5257800" cy="2371725"/>
            <a:chOff x="2120" y="606"/>
            <a:chExt cx="3312" cy="1494"/>
          </a:xfrm>
        </p:grpSpPr>
        <p:sp>
          <p:nvSpPr>
            <p:cNvPr id="49166" name="Rectangle 18"/>
            <p:cNvSpPr>
              <a:spLocks noChangeArrowheads="1"/>
            </p:cNvSpPr>
            <p:nvPr/>
          </p:nvSpPr>
          <p:spPr bwMode="auto">
            <a:xfrm>
              <a:off x="2760" y="1754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49167" name="Rectangle 19"/>
            <p:cNvSpPr>
              <a:spLocks noChangeArrowheads="1"/>
            </p:cNvSpPr>
            <p:nvPr/>
          </p:nvSpPr>
          <p:spPr bwMode="auto">
            <a:xfrm>
              <a:off x="2456" y="1754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49168" name="Rectangle 20"/>
            <p:cNvSpPr>
              <a:spLocks noChangeArrowheads="1"/>
            </p:cNvSpPr>
            <p:nvPr/>
          </p:nvSpPr>
          <p:spPr bwMode="auto">
            <a:xfrm>
              <a:off x="2760" y="1467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49169" name="Rectangle 21"/>
            <p:cNvSpPr>
              <a:spLocks noChangeArrowheads="1"/>
            </p:cNvSpPr>
            <p:nvPr/>
          </p:nvSpPr>
          <p:spPr bwMode="auto">
            <a:xfrm>
              <a:off x="2456" y="1467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49170" name="Rectangle 22"/>
            <p:cNvSpPr>
              <a:spLocks noChangeArrowheads="1"/>
            </p:cNvSpPr>
            <p:nvPr/>
          </p:nvSpPr>
          <p:spPr bwMode="auto">
            <a:xfrm>
              <a:off x="2760" y="1180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49171" name="Rectangle 23"/>
            <p:cNvSpPr>
              <a:spLocks noChangeArrowheads="1"/>
            </p:cNvSpPr>
            <p:nvPr/>
          </p:nvSpPr>
          <p:spPr bwMode="auto">
            <a:xfrm>
              <a:off x="2456" y="1180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49172" name="Rectangle 24"/>
            <p:cNvSpPr>
              <a:spLocks noChangeArrowheads="1"/>
            </p:cNvSpPr>
            <p:nvPr/>
          </p:nvSpPr>
          <p:spPr bwMode="auto">
            <a:xfrm>
              <a:off x="2760" y="893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49173" name="Rectangle 25"/>
            <p:cNvSpPr>
              <a:spLocks noChangeArrowheads="1"/>
            </p:cNvSpPr>
            <p:nvPr/>
          </p:nvSpPr>
          <p:spPr bwMode="auto">
            <a:xfrm>
              <a:off x="2456" y="893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49174" name="Rectangle 26"/>
            <p:cNvSpPr>
              <a:spLocks noChangeArrowheads="1"/>
            </p:cNvSpPr>
            <p:nvPr/>
          </p:nvSpPr>
          <p:spPr bwMode="auto">
            <a:xfrm>
              <a:off x="2760" y="606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49175" name="Rectangle 27"/>
            <p:cNvSpPr>
              <a:spLocks noChangeArrowheads="1"/>
            </p:cNvSpPr>
            <p:nvPr/>
          </p:nvSpPr>
          <p:spPr bwMode="auto">
            <a:xfrm>
              <a:off x="2456" y="606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49176" name="Line 28"/>
            <p:cNvSpPr>
              <a:spLocks noChangeShapeType="1"/>
            </p:cNvSpPr>
            <p:nvPr/>
          </p:nvSpPr>
          <p:spPr bwMode="auto">
            <a:xfrm>
              <a:off x="2456" y="60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29"/>
            <p:cNvSpPr>
              <a:spLocks noChangeShapeType="1"/>
            </p:cNvSpPr>
            <p:nvPr/>
          </p:nvSpPr>
          <p:spPr bwMode="auto">
            <a:xfrm>
              <a:off x="2760" y="60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30"/>
            <p:cNvSpPr>
              <a:spLocks noChangeShapeType="1"/>
            </p:cNvSpPr>
            <p:nvPr/>
          </p:nvSpPr>
          <p:spPr bwMode="auto">
            <a:xfrm>
              <a:off x="3080" y="606"/>
              <a:ext cx="0" cy="1435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31"/>
            <p:cNvSpPr>
              <a:spLocks noChangeShapeType="1"/>
            </p:cNvSpPr>
            <p:nvPr/>
          </p:nvSpPr>
          <p:spPr bwMode="auto">
            <a:xfrm>
              <a:off x="2456" y="60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32"/>
            <p:cNvSpPr>
              <a:spLocks noChangeShapeType="1"/>
            </p:cNvSpPr>
            <p:nvPr/>
          </p:nvSpPr>
          <p:spPr bwMode="auto">
            <a:xfrm>
              <a:off x="2456" y="893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33"/>
            <p:cNvSpPr>
              <a:spLocks noChangeShapeType="1"/>
            </p:cNvSpPr>
            <p:nvPr/>
          </p:nvSpPr>
          <p:spPr bwMode="auto">
            <a:xfrm>
              <a:off x="2456" y="1180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34"/>
            <p:cNvSpPr>
              <a:spLocks noChangeShapeType="1"/>
            </p:cNvSpPr>
            <p:nvPr/>
          </p:nvSpPr>
          <p:spPr bwMode="auto">
            <a:xfrm>
              <a:off x="2456" y="1467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35"/>
            <p:cNvSpPr>
              <a:spLocks noChangeShapeType="1"/>
            </p:cNvSpPr>
            <p:nvPr/>
          </p:nvSpPr>
          <p:spPr bwMode="auto">
            <a:xfrm>
              <a:off x="2456" y="1754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6"/>
            <p:cNvSpPr>
              <a:spLocks noChangeShapeType="1"/>
            </p:cNvSpPr>
            <p:nvPr/>
          </p:nvSpPr>
          <p:spPr bwMode="auto">
            <a:xfrm>
              <a:off x="2456" y="2041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Rectangle 38"/>
            <p:cNvSpPr>
              <a:spLocks noChangeArrowheads="1"/>
            </p:cNvSpPr>
            <p:nvPr/>
          </p:nvSpPr>
          <p:spPr bwMode="auto">
            <a:xfrm>
              <a:off x="2120" y="1765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4</a:t>
              </a:r>
            </a:p>
          </p:txBody>
        </p:sp>
        <p:sp>
          <p:nvSpPr>
            <p:cNvPr id="49186" name="Rectangle 39"/>
            <p:cNvSpPr>
              <a:spLocks noChangeArrowheads="1"/>
            </p:cNvSpPr>
            <p:nvPr/>
          </p:nvSpPr>
          <p:spPr bwMode="auto">
            <a:xfrm>
              <a:off x="2120" y="1478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49187" name="Rectangle 40"/>
            <p:cNvSpPr>
              <a:spLocks noChangeArrowheads="1"/>
            </p:cNvSpPr>
            <p:nvPr/>
          </p:nvSpPr>
          <p:spPr bwMode="auto">
            <a:xfrm>
              <a:off x="2120" y="1191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49188" name="Rectangle 41"/>
            <p:cNvSpPr>
              <a:spLocks noChangeArrowheads="1"/>
            </p:cNvSpPr>
            <p:nvPr/>
          </p:nvSpPr>
          <p:spPr bwMode="auto">
            <a:xfrm>
              <a:off x="2120" y="904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9189" name="Rectangle 42"/>
            <p:cNvSpPr>
              <a:spLocks noChangeArrowheads="1"/>
            </p:cNvSpPr>
            <p:nvPr/>
          </p:nvSpPr>
          <p:spPr bwMode="auto">
            <a:xfrm>
              <a:off x="2120" y="617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9190" name="Line 43"/>
            <p:cNvSpPr>
              <a:spLocks noChangeShapeType="1"/>
            </p:cNvSpPr>
            <p:nvPr/>
          </p:nvSpPr>
          <p:spPr bwMode="auto">
            <a:xfrm>
              <a:off x="2120" y="617"/>
              <a:ext cx="33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Line 44"/>
            <p:cNvSpPr>
              <a:spLocks noChangeShapeType="1"/>
            </p:cNvSpPr>
            <p:nvPr/>
          </p:nvSpPr>
          <p:spPr bwMode="auto">
            <a:xfrm>
              <a:off x="2120" y="2052"/>
              <a:ext cx="33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45"/>
            <p:cNvSpPr>
              <a:spLocks noChangeShapeType="1"/>
            </p:cNvSpPr>
            <p:nvPr/>
          </p:nvSpPr>
          <p:spPr bwMode="auto">
            <a:xfrm>
              <a:off x="2120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46"/>
            <p:cNvSpPr>
              <a:spLocks noChangeShapeType="1"/>
            </p:cNvSpPr>
            <p:nvPr/>
          </p:nvSpPr>
          <p:spPr bwMode="auto">
            <a:xfrm>
              <a:off x="2456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47"/>
            <p:cNvSpPr>
              <a:spLocks noChangeShapeType="1"/>
            </p:cNvSpPr>
            <p:nvPr/>
          </p:nvSpPr>
          <p:spPr bwMode="auto">
            <a:xfrm>
              <a:off x="2120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48"/>
            <p:cNvSpPr>
              <a:spLocks noChangeShapeType="1"/>
            </p:cNvSpPr>
            <p:nvPr/>
          </p:nvSpPr>
          <p:spPr bwMode="auto">
            <a:xfrm>
              <a:off x="2456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49"/>
            <p:cNvSpPr>
              <a:spLocks noChangeShapeType="1"/>
            </p:cNvSpPr>
            <p:nvPr/>
          </p:nvSpPr>
          <p:spPr bwMode="auto">
            <a:xfrm>
              <a:off x="2120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50"/>
            <p:cNvSpPr>
              <a:spLocks noChangeShapeType="1"/>
            </p:cNvSpPr>
            <p:nvPr/>
          </p:nvSpPr>
          <p:spPr bwMode="auto">
            <a:xfrm>
              <a:off x="2456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51"/>
            <p:cNvSpPr>
              <a:spLocks noChangeShapeType="1"/>
            </p:cNvSpPr>
            <p:nvPr/>
          </p:nvSpPr>
          <p:spPr bwMode="auto">
            <a:xfrm>
              <a:off x="2120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52"/>
            <p:cNvSpPr>
              <a:spLocks noChangeShapeType="1"/>
            </p:cNvSpPr>
            <p:nvPr/>
          </p:nvSpPr>
          <p:spPr bwMode="auto">
            <a:xfrm>
              <a:off x="2456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53"/>
            <p:cNvSpPr>
              <a:spLocks noChangeShapeType="1"/>
            </p:cNvSpPr>
            <p:nvPr/>
          </p:nvSpPr>
          <p:spPr bwMode="auto">
            <a:xfrm>
              <a:off x="2120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54"/>
            <p:cNvSpPr>
              <a:spLocks noChangeShapeType="1"/>
            </p:cNvSpPr>
            <p:nvPr/>
          </p:nvSpPr>
          <p:spPr bwMode="auto">
            <a:xfrm>
              <a:off x="2456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55"/>
            <p:cNvSpPr>
              <a:spLocks noChangeShapeType="1"/>
            </p:cNvSpPr>
            <p:nvPr/>
          </p:nvSpPr>
          <p:spPr bwMode="auto">
            <a:xfrm>
              <a:off x="2984" y="75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Line 56"/>
            <p:cNvSpPr>
              <a:spLocks noChangeShapeType="1"/>
            </p:cNvSpPr>
            <p:nvPr/>
          </p:nvSpPr>
          <p:spPr bwMode="auto">
            <a:xfrm>
              <a:off x="2984" y="16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Line 57"/>
            <p:cNvSpPr>
              <a:spLocks noChangeShapeType="1"/>
            </p:cNvSpPr>
            <p:nvPr/>
          </p:nvSpPr>
          <p:spPr bwMode="auto">
            <a:xfrm>
              <a:off x="2984" y="190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58"/>
            <p:cNvSpPr>
              <a:spLocks noChangeShapeType="1"/>
            </p:cNvSpPr>
            <p:nvPr/>
          </p:nvSpPr>
          <p:spPr bwMode="auto">
            <a:xfrm>
              <a:off x="2984" y="10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59"/>
            <p:cNvSpPr>
              <a:spLocks noChangeShapeType="1"/>
            </p:cNvSpPr>
            <p:nvPr/>
          </p:nvSpPr>
          <p:spPr bwMode="auto">
            <a:xfrm>
              <a:off x="2984" y="13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Rectangle 61"/>
            <p:cNvSpPr>
              <a:spLocks noChangeArrowheads="1"/>
            </p:cNvSpPr>
            <p:nvPr/>
          </p:nvSpPr>
          <p:spPr bwMode="auto">
            <a:xfrm>
              <a:off x="4376" y="6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49208" name="Rectangle 62"/>
            <p:cNvSpPr>
              <a:spLocks noChangeArrowheads="1"/>
            </p:cNvSpPr>
            <p:nvPr/>
          </p:nvSpPr>
          <p:spPr bwMode="auto">
            <a:xfrm>
              <a:off x="4088" y="6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9209" name="Line 63"/>
            <p:cNvSpPr>
              <a:spLocks noChangeShapeType="1"/>
            </p:cNvSpPr>
            <p:nvPr/>
          </p:nvSpPr>
          <p:spPr bwMode="auto">
            <a:xfrm>
              <a:off x="4088" y="6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64"/>
            <p:cNvSpPr>
              <a:spLocks noChangeShapeType="1"/>
            </p:cNvSpPr>
            <p:nvPr/>
          </p:nvSpPr>
          <p:spPr bwMode="auto">
            <a:xfrm>
              <a:off x="4088" y="9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65"/>
            <p:cNvSpPr>
              <a:spLocks noChangeShapeType="1"/>
            </p:cNvSpPr>
            <p:nvPr/>
          </p:nvSpPr>
          <p:spPr bwMode="auto">
            <a:xfrm>
              <a:off x="4088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66"/>
            <p:cNvSpPr>
              <a:spLocks noChangeShapeType="1"/>
            </p:cNvSpPr>
            <p:nvPr/>
          </p:nvSpPr>
          <p:spPr bwMode="auto">
            <a:xfrm>
              <a:off x="4376" y="6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Line 67"/>
            <p:cNvSpPr>
              <a:spLocks noChangeShapeType="1"/>
            </p:cNvSpPr>
            <p:nvPr/>
          </p:nvSpPr>
          <p:spPr bwMode="auto">
            <a:xfrm>
              <a:off x="4664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Rectangle 68"/>
            <p:cNvSpPr>
              <a:spLocks noChangeArrowheads="1"/>
            </p:cNvSpPr>
            <p:nvPr/>
          </p:nvSpPr>
          <p:spPr bwMode="auto">
            <a:xfrm>
              <a:off x="3608" y="6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215" name="Rectangle 69"/>
            <p:cNvSpPr>
              <a:spLocks noChangeArrowheads="1"/>
            </p:cNvSpPr>
            <p:nvPr/>
          </p:nvSpPr>
          <p:spPr bwMode="auto">
            <a:xfrm>
              <a:off x="3320" y="6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49216" name="Line 70"/>
            <p:cNvSpPr>
              <a:spLocks noChangeShapeType="1"/>
            </p:cNvSpPr>
            <p:nvPr/>
          </p:nvSpPr>
          <p:spPr bwMode="auto">
            <a:xfrm>
              <a:off x="3320" y="6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Line 71"/>
            <p:cNvSpPr>
              <a:spLocks noChangeShapeType="1"/>
            </p:cNvSpPr>
            <p:nvPr/>
          </p:nvSpPr>
          <p:spPr bwMode="auto">
            <a:xfrm>
              <a:off x="3320" y="9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8" name="Line 72"/>
            <p:cNvSpPr>
              <a:spLocks noChangeShapeType="1"/>
            </p:cNvSpPr>
            <p:nvPr/>
          </p:nvSpPr>
          <p:spPr bwMode="auto">
            <a:xfrm>
              <a:off x="3320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Line 73"/>
            <p:cNvSpPr>
              <a:spLocks noChangeShapeType="1"/>
            </p:cNvSpPr>
            <p:nvPr/>
          </p:nvSpPr>
          <p:spPr bwMode="auto">
            <a:xfrm>
              <a:off x="3608" y="6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Line 74"/>
            <p:cNvSpPr>
              <a:spLocks noChangeShapeType="1"/>
            </p:cNvSpPr>
            <p:nvPr/>
          </p:nvSpPr>
          <p:spPr bwMode="auto">
            <a:xfrm>
              <a:off x="3896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Line 75"/>
            <p:cNvSpPr>
              <a:spLocks noChangeShapeType="1"/>
            </p:cNvSpPr>
            <p:nvPr/>
          </p:nvSpPr>
          <p:spPr bwMode="auto">
            <a:xfrm>
              <a:off x="3752" y="79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Rectangle 77"/>
            <p:cNvSpPr>
              <a:spLocks noChangeArrowheads="1"/>
            </p:cNvSpPr>
            <p:nvPr/>
          </p:nvSpPr>
          <p:spPr bwMode="auto">
            <a:xfrm>
              <a:off x="4376" y="1227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223" name="Rectangle 78"/>
            <p:cNvSpPr>
              <a:spLocks noChangeArrowheads="1"/>
            </p:cNvSpPr>
            <p:nvPr/>
          </p:nvSpPr>
          <p:spPr bwMode="auto">
            <a:xfrm>
              <a:off x="4088" y="1227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49224" name="Line 79"/>
            <p:cNvSpPr>
              <a:spLocks noChangeShapeType="1"/>
            </p:cNvSpPr>
            <p:nvPr/>
          </p:nvSpPr>
          <p:spPr bwMode="auto">
            <a:xfrm>
              <a:off x="4088" y="147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5" name="Line 80"/>
            <p:cNvSpPr>
              <a:spLocks noChangeShapeType="1"/>
            </p:cNvSpPr>
            <p:nvPr/>
          </p:nvSpPr>
          <p:spPr bwMode="auto">
            <a:xfrm>
              <a:off x="4088" y="1227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6" name="Line 81"/>
            <p:cNvSpPr>
              <a:spLocks noChangeShapeType="1"/>
            </p:cNvSpPr>
            <p:nvPr/>
          </p:nvSpPr>
          <p:spPr bwMode="auto">
            <a:xfrm>
              <a:off x="4376" y="122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7" name="Line 82"/>
            <p:cNvSpPr>
              <a:spLocks noChangeShapeType="1"/>
            </p:cNvSpPr>
            <p:nvPr/>
          </p:nvSpPr>
          <p:spPr bwMode="auto">
            <a:xfrm>
              <a:off x="4664" y="1227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8" name="Rectangle 83"/>
            <p:cNvSpPr>
              <a:spLocks noChangeArrowheads="1"/>
            </p:cNvSpPr>
            <p:nvPr/>
          </p:nvSpPr>
          <p:spPr bwMode="auto">
            <a:xfrm>
              <a:off x="3608" y="1227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229" name="Rectangle 84"/>
            <p:cNvSpPr>
              <a:spLocks noChangeArrowheads="1"/>
            </p:cNvSpPr>
            <p:nvPr/>
          </p:nvSpPr>
          <p:spPr bwMode="auto">
            <a:xfrm>
              <a:off x="3320" y="1227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9230" name="Line 85"/>
            <p:cNvSpPr>
              <a:spLocks noChangeShapeType="1"/>
            </p:cNvSpPr>
            <p:nvPr/>
          </p:nvSpPr>
          <p:spPr bwMode="auto">
            <a:xfrm>
              <a:off x="3320" y="122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1" name="Line 86"/>
            <p:cNvSpPr>
              <a:spLocks noChangeShapeType="1"/>
            </p:cNvSpPr>
            <p:nvPr/>
          </p:nvSpPr>
          <p:spPr bwMode="auto">
            <a:xfrm>
              <a:off x="3320" y="147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2" name="Line 87"/>
            <p:cNvSpPr>
              <a:spLocks noChangeShapeType="1"/>
            </p:cNvSpPr>
            <p:nvPr/>
          </p:nvSpPr>
          <p:spPr bwMode="auto">
            <a:xfrm>
              <a:off x="3320" y="1227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3" name="Line 88"/>
            <p:cNvSpPr>
              <a:spLocks noChangeShapeType="1"/>
            </p:cNvSpPr>
            <p:nvPr/>
          </p:nvSpPr>
          <p:spPr bwMode="auto">
            <a:xfrm>
              <a:off x="3608" y="122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4" name="Line 89"/>
            <p:cNvSpPr>
              <a:spLocks noChangeShapeType="1"/>
            </p:cNvSpPr>
            <p:nvPr/>
          </p:nvSpPr>
          <p:spPr bwMode="auto">
            <a:xfrm>
              <a:off x="3896" y="1227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5" name="Rectangle 90"/>
            <p:cNvSpPr>
              <a:spLocks noChangeArrowheads="1"/>
            </p:cNvSpPr>
            <p:nvPr/>
          </p:nvSpPr>
          <p:spPr bwMode="auto">
            <a:xfrm>
              <a:off x="5144" y="1227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49236" name="Rectangle 91"/>
            <p:cNvSpPr>
              <a:spLocks noChangeArrowheads="1"/>
            </p:cNvSpPr>
            <p:nvPr/>
          </p:nvSpPr>
          <p:spPr bwMode="auto">
            <a:xfrm>
              <a:off x="4856" y="1227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9237" name="Line 92"/>
            <p:cNvSpPr>
              <a:spLocks noChangeShapeType="1"/>
            </p:cNvSpPr>
            <p:nvPr/>
          </p:nvSpPr>
          <p:spPr bwMode="auto">
            <a:xfrm>
              <a:off x="4856" y="122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8" name="Line 93"/>
            <p:cNvSpPr>
              <a:spLocks noChangeShapeType="1"/>
            </p:cNvSpPr>
            <p:nvPr/>
          </p:nvSpPr>
          <p:spPr bwMode="auto">
            <a:xfrm>
              <a:off x="4856" y="147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9" name="Line 94"/>
            <p:cNvSpPr>
              <a:spLocks noChangeShapeType="1"/>
            </p:cNvSpPr>
            <p:nvPr/>
          </p:nvSpPr>
          <p:spPr bwMode="auto">
            <a:xfrm>
              <a:off x="4856" y="1227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0" name="Line 95"/>
            <p:cNvSpPr>
              <a:spLocks noChangeShapeType="1"/>
            </p:cNvSpPr>
            <p:nvPr/>
          </p:nvSpPr>
          <p:spPr bwMode="auto">
            <a:xfrm>
              <a:off x="5144" y="122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1" name="Line 96"/>
            <p:cNvSpPr>
              <a:spLocks noChangeShapeType="1"/>
            </p:cNvSpPr>
            <p:nvPr/>
          </p:nvSpPr>
          <p:spPr bwMode="auto">
            <a:xfrm>
              <a:off x="5432" y="1227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2" name="Line 97"/>
            <p:cNvSpPr>
              <a:spLocks noChangeShapeType="1"/>
            </p:cNvSpPr>
            <p:nvPr/>
          </p:nvSpPr>
          <p:spPr bwMode="auto">
            <a:xfrm>
              <a:off x="3752" y="1371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Line 98"/>
            <p:cNvSpPr>
              <a:spLocks noChangeShapeType="1"/>
            </p:cNvSpPr>
            <p:nvPr/>
          </p:nvSpPr>
          <p:spPr bwMode="auto">
            <a:xfrm>
              <a:off x="4520" y="1371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4" name="Line 99"/>
            <p:cNvSpPr>
              <a:spLocks noChangeShapeType="1"/>
            </p:cNvSpPr>
            <p:nvPr/>
          </p:nvSpPr>
          <p:spPr bwMode="auto">
            <a:xfrm>
              <a:off x="4088" y="122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5" name="Line 101"/>
            <p:cNvSpPr>
              <a:spLocks noChangeShapeType="1"/>
            </p:cNvSpPr>
            <p:nvPr/>
          </p:nvSpPr>
          <p:spPr bwMode="auto">
            <a:xfrm>
              <a:off x="4088" y="117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6" name="Rectangle 102"/>
            <p:cNvSpPr>
              <a:spLocks noChangeArrowheads="1"/>
            </p:cNvSpPr>
            <p:nvPr/>
          </p:nvSpPr>
          <p:spPr bwMode="auto">
            <a:xfrm>
              <a:off x="3608" y="939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247" name="Rectangle 103"/>
            <p:cNvSpPr>
              <a:spLocks noChangeArrowheads="1"/>
            </p:cNvSpPr>
            <p:nvPr/>
          </p:nvSpPr>
          <p:spPr bwMode="auto">
            <a:xfrm>
              <a:off x="3320" y="939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9248" name="Line 104"/>
            <p:cNvSpPr>
              <a:spLocks noChangeShapeType="1"/>
            </p:cNvSpPr>
            <p:nvPr/>
          </p:nvSpPr>
          <p:spPr bwMode="auto">
            <a:xfrm>
              <a:off x="4088" y="93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9" name="Line 105"/>
            <p:cNvSpPr>
              <a:spLocks noChangeShapeType="1"/>
            </p:cNvSpPr>
            <p:nvPr/>
          </p:nvSpPr>
          <p:spPr bwMode="auto">
            <a:xfrm>
              <a:off x="3320" y="11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0" name="Line 106"/>
            <p:cNvSpPr>
              <a:spLocks noChangeShapeType="1"/>
            </p:cNvSpPr>
            <p:nvPr/>
          </p:nvSpPr>
          <p:spPr bwMode="auto">
            <a:xfrm>
              <a:off x="3320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1" name="Line 107"/>
            <p:cNvSpPr>
              <a:spLocks noChangeShapeType="1"/>
            </p:cNvSpPr>
            <p:nvPr/>
          </p:nvSpPr>
          <p:spPr bwMode="auto">
            <a:xfrm>
              <a:off x="3608" y="93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2" name="Line 108"/>
            <p:cNvSpPr>
              <a:spLocks noChangeShapeType="1"/>
            </p:cNvSpPr>
            <p:nvPr/>
          </p:nvSpPr>
          <p:spPr bwMode="auto">
            <a:xfrm>
              <a:off x="3896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3" name="Rectangle 109"/>
            <p:cNvSpPr>
              <a:spLocks noChangeArrowheads="1"/>
            </p:cNvSpPr>
            <p:nvPr/>
          </p:nvSpPr>
          <p:spPr bwMode="auto">
            <a:xfrm>
              <a:off x="4376" y="939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254" name="Rectangle 110"/>
            <p:cNvSpPr>
              <a:spLocks noChangeArrowheads="1"/>
            </p:cNvSpPr>
            <p:nvPr/>
          </p:nvSpPr>
          <p:spPr bwMode="auto">
            <a:xfrm>
              <a:off x="4088" y="939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9255" name="Line 111"/>
            <p:cNvSpPr>
              <a:spLocks noChangeShapeType="1"/>
            </p:cNvSpPr>
            <p:nvPr/>
          </p:nvSpPr>
          <p:spPr bwMode="auto">
            <a:xfrm>
              <a:off x="3320" y="93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" name="Line 112"/>
            <p:cNvSpPr>
              <a:spLocks noChangeShapeType="1"/>
            </p:cNvSpPr>
            <p:nvPr/>
          </p:nvSpPr>
          <p:spPr bwMode="auto">
            <a:xfrm>
              <a:off x="4088" y="117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" name="Line 113"/>
            <p:cNvSpPr>
              <a:spLocks noChangeShapeType="1"/>
            </p:cNvSpPr>
            <p:nvPr/>
          </p:nvSpPr>
          <p:spPr bwMode="auto">
            <a:xfrm>
              <a:off x="4088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8" name="Line 114"/>
            <p:cNvSpPr>
              <a:spLocks noChangeShapeType="1"/>
            </p:cNvSpPr>
            <p:nvPr/>
          </p:nvSpPr>
          <p:spPr bwMode="auto">
            <a:xfrm>
              <a:off x="4376" y="93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Line 115"/>
            <p:cNvSpPr>
              <a:spLocks noChangeShapeType="1"/>
            </p:cNvSpPr>
            <p:nvPr/>
          </p:nvSpPr>
          <p:spPr bwMode="auto">
            <a:xfrm>
              <a:off x="4664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" name="Rectangle 116"/>
            <p:cNvSpPr>
              <a:spLocks noChangeArrowheads="1"/>
            </p:cNvSpPr>
            <p:nvPr/>
          </p:nvSpPr>
          <p:spPr bwMode="auto">
            <a:xfrm>
              <a:off x="5144" y="939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49261" name="Rectangle 117"/>
            <p:cNvSpPr>
              <a:spLocks noChangeArrowheads="1"/>
            </p:cNvSpPr>
            <p:nvPr/>
          </p:nvSpPr>
          <p:spPr bwMode="auto">
            <a:xfrm>
              <a:off x="4856" y="939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9262" name="Line 118"/>
            <p:cNvSpPr>
              <a:spLocks noChangeShapeType="1"/>
            </p:cNvSpPr>
            <p:nvPr/>
          </p:nvSpPr>
          <p:spPr bwMode="auto">
            <a:xfrm>
              <a:off x="4856" y="93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3" name="Line 119"/>
            <p:cNvSpPr>
              <a:spLocks noChangeShapeType="1"/>
            </p:cNvSpPr>
            <p:nvPr/>
          </p:nvSpPr>
          <p:spPr bwMode="auto">
            <a:xfrm>
              <a:off x="4856" y="11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4" name="Line 120"/>
            <p:cNvSpPr>
              <a:spLocks noChangeShapeType="1"/>
            </p:cNvSpPr>
            <p:nvPr/>
          </p:nvSpPr>
          <p:spPr bwMode="auto">
            <a:xfrm>
              <a:off x="4856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5" name="Line 121"/>
            <p:cNvSpPr>
              <a:spLocks noChangeShapeType="1"/>
            </p:cNvSpPr>
            <p:nvPr/>
          </p:nvSpPr>
          <p:spPr bwMode="auto">
            <a:xfrm>
              <a:off x="5144" y="93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6" name="Line 122"/>
            <p:cNvSpPr>
              <a:spLocks noChangeShapeType="1"/>
            </p:cNvSpPr>
            <p:nvPr/>
          </p:nvSpPr>
          <p:spPr bwMode="auto">
            <a:xfrm>
              <a:off x="5432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7" name="Line 123"/>
            <p:cNvSpPr>
              <a:spLocks noChangeShapeType="1"/>
            </p:cNvSpPr>
            <p:nvPr/>
          </p:nvSpPr>
          <p:spPr bwMode="auto">
            <a:xfrm>
              <a:off x="3752" y="1083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8" name="Line 124"/>
            <p:cNvSpPr>
              <a:spLocks noChangeShapeType="1"/>
            </p:cNvSpPr>
            <p:nvPr/>
          </p:nvSpPr>
          <p:spPr bwMode="auto">
            <a:xfrm>
              <a:off x="4520" y="1083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9" name="Rectangle 127"/>
            <p:cNvSpPr>
              <a:spLocks noChangeArrowheads="1"/>
            </p:cNvSpPr>
            <p:nvPr/>
          </p:nvSpPr>
          <p:spPr bwMode="auto">
            <a:xfrm>
              <a:off x="2440" y="1765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49270" name="Rectangle 128"/>
            <p:cNvSpPr>
              <a:spLocks noChangeArrowheads="1"/>
            </p:cNvSpPr>
            <p:nvPr/>
          </p:nvSpPr>
          <p:spPr bwMode="auto">
            <a:xfrm>
              <a:off x="2440" y="1478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9271" name="Rectangle 129"/>
            <p:cNvSpPr>
              <a:spLocks noChangeArrowheads="1"/>
            </p:cNvSpPr>
            <p:nvPr/>
          </p:nvSpPr>
          <p:spPr bwMode="auto">
            <a:xfrm>
              <a:off x="2440" y="1191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49272" name="Rectangle 130"/>
            <p:cNvSpPr>
              <a:spLocks noChangeArrowheads="1"/>
            </p:cNvSpPr>
            <p:nvPr/>
          </p:nvSpPr>
          <p:spPr bwMode="auto">
            <a:xfrm>
              <a:off x="2440" y="904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9273" name="Rectangle 131"/>
            <p:cNvSpPr>
              <a:spLocks noChangeArrowheads="1"/>
            </p:cNvSpPr>
            <p:nvPr/>
          </p:nvSpPr>
          <p:spPr bwMode="auto">
            <a:xfrm>
              <a:off x="2440" y="617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9274" name="Line 132"/>
            <p:cNvSpPr>
              <a:spLocks noChangeShapeType="1"/>
            </p:cNvSpPr>
            <p:nvPr/>
          </p:nvSpPr>
          <p:spPr bwMode="auto">
            <a:xfrm>
              <a:off x="2440" y="617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75" name="Line 133"/>
            <p:cNvSpPr>
              <a:spLocks noChangeShapeType="1"/>
            </p:cNvSpPr>
            <p:nvPr/>
          </p:nvSpPr>
          <p:spPr bwMode="auto">
            <a:xfrm>
              <a:off x="2440" y="2052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76" name="Line 134"/>
            <p:cNvSpPr>
              <a:spLocks noChangeShapeType="1"/>
            </p:cNvSpPr>
            <p:nvPr/>
          </p:nvSpPr>
          <p:spPr bwMode="auto">
            <a:xfrm>
              <a:off x="2440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77" name="Line 135"/>
            <p:cNvSpPr>
              <a:spLocks noChangeShapeType="1"/>
            </p:cNvSpPr>
            <p:nvPr/>
          </p:nvSpPr>
          <p:spPr bwMode="auto">
            <a:xfrm>
              <a:off x="2744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78" name="Line 136"/>
            <p:cNvSpPr>
              <a:spLocks noChangeShapeType="1"/>
            </p:cNvSpPr>
            <p:nvPr/>
          </p:nvSpPr>
          <p:spPr bwMode="auto">
            <a:xfrm>
              <a:off x="2440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79" name="Line 137"/>
            <p:cNvSpPr>
              <a:spLocks noChangeShapeType="1"/>
            </p:cNvSpPr>
            <p:nvPr/>
          </p:nvSpPr>
          <p:spPr bwMode="auto">
            <a:xfrm>
              <a:off x="2744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80" name="Line 138"/>
            <p:cNvSpPr>
              <a:spLocks noChangeShapeType="1"/>
            </p:cNvSpPr>
            <p:nvPr/>
          </p:nvSpPr>
          <p:spPr bwMode="auto">
            <a:xfrm>
              <a:off x="2440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81" name="Line 139"/>
            <p:cNvSpPr>
              <a:spLocks noChangeShapeType="1"/>
            </p:cNvSpPr>
            <p:nvPr/>
          </p:nvSpPr>
          <p:spPr bwMode="auto">
            <a:xfrm>
              <a:off x="2744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82" name="Line 140"/>
            <p:cNvSpPr>
              <a:spLocks noChangeShapeType="1"/>
            </p:cNvSpPr>
            <p:nvPr/>
          </p:nvSpPr>
          <p:spPr bwMode="auto">
            <a:xfrm>
              <a:off x="2440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83" name="Line 141"/>
            <p:cNvSpPr>
              <a:spLocks noChangeShapeType="1"/>
            </p:cNvSpPr>
            <p:nvPr/>
          </p:nvSpPr>
          <p:spPr bwMode="auto">
            <a:xfrm>
              <a:off x="2744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84" name="Line 142"/>
            <p:cNvSpPr>
              <a:spLocks noChangeShapeType="1"/>
            </p:cNvSpPr>
            <p:nvPr/>
          </p:nvSpPr>
          <p:spPr bwMode="auto">
            <a:xfrm>
              <a:off x="2440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85" name="Line 143"/>
            <p:cNvSpPr>
              <a:spLocks noChangeShapeType="1"/>
            </p:cNvSpPr>
            <p:nvPr/>
          </p:nvSpPr>
          <p:spPr bwMode="auto">
            <a:xfrm>
              <a:off x="2744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286" name="Rectangle 145"/>
            <p:cNvSpPr>
              <a:spLocks noChangeArrowheads="1"/>
            </p:cNvSpPr>
            <p:nvPr/>
          </p:nvSpPr>
          <p:spPr bwMode="auto">
            <a:xfrm>
              <a:off x="4376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287" name="Rectangle 146"/>
            <p:cNvSpPr>
              <a:spLocks noChangeArrowheads="1"/>
            </p:cNvSpPr>
            <p:nvPr/>
          </p:nvSpPr>
          <p:spPr bwMode="auto">
            <a:xfrm>
              <a:off x="4088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9288" name="Line 147"/>
            <p:cNvSpPr>
              <a:spLocks noChangeShapeType="1"/>
            </p:cNvSpPr>
            <p:nvPr/>
          </p:nvSpPr>
          <p:spPr bwMode="auto">
            <a:xfrm>
              <a:off x="4088" y="21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9" name="Line 148"/>
            <p:cNvSpPr>
              <a:spLocks noChangeShapeType="1"/>
            </p:cNvSpPr>
            <p:nvPr/>
          </p:nvSpPr>
          <p:spPr bwMode="auto">
            <a:xfrm>
              <a:off x="4088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0" name="Line 149"/>
            <p:cNvSpPr>
              <a:spLocks noChangeShapeType="1"/>
            </p:cNvSpPr>
            <p:nvPr/>
          </p:nvSpPr>
          <p:spPr bwMode="auto">
            <a:xfrm>
              <a:off x="4376" y="18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1" name="Line 150"/>
            <p:cNvSpPr>
              <a:spLocks noChangeShapeType="1"/>
            </p:cNvSpPr>
            <p:nvPr/>
          </p:nvSpPr>
          <p:spPr bwMode="auto">
            <a:xfrm>
              <a:off x="4664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2" name="Rectangle 151"/>
            <p:cNvSpPr>
              <a:spLocks noChangeArrowheads="1"/>
            </p:cNvSpPr>
            <p:nvPr/>
          </p:nvSpPr>
          <p:spPr bwMode="auto">
            <a:xfrm>
              <a:off x="3608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293" name="Rectangle 152"/>
            <p:cNvSpPr>
              <a:spLocks noChangeArrowheads="1"/>
            </p:cNvSpPr>
            <p:nvPr/>
          </p:nvSpPr>
          <p:spPr bwMode="auto">
            <a:xfrm>
              <a:off x="3320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49294" name="Line 153"/>
            <p:cNvSpPr>
              <a:spLocks noChangeShapeType="1"/>
            </p:cNvSpPr>
            <p:nvPr/>
          </p:nvSpPr>
          <p:spPr bwMode="auto">
            <a:xfrm>
              <a:off x="3320" y="18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5" name="Line 154"/>
            <p:cNvSpPr>
              <a:spLocks noChangeShapeType="1"/>
            </p:cNvSpPr>
            <p:nvPr/>
          </p:nvSpPr>
          <p:spPr bwMode="auto">
            <a:xfrm>
              <a:off x="3320" y="21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6" name="Line 155"/>
            <p:cNvSpPr>
              <a:spLocks noChangeShapeType="1"/>
            </p:cNvSpPr>
            <p:nvPr/>
          </p:nvSpPr>
          <p:spPr bwMode="auto">
            <a:xfrm>
              <a:off x="3320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7" name="Line 156"/>
            <p:cNvSpPr>
              <a:spLocks noChangeShapeType="1"/>
            </p:cNvSpPr>
            <p:nvPr/>
          </p:nvSpPr>
          <p:spPr bwMode="auto">
            <a:xfrm>
              <a:off x="3608" y="18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8" name="Line 157"/>
            <p:cNvSpPr>
              <a:spLocks noChangeShapeType="1"/>
            </p:cNvSpPr>
            <p:nvPr/>
          </p:nvSpPr>
          <p:spPr bwMode="auto">
            <a:xfrm>
              <a:off x="3896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9" name="Rectangle 158"/>
            <p:cNvSpPr>
              <a:spLocks noChangeArrowheads="1"/>
            </p:cNvSpPr>
            <p:nvPr/>
          </p:nvSpPr>
          <p:spPr bwMode="auto">
            <a:xfrm>
              <a:off x="5144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49300" name="Rectangle 159"/>
            <p:cNvSpPr>
              <a:spLocks noChangeArrowheads="1"/>
            </p:cNvSpPr>
            <p:nvPr/>
          </p:nvSpPr>
          <p:spPr bwMode="auto">
            <a:xfrm>
              <a:off x="4856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9301" name="Line 160"/>
            <p:cNvSpPr>
              <a:spLocks noChangeShapeType="1"/>
            </p:cNvSpPr>
            <p:nvPr/>
          </p:nvSpPr>
          <p:spPr bwMode="auto">
            <a:xfrm>
              <a:off x="4856" y="18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2" name="Line 161"/>
            <p:cNvSpPr>
              <a:spLocks noChangeShapeType="1"/>
            </p:cNvSpPr>
            <p:nvPr/>
          </p:nvSpPr>
          <p:spPr bwMode="auto">
            <a:xfrm>
              <a:off x="4856" y="21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3" name="Line 162"/>
            <p:cNvSpPr>
              <a:spLocks noChangeShapeType="1"/>
            </p:cNvSpPr>
            <p:nvPr/>
          </p:nvSpPr>
          <p:spPr bwMode="auto">
            <a:xfrm>
              <a:off x="4856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4" name="Line 163"/>
            <p:cNvSpPr>
              <a:spLocks noChangeShapeType="1"/>
            </p:cNvSpPr>
            <p:nvPr/>
          </p:nvSpPr>
          <p:spPr bwMode="auto">
            <a:xfrm>
              <a:off x="5144" y="18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5" name="Line 164"/>
            <p:cNvSpPr>
              <a:spLocks noChangeShapeType="1"/>
            </p:cNvSpPr>
            <p:nvPr/>
          </p:nvSpPr>
          <p:spPr bwMode="auto">
            <a:xfrm>
              <a:off x="5432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6" name="Line 165"/>
            <p:cNvSpPr>
              <a:spLocks noChangeShapeType="1"/>
            </p:cNvSpPr>
            <p:nvPr/>
          </p:nvSpPr>
          <p:spPr bwMode="auto">
            <a:xfrm>
              <a:off x="3752" y="199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7" name="Line 166"/>
            <p:cNvSpPr>
              <a:spLocks noChangeShapeType="1"/>
            </p:cNvSpPr>
            <p:nvPr/>
          </p:nvSpPr>
          <p:spPr bwMode="auto">
            <a:xfrm>
              <a:off x="4520" y="199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8" name="Line 167"/>
            <p:cNvSpPr>
              <a:spLocks noChangeShapeType="1"/>
            </p:cNvSpPr>
            <p:nvPr/>
          </p:nvSpPr>
          <p:spPr bwMode="auto">
            <a:xfrm>
              <a:off x="4088" y="18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9" name="Line 169"/>
            <p:cNvSpPr>
              <a:spLocks noChangeShapeType="1"/>
            </p:cNvSpPr>
            <p:nvPr/>
          </p:nvSpPr>
          <p:spPr bwMode="auto">
            <a:xfrm>
              <a:off x="4088" y="17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0" name="Rectangle 170"/>
            <p:cNvSpPr>
              <a:spLocks noChangeArrowheads="1"/>
            </p:cNvSpPr>
            <p:nvPr/>
          </p:nvSpPr>
          <p:spPr bwMode="auto">
            <a:xfrm>
              <a:off x="3608" y="1524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311" name="Rectangle 171"/>
            <p:cNvSpPr>
              <a:spLocks noChangeArrowheads="1"/>
            </p:cNvSpPr>
            <p:nvPr/>
          </p:nvSpPr>
          <p:spPr bwMode="auto">
            <a:xfrm>
              <a:off x="3320" y="1524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49312" name="Line 172"/>
            <p:cNvSpPr>
              <a:spLocks noChangeShapeType="1"/>
            </p:cNvSpPr>
            <p:nvPr/>
          </p:nvSpPr>
          <p:spPr bwMode="auto">
            <a:xfrm>
              <a:off x="4088" y="152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3" name="Line 173"/>
            <p:cNvSpPr>
              <a:spLocks noChangeShapeType="1"/>
            </p:cNvSpPr>
            <p:nvPr/>
          </p:nvSpPr>
          <p:spPr bwMode="auto">
            <a:xfrm>
              <a:off x="3320" y="177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4" name="Line 174"/>
            <p:cNvSpPr>
              <a:spLocks noChangeShapeType="1"/>
            </p:cNvSpPr>
            <p:nvPr/>
          </p:nvSpPr>
          <p:spPr bwMode="auto">
            <a:xfrm>
              <a:off x="3320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5" name="Line 175"/>
            <p:cNvSpPr>
              <a:spLocks noChangeShapeType="1"/>
            </p:cNvSpPr>
            <p:nvPr/>
          </p:nvSpPr>
          <p:spPr bwMode="auto">
            <a:xfrm>
              <a:off x="3608" y="152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6" name="Line 176"/>
            <p:cNvSpPr>
              <a:spLocks noChangeShapeType="1"/>
            </p:cNvSpPr>
            <p:nvPr/>
          </p:nvSpPr>
          <p:spPr bwMode="auto">
            <a:xfrm>
              <a:off x="3896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7" name="Rectangle 177"/>
            <p:cNvSpPr>
              <a:spLocks noChangeArrowheads="1"/>
            </p:cNvSpPr>
            <p:nvPr/>
          </p:nvSpPr>
          <p:spPr bwMode="auto">
            <a:xfrm>
              <a:off x="4376" y="1524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49318" name="Rectangle 178"/>
            <p:cNvSpPr>
              <a:spLocks noChangeArrowheads="1"/>
            </p:cNvSpPr>
            <p:nvPr/>
          </p:nvSpPr>
          <p:spPr bwMode="auto">
            <a:xfrm>
              <a:off x="4088" y="1524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9319" name="Line 179"/>
            <p:cNvSpPr>
              <a:spLocks noChangeShapeType="1"/>
            </p:cNvSpPr>
            <p:nvPr/>
          </p:nvSpPr>
          <p:spPr bwMode="auto">
            <a:xfrm>
              <a:off x="3320" y="152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0" name="Line 180"/>
            <p:cNvSpPr>
              <a:spLocks noChangeShapeType="1"/>
            </p:cNvSpPr>
            <p:nvPr/>
          </p:nvSpPr>
          <p:spPr bwMode="auto">
            <a:xfrm>
              <a:off x="4088" y="17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1" name="Line 181"/>
            <p:cNvSpPr>
              <a:spLocks noChangeShapeType="1"/>
            </p:cNvSpPr>
            <p:nvPr/>
          </p:nvSpPr>
          <p:spPr bwMode="auto">
            <a:xfrm>
              <a:off x="4088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2" name="Line 182"/>
            <p:cNvSpPr>
              <a:spLocks noChangeShapeType="1"/>
            </p:cNvSpPr>
            <p:nvPr/>
          </p:nvSpPr>
          <p:spPr bwMode="auto">
            <a:xfrm>
              <a:off x="4376" y="152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3" name="Line 183"/>
            <p:cNvSpPr>
              <a:spLocks noChangeShapeType="1"/>
            </p:cNvSpPr>
            <p:nvPr/>
          </p:nvSpPr>
          <p:spPr bwMode="auto">
            <a:xfrm>
              <a:off x="4664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4" name="Rectangle 184"/>
            <p:cNvSpPr>
              <a:spLocks noChangeArrowheads="1"/>
            </p:cNvSpPr>
            <p:nvPr/>
          </p:nvSpPr>
          <p:spPr bwMode="auto">
            <a:xfrm>
              <a:off x="5144" y="1524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49325" name="Rectangle 185"/>
            <p:cNvSpPr>
              <a:spLocks noChangeArrowheads="1"/>
            </p:cNvSpPr>
            <p:nvPr/>
          </p:nvSpPr>
          <p:spPr bwMode="auto">
            <a:xfrm>
              <a:off x="4856" y="1524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9326" name="Line 186"/>
            <p:cNvSpPr>
              <a:spLocks noChangeShapeType="1"/>
            </p:cNvSpPr>
            <p:nvPr/>
          </p:nvSpPr>
          <p:spPr bwMode="auto">
            <a:xfrm>
              <a:off x="4856" y="152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7" name="Line 187"/>
            <p:cNvSpPr>
              <a:spLocks noChangeShapeType="1"/>
            </p:cNvSpPr>
            <p:nvPr/>
          </p:nvSpPr>
          <p:spPr bwMode="auto">
            <a:xfrm>
              <a:off x="4856" y="177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8" name="Line 188"/>
            <p:cNvSpPr>
              <a:spLocks noChangeShapeType="1"/>
            </p:cNvSpPr>
            <p:nvPr/>
          </p:nvSpPr>
          <p:spPr bwMode="auto">
            <a:xfrm>
              <a:off x="4856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9" name="Line 189"/>
            <p:cNvSpPr>
              <a:spLocks noChangeShapeType="1"/>
            </p:cNvSpPr>
            <p:nvPr/>
          </p:nvSpPr>
          <p:spPr bwMode="auto">
            <a:xfrm>
              <a:off x="5144" y="152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30" name="Line 190"/>
            <p:cNvSpPr>
              <a:spLocks noChangeShapeType="1"/>
            </p:cNvSpPr>
            <p:nvPr/>
          </p:nvSpPr>
          <p:spPr bwMode="auto">
            <a:xfrm>
              <a:off x="5432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31" name="Line 191"/>
            <p:cNvSpPr>
              <a:spLocks noChangeShapeType="1"/>
            </p:cNvSpPr>
            <p:nvPr/>
          </p:nvSpPr>
          <p:spPr bwMode="auto">
            <a:xfrm>
              <a:off x="3752" y="166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32" name="Line 192"/>
            <p:cNvSpPr>
              <a:spLocks noChangeShapeType="1"/>
            </p:cNvSpPr>
            <p:nvPr/>
          </p:nvSpPr>
          <p:spPr bwMode="auto">
            <a:xfrm>
              <a:off x="4520" y="166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56" name="Group 207"/>
          <p:cNvGrpSpPr>
            <a:grpSpLocks/>
          </p:cNvGrpSpPr>
          <p:nvPr/>
        </p:nvGrpSpPr>
        <p:grpSpPr bwMode="auto">
          <a:xfrm>
            <a:off x="431800" y="2633010"/>
            <a:ext cx="2743200" cy="2057400"/>
            <a:chOff x="3440" y="532"/>
            <a:chExt cx="1728" cy="1296"/>
          </a:xfrm>
        </p:grpSpPr>
        <p:sp>
          <p:nvSpPr>
            <p:cNvPr id="49159" name="AutoShape 198"/>
            <p:cNvSpPr>
              <a:spLocks/>
            </p:cNvSpPr>
            <p:nvPr/>
          </p:nvSpPr>
          <p:spPr bwMode="auto">
            <a:xfrm>
              <a:off x="3536" y="772"/>
              <a:ext cx="96" cy="1008"/>
            </a:xfrm>
            <a:prstGeom prst="leftBracket">
              <a:avLst>
                <a:gd name="adj" fmla="val 875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49160" name="AutoShape 199"/>
            <p:cNvSpPr>
              <a:spLocks/>
            </p:cNvSpPr>
            <p:nvPr/>
          </p:nvSpPr>
          <p:spPr bwMode="auto">
            <a:xfrm>
              <a:off x="4701" y="772"/>
              <a:ext cx="131" cy="1008"/>
            </a:xfrm>
            <a:prstGeom prst="rightBracket">
              <a:avLst>
                <a:gd name="adj" fmla="val 64122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49161" name="Rectangle 201"/>
            <p:cNvSpPr>
              <a:spLocks noChangeArrowheads="1"/>
            </p:cNvSpPr>
            <p:nvPr/>
          </p:nvSpPr>
          <p:spPr bwMode="auto">
            <a:xfrm>
              <a:off x="3440" y="532"/>
              <a:ext cx="16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FF3300"/>
                  </a:solidFill>
                  <a:latin typeface="+mj-ea"/>
                  <a:ea typeface="+mj-ea"/>
                </a:rPr>
                <a:t>（ 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1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2</a:t>
              </a:r>
              <a:r>
                <a:rPr lang="en-US" altLang="zh-CN" sz="2000" baseline="-6000" dirty="0">
                  <a:solidFill>
                    <a:srgbClr val="FF3300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3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4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5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  </a:t>
              </a:r>
              <a:r>
                <a:rPr lang="zh-CN" altLang="en-US" sz="2000" dirty="0">
                  <a:solidFill>
                    <a:srgbClr val="FF3300"/>
                  </a:solidFill>
                  <a:latin typeface="+mj-ea"/>
                  <a:ea typeface="+mj-ea"/>
                </a:rPr>
                <a:t>）</a:t>
              </a:r>
            </a:p>
          </p:txBody>
        </p:sp>
        <p:sp>
          <p:nvSpPr>
            <p:cNvPr id="49162" name="Rectangle 202"/>
            <p:cNvSpPr>
              <a:spLocks noChangeArrowheads="1"/>
            </p:cNvSpPr>
            <p:nvPr/>
          </p:nvSpPr>
          <p:spPr bwMode="auto">
            <a:xfrm>
              <a:off x="4880" y="676"/>
              <a:ext cx="2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1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2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3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5</a:t>
              </a:r>
            </a:p>
          </p:txBody>
        </p:sp>
        <p:sp>
          <p:nvSpPr>
            <p:cNvPr id="49163" name="Rectangle 203"/>
            <p:cNvSpPr>
              <a:spLocks noChangeArrowheads="1"/>
            </p:cNvSpPr>
            <p:nvPr/>
          </p:nvSpPr>
          <p:spPr bwMode="auto">
            <a:xfrm>
              <a:off x="3728" y="772"/>
              <a:ext cx="99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0   0   0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0   0   0   0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0   0   0   0   0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0   0   0   0   0</a:t>
              </a:r>
            </a:p>
          </p:txBody>
        </p:sp>
        <p:sp>
          <p:nvSpPr>
            <p:cNvPr id="49164" name="Rectangle 204"/>
            <p:cNvSpPr>
              <a:spLocks noChangeArrowheads="1"/>
            </p:cNvSpPr>
            <p:nvPr/>
          </p:nvSpPr>
          <p:spPr bwMode="auto">
            <a:xfrm>
              <a:off x="3728" y="772"/>
              <a:ext cx="995" cy="100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>
                  <a:ea typeface="黑体" panose="02010609060101010101" pitchFamily="49" charset="-122"/>
                </a:rPr>
                <a:t>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>
                  <a:ea typeface="黑体" panose="02010609060101010101" pitchFamily="49" charset="-122"/>
                </a:rPr>
                <a:t>   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 </a:t>
              </a:r>
              <a:r>
                <a:rPr lang="en-US" altLang="zh-CN" sz="2000">
                  <a:ea typeface="黑体" panose="02010609060101010101" pitchFamily="49" charset="-122"/>
                </a:rPr>
                <a:t>  0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  </a:t>
              </a:r>
              <a:r>
                <a:rPr lang="en-US" altLang="zh-CN" sz="2000">
                  <a:ea typeface="黑体" panose="02010609060101010101" pitchFamily="49" charset="-122"/>
                </a:rPr>
                <a:t> 0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1   1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 </a:t>
              </a:r>
              <a:r>
                <a:rPr lang="en-US" altLang="zh-CN" sz="2000">
                  <a:ea typeface="黑体" panose="02010609060101010101" pitchFamily="49" charset="-122"/>
                </a:rPr>
                <a:t>  0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>
                  <a:ea typeface="黑体" panose="02010609060101010101" pitchFamily="49" charset="-122"/>
                </a:rPr>
                <a:t>   0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1   1</a:t>
              </a:r>
              <a:r>
                <a:rPr lang="en-US" altLang="zh-CN" sz="2000">
                  <a:ea typeface="黑体" panose="02010609060101010101" pitchFamily="49" charset="-122"/>
                </a:rPr>
                <a:t>   </a:t>
              </a:r>
              <a:r>
                <a:rPr lang="en-US" altLang="zh-CN" sz="2000">
                  <a:solidFill>
                    <a:schemeClr val="accent1"/>
                  </a:solidFill>
                  <a:ea typeface="黑体" panose="02010609060101010101" pitchFamily="49" charset="-122"/>
                </a:rPr>
                <a:t>1 </a:t>
              </a:r>
              <a:r>
                <a:rPr lang="en-US" altLang="zh-CN" sz="2000">
                  <a:ea typeface="黑体" panose="02010609060101010101" pitchFamily="49" charset="-122"/>
                </a:rPr>
                <a:t>  0</a:t>
              </a:r>
            </a:p>
          </p:txBody>
        </p:sp>
        <p:sp>
          <p:nvSpPr>
            <p:cNvPr id="49165" name="Rectangle 205"/>
            <p:cNvSpPr>
              <a:spLocks noChangeArrowheads="1"/>
            </p:cNvSpPr>
            <p:nvPr/>
          </p:nvSpPr>
          <p:spPr bwMode="auto">
            <a:xfrm>
              <a:off x="3728" y="772"/>
              <a:ext cx="99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dirty="0">
                  <a:ea typeface="黑体" panose="02010609060101010101" pitchFamily="49" charset="-122"/>
                </a:rPr>
                <a:t>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dirty="0">
                  <a:ea typeface="黑体" panose="02010609060101010101" pitchFamily="49" charset="-122"/>
                </a:rPr>
                <a:t>   0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ea typeface="黑体" panose="02010609060101010101" pitchFamily="49" charset="-122"/>
                </a:rPr>
                <a:t>  0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  </a:t>
              </a:r>
              <a:r>
                <a:rPr lang="en-US" altLang="zh-CN" sz="2000" dirty="0">
                  <a:ea typeface="黑体" panose="02010609060101010101" pitchFamily="49" charset="-122"/>
                </a:rPr>
                <a:t> 0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1   1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 </a:t>
              </a:r>
              <a:r>
                <a:rPr lang="en-US" altLang="zh-CN" sz="2000" dirty="0">
                  <a:ea typeface="黑体" panose="02010609060101010101" pitchFamily="49" charset="-122"/>
                </a:rPr>
                <a:t>  0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dirty="0">
                  <a:ea typeface="黑体" panose="02010609060101010101" pitchFamily="49" charset="-122"/>
                </a:rPr>
                <a:t>   0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1   1</a:t>
              </a:r>
              <a:r>
                <a:rPr lang="en-US" altLang="zh-CN" sz="2000" dirty="0">
                  <a:ea typeface="黑体" panose="02010609060101010101" pitchFamily="49" charset="-122"/>
                </a:rPr>
                <a:t>   </a:t>
              </a:r>
              <a:r>
                <a:rPr lang="en-US" altLang="zh-CN" sz="2000" dirty="0">
                  <a:solidFill>
                    <a:schemeClr val="hlink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dirty="0">
                  <a:ea typeface="黑体" panose="02010609060101010101" pitchFamily="49" charset="-122"/>
                </a:rPr>
                <a:t>   0</a:t>
              </a:r>
            </a:p>
          </p:txBody>
        </p:sp>
      </p:grpSp>
      <p:sp>
        <p:nvSpPr>
          <p:cNvPr id="49157" name="Rectangle 208"/>
          <p:cNvSpPr>
            <a:spLocks noChangeArrowheads="1"/>
          </p:cNvSpPr>
          <p:nvPr/>
        </p:nvSpPr>
        <p:spPr bwMode="auto">
          <a:xfrm>
            <a:off x="880525" y="455988"/>
            <a:ext cx="6537278" cy="515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j-ea"/>
                <a:ea typeface="+mj-ea"/>
              </a:rPr>
              <a:t>邻接矩阵与邻接表表示法的关系</a:t>
            </a:r>
          </a:p>
        </p:txBody>
      </p:sp>
      <p:sp>
        <p:nvSpPr>
          <p:cNvPr id="983249" name="Text Box 209"/>
          <p:cNvSpPr txBox="1">
            <a:spLocks noChangeArrowheads="1"/>
          </p:cNvSpPr>
          <p:nvPr/>
        </p:nvSpPr>
        <p:spPr bwMode="auto">
          <a:xfrm>
            <a:off x="476250" y="4806950"/>
            <a:ext cx="84026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联系：</a:t>
            </a:r>
            <a:endParaRPr lang="en-US" altLang="zh-CN" sz="2800" dirty="0">
              <a:solidFill>
                <a:srgbClr val="FF3300"/>
              </a:solidFill>
              <a:latin typeface="+mj-ea"/>
              <a:ea typeface="+mj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+mj-ea"/>
                <a:ea typeface="+mj-ea"/>
              </a:rPr>
              <a:t>邻接表中每个链表对应于邻接矩阵中的一行，链表  中结点个数等于一行中非零元素的个数。</a:t>
            </a:r>
          </a:p>
        </p:txBody>
      </p:sp>
    </p:spTree>
    <p:extLst>
      <p:ext uri="{BB962C8B-B14F-4D97-AF65-F5344CB8AC3E}">
        <p14:creationId xmlns:p14="http://schemas.microsoft.com/office/powerpoint/2010/main" val="42096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4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8" name="Text Box 4"/>
          <p:cNvSpPr txBox="1">
            <a:spLocks noChangeArrowheads="1"/>
          </p:cNvSpPr>
          <p:nvPr/>
        </p:nvSpPr>
        <p:spPr bwMode="auto">
          <a:xfrm>
            <a:off x="457200" y="1199683"/>
            <a:ext cx="826994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2. 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区别：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① 对于任一确定的无向图，邻接矩阵是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唯一</a:t>
            </a:r>
            <a:r>
              <a:rPr lang="zh-CN" altLang="en-US" sz="2800" dirty="0">
                <a:latin typeface="+mj-ea"/>
                <a:ea typeface="+mj-ea"/>
              </a:rPr>
              <a:t>的（行列号与顶点编号一致），但邻接表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不唯一</a:t>
            </a:r>
            <a:r>
              <a:rPr lang="zh-CN" altLang="en-US" sz="2800" dirty="0">
                <a:latin typeface="+mj-ea"/>
                <a:ea typeface="+mj-ea"/>
              </a:rPr>
              <a:t>（链接次序与顶点编号无关）。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② 邻接矩阵的空间复杂度为</a:t>
            </a:r>
            <a:r>
              <a:rPr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O(n</a:t>
            </a:r>
            <a:r>
              <a:rPr lang="en-US" altLang="zh-CN" sz="2800" baseline="30000" dirty="0">
                <a:solidFill>
                  <a:srgbClr val="FF3300"/>
                </a:solidFill>
                <a:latin typeface="+mj-ea"/>
                <a:ea typeface="+mj-ea"/>
              </a:rPr>
              <a:t>2</a:t>
            </a:r>
            <a:r>
              <a:rPr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),</a:t>
            </a:r>
            <a:r>
              <a:rPr lang="zh-CN" altLang="en-US" sz="2800" dirty="0">
                <a:latin typeface="+mj-ea"/>
                <a:ea typeface="+mj-ea"/>
              </a:rPr>
              <a:t>而邻接表的空间复杂度为</a:t>
            </a:r>
            <a:r>
              <a:rPr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O(</a:t>
            </a:r>
            <a:r>
              <a:rPr lang="en-US" altLang="zh-CN" sz="2800" dirty="0" err="1">
                <a:solidFill>
                  <a:srgbClr val="FF3300"/>
                </a:solidFill>
                <a:latin typeface="+mj-ea"/>
                <a:ea typeface="+mj-ea"/>
              </a:rPr>
              <a:t>n+e</a:t>
            </a:r>
            <a:r>
              <a:rPr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)</a:t>
            </a:r>
            <a:r>
              <a:rPr lang="zh-CN" altLang="en-US" sz="2800" dirty="0">
                <a:latin typeface="+mj-ea"/>
                <a:ea typeface="+mj-ea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3. 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用途：</a:t>
            </a:r>
            <a:r>
              <a:rPr lang="zh-CN" altLang="en-US" sz="2800" dirty="0">
                <a:latin typeface="+mj-ea"/>
                <a:ea typeface="+mj-ea"/>
              </a:rPr>
              <a:t>邻接矩阵多用于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稠密图</a:t>
            </a:r>
            <a:r>
              <a:rPr lang="zh-CN" altLang="en-US" sz="2800" dirty="0">
                <a:latin typeface="+mj-ea"/>
                <a:ea typeface="+mj-ea"/>
              </a:rPr>
              <a:t>；而邻接表多用于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稀疏图。</a:t>
            </a:r>
          </a:p>
        </p:txBody>
      </p:sp>
      <p:sp>
        <p:nvSpPr>
          <p:cNvPr id="4" name="Rectangle 208"/>
          <p:cNvSpPr>
            <a:spLocks noChangeArrowheads="1"/>
          </p:cNvSpPr>
          <p:nvPr/>
        </p:nvSpPr>
        <p:spPr bwMode="auto">
          <a:xfrm>
            <a:off x="880525" y="455988"/>
            <a:ext cx="6537278" cy="515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j-ea"/>
                <a:ea typeface="+mj-ea"/>
              </a:rPr>
              <a:t>邻接矩阵与邻接表表示法的关系</a:t>
            </a:r>
          </a:p>
        </p:txBody>
      </p:sp>
    </p:spTree>
    <p:extLst>
      <p:ext uri="{BB962C8B-B14F-4D97-AF65-F5344CB8AC3E}">
        <p14:creationId xmlns:p14="http://schemas.microsoft.com/office/powerpoint/2010/main" val="12319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个顶点</a:t>
            </a:r>
            <a:r>
              <a:rPr lang="en-US" altLang="zh-CN" sz="2800" i="1" dirty="0"/>
              <a:t>E</a:t>
            </a:r>
            <a:r>
              <a:rPr lang="zh-CN" altLang="en-US" sz="2800" dirty="0"/>
              <a:t>条边的图用邻接表存储，则求每个顶点入度的时间复杂度为：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​2​​)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+</a:t>
            </a:r>
            <a:r>
              <a:rPr lang="en-US" altLang="zh-CN" sz="2800" i="1" dirty="0"/>
              <a:t>E</a:t>
            </a:r>
            <a:r>
              <a:rPr lang="en-US" altLang="zh-CN" sz="2800" dirty="0"/>
              <a:t>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O(N×E)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38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是否可以采用顺序存储结构?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如何存储图?</a:t>
            </a:r>
          </a:p>
          <a:p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992188" y="2257519"/>
            <a:ext cx="7480300" cy="138499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图的特点：顶点之间的关系是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任何两个顶点之间都可能存在关系（边），无法通过存储位置表示这种任意的逻辑关系。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92188" y="4916144"/>
            <a:ext cx="7480300" cy="9461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r>
              <a:rPr lang="zh-CN" altLang="en-US" dirty="0"/>
              <a:t>考虑图的定义，图是由顶点和边组成的，分别考虑如何存储顶点、如何存储边。</a:t>
            </a:r>
          </a:p>
        </p:txBody>
      </p:sp>
    </p:spTree>
    <p:extLst>
      <p:ext uri="{BB962C8B-B14F-4D97-AF65-F5344CB8AC3E}">
        <p14:creationId xmlns:p14="http://schemas.microsoft.com/office/powerpoint/2010/main" val="40102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37426" y="5715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已知有向图</a:t>
            </a:r>
            <a:r>
              <a:rPr lang="en-US" altLang="zh-CN" sz="2800" dirty="0"/>
              <a:t>G</a:t>
            </a:r>
            <a:r>
              <a:rPr lang="zh-CN" altLang="zh-CN" sz="2800" dirty="0"/>
              <a:t>。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画出它的邻接表存储结构。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4098" name="Picture 2" descr="%B(]AV){UUMED96G)`YAB)X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6" y="2653940"/>
            <a:ext cx="2809188" cy="219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3143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6"/>
          <p:cNvGrpSpPr>
            <a:grpSpLocks/>
          </p:cNvGrpSpPr>
          <p:nvPr/>
        </p:nvGrpSpPr>
        <p:grpSpPr bwMode="auto">
          <a:xfrm>
            <a:off x="3131670" y="3345144"/>
            <a:ext cx="5278438" cy="2386013"/>
            <a:chOff x="2120" y="606"/>
            <a:chExt cx="3325" cy="1503"/>
          </a:xfrm>
        </p:grpSpPr>
        <p:sp>
          <p:nvSpPr>
            <p:cNvPr id="3" name="Rectangle 18"/>
            <p:cNvSpPr>
              <a:spLocks noChangeArrowheads="1"/>
            </p:cNvSpPr>
            <p:nvPr/>
          </p:nvSpPr>
          <p:spPr bwMode="auto">
            <a:xfrm>
              <a:off x="2760" y="1754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4" name="Rectangle 19"/>
            <p:cNvSpPr>
              <a:spLocks noChangeArrowheads="1"/>
            </p:cNvSpPr>
            <p:nvPr/>
          </p:nvSpPr>
          <p:spPr bwMode="auto">
            <a:xfrm>
              <a:off x="2456" y="1754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5" name="Rectangle 20"/>
            <p:cNvSpPr>
              <a:spLocks noChangeArrowheads="1"/>
            </p:cNvSpPr>
            <p:nvPr/>
          </p:nvSpPr>
          <p:spPr bwMode="auto">
            <a:xfrm>
              <a:off x="2760" y="1467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2456" y="1467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2760" y="1180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456" y="1180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760" y="893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2456" y="893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2760" y="606"/>
              <a:ext cx="320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0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456" y="606"/>
              <a:ext cx="304" cy="28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aseline="-25000">
                <a:solidFill>
                  <a:srgbClr val="0000FF"/>
                </a:solidFill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456" y="60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2760" y="60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3080" y="606"/>
              <a:ext cx="0" cy="1435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2456" y="60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2456" y="893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456" y="1180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2456" y="1467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2456" y="1754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2456" y="2041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2120" y="1765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4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2120" y="1478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120" y="1191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2120" y="904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2120" y="617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2120" y="617"/>
              <a:ext cx="33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2120" y="2052"/>
              <a:ext cx="33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2120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2456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2120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>
              <a:off x="2456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2120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2456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2120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>
              <a:off x="2456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3"/>
            <p:cNvSpPr>
              <a:spLocks noChangeShapeType="1"/>
            </p:cNvSpPr>
            <p:nvPr/>
          </p:nvSpPr>
          <p:spPr bwMode="auto">
            <a:xfrm>
              <a:off x="2120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54"/>
            <p:cNvSpPr>
              <a:spLocks noChangeShapeType="1"/>
            </p:cNvSpPr>
            <p:nvPr/>
          </p:nvSpPr>
          <p:spPr bwMode="auto">
            <a:xfrm>
              <a:off x="2456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>
              <a:off x="2984" y="75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>
              <a:off x="2984" y="16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57"/>
            <p:cNvSpPr>
              <a:spLocks noChangeShapeType="1"/>
            </p:cNvSpPr>
            <p:nvPr/>
          </p:nvSpPr>
          <p:spPr bwMode="auto">
            <a:xfrm>
              <a:off x="2984" y="190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2984" y="10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9"/>
            <p:cNvSpPr>
              <a:spLocks noChangeShapeType="1"/>
            </p:cNvSpPr>
            <p:nvPr/>
          </p:nvSpPr>
          <p:spPr bwMode="auto">
            <a:xfrm>
              <a:off x="2984" y="13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61"/>
            <p:cNvSpPr>
              <a:spLocks noChangeArrowheads="1"/>
            </p:cNvSpPr>
            <p:nvPr/>
          </p:nvSpPr>
          <p:spPr bwMode="auto">
            <a:xfrm>
              <a:off x="5157" y="633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4088" y="6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6" name="Line 63"/>
            <p:cNvSpPr>
              <a:spLocks noChangeShapeType="1"/>
            </p:cNvSpPr>
            <p:nvPr/>
          </p:nvSpPr>
          <p:spPr bwMode="auto">
            <a:xfrm>
              <a:off x="4088" y="6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64"/>
            <p:cNvSpPr>
              <a:spLocks noChangeShapeType="1"/>
            </p:cNvSpPr>
            <p:nvPr/>
          </p:nvSpPr>
          <p:spPr bwMode="auto">
            <a:xfrm>
              <a:off x="4088" y="9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5"/>
            <p:cNvSpPr>
              <a:spLocks noChangeShapeType="1"/>
            </p:cNvSpPr>
            <p:nvPr/>
          </p:nvSpPr>
          <p:spPr bwMode="auto">
            <a:xfrm>
              <a:off x="4088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66"/>
            <p:cNvSpPr>
              <a:spLocks noChangeShapeType="1"/>
            </p:cNvSpPr>
            <p:nvPr/>
          </p:nvSpPr>
          <p:spPr bwMode="auto">
            <a:xfrm>
              <a:off x="4376" y="6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>
              <a:off x="4664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68"/>
            <p:cNvSpPr>
              <a:spLocks noChangeArrowheads="1"/>
            </p:cNvSpPr>
            <p:nvPr/>
          </p:nvSpPr>
          <p:spPr bwMode="auto">
            <a:xfrm>
              <a:off x="3608" y="6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52" name="Rectangle 69"/>
            <p:cNvSpPr>
              <a:spLocks noChangeArrowheads="1"/>
            </p:cNvSpPr>
            <p:nvPr/>
          </p:nvSpPr>
          <p:spPr bwMode="auto">
            <a:xfrm>
              <a:off x="3320" y="6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3" name="Line 70"/>
            <p:cNvSpPr>
              <a:spLocks noChangeShapeType="1"/>
            </p:cNvSpPr>
            <p:nvPr/>
          </p:nvSpPr>
          <p:spPr bwMode="auto">
            <a:xfrm>
              <a:off x="3320" y="6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1"/>
            <p:cNvSpPr>
              <a:spLocks noChangeShapeType="1"/>
            </p:cNvSpPr>
            <p:nvPr/>
          </p:nvSpPr>
          <p:spPr bwMode="auto">
            <a:xfrm>
              <a:off x="3320" y="9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>
              <a:off x="3320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3608" y="6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3896" y="6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752" y="79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90"/>
            <p:cNvSpPr>
              <a:spLocks noChangeArrowheads="1"/>
            </p:cNvSpPr>
            <p:nvPr/>
          </p:nvSpPr>
          <p:spPr bwMode="auto">
            <a:xfrm>
              <a:off x="3613" y="12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73" name="Rectangle 91"/>
            <p:cNvSpPr>
              <a:spLocks noChangeArrowheads="1"/>
            </p:cNvSpPr>
            <p:nvPr/>
          </p:nvSpPr>
          <p:spPr bwMode="auto">
            <a:xfrm>
              <a:off x="3325" y="12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4" name="Line 92"/>
            <p:cNvSpPr>
              <a:spLocks noChangeShapeType="1"/>
            </p:cNvSpPr>
            <p:nvPr/>
          </p:nvSpPr>
          <p:spPr bwMode="auto">
            <a:xfrm>
              <a:off x="3325" y="12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94"/>
            <p:cNvSpPr>
              <a:spLocks noChangeShapeType="1"/>
            </p:cNvSpPr>
            <p:nvPr/>
          </p:nvSpPr>
          <p:spPr bwMode="auto">
            <a:xfrm>
              <a:off x="3325" y="12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95"/>
            <p:cNvSpPr>
              <a:spLocks noChangeShapeType="1"/>
            </p:cNvSpPr>
            <p:nvPr/>
          </p:nvSpPr>
          <p:spPr bwMode="auto">
            <a:xfrm>
              <a:off x="3613" y="12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96"/>
            <p:cNvSpPr>
              <a:spLocks noChangeShapeType="1"/>
            </p:cNvSpPr>
            <p:nvPr/>
          </p:nvSpPr>
          <p:spPr bwMode="auto">
            <a:xfrm>
              <a:off x="3901" y="12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3320" y="939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3320" y="11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6"/>
            <p:cNvSpPr>
              <a:spLocks noChangeShapeType="1"/>
            </p:cNvSpPr>
            <p:nvPr/>
          </p:nvSpPr>
          <p:spPr bwMode="auto">
            <a:xfrm>
              <a:off x="3320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7"/>
            <p:cNvSpPr>
              <a:spLocks noChangeShapeType="1"/>
            </p:cNvSpPr>
            <p:nvPr/>
          </p:nvSpPr>
          <p:spPr bwMode="auto">
            <a:xfrm>
              <a:off x="3608" y="93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8"/>
            <p:cNvSpPr>
              <a:spLocks noChangeShapeType="1"/>
            </p:cNvSpPr>
            <p:nvPr/>
          </p:nvSpPr>
          <p:spPr bwMode="auto">
            <a:xfrm>
              <a:off x="3896" y="93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11"/>
            <p:cNvSpPr>
              <a:spLocks noChangeShapeType="1"/>
            </p:cNvSpPr>
            <p:nvPr/>
          </p:nvSpPr>
          <p:spPr bwMode="auto">
            <a:xfrm>
              <a:off x="3320" y="93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3613" y="947"/>
              <a:ext cx="269" cy="2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102" name="Line 121"/>
            <p:cNvSpPr>
              <a:spLocks noChangeShapeType="1"/>
            </p:cNvSpPr>
            <p:nvPr/>
          </p:nvSpPr>
          <p:spPr bwMode="auto">
            <a:xfrm>
              <a:off x="3613" y="93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127"/>
            <p:cNvSpPr>
              <a:spLocks noChangeArrowheads="1"/>
            </p:cNvSpPr>
            <p:nvPr/>
          </p:nvSpPr>
          <p:spPr bwMode="auto">
            <a:xfrm>
              <a:off x="2440" y="1765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07" name="Rectangle 128"/>
            <p:cNvSpPr>
              <a:spLocks noChangeArrowheads="1"/>
            </p:cNvSpPr>
            <p:nvPr/>
          </p:nvSpPr>
          <p:spPr bwMode="auto">
            <a:xfrm>
              <a:off x="2440" y="1478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08" name="Rectangle 129"/>
            <p:cNvSpPr>
              <a:spLocks noChangeArrowheads="1"/>
            </p:cNvSpPr>
            <p:nvPr/>
          </p:nvSpPr>
          <p:spPr bwMode="auto">
            <a:xfrm>
              <a:off x="2440" y="1191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09" name="Rectangle 130"/>
            <p:cNvSpPr>
              <a:spLocks noChangeArrowheads="1"/>
            </p:cNvSpPr>
            <p:nvPr/>
          </p:nvSpPr>
          <p:spPr bwMode="auto">
            <a:xfrm>
              <a:off x="2440" y="904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10" name="Rectangle 131"/>
            <p:cNvSpPr>
              <a:spLocks noChangeArrowheads="1"/>
            </p:cNvSpPr>
            <p:nvPr/>
          </p:nvSpPr>
          <p:spPr bwMode="auto">
            <a:xfrm>
              <a:off x="2440" y="617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11" name="Line 132"/>
            <p:cNvSpPr>
              <a:spLocks noChangeShapeType="1"/>
            </p:cNvSpPr>
            <p:nvPr/>
          </p:nvSpPr>
          <p:spPr bwMode="auto">
            <a:xfrm>
              <a:off x="2440" y="617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" name="Line 133"/>
            <p:cNvSpPr>
              <a:spLocks noChangeShapeType="1"/>
            </p:cNvSpPr>
            <p:nvPr/>
          </p:nvSpPr>
          <p:spPr bwMode="auto">
            <a:xfrm>
              <a:off x="2440" y="2052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" name="Line 134"/>
            <p:cNvSpPr>
              <a:spLocks noChangeShapeType="1"/>
            </p:cNvSpPr>
            <p:nvPr/>
          </p:nvSpPr>
          <p:spPr bwMode="auto">
            <a:xfrm>
              <a:off x="2440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4" name="Line 135"/>
            <p:cNvSpPr>
              <a:spLocks noChangeShapeType="1"/>
            </p:cNvSpPr>
            <p:nvPr/>
          </p:nvSpPr>
          <p:spPr bwMode="auto">
            <a:xfrm>
              <a:off x="2744" y="61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5" name="Line 136"/>
            <p:cNvSpPr>
              <a:spLocks noChangeShapeType="1"/>
            </p:cNvSpPr>
            <p:nvPr/>
          </p:nvSpPr>
          <p:spPr bwMode="auto">
            <a:xfrm>
              <a:off x="2440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" name="Line 137"/>
            <p:cNvSpPr>
              <a:spLocks noChangeShapeType="1"/>
            </p:cNvSpPr>
            <p:nvPr/>
          </p:nvSpPr>
          <p:spPr bwMode="auto">
            <a:xfrm>
              <a:off x="2744" y="90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7" name="Line 138"/>
            <p:cNvSpPr>
              <a:spLocks noChangeShapeType="1"/>
            </p:cNvSpPr>
            <p:nvPr/>
          </p:nvSpPr>
          <p:spPr bwMode="auto">
            <a:xfrm>
              <a:off x="2440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8" name="Line 139"/>
            <p:cNvSpPr>
              <a:spLocks noChangeShapeType="1"/>
            </p:cNvSpPr>
            <p:nvPr/>
          </p:nvSpPr>
          <p:spPr bwMode="auto">
            <a:xfrm>
              <a:off x="2744" y="119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9" name="Line 140"/>
            <p:cNvSpPr>
              <a:spLocks noChangeShapeType="1"/>
            </p:cNvSpPr>
            <p:nvPr/>
          </p:nvSpPr>
          <p:spPr bwMode="auto">
            <a:xfrm>
              <a:off x="2440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" name="Line 141"/>
            <p:cNvSpPr>
              <a:spLocks noChangeShapeType="1"/>
            </p:cNvSpPr>
            <p:nvPr/>
          </p:nvSpPr>
          <p:spPr bwMode="auto">
            <a:xfrm>
              <a:off x="2744" y="147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" name="Line 142"/>
            <p:cNvSpPr>
              <a:spLocks noChangeShapeType="1"/>
            </p:cNvSpPr>
            <p:nvPr/>
          </p:nvSpPr>
          <p:spPr bwMode="auto">
            <a:xfrm>
              <a:off x="2440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" name="Line 143"/>
            <p:cNvSpPr>
              <a:spLocks noChangeShapeType="1"/>
            </p:cNvSpPr>
            <p:nvPr/>
          </p:nvSpPr>
          <p:spPr bwMode="auto">
            <a:xfrm>
              <a:off x="2744" y="176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3608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3320" y="1851"/>
              <a:ext cx="288" cy="2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31" name="Line 153"/>
            <p:cNvSpPr>
              <a:spLocks noChangeShapeType="1"/>
            </p:cNvSpPr>
            <p:nvPr/>
          </p:nvSpPr>
          <p:spPr bwMode="auto">
            <a:xfrm>
              <a:off x="3320" y="185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54"/>
            <p:cNvSpPr>
              <a:spLocks noChangeShapeType="1"/>
            </p:cNvSpPr>
            <p:nvPr/>
          </p:nvSpPr>
          <p:spPr bwMode="auto">
            <a:xfrm>
              <a:off x="3320" y="210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55"/>
            <p:cNvSpPr>
              <a:spLocks noChangeShapeType="1"/>
            </p:cNvSpPr>
            <p:nvPr/>
          </p:nvSpPr>
          <p:spPr bwMode="auto">
            <a:xfrm>
              <a:off x="3320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6"/>
            <p:cNvSpPr>
              <a:spLocks noChangeShapeType="1"/>
            </p:cNvSpPr>
            <p:nvPr/>
          </p:nvSpPr>
          <p:spPr bwMode="auto">
            <a:xfrm>
              <a:off x="3608" y="185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7"/>
            <p:cNvSpPr>
              <a:spLocks noChangeShapeType="1"/>
            </p:cNvSpPr>
            <p:nvPr/>
          </p:nvSpPr>
          <p:spPr bwMode="auto">
            <a:xfrm>
              <a:off x="3896" y="185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58"/>
            <p:cNvSpPr>
              <a:spLocks noChangeArrowheads="1"/>
            </p:cNvSpPr>
            <p:nvPr/>
          </p:nvSpPr>
          <p:spPr bwMode="auto">
            <a:xfrm>
              <a:off x="3613" y="1860"/>
              <a:ext cx="267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141" name="Line 163"/>
            <p:cNvSpPr>
              <a:spLocks noChangeShapeType="1"/>
            </p:cNvSpPr>
            <p:nvPr/>
          </p:nvSpPr>
          <p:spPr bwMode="auto">
            <a:xfrm>
              <a:off x="3613" y="186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171"/>
            <p:cNvSpPr>
              <a:spLocks noChangeArrowheads="1"/>
            </p:cNvSpPr>
            <p:nvPr/>
          </p:nvSpPr>
          <p:spPr bwMode="auto">
            <a:xfrm>
              <a:off x="3320" y="1524"/>
              <a:ext cx="288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50" name="Line 173"/>
            <p:cNvSpPr>
              <a:spLocks noChangeShapeType="1"/>
            </p:cNvSpPr>
            <p:nvPr/>
          </p:nvSpPr>
          <p:spPr bwMode="auto">
            <a:xfrm>
              <a:off x="3320" y="177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74"/>
            <p:cNvSpPr>
              <a:spLocks noChangeShapeType="1"/>
            </p:cNvSpPr>
            <p:nvPr/>
          </p:nvSpPr>
          <p:spPr bwMode="auto">
            <a:xfrm>
              <a:off x="3320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75"/>
            <p:cNvSpPr>
              <a:spLocks noChangeShapeType="1"/>
            </p:cNvSpPr>
            <p:nvPr/>
          </p:nvSpPr>
          <p:spPr bwMode="auto">
            <a:xfrm>
              <a:off x="3608" y="152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76"/>
            <p:cNvSpPr>
              <a:spLocks noChangeShapeType="1"/>
            </p:cNvSpPr>
            <p:nvPr/>
          </p:nvSpPr>
          <p:spPr bwMode="auto">
            <a:xfrm>
              <a:off x="3896" y="152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79"/>
            <p:cNvSpPr>
              <a:spLocks noChangeShapeType="1"/>
            </p:cNvSpPr>
            <p:nvPr/>
          </p:nvSpPr>
          <p:spPr bwMode="auto">
            <a:xfrm>
              <a:off x="3320" y="152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Rectangle 184"/>
            <p:cNvSpPr>
              <a:spLocks noChangeArrowheads="1"/>
            </p:cNvSpPr>
            <p:nvPr/>
          </p:nvSpPr>
          <p:spPr bwMode="auto">
            <a:xfrm>
              <a:off x="3632" y="1524"/>
              <a:ext cx="259" cy="2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</a:rPr>
                <a:t>^</a:t>
              </a:r>
            </a:p>
          </p:txBody>
        </p:sp>
        <p:sp>
          <p:nvSpPr>
            <p:cNvPr id="163" name="Line 186"/>
            <p:cNvSpPr>
              <a:spLocks noChangeShapeType="1"/>
            </p:cNvSpPr>
            <p:nvPr/>
          </p:nvSpPr>
          <p:spPr bwMode="auto">
            <a:xfrm>
              <a:off x="3325" y="154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0" name="Group 207"/>
          <p:cNvGrpSpPr>
            <a:grpSpLocks/>
          </p:cNvGrpSpPr>
          <p:nvPr/>
        </p:nvGrpSpPr>
        <p:grpSpPr bwMode="auto">
          <a:xfrm>
            <a:off x="410696" y="3483911"/>
            <a:ext cx="2944813" cy="2138363"/>
            <a:chOff x="3246" y="482"/>
            <a:chExt cx="1855" cy="1347"/>
          </a:xfrm>
        </p:grpSpPr>
        <p:sp>
          <p:nvSpPr>
            <p:cNvPr id="171" name="AutoShape 198"/>
            <p:cNvSpPr>
              <a:spLocks/>
            </p:cNvSpPr>
            <p:nvPr/>
          </p:nvSpPr>
          <p:spPr bwMode="auto">
            <a:xfrm>
              <a:off x="3536" y="772"/>
              <a:ext cx="96" cy="1008"/>
            </a:xfrm>
            <a:prstGeom prst="leftBracket">
              <a:avLst>
                <a:gd name="adj" fmla="val 875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72" name="AutoShape 199"/>
            <p:cNvSpPr>
              <a:spLocks/>
            </p:cNvSpPr>
            <p:nvPr/>
          </p:nvSpPr>
          <p:spPr bwMode="auto">
            <a:xfrm>
              <a:off x="4701" y="772"/>
              <a:ext cx="131" cy="1008"/>
            </a:xfrm>
            <a:prstGeom prst="rightBracket">
              <a:avLst>
                <a:gd name="adj" fmla="val 64122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/>
            </a:p>
          </p:txBody>
        </p:sp>
        <p:sp>
          <p:nvSpPr>
            <p:cNvPr id="173" name="Rectangle 201"/>
            <p:cNvSpPr>
              <a:spLocks noChangeArrowheads="1"/>
            </p:cNvSpPr>
            <p:nvPr/>
          </p:nvSpPr>
          <p:spPr bwMode="auto">
            <a:xfrm>
              <a:off x="3469" y="482"/>
              <a:ext cx="16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FF3300"/>
                  </a:solidFill>
                  <a:latin typeface="+mj-ea"/>
                  <a:ea typeface="+mj-ea"/>
                </a:rPr>
                <a:t>（ 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1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2</a:t>
              </a:r>
              <a:r>
                <a:rPr lang="en-US" altLang="zh-CN" sz="2000" baseline="-6000" dirty="0">
                  <a:solidFill>
                    <a:srgbClr val="FF3300"/>
                  </a:solidFill>
                  <a:latin typeface="+mj-ea"/>
                  <a:ea typeface="+mj-ea"/>
                </a:rPr>
                <a:t>  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3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4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5</a:t>
              </a: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   </a:t>
              </a:r>
              <a:r>
                <a:rPr lang="zh-CN" altLang="en-US" sz="2000" dirty="0">
                  <a:solidFill>
                    <a:srgbClr val="FF3300"/>
                  </a:solidFill>
                  <a:latin typeface="+mj-ea"/>
                  <a:ea typeface="+mj-ea"/>
                </a:rPr>
                <a:t>）</a:t>
              </a:r>
            </a:p>
          </p:txBody>
        </p:sp>
        <p:sp>
          <p:nvSpPr>
            <p:cNvPr id="174" name="Rectangle 202"/>
            <p:cNvSpPr>
              <a:spLocks noChangeArrowheads="1"/>
            </p:cNvSpPr>
            <p:nvPr/>
          </p:nvSpPr>
          <p:spPr bwMode="auto">
            <a:xfrm>
              <a:off x="3246" y="677"/>
              <a:ext cx="2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1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2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3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000" baseline="-25000" dirty="0">
                  <a:solidFill>
                    <a:srgbClr val="FF3300"/>
                  </a:solidFill>
                  <a:latin typeface="+mj-ea"/>
                  <a:ea typeface="+mj-ea"/>
                </a:rPr>
                <a:t>5</a:t>
              </a:r>
            </a:p>
          </p:txBody>
        </p:sp>
        <p:sp>
          <p:nvSpPr>
            <p:cNvPr id="175" name="Rectangle 203"/>
            <p:cNvSpPr>
              <a:spLocks noChangeArrowheads="1"/>
            </p:cNvSpPr>
            <p:nvPr/>
          </p:nvSpPr>
          <p:spPr bwMode="auto">
            <a:xfrm>
              <a:off x="3728" y="772"/>
              <a:ext cx="99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0   0   0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>
                  <a:ea typeface="黑体" panose="02010609060101010101" pitchFamily="49" charset="-122"/>
                </a:rPr>
                <a:t>    </a:t>
              </a:r>
              <a:r>
                <a:rPr lang="en-US" altLang="zh-CN" sz="2000">
                  <a:ea typeface="黑体" panose="02010609060101010101" pitchFamily="49" charset="-122"/>
                </a:rPr>
                <a:t>0   0   0   0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0   0   0   0   0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黑体" panose="02010609060101010101" pitchFamily="49" charset="-122"/>
                </a:rPr>
                <a:t>0   0   0   0   0</a:t>
              </a:r>
            </a:p>
          </p:txBody>
        </p:sp>
        <p:sp>
          <p:nvSpPr>
            <p:cNvPr id="176" name="Rectangle 204"/>
            <p:cNvSpPr>
              <a:spLocks noChangeArrowheads="1"/>
            </p:cNvSpPr>
            <p:nvPr/>
          </p:nvSpPr>
          <p:spPr bwMode="auto">
            <a:xfrm>
              <a:off x="3734" y="756"/>
              <a:ext cx="995" cy="100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   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1  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ea typeface="黑体" panose="02010609060101010101" pitchFamily="49" charset="-122"/>
                </a:rPr>
                <a:t>0   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0   0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ea typeface="黑体" panose="02010609060101010101" pitchFamily="49" charset="-122"/>
                </a:rPr>
                <a:t>0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ea typeface="黑体" panose="02010609060101010101" pitchFamily="49" charset="-122"/>
                </a:rPr>
                <a:t>  0   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</a:t>
              </a:r>
              <a:r>
                <a:rPr lang="en-US" altLang="zh-CN" sz="2000" baseline="-6000" dirty="0"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1  </a:t>
              </a:r>
              <a:r>
                <a:rPr lang="en-US" altLang="zh-CN" sz="2000" dirty="0">
                  <a:ea typeface="黑体" panose="02010609060101010101" pitchFamily="49" charset="-122"/>
                </a:rPr>
                <a:t> 0   0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   </a:t>
              </a:r>
              <a:r>
                <a:rPr lang="en-US" altLang="zh-CN" sz="2000" dirty="0">
                  <a:ea typeface="黑体" panose="02010609060101010101" pitchFamily="49" charset="-122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ea typeface="黑体" panose="02010609060101010101" pitchFamily="49" charset="-122"/>
                </a:rPr>
                <a:t>  0   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000" dirty="0">
                  <a:ea typeface="黑体" panose="02010609060101010101" pitchFamily="49" charset="-122"/>
                </a:rPr>
                <a:t>   0   0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ea typeface="黑体" panose="02010609060101010101" pitchFamily="49" charset="-122"/>
                </a:rPr>
                <a:t>0   0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   </a:t>
              </a:r>
              <a:r>
                <a:rPr lang="en-US" altLang="zh-CN" sz="2000" dirty="0">
                  <a:ea typeface="黑体" panose="02010609060101010101" pitchFamily="49" charset="-122"/>
                </a:rPr>
                <a:t>0   </a:t>
              </a:r>
              <a:r>
                <a:rPr lang="en-US" altLang="zh-CN" sz="2000" dirty="0">
                  <a:solidFill>
                    <a:schemeClr val="accent1"/>
                  </a:solidFill>
                  <a:ea typeface="黑体" panose="02010609060101010101" pitchFamily="49" charset="-122"/>
                </a:rPr>
                <a:t>1 </a:t>
              </a:r>
              <a:r>
                <a:rPr lang="en-US" altLang="zh-CN" sz="2000" dirty="0">
                  <a:ea typeface="黑体" panose="02010609060101010101" pitchFamily="49" charset="-122"/>
                </a:rPr>
                <a:t>  0</a:t>
              </a:r>
            </a:p>
          </p:txBody>
        </p:sp>
      </p:grpSp>
      <p:pic>
        <p:nvPicPr>
          <p:cNvPr id="178" name="Picture 2" descr="%B(]AV){UUMED96G)`YAB)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2" y="836202"/>
            <a:ext cx="1975115" cy="154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68"/>
          <p:cNvSpPr>
            <a:spLocks noChangeArrowheads="1"/>
          </p:cNvSpPr>
          <p:nvPr/>
        </p:nvSpPr>
        <p:spPr bwMode="auto">
          <a:xfrm>
            <a:off x="6738469" y="3409437"/>
            <a:ext cx="411163" cy="36591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zh-CN" sz="2000">
              <a:solidFill>
                <a:srgbClr val="0000FF"/>
              </a:solidFill>
            </a:endParaRPr>
          </a:p>
        </p:txBody>
      </p:sp>
      <p:sp>
        <p:nvSpPr>
          <p:cNvPr id="180" name="Rectangle 69"/>
          <p:cNvSpPr>
            <a:spLocks noChangeArrowheads="1"/>
          </p:cNvSpPr>
          <p:nvPr/>
        </p:nvSpPr>
        <p:spPr bwMode="auto">
          <a:xfrm>
            <a:off x="7475070" y="3395149"/>
            <a:ext cx="457200" cy="3952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81" name="Line 70"/>
          <p:cNvSpPr>
            <a:spLocks noChangeShapeType="1"/>
          </p:cNvSpPr>
          <p:nvPr/>
        </p:nvSpPr>
        <p:spPr bwMode="auto">
          <a:xfrm>
            <a:off x="7475070" y="3395149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Line 75"/>
          <p:cNvSpPr>
            <a:spLocks noChangeShapeType="1"/>
          </p:cNvSpPr>
          <p:nvPr/>
        </p:nvSpPr>
        <p:spPr bwMode="auto">
          <a:xfrm>
            <a:off x="6987708" y="3623049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72"/>
          <p:cNvSpPr>
            <a:spLocks noChangeShapeType="1"/>
          </p:cNvSpPr>
          <p:nvPr/>
        </p:nvSpPr>
        <p:spPr bwMode="auto">
          <a:xfrm>
            <a:off x="7475070" y="3422930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71"/>
          <p:cNvSpPr>
            <a:spLocks noChangeShapeType="1"/>
          </p:cNvSpPr>
          <p:nvPr/>
        </p:nvSpPr>
        <p:spPr bwMode="auto">
          <a:xfrm>
            <a:off x="7475070" y="3818218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Line 74"/>
          <p:cNvSpPr>
            <a:spLocks noChangeShapeType="1"/>
          </p:cNvSpPr>
          <p:nvPr/>
        </p:nvSpPr>
        <p:spPr bwMode="auto">
          <a:xfrm>
            <a:off x="8389470" y="3405468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66"/>
          <p:cNvSpPr>
            <a:spLocks noChangeShapeType="1"/>
          </p:cNvSpPr>
          <p:nvPr/>
        </p:nvSpPr>
        <p:spPr bwMode="auto">
          <a:xfrm>
            <a:off x="7926293" y="3405468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7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Rot="1" noChangeArrowheads="1"/>
          </p:cNvSpPr>
          <p:nvPr/>
        </p:nvSpPr>
        <p:spPr bwMode="auto">
          <a:xfrm>
            <a:off x="179388" y="1628775"/>
            <a:ext cx="87852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1</a:t>
            </a:r>
            <a:r>
              <a:rPr lang="zh-CN" altLang="en-US" sz="2800" dirty="0">
                <a:latin typeface="+mj-ea"/>
                <a:ea typeface="+mj-ea"/>
              </a:rPr>
              <a:t>）输入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总顶点数和总边数</a:t>
            </a:r>
            <a:r>
              <a:rPr lang="zh-CN" altLang="en-US" sz="2800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2</a:t>
            </a:r>
            <a:r>
              <a:rPr lang="zh-CN" altLang="en-US" sz="2800" dirty="0">
                <a:latin typeface="+mj-ea"/>
                <a:ea typeface="+mj-ea"/>
              </a:rPr>
              <a:t>）依次输入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点的信息存入顶点表</a:t>
            </a:r>
            <a:r>
              <a:rPr lang="zh-CN" altLang="en-US" sz="2800" dirty="0">
                <a:latin typeface="+mj-ea"/>
                <a:ea typeface="+mj-ea"/>
              </a:rPr>
              <a:t>中。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初始化邻接矩阵</a:t>
            </a:r>
            <a:r>
              <a:rPr lang="zh-CN" altLang="en-US" sz="2800" dirty="0">
                <a:latin typeface="+mj-ea"/>
                <a:ea typeface="+mj-ea"/>
              </a:rPr>
              <a:t>，使每个权值初始化为</a:t>
            </a:r>
            <a:r>
              <a:rPr lang="en-US" altLang="zh-CN" sz="2800" dirty="0">
                <a:latin typeface="+mj-ea"/>
                <a:ea typeface="+mj-ea"/>
              </a:rPr>
              <a:t>0</a:t>
            </a:r>
            <a:r>
              <a:rPr lang="zh-CN" altLang="en-US" sz="2800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  <a:r>
              <a:rPr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构造邻接矩阵</a:t>
            </a:r>
            <a:r>
              <a:rPr lang="zh-CN" altLang="en-US" sz="2800" dirty="0">
                <a:latin typeface="+mj-ea"/>
                <a:ea typeface="+mj-ea"/>
              </a:rPr>
              <a:t>。 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416206" y="1022350"/>
            <a:ext cx="3775075" cy="606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>
                <a:ea typeface="楷体_GB2312" pitchFamily="49" charset="-122"/>
              </a:rPr>
              <a:t>【</a:t>
            </a:r>
            <a:r>
              <a:rPr lang="zh-CN" altLang="en-US" sz="4400" dirty="0">
                <a:ea typeface="楷体_GB2312" pitchFamily="49" charset="-122"/>
              </a:rPr>
              <a:t>算法思想</a:t>
            </a:r>
            <a:r>
              <a:rPr lang="en-US" altLang="zh-CN" sz="4400" dirty="0">
                <a:ea typeface="楷体_GB2312" pitchFamily="49" charset="-122"/>
              </a:rPr>
              <a:t>】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399491" y="298450"/>
            <a:ext cx="6261100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1" lang="zh-CN" altLang="en-US" sz="3200" dirty="0">
                <a:latin typeface="+mj-ea"/>
                <a:ea typeface="+mj-ea"/>
              </a:rPr>
              <a:t>采用邻接矩阵表示法创建有向图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05414" y="0"/>
            <a:ext cx="1496017" cy="3105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pt-BR" altLang="zh-CN" sz="2400" dirty="0">
                <a:ea typeface="楷体_GB2312" pitchFamily="49" charset="-122"/>
              </a:rPr>
              <a:t>5    7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V4 V3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 V4</a:t>
            </a:r>
          </a:p>
        </p:txBody>
      </p:sp>
      <p:pic>
        <p:nvPicPr>
          <p:cNvPr id="6" name="Picture 2" descr="%B(]AV){UUMED96G)`YAB)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2" y="856810"/>
            <a:ext cx="1975115" cy="154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42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1400" b="0"/>
              <a:t>                            </a:t>
            </a:r>
          </a:p>
        </p:txBody>
      </p:sp>
      <p:sp>
        <p:nvSpPr>
          <p:cNvPr id="745552" name="Rectangle 80"/>
          <p:cNvSpPr>
            <a:spLocks noChangeArrowheads="1"/>
          </p:cNvSpPr>
          <p:nvPr/>
        </p:nvSpPr>
        <p:spPr bwMode="auto">
          <a:xfrm>
            <a:off x="349624" y="579438"/>
            <a:ext cx="856577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Status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CreateUDN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AMGraph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&amp;G){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</a:t>
            </a:r>
            <a:endParaRPr lang="en-US" altLang="zh-CN" sz="1800" dirty="0">
              <a:solidFill>
                <a:srgbClr val="FF3300"/>
              </a:solidFill>
              <a:latin typeface="+mj-ea"/>
              <a:ea typeface="+mj-ea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cin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&gt;&gt;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G.vexnum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&gt;&gt;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G.arcnum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; 	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输入总顶点数，总边数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for(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= 0;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&lt;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G.vexnum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 ++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)   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  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cin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&gt;&gt;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G.vexs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];                        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	//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依次输入点的信息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for(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= 0;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&lt;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G.vexnum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;++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) 	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初始化邻接矩阵，边的权值均置为极大值</a:t>
            </a:r>
            <a:endParaRPr lang="en-US" altLang="zh-CN" sz="1800" dirty="0">
              <a:solidFill>
                <a:srgbClr val="FF3300"/>
              </a:solidFill>
              <a:latin typeface="+mj-ea"/>
              <a:ea typeface="+mj-ea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</a:t>
            </a: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for(j = 0; j&lt;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G.vexnum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;++j)  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     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G.arcs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][j] = 0;  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for(k = 0; k&lt;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G.arcnum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;++k){                     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构造邻接矩阵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  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cin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&gt;&gt;v1&gt;&gt;v2;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                            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输入一条边依附的顶点及权值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 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=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LocateVex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(G, v1);  j =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LocateVex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(G, v2);  </a:t>
            </a:r>
            <a:r>
              <a:rPr lang="en-US" altLang="zh-CN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确定</a:t>
            </a:r>
            <a:r>
              <a:rPr lang="en-US" altLang="zh-CN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v1</a:t>
            </a:r>
            <a:r>
              <a:rPr lang="zh-CN" altLang="en-US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和</a:t>
            </a:r>
            <a:r>
              <a:rPr lang="en-US" altLang="zh-CN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v2</a:t>
            </a:r>
            <a:r>
              <a:rPr lang="zh-CN" altLang="en-US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在</a:t>
            </a:r>
            <a:r>
              <a:rPr lang="en-US" altLang="zh-CN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G</a:t>
            </a:r>
            <a:r>
              <a:rPr lang="zh-CN" altLang="en-US" sz="16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中的位置</a:t>
            </a:r>
            <a:endParaRPr lang="en-US" altLang="zh-CN" sz="1600" dirty="0">
              <a:solidFill>
                <a:srgbClr val="FF3300"/>
              </a:solidFill>
              <a:latin typeface="+mj-ea"/>
              <a:ea typeface="+mj-ea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  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G.arcs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+mj-ea"/>
                <a:ea typeface="+mj-ea"/>
                <a:sym typeface="Symbol" panose="05050102010706020507" pitchFamily="18" charset="2"/>
              </a:rPr>
              <a:t>][j] = 1;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  <a:endParaRPr lang="en-US" altLang="zh-CN" sz="1800" dirty="0">
              <a:solidFill>
                <a:srgbClr val="FF3300"/>
              </a:solidFill>
              <a:latin typeface="+mj-ea"/>
              <a:ea typeface="+mj-ea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}//for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return OK;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}//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CreateUDN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916" name="Rectangle 87"/>
          <p:cNvSpPr>
            <a:spLocks noChangeArrowheads="1"/>
          </p:cNvSpPr>
          <p:nvPr/>
        </p:nvSpPr>
        <p:spPr bwMode="auto">
          <a:xfrm>
            <a:off x="0" y="0"/>
            <a:ext cx="3775075" cy="606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1" lang="en-US" altLang="zh-CN" sz="4400" dirty="0"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kumimoji="1" lang="zh-CN" altLang="en-US" sz="4400" dirty="0">
                <a:latin typeface="Times New Roman" panose="02020603050405020304" pitchFamily="18" charset="0"/>
                <a:ea typeface="楷体_GB2312" pitchFamily="49" charset="-122"/>
              </a:rPr>
              <a:t>算法描述</a:t>
            </a:r>
            <a:r>
              <a:rPr kumimoji="1" lang="en-US" altLang="zh-CN" sz="4400" dirty="0"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05414" y="0"/>
            <a:ext cx="1496017" cy="3105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pt-BR" altLang="zh-CN" sz="2400" dirty="0">
                <a:ea typeface="楷体_GB2312" pitchFamily="49" charset="-122"/>
              </a:rPr>
              <a:t>5    7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V4 V3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 V4</a:t>
            </a:r>
          </a:p>
        </p:txBody>
      </p:sp>
    </p:spTree>
    <p:extLst>
      <p:ext uri="{BB962C8B-B14F-4D97-AF65-F5344CB8AC3E}">
        <p14:creationId xmlns:p14="http://schemas.microsoft.com/office/powerpoint/2010/main" val="360102710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5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45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5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5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5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5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55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455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455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55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52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23850" y="981075"/>
            <a:ext cx="849630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zh-CN" sz="2800" dirty="0" err="1">
                <a:latin typeface="+mj-ea"/>
                <a:ea typeface="+mj-ea"/>
              </a:rPr>
              <a:t>int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err="1">
                <a:latin typeface="+mj-ea"/>
                <a:ea typeface="+mj-ea"/>
              </a:rPr>
              <a:t>LocateVex</a:t>
            </a:r>
            <a:r>
              <a:rPr lang="en-US" altLang="zh-CN" sz="2800" dirty="0">
                <a:latin typeface="+mj-ea"/>
                <a:ea typeface="+mj-ea"/>
              </a:rPr>
              <a:t>(</a:t>
            </a:r>
            <a:r>
              <a:rPr lang="en-US" altLang="zh-CN" sz="2800" dirty="0" err="1">
                <a:latin typeface="+mj-ea"/>
                <a:ea typeface="+mj-ea"/>
              </a:rPr>
              <a:t>AMGraph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err="1">
                <a:latin typeface="+mj-ea"/>
                <a:ea typeface="+mj-ea"/>
              </a:rPr>
              <a:t>G,VertexType</a:t>
            </a:r>
            <a:r>
              <a:rPr lang="en-US" altLang="zh-CN" sz="2800" dirty="0">
                <a:latin typeface="+mj-ea"/>
                <a:ea typeface="+mj-ea"/>
              </a:rPr>
              <a:t> u)</a:t>
            </a:r>
          </a:p>
          <a:p>
            <a:pPr>
              <a:buNone/>
            </a:pPr>
            <a:r>
              <a:rPr lang="en-US" altLang="zh-CN" sz="2800" dirty="0">
                <a:latin typeface="+mj-ea"/>
                <a:ea typeface="+mj-ea"/>
              </a:rPr>
              <a:t> {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</a:rPr>
              <a:t>     //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</a:rPr>
              <a:t>存在则返回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</a:rPr>
              <a:t>u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</a:rPr>
              <a:t>在顶点表中的下标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</a:rPr>
              <a:t>;</a:t>
            </a:r>
            <a:r>
              <a:rPr lang="zh-CN" altLang="en-US" sz="1800" dirty="0">
                <a:solidFill>
                  <a:srgbClr val="FF3300"/>
                </a:solidFill>
                <a:latin typeface="+mj-ea"/>
                <a:ea typeface="+mj-ea"/>
              </a:rPr>
              <a:t>否则返回</a:t>
            </a:r>
            <a:r>
              <a:rPr lang="en-US" altLang="zh-CN" sz="1800" dirty="0">
                <a:solidFill>
                  <a:srgbClr val="FF3300"/>
                </a:solidFill>
                <a:latin typeface="+mj-ea"/>
                <a:ea typeface="+mj-ea"/>
              </a:rPr>
              <a:t>-1</a:t>
            </a:r>
          </a:p>
          <a:p>
            <a:pPr>
              <a:buFontTx/>
              <a:buNone/>
            </a:pPr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en-US" altLang="zh-CN" sz="2800" dirty="0" err="1">
                <a:latin typeface="+mj-ea"/>
                <a:ea typeface="+mj-ea"/>
              </a:rPr>
              <a:t>int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;</a:t>
            </a:r>
          </a:p>
          <a:p>
            <a:pPr>
              <a:buFontTx/>
              <a:buNone/>
            </a:pPr>
            <a:r>
              <a:rPr lang="en-US" altLang="zh-CN" sz="2800" dirty="0">
                <a:latin typeface="+mj-ea"/>
                <a:ea typeface="+mj-ea"/>
              </a:rPr>
              <a:t>   for(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=0;i&lt;</a:t>
            </a:r>
            <a:r>
              <a:rPr lang="en-US" altLang="zh-CN" sz="2800" dirty="0" err="1">
                <a:latin typeface="+mj-ea"/>
                <a:ea typeface="+mj-ea"/>
              </a:rPr>
              <a:t>G.vexnum</a:t>
            </a:r>
            <a:r>
              <a:rPr lang="en-US" altLang="zh-CN" sz="2800" dirty="0">
                <a:latin typeface="+mj-ea"/>
                <a:ea typeface="+mj-ea"/>
              </a:rPr>
              <a:t>;++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+mj-ea"/>
                <a:ea typeface="+mj-ea"/>
              </a:rPr>
              <a:t>     if(u==</a:t>
            </a:r>
            <a:r>
              <a:rPr lang="en-US" altLang="zh-CN" sz="2800" dirty="0" err="1">
                <a:latin typeface="+mj-ea"/>
                <a:ea typeface="+mj-ea"/>
              </a:rPr>
              <a:t>G.vexs</a:t>
            </a:r>
            <a:r>
              <a:rPr lang="en-US" altLang="zh-CN" sz="2800" dirty="0">
                <a:latin typeface="+mj-ea"/>
                <a:ea typeface="+mj-ea"/>
              </a:rPr>
              <a:t>[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])</a:t>
            </a:r>
          </a:p>
          <a:p>
            <a:pPr>
              <a:buFontTx/>
              <a:buNone/>
            </a:pPr>
            <a:r>
              <a:rPr lang="en-US" altLang="zh-CN" sz="2800" dirty="0">
                <a:latin typeface="+mj-ea"/>
                <a:ea typeface="+mj-ea"/>
              </a:rPr>
              <a:t>       return </a:t>
            </a:r>
            <a:r>
              <a:rPr lang="en-US" altLang="zh-CN" sz="2800" dirty="0" err="1">
                <a:latin typeface="+mj-ea"/>
                <a:ea typeface="+mj-ea"/>
              </a:rPr>
              <a:t>i</a:t>
            </a:r>
            <a:r>
              <a:rPr lang="en-US" altLang="zh-CN" sz="2800" dirty="0">
                <a:latin typeface="+mj-ea"/>
                <a:ea typeface="+mj-ea"/>
              </a:rPr>
              <a:t>;</a:t>
            </a:r>
          </a:p>
          <a:p>
            <a:pPr>
              <a:buFontTx/>
              <a:buNone/>
            </a:pPr>
            <a:r>
              <a:rPr lang="en-US" altLang="zh-CN" sz="2800" dirty="0">
                <a:latin typeface="+mj-ea"/>
                <a:ea typeface="+mj-ea"/>
              </a:rPr>
              <a:t>   return -1;</a:t>
            </a:r>
          </a:p>
          <a:p>
            <a:pPr>
              <a:buFontTx/>
              <a:buNone/>
            </a:pPr>
            <a:r>
              <a:rPr lang="en-US" altLang="zh-CN" sz="2800" dirty="0">
                <a:latin typeface="+mj-ea"/>
                <a:ea typeface="+mj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735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Rot="1" noChangeArrowheads="1"/>
          </p:cNvSpPr>
          <p:nvPr/>
        </p:nvSpPr>
        <p:spPr bwMode="auto">
          <a:xfrm>
            <a:off x="179388" y="1628775"/>
            <a:ext cx="87852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1</a:t>
            </a:r>
            <a:r>
              <a:rPr lang="zh-CN" altLang="en-US" sz="2800" dirty="0">
                <a:latin typeface="+mj-ea"/>
                <a:ea typeface="+mj-ea"/>
              </a:rPr>
              <a:t>）输入总顶点数和总边数。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2</a:t>
            </a:r>
            <a:r>
              <a:rPr lang="zh-CN" altLang="en-US" sz="2800" dirty="0">
                <a:latin typeface="+mj-ea"/>
                <a:ea typeface="+mj-ea"/>
              </a:rPr>
              <a:t>）依次输入点的信息存入顶点表中，使每个表头结点的指针域初始化为</a:t>
            </a:r>
            <a:r>
              <a:rPr lang="en-US" altLang="zh-CN" sz="2800" dirty="0">
                <a:latin typeface="+mj-ea"/>
                <a:ea typeface="+mj-ea"/>
              </a:rPr>
              <a:t>NULL</a:t>
            </a:r>
            <a:r>
              <a:rPr lang="zh-CN" altLang="en-US" sz="2800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）创建邻接表。 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389312" y="392066"/>
            <a:ext cx="6045200" cy="51593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1" lang="zh-CN" altLang="en-US" sz="3200" dirty="0">
                <a:latin typeface="+mj-ea"/>
                <a:ea typeface="+mj-ea"/>
              </a:rPr>
              <a:t>采用邻接表表示法创建有向图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6206" y="1022350"/>
            <a:ext cx="3775075" cy="606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>
                <a:ea typeface="楷体_GB2312" pitchFamily="49" charset="-122"/>
              </a:rPr>
              <a:t>【</a:t>
            </a:r>
            <a:r>
              <a:rPr lang="zh-CN" altLang="en-US" sz="4400" dirty="0">
                <a:ea typeface="楷体_GB2312" pitchFamily="49" charset="-122"/>
              </a:rPr>
              <a:t>算法思想</a:t>
            </a:r>
            <a:r>
              <a:rPr lang="en-US" altLang="zh-CN" sz="4400" dirty="0">
                <a:ea typeface="楷体_GB2312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072080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206188" y="775698"/>
            <a:ext cx="8763000" cy="5324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Status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CreateUDG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ALGraph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&amp;G){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　　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采用邻接表表示法，创建有向图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G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　 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cin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&gt;&gt;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G.vexnum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&gt;&gt;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G.arcnum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         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输入总顶点数，总边数 </a:t>
            </a:r>
          </a:p>
          <a:p>
            <a:pPr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for(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= 0;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&lt;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G.vexnum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 ++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){     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输入各点，构造表头结点表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  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cin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&gt;&gt;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G.vertices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].data;        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输入顶点值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  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G.vertices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].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firstarc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=NULL; 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初始化表头结点的指针域为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NULL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}//for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for(k = 0; k&lt;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G.arcnum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;++k){     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输入各边，构造邻接表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  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cin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&gt;&gt;v1&gt;&gt;v2;                 	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输入一条边依附的两个顶点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      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=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LocateVex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(G, v1);  j =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LocateVex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(G, v2);   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   p1=new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ArcNode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               	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生成一个新的边结点*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p1 </a:t>
            </a:r>
          </a:p>
          <a:p>
            <a:pPr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　　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p1-&gt;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adjvex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=j;                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邻接点序号为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j </a:t>
            </a:r>
          </a:p>
          <a:p>
            <a:pPr>
              <a:buFontTx/>
              <a:buNone/>
            </a:pPr>
            <a:r>
              <a:rPr lang="zh-CN" altLang="en-US" sz="2000" dirty="0">
                <a:latin typeface="+mj-ea"/>
                <a:ea typeface="+mj-ea"/>
                <a:sym typeface="Symbol" panose="05050102010706020507" pitchFamily="18" charset="2"/>
              </a:rPr>
              <a:t>　   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p1-&gt;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nextarc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=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G.vertices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].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firstarc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;  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G.vertices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[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].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firstarc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=p1;  </a:t>
            </a:r>
          </a:p>
          <a:p>
            <a:pPr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将新结点*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p1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插入顶点</a:t>
            </a:r>
            <a:r>
              <a:rPr lang="en-US" altLang="zh-CN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vi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sym typeface="Symbol" panose="05050102010706020507" pitchFamily="18" charset="2"/>
              </a:rPr>
              <a:t>的边表头部 </a:t>
            </a:r>
          </a:p>
          <a:p>
            <a:pPr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}//for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   return OK; </a:t>
            </a:r>
          </a:p>
          <a:p>
            <a:pPr>
              <a:buFontTx/>
              <a:buNone/>
            </a:pP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}//</a:t>
            </a:r>
            <a:r>
              <a:rPr lang="en-US" altLang="zh-CN" sz="2000" dirty="0" err="1">
                <a:latin typeface="+mj-ea"/>
                <a:ea typeface="+mj-ea"/>
                <a:sym typeface="Symbol" panose="05050102010706020507" pitchFamily="18" charset="2"/>
              </a:rPr>
              <a:t>CreateUDG</a:t>
            </a:r>
            <a:r>
              <a:rPr lang="en-US" altLang="zh-CN" sz="2000" dirty="0">
                <a:latin typeface="+mj-ea"/>
                <a:ea typeface="+mj-ea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169272"/>
            <a:ext cx="3775075" cy="606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>
                <a:ea typeface="楷体_GB2312" pitchFamily="49" charset="-122"/>
              </a:rPr>
              <a:t>【</a:t>
            </a:r>
            <a:r>
              <a:rPr lang="zh-CN" altLang="en-US" sz="4400">
                <a:ea typeface="楷体_GB2312" pitchFamily="49" charset="-122"/>
              </a:rPr>
              <a:t>算法描述</a:t>
            </a:r>
            <a:r>
              <a:rPr lang="en-US" altLang="zh-CN" sz="4400">
                <a:ea typeface="楷体_GB2312" pitchFamily="49" charset="-122"/>
              </a:rPr>
              <a:t>】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47983" y="0"/>
            <a:ext cx="1496017" cy="3105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pt-BR" altLang="zh-CN" sz="2400" dirty="0">
                <a:ea typeface="楷体_GB2312" pitchFamily="49" charset="-122"/>
              </a:rPr>
              <a:t>5    7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V4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V1</a:t>
            </a:r>
            <a:r>
              <a:rPr lang="pt-BR" altLang="zh-CN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</a:t>
            </a:r>
            <a:r>
              <a:rPr lang="pt-BR" altLang="zh-CN" sz="2000" dirty="0"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V3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V2</a:t>
            </a:r>
            <a:r>
              <a:rPr lang="pt-BR" altLang="zh-CN" sz="2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V4 V3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V5 V4</a:t>
            </a:r>
          </a:p>
        </p:txBody>
      </p:sp>
    </p:spTree>
    <p:extLst>
      <p:ext uri="{BB962C8B-B14F-4D97-AF65-F5344CB8AC3E}">
        <p14:creationId xmlns:p14="http://schemas.microsoft.com/office/powerpoint/2010/main" val="4279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98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98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98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98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984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984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邻接矩阵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基本思想：用一个一维数组存储图中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zh-CN" altLang="en-US" dirty="0">
                <a:solidFill>
                  <a:srgbClr val="000000"/>
                </a:solidFill>
              </a:rPr>
              <a:t>的信息，用一个二维数组（称为邻接矩阵）存储图中各顶点之间的</a:t>
            </a:r>
            <a:r>
              <a:rPr lang="zh-CN" altLang="en-US" dirty="0">
                <a:solidFill>
                  <a:srgbClr val="FF0000"/>
                </a:solidFill>
              </a:rPr>
              <a:t>邻接</a:t>
            </a:r>
            <a:r>
              <a:rPr lang="zh-CN" altLang="en-US" dirty="0">
                <a:solidFill>
                  <a:srgbClr val="000000"/>
                </a:solidFill>
              </a:rPr>
              <a:t>关系。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假设图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＝(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，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有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个顶点，则邻接矩阵是一个</a:t>
            </a:r>
            <a:r>
              <a:rPr lang="en-US" altLang="zh-CN" i="1" dirty="0" err="1">
                <a:solidFill>
                  <a:srgbClr val="000000"/>
                </a:solidFill>
              </a:rPr>
              <a:t>n</a:t>
            </a:r>
            <a:r>
              <a:rPr lang="en-US" altLang="zh-CN" dirty="0" err="1">
                <a:solidFill>
                  <a:srgbClr val="000000"/>
                </a:solidFill>
              </a:rPr>
              <a:t>×</a:t>
            </a:r>
            <a:r>
              <a:rPr lang="en-US" altLang="zh-CN" i="1" dirty="0" err="1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的方阵，定义为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endParaRPr lang="zh-CN" alt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82850" y="4424951"/>
            <a:ext cx="7609711" cy="1724025"/>
            <a:chOff x="230" y="3042"/>
            <a:chExt cx="4922" cy="1086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317" y="3273"/>
              <a:ext cx="361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30" y="3388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arc[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][j]＝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1402" y="3042"/>
              <a:ext cx="3750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lnSpc>
                  <a:spcPct val="144000"/>
                </a:lnSpc>
                <a:spcBef>
                  <a:spcPct val="0"/>
                </a:spcBef>
                <a:spcAft>
                  <a:spcPct val="0"/>
                </a:spcAft>
                <a:buSzPts val="1000"/>
              </a:pP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若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3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32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)∈E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（或&lt;</a:t>
              </a:r>
              <a:r>
                <a:rPr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3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32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32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&gt;∈E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just" defTabSz="914400" eaLnBrk="0" fontAlgn="base" hangingPunct="0">
                <a:lnSpc>
                  <a:spcPct val="14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其它</a:t>
              </a:r>
            </a:p>
          </p:txBody>
        </p:sp>
        <p:sp>
          <p:nvSpPr>
            <p:cNvPr id="8" name="AutoShape 14"/>
            <p:cNvSpPr>
              <a:spLocks/>
            </p:cNvSpPr>
            <p:nvPr/>
          </p:nvSpPr>
          <p:spPr bwMode="auto">
            <a:xfrm>
              <a:off x="1238" y="3284"/>
              <a:ext cx="116" cy="557"/>
            </a:xfrm>
            <a:prstGeom prst="leftBrace">
              <a:avLst>
                <a:gd name="adj1" fmla="val 4001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60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无向图的邻接矩阵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627565" y="1690893"/>
            <a:ext cx="3597275" cy="563563"/>
            <a:chOff x="2882" y="993"/>
            <a:chExt cx="2266" cy="355"/>
          </a:xfrm>
        </p:grpSpPr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3737" y="998"/>
              <a:ext cx="1411" cy="2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4" name="Line 78"/>
            <p:cNvSpPr>
              <a:spLocks noChangeShapeType="1"/>
            </p:cNvSpPr>
            <p:nvPr/>
          </p:nvSpPr>
          <p:spPr bwMode="auto">
            <a:xfrm flipH="1">
              <a:off x="4074" y="993"/>
              <a:ext cx="3" cy="28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>
              <a:off x="4449" y="1011"/>
              <a:ext cx="0" cy="27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>
              <a:off x="4795" y="1011"/>
              <a:ext cx="0" cy="27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Rectangle 81"/>
            <p:cNvSpPr>
              <a:spLocks noChangeArrowheads="1"/>
            </p:cNvSpPr>
            <p:nvPr/>
          </p:nvSpPr>
          <p:spPr bwMode="auto">
            <a:xfrm>
              <a:off x="2882" y="1021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vexs</a:t>
              </a:r>
              <a:r>
                <a:rPr lang="en-US" altLang="zh-CN" sz="2800" b="0" kern="0" dirty="0">
                  <a:solidFill>
                    <a:srgbClr val="000000"/>
                  </a:solidFill>
                  <a:latin typeface="+mj-ea"/>
                  <a:ea typeface="+mj-ea"/>
                </a:rPr>
                <a:t>=</a:t>
              </a:r>
              <a:endParaRPr lang="zh-CN" altLang="en-US" sz="2800" b="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4452939" y="2193925"/>
            <a:ext cx="4314826" cy="2916238"/>
            <a:chOff x="2595" y="1390"/>
            <a:chExt cx="2718" cy="1837"/>
          </a:xfrm>
        </p:grpSpPr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631" y="1726"/>
              <a:ext cx="1385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0    1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1    0    1    1 </a:t>
              </a:r>
            </a:p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1    0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1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0 </a:t>
              </a:r>
            </a:p>
          </p:txBody>
        </p:sp>
        <p:sp>
          <p:nvSpPr>
            <p:cNvPr id="50" name="AutoShape 75"/>
            <p:cNvSpPr>
              <a:spLocks noChangeArrowheads="1"/>
            </p:cNvSpPr>
            <p:nvPr/>
          </p:nvSpPr>
          <p:spPr bwMode="auto">
            <a:xfrm>
              <a:off x="3511" y="1737"/>
              <a:ext cx="1460" cy="1326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1" name="Rectangle 83"/>
            <p:cNvSpPr>
              <a:spLocks noChangeArrowheads="1"/>
            </p:cNvSpPr>
            <p:nvPr/>
          </p:nvSpPr>
          <p:spPr bwMode="auto">
            <a:xfrm>
              <a:off x="2595" y="2164"/>
              <a:ext cx="7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arcs=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52" name="Rectangle 87"/>
            <p:cNvSpPr>
              <a:spLocks noChangeArrowheads="1"/>
            </p:cNvSpPr>
            <p:nvPr/>
          </p:nvSpPr>
          <p:spPr bwMode="auto">
            <a:xfrm>
              <a:off x="3551" y="1390"/>
              <a:ext cx="1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3198" y="1618"/>
              <a:ext cx="379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4713" y="1946649"/>
            <a:ext cx="2592388" cy="2279651"/>
            <a:chOff x="874713" y="1946649"/>
            <a:chExt cx="2592388" cy="2279651"/>
          </a:xfrm>
        </p:grpSpPr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30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3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5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6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7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8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9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40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41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838200" y="4944269"/>
            <a:ext cx="702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无向图的邻接矩阵有什么特点？</a:t>
            </a:r>
          </a:p>
        </p:txBody>
      </p:sp>
      <p:sp>
        <p:nvSpPr>
          <p:cNvPr id="58" name="Text Box 92"/>
          <p:cNvSpPr txBox="1">
            <a:spLocks noChangeArrowheads="1"/>
          </p:cNvSpPr>
          <p:nvPr/>
        </p:nvSpPr>
        <p:spPr bwMode="auto">
          <a:xfrm>
            <a:off x="838200" y="5545701"/>
            <a:ext cx="7786688" cy="5232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主对角线为 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0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且一定是对称矩阵。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847176" y="4913342"/>
            <a:ext cx="702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如何求顶点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的度？</a:t>
            </a:r>
          </a:p>
        </p:txBody>
      </p:sp>
      <p:sp>
        <p:nvSpPr>
          <p:cNvPr id="57" name="Text Box 92"/>
          <p:cNvSpPr txBox="1">
            <a:spLocks noChangeArrowheads="1"/>
          </p:cNvSpPr>
          <p:nvPr/>
        </p:nvSpPr>
        <p:spPr bwMode="auto">
          <a:xfrm>
            <a:off x="838200" y="5537996"/>
            <a:ext cx="7786688" cy="5232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邻接矩阵的第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行（或第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列）非零元素的个数。</a:t>
            </a:r>
          </a:p>
        </p:txBody>
      </p:sp>
      <p:sp>
        <p:nvSpPr>
          <p:cNvPr id="62" name="Text Box 51"/>
          <p:cNvSpPr txBox="1">
            <a:spLocks noChangeArrowheads="1"/>
          </p:cNvSpPr>
          <p:nvPr/>
        </p:nvSpPr>
        <p:spPr bwMode="auto">
          <a:xfrm>
            <a:off x="838200" y="4940444"/>
            <a:ext cx="702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如何判断顶点 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和 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j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之间是否存在边？</a:t>
            </a:r>
          </a:p>
        </p:txBody>
      </p:sp>
      <p:sp>
        <p:nvSpPr>
          <p:cNvPr id="63" name="Text Box 92"/>
          <p:cNvSpPr txBox="1">
            <a:spLocks noChangeArrowheads="1"/>
          </p:cNvSpPr>
          <p:nvPr/>
        </p:nvSpPr>
        <p:spPr bwMode="auto">
          <a:xfrm>
            <a:off x="838200" y="5537996"/>
            <a:ext cx="7786688" cy="5232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邻接矩阵中相应位置的元素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arc[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][j]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是否为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4" name="Text Box 51"/>
          <p:cNvSpPr txBox="1">
            <a:spLocks noChangeArrowheads="1"/>
          </p:cNvSpPr>
          <p:nvPr/>
        </p:nvSpPr>
        <p:spPr bwMode="auto">
          <a:xfrm>
            <a:off x="838200" y="4926176"/>
            <a:ext cx="702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如何求顶点 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的所有邻接点？</a:t>
            </a:r>
          </a:p>
        </p:txBody>
      </p:sp>
      <p:sp>
        <p:nvSpPr>
          <p:cNvPr id="65" name="Text Box 92"/>
          <p:cNvSpPr txBox="1">
            <a:spLocks noChangeArrowheads="1"/>
          </p:cNvSpPr>
          <p:nvPr/>
        </p:nvSpPr>
        <p:spPr bwMode="auto">
          <a:xfrm>
            <a:off x="838199" y="5463382"/>
            <a:ext cx="7786688" cy="95410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将数组中第 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行元素扫描一遍，若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arc[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][j]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为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，则顶点 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j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为顶点 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的邻接点。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1445" y="411066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34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8" grpId="0" animBg="1"/>
      <p:bldP spid="58" grpId="1" animBg="1"/>
      <p:bldP spid="55" grpId="0"/>
      <p:bldP spid="55" grpId="1"/>
      <p:bldP spid="57" grpId="0" animBg="1"/>
      <p:bldP spid="57" grpId="1" animBg="1"/>
      <p:bldP spid="62" grpId="0"/>
      <p:bldP spid="62" grpId="1"/>
      <p:bldP spid="63" grpId="0" animBg="1"/>
      <p:bldP spid="63" grpId="1" animBg="1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有向图的邻接矩阵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627565" y="1690893"/>
            <a:ext cx="3597275" cy="563563"/>
            <a:chOff x="2882" y="993"/>
            <a:chExt cx="2266" cy="355"/>
          </a:xfrm>
        </p:grpSpPr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3737" y="998"/>
              <a:ext cx="1411" cy="2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4" name="Line 78"/>
            <p:cNvSpPr>
              <a:spLocks noChangeShapeType="1"/>
            </p:cNvSpPr>
            <p:nvPr/>
          </p:nvSpPr>
          <p:spPr bwMode="auto">
            <a:xfrm flipH="1">
              <a:off x="4074" y="993"/>
              <a:ext cx="3" cy="28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>
              <a:off x="4449" y="1011"/>
              <a:ext cx="0" cy="27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>
              <a:off x="4795" y="1011"/>
              <a:ext cx="0" cy="27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Rectangle 81"/>
            <p:cNvSpPr>
              <a:spLocks noChangeArrowheads="1"/>
            </p:cNvSpPr>
            <p:nvPr/>
          </p:nvSpPr>
          <p:spPr bwMode="auto">
            <a:xfrm>
              <a:off x="2882" y="1021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vexs</a:t>
              </a:r>
              <a:r>
                <a:rPr lang="en-US" altLang="zh-CN" sz="2800" b="0" kern="0" dirty="0">
                  <a:solidFill>
                    <a:srgbClr val="000000"/>
                  </a:solidFill>
                  <a:latin typeface="+mj-ea"/>
                  <a:ea typeface="+mj-ea"/>
                </a:rPr>
                <a:t>=</a:t>
              </a:r>
              <a:endParaRPr lang="zh-CN" altLang="en-US" sz="2800" b="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4452939" y="2193925"/>
            <a:ext cx="4314826" cy="2916238"/>
            <a:chOff x="2595" y="1390"/>
            <a:chExt cx="2718" cy="1837"/>
          </a:xfrm>
        </p:grpSpPr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631" y="1726"/>
              <a:ext cx="1385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1    0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1    0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marL="0" marR="0" lvl="0" indent="0" algn="just" defTabSz="91440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0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1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0 </a:t>
              </a:r>
            </a:p>
          </p:txBody>
        </p:sp>
        <p:sp>
          <p:nvSpPr>
            <p:cNvPr id="50" name="AutoShape 75"/>
            <p:cNvSpPr>
              <a:spLocks noChangeArrowheads="1"/>
            </p:cNvSpPr>
            <p:nvPr/>
          </p:nvSpPr>
          <p:spPr bwMode="auto">
            <a:xfrm>
              <a:off x="3511" y="1737"/>
              <a:ext cx="1460" cy="1326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1" name="Rectangle 83"/>
            <p:cNvSpPr>
              <a:spLocks noChangeArrowheads="1"/>
            </p:cNvSpPr>
            <p:nvPr/>
          </p:nvSpPr>
          <p:spPr bwMode="auto">
            <a:xfrm>
              <a:off x="2595" y="2164"/>
              <a:ext cx="7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arcs=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52" name="Rectangle 87"/>
            <p:cNvSpPr>
              <a:spLocks noChangeArrowheads="1"/>
            </p:cNvSpPr>
            <p:nvPr/>
          </p:nvSpPr>
          <p:spPr bwMode="auto">
            <a:xfrm>
              <a:off x="3551" y="1390"/>
              <a:ext cx="1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3198" y="1618"/>
              <a:ext cx="379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4713" y="1946649"/>
            <a:ext cx="2592388" cy="2279651"/>
            <a:chOff x="874713" y="1946649"/>
            <a:chExt cx="2592388" cy="2279651"/>
          </a:xfrm>
        </p:grpSpPr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30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3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5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6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7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8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9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40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41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838200" y="4944269"/>
            <a:ext cx="702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有向图的邻接矩阵有什么特点？</a:t>
            </a:r>
          </a:p>
        </p:txBody>
      </p:sp>
      <p:sp>
        <p:nvSpPr>
          <p:cNvPr id="58" name="Text Box 92"/>
          <p:cNvSpPr txBox="1">
            <a:spLocks noChangeArrowheads="1"/>
          </p:cNvSpPr>
          <p:nvPr/>
        </p:nvSpPr>
        <p:spPr bwMode="auto">
          <a:xfrm>
            <a:off x="838200" y="5545701"/>
            <a:ext cx="7786688" cy="5232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主对角线为 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0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且不一定是对称矩阵。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838198" y="4920711"/>
            <a:ext cx="702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如何求顶点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的出度？</a:t>
            </a:r>
          </a:p>
        </p:txBody>
      </p:sp>
      <p:sp>
        <p:nvSpPr>
          <p:cNvPr id="57" name="Text Box 92"/>
          <p:cNvSpPr txBox="1">
            <a:spLocks noChangeArrowheads="1"/>
          </p:cNvSpPr>
          <p:nvPr/>
        </p:nvSpPr>
        <p:spPr bwMode="auto">
          <a:xfrm>
            <a:off x="838200" y="5550053"/>
            <a:ext cx="7786688" cy="5232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邻接矩阵的第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行元素之和</a:t>
            </a:r>
          </a:p>
        </p:txBody>
      </p:sp>
      <p:sp>
        <p:nvSpPr>
          <p:cNvPr id="62" name="Text Box 51"/>
          <p:cNvSpPr txBox="1">
            <a:spLocks noChangeArrowheads="1"/>
          </p:cNvSpPr>
          <p:nvPr/>
        </p:nvSpPr>
        <p:spPr bwMode="auto">
          <a:xfrm>
            <a:off x="838199" y="4937919"/>
            <a:ext cx="702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如何判断顶点 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和 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j 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之间是否存在弧？</a:t>
            </a:r>
          </a:p>
        </p:txBody>
      </p:sp>
      <p:sp>
        <p:nvSpPr>
          <p:cNvPr id="63" name="Text Box 92"/>
          <p:cNvSpPr txBox="1">
            <a:spLocks noChangeArrowheads="1"/>
          </p:cNvSpPr>
          <p:nvPr/>
        </p:nvSpPr>
        <p:spPr bwMode="auto">
          <a:xfrm>
            <a:off x="849663" y="5563512"/>
            <a:ext cx="7786688" cy="5232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邻接矩阵中相应位置的元素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arc[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][j]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是否为</a:t>
            </a:r>
            <a:r>
              <a:rPr lang="en-US" altLang="zh-CN" sz="2800" b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838197" y="4928532"/>
            <a:ext cx="702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marL="457200" indent="-457200" algn="l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如何求顶点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的入度？</a:t>
            </a:r>
          </a:p>
        </p:txBody>
      </p:sp>
      <p:sp>
        <p:nvSpPr>
          <p:cNvPr id="60" name="Text Box 92"/>
          <p:cNvSpPr txBox="1">
            <a:spLocks noChangeArrowheads="1"/>
          </p:cNvSpPr>
          <p:nvPr/>
        </p:nvSpPr>
        <p:spPr bwMode="auto">
          <a:xfrm>
            <a:off x="815273" y="5554816"/>
            <a:ext cx="7786688" cy="5232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邻接矩阵的第</a:t>
            </a:r>
            <a:r>
              <a:rPr lang="en-US" altLang="zh-CN" sz="2800" b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ea"/>
                <a:ea typeface="+mj-ea"/>
              </a:rPr>
              <a:t>列元素之和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621445" y="411066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G2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6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/>
      <p:bldP spid="58" grpId="1" animBg="1"/>
      <p:bldP spid="55" grpId="0"/>
      <p:bldP spid="55" grpId="1"/>
      <p:bldP spid="57" grpId="0" animBg="1"/>
      <p:bldP spid="57" grpId="1" animBg="1"/>
      <p:bldP spid="62" grpId="0"/>
      <p:bldP spid="63" grpId="0" animBg="1"/>
      <p:bldP spid="59" grpId="0"/>
      <p:bldP spid="59" grpId="1"/>
      <p:bldP spid="60" grpId="0" animBg="1"/>
      <p:bldP spid="6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3,1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0,2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44562"/>
            <a:ext cx="3227294" cy="1691482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62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已知一个有向图的邻接矩阵，要删除所有以第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个顶点为孤尾的边，应该（）。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将邻接矩阵的第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行删除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将邻接矩阵的第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行元素全部置为</a:t>
            </a:r>
            <a:r>
              <a:rPr lang="en-US" altLang="zh-CN" sz="2800" dirty="0"/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将邻接矩阵的第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列删除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将邻接矩阵的第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列元素全部置为</a:t>
            </a:r>
            <a:r>
              <a:rPr lang="en-US" altLang="zh-CN" sz="2800" dirty="0"/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42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网的邻接矩阵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983656" y="2995207"/>
            <a:ext cx="3597275" cy="563563"/>
            <a:chOff x="2882" y="993"/>
            <a:chExt cx="2266" cy="355"/>
          </a:xfrm>
        </p:grpSpPr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3737" y="998"/>
              <a:ext cx="1411" cy="2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4" name="Line 78"/>
            <p:cNvSpPr>
              <a:spLocks noChangeShapeType="1"/>
            </p:cNvSpPr>
            <p:nvPr/>
          </p:nvSpPr>
          <p:spPr bwMode="auto">
            <a:xfrm flipH="1">
              <a:off x="4074" y="993"/>
              <a:ext cx="3" cy="28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>
              <a:off x="4449" y="1011"/>
              <a:ext cx="0" cy="27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>
              <a:off x="4795" y="1011"/>
              <a:ext cx="0" cy="27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i="1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Rectangle 81"/>
            <p:cNvSpPr>
              <a:spLocks noChangeArrowheads="1"/>
            </p:cNvSpPr>
            <p:nvPr/>
          </p:nvSpPr>
          <p:spPr bwMode="auto">
            <a:xfrm>
              <a:off x="2882" y="1021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vexs</a:t>
              </a:r>
              <a:r>
                <a:rPr lang="en-US" altLang="zh-CN" sz="2800" b="0" kern="0" dirty="0">
                  <a:solidFill>
                    <a:srgbClr val="000000"/>
                  </a:solidFill>
                  <a:latin typeface="+mj-ea"/>
                  <a:ea typeface="+mj-ea"/>
                </a:rPr>
                <a:t>=</a:t>
              </a:r>
              <a:endParaRPr lang="zh-CN" altLang="en-US" sz="2800" b="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4561380" y="3480565"/>
            <a:ext cx="4314826" cy="2916238"/>
            <a:chOff x="2595" y="1390"/>
            <a:chExt cx="2718" cy="1837"/>
          </a:xfrm>
        </p:grpSpPr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631" y="1726"/>
              <a:ext cx="1496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lvl="0" algn="just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lvl="0" algn="just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2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lvl="0" algn="just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1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zh-CN" altLang="en-US" sz="2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7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  <a:p>
              <a:pPr lvl="0" algn="just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3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9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50" name="AutoShape 75"/>
            <p:cNvSpPr>
              <a:spLocks noChangeArrowheads="1"/>
            </p:cNvSpPr>
            <p:nvPr/>
          </p:nvSpPr>
          <p:spPr bwMode="auto">
            <a:xfrm>
              <a:off x="3511" y="1737"/>
              <a:ext cx="1514" cy="1326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51" name="Rectangle 83"/>
            <p:cNvSpPr>
              <a:spLocks noChangeArrowheads="1"/>
            </p:cNvSpPr>
            <p:nvPr/>
          </p:nvSpPr>
          <p:spPr bwMode="auto">
            <a:xfrm>
              <a:off x="2595" y="2164"/>
              <a:ext cx="7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arcs=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52" name="Rectangle 87"/>
            <p:cNvSpPr>
              <a:spLocks noChangeArrowheads="1"/>
            </p:cNvSpPr>
            <p:nvPr/>
          </p:nvSpPr>
          <p:spPr bwMode="auto">
            <a:xfrm>
              <a:off x="3551" y="1390"/>
              <a:ext cx="1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    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3198" y="1618"/>
              <a:ext cx="379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1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2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endPara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eaLnBrk="1" fontAlgn="base" latinLnBrk="0" hangingPunct="1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</a:rPr>
                <a:t>V</a:t>
              </a:r>
              <a:r>
                <a:rPr lang="en-US" altLang="zh-CN" sz="2400" b="0" kern="0" baseline="-25000" dirty="0">
                  <a:solidFill>
                    <a:srgbClr val="000000"/>
                  </a:solidFill>
                  <a:latin typeface="+mj-ea"/>
                  <a:ea typeface="+mj-ea"/>
                </a:rPr>
                <a:t>4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</p:grpSp>
      <p:sp>
        <p:nvSpPr>
          <p:cNvPr id="54" name="Line 67"/>
          <p:cNvSpPr>
            <a:spLocks noChangeShapeType="1"/>
          </p:cNvSpPr>
          <p:nvPr/>
        </p:nvSpPr>
        <p:spPr bwMode="auto">
          <a:xfrm>
            <a:off x="2946597" y="3755015"/>
            <a:ext cx="0" cy="120650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anose="020108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734" y="3058816"/>
            <a:ext cx="2882107" cy="2532493"/>
            <a:chOff x="584994" y="1693807"/>
            <a:chExt cx="2882107" cy="2532493"/>
          </a:xfrm>
        </p:grpSpPr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30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3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5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6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7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8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9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40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41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1792290" y="169380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584994" y="300648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1734686" y="269753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>
                  <a:solidFill>
                    <a:srgbClr val="C00000"/>
                  </a:solidFill>
                  <a:latin typeface="+mj-ea"/>
                  <a:ea typeface="+mj-ea"/>
                </a:rPr>
                <a:t>7</a:t>
              </a:r>
            </a:p>
          </p:txBody>
        </p:sp>
        <p:sp>
          <p:nvSpPr>
            <p:cNvPr id="68" name="Text Box 62"/>
            <p:cNvSpPr txBox="1">
              <a:spLocks noChangeArrowheads="1"/>
            </p:cNvSpPr>
            <p:nvPr/>
          </p:nvSpPr>
          <p:spPr bwMode="auto">
            <a:xfrm>
              <a:off x="2699127" y="300648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1988742" y="3459374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>
                  <a:solidFill>
                    <a:srgbClr val="C00000"/>
                  </a:solidFill>
                  <a:latin typeface="+mj-ea"/>
                  <a:ea typeface="+mj-ea"/>
                </a:rPr>
                <a:t>9</a:t>
              </a:r>
            </a:p>
          </p:txBody>
        </p:sp>
      </p:grpSp>
      <p:grpSp>
        <p:nvGrpSpPr>
          <p:cNvPr id="70" name="Group 45"/>
          <p:cNvGrpSpPr>
            <a:grpSpLocks/>
          </p:cNvGrpSpPr>
          <p:nvPr/>
        </p:nvGrpSpPr>
        <p:grpSpPr bwMode="auto">
          <a:xfrm>
            <a:off x="651650" y="1737919"/>
            <a:ext cx="7929282" cy="982097"/>
            <a:chOff x="298" y="1825"/>
            <a:chExt cx="5128" cy="688"/>
          </a:xfrm>
        </p:grpSpPr>
        <p:sp>
          <p:nvSpPr>
            <p:cNvPr id="71" name="Text Box 42"/>
            <p:cNvSpPr txBox="1">
              <a:spLocks noChangeArrowheads="1"/>
            </p:cNvSpPr>
            <p:nvPr/>
          </p:nvSpPr>
          <p:spPr bwMode="auto">
            <a:xfrm>
              <a:off x="298" y="1985"/>
              <a:ext cx="10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>
                  <a:solidFill>
                    <a:srgbClr val="000000"/>
                  </a:solidFill>
                  <a:latin typeface="+mj-ea"/>
                  <a:ea typeface="+mj-ea"/>
                </a:rPr>
                <a:t>arc[</a:t>
              </a:r>
              <a:r>
                <a:rPr lang="en-US" altLang="zh-CN" sz="2800" b="0" dirty="0" err="1">
                  <a:solidFill>
                    <a:srgbClr val="000000"/>
                  </a:solidFill>
                  <a:latin typeface="+mj-ea"/>
                  <a:ea typeface="+mj-ea"/>
                </a:rPr>
                <a:t>i</a:t>
              </a:r>
              <a:r>
                <a:rPr lang="en-US" altLang="zh-CN" sz="2800" b="0" dirty="0">
                  <a:solidFill>
                    <a:srgbClr val="000000"/>
                  </a:solidFill>
                  <a:latin typeface="+mj-ea"/>
                  <a:ea typeface="+mj-ea"/>
                </a:rPr>
                <a:t>][j]＝ </a:t>
              </a:r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1468" y="1825"/>
              <a:ext cx="3958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just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0" i="1" dirty="0">
                  <a:solidFill>
                    <a:srgbClr val="000000"/>
                  </a:solidFill>
                  <a:latin typeface="+mj-ea"/>
                  <a:ea typeface="+mj-ea"/>
                </a:rPr>
                <a:t>w</a:t>
              </a:r>
              <a:r>
                <a:rPr lang="en-US" altLang="zh-CN" sz="2800" b="0" i="1" baseline="-25000" dirty="0">
                  <a:solidFill>
                    <a:srgbClr val="000000"/>
                  </a:solidFill>
                  <a:latin typeface="+mj-ea"/>
                  <a:ea typeface="+mj-ea"/>
                </a:rPr>
                <a:t>i,j  </a:t>
              </a:r>
              <a:r>
                <a:rPr lang="zh-CN" altLang="en-US" sz="2800" b="0" dirty="0">
                  <a:solidFill>
                    <a:srgbClr val="000000"/>
                  </a:solidFill>
                  <a:latin typeface="+mj-ea"/>
                  <a:ea typeface="+mj-ea"/>
                </a:rPr>
                <a:t>若</a:t>
              </a:r>
              <a:r>
                <a:rPr lang="en-US" altLang="zh-CN" sz="2800" b="0" dirty="0">
                  <a:solidFill>
                    <a:srgbClr val="000000"/>
                  </a:solidFill>
                  <a:latin typeface="+mj-ea"/>
                  <a:ea typeface="+mj-ea"/>
                </a:rPr>
                <a:t>(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800" b="0" i="1" baseline="-25000" dirty="0">
                  <a:solidFill>
                    <a:srgbClr val="000000"/>
                  </a:solidFill>
                  <a:latin typeface="+mj-ea"/>
                  <a:ea typeface="+mj-ea"/>
                </a:rPr>
                <a:t>i</a:t>
              </a:r>
              <a:r>
                <a:rPr lang="zh-CN" altLang="en-US" sz="2800" b="0" i="1" baseline="-25000" dirty="0">
                  <a:solidFill>
                    <a:srgbClr val="000000"/>
                  </a:solidFill>
                  <a:latin typeface="+mj-ea"/>
                  <a:ea typeface="+mj-ea"/>
                </a:rPr>
                <a:t>，</a:t>
              </a:r>
              <a:r>
                <a:rPr lang="en-US" altLang="zh-CN" sz="2800" b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800" b="0" i="1" baseline="-25000" dirty="0" err="1">
                  <a:solidFill>
                    <a:srgbClr val="000000"/>
                  </a:solidFill>
                  <a:latin typeface="+mj-ea"/>
                  <a:ea typeface="+mj-ea"/>
                </a:rPr>
                <a:t>j</a:t>
              </a:r>
              <a:r>
                <a:rPr lang="en-US" altLang="zh-CN" sz="2800" b="0" dirty="0">
                  <a:solidFill>
                    <a:srgbClr val="000000"/>
                  </a:solidFill>
                  <a:latin typeface="+mj-ea"/>
                  <a:ea typeface="+mj-ea"/>
                </a:rPr>
                <a:t>)∈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+mj-ea"/>
                  <a:ea typeface="+mj-ea"/>
                </a:rPr>
                <a:t>E</a:t>
              </a:r>
              <a:r>
                <a:rPr lang="zh-CN" altLang="en-US" sz="2800" b="0" dirty="0">
                  <a:solidFill>
                    <a:srgbClr val="000000"/>
                  </a:solidFill>
                  <a:latin typeface="+mj-ea"/>
                  <a:ea typeface="+mj-ea"/>
                </a:rPr>
                <a:t>（或&lt;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800" b="0" i="1" baseline="-25000" dirty="0">
                  <a:solidFill>
                    <a:srgbClr val="000000"/>
                  </a:solidFill>
                  <a:latin typeface="+mj-ea"/>
                  <a:ea typeface="+mj-ea"/>
                </a:rPr>
                <a:t>i</a:t>
              </a:r>
              <a:r>
                <a:rPr lang="zh-CN" altLang="en-US" sz="2800" b="0" i="1" baseline="-25000" dirty="0">
                  <a:solidFill>
                    <a:srgbClr val="000000"/>
                  </a:solidFill>
                  <a:latin typeface="+mj-ea"/>
                  <a:ea typeface="+mj-ea"/>
                </a:rPr>
                <a:t>，</a:t>
              </a:r>
              <a:r>
                <a:rPr lang="en-US" altLang="zh-CN" sz="2800" b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+mj-ea"/>
                  <a:ea typeface="+mj-ea"/>
                </a:rPr>
                <a:t>v</a:t>
              </a:r>
              <a:r>
                <a:rPr lang="en-US" altLang="zh-CN" sz="2800" b="0" i="1" baseline="-25000" dirty="0" err="1">
                  <a:solidFill>
                    <a:srgbClr val="000000"/>
                  </a:solidFill>
                  <a:latin typeface="+mj-ea"/>
                  <a:ea typeface="+mj-ea"/>
                </a:rPr>
                <a:t>j</a:t>
              </a:r>
              <a:r>
                <a:rPr lang="en-US" altLang="zh-CN" sz="2800" b="0" dirty="0">
                  <a:solidFill>
                    <a:srgbClr val="000000"/>
                  </a:solidFill>
                  <a:latin typeface="+mj-ea"/>
                  <a:ea typeface="+mj-ea"/>
                </a:rPr>
                <a:t>&gt;∈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+mj-ea"/>
                  <a:ea typeface="+mj-ea"/>
                </a:rPr>
                <a:t>E</a:t>
              </a:r>
              <a:r>
                <a:rPr lang="zh-CN" altLang="en-US" sz="2800" b="0" dirty="0">
                  <a:solidFill>
                    <a:srgbClr val="000000"/>
                  </a:solidFill>
                  <a:latin typeface="+mj-ea"/>
                  <a:ea typeface="+mj-ea"/>
                </a:rPr>
                <a:t>）</a:t>
              </a:r>
            </a:p>
            <a:p>
              <a:pPr algn="just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0" dirty="0">
                  <a:solidFill>
                    <a:srgbClr val="000000"/>
                  </a:solidFill>
                  <a:latin typeface="+mj-ea"/>
                  <a:ea typeface="+mj-ea"/>
                </a:rPr>
                <a:t>∞    其它</a:t>
              </a:r>
            </a:p>
          </p:txBody>
        </p:sp>
        <p:sp>
          <p:nvSpPr>
            <p:cNvPr id="73" name="AutoShape 44"/>
            <p:cNvSpPr>
              <a:spLocks/>
            </p:cNvSpPr>
            <p:nvPr/>
          </p:nvSpPr>
          <p:spPr bwMode="auto">
            <a:xfrm>
              <a:off x="1334" y="1839"/>
              <a:ext cx="134" cy="647"/>
            </a:xfrm>
            <a:prstGeom prst="leftBrace">
              <a:avLst>
                <a:gd name="adj1" fmla="val 4023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333CC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546104" y="5496059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G3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450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8091808471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18084711"/>
  <p:tag name="MH_LIBRARY" val="GRAPHIC"/>
  <p:tag name="MH_ORDER" val="Freeform 1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18084711"/>
  <p:tag name="MH_LIBRARY" val="GRAPHIC"/>
  <p:tag name="MH_ORDER" val="Freeform 1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18084711"/>
  <p:tag name="MH_LIBRARY" val="GRAPHIC"/>
  <p:tag name="MH_ORDER" val="文本框 3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18084711"/>
  <p:tag name="MH_LIBRARY" val="GRAPHIC"/>
  <p:tag name="MH_ORDER" val="文本框 1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18084711"/>
  <p:tag name="MH_LIBRARY" val="GRAPHIC"/>
  <p:tag name="MH_ORDER" val="文本框 17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《数据结构》课件模板（主题）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数据结构》课件模板（主题）" id="{5C8ACD28-750C-4541-9541-262B34176EAB}" vid="{901B65BB-C3E7-4170-8615-F3F6EC424D11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2CE36E-87E5-4C4F-A865-5DC85ADE5A02}">
  <we:reference id="wa104178141" version="3.10.0.124" store="zh-CN" storeType="OMEX"/>
  <we:alternateReferences>
    <we:reference id="WA104178141" version="3.10.0.124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9005</TotalTime>
  <Words>2733</Words>
  <Application>Microsoft Office PowerPoint</Application>
  <PresentationFormat>全屏显示(4:3)</PresentationFormat>
  <Paragraphs>604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黑体</vt:lpstr>
      <vt:lpstr>华文行楷</vt:lpstr>
      <vt:lpstr>楷体_GB2312</vt:lpstr>
      <vt:lpstr>宋体</vt:lpstr>
      <vt:lpstr>Microsoft Yahei</vt:lpstr>
      <vt:lpstr>Microsoft Yahei</vt:lpstr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自定义设计方案</vt:lpstr>
      <vt:lpstr>《数据结构》课件模板（主题）</vt:lpstr>
      <vt:lpstr>第6章 图</vt:lpstr>
      <vt:lpstr>PowerPoint 演示文稿</vt:lpstr>
      <vt:lpstr>图的存储</vt:lpstr>
      <vt:lpstr>邻接矩阵</vt:lpstr>
      <vt:lpstr>无向图的邻接矩阵</vt:lpstr>
      <vt:lpstr>有向图的邻接矩阵</vt:lpstr>
      <vt:lpstr>PowerPoint 演示文稿</vt:lpstr>
      <vt:lpstr>PowerPoint 演示文稿</vt:lpstr>
      <vt:lpstr>网的邻接矩阵</vt:lpstr>
      <vt:lpstr>图的邻接矩阵存储类型</vt:lpstr>
      <vt:lpstr>邻接矩阵存储方式的优缺点</vt:lpstr>
      <vt:lpstr>PowerPoint 演示文稿</vt:lpstr>
      <vt:lpstr>PowerPoint 演示文稿</vt:lpstr>
      <vt:lpstr>邻接表</vt:lpstr>
      <vt:lpstr>无向图的邻接表</vt:lpstr>
      <vt:lpstr>无向图的邻接表</vt:lpstr>
      <vt:lpstr>有向图的邻接表</vt:lpstr>
      <vt:lpstr>有向图的邻接表</vt:lpstr>
      <vt:lpstr>有向图的逆邻接表</vt:lpstr>
      <vt:lpstr>网的邻接表</vt:lpstr>
      <vt:lpstr>邻接表的结点</vt:lpstr>
      <vt:lpstr>邻接表的存储表示</vt:lpstr>
      <vt:lpstr>邻接表的存储表示</vt:lpstr>
      <vt:lpstr>PowerPoint 演示文稿</vt:lpstr>
      <vt:lpstr>PowerPoint 演示文稿</vt:lpstr>
      <vt:lpstr>邻接表存储方式的优缺点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最小生成树</dc:title>
  <dc:creator>Zuoping Xu</dc:creator>
  <cp:lastModifiedBy>58236530@qq.com</cp:lastModifiedBy>
  <cp:revision>411</cp:revision>
  <dcterms:created xsi:type="dcterms:W3CDTF">2018-08-29T00:02:05Z</dcterms:created>
  <dcterms:modified xsi:type="dcterms:W3CDTF">2024-05-16T05:56:48Z</dcterms:modified>
</cp:coreProperties>
</file>