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media/image10.jpg" ContentType="image/gif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8"/>
  </p:notesMasterIdLst>
  <p:handoutMasterIdLst>
    <p:handoutMasterId r:id="rId29"/>
  </p:handoutMasterIdLst>
  <p:sldIdLst>
    <p:sldId id="1408" r:id="rId5"/>
    <p:sldId id="1863" r:id="rId6"/>
    <p:sldId id="1880" r:id="rId7"/>
    <p:sldId id="1865" r:id="rId8"/>
    <p:sldId id="1866" r:id="rId9"/>
    <p:sldId id="1881" r:id="rId10"/>
    <p:sldId id="1882" r:id="rId11"/>
    <p:sldId id="1869" r:id="rId12"/>
    <p:sldId id="1883" r:id="rId13"/>
    <p:sldId id="1906" r:id="rId14"/>
    <p:sldId id="1872" r:id="rId15"/>
    <p:sldId id="1873" r:id="rId16"/>
    <p:sldId id="1908" r:id="rId17"/>
    <p:sldId id="1909" r:id="rId18"/>
    <p:sldId id="1910" r:id="rId19"/>
    <p:sldId id="1911" r:id="rId20"/>
    <p:sldId id="1907" r:id="rId21"/>
    <p:sldId id="1874" r:id="rId22"/>
    <p:sldId id="1904" r:id="rId23"/>
    <p:sldId id="1875" r:id="rId24"/>
    <p:sldId id="1884" r:id="rId25"/>
    <p:sldId id="1902" r:id="rId26"/>
    <p:sldId id="1888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E7E7"/>
    <a:srgbClr val="ED7D31"/>
    <a:srgbClr val="BDD7EE"/>
    <a:srgbClr val="99FFCC"/>
    <a:srgbClr val="FFD966"/>
    <a:srgbClr val="FF0000"/>
    <a:srgbClr val="F4F4F4"/>
    <a:srgbClr val="FF33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20205-A407-4188-90F3-593A5C8088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7D485-6571-491B-8E2C-196ED614C569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两个问题</a:t>
          </a:r>
        </a:p>
      </dgm:t>
    </dgm:pt>
    <dgm:pt modelId="{6CE112DB-C6BB-40D0-9BF0-8DC7495EE6F1}" type="parTrans" cxnId="{270CE9C6-FD28-4EE0-AA8F-2B0F29923120}">
      <dgm:prSet/>
      <dgm:spPr/>
      <dgm:t>
        <a:bodyPr/>
        <a:lstStyle/>
        <a:p>
          <a:endParaRPr lang="zh-CN" altLang="en-US"/>
        </a:p>
      </dgm:t>
    </dgm:pt>
    <dgm:pt modelId="{E9757166-260B-49EA-823D-AF6C02F6E3B2}" type="sibTrans" cxnId="{270CE9C6-FD28-4EE0-AA8F-2B0F29923120}">
      <dgm:prSet/>
      <dgm:spPr/>
      <dgm:t>
        <a:bodyPr/>
        <a:lstStyle/>
        <a:p>
          <a:endParaRPr lang="zh-CN" altLang="en-US"/>
        </a:p>
      </dgm:t>
    </dgm:pt>
    <dgm:pt modelId="{F90EA754-7B78-40E8-8FAE-57CA88958D40}">
      <dgm:prSet phldrT="[文本]" custT="1"/>
      <dgm:spPr>
        <a:solidFill>
          <a:srgbClr val="FFFF00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图的遍历方法</a:t>
          </a:r>
        </a:p>
      </dgm:t>
    </dgm:pt>
    <dgm:pt modelId="{23670707-5AEF-4C01-BD6F-993711B9387A}" type="parTrans" cxnId="{BD072B42-7D0C-48AB-9A68-E5ED66B949B4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 dirty="0"/>
        </a:p>
      </dgm:t>
    </dgm:pt>
    <dgm:pt modelId="{F2CA60A9-0532-4014-BCD4-90D42CEC0A4D}" type="sibTrans" cxnId="{BD072B42-7D0C-48AB-9A68-E5ED66B949B4}">
      <dgm:prSet/>
      <dgm:spPr/>
      <dgm:t>
        <a:bodyPr/>
        <a:lstStyle/>
        <a:p>
          <a:endParaRPr lang="zh-CN" altLang="en-US"/>
        </a:p>
      </dgm:t>
    </dgm:pt>
    <dgm:pt modelId="{38FF0026-8D93-4DF5-A062-A74E2339128C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gm:t>
    </dgm:pt>
    <dgm:pt modelId="{F0F7A640-4111-441A-9758-587DF5319B19}" type="parTrans" cxnId="{81A4638A-3D11-4129-A9C1-C333C8AF5551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8A07842-403F-4196-ABED-858664AD27D7}" type="sibTrans" cxnId="{81A4638A-3D11-4129-A9C1-C333C8AF5551}">
      <dgm:prSet/>
      <dgm:spPr/>
      <dgm:t>
        <a:bodyPr/>
        <a:lstStyle/>
        <a:p>
          <a:endParaRPr lang="zh-CN" altLang="en-US"/>
        </a:p>
      </dgm:t>
    </dgm:pt>
    <dgm:pt modelId="{19649EF6-2386-406C-893E-3C212B9FBD5A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广度优先搜索</a:t>
          </a:r>
        </a:p>
      </dgm:t>
    </dgm:pt>
    <dgm:pt modelId="{34A47355-806C-4FF1-AA09-BCEB38191955}" type="parTrans" cxnId="{539B7292-0525-4FEC-8419-030FD734AC84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31E8549F-399C-4DDC-B52A-8E4F86662372}" type="sibTrans" cxnId="{539B7292-0525-4FEC-8419-030FD734AC84}">
      <dgm:prSet/>
      <dgm:spPr/>
      <dgm:t>
        <a:bodyPr/>
        <a:lstStyle/>
        <a:p>
          <a:endParaRPr lang="zh-CN" altLang="en-US"/>
        </a:p>
      </dgm:t>
    </dgm:pt>
    <dgm:pt modelId="{3AA11A30-465E-42E4-85B4-87F119AEE75D}">
      <dgm:prSet phldrT="[文本]" custT="1"/>
      <dgm:spPr>
        <a:solidFill>
          <a:srgbClr val="FFFF00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避免重复访问</a:t>
          </a:r>
        </a:p>
      </dgm:t>
    </dgm:pt>
    <dgm:pt modelId="{0B68A2E1-355D-4982-A4F0-5D908870D089}" type="parTrans" cxnId="{80B9723A-8825-4050-9BB1-CF1C90AAB037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68565887-93A8-48AD-B7D9-EED3B0CD73F2}" type="sibTrans" cxnId="{80B9723A-8825-4050-9BB1-CF1C90AAB037}">
      <dgm:prSet/>
      <dgm:spPr/>
      <dgm:t>
        <a:bodyPr/>
        <a:lstStyle/>
        <a:p>
          <a:endParaRPr lang="zh-CN" altLang="en-US"/>
        </a:p>
      </dgm:t>
    </dgm:pt>
    <dgm:pt modelId="{70ED09A0-DE0C-4A17-A699-3E568B2677C8}">
      <dgm:prSet phldrT="[文本]"/>
      <dgm:spPr>
        <a:solidFill>
          <a:schemeClr val="bg1"/>
        </a:solidFill>
        <a:ln w="25400">
          <a:solidFill>
            <a:srgbClr val="0000FF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数组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visited[ ]</a:t>
          </a:r>
          <a:endParaRPr lang="zh-CN" altLang="en-US" dirty="0"/>
        </a:p>
      </dgm:t>
    </dgm:pt>
    <dgm:pt modelId="{CBE4C58C-F3B5-4891-AC57-2EDBD38A444F}" type="parTrans" cxnId="{6650B851-4564-4EEC-BC43-C0B578B6FB45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D8040750-196A-4607-9493-7E00E00FD4B8}" type="sibTrans" cxnId="{6650B851-4564-4EEC-BC43-C0B578B6FB45}">
      <dgm:prSet/>
      <dgm:spPr/>
      <dgm:t>
        <a:bodyPr/>
        <a:lstStyle/>
        <a:p>
          <a:endParaRPr lang="zh-CN" altLang="en-US"/>
        </a:p>
      </dgm:t>
    </dgm:pt>
    <dgm:pt modelId="{7AE89FA6-8A55-478B-80A9-902DB60B6642}" type="pres">
      <dgm:prSet presAssocID="{FE520205-A407-4188-90F3-593A5C8088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84EF15-0932-4199-BC9E-F52D065C3B5C}" type="pres">
      <dgm:prSet presAssocID="{B747D485-6571-491B-8E2C-196ED614C569}" presName="root1" presStyleCnt="0"/>
      <dgm:spPr/>
    </dgm:pt>
    <dgm:pt modelId="{31657C5D-2569-481D-AA60-C8747BCAB601}" type="pres">
      <dgm:prSet presAssocID="{B747D485-6571-491B-8E2C-196ED614C569}" presName="LevelOneTextNode" presStyleLbl="node0" presStyleIdx="0" presStyleCnt="1">
        <dgm:presLayoutVars>
          <dgm:chPref val="3"/>
        </dgm:presLayoutVars>
      </dgm:prSet>
      <dgm:spPr/>
    </dgm:pt>
    <dgm:pt modelId="{3FB92972-6916-4FD6-BBD7-8B593548F632}" type="pres">
      <dgm:prSet presAssocID="{B747D485-6571-491B-8E2C-196ED614C569}" presName="level2hierChild" presStyleCnt="0"/>
      <dgm:spPr/>
    </dgm:pt>
    <dgm:pt modelId="{58FC7E2A-D96D-40FE-984C-86E05FDC3617}" type="pres">
      <dgm:prSet presAssocID="{23670707-5AEF-4C01-BD6F-993711B9387A}" presName="conn2-1" presStyleLbl="parChTrans1D2" presStyleIdx="0" presStyleCnt="2"/>
      <dgm:spPr/>
    </dgm:pt>
    <dgm:pt modelId="{2B049A15-8C9C-4439-A78E-4A74E1EE185E}" type="pres">
      <dgm:prSet presAssocID="{23670707-5AEF-4C01-BD6F-993711B9387A}" presName="connTx" presStyleLbl="parChTrans1D2" presStyleIdx="0" presStyleCnt="2"/>
      <dgm:spPr/>
    </dgm:pt>
    <dgm:pt modelId="{9937D715-2D0B-4288-B49C-1606550AF7E0}" type="pres">
      <dgm:prSet presAssocID="{F90EA754-7B78-40E8-8FAE-57CA88958D40}" presName="root2" presStyleCnt="0"/>
      <dgm:spPr/>
    </dgm:pt>
    <dgm:pt modelId="{FED150A7-F11E-4DCF-93AF-322751B6EBD6}" type="pres">
      <dgm:prSet presAssocID="{F90EA754-7B78-40E8-8FAE-57CA88958D40}" presName="LevelTwoTextNode" presStyleLbl="node2" presStyleIdx="0" presStyleCnt="2">
        <dgm:presLayoutVars>
          <dgm:chPref val="3"/>
        </dgm:presLayoutVars>
      </dgm:prSet>
      <dgm:spPr/>
    </dgm:pt>
    <dgm:pt modelId="{FB70A712-506B-4F80-A941-77D39656F669}" type="pres">
      <dgm:prSet presAssocID="{F90EA754-7B78-40E8-8FAE-57CA88958D40}" presName="level3hierChild" presStyleCnt="0"/>
      <dgm:spPr/>
    </dgm:pt>
    <dgm:pt modelId="{124B3B96-41C9-47B3-9548-39759DD0DF9E}" type="pres">
      <dgm:prSet presAssocID="{F0F7A640-4111-441A-9758-587DF5319B19}" presName="conn2-1" presStyleLbl="parChTrans1D3" presStyleIdx="0" presStyleCnt="3"/>
      <dgm:spPr/>
    </dgm:pt>
    <dgm:pt modelId="{9C5B36B8-9A89-48B0-95F4-1B2D70B6480C}" type="pres">
      <dgm:prSet presAssocID="{F0F7A640-4111-441A-9758-587DF5319B19}" presName="connTx" presStyleLbl="parChTrans1D3" presStyleIdx="0" presStyleCnt="3"/>
      <dgm:spPr/>
    </dgm:pt>
    <dgm:pt modelId="{9F622BB7-51C0-403C-8506-CBBED7EA1EBB}" type="pres">
      <dgm:prSet presAssocID="{38FF0026-8D93-4DF5-A062-A74E2339128C}" presName="root2" presStyleCnt="0"/>
      <dgm:spPr/>
    </dgm:pt>
    <dgm:pt modelId="{024CB1F0-EE53-41A1-8B9F-33AA0CC2B336}" type="pres">
      <dgm:prSet presAssocID="{38FF0026-8D93-4DF5-A062-A74E2339128C}" presName="LevelTwoTextNode" presStyleLbl="node3" presStyleIdx="0" presStyleCnt="3">
        <dgm:presLayoutVars>
          <dgm:chPref val="3"/>
        </dgm:presLayoutVars>
      </dgm:prSet>
      <dgm:spPr/>
    </dgm:pt>
    <dgm:pt modelId="{5C190164-6C3F-4F25-9CF2-F00FAF1AEF0E}" type="pres">
      <dgm:prSet presAssocID="{38FF0026-8D93-4DF5-A062-A74E2339128C}" presName="level3hierChild" presStyleCnt="0"/>
      <dgm:spPr/>
    </dgm:pt>
    <dgm:pt modelId="{42B66335-1C81-4282-8EF3-427ADE726A6E}" type="pres">
      <dgm:prSet presAssocID="{34A47355-806C-4FF1-AA09-BCEB38191955}" presName="conn2-1" presStyleLbl="parChTrans1D3" presStyleIdx="1" presStyleCnt="3"/>
      <dgm:spPr/>
    </dgm:pt>
    <dgm:pt modelId="{05771D81-3D0F-4A0A-913B-2D335B009CA6}" type="pres">
      <dgm:prSet presAssocID="{34A47355-806C-4FF1-AA09-BCEB38191955}" presName="connTx" presStyleLbl="parChTrans1D3" presStyleIdx="1" presStyleCnt="3"/>
      <dgm:spPr/>
    </dgm:pt>
    <dgm:pt modelId="{7C2B4415-1C06-4DE0-BE02-44F5171DD9A2}" type="pres">
      <dgm:prSet presAssocID="{19649EF6-2386-406C-893E-3C212B9FBD5A}" presName="root2" presStyleCnt="0"/>
      <dgm:spPr/>
    </dgm:pt>
    <dgm:pt modelId="{86D45983-29BC-4440-807C-64642DA2752C}" type="pres">
      <dgm:prSet presAssocID="{19649EF6-2386-406C-893E-3C212B9FBD5A}" presName="LevelTwoTextNode" presStyleLbl="node3" presStyleIdx="1" presStyleCnt="3">
        <dgm:presLayoutVars>
          <dgm:chPref val="3"/>
        </dgm:presLayoutVars>
      </dgm:prSet>
      <dgm:spPr/>
    </dgm:pt>
    <dgm:pt modelId="{7C27323E-81DF-40F5-8FD1-8C653E5B62D8}" type="pres">
      <dgm:prSet presAssocID="{19649EF6-2386-406C-893E-3C212B9FBD5A}" presName="level3hierChild" presStyleCnt="0"/>
      <dgm:spPr/>
    </dgm:pt>
    <dgm:pt modelId="{360583B9-371B-4971-A401-340A4DCF807E}" type="pres">
      <dgm:prSet presAssocID="{0B68A2E1-355D-4982-A4F0-5D908870D089}" presName="conn2-1" presStyleLbl="parChTrans1D2" presStyleIdx="1" presStyleCnt="2"/>
      <dgm:spPr/>
    </dgm:pt>
    <dgm:pt modelId="{6B3CF391-0F05-4CA1-AD35-276CCD2B9F28}" type="pres">
      <dgm:prSet presAssocID="{0B68A2E1-355D-4982-A4F0-5D908870D089}" presName="connTx" presStyleLbl="parChTrans1D2" presStyleIdx="1" presStyleCnt="2"/>
      <dgm:spPr/>
    </dgm:pt>
    <dgm:pt modelId="{667A1D31-7B16-4C99-9B99-EA9478FBCA08}" type="pres">
      <dgm:prSet presAssocID="{3AA11A30-465E-42E4-85B4-87F119AEE75D}" presName="root2" presStyleCnt="0"/>
      <dgm:spPr/>
    </dgm:pt>
    <dgm:pt modelId="{EAE2B3AB-4729-436B-A9A1-8E1C7A0C64B5}" type="pres">
      <dgm:prSet presAssocID="{3AA11A30-465E-42E4-85B4-87F119AEE75D}" presName="LevelTwoTextNode" presStyleLbl="node2" presStyleIdx="1" presStyleCnt="2">
        <dgm:presLayoutVars>
          <dgm:chPref val="3"/>
        </dgm:presLayoutVars>
      </dgm:prSet>
      <dgm:spPr/>
    </dgm:pt>
    <dgm:pt modelId="{5422BD3F-9B63-4180-A71C-FD606F5E9A52}" type="pres">
      <dgm:prSet presAssocID="{3AA11A30-465E-42E4-85B4-87F119AEE75D}" presName="level3hierChild" presStyleCnt="0"/>
      <dgm:spPr/>
    </dgm:pt>
    <dgm:pt modelId="{8A836225-91BF-4D7D-8073-631638141D1D}" type="pres">
      <dgm:prSet presAssocID="{CBE4C58C-F3B5-4891-AC57-2EDBD38A444F}" presName="conn2-1" presStyleLbl="parChTrans1D3" presStyleIdx="2" presStyleCnt="3"/>
      <dgm:spPr/>
    </dgm:pt>
    <dgm:pt modelId="{8FF7F3F8-DF11-4BB2-8736-E55BF04D600D}" type="pres">
      <dgm:prSet presAssocID="{CBE4C58C-F3B5-4891-AC57-2EDBD38A444F}" presName="connTx" presStyleLbl="parChTrans1D3" presStyleIdx="2" presStyleCnt="3"/>
      <dgm:spPr/>
    </dgm:pt>
    <dgm:pt modelId="{D9F5544D-39D1-46D4-BB80-8DBBDA854F6B}" type="pres">
      <dgm:prSet presAssocID="{70ED09A0-DE0C-4A17-A699-3E568B2677C8}" presName="root2" presStyleCnt="0"/>
      <dgm:spPr/>
    </dgm:pt>
    <dgm:pt modelId="{14583DDD-DC73-4382-AC92-108D80B43B91}" type="pres">
      <dgm:prSet presAssocID="{70ED09A0-DE0C-4A17-A699-3E568B2677C8}" presName="LevelTwoTextNode" presStyleLbl="node3" presStyleIdx="2" presStyleCnt="3">
        <dgm:presLayoutVars>
          <dgm:chPref val="3"/>
        </dgm:presLayoutVars>
      </dgm:prSet>
      <dgm:spPr/>
    </dgm:pt>
    <dgm:pt modelId="{23FD9E51-17E1-4BAB-B6D3-119106B21934}" type="pres">
      <dgm:prSet presAssocID="{70ED09A0-DE0C-4A17-A699-3E568B2677C8}" presName="level3hierChild" presStyleCnt="0"/>
      <dgm:spPr/>
    </dgm:pt>
  </dgm:ptLst>
  <dgm:cxnLst>
    <dgm:cxn modelId="{83EED201-913F-4CA8-8B83-EC05A2837CD3}" type="presOf" srcId="{34A47355-806C-4FF1-AA09-BCEB38191955}" destId="{42B66335-1C81-4282-8EF3-427ADE726A6E}" srcOrd="0" destOrd="0" presId="urn:microsoft.com/office/officeart/2005/8/layout/hierarchy2"/>
    <dgm:cxn modelId="{77951606-B5A9-455E-A06C-34849FAAAF43}" type="presOf" srcId="{23670707-5AEF-4C01-BD6F-993711B9387A}" destId="{2B049A15-8C9C-4439-A78E-4A74E1EE185E}" srcOrd="1" destOrd="0" presId="urn:microsoft.com/office/officeart/2005/8/layout/hierarchy2"/>
    <dgm:cxn modelId="{B5EC1A0C-3D30-45A4-B4E4-534A92730B98}" type="presOf" srcId="{38FF0026-8D93-4DF5-A062-A74E2339128C}" destId="{024CB1F0-EE53-41A1-8B9F-33AA0CC2B336}" srcOrd="0" destOrd="0" presId="urn:microsoft.com/office/officeart/2005/8/layout/hierarchy2"/>
    <dgm:cxn modelId="{BD590412-A809-40E6-8C7E-DDA325BF4A44}" type="presOf" srcId="{FE520205-A407-4188-90F3-593A5C8088EA}" destId="{7AE89FA6-8A55-478B-80A9-902DB60B6642}" srcOrd="0" destOrd="0" presId="urn:microsoft.com/office/officeart/2005/8/layout/hierarchy2"/>
    <dgm:cxn modelId="{D6118226-CBF4-4F2C-91F9-C1AB52907D4F}" type="presOf" srcId="{0B68A2E1-355D-4982-A4F0-5D908870D089}" destId="{360583B9-371B-4971-A401-340A4DCF807E}" srcOrd="0" destOrd="0" presId="urn:microsoft.com/office/officeart/2005/8/layout/hierarchy2"/>
    <dgm:cxn modelId="{51959034-F239-477B-B3A1-2AC90E3C28F8}" type="presOf" srcId="{23670707-5AEF-4C01-BD6F-993711B9387A}" destId="{58FC7E2A-D96D-40FE-984C-86E05FDC3617}" srcOrd="0" destOrd="0" presId="urn:microsoft.com/office/officeart/2005/8/layout/hierarchy2"/>
    <dgm:cxn modelId="{80B9723A-8825-4050-9BB1-CF1C90AAB037}" srcId="{B747D485-6571-491B-8E2C-196ED614C569}" destId="{3AA11A30-465E-42E4-85B4-87F119AEE75D}" srcOrd="1" destOrd="0" parTransId="{0B68A2E1-355D-4982-A4F0-5D908870D089}" sibTransId="{68565887-93A8-48AD-B7D9-EED3B0CD73F2}"/>
    <dgm:cxn modelId="{BD072B42-7D0C-48AB-9A68-E5ED66B949B4}" srcId="{B747D485-6571-491B-8E2C-196ED614C569}" destId="{F90EA754-7B78-40E8-8FAE-57CA88958D40}" srcOrd="0" destOrd="0" parTransId="{23670707-5AEF-4C01-BD6F-993711B9387A}" sibTransId="{F2CA60A9-0532-4014-BCD4-90D42CEC0A4D}"/>
    <dgm:cxn modelId="{479E0E6A-06A3-4350-ABD8-AF3472F632D5}" type="presOf" srcId="{70ED09A0-DE0C-4A17-A699-3E568B2677C8}" destId="{14583DDD-DC73-4382-AC92-108D80B43B91}" srcOrd="0" destOrd="0" presId="urn:microsoft.com/office/officeart/2005/8/layout/hierarchy2"/>
    <dgm:cxn modelId="{1D75794D-289F-4177-849E-EB7E6B3235C3}" type="presOf" srcId="{19649EF6-2386-406C-893E-3C212B9FBD5A}" destId="{86D45983-29BC-4440-807C-64642DA2752C}" srcOrd="0" destOrd="0" presId="urn:microsoft.com/office/officeart/2005/8/layout/hierarchy2"/>
    <dgm:cxn modelId="{3392F94E-1AA0-4D66-BE3E-AA1921F48603}" type="presOf" srcId="{CBE4C58C-F3B5-4891-AC57-2EDBD38A444F}" destId="{8FF7F3F8-DF11-4BB2-8736-E55BF04D600D}" srcOrd="1" destOrd="0" presId="urn:microsoft.com/office/officeart/2005/8/layout/hierarchy2"/>
    <dgm:cxn modelId="{6650B851-4564-4EEC-BC43-C0B578B6FB45}" srcId="{3AA11A30-465E-42E4-85B4-87F119AEE75D}" destId="{70ED09A0-DE0C-4A17-A699-3E568B2677C8}" srcOrd="0" destOrd="0" parTransId="{CBE4C58C-F3B5-4891-AC57-2EDBD38A444F}" sibTransId="{D8040750-196A-4607-9493-7E00E00FD4B8}"/>
    <dgm:cxn modelId="{E24C4385-ACF2-42A9-8BED-A4438216D37C}" type="presOf" srcId="{34A47355-806C-4FF1-AA09-BCEB38191955}" destId="{05771D81-3D0F-4A0A-913B-2D335B009CA6}" srcOrd="1" destOrd="0" presId="urn:microsoft.com/office/officeart/2005/8/layout/hierarchy2"/>
    <dgm:cxn modelId="{81A4638A-3D11-4129-A9C1-C333C8AF5551}" srcId="{F90EA754-7B78-40E8-8FAE-57CA88958D40}" destId="{38FF0026-8D93-4DF5-A062-A74E2339128C}" srcOrd="0" destOrd="0" parTransId="{F0F7A640-4111-441A-9758-587DF5319B19}" sibTransId="{F8A07842-403F-4196-ABED-858664AD27D7}"/>
    <dgm:cxn modelId="{539B7292-0525-4FEC-8419-030FD734AC84}" srcId="{F90EA754-7B78-40E8-8FAE-57CA88958D40}" destId="{19649EF6-2386-406C-893E-3C212B9FBD5A}" srcOrd="1" destOrd="0" parTransId="{34A47355-806C-4FF1-AA09-BCEB38191955}" sibTransId="{31E8549F-399C-4DDC-B52A-8E4F86662372}"/>
    <dgm:cxn modelId="{E4D47292-4DBA-46F3-8500-D88E3D9E7FCE}" type="presOf" srcId="{CBE4C58C-F3B5-4891-AC57-2EDBD38A444F}" destId="{8A836225-91BF-4D7D-8073-631638141D1D}" srcOrd="0" destOrd="0" presId="urn:microsoft.com/office/officeart/2005/8/layout/hierarchy2"/>
    <dgm:cxn modelId="{865DF699-EB69-4A65-B674-C6B3BD4DA4B1}" type="presOf" srcId="{0B68A2E1-355D-4982-A4F0-5D908870D089}" destId="{6B3CF391-0F05-4CA1-AD35-276CCD2B9F28}" srcOrd="1" destOrd="0" presId="urn:microsoft.com/office/officeart/2005/8/layout/hierarchy2"/>
    <dgm:cxn modelId="{244A56B5-F726-4579-9700-D13599BD290F}" type="presOf" srcId="{3AA11A30-465E-42E4-85B4-87F119AEE75D}" destId="{EAE2B3AB-4729-436B-A9A1-8E1C7A0C64B5}" srcOrd="0" destOrd="0" presId="urn:microsoft.com/office/officeart/2005/8/layout/hierarchy2"/>
    <dgm:cxn modelId="{1453FAB6-8389-46FD-8A14-C2376EE6F6E4}" type="presOf" srcId="{B747D485-6571-491B-8E2C-196ED614C569}" destId="{31657C5D-2569-481D-AA60-C8747BCAB601}" srcOrd="0" destOrd="0" presId="urn:microsoft.com/office/officeart/2005/8/layout/hierarchy2"/>
    <dgm:cxn modelId="{980A57C6-097F-493D-B8E4-8328E5C71789}" type="presOf" srcId="{F90EA754-7B78-40E8-8FAE-57CA88958D40}" destId="{FED150A7-F11E-4DCF-93AF-322751B6EBD6}" srcOrd="0" destOrd="0" presId="urn:microsoft.com/office/officeart/2005/8/layout/hierarchy2"/>
    <dgm:cxn modelId="{270CE9C6-FD28-4EE0-AA8F-2B0F29923120}" srcId="{FE520205-A407-4188-90F3-593A5C8088EA}" destId="{B747D485-6571-491B-8E2C-196ED614C569}" srcOrd="0" destOrd="0" parTransId="{6CE112DB-C6BB-40D0-9BF0-8DC7495EE6F1}" sibTransId="{E9757166-260B-49EA-823D-AF6C02F6E3B2}"/>
    <dgm:cxn modelId="{C954D6C9-6D05-4561-83CC-81A9EECB99BE}" type="presOf" srcId="{F0F7A640-4111-441A-9758-587DF5319B19}" destId="{9C5B36B8-9A89-48B0-95F4-1B2D70B6480C}" srcOrd="1" destOrd="0" presId="urn:microsoft.com/office/officeart/2005/8/layout/hierarchy2"/>
    <dgm:cxn modelId="{555298D2-0121-4053-B488-C69AD8638C34}" type="presOf" srcId="{F0F7A640-4111-441A-9758-587DF5319B19}" destId="{124B3B96-41C9-47B3-9548-39759DD0DF9E}" srcOrd="0" destOrd="0" presId="urn:microsoft.com/office/officeart/2005/8/layout/hierarchy2"/>
    <dgm:cxn modelId="{E1B59CEA-6367-4358-97C4-567275FDE5DF}" type="presParOf" srcId="{7AE89FA6-8A55-478B-80A9-902DB60B6642}" destId="{DD84EF15-0932-4199-BC9E-F52D065C3B5C}" srcOrd="0" destOrd="0" presId="urn:microsoft.com/office/officeart/2005/8/layout/hierarchy2"/>
    <dgm:cxn modelId="{D163F741-D5E6-4079-888E-4AB19EAB86B0}" type="presParOf" srcId="{DD84EF15-0932-4199-BC9E-F52D065C3B5C}" destId="{31657C5D-2569-481D-AA60-C8747BCAB601}" srcOrd="0" destOrd="0" presId="urn:microsoft.com/office/officeart/2005/8/layout/hierarchy2"/>
    <dgm:cxn modelId="{2B2183B2-C4F2-4A12-B3A9-7031B43782B4}" type="presParOf" srcId="{DD84EF15-0932-4199-BC9E-F52D065C3B5C}" destId="{3FB92972-6916-4FD6-BBD7-8B593548F632}" srcOrd="1" destOrd="0" presId="urn:microsoft.com/office/officeart/2005/8/layout/hierarchy2"/>
    <dgm:cxn modelId="{5F2A02B1-047F-4C71-B3BC-12F150D560D7}" type="presParOf" srcId="{3FB92972-6916-4FD6-BBD7-8B593548F632}" destId="{58FC7E2A-D96D-40FE-984C-86E05FDC3617}" srcOrd="0" destOrd="0" presId="urn:microsoft.com/office/officeart/2005/8/layout/hierarchy2"/>
    <dgm:cxn modelId="{2070474E-E1F0-413A-96D6-5C1F57B638ED}" type="presParOf" srcId="{58FC7E2A-D96D-40FE-984C-86E05FDC3617}" destId="{2B049A15-8C9C-4439-A78E-4A74E1EE185E}" srcOrd="0" destOrd="0" presId="urn:microsoft.com/office/officeart/2005/8/layout/hierarchy2"/>
    <dgm:cxn modelId="{A6091B7B-0145-4437-A05E-632BD46E99AD}" type="presParOf" srcId="{3FB92972-6916-4FD6-BBD7-8B593548F632}" destId="{9937D715-2D0B-4288-B49C-1606550AF7E0}" srcOrd="1" destOrd="0" presId="urn:microsoft.com/office/officeart/2005/8/layout/hierarchy2"/>
    <dgm:cxn modelId="{B9F29EDE-B5E5-4F4D-9A4A-667BFDB02AB1}" type="presParOf" srcId="{9937D715-2D0B-4288-B49C-1606550AF7E0}" destId="{FED150A7-F11E-4DCF-93AF-322751B6EBD6}" srcOrd="0" destOrd="0" presId="urn:microsoft.com/office/officeart/2005/8/layout/hierarchy2"/>
    <dgm:cxn modelId="{45E633D4-758A-4750-A4B8-50524507955B}" type="presParOf" srcId="{9937D715-2D0B-4288-B49C-1606550AF7E0}" destId="{FB70A712-506B-4F80-A941-77D39656F669}" srcOrd="1" destOrd="0" presId="urn:microsoft.com/office/officeart/2005/8/layout/hierarchy2"/>
    <dgm:cxn modelId="{22B3F2A4-DE9E-4C36-96BD-E79EF5E02892}" type="presParOf" srcId="{FB70A712-506B-4F80-A941-77D39656F669}" destId="{124B3B96-41C9-47B3-9548-39759DD0DF9E}" srcOrd="0" destOrd="0" presId="urn:microsoft.com/office/officeart/2005/8/layout/hierarchy2"/>
    <dgm:cxn modelId="{7089C997-D129-4EFB-8591-E01B9DEBF7C4}" type="presParOf" srcId="{124B3B96-41C9-47B3-9548-39759DD0DF9E}" destId="{9C5B36B8-9A89-48B0-95F4-1B2D70B6480C}" srcOrd="0" destOrd="0" presId="urn:microsoft.com/office/officeart/2005/8/layout/hierarchy2"/>
    <dgm:cxn modelId="{46E472A3-B5D0-4F31-9338-2F7881656AC7}" type="presParOf" srcId="{FB70A712-506B-4F80-A941-77D39656F669}" destId="{9F622BB7-51C0-403C-8506-CBBED7EA1EBB}" srcOrd="1" destOrd="0" presId="urn:microsoft.com/office/officeart/2005/8/layout/hierarchy2"/>
    <dgm:cxn modelId="{97B4636C-2A92-4E9B-A0A3-EFF4530660B2}" type="presParOf" srcId="{9F622BB7-51C0-403C-8506-CBBED7EA1EBB}" destId="{024CB1F0-EE53-41A1-8B9F-33AA0CC2B336}" srcOrd="0" destOrd="0" presId="urn:microsoft.com/office/officeart/2005/8/layout/hierarchy2"/>
    <dgm:cxn modelId="{C1AAC5AA-2D9B-4EF2-8E26-0E8D2CD10D9A}" type="presParOf" srcId="{9F622BB7-51C0-403C-8506-CBBED7EA1EBB}" destId="{5C190164-6C3F-4F25-9CF2-F00FAF1AEF0E}" srcOrd="1" destOrd="0" presId="urn:microsoft.com/office/officeart/2005/8/layout/hierarchy2"/>
    <dgm:cxn modelId="{D922505F-0613-42DD-8DEB-4E7B800B4765}" type="presParOf" srcId="{FB70A712-506B-4F80-A941-77D39656F669}" destId="{42B66335-1C81-4282-8EF3-427ADE726A6E}" srcOrd="2" destOrd="0" presId="urn:microsoft.com/office/officeart/2005/8/layout/hierarchy2"/>
    <dgm:cxn modelId="{63D9C3BB-9FDB-4593-9C21-006F09FF615D}" type="presParOf" srcId="{42B66335-1C81-4282-8EF3-427ADE726A6E}" destId="{05771D81-3D0F-4A0A-913B-2D335B009CA6}" srcOrd="0" destOrd="0" presId="urn:microsoft.com/office/officeart/2005/8/layout/hierarchy2"/>
    <dgm:cxn modelId="{E175CC36-3181-4F40-99D4-3A598816F385}" type="presParOf" srcId="{FB70A712-506B-4F80-A941-77D39656F669}" destId="{7C2B4415-1C06-4DE0-BE02-44F5171DD9A2}" srcOrd="3" destOrd="0" presId="urn:microsoft.com/office/officeart/2005/8/layout/hierarchy2"/>
    <dgm:cxn modelId="{40EEF4DA-C48C-42BD-A266-5FE5DDD0A5B9}" type="presParOf" srcId="{7C2B4415-1C06-4DE0-BE02-44F5171DD9A2}" destId="{86D45983-29BC-4440-807C-64642DA2752C}" srcOrd="0" destOrd="0" presId="urn:microsoft.com/office/officeart/2005/8/layout/hierarchy2"/>
    <dgm:cxn modelId="{891DD0DD-FA14-4524-9B8E-373045D8ECBA}" type="presParOf" srcId="{7C2B4415-1C06-4DE0-BE02-44F5171DD9A2}" destId="{7C27323E-81DF-40F5-8FD1-8C653E5B62D8}" srcOrd="1" destOrd="0" presId="urn:microsoft.com/office/officeart/2005/8/layout/hierarchy2"/>
    <dgm:cxn modelId="{2EC2F4E7-F406-46C8-9BA4-EA59788B99AB}" type="presParOf" srcId="{3FB92972-6916-4FD6-BBD7-8B593548F632}" destId="{360583B9-371B-4971-A401-340A4DCF807E}" srcOrd="2" destOrd="0" presId="urn:microsoft.com/office/officeart/2005/8/layout/hierarchy2"/>
    <dgm:cxn modelId="{0169B33B-729D-4EE7-A629-4E18981BDF01}" type="presParOf" srcId="{360583B9-371B-4971-A401-340A4DCF807E}" destId="{6B3CF391-0F05-4CA1-AD35-276CCD2B9F28}" srcOrd="0" destOrd="0" presId="urn:microsoft.com/office/officeart/2005/8/layout/hierarchy2"/>
    <dgm:cxn modelId="{D0541CD6-DB1D-4FC2-A57A-204318F558C6}" type="presParOf" srcId="{3FB92972-6916-4FD6-BBD7-8B593548F632}" destId="{667A1D31-7B16-4C99-9B99-EA9478FBCA08}" srcOrd="3" destOrd="0" presId="urn:microsoft.com/office/officeart/2005/8/layout/hierarchy2"/>
    <dgm:cxn modelId="{2089FE7F-D480-4B30-B397-F60A2CC55B93}" type="presParOf" srcId="{667A1D31-7B16-4C99-9B99-EA9478FBCA08}" destId="{EAE2B3AB-4729-436B-A9A1-8E1C7A0C64B5}" srcOrd="0" destOrd="0" presId="urn:microsoft.com/office/officeart/2005/8/layout/hierarchy2"/>
    <dgm:cxn modelId="{E725D304-0147-467E-9ECE-FA0B592505DC}" type="presParOf" srcId="{667A1D31-7B16-4C99-9B99-EA9478FBCA08}" destId="{5422BD3F-9B63-4180-A71C-FD606F5E9A52}" srcOrd="1" destOrd="0" presId="urn:microsoft.com/office/officeart/2005/8/layout/hierarchy2"/>
    <dgm:cxn modelId="{B7E9A5C4-5AEE-4F3A-8BAC-AF98E0208629}" type="presParOf" srcId="{5422BD3F-9B63-4180-A71C-FD606F5E9A52}" destId="{8A836225-91BF-4D7D-8073-631638141D1D}" srcOrd="0" destOrd="0" presId="urn:microsoft.com/office/officeart/2005/8/layout/hierarchy2"/>
    <dgm:cxn modelId="{68093993-87D3-49FE-BC3E-D8FA2993F316}" type="presParOf" srcId="{8A836225-91BF-4D7D-8073-631638141D1D}" destId="{8FF7F3F8-DF11-4BB2-8736-E55BF04D600D}" srcOrd="0" destOrd="0" presId="urn:microsoft.com/office/officeart/2005/8/layout/hierarchy2"/>
    <dgm:cxn modelId="{71E6237C-9320-4A80-842A-96F30D6562BE}" type="presParOf" srcId="{5422BD3F-9B63-4180-A71C-FD606F5E9A52}" destId="{D9F5544D-39D1-46D4-BB80-8DBBDA854F6B}" srcOrd="1" destOrd="0" presId="urn:microsoft.com/office/officeart/2005/8/layout/hierarchy2"/>
    <dgm:cxn modelId="{64760699-4698-4DD2-97A0-BB17D2E313A6}" type="presParOf" srcId="{D9F5544D-39D1-46D4-BB80-8DBBDA854F6B}" destId="{14583DDD-DC73-4382-AC92-108D80B43B91}" srcOrd="0" destOrd="0" presId="urn:microsoft.com/office/officeart/2005/8/layout/hierarchy2"/>
    <dgm:cxn modelId="{347B43A3-189B-4630-96C6-41F205865E9D}" type="presParOf" srcId="{D9F5544D-39D1-46D4-BB80-8DBBDA854F6B}" destId="{23FD9E51-17E1-4BAB-B6D3-119106B219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57C5D-2569-481D-AA60-C8747BCAB601}">
      <dsp:nvSpPr>
        <dsp:cNvPr id="0" name=""/>
        <dsp:cNvSpPr/>
      </dsp:nvSpPr>
      <dsp:spPr>
        <a:xfrm>
          <a:off x="7443" y="2142481"/>
          <a:ext cx="2630059" cy="1315029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两个问题</a:t>
          </a:r>
        </a:p>
      </dsp:txBody>
      <dsp:txXfrm>
        <a:off x="45959" y="2180997"/>
        <a:ext cx="2553027" cy="1237997"/>
      </dsp:txXfrm>
    </dsp:sp>
    <dsp:sp modelId="{58FC7E2A-D96D-40FE-984C-86E05FDC3617}">
      <dsp:nvSpPr>
        <dsp:cNvPr id="0" name=""/>
        <dsp:cNvSpPr/>
      </dsp:nvSpPr>
      <dsp:spPr>
        <a:xfrm rot="18770822">
          <a:off x="2390017" y="2208456"/>
          <a:ext cx="154699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546995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/>
        </a:p>
      </dsp:txBody>
      <dsp:txXfrm>
        <a:off x="3124839" y="2194215"/>
        <a:ext cx="77349" cy="77349"/>
      </dsp:txXfrm>
    </dsp:sp>
    <dsp:sp modelId="{FED150A7-F11E-4DCF-93AF-322751B6EBD6}">
      <dsp:nvSpPr>
        <dsp:cNvPr id="0" name=""/>
        <dsp:cNvSpPr/>
      </dsp:nvSpPr>
      <dsp:spPr>
        <a:xfrm>
          <a:off x="3689526" y="1008268"/>
          <a:ext cx="2630059" cy="1315029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图的遍历方法</a:t>
          </a:r>
        </a:p>
      </dsp:txBody>
      <dsp:txXfrm>
        <a:off x="3728042" y="1046784"/>
        <a:ext cx="2553027" cy="1237997"/>
      </dsp:txXfrm>
    </dsp:sp>
    <dsp:sp modelId="{124B3B96-41C9-47B3-9548-39759DD0DF9E}">
      <dsp:nvSpPr>
        <dsp:cNvPr id="0" name=""/>
        <dsp:cNvSpPr/>
      </dsp:nvSpPr>
      <dsp:spPr>
        <a:xfrm rot="19457599">
          <a:off x="6197812" y="1263278"/>
          <a:ext cx="1295571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295571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3209" y="1255322"/>
        <a:ext cx="64778" cy="64778"/>
      </dsp:txXfrm>
    </dsp:sp>
    <dsp:sp modelId="{024CB1F0-EE53-41A1-8B9F-33AA0CC2B336}">
      <dsp:nvSpPr>
        <dsp:cNvPr id="0" name=""/>
        <dsp:cNvSpPr/>
      </dsp:nvSpPr>
      <dsp:spPr>
        <a:xfrm>
          <a:off x="7371610" y="252126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深度优先搜索</a:t>
          </a:r>
        </a:p>
      </dsp:txBody>
      <dsp:txXfrm>
        <a:off x="7410126" y="290642"/>
        <a:ext cx="2553027" cy="1237997"/>
      </dsp:txXfrm>
    </dsp:sp>
    <dsp:sp modelId="{42B66335-1C81-4282-8EF3-427ADE726A6E}">
      <dsp:nvSpPr>
        <dsp:cNvPr id="0" name=""/>
        <dsp:cNvSpPr/>
      </dsp:nvSpPr>
      <dsp:spPr>
        <a:xfrm rot="2142401">
          <a:off x="6197812" y="2019420"/>
          <a:ext cx="1295571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295571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3209" y="2011465"/>
        <a:ext cx="64778" cy="64778"/>
      </dsp:txXfrm>
    </dsp:sp>
    <dsp:sp modelId="{86D45983-29BC-4440-807C-64642DA2752C}">
      <dsp:nvSpPr>
        <dsp:cNvPr id="0" name=""/>
        <dsp:cNvSpPr/>
      </dsp:nvSpPr>
      <dsp:spPr>
        <a:xfrm>
          <a:off x="7371610" y="1764410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广度优先搜索</a:t>
          </a:r>
        </a:p>
      </dsp:txBody>
      <dsp:txXfrm>
        <a:off x="7410126" y="1802926"/>
        <a:ext cx="2553027" cy="1237997"/>
      </dsp:txXfrm>
    </dsp:sp>
    <dsp:sp modelId="{360583B9-371B-4971-A401-340A4DCF807E}">
      <dsp:nvSpPr>
        <dsp:cNvPr id="0" name=""/>
        <dsp:cNvSpPr/>
      </dsp:nvSpPr>
      <dsp:spPr>
        <a:xfrm rot="2829178">
          <a:off x="2390017" y="3342669"/>
          <a:ext cx="154699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546995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24839" y="3328428"/>
        <a:ext cx="77349" cy="77349"/>
      </dsp:txXfrm>
    </dsp:sp>
    <dsp:sp modelId="{EAE2B3AB-4729-436B-A9A1-8E1C7A0C64B5}">
      <dsp:nvSpPr>
        <dsp:cNvPr id="0" name=""/>
        <dsp:cNvSpPr/>
      </dsp:nvSpPr>
      <dsp:spPr>
        <a:xfrm>
          <a:off x="3689526" y="3276694"/>
          <a:ext cx="2630059" cy="1315029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避免重复访问</a:t>
          </a:r>
        </a:p>
      </dsp:txBody>
      <dsp:txXfrm>
        <a:off x="3728042" y="3315210"/>
        <a:ext cx="2553027" cy="1237997"/>
      </dsp:txXfrm>
    </dsp:sp>
    <dsp:sp modelId="{8A836225-91BF-4D7D-8073-631638141D1D}">
      <dsp:nvSpPr>
        <dsp:cNvPr id="0" name=""/>
        <dsp:cNvSpPr/>
      </dsp:nvSpPr>
      <dsp:spPr>
        <a:xfrm>
          <a:off x="6319586" y="3909776"/>
          <a:ext cx="105202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052023" y="2443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19297" y="3907909"/>
        <a:ext cx="52601" cy="52601"/>
      </dsp:txXfrm>
    </dsp:sp>
    <dsp:sp modelId="{14583DDD-DC73-4382-AC92-108D80B43B91}">
      <dsp:nvSpPr>
        <dsp:cNvPr id="0" name=""/>
        <dsp:cNvSpPr/>
      </dsp:nvSpPr>
      <dsp:spPr>
        <a:xfrm>
          <a:off x="7371610" y="3276694"/>
          <a:ext cx="2630059" cy="131502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数组</a:t>
          </a:r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visited[ ]</a:t>
          </a:r>
          <a:endParaRPr lang="zh-CN" altLang="en-US" sz="3200" kern="1200" dirty="0"/>
        </a:p>
      </dsp:txBody>
      <dsp:txXfrm>
        <a:off x="7410126" y="3315210"/>
        <a:ext cx="2553027" cy="123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5/20/2024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image" Target="../media/image4.tmp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slideLayout" Target="../slideLayouts/slideLayout50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8.tmp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7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44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slideLayout" Target="../slideLayouts/slideLayout49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" Target="slide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深度优先搜索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2996952"/>
            <a:ext cx="6840760" cy="244827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en-US" altLang="zh-CN" dirty="0"/>
              <a:t>“</a:t>
            </a:r>
            <a:r>
              <a:rPr lang="zh-CN" altLang="en-US" dirty="0"/>
              <a:t>图的遍历</a:t>
            </a:r>
            <a:r>
              <a:rPr lang="en-US" altLang="zh-CN" dirty="0"/>
              <a:t>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14454" y="1122680"/>
            <a:ext cx="6136874" cy="155622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若以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为起始顶点对右图进行深度优先搜索，哪个序列是不可能得到的？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ABCDEGF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ABDCEGF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ABFDECG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AFECDBG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012681" y="1605089"/>
            <a:ext cx="4326058" cy="3854660"/>
            <a:chOff x="2462922" y="1829600"/>
            <a:chExt cx="2966334" cy="2528094"/>
          </a:xfrm>
        </p:grpSpPr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4206881" y="2205044"/>
              <a:ext cx="819149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3952881" y="2368556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3657606" y="1829600"/>
              <a:ext cx="590550" cy="53181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3657606" y="2871001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7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2462922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30" name="Oval 44"/>
          <p:cNvSpPr>
            <a:spLocks noChangeArrowheads="1"/>
          </p:cNvSpPr>
          <p:nvPr/>
        </p:nvSpPr>
        <p:spPr bwMode="auto">
          <a:xfrm>
            <a:off x="6642791" y="1466987"/>
            <a:ext cx="916874" cy="83672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31" name="Freeform 40"/>
          <p:cNvSpPr>
            <a:spLocks/>
          </p:cNvSpPr>
          <p:nvPr/>
        </p:nvSpPr>
        <p:spPr bwMode="auto">
          <a:xfrm>
            <a:off x="10995142" y="2345951"/>
            <a:ext cx="45719" cy="75356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Oval 44"/>
          <p:cNvSpPr>
            <a:spLocks noChangeArrowheads="1"/>
          </p:cNvSpPr>
          <p:nvPr/>
        </p:nvSpPr>
        <p:spPr bwMode="auto">
          <a:xfrm>
            <a:off x="10662705" y="1475510"/>
            <a:ext cx="898635" cy="87044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 flipH="1">
            <a:off x="7142584" y="2303709"/>
            <a:ext cx="205758" cy="795803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" name="Freeform 40"/>
          <p:cNvSpPr>
            <a:spLocks/>
          </p:cNvSpPr>
          <p:nvPr/>
        </p:nvSpPr>
        <p:spPr bwMode="auto">
          <a:xfrm>
            <a:off x="7730644" y="2148262"/>
            <a:ext cx="1064732" cy="1034522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53889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2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5315409" y="1628800"/>
            <a:ext cx="5245087" cy="4680520"/>
          </a:xfrm>
          <a:solidFill>
            <a:schemeClr val="bg1"/>
          </a:solidFill>
          <a:ln w="38100" cmpd="sng">
            <a:solidFill>
              <a:srgbClr val="0000FF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void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DFS</a:t>
            </a:r>
            <a:r>
              <a:rPr lang="en-US" altLang="zh-CN" sz="2800" dirty="0">
                <a:cs typeface="Times New Roman" panose="02020603050405020304" pitchFamily="18" charset="0"/>
              </a:rPr>
              <a:t>(Graph G, Vertex 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{  </a:t>
            </a:r>
            <a:r>
              <a:rPr lang="en-US" altLang="zh-CN" sz="2800" dirty="0" err="1"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cs typeface="Times New Roman" panose="02020603050405020304" pitchFamily="18" charset="0"/>
              </a:rPr>
              <a:t>&lt;&lt;V;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visited[V]=1;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for(V</a:t>
            </a:r>
            <a:r>
              <a:rPr lang="zh-CN" altLang="en-US" sz="2800" dirty="0">
                <a:cs typeface="Times New Roman" panose="02020603050405020304" pitchFamily="18" charset="0"/>
              </a:rPr>
              <a:t>的每个邻接点</a:t>
            </a:r>
            <a:r>
              <a:rPr lang="en-US" altLang="zh-CN" sz="2800" dirty="0">
                <a:cs typeface="Times New Roman" panose="02020603050405020304" pitchFamily="18" charset="0"/>
              </a:rPr>
              <a:t>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 if(!visited[W])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   DFS(G</a:t>
            </a:r>
            <a:r>
              <a:rPr lang="zh-CN" altLang="en-US" sz="2800" dirty="0"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858111" y="2347502"/>
            <a:ext cx="936104" cy="965769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33196" y="2347502"/>
            <a:ext cx="2861430" cy="90010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14" name="五边形 13"/>
          <p:cNvSpPr/>
          <p:nvPr/>
        </p:nvSpPr>
        <p:spPr>
          <a:xfrm>
            <a:off x="833196" y="3637349"/>
            <a:ext cx="2299224" cy="90010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15" name="五边形 14"/>
          <p:cNvSpPr/>
          <p:nvPr/>
        </p:nvSpPr>
        <p:spPr>
          <a:xfrm>
            <a:off x="819460" y="4716602"/>
            <a:ext cx="2299224" cy="90010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71690" y="3703786"/>
            <a:ext cx="162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4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65696" y="4813575"/>
            <a:ext cx="1766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O(n+e)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751828" y="536596"/>
            <a:ext cx="196539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1464" y="396250"/>
            <a:ext cx="4032449" cy="988329"/>
            <a:chOff x="511395" y="5831598"/>
            <a:chExt cx="3673390" cy="1903027"/>
          </a:xfrm>
        </p:grpSpPr>
        <p:sp>
          <p:nvSpPr>
            <p:cNvPr id="18" name="燕尾形 17"/>
            <p:cNvSpPr/>
            <p:nvPr/>
          </p:nvSpPr>
          <p:spPr>
            <a:xfrm>
              <a:off x="511395" y="6101950"/>
              <a:ext cx="34110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360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 animBg="1"/>
      <p:bldP spid="7" grpId="0" animBg="1"/>
      <p:bldP spid="13" grpId="0" animBg="1"/>
      <p:bldP spid="14" grpId="0" animBg="1"/>
      <p:bldP spid="15" grpId="0" animBg="1"/>
      <p:bldP spid="8" grpId="1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59141" y="1554430"/>
            <a:ext cx="1563771" cy="58075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 rot="1492646">
            <a:off x="8030188" y="2097535"/>
            <a:ext cx="502944" cy="1074220"/>
            <a:chOff x="2873" y="1251"/>
            <a:chExt cx="283" cy="833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17" y="125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 rot="20107354">
              <a:off x="2873" y="1680"/>
              <a:ext cx="283" cy="4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sp>
        <p:nvSpPr>
          <p:cNvPr id="88" name="燕尾形 87"/>
          <p:cNvSpPr/>
          <p:nvPr/>
        </p:nvSpPr>
        <p:spPr>
          <a:xfrm>
            <a:off x="4747110" y="536656"/>
            <a:ext cx="501335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函数执行过程</a:t>
            </a:r>
          </a:p>
        </p:txBody>
      </p:sp>
      <p:grpSp>
        <p:nvGrpSpPr>
          <p:cNvPr id="89" name="Group 2"/>
          <p:cNvGrpSpPr>
            <a:grpSpLocks/>
          </p:cNvGrpSpPr>
          <p:nvPr/>
        </p:nvGrpSpPr>
        <p:grpSpPr bwMode="auto">
          <a:xfrm>
            <a:off x="2412324" y="3672564"/>
            <a:ext cx="4340226" cy="2744788"/>
            <a:chOff x="2595" y="1390"/>
            <a:chExt cx="2734" cy="1729"/>
          </a:xfrm>
        </p:grpSpPr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3659" y="1717"/>
              <a:ext cx="1388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lvl="0" algn="just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 lvl="0" algn="just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lvl="0" algn="just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lvl="0" algn="just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 lvl="0" algn="just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AutoShape 75"/>
            <p:cNvSpPr>
              <a:spLocks noChangeArrowheads="1"/>
            </p:cNvSpPr>
            <p:nvPr/>
          </p:nvSpPr>
          <p:spPr bwMode="auto">
            <a:xfrm>
              <a:off x="3511" y="1737"/>
              <a:ext cx="1514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2" name="Rectangle 83"/>
            <p:cNvSpPr>
              <a:spLocks noChangeArrowheads="1"/>
            </p:cNvSpPr>
            <p:nvPr/>
          </p:nvSpPr>
          <p:spPr bwMode="auto">
            <a:xfrm>
              <a:off x="2595" y="2164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arcs=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3567" y="1390"/>
              <a:ext cx="17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0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0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  E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3218" y="1715"/>
              <a:ext cx="379" cy="1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 marL="0" marR="0" lvl="0" indent="0" algn="l" defTabSz="91440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  <a:p>
              <a:pPr marL="0" marR="0" lvl="0" indent="0" algn="l" defTabSz="91440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8560484" y="2683485"/>
            <a:ext cx="1349057" cy="58075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673458" y="1656438"/>
            <a:ext cx="2868826" cy="2641242"/>
            <a:chOff x="673458" y="1656438"/>
            <a:chExt cx="2868826" cy="2641242"/>
          </a:xfrm>
        </p:grpSpPr>
        <p:grpSp>
          <p:nvGrpSpPr>
            <p:cNvPr id="55" name="组合 54"/>
            <p:cNvGrpSpPr/>
            <p:nvPr/>
          </p:nvGrpSpPr>
          <p:grpSpPr>
            <a:xfrm>
              <a:off x="673458" y="1656438"/>
              <a:ext cx="2868826" cy="2641242"/>
              <a:chOff x="2476506" y="1716452"/>
              <a:chExt cx="2868826" cy="2641242"/>
            </a:xfrm>
          </p:grpSpPr>
          <p:sp>
            <p:nvSpPr>
              <p:cNvPr id="57" name="Freeform 39"/>
              <p:cNvSpPr>
                <a:spLocks/>
              </p:cNvSpPr>
              <p:nvPr/>
            </p:nvSpPr>
            <p:spPr bwMode="auto">
              <a:xfrm>
                <a:off x="2887669" y="3287719"/>
                <a:ext cx="811213" cy="709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" name="Freeform 41"/>
              <p:cNvSpPr>
                <a:spLocks/>
              </p:cNvSpPr>
              <p:nvPr/>
            </p:nvSpPr>
            <p:spPr bwMode="auto">
              <a:xfrm>
                <a:off x="4161648" y="2168501"/>
                <a:ext cx="748931" cy="6258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" name="Freeform 42"/>
              <p:cNvSpPr>
                <a:spLocks/>
              </p:cNvSpPr>
              <p:nvPr/>
            </p:nvSpPr>
            <p:spPr bwMode="auto">
              <a:xfrm>
                <a:off x="2811469" y="2182142"/>
                <a:ext cx="827087" cy="834116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" name="Line 43"/>
              <p:cNvSpPr>
                <a:spLocks noChangeShapeType="1"/>
              </p:cNvSpPr>
              <p:nvPr/>
            </p:nvSpPr>
            <p:spPr bwMode="auto">
              <a:xfrm>
                <a:off x="3933117" y="3360744"/>
                <a:ext cx="19764" cy="7064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2" name="Oval 44"/>
              <p:cNvSpPr>
                <a:spLocks noChangeArrowheads="1"/>
              </p:cNvSpPr>
              <p:nvPr/>
            </p:nvSpPr>
            <p:spPr bwMode="auto">
              <a:xfrm>
                <a:off x="3606806" y="1716452"/>
                <a:ext cx="590550" cy="599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108000" rIns="0" bIns="0"/>
              <a:lstStyle/>
              <a:p>
                <a:pPr algn="ctr" defTabSz="914400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63" name="Oval 45"/>
              <p:cNvSpPr>
                <a:spLocks noChangeArrowheads="1"/>
              </p:cNvSpPr>
              <p:nvPr/>
            </p:nvSpPr>
            <p:spPr bwMode="auto">
              <a:xfrm>
                <a:off x="3657606" y="2794378"/>
                <a:ext cx="590550" cy="56636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108000" rIns="0" bIns="0"/>
              <a:lstStyle/>
              <a:p>
                <a:pPr algn="ctr" defTabSz="914400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64" name="Oval 46"/>
              <p:cNvSpPr>
                <a:spLocks noChangeArrowheads="1"/>
              </p:cNvSpPr>
              <p:nvPr/>
            </p:nvSpPr>
            <p:spPr bwMode="auto">
              <a:xfrm>
                <a:off x="4754782" y="2733075"/>
                <a:ext cx="590550" cy="56636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108000" rIns="0" bIns="0"/>
              <a:lstStyle/>
              <a:p>
                <a:pPr algn="ctr" defTabSz="914400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65" name="Oval 47"/>
              <p:cNvSpPr>
                <a:spLocks noChangeArrowheads="1"/>
              </p:cNvSpPr>
              <p:nvPr/>
            </p:nvSpPr>
            <p:spPr bwMode="auto">
              <a:xfrm>
                <a:off x="2476506" y="2794378"/>
                <a:ext cx="590550" cy="56636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108000" rIns="0" bIns="0"/>
              <a:lstStyle/>
              <a:p>
                <a:pPr algn="ctr" defTabSz="914400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66" name="Oval 48"/>
              <p:cNvSpPr>
                <a:spLocks noChangeArrowheads="1"/>
              </p:cNvSpPr>
              <p:nvPr/>
            </p:nvSpPr>
            <p:spPr bwMode="auto">
              <a:xfrm>
                <a:off x="3606806" y="3792565"/>
                <a:ext cx="592138" cy="56512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108000" rIns="0" bIns="0"/>
              <a:lstStyle/>
              <a:p>
                <a:pPr algn="ctr" defTabSz="914400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E</a:t>
                </a:r>
              </a:p>
            </p:txBody>
          </p:sp>
        </p:grpSp>
        <p:cxnSp>
          <p:nvCxnSpPr>
            <p:cNvPr id="23" name="直接连接符 22"/>
            <p:cNvCxnSpPr>
              <a:stCxn id="65" idx="6"/>
              <a:endCxn id="63" idx="2"/>
            </p:cNvCxnSpPr>
            <p:nvPr/>
          </p:nvCxnSpPr>
          <p:spPr>
            <a:xfrm>
              <a:off x="1264008" y="3017547"/>
              <a:ext cx="5905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>
            <a:endCxn id="63" idx="0"/>
          </p:cNvCxnSpPr>
          <p:nvPr/>
        </p:nvCxnSpPr>
        <p:spPr>
          <a:xfrm>
            <a:off x="2139951" y="2255533"/>
            <a:ext cx="9882" cy="47883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224865" y="2134980"/>
            <a:ext cx="16161" cy="533929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5"/>
          <p:cNvGrpSpPr>
            <a:grpSpLocks/>
          </p:cNvGrpSpPr>
          <p:nvPr/>
        </p:nvGrpSpPr>
        <p:grpSpPr bwMode="auto">
          <a:xfrm rot="928963">
            <a:off x="8272695" y="3269626"/>
            <a:ext cx="502944" cy="1074220"/>
            <a:chOff x="2873" y="1251"/>
            <a:chExt cx="283" cy="833"/>
          </a:xfrm>
        </p:grpSpPr>
        <p:sp>
          <p:nvSpPr>
            <p:cNvPr id="105" name="Line 6"/>
            <p:cNvSpPr>
              <a:spLocks noChangeShapeType="1"/>
            </p:cNvSpPr>
            <p:nvPr/>
          </p:nvSpPr>
          <p:spPr bwMode="auto">
            <a:xfrm>
              <a:off x="3017" y="125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 rot="20671037">
              <a:off x="2873" y="1680"/>
              <a:ext cx="283" cy="4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8788034" y="3794384"/>
            <a:ext cx="1349057" cy="58075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9439668" y="3260658"/>
            <a:ext cx="16161" cy="533929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5"/>
          <p:cNvGrpSpPr>
            <a:grpSpLocks/>
          </p:cNvGrpSpPr>
          <p:nvPr/>
        </p:nvGrpSpPr>
        <p:grpSpPr bwMode="auto">
          <a:xfrm rot="928963">
            <a:off x="8469715" y="4358218"/>
            <a:ext cx="502944" cy="1074220"/>
            <a:chOff x="2873" y="1251"/>
            <a:chExt cx="283" cy="833"/>
          </a:xfrm>
        </p:grpSpPr>
        <p:sp>
          <p:nvSpPr>
            <p:cNvPr id="110" name="Line 6"/>
            <p:cNvSpPr>
              <a:spLocks noChangeShapeType="1"/>
            </p:cNvSpPr>
            <p:nvPr/>
          </p:nvSpPr>
          <p:spPr bwMode="auto">
            <a:xfrm>
              <a:off x="3017" y="125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 rot="20671037">
              <a:off x="2873" y="1680"/>
              <a:ext cx="283" cy="4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8940434" y="4932405"/>
            <a:ext cx="1349057" cy="58075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9592068" y="4398679"/>
            <a:ext cx="16161" cy="533929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9979330" y="2687358"/>
            <a:ext cx="1349057" cy="58075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9967423" y="2145663"/>
            <a:ext cx="255869" cy="5075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5"/>
          <p:cNvGrpSpPr>
            <a:grpSpLocks/>
          </p:cNvGrpSpPr>
          <p:nvPr/>
        </p:nvGrpSpPr>
        <p:grpSpPr bwMode="auto">
          <a:xfrm rot="928963">
            <a:off x="8781599" y="5531018"/>
            <a:ext cx="502944" cy="1074220"/>
            <a:chOff x="2873" y="1251"/>
            <a:chExt cx="283" cy="833"/>
          </a:xfrm>
        </p:grpSpPr>
        <p:sp>
          <p:nvSpPr>
            <p:cNvPr id="117" name="Line 6"/>
            <p:cNvSpPr>
              <a:spLocks noChangeShapeType="1"/>
            </p:cNvSpPr>
            <p:nvPr/>
          </p:nvSpPr>
          <p:spPr bwMode="auto">
            <a:xfrm>
              <a:off x="3017" y="125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 rot="20671037">
              <a:off x="2873" y="1680"/>
              <a:ext cx="283" cy="4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</p:grpSp>
      <p:grpSp>
        <p:nvGrpSpPr>
          <p:cNvPr id="119" name="Group 5"/>
          <p:cNvGrpSpPr>
            <a:grpSpLocks/>
          </p:cNvGrpSpPr>
          <p:nvPr/>
        </p:nvGrpSpPr>
        <p:grpSpPr bwMode="auto">
          <a:xfrm rot="928963">
            <a:off x="10241717" y="3264732"/>
            <a:ext cx="502944" cy="1074220"/>
            <a:chOff x="2873" y="1251"/>
            <a:chExt cx="283" cy="833"/>
          </a:xfrm>
        </p:grpSpPr>
        <p:sp>
          <p:nvSpPr>
            <p:cNvPr id="120" name="Line 6"/>
            <p:cNvSpPr>
              <a:spLocks noChangeShapeType="1"/>
            </p:cNvSpPr>
            <p:nvPr/>
          </p:nvSpPr>
          <p:spPr bwMode="auto">
            <a:xfrm>
              <a:off x="3017" y="125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21" name="Oval 7"/>
            <p:cNvSpPr>
              <a:spLocks noChangeArrowheads="1"/>
            </p:cNvSpPr>
            <p:nvPr/>
          </p:nvSpPr>
          <p:spPr bwMode="auto">
            <a:xfrm rot="20671037">
              <a:off x="2873" y="1680"/>
              <a:ext cx="283" cy="4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 flipV="1">
            <a:off x="10095357" y="4398679"/>
            <a:ext cx="194134" cy="51709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9834829" y="3260658"/>
            <a:ext cx="194134" cy="51709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9640695" y="2122128"/>
            <a:ext cx="194134" cy="51709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 flipV="1">
            <a:off x="10028963" y="1955985"/>
            <a:ext cx="1114860" cy="67716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44"/>
          <p:cNvSpPr>
            <a:spLocks noChangeArrowheads="1"/>
          </p:cNvSpPr>
          <p:nvPr/>
        </p:nvSpPr>
        <p:spPr bwMode="auto">
          <a:xfrm>
            <a:off x="1805346" y="1656438"/>
            <a:ext cx="590550" cy="59909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132" name="Oval 44"/>
          <p:cNvSpPr>
            <a:spLocks noChangeArrowheads="1"/>
          </p:cNvSpPr>
          <p:nvPr/>
        </p:nvSpPr>
        <p:spPr bwMode="auto">
          <a:xfrm>
            <a:off x="672229" y="2702654"/>
            <a:ext cx="590550" cy="59909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133" name="Oval 44"/>
          <p:cNvSpPr>
            <a:spLocks noChangeArrowheads="1"/>
          </p:cNvSpPr>
          <p:nvPr/>
        </p:nvSpPr>
        <p:spPr bwMode="auto">
          <a:xfrm>
            <a:off x="1835508" y="2722942"/>
            <a:ext cx="590550" cy="59909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134" name="Oval 44"/>
          <p:cNvSpPr>
            <a:spLocks noChangeArrowheads="1"/>
          </p:cNvSpPr>
          <p:nvPr/>
        </p:nvSpPr>
        <p:spPr bwMode="auto">
          <a:xfrm>
            <a:off x="1790059" y="3726420"/>
            <a:ext cx="590550" cy="59909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135" name="Oval 44"/>
          <p:cNvSpPr>
            <a:spLocks noChangeArrowheads="1"/>
          </p:cNvSpPr>
          <p:nvPr/>
        </p:nvSpPr>
        <p:spPr bwMode="auto">
          <a:xfrm>
            <a:off x="2951734" y="2651207"/>
            <a:ext cx="590550" cy="59909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136" name="Text Box 85"/>
          <p:cNvSpPr txBox="1">
            <a:spLocks noChangeArrowheads="1"/>
          </p:cNvSpPr>
          <p:nvPr/>
        </p:nvSpPr>
        <p:spPr bwMode="auto">
          <a:xfrm>
            <a:off x="4311260" y="2065721"/>
            <a:ext cx="2875858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v=A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DFS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序列：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B C E D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7" name="五边形 6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71464" y="396250"/>
            <a:ext cx="4032449" cy="988329"/>
            <a:chOff x="511395" y="5831598"/>
            <a:chExt cx="3673390" cy="1903027"/>
          </a:xfrm>
        </p:grpSpPr>
        <p:sp>
          <p:nvSpPr>
            <p:cNvPr id="69" name="燕尾形 68"/>
            <p:cNvSpPr/>
            <p:nvPr/>
          </p:nvSpPr>
          <p:spPr>
            <a:xfrm>
              <a:off x="511395" y="6101950"/>
              <a:ext cx="34110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</a:t>
              </a:r>
            </a:p>
          </p:txBody>
        </p:sp>
      </p:grp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4532421" y="4182035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5355765" y="4160013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4147138" y="4593978"/>
            <a:ext cx="133100" cy="523220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5789513" y="4602987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4551130" y="5023424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7" name="Text Box 85"/>
          <p:cNvSpPr txBox="1">
            <a:spLocks noChangeArrowheads="1"/>
          </p:cNvSpPr>
          <p:nvPr/>
        </p:nvSpPr>
        <p:spPr bwMode="auto">
          <a:xfrm>
            <a:off x="5775371" y="4993858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9" name="Text Box 85"/>
          <p:cNvSpPr txBox="1">
            <a:spLocks noChangeArrowheads="1"/>
          </p:cNvSpPr>
          <p:nvPr/>
        </p:nvSpPr>
        <p:spPr bwMode="auto">
          <a:xfrm>
            <a:off x="4539528" y="5877409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0" name="Text Box 85"/>
          <p:cNvSpPr txBox="1">
            <a:spLocks noChangeArrowheads="1"/>
          </p:cNvSpPr>
          <p:nvPr/>
        </p:nvSpPr>
        <p:spPr bwMode="auto">
          <a:xfrm>
            <a:off x="4953741" y="5877409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1" name="Text Box 85"/>
          <p:cNvSpPr txBox="1">
            <a:spLocks noChangeArrowheads="1"/>
          </p:cNvSpPr>
          <p:nvPr/>
        </p:nvSpPr>
        <p:spPr bwMode="auto">
          <a:xfrm>
            <a:off x="4946613" y="4593978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2" name="Text Box 85"/>
          <p:cNvSpPr txBox="1">
            <a:spLocks noChangeArrowheads="1"/>
          </p:cNvSpPr>
          <p:nvPr/>
        </p:nvSpPr>
        <p:spPr bwMode="auto">
          <a:xfrm>
            <a:off x="4096785" y="5430489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4141149" y="5004250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3" name="Text Box 85"/>
          <p:cNvSpPr txBox="1">
            <a:spLocks noChangeArrowheads="1"/>
          </p:cNvSpPr>
          <p:nvPr/>
        </p:nvSpPr>
        <p:spPr bwMode="auto">
          <a:xfrm>
            <a:off x="4953741" y="4177173"/>
            <a:ext cx="187076" cy="519306"/>
          </a:xfrm>
          <a:prstGeom prst="rect">
            <a:avLst/>
          </a:prstGeom>
          <a:solidFill>
            <a:srgbClr val="E7E7E7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05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 animBg="1"/>
      <p:bldP spid="107" grpId="0" animBg="1"/>
      <p:bldP spid="112" grpId="0" animBg="1"/>
      <p:bldP spid="11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78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82" name="Rectangle 58"/>
          <p:cNvSpPr>
            <a:spLocks noChangeArrowheads="1"/>
          </p:cNvSpPr>
          <p:nvPr/>
        </p:nvSpPr>
        <p:spPr bwMode="auto">
          <a:xfrm>
            <a:off x="811860" y="10984"/>
            <a:ext cx="8316501" cy="71082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讨论</a:t>
            </a:r>
            <a:r>
              <a:rPr lang="en-US" altLang="zh-CN" b="1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：计算机如何实现</a:t>
            </a:r>
            <a:r>
              <a:rPr lang="en-US" altLang="zh-CN" b="1" dirty="0">
                <a:solidFill>
                  <a:srgbClr val="C00000"/>
                </a:solidFill>
                <a:latin typeface="+mj-ea"/>
                <a:ea typeface="+mj-ea"/>
              </a:rPr>
              <a:t>DFS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？</a:t>
            </a:r>
          </a:p>
        </p:txBody>
      </p:sp>
      <p:graphicFrame>
        <p:nvGraphicFramePr>
          <p:cNvPr id="922683" name="Group 59"/>
          <p:cNvGraphicFramePr>
            <a:graphicFrameLocks noGrp="1"/>
          </p:cNvGraphicFramePr>
          <p:nvPr/>
        </p:nvGraphicFramePr>
        <p:xfrm>
          <a:off x="2362200" y="620713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2763" name="Group 139"/>
          <p:cNvGraphicFramePr>
            <a:graphicFrameLocks noGrp="1"/>
          </p:cNvGraphicFramePr>
          <p:nvPr/>
        </p:nvGraphicFramePr>
        <p:xfrm>
          <a:off x="6226176" y="1076325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779" name="Group 155"/>
          <p:cNvGraphicFramePr>
            <a:graphicFrameLocks noGrp="1"/>
          </p:cNvGraphicFramePr>
          <p:nvPr/>
        </p:nvGraphicFramePr>
        <p:xfrm>
          <a:off x="5845175" y="1076326"/>
          <a:ext cx="457200" cy="27797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00" name="Group 176"/>
          <p:cNvGraphicFramePr>
            <a:graphicFrameLocks noGrp="1"/>
          </p:cNvGraphicFramePr>
          <p:nvPr/>
        </p:nvGraphicFramePr>
        <p:xfrm>
          <a:off x="6770688" y="1076325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16" name="Group 192"/>
          <p:cNvGraphicFramePr>
            <a:graphicFrameLocks noGrp="1"/>
          </p:cNvGraphicFramePr>
          <p:nvPr/>
        </p:nvGraphicFramePr>
        <p:xfrm>
          <a:off x="7304088" y="1076325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32" name="Group 208"/>
          <p:cNvGraphicFramePr>
            <a:graphicFrameLocks noGrp="1"/>
          </p:cNvGraphicFramePr>
          <p:nvPr/>
        </p:nvGraphicFramePr>
        <p:xfrm>
          <a:off x="7902576" y="1076325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48" name="Group 224"/>
          <p:cNvGraphicFramePr>
            <a:graphicFrameLocks noGrp="1"/>
          </p:cNvGraphicFramePr>
          <p:nvPr/>
        </p:nvGraphicFramePr>
        <p:xfrm>
          <a:off x="8523288" y="1066800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64" name="Group 240"/>
          <p:cNvGraphicFramePr>
            <a:graphicFrameLocks noGrp="1"/>
          </p:cNvGraphicFramePr>
          <p:nvPr/>
        </p:nvGraphicFramePr>
        <p:xfrm>
          <a:off x="9132888" y="1076325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22880" name="Group 256"/>
          <p:cNvGraphicFramePr>
            <a:graphicFrameLocks noGrp="1"/>
          </p:cNvGraphicFramePr>
          <p:nvPr/>
        </p:nvGraphicFramePr>
        <p:xfrm>
          <a:off x="9742488" y="1066800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2896" name="Rectangle 272"/>
          <p:cNvSpPr>
            <a:spLocks noChangeArrowheads="1"/>
          </p:cNvSpPr>
          <p:nvPr/>
        </p:nvSpPr>
        <p:spPr bwMode="auto">
          <a:xfrm>
            <a:off x="5939888" y="4422346"/>
            <a:ext cx="175260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DFS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结果</a:t>
            </a:r>
          </a:p>
        </p:txBody>
      </p:sp>
      <p:sp>
        <p:nvSpPr>
          <p:cNvPr id="922897" name="Text Box 273"/>
          <p:cNvSpPr txBox="1">
            <a:spLocks noChangeArrowheads="1"/>
          </p:cNvSpPr>
          <p:nvPr/>
        </p:nvSpPr>
        <p:spPr bwMode="auto">
          <a:xfrm>
            <a:off x="1889125" y="1392704"/>
            <a:ext cx="533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邻接矩阵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A</a:t>
            </a:r>
          </a:p>
        </p:txBody>
      </p:sp>
      <p:sp>
        <p:nvSpPr>
          <p:cNvPr id="922898" name="Text Box 274"/>
          <p:cNvSpPr txBox="1">
            <a:spLocks noChangeArrowheads="1"/>
          </p:cNvSpPr>
          <p:nvPr/>
        </p:nvSpPr>
        <p:spPr bwMode="auto">
          <a:xfrm>
            <a:off x="6542088" y="609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辅助数组 </a:t>
            </a:r>
            <a:r>
              <a:rPr lang="en-US" altLang="zh-CN" sz="2400" i="1" dirty="0">
                <a:solidFill>
                  <a:srgbClr val="C00000"/>
                </a:solidFill>
                <a:latin typeface="+mj-ea"/>
                <a:ea typeface="+mj-ea"/>
              </a:rPr>
              <a:t>visited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 [n ]</a:t>
            </a:r>
          </a:p>
        </p:txBody>
      </p:sp>
      <p:graphicFrame>
        <p:nvGraphicFramePr>
          <p:cNvPr id="922904" name="Group 280"/>
          <p:cNvGraphicFramePr>
            <a:graphicFrameLocks noGrp="1"/>
          </p:cNvGraphicFramePr>
          <p:nvPr/>
        </p:nvGraphicFramePr>
        <p:xfrm>
          <a:off x="2362200" y="609600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2984" name="Oval 360"/>
          <p:cNvSpPr>
            <a:spLocks noChangeArrowheads="1"/>
          </p:cNvSpPr>
          <p:nvPr/>
        </p:nvSpPr>
        <p:spPr bwMode="auto">
          <a:xfrm>
            <a:off x="2362200" y="16002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85" name="Oval 361"/>
          <p:cNvSpPr>
            <a:spLocks noChangeArrowheads="1"/>
          </p:cNvSpPr>
          <p:nvPr/>
        </p:nvSpPr>
        <p:spPr bwMode="auto">
          <a:xfrm>
            <a:off x="2819400" y="16002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86" name="Oval 362"/>
          <p:cNvSpPr>
            <a:spLocks noChangeArrowheads="1"/>
          </p:cNvSpPr>
          <p:nvPr/>
        </p:nvSpPr>
        <p:spPr bwMode="auto">
          <a:xfrm>
            <a:off x="2362200" y="1600200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87" name="Oval 363"/>
          <p:cNvSpPr>
            <a:spLocks noChangeArrowheads="1"/>
          </p:cNvSpPr>
          <p:nvPr/>
        </p:nvSpPr>
        <p:spPr bwMode="auto">
          <a:xfrm>
            <a:off x="2819400" y="1600200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88" name="Oval 364"/>
          <p:cNvSpPr>
            <a:spLocks noChangeArrowheads="1"/>
          </p:cNvSpPr>
          <p:nvPr/>
        </p:nvSpPr>
        <p:spPr bwMode="auto">
          <a:xfrm>
            <a:off x="4343400" y="20574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89" name="Oval 365"/>
          <p:cNvSpPr>
            <a:spLocks noChangeArrowheads="1"/>
          </p:cNvSpPr>
          <p:nvPr/>
        </p:nvSpPr>
        <p:spPr bwMode="auto">
          <a:xfrm>
            <a:off x="3581400" y="11430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90" name="Oval 366"/>
          <p:cNvSpPr>
            <a:spLocks noChangeArrowheads="1"/>
          </p:cNvSpPr>
          <p:nvPr/>
        </p:nvSpPr>
        <p:spPr bwMode="auto">
          <a:xfrm>
            <a:off x="3581400" y="1143000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91" name="Oval 367"/>
          <p:cNvSpPr>
            <a:spLocks noChangeArrowheads="1"/>
          </p:cNvSpPr>
          <p:nvPr/>
        </p:nvSpPr>
        <p:spPr bwMode="auto">
          <a:xfrm>
            <a:off x="4800600" y="25146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92" name="Oval 368"/>
          <p:cNvSpPr>
            <a:spLocks noChangeArrowheads="1"/>
          </p:cNvSpPr>
          <p:nvPr/>
        </p:nvSpPr>
        <p:spPr bwMode="auto">
          <a:xfrm>
            <a:off x="4343400" y="2057400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93" name="Oval 369"/>
          <p:cNvSpPr>
            <a:spLocks noChangeArrowheads="1"/>
          </p:cNvSpPr>
          <p:nvPr/>
        </p:nvSpPr>
        <p:spPr bwMode="auto">
          <a:xfrm>
            <a:off x="3962400" y="11430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22994" name="Oval 370"/>
          <p:cNvSpPr>
            <a:spLocks noChangeArrowheads="1"/>
          </p:cNvSpPr>
          <p:nvPr/>
        </p:nvSpPr>
        <p:spPr bwMode="auto">
          <a:xfrm>
            <a:off x="3962400" y="1143000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62732" name="Group 371"/>
          <p:cNvGrpSpPr>
            <a:grpSpLocks/>
          </p:cNvGrpSpPr>
          <p:nvPr/>
        </p:nvGrpSpPr>
        <p:grpSpPr bwMode="auto">
          <a:xfrm>
            <a:off x="2148461" y="3941297"/>
            <a:ext cx="3505200" cy="2516813"/>
            <a:chOff x="22" y="572"/>
            <a:chExt cx="2172" cy="2820"/>
          </a:xfrm>
        </p:grpSpPr>
        <p:pic>
          <p:nvPicPr>
            <p:cNvPr id="62734" name="Picture 37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572"/>
              <a:ext cx="2172" cy="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735" name="Oval 373"/>
            <p:cNvSpPr>
              <a:spLocks noChangeArrowheads="1"/>
            </p:cNvSpPr>
            <p:nvPr/>
          </p:nvSpPr>
          <p:spPr bwMode="auto">
            <a:xfrm>
              <a:off x="431" y="1656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736" name="Line 374"/>
            <p:cNvSpPr>
              <a:spLocks noChangeShapeType="1"/>
            </p:cNvSpPr>
            <p:nvPr/>
          </p:nvSpPr>
          <p:spPr bwMode="auto">
            <a:xfrm flipH="1">
              <a:off x="698" y="1111"/>
              <a:ext cx="271" cy="58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37" name="Line 375"/>
            <p:cNvSpPr>
              <a:spLocks noChangeShapeType="1"/>
            </p:cNvSpPr>
            <p:nvPr/>
          </p:nvSpPr>
          <p:spPr bwMode="auto">
            <a:xfrm>
              <a:off x="1247" y="945"/>
              <a:ext cx="635" cy="4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38" name="Line 376"/>
            <p:cNvSpPr>
              <a:spLocks noChangeShapeType="1"/>
            </p:cNvSpPr>
            <p:nvPr/>
          </p:nvSpPr>
          <p:spPr bwMode="auto">
            <a:xfrm>
              <a:off x="2018" y="1656"/>
              <a:ext cx="0" cy="8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39" name="Line 377"/>
            <p:cNvSpPr>
              <a:spLocks noChangeShapeType="1"/>
            </p:cNvSpPr>
            <p:nvPr/>
          </p:nvSpPr>
          <p:spPr bwMode="auto">
            <a:xfrm>
              <a:off x="1156" y="1071"/>
              <a:ext cx="91" cy="9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40" name="Line 378"/>
            <p:cNvSpPr>
              <a:spLocks noChangeShapeType="1"/>
            </p:cNvSpPr>
            <p:nvPr/>
          </p:nvSpPr>
          <p:spPr bwMode="auto">
            <a:xfrm>
              <a:off x="611" y="2064"/>
              <a:ext cx="138" cy="8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41" name="Line 379"/>
            <p:cNvSpPr>
              <a:spLocks noChangeShapeType="1"/>
            </p:cNvSpPr>
            <p:nvPr/>
          </p:nvSpPr>
          <p:spPr bwMode="auto">
            <a:xfrm flipH="1">
              <a:off x="886" y="2341"/>
              <a:ext cx="316" cy="6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42" name="Oval 380"/>
            <p:cNvSpPr>
              <a:spLocks noChangeArrowheads="1"/>
            </p:cNvSpPr>
            <p:nvPr/>
          </p:nvSpPr>
          <p:spPr bwMode="auto">
            <a:xfrm>
              <a:off x="954" y="709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743" name="Oval 381"/>
            <p:cNvSpPr>
              <a:spLocks noChangeArrowheads="1"/>
            </p:cNvSpPr>
            <p:nvPr/>
          </p:nvSpPr>
          <p:spPr bwMode="auto">
            <a:xfrm>
              <a:off x="1125" y="1979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744" name="Oval 382"/>
            <p:cNvSpPr>
              <a:spLocks noChangeArrowheads="1"/>
            </p:cNvSpPr>
            <p:nvPr/>
          </p:nvSpPr>
          <p:spPr bwMode="auto">
            <a:xfrm>
              <a:off x="1839" y="1208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2745" name="Oval 383"/>
            <p:cNvSpPr>
              <a:spLocks noChangeArrowheads="1"/>
            </p:cNvSpPr>
            <p:nvPr/>
          </p:nvSpPr>
          <p:spPr bwMode="auto">
            <a:xfrm>
              <a:off x="631" y="2936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2746" name="Oval 384"/>
            <p:cNvSpPr>
              <a:spLocks noChangeArrowheads="1"/>
            </p:cNvSpPr>
            <p:nvPr/>
          </p:nvSpPr>
          <p:spPr bwMode="auto">
            <a:xfrm>
              <a:off x="1866" y="2498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923009" name="Text Box 385"/>
          <p:cNvSpPr txBox="1">
            <a:spLocks noChangeArrowheads="1"/>
          </p:cNvSpPr>
          <p:nvPr/>
        </p:nvSpPr>
        <p:spPr bwMode="auto">
          <a:xfrm>
            <a:off x="5939888" y="5107565"/>
            <a:ext cx="4267200" cy="584775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2→1→3→5→4→6</a:t>
            </a:r>
          </a:p>
        </p:txBody>
      </p:sp>
    </p:spTree>
    <p:extLst>
      <p:ext uri="{BB962C8B-B14F-4D97-AF65-F5344CB8AC3E}">
        <p14:creationId xmlns:p14="http://schemas.microsoft.com/office/powerpoint/2010/main" val="1235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82" grpId="0" animBg="1" autoUpdateAnimBg="0"/>
      <p:bldP spid="922896" grpId="0" autoUpdateAnimBg="0"/>
      <p:bldP spid="922897" grpId="0" autoUpdateAnimBg="0"/>
      <p:bldP spid="922898" grpId="0" autoUpdateAnimBg="0"/>
      <p:bldP spid="922984" grpId="0" animBg="1"/>
      <p:bldP spid="922985" grpId="0" animBg="1"/>
      <p:bldP spid="922986" grpId="0" animBg="1"/>
      <p:bldP spid="922987" grpId="0" animBg="1"/>
      <p:bldP spid="922988" grpId="0" animBg="1"/>
      <p:bldP spid="922989" grpId="0" animBg="1"/>
      <p:bldP spid="922990" grpId="0" animBg="1"/>
      <p:bldP spid="922991" grpId="0" animBg="1"/>
      <p:bldP spid="922992" grpId="0" animBg="1"/>
      <p:bldP spid="922993" grpId="0" animBg="1"/>
      <p:bldP spid="922994" grpId="0" animBg="1"/>
      <p:bldP spid="92300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1703512" y="1340768"/>
            <a:ext cx="878363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DFS(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AMGraph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v){      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为邻接矩阵类型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&lt;&lt;v;  visited[v] = true;  	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for(w = 0; w&lt;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G.vexnum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w++)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依次检查邻接矩阵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所在的行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if((</a:t>
            </a:r>
            <a:r>
              <a:rPr lang="en-US" altLang="zh-CN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G.arcs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[v][w]!=0)&amp;&amp; (!visited[w]))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DFS(G, w);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//w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的邻接点，如果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未访问，则递归调用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989194" name="Rectangle 10"/>
          <p:cNvSpPr>
            <a:spLocks noChangeArrowheads="1"/>
          </p:cNvSpPr>
          <p:nvPr/>
        </p:nvSpPr>
        <p:spPr bwMode="auto">
          <a:xfrm>
            <a:off x="911424" y="227060"/>
            <a:ext cx="8259203" cy="533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讨论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：在图的邻接矩阵中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DFS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算法如何编程？</a:t>
            </a:r>
          </a:p>
        </p:txBody>
      </p:sp>
    </p:spTree>
    <p:extLst>
      <p:ext uri="{BB962C8B-B14F-4D97-AF65-F5344CB8AC3E}">
        <p14:creationId xmlns:p14="http://schemas.microsoft.com/office/powerpoint/2010/main" val="10558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9" name="Picture 5" descr="自测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008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590" name="Rectangle 6"/>
          <p:cNvSpPr>
            <a:spLocks noChangeArrowheads="1"/>
          </p:cNvSpPr>
          <p:nvPr/>
        </p:nvSpPr>
        <p:spPr bwMode="auto">
          <a:xfrm>
            <a:off x="2971800" y="22860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591" name="Rectangle 7"/>
          <p:cNvSpPr>
            <a:spLocks noChangeArrowheads="1"/>
          </p:cNvSpPr>
          <p:nvPr/>
        </p:nvSpPr>
        <p:spPr bwMode="auto">
          <a:xfrm>
            <a:off x="865094" y="127742"/>
            <a:ext cx="7073153" cy="6096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讨论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：在图的邻接表中如何进行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DFS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？</a:t>
            </a:r>
          </a:p>
        </p:txBody>
      </p:sp>
      <p:sp>
        <p:nvSpPr>
          <p:cNvPr id="963593" name="Text Box 9"/>
          <p:cNvSpPr txBox="1">
            <a:spLocks noChangeArrowheads="1"/>
          </p:cNvSpPr>
          <p:nvPr/>
        </p:nvSpPr>
        <p:spPr bwMode="auto">
          <a:xfrm>
            <a:off x="5943600" y="4373540"/>
            <a:ext cx="398929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v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0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→ v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→ v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→ v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</a:t>
            </a:r>
          </a:p>
        </p:txBody>
      </p:sp>
      <p:sp>
        <p:nvSpPr>
          <p:cNvPr id="963594" name="Rectangle 10"/>
          <p:cNvSpPr>
            <a:spLocks noChangeArrowheads="1"/>
          </p:cNvSpPr>
          <p:nvPr/>
        </p:nvSpPr>
        <p:spPr bwMode="auto">
          <a:xfrm>
            <a:off x="6572250" y="3886200"/>
            <a:ext cx="1675202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DFS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结果</a:t>
            </a:r>
          </a:p>
        </p:txBody>
      </p:sp>
      <p:graphicFrame>
        <p:nvGraphicFramePr>
          <p:cNvPr id="963595" name="Group 11"/>
          <p:cNvGraphicFramePr>
            <a:graphicFrameLocks noGrp="1"/>
          </p:cNvGraphicFramePr>
          <p:nvPr/>
        </p:nvGraphicFramePr>
        <p:xfrm>
          <a:off x="2274888" y="4419600"/>
          <a:ext cx="392112" cy="18288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607" name="Group 23"/>
          <p:cNvGraphicFramePr>
            <a:graphicFrameLocks noGrp="1"/>
          </p:cNvGraphicFramePr>
          <p:nvPr/>
        </p:nvGraphicFramePr>
        <p:xfrm>
          <a:off x="1893888" y="44196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2209800" y="3810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辅助数组 </a:t>
            </a:r>
            <a:r>
              <a:rPr lang="en-US" altLang="zh-CN" sz="2400" i="1" dirty="0">
                <a:solidFill>
                  <a:srgbClr val="C00000"/>
                </a:solidFill>
                <a:latin typeface="+mj-ea"/>
                <a:ea typeface="+mj-ea"/>
              </a:rPr>
              <a:t>visited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 [n ]</a:t>
            </a:r>
          </a:p>
        </p:txBody>
      </p:sp>
      <p:graphicFrame>
        <p:nvGraphicFramePr>
          <p:cNvPr id="963623" name="Group 39"/>
          <p:cNvGraphicFramePr>
            <a:graphicFrameLocks noGrp="1"/>
          </p:cNvGraphicFramePr>
          <p:nvPr/>
        </p:nvGraphicFramePr>
        <p:xfrm>
          <a:off x="2895601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635" name="Group 51"/>
          <p:cNvGraphicFramePr>
            <a:graphicFrameLocks noGrp="1"/>
          </p:cNvGraphicFramePr>
          <p:nvPr/>
        </p:nvGraphicFramePr>
        <p:xfrm>
          <a:off x="3505201" y="4419600"/>
          <a:ext cx="392113" cy="1831976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647" name="Group 63"/>
          <p:cNvGraphicFramePr>
            <a:graphicFrameLocks noGrp="1"/>
          </p:cNvGraphicFramePr>
          <p:nvPr/>
        </p:nvGraphicFramePr>
        <p:xfrm>
          <a:off x="4114801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659" name="Group 75"/>
          <p:cNvGraphicFramePr>
            <a:graphicFrameLocks noGrp="1"/>
          </p:cNvGraphicFramePr>
          <p:nvPr/>
        </p:nvGraphicFramePr>
        <p:xfrm>
          <a:off x="4724401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72" name="Rectangle 88"/>
          <p:cNvSpPr>
            <a:spLocks noChangeArrowheads="1"/>
          </p:cNvSpPr>
          <p:nvPr/>
        </p:nvSpPr>
        <p:spPr bwMode="auto">
          <a:xfrm>
            <a:off x="8319247" y="603250"/>
            <a:ext cx="3644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—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照样借用</a:t>
            </a:r>
            <a:r>
              <a:rPr lang="en-US" altLang="zh-CN" sz="2400" b="1" i="1" dirty="0">
                <a:solidFill>
                  <a:schemeClr val="tx2"/>
                </a:solidFill>
                <a:latin typeface="+mj-ea"/>
                <a:ea typeface="+mj-ea"/>
              </a:rPr>
              <a:t>visited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 [n ]</a:t>
            </a:r>
            <a:endParaRPr lang="zh-CN" altLang="en-US" sz="24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63673" name="AutoShape 89"/>
          <p:cNvSpPr>
            <a:spLocks noChangeArrowheads="1"/>
          </p:cNvSpPr>
          <p:nvPr/>
        </p:nvSpPr>
        <p:spPr bwMode="auto">
          <a:xfrm>
            <a:off x="1918446" y="1676400"/>
            <a:ext cx="672354" cy="990600"/>
          </a:xfrm>
          <a:prstGeom prst="wedgeEllipseCallout">
            <a:avLst>
              <a:gd name="adj1" fmla="val 126972"/>
              <a:gd name="adj2" fmla="val -83203"/>
            </a:avLst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起点</a:t>
            </a:r>
          </a:p>
        </p:txBody>
      </p:sp>
      <p:sp>
        <p:nvSpPr>
          <p:cNvPr id="963674" name="Text Box 90"/>
          <p:cNvSpPr txBox="1">
            <a:spLocks noChangeArrowheads="1"/>
          </p:cNvSpPr>
          <p:nvPr/>
        </p:nvSpPr>
        <p:spPr bwMode="auto">
          <a:xfrm>
            <a:off x="2590800" y="1143000"/>
            <a:ext cx="304800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63676" name="Rectangle 92"/>
          <p:cNvSpPr>
            <a:spLocks noChangeArrowheads="1"/>
          </p:cNvSpPr>
          <p:nvPr/>
        </p:nvSpPr>
        <p:spPr bwMode="auto">
          <a:xfrm>
            <a:off x="4495800" y="1066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77" name="Rectangle 93"/>
          <p:cNvSpPr>
            <a:spLocks noChangeArrowheads="1"/>
          </p:cNvSpPr>
          <p:nvPr/>
        </p:nvSpPr>
        <p:spPr bwMode="auto">
          <a:xfrm>
            <a:off x="2971800" y="16764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78" name="Rectangle 94"/>
          <p:cNvSpPr>
            <a:spLocks noChangeArrowheads="1"/>
          </p:cNvSpPr>
          <p:nvPr/>
        </p:nvSpPr>
        <p:spPr bwMode="auto">
          <a:xfrm>
            <a:off x="4495800" y="1066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79" name="Rectangle 95"/>
          <p:cNvSpPr>
            <a:spLocks noChangeArrowheads="1"/>
          </p:cNvSpPr>
          <p:nvPr/>
        </p:nvSpPr>
        <p:spPr bwMode="auto">
          <a:xfrm>
            <a:off x="2971800" y="1066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0" name="Rectangle 96"/>
          <p:cNvSpPr>
            <a:spLocks noChangeArrowheads="1"/>
          </p:cNvSpPr>
          <p:nvPr/>
        </p:nvSpPr>
        <p:spPr bwMode="auto">
          <a:xfrm>
            <a:off x="2971800" y="1066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1" name="Rectangle 97"/>
          <p:cNvSpPr>
            <a:spLocks noChangeArrowheads="1"/>
          </p:cNvSpPr>
          <p:nvPr/>
        </p:nvSpPr>
        <p:spPr bwMode="auto">
          <a:xfrm>
            <a:off x="2971800" y="16764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2" name="Rectangle 98"/>
          <p:cNvSpPr>
            <a:spLocks noChangeArrowheads="1"/>
          </p:cNvSpPr>
          <p:nvPr/>
        </p:nvSpPr>
        <p:spPr bwMode="auto">
          <a:xfrm>
            <a:off x="7315200" y="2209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3" name="Rectangle 99"/>
          <p:cNvSpPr>
            <a:spLocks noChangeArrowheads="1"/>
          </p:cNvSpPr>
          <p:nvPr/>
        </p:nvSpPr>
        <p:spPr bwMode="auto">
          <a:xfrm>
            <a:off x="3048000" y="28956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4" name="Rectangle 100"/>
          <p:cNvSpPr>
            <a:spLocks noChangeArrowheads="1"/>
          </p:cNvSpPr>
          <p:nvPr/>
        </p:nvSpPr>
        <p:spPr bwMode="auto">
          <a:xfrm>
            <a:off x="2971800" y="22860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5" name="Rectangle 101"/>
          <p:cNvSpPr>
            <a:spLocks noChangeArrowheads="1"/>
          </p:cNvSpPr>
          <p:nvPr/>
        </p:nvSpPr>
        <p:spPr bwMode="auto">
          <a:xfrm>
            <a:off x="5943600" y="1676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6" name="Rectangle 102"/>
          <p:cNvSpPr>
            <a:spLocks noChangeArrowheads="1"/>
          </p:cNvSpPr>
          <p:nvPr/>
        </p:nvSpPr>
        <p:spPr bwMode="auto">
          <a:xfrm>
            <a:off x="5943600" y="16764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963687" name="Rectangle 103"/>
          <p:cNvSpPr>
            <a:spLocks noChangeArrowheads="1"/>
          </p:cNvSpPr>
          <p:nvPr/>
        </p:nvSpPr>
        <p:spPr bwMode="auto">
          <a:xfrm>
            <a:off x="7315200" y="2209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1328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0" grpId="0" animBg="1"/>
      <p:bldP spid="963591" grpId="0" animBg="1" autoUpdateAnimBg="0"/>
      <p:bldP spid="963593" grpId="0" autoUpdateAnimBg="0"/>
      <p:bldP spid="963594" grpId="0" autoUpdateAnimBg="0"/>
      <p:bldP spid="963622" grpId="0" autoUpdateAnimBg="0"/>
      <p:bldP spid="963672" grpId="0" autoUpdateAnimBg="0"/>
      <p:bldP spid="963673" grpId="0" animBg="1" autoUpdateAnimBg="0"/>
      <p:bldP spid="963674" grpId="0" autoUpdateAnimBg="0"/>
      <p:bldP spid="963676" grpId="0" animBg="1"/>
      <p:bldP spid="963677" grpId="0" animBg="1"/>
      <p:bldP spid="963678" grpId="0" animBg="1"/>
      <p:bldP spid="963679" grpId="0" animBg="1"/>
      <p:bldP spid="963680" grpId="0" animBg="1"/>
      <p:bldP spid="963681" grpId="0" animBg="1"/>
      <p:bldP spid="963682" grpId="0" animBg="1"/>
      <p:bldP spid="963683" grpId="0" animBg="1"/>
      <p:bldP spid="963684" grpId="0" animBg="1"/>
      <p:bldP spid="963685" grpId="0" animBg="1"/>
      <p:bldP spid="963686" grpId="0" animBg="1"/>
      <p:bldP spid="9636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868139" y="242224"/>
            <a:ext cx="6570436" cy="533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讨论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4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：邻接表的</a:t>
            </a:r>
            <a:r>
              <a:rPr kumimoji="1"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DFS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算法如何编程？</a:t>
            </a:r>
          </a:p>
        </p:txBody>
      </p:sp>
      <p:sp>
        <p:nvSpPr>
          <p:cNvPr id="964615" name="Rectangle 7"/>
          <p:cNvSpPr>
            <a:spLocks noChangeArrowheads="1"/>
          </p:cNvSpPr>
          <p:nvPr/>
        </p:nvSpPr>
        <p:spPr bwMode="auto">
          <a:xfrm>
            <a:off x="2115672" y="1032813"/>
            <a:ext cx="85523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DFS(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ALGraph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v){        	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为邻接表类型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&lt;&lt;v;  visited[v] = true;    	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G.vertices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[v].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firstarc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的边链表的第一个边结点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while(p!=NULL){              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边结点非空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if(!visited[w])  DFS(G, w); 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未访问，则递归调用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p=p-&gt;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nextarc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 	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指向下一个边结点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+mj-ea"/>
                <a:ea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651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4305" y="32146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给定一有向图的邻接表如下。从顶点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出发按深度优先搜索法进行遍历，则得到的一种顶点序列为：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V1,V2,V3,V4,V7,V6,V5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V1,V5,V4,V7,V6,V2,V3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V1,V5,V6,V4,V7,V2,V3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V1,V5,V4,V7,V6,V3,V2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4" y="567097"/>
            <a:ext cx="6203638" cy="4711117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7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燕尾形 32"/>
          <p:cNvSpPr/>
          <p:nvPr/>
        </p:nvSpPr>
        <p:spPr>
          <a:xfrm>
            <a:off x="4733092" y="536656"/>
            <a:ext cx="453126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非连通图的遍历</a:t>
            </a:r>
          </a:p>
        </p:txBody>
      </p:sp>
      <p:sp>
        <p:nvSpPr>
          <p:cNvPr id="82" name="横卷形 81"/>
          <p:cNvSpPr/>
          <p:nvPr/>
        </p:nvSpPr>
        <p:spPr>
          <a:xfrm>
            <a:off x="1039701" y="1510897"/>
            <a:ext cx="4159620" cy="936374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非连通图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1118415" y="2516570"/>
            <a:ext cx="5069974" cy="3683847"/>
            <a:chOff x="1118415" y="2516570"/>
            <a:chExt cx="5069974" cy="3683847"/>
          </a:xfrm>
        </p:grpSpPr>
        <p:sp>
          <p:nvSpPr>
            <p:cNvPr id="84" name="右箭头标注 83"/>
            <p:cNvSpPr/>
            <p:nvPr/>
          </p:nvSpPr>
          <p:spPr>
            <a:xfrm>
              <a:off x="1118415" y="2516570"/>
              <a:ext cx="5069974" cy="3683847"/>
            </a:xfrm>
            <a:prstGeom prst="rightArrowCallout">
              <a:avLst>
                <a:gd name="adj1" fmla="val 7857"/>
                <a:gd name="adj2" fmla="val 11470"/>
                <a:gd name="adj3" fmla="val 12041"/>
                <a:gd name="adj4" fmla="val 81799"/>
              </a:avLst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150000"/>
                </a:lnSpc>
              </a:pP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1798803" y="3249721"/>
              <a:ext cx="2713574" cy="1873286"/>
              <a:chOff x="1798803" y="3249721"/>
              <a:chExt cx="2713574" cy="1873286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1798803" y="3249721"/>
                <a:ext cx="2713574" cy="1873286"/>
                <a:chOff x="1722689" y="2547355"/>
                <a:chExt cx="2713574" cy="1873286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1722689" y="2547355"/>
                  <a:ext cx="2713574" cy="1873286"/>
                  <a:chOff x="1722689" y="2547355"/>
                  <a:chExt cx="2713574" cy="1873286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722689" y="2547355"/>
                    <a:ext cx="2690190" cy="1873286"/>
                    <a:chOff x="1722689" y="2547355"/>
                    <a:chExt cx="2690190" cy="1873286"/>
                  </a:xfrm>
                </p:grpSpPr>
                <p:grpSp>
                  <p:nvGrpSpPr>
                    <p:cNvPr id="90" name="组合 89"/>
                    <p:cNvGrpSpPr/>
                    <p:nvPr/>
                  </p:nvGrpSpPr>
                  <p:grpSpPr>
                    <a:xfrm>
                      <a:off x="1722689" y="2547355"/>
                      <a:ext cx="2690190" cy="1873286"/>
                      <a:chOff x="1722689" y="2547355"/>
                      <a:chExt cx="2690190" cy="1873286"/>
                    </a:xfrm>
                  </p:grpSpPr>
                  <p:grpSp>
                    <p:nvGrpSpPr>
                      <p:cNvPr id="92" name="组合 91"/>
                      <p:cNvGrpSpPr/>
                      <p:nvPr/>
                    </p:nvGrpSpPr>
                    <p:grpSpPr>
                      <a:xfrm>
                        <a:off x="1722689" y="2547355"/>
                        <a:ext cx="2690190" cy="1873286"/>
                        <a:chOff x="1722689" y="2547355"/>
                        <a:chExt cx="2690190" cy="1873286"/>
                      </a:xfrm>
                    </p:grpSpPr>
                    <p:grpSp>
                      <p:nvGrpSpPr>
                        <p:cNvPr id="94" name="组合 93"/>
                        <p:cNvGrpSpPr/>
                        <p:nvPr/>
                      </p:nvGrpSpPr>
                      <p:grpSpPr>
                        <a:xfrm>
                          <a:off x="1722689" y="2547355"/>
                          <a:ext cx="2690190" cy="1873286"/>
                          <a:chOff x="1444487" y="1855305"/>
                          <a:chExt cx="2690190" cy="1873286"/>
                        </a:xfrm>
                      </p:grpSpPr>
                      <p:sp>
                        <p:nvSpPr>
                          <p:cNvPr id="96" name="椭圆 95"/>
                          <p:cNvSpPr/>
                          <p:nvPr/>
                        </p:nvSpPr>
                        <p:spPr>
                          <a:xfrm>
                            <a:off x="1462280" y="3026225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100" dirty="0">
                              <a:solidFill>
                                <a:srgbClr val="002060"/>
                              </a:solidFill>
                              <a:latin typeface="+mj-ea"/>
                              <a:ea typeface="+mj-ea"/>
                            </a:endParaRPr>
                          </a:p>
                        </p:txBody>
                      </p:sp>
                      <p:sp>
                        <p:nvSpPr>
                          <p:cNvPr id="97" name="椭圆 96"/>
                          <p:cNvSpPr/>
                          <p:nvPr/>
                        </p:nvSpPr>
                        <p:spPr>
                          <a:xfrm>
                            <a:off x="1444487" y="1855305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600" dirty="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8" name="椭圆 97"/>
                          <p:cNvSpPr/>
                          <p:nvPr/>
                        </p:nvSpPr>
                        <p:spPr>
                          <a:xfrm>
                            <a:off x="2445028" y="1855305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100" dirty="0">
                              <a:solidFill>
                                <a:srgbClr val="002060"/>
                              </a:solidFill>
                              <a:latin typeface="+mj-ea"/>
                              <a:ea typeface="+mj-ea"/>
                            </a:endParaRPr>
                          </a:p>
                        </p:txBody>
                      </p:sp>
                      <p:sp>
                        <p:nvSpPr>
                          <p:cNvPr id="99" name="椭圆 98"/>
                          <p:cNvSpPr/>
                          <p:nvPr/>
                        </p:nvSpPr>
                        <p:spPr>
                          <a:xfrm>
                            <a:off x="2458279" y="3013857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100" dirty="0">
                              <a:solidFill>
                                <a:srgbClr val="002060"/>
                              </a:solidFill>
                              <a:latin typeface="+mj-ea"/>
                              <a:ea typeface="+mj-ea"/>
                            </a:endParaRPr>
                          </a:p>
                        </p:txBody>
                      </p:sp>
                      <p:sp>
                        <p:nvSpPr>
                          <p:cNvPr id="100" name="椭圆 99"/>
                          <p:cNvSpPr/>
                          <p:nvPr/>
                        </p:nvSpPr>
                        <p:spPr>
                          <a:xfrm>
                            <a:off x="3445564" y="1855305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100" dirty="0">
                              <a:solidFill>
                                <a:srgbClr val="002060"/>
                              </a:solidFill>
                              <a:latin typeface="+mj-ea"/>
                              <a:ea typeface="+mj-ea"/>
                            </a:endParaRPr>
                          </a:p>
                        </p:txBody>
                      </p:sp>
                      <p:sp>
                        <p:nvSpPr>
                          <p:cNvPr id="101" name="椭圆 100"/>
                          <p:cNvSpPr/>
                          <p:nvPr/>
                        </p:nvSpPr>
                        <p:spPr>
                          <a:xfrm>
                            <a:off x="3445564" y="3013857"/>
                            <a:ext cx="689113" cy="702366"/>
                          </a:xfrm>
                          <a:prstGeom prst="ellipse">
                            <a:avLst/>
                          </a:prstGeom>
                          <a:solidFill>
                            <a:srgbClr val="FFFF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100" dirty="0">
                              <a:solidFill>
                                <a:srgbClr val="002060"/>
                              </a:solidFill>
                              <a:latin typeface="+mj-ea"/>
                              <a:ea typeface="+mj-ea"/>
                            </a:endParaRPr>
                          </a:p>
                        </p:txBody>
                      </p:sp>
                      <p:cxnSp>
                        <p:nvCxnSpPr>
                          <p:cNvPr id="102" name="直接连接符 101"/>
                          <p:cNvCxnSpPr>
                            <a:stCxn id="97" idx="6"/>
                            <a:endCxn id="98" idx="2"/>
                          </p:cNvCxnSpPr>
                          <p:nvPr/>
                        </p:nvCxnSpPr>
                        <p:spPr>
                          <a:xfrm>
                            <a:off x="2133600" y="2206488"/>
                            <a:ext cx="311428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直接连接符 102"/>
                          <p:cNvCxnSpPr>
                            <a:stCxn id="97" idx="4"/>
                            <a:endCxn id="96" idx="0"/>
                          </p:cNvCxnSpPr>
                          <p:nvPr/>
                        </p:nvCxnSpPr>
                        <p:spPr>
                          <a:xfrm>
                            <a:off x="1789044" y="2557671"/>
                            <a:ext cx="17793" cy="468554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" name="直接连接符 103"/>
                          <p:cNvCxnSpPr>
                            <a:stCxn id="98" idx="4"/>
                            <a:endCxn id="99" idx="0"/>
                          </p:cNvCxnSpPr>
                          <p:nvPr/>
                        </p:nvCxnSpPr>
                        <p:spPr>
                          <a:xfrm>
                            <a:off x="2789585" y="2557671"/>
                            <a:ext cx="13251" cy="456186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直接连接符 104"/>
                          <p:cNvCxnSpPr>
                            <a:stCxn id="97" idx="5"/>
                            <a:endCxn id="99" idx="1"/>
                          </p:cNvCxnSpPr>
                          <p:nvPr/>
                        </p:nvCxnSpPr>
                        <p:spPr>
                          <a:xfrm>
                            <a:off x="2032682" y="2454812"/>
                            <a:ext cx="526515" cy="661904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" name="直接连接符 105"/>
                          <p:cNvCxnSpPr>
                            <a:stCxn id="100" idx="4"/>
                            <a:endCxn id="101" idx="0"/>
                          </p:cNvCxnSpPr>
                          <p:nvPr/>
                        </p:nvCxnSpPr>
                        <p:spPr>
                          <a:xfrm>
                            <a:off x="3790121" y="2557671"/>
                            <a:ext cx="0" cy="456186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1818567" y="2640504"/>
                          <a:ext cx="619751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800" dirty="0">
                              <a:solidFill>
                                <a:srgbClr val="0000FF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</a:t>
                          </a:r>
                          <a:r>
                            <a:rPr lang="en-US" altLang="zh-CN" sz="2800" baseline="-25000" dirty="0">
                              <a:solidFill>
                                <a:srgbClr val="0000FF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endParaRPr lang="zh-CN" altLang="en-US" sz="2800" baseline="-25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93" name="文本框 92"/>
                      <p:cNvSpPr txBox="1"/>
                      <p:nvPr/>
                    </p:nvSpPr>
                    <p:spPr>
                      <a:xfrm>
                        <a:off x="2838946" y="2629157"/>
                        <a:ext cx="61975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V</a:t>
                        </a:r>
                        <a:r>
                          <a:rPr lang="en-US" altLang="zh-CN" sz="2800" baseline="-25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</a:t>
                        </a:r>
                        <a:endParaRPr lang="zh-CN" altLang="en-US" sz="2800" baseline="-250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91" name="文本框 90"/>
                    <p:cNvSpPr txBox="1"/>
                    <p:nvPr/>
                  </p:nvSpPr>
                  <p:spPr>
                    <a:xfrm>
                      <a:off x="2806304" y="3767426"/>
                      <a:ext cx="61975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en-US" altLang="zh-CN" sz="2800" baseline="-250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3816512" y="2645238"/>
                    <a:ext cx="61975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V</a:t>
                    </a:r>
                    <a:r>
                      <a:rPr lang="en-US" altLang="zh-CN" sz="2800" baseline="-25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</a:t>
                    </a:r>
                    <a:endParaRPr lang="zh-CN" altLang="en-US" sz="2800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" name="文本框 86"/>
                <p:cNvSpPr txBox="1"/>
                <p:nvPr/>
              </p:nvSpPr>
              <p:spPr>
                <a:xfrm>
                  <a:off x="3779969" y="3813500"/>
                  <a:ext cx="6197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</a:t>
                  </a:r>
                  <a:r>
                    <a:rPr lang="en-US" altLang="zh-CN" sz="2800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28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文本框 106"/>
              <p:cNvSpPr txBox="1"/>
              <p:nvPr/>
            </p:nvSpPr>
            <p:spPr>
              <a:xfrm>
                <a:off x="1907787" y="4546605"/>
                <a:ext cx="619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9" name="矩形 108"/>
          <p:cNvSpPr/>
          <p:nvPr/>
        </p:nvSpPr>
        <p:spPr>
          <a:xfrm>
            <a:off x="6445248" y="2516569"/>
            <a:ext cx="2188703" cy="368384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6677245" y="3220225"/>
            <a:ext cx="1736008" cy="1873286"/>
            <a:chOff x="6980788" y="2615203"/>
            <a:chExt cx="1736008" cy="1873286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980788" y="2615203"/>
              <a:ext cx="1736008" cy="1873286"/>
              <a:chOff x="1722689" y="2547355"/>
              <a:chExt cx="1736008" cy="1873286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722689" y="2547355"/>
                <a:ext cx="1736008" cy="1873286"/>
                <a:chOff x="1722689" y="2547355"/>
                <a:chExt cx="1736008" cy="1873286"/>
              </a:xfrm>
            </p:grpSpPr>
            <p:grpSp>
              <p:nvGrpSpPr>
                <p:cNvPr id="117" name="组合 116"/>
                <p:cNvGrpSpPr/>
                <p:nvPr/>
              </p:nvGrpSpPr>
              <p:grpSpPr>
                <a:xfrm>
                  <a:off x="1722689" y="2547355"/>
                  <a:ext cx="1702905" cy="1873286"/>
                  <a:chOff x="1722689" y="2547355"/>
                  <a:chExt cx="1702905" cy="1873286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1722689" y="2547355"/>
                    <a:ext cx="1702905" cy="1873286"/>
                    <a:chOff x="1444487" y="1855305"/>
                    <a:chExt cx="1702905" cy="1873286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1462280" y="3026225"/>
                      <a:ext cx="689113" cy="70236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100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p:txBody>
                </p:sp>
                <p:sp>
                  <p:nvSpPr>
                    <p:cNvPr id="122" name="椭圆 121"/>
                    <p:cNvSpPr/>
                    <p:nvPr/>
                  </p:nvSpPr>
                  <p:spPr>
                    <a:xfrm>
                      <a:off x="1444487" y="1855305"/>
                      <a:ext cx="689113" cy="70236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6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2445028" y="1855305"/>
                      <a:ext cx="689113" cy="70236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100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p:txBody>
                </p:sp>
                <p:sp>
                  <p:nvSpPr>
                    <p:cNvPr id="124" name="椭圆 123"/>
                    <p:cNvSpPr/>
                    <p:nvPr/>
                  </p:nvSpPr>
                  <p:spPr>
                    <a:xfrm>
                      <a:off x="2458279" y="3013857"/>
                      <a:ext cx="689113" cy="70236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100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p:txBody>
                </p:sp>
                <p:cxnSp>
                  <p:nvCxnSpPr>
                    <p:cNvPr id="127" name="直接连接符 126"/>
                    <p:cNvCxnSpPr>
                      <a:stCxn id="122" idx="6"/>
                      <a:endCxn id="123" idx="2"/>
                    </p:cNvCxnSpPr>
                    <p:nvPr/>
                  </p:nvCxnSpPr>
                  <p:spPr>
                    <a:xfrm>
                      <a:off x="2133600" y="2206488"/>
                      <a:ext cx="311428" cy="0"/>
                    </a:xfrm>
                    <a:prstGeom prst="line">
                      <a:avLst/>
                    </a:prstGeom>
                    <a:ln w="381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直接连接符 127"/>
                    <p:cNvCxnSpPr>
                      <a:stCxn id="122" idx="4"/>
                      <a:endCxn id="121" idx="0"/>
                    </p:cNvCxnSpPr>
                    <p:nvPr/>
                  </p:nvCxnSpPr>
                  <p:spPr>
                    <a:xfrm>
                      <a:off x="1789044" y="2557671"/>
                      <a:ext cx="17793" cy="468554"/>
                    </a:xfrm>
                    <a:prstGeom prst="line">
                      <a:avLst/>
                    </a:prstGeom>
                    <a:ln w="381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直接连接符 128"/>
                    <p:cNvCxnSpPr>
                      <a:stCxn id="123" idx="4"/>
                      <a:endCxn id="124" idx="0"/>
                    </p:cNvCxnSpPr>
                    <p:nvPr/>
                  </p:nvCxnSpPr>
                  <p:spPr>
                    <a:xfrm>
                      <a:off x="2789585" y="2557671"/>
                      <a:ext cx="13251" cy="456186"/>
                    </a:xfrm>
                    <a:prstGeom prst="line">
                      <a:avLst/>
                    </a:prstGeom>
                    <a:ln w="381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连接符 129"/>
                    <p:cNvCxnSpPr>
                      <a:stCxn id="122" idx="5"/>
                      <a:endCxn id="124" idx="1"/>
                    </p:cNvCxnSpPr>
                    <p:nvPr/>
                  </p:nvCxnSpPr>
                  <p:spPr>
                    <a:xfrm>
                      <a:off x="2032682" y="2454812"/>
                      <a:ext cx="526515" cy="661904"/>
                    </a:xfrm>
                    <a:prstGeom prst="line">
                      <a:avLst/>
                    </a:prstGeom>
                    <a:ln w="38100">
                      <a:solidFill>
                        <a:srgbClr val="0020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1818567" y="2640504"/>
                    <a:ext cx="61975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V</a:t>
                    </a:r>
                    <a:r>
                      <a:rPr lang="en-US" altLang="zh-CN" sz="2800" baseline="-25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sz="2800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8" name="文本框 117"/>
                <p:cNvSpPr txBox="1"/>
                <p:nvPr/>
              </p:nvSpPr>
              <p:spPr>
                <a:xfrm>
                  <a:off x="2838946" y="2629157"/>
                  <a:ext cx="6197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</a:t>
                  </a:r>
                  <a:r>
                    <a:rPr lang="en-US" altLang="zh-CN" sz="2800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8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6" name="文本框 115"/>
              <p:cNvSpPr txBox="1"/>
              <p:nvPr/>
            </p:nvSpPr>
            <p:spPr>
              <a:xfrm>
                <a:off x="2806304" y="3767426"/>
                <a:ext cx="619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7090855" y="3888641"/>
              <a:ext cx="619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9530444" y="2516570"/>
            <a:ext cx="1997311" cy="368384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10023201" y="3276434"/>
            <a:ext cx="712497" cy="1860918"/>
            <a:chOff x="3723766" y="2547355"/>
            <a:chExt cx="712497" cy="186091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3723766" y="2547355"/>
              <a:ext cx="712497" cy="1860918"/>
              <a:chOff x="3723766" y="2547355"/>
              <a:chExt cx="712497" cy="1860918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3723766" y="2547355"/>
                <a:ext cx="689113" cy="1860918"/>
                <a:chOff x="3445564" y="1855305"/>
                <a:chExt cx="689113" cy="1860918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3445564" y="1855305"/>
                  <a:ext cx="689113" cy="70236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00" dirty="0">
                    <a:solidFill>
                      <a:srgbClr val="00206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3445564" y="3013857"/>
                  <a:ext cx="689113" cy="70236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00" dirty="0">
                    <a:solidFill>
                      <a:srgbClr val="002060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155" name="直接连接符 154"/>
                <p:cNvCxnSpPr>
                  <a:stCxn id="149" idx="4"/>
                  <a:endCxn id="150" idx="0"/>
                </p:cNvCxnSpPr>
                <p:nvPr/>
              </p:nvCxnSpPr>
              <p:spPr>
                <a:xfrm>
                  <a:off x="3790121" y="2557671"/>
                  <a:ext cx="0" cy="45618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文本框 137"/>
              <p:cNvSpPr txBox="1"/>
              <p:nvPr/>
            </p:nvSpPr>
            <p:spPr>
              <a:xfrm>
                <a:off x="3816512" y="2645238"/>
                <a:ext cx="619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6" name="文本框 135"/>
            <p:cNvSpPr txBox="1"/>
            <p:nvPr/>
          </p:nvSpPr>
          <p:spPr>
            <a:xfrm>
              <a:off x="3779969" y="3813500"/>
              <a:ext cx="619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6" name="加号 155"/>
          <p:cNvSpPr/>
          <p:nvPr/>
        </p:nvSpPr>
        <p:spPr>
          <a:xfrm>
            <a:off x="8760954" y="3865030"/>
            <a:ext cx="710233" cy="737997"/>
          </a:xfrm>
          <a:prstGeom prst="mathPlu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横卷形 159"/>
          <p:cNvSpPr/>
          <p:nvPr/>
        </p:nvSpPr>
        <p:spPr>
          <a:xfrm>
            <a:off x="6787312" y="1510897"/>
            <a:ext cx="4159620" cy="936374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</a:p>
        </p:txBody>
      </p:sp>
      <p:sp>
        <p:nvSpPr>
          <p:cNvPr id="60" name="五边形 5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271464" y="396250"/>
            <a:ext cx="4032449" cy="988329"/>
            <a:chOff x="511395" y="5831598"/>
            <a:chExt cx="3673390" cy="1903027"/>
          </a:xfrm>
        </p:grpSpPr>
        <p:sp>
          <p:nvSpPr>
            <p:cNvPr id="62" name="燕尾形 61"/>
            <p:cNvSpPr/>
            <p:nvPr/>
          </p:nvSpPr>
          <p:spPr>
            <a:xfrm>
              <a:off x="511395" y="6101950"/>
              <a:ext cx="34110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783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767408" y="1512341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数独</a:t>
            </a:r>
          </a:p>
        </p:txBody>
      </p:sp>
      <p:sp>
        <p:nvSpPr>
          <p:cNvPr id="15" name="横卷形 14"/>
          <p:cNvSpPr/>
          <p:nvPr/>
        </p:nvSpPr>
        <p:spPr>
          <a:xfrm>
            <a:off x="4323455" y="1418426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八皇后</a:t>
            </a:r>
          </a:p>
        </p:txBody>
      </p:sp>
      <p:sp>
        <p:nvSpPr>
          <p:cNvPr id="16" name="横卷形 15"/>
          <p:cNvSpPr/>
          <p:nvPr/>
        </p:nvSpPr>
        <p:spPr>
          <a:xfrm>
            <a:off x="8112224" y="1412776"/>
            <a:ext cx="2806618" cy="1050398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66" y="2742862"/>
            <a:ext cx="3227796" cy="337232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522210" y="2631766"/>
            <a:ext cx="4363164" cy="3382656"/>
            <a:chOff x="2349599" y="1748852"/>
            <a:chExt cx="4579855" cy="3586163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2797204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155979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503642" y="1748852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65592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224367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572029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930804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653117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5291167" y="1748852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011892" y="17488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797204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155979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503642" y="210762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865592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224367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72029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930804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5653117" y="210762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291167" y="2107627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6011892" y="21076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2797204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3155979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3503642" y="2467990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3865592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224367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4572029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930804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5653117" y="246799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291167" y="246799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6011892" y="246799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2797204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3155979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3503642" y="2828352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3865592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4224367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4572029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4930804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5653117" y="2828352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5291167" y="2828352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6011892" y="28283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>
              <a:off x="2797204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3155979" y="3181349"/>
              <a:ext cx="358775" cy="391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3503642" y="31760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3865592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4224367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4572029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4930804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5653117" y="31760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5291167" y="3176015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6011892" y="31760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2797204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3155979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503642" y="35363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3865592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4224367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29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4930804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59"/>
            <p:cNvSpPr>
              <a:spLocks noChangeArrowheads="1"/>
            </p:cNvSpPr>
            <p:nvPr/>
          </p:nvSpPr>
          <p:spPr bwMode="auto">
            <a:xfrm>
              <a:off x="5653117" y="35363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5291167" y="35363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6011892" y="35363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2797204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63"/>
            <p:cNvSpPr>
              <a:spLocks noChangeArrowheads="1"/>
            </p:cNvSpPr>
            <p:nvPr/>
          </p:nvSpPr>
          <p:spPr bwMode="auto">
            <a:xfrm>
              <a:off x="3155979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64"/>
            <p:cNvSpPr>
              <a:spLocks noChangeArrowheads="1"/>
            </p:cNvSpPr>
            <p:nvPr/>
          </p:nvSpPr>
          <p:spPr bwMode="auto">
            <a:xfrm>
              <a:off x="3503642" y="38967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65"/>
            <p:cNvSpPr>
              <a:spLocks noChangeArrowheads="1"/>
            </p:cNvSpPr>
            <p:nvPr/>
          </p:nvSpPr>
          <p:spPr bwMode="auto">
            <a:xfrm>
              <a:off x="3865592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4224367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67"/>
            <p:cNvSpPr>
              <a:spLocks noChangeArrowheads="1"/>
            </p:cNvSpPr>
            <p:nvPr/>
          </p:nvSpPr>
          <p:spPr bwMode="auto">
            <a:xfrm>
              <a:off x="4572029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68"/>
            <p:cNvSpPr>
              <a:spLocks noChangeArrowheads="1"/>
            </p:cNvSpPr>
            <p:nvPr/>
          </p:nvSpPr>
          <p:spPr bwMode="auto">
            <a:xfrm>
              <a:off x="4930804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69"/>
            <p:cNvSpPr>
              <a:spLocks noChangeArrowheads="1"/>
            </p:cNvSpPr>
            <p:nvPr/>
          </p:nvSpPr>
          <p:spPr bwMode="auto">
            <a:xfrm>
              <a:off x="5653117" y="3896740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70"/>
            <p:cNvSpPr>
              <a:spLocks noChangeArrowheads="1"/>
            </p:cNvSpPr>
            <p:nvPr/>
          </p:nvSpPr>
          <p:spPr bwMode="auto">
            <a:xfrm>
              <a:off x="5291167" y="3896740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71"/>
            <p:cNvSpPr>
              <a:spLocks noChangeArrowheads="1"/>
            </p:cNvSpPr>
            <p:nvPr/>
          </p:nvSpPr>
          <p:spPr bwMode="auto">
            <a:xfrm>
              <a:off x="6011892" y="38967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72"/>
            <p:cNvSpPr>
              <a:spLocks noChangeArrowheads="1"/>
            </p:cNvSpPr>
            <p:nvPr/>
          </p:nvSpPr>
          <p:spPr bwMode="auto">
            <a:xfrm>
              <a:off x="2797204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73"/>
            <p:cNvSpPr>
              <a:spLocks noChangeArrowheads="1"/>
            </p:cNvSpPr>
            <p:nvPr/>
          </p:nvSpPr>
          <p:spPr bwMode="auto">
            <a:xfrm>
              <a:off x="3155979" y="42555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74"/>
            <p:cNvSpPr>
              <a:spLocks noChangeArrowheads="1"/>
            </p:cNvSpPr>
            <p:nvPr/>
          </p:nvSpPr>
          <p:spPr bwMode="auto">
            <a:xfrm>
              <a:off x="3503642" y="42555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75"/>
            <p:cNvSpPr>
              <a:spLocks noChangeArrowheads="1"/>
            </p:cNvSpPr>
            <p:nvPr/>
          </p:nvSpPr>
          <p:spPr bwMode="auto">
            <a:xfrm>
              <a:off x="3865592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76"/>
            <p:cNvSpPr>
              <a:spLocks noChangeArrowheads="1"/>
            </p:cNvSpPr>
            <p:nvPr/>
          </p:nvSpPr>
          <p:spPr bwMode="auto">
            <a:xfrm>
              <a:off x="4224367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77"/>
            <p:cNvSpPr>
              <a:spLocks noChangeArrowheads="1"/>
            </p:cNvSpPr>
            <p:nvPr/>
          </p:nvSpPr>
          <p:spPr bwMode="auto">
            <a:xfrm>
              <a:off x="4572029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4930804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79"/>
            <p:cNvSpPr>
              <a:spLocks noChangeArrowheads="1"/>
            </p:cNvSpPr>
            <p:nvPr/>
          </p:nvSpPr>
          <p:spPr bwMode="auto">
            <a:xfrm>
              <a:off x="5653117" y="4255515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80"/>
            <p:cNvSpPr>
              <a:spLocks noChangeArrowheads="1"/>
            </p:cNvSpPr>
            <p:nvPr/>
          </p:nvSpPr>
          <p:spPr bwMode="auto">
            <a:xfrm>
              <a:off x="5291167" y="4255515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81"/>
            <p:cNvSpPr>
              <a:spLocks noChangeArrowheads="1"/>
            </p:cNvSpPr>
            <p:nvPr/>
          </p:nvSpPr>
          <p:spPr bwMode="auto">
            <a:xfrm>
              <a:off x="6011892" y="425551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82"/>
            <p:cNvSpPr>
              <a:spLocks noChangeArrowheads="1"/>
            </p:cNvSpPr>
            <p:nvPr/>
          </p:nvSpPr>
          <p:spPr bwMode="auto">
            <a:xfrm>
              <a:off x="2797204" y="46158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83"/>
            <p:cNvSpPr>
              <a:spLocks noChangeArrowheads="1"/>
            </p:cNvSpPr>
            <p:nvPr/>
          </p:nvSpPr>
          <p:spPr bwMode="auto">
            <a:xfrm>
              <a:off x="3155979" y="4615877"/>
              <a:ext cx="358775" cy="358775"/>
            </a:xfrm>
            <a:prstGeom prst="rect">
              <a:avLst/>
            </a:prstGeom>
            <a:solidFill>
              <a:srgbClr val="F8BFBE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3503642" y="46158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85"/>
            <p:cNvSpPr>
              <a:spLocks noChangeArrowheads="1"/>
            </p:cNvSpPr>
            <p:nvPr/>
          </p:nvSpPr>
          <p:spPr bwMode="auto">
            <a:xfrm>
              <a:off x="3865592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4224367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87"/>
            <p:cNvSpPr>
              <a:spLocks noChangeArrowheads="1"/>
            </p:cNvSpPr>
            <p:nvPr/>
          </p:nvSpPr>
          <p:spPr bwMode="auto">
            <a:xfrm>
              <a:off x="4572029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4930804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89"/>
            <p:cNvSpPr>
              <a:spLocks noChangeArrowheads="1"/>
            </p:cNvSpPr>
            <p:nvPr/>
          </p:nvSpPr>
          <p:spPr bwMode="auto">
            <a:xfrm>
              <a:off x="5653117" y="4615877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5291167" y="4615877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91"/>
            <p:cNvSpPr>
              <a:spLocks noChangeArrowheads="1"/>
            </p:cNvSpPr>
            <p:nvPr/>
          </p:nvSpPr>
          <p:spPr bwMode="auto">
            <a:xfrm>
              <a:off x="6011892" y="46158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Rectangle 92"/>
            <p:cNvSpPr>
              <a:spLocks noChangeArrowheads="1"/>
            </p:cNvSpPr>
            <p:nvPr/>
          </p:nvSpPr>
          <p:spPr bwMode="auto">
            <a:xfrm>
              <a:off x="2797204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1" name="Rectangle 93"/>
            <p:cNvSpPr>
              <a:spLocks noChangeArrowheads="1"/>
            </p:cNvSpPr>
            <p:nvPr/>
          </p:nvSpPr>
          <p:spPr bwMode="auto">
            <a:xfrm>
              <a:off x="3155979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2" name="Rectangle 94"/>
            <p:cNvSpPr>
              <a:spLocks noChangeArrowheads="1"/>
            </p:cNvSpPr>
            <p:nvPr/>
          </p:nvSpPr>
          <p:spPr bwMode="auto">
            <a:xfrm>
              <a:off x="3503642" y="49762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3865592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4" name="Rectangle 96"/>
            <p:cNvSpPr>
              <a:spLocks noChangeArrowheads="1"/>
            </p:cNvSpPr>
            <p:nvPr/>
          </p:nvSpPr>
          <p:spPr bwMode="auto">
            <a:xfrm>
              <a:off x="4224367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5" name="Rectangle 97"/>
            <p:cNvSpPr>
              <a:spLocks noChangeArrowheads="1"/>
            </p:cNvSpPr>
            <p:nvPr/>
          </p:nvSpPr>
          <p:spPr bwMode="auto">
            <a:xfrm>
              <a:off x="4572029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6" name="Rectangle 98"/>
            <p:cNvSpPr>
              <a:spLocks noChangeArrowheads="1"/>
            </p:cNvSpPr>
            <p:nvPr/>
          </p:nvSpPr>
          <p:spPr bwMode="auto">
            <a:xfrm>
              <a:off x="4930804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7" name="Rectangle 99"/>
            <p:cNvSpPr>
              <a:spLocks noChangeArrowheads="1"/>
            </p:cNvSpPr>
            <p:nvPr/>
          </p:nvSpPr>
          <p:spPr bwMode="auto">
            <a:xfrm>
              <a:off x="5653117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8" name="Rectangle 100"/>
            <p:cNvSpPr>
              <a:spLocks noChangeArrowheads="1"/>
            </p:cNvSpPr>
            <p:nvPr/>
          </p:nvSpPr>
          <p:spPr bwMode="auto">
            <a:xfrm>
              <a:off x="5291167" y="4976240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" name="Rectangle 101"/>
            <p:cNvSpPr>
              <a:spLocks noChangeArrowheads="1"/>
            </p:cNvSpPr>
            <p:nvPr/>
          </p:nvSpPr>
          <p:spPr bwMode="auto">
            <a:xfrm>
              <a:off x="6011892" y="497624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0" name="Line 102"/>
            <p:cNvSpPr>
              <a:spLocks noChangeShapeType="1"/>
            </p:cNvSpPr>
            <p:nvPr/>
          </p:nvSpPr>
          <p:spPr bwMode="auto">
            <a:xfrm>
              <a:off x="2349599" y="2228843"/>
              <a:ext cx="938113" cy="111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 flipH="1">
              <a:off x="5921391" y="4786322"/>
              <a:ext cx="10080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6411573" y="3895152"/>
              <a:ext cx="5032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</a:t>
              </a:r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3158067" y="2167467"/>
              <a:ext cx="2861733" cy="2633133"/>
            </a:xfrm>
            <a:custGeom>
              <a:avLst/>
              <a:gdLst>
                <a:gd name="connsiteX0" fmla="*/ 207433 w 2861733"/>
                <a:gd name="connsiteY0" fmla="*/ 118533 h 2633133"/>
                <a:gd name="connsiteX1" fmla="*/ 474133 w 2861733"/>
                <a:gd name="connsiteY1" fmla="*/ 118533 h 2633133"/>
                <a:gd name="connsiteX2" fmla="*/ 537633 w 2861733"/>
                <a:gd name="connsiteY2" fmla="*/ 829733 h 2633133"/>
                <a:gd name="connsiteX3" fmla="*/ 118533 w 2861733"/>
                <a:gd name="connsiteY3" fmla="*/ 829733 h 2633133"/>
                <a:gd name="connsiteX4" fmla="*/ 131233 w 2861733"/>
                <a:gd name="connsiteY4" fmla="*/ 1540933 h 2633133"/>
                <a:gd name="connsiteX5" fmla="*/ 905933 w 2861733"/>
                <a:gd name="connsiteY5" fmla="*/ 1579033 h 2633133"/>
                <a:gd name="connsiteX6" fmla="*/ 931333 w 2861733"/>
                <a:gd name="connsiteY6" fmla="*/ 1960033 h 2633133"/>
                <a:gd name="connsiteX7" fmla="*/ 1566333 w 2861733"/>
                <a:gd name="connsiteY7" fmla="*/ 1947333 h 2633133"/>
                <a:gd name="connsiteX8" fmla="*/ 1604433 w 2861733"/>
                <a:gd name="connsiteY8" fmla="*/ 1223433 h 2633133"/>
                <a:gd name="connsiteX9" fmla="*/ 2683933 w 2861733"/>
                <a:gd name="connsiteY9" fmla="*/ 1185333 h 2633133"/>
                <a:gd name="connsiteX10" fmla="*/ 2671233 w 2861733"/>
                <a:gd name="connsiteY10" fmla="*/ 2633133 h 26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1733" h="2633133">
                  <a:moveTo>
                    <a:pt x="207433" y="118533"/>
                  </a:moveTo>
                  <a:cubicBezTo>
                    <a:pt x="313266" y="59266"/>
                    <a:pt x="419100" y="0"/>
                    <a:pt x="474133" y="118533"/>
                  </a:cubicBezTo>
                  <a:cubicBezTo>
                    <a:pt x="529166" y="237066"/>
                    <a:pt x="596900" y="711200"/>
                    <a:pt x="537633" y="829733"/>
                  </a:cubicBezTo>
                  <a:cubicBezTo>
                    <a:pt x="478366" y="948266"/>
                    <a:pt x="186266" y="711200"/>
                    <a:pt x="118533" y="829733"/>
                  </a:cubicBezTo>
                  <a:cubicBezTo>
                    <a:pt x="50800" y="948266"/>
                    <a:pt x="0" y="1416050"/>
                    <a:pt x="131233" y="1540933"/>
                  </a:cubicBezTo>
                  <a:cubicBezTo>
                    <a:pt x="262466" y="1665816"/>
                    <a:pt x="772583" y="1509183"/>
                    <a:pt x="905933" y="1579033"/>
                  </a:cubicBezTo>
                  <a:cubicBezTo>
                    <a:pt x="1039283" y="1648883"/>
                    <a:pt x="821266" y="1898650"/>
                    <a:pt x="931333" y="1960033"/>
                  </a:cubicBezTo>
                  <a:cubicBezTo>
                    <a:pt x="1041400" y="2021416"/>
                    <a:pt x="1454150" y="2070100"/>
                    <a:pt x="1566333" y="1947333"/>
                  </a:cubicBezTo>
                  <a:cubicBezTo>
                    <a:pt x="1678516" y="1824566"/>
                    <a:pt x="1418166" y="1350433"/>
                    <a:pt x="1604433" y="1223433"/>
                  </a:cubicBezTo>
                  <a:cubicBezTo>
                    <a:pt x="1790700" y="1096433"/>
                    <a:pt x="2506133" y="950383"/>
                    <a:pt x="2683933" y="1185333"/>
                  </a:cubicBezTo>
                  <a:cubicBezTo>
                    <a:pt x="2861733" y="1420283"/>
                    <a:pt x="2766483" y="2026708"/>
                    <a:pt x="2671233" y="2633133"/>
                  </a:cubicBezTo>
                </a:path>
              </a:pathLst>
            </a:cu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466881" y="3232068"/>
            <a:ext cx="503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126" name="五边形 12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275871" y="443355"/>
            <a:ext cx="5396193" cy="988329"/>
            <a:chOff x="511397" y="5922299"/>
            <a:chExt cx="2548877" cy="1903027"/>
          </a:xfrm>
        </p:grpSpPr>
        <p:sp>
          <p:nvSpPr>
            <p:cNvPr id="130" name="燕尾形 129"/>
            <p:cNvSpPr/>
            <p:nvPr/>
          </p:nvSpPr>
          <p:spPr>
            <a:xfrm>
              <a:off x="511397" y="6101950"/>
              <a:ext cx="2548877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燕尾形 4"/>
            <p:cNvSpPr/>
            <p:nvPr/>
          </p:nvSpPr>
          <p:spPr>
            <a:xfrm>
              <a:off x="554628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深度优先搜索的应用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4" y="2671976"/>
            <a:ext cx="3342446" cy="3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09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7408" y="542494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7" name="MH_Other_1"/>
          <p:cNvSpPr/>
          <p:nvPr>
            <p:custDataLst>
              <p:tags r:id="rId1"/>
            </p:custDataLst>
          </p:nvPr>
        </p:nvSpPr>
        <p:spPr>
          <a:xfrm rot="16449152">
            <a:off x="-2193" y="2738829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8" name="MH_SubTitle_1"/>
          <p:cNvSpPr/>
          <p:nvPr>
            <p:custDataLst>
              <p:tags r:id="rId2"/>
            </p:custDataLst>
          </p:nvPr>
        </p:nvSpPr>
        <p:spPr>
          <a:xfrm>
            <a:off x="1521013" y="1817285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 rot="18174127">
            <a:off x="509775" y="2888847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0" name="MH_SubTitle_2"/>
          <p:cNvSpPr/>
          <p:nvPr>
            <p:custDataLst>
              <p:tags r:id="rId4"/>
            </p:custDataLst>
          </p:nvPr>
        </p:nvSpPr>
        <p:spPr>
          <a:xfrm>
            <a:off x="2668776" y="2215748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</a:p>
        </p:txBody>
      </p:sp>
      <p:sp>
        <p:nvSpPr>
          <p:cNvPr id="11" name="MH_Other_3"/>
          <p:cNvSpPr/>
          <p:nvPr>
            <p:custDataLst>
              <p:tags r:id="rId5"/>
            </p:custDataLst>
          </p:nvPr>
        </p:nvSpPr>
        <p:spPr>
          <a:xfrm rot="19974127">
            <a:off x="816164" y="3271435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6"/>
            </p:custDataLst>
          </p:nvPr>
        </p:nvSpPr>
        <p:spPr>
          <a:xfrm>
            <a:off x="3402201" y="3130148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>
          <a:xfrm rot="174127">
            <a:off x="947925" y="3784197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4" name="MH_Title_1"/>
          <p:cNvSpPr/>
          <p:nvPr>
            <p:custDataLst>
              <p:tags r:id="rId8"/>
            </p:custDataLst>
          </p:nvPr>
        </p:nvSpPr>
        <p:spPr>
          <a:xfrm>
            <a:off x="979223" y="3806423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6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二叉树的遍历</a:t>
            </a:r>
          </a:p>
        </p:txBody>
      </p:sp>
      <p:sp>
        <p:nvSpPr>
          <p:cNvPr id="15" name="MH_SubTitle_4"/>
          <p:cNvSpPr/>
          <p:nvPr>
            <p:custDataLst>
              <p:tags r:id="rId9"/>
            </p:custDataLst>
          </p:nvPr>
        </p:nvSpPr>
        <p:spPr>
          <a:xfrm>
            <a:off x="3637151" y="4317598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</a:p>
        </p:txBody>
      </p:sp>
      <p:sp>
        <p:nvSpPr>
          <p:cNvPr id="17" name="MH_Other_2"/>
          <p:cNvSpPr/>
          <p:nvPr>
            <p:custDataLst>
              <p:tags r:id="rId10"/>
            </p:custDataLst>
          </p:nvPr>
        </p:nvSpPr>
        <p:spPr>
          <a:xfrm rot="18174127">
            <a:off x="4716641" y="2953147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9" name="MH_Other_4"/>
          <p:cNvSpPr/>
          <p:nvPr>
            <p:custDataLst>
              <p:tags r:id="rId11"/>
            </p:custDataLst>
          </p:nvPr>
        </p:nvSpPr>
        <p:spPr>
          <a:xfrm rot="174127">
            <a:off x="5154791" y="3848497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20" name="MH_Title_1"/>
          <p:cNvSpPr/>
          <p:nvPr>
            <p:custDataLst>
              <p:tags r:id="rId12"/>
            </p:custDataLst>
          </p:nvPr>
        </p:nvSpPr>
        <p:spPr>
          <a:xfrm>
            <a:off x="5186089" y="3870723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6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树的遍历</a:t>
            </a:r>
          </a:p>
        </p:txBody>
      </p:sp>
      <p:sp>
        <p:nvSpPr>
          <p:cNvPr id="21" name="MH_SubTitle_1"/>
          <p:cNvSpPr/>
          <p:nvPr>
            <p:custDataLst>
              <p:tags r:id="rId13"/>
            </p:custDataLst>
          </p:nvPr>
        </p:nvSpPr>
        <p:spPr>
          <a:xfrm>
            <a:off x="6850822" y="2288846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先根</a:t>
            </a:r>
          </a:p>
        </p:txBody>
      </p:sp>
      <p:sp>
        <p:nvSpPr>
          <p:cNvPr id="22" name="MH_SubTitle_1"/>
          <p:cNvSpPr/>
          <p:nvPr>
            <p:custDataLst>
              <p:tags r:id="rId14"/>
            </p:custDataLst>
          </p:nvPr>
        </p:nvSpPr>
        <p:spPr>
          <a:xfrm>
            <a:off x="7824192" y="4379172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后根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488488" y="2000297"/>
            <a:ext cx="864096" cy="3462351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25" name="左右箭头 24"/>
          <p:cNvSpPr/>
          <p:nvPr/>
        </p:nvSpPr>
        <p:spPr>
          <a:xfrm>
            <a:off x="8632486" y="3452326"/>
            <a:ext cx="1677002" cy="708193"/>
          </a:xfrm>
          <a:prstGeom prst="left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60386" y="2780596"/>
            <a:ext cx="11050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FF0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39474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681" y="1620277"/>
            <a:ext cx="4522306" cy="4670459"/>
          </a:xfr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请编写一个程序：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）计算城堡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一共有多少房间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最大的房间有多大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618347"/>
            <a:ext cx="5214781" cy="467238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</p:pic>
      <p:sp>
        <p:nvSpPr>
          <p:cNvPr id="38" name="燕尾形 37"/>
          <p:cNvSpPr/>
          <p:nvPr/>
        </p:nvSpPr>
        <p:spPr>
          <a:xfrm>
            <a:off x="6408818" y="538539"/>
            <a:ext cx="400766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彩色城堡问题</a:t>
            </a:r>
          </a:p>
        </p:txBody>
      </p:sp>
      <p:sp>
        <p:nvSpPr>
          <p:cNvPr id="43" name="椭圆 42"/>
          <p:cNvSpPr/>
          <p:nvPr/>
        </p:nvSpPr>
        <p:spPr>
          <a:xfrm>
            <a:off x="9051907" y="228466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338967" y="4125001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336625" y="353507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338967" y="2892047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336625" y="2287647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035559" y="351200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693030" y="230136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036169" y="288642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715857" y="4125000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055585" y="4142298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395313" y="4130055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405554" y="3547161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753622" y="4142298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114252" y="4133190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494079" y="227712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073427" y="2301368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090535" y="288642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08619" y="288940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731550" y="347773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090535" y="3518698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474483" y="350495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474483" y="292000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463271" y="4098168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753622" y="2284668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8383228" y="2287647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8393333" y="2886429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679005" y="2889406"/>
            <a:ext cx="399028" cy="379065"/>
          </a:xfrm>
          <a:prstGeom prst="ellipse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693030" y="3558842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871" y="443355"/>
            <a:ext cx="5396193" cy="988329"/>
            <a:chOff x="511397" y="5922299"/>
            <a:chExt cx="2548877" cy="1903027"/>
          </a:xfrm>
        </p:grpSpPr>
        <p:sp>
          <p:nvSpPr>
            <p:cNvPr id="36" name="燕尾形 35"/>
            <p:cNvSpPr/>
            <p:nvPr/>
          </p:nvSpPr>
          <p:spPr>
            <a:xfrm>
              <a:off x="511397" y="6101950"/>
              <a:ext cx="2548877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燕尾形 4"/>
            <p:cNvSpPr/>
            <p:nvPr/>
          </p:nvSpPr>
          <p:spPr>
            <a:xfrm>
              <a:off x="554628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74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5" y="1577948"/>
            <a:ext cx="5214781" cy="467238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</p:pic>
      <p:sp>
        <p:nvSpPr>
          <p:cNvPr id="43" name="椭圆 42"/>
          <p:cNvSpPr/>
          <p:nvPr/>
        </p:nvSpPr>
        <p:spPr>
          <a:xfrm>
            <a:off x="3837126" y="2244269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24186" y="4084602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121844" y="3494679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124186" y="285164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121844" y="2247248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820778" y="3471609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478249" y="2260969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21388" y="2846029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501076" y="4084601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840804" y="4101899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180532" y="4089656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190773" y="3506762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538841" y="4101899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899471" y="4092791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279298" y="2236730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858646" y="226096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875754" y="2846030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493838" y="2849007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516769" y="3437340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875754" y="347829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259702" y="3464560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259702" y="2879610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248490" y="4057769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2538841" y="2244269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168447" y="2247248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178552" y="2846030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464224" y="2849007"/>
            <a:ext cx="399028" cy="379065"/>
          </a:xfrm>
          <a:prstGeom prst="ellipse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478249" y="3518443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9701306" y="2000904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0988366" y="3841237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10986024" y="3251314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10988366" y="2608283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10986024" y="2003883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9684958" y="3228244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10342429" y="2017604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9685568" y="2602664"/>
            <a:ext cx="399028" cy="379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136" idx="6"/>
            <a:endCxn id="142" idx="2"/>
          </p:cNvCxnSpPr>
          <p:nvPr/>
        </p:nvCxnSpPr>
        <p:spPr>
          <a:xfrm>
            <a:off x="10100334" y="2190437"/>
            <a:ext cx="242095" cy="1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10746271" y="2203627"/>
            <a:ext cx="242095" cy="1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884472" y="2379969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9880873" y="2996952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11167484" y="3626872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11165142" y="2987348"/>
            <a:ext cx="2342" cy="263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1167484" y="2379968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6810108" y="201177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389456" y="2036015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7406564" y="262107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8024648" y="2624053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8047579" y="321238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7406564" y="3253345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6790512" y="323960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6790512" y="2654656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779300" y="3832815"/>
            <a:ext cx="399028" cy="3790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连接符 158"/>
          <p:cNvCxnSpPr/>
          <p:nvPr/>
        </p:nvCxnSpPr>
        <p:spPr>
          <a:xfrm>
            <a:off x="6987581" y="3028619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6972358" y="3607309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206794" y="2198787"/>
            <a:ext cx="242095" cy="1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0" idx="4"/>
            <a:endCxn id="151" idx="0"/>
          </p:cNvCxnSpPr>
          <p:nvPr/>
        </p:nvCxnSpPr>
        <p:spPr>
          <a:xfrm>
            <a:off x="7588970" y="2415080"/>
            <a:ext cx="17108" cy="205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7788484" y="2773832"/>
            <a:ext cx="242095" cy="1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2" idx="4"/>
            <a:endCxn id="153" idx="0"/>
          </p:cNvCxnSpPr>
          <p:nvPr/>
        </p:nvCxnSpPr>
        <p:spPr>
          <a:xfrm>
            <a:off x="8224162" y="3003118"/>
            <a:ext cx="22931" cy="209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endCxn id="153" idx="2"/>
          </p:cNvCxnSpPr>
          <p:nvPr/>
        </p:nvCxnSpPr>
        <p:spPr>
          <a:xfrm flipV="1">
            <a:off x="7785757" y="3401919"/>
            <a:ext cx="261822" cy="242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54" idx="2"/>
          </p:cNvCxnSpPr>
          <p:nvPr/>
        </p:nvCxnSpPr>
        <p:spPr>
          <a:xfrm>
            <a:off x="7150155" y="3433269"/>
            <a:ext cx="256409" cy="96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0053949" y="4665963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9393677" y="4683261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8733405" y="4671018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8743646" y="4088124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8091714" y="4683261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7452344" y="4674153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10031122" y="4099805"/>
            <a:ext cx="399028" cy="3790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连接符 175"/>
          <p:cNvCxnSpPr/>
          <p:nvPr/>
        </p:nvCxnSpPr>
        <p:spPr>
          <a:xfrm>
            <a:off x="8904312" y="4468721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endCxn id="170" idx="2"/>
          </p:cNvCxnSpPr>
          <p:nvPr/>
        </p:nvCxnSpPr>
        <p:spPr>
          <a:xfrm>
            <a:off x="9116366" y="4863685"/>
            <a:ext cx="277311" cy="9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9791370" y="4834688"/>
            <a:ext cx="277311" cy="9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21381" y="4443268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8460229" y="4854576"/>
            <a:ext cx="277311" cy="9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34622" y="4834688"/>
            <a:ext cx="277311" cy="9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8247131" y="2019788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8876737" y="2022767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8886842" y="2621549"/>
            <a:ext cx="399028" cy="3790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>
          <a:xfrm>
            <a:off x="8622598" y="2181378"/>
            <a:ext cx="242095" cy="1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9072652" y="2378965"/>
            <a:ext cx="0" cy="222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8916852" y="3324300"/>
            <a:ext cx="399028" cy="379065"/>
          </a:xfrm>
          <a:prstGeom prst="ellipse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右箭头 188"/>
          <p:cNvSpPr/>
          <p:nvPr/>
        </p:nvSpPr>
        <p:spPr>
          <a:xfrm>
            <a:off x="5951440" y="3324300"/>
            <a:ext cx="720080" cy="44469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6672064" y="5462399"/>
            <a:ext cx="314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燕尾形 85"/>
          <p:cNvSpPr/>
          <p:nvPr/>
        </p:nvSpPr>
        <p:spPr>
          <a:xfrm>
            <a:off x="6408818" y="538539"/>
            <a:ext cx="400766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彩色城堡问题</a:t>
            </a:r>
          </a:p>
        </p:txBody>
      </p:sp>
      <p:sp>
        <p:nvSpPr>
          <p:cNvPr id="87" name="五边形 8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275871" y="443355"/>
            <a:ext cx="5396193" cy="988329"/>
            <a:chOff x="511397" y="5922299"/>
            <a:chExt cx="2548877" cy="1903027"/>
          </a:xfrm>
        </p:grpSpPr>
        <p:sp>
          <p:nvSpPr>
            <p:cNvPr id="89" name="燕尾形 88"/>
            <p:cNvSpPr/>
            <p:nvPr/>
          </p:nvSpPr>
          <p:spPr>
            <a:xfrm>
              <a:off x="511397" y="6101950"/>
              <a:ext cx="2548877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燕尾形 4"/>
            <p:cNvSpPr/>
            <p:nvPr/>
          </p:nvSpPr>
          <p:spPr>
            <a:xfrm>
              <a:off x="554628" y="5922299"/>
              <a:ext cx="2451959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深度优先搜索的应用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178328" y="5251187"/>
            <a:ext cx="3156858" cy="8290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非连通图的遍历</a:t>
            </a:r>
          </a:p>
        </p:txBody>
      </p:sp>
    </p:spTree>
    <p:extLst>
      <p:ext uri="{BB962C8B-B14F-4D97-AF65-F5344CB8AC3E}">
        <p14:creationId xmlns:p14="http://schemas.microsoft.com/office/powerpoint/2010/main" val="2874967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563419" y="1412776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671142" y="1520084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953819" y="3102770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5060594" y="3209908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3164706" y="421878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SubTitle_3"/>
          <p:cNvSpPr/>
          <p:nvPr>
            <p:custDataLst>
              <p:tags r:id="rId6"/>
            </p:custDataLst>
          </p:nvPr>
        </p:nvSpPr>
        <p:spPr>
          <a:xfrm>
            <a:off x="3271766" y="4326740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MH_Other_4"/>
          <p:cNvSpPr/>
          <p:nvPr>
            <p:custDataLst>
              <p:tags r:id="rId7"/>
            </p:custDataLst>
          </p:nvPr>
        </p:nvSpPr>
        <p:spPr>
          <a:xfrm>
            <a:off x="5091931" y="1997869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8"/>
            </p:custDataLst>
          </p:nvPr>
        </p:nvSpPr>
        <p:spPr>
          <a:xfrm>
            <a:off x="6461943" y="2902744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9"/>
            </p:custDataLst>
          </p:nvPr>
        </p:nvSpPr>
        <p:spPr>
          <a:xfrm>
            <a:off x="2780531" y="5083970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10"/>
            </p:custDataLst>
          </p:nvPr>
        </p:nvSpPr>
        <p:spPr>
          <a:xfrm>
            <a:off x="1991544" y="1435895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229399" y="1673253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2"/>
            </p:custDataLst>
          </p:nvPr>
        </p:nvSpPr>
        <p:spPr>
          <a:xfrm>
            <a:off x="1642294" y="2469357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3"/>
            </p:custDataLst>
          </p:nvPr>
        </p:nvSpPr>
        <p:spPr>
          <a:xfrm>
            <a:off x="1651819" y="1743870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4"/>
            </p:custDataLst>
          </p:nvPr>
        </p:nvSpPr>
        <p:spPr>
          <a:xfrm>
            <a:off x="4428355" y="3326606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5"/>
            </p:custDataLst>
          </p:nvPr>
        </p:nvSpPr>
        <p:spPr>
          <a:xfrm>
            <a:off x="4207694" y="1350170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8818" y="1542951"/>
            <a:ext cx="248126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37881" y="4585494"/>
            <a:ext cx="4343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深度优先搜索的应用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93932" y="3254772"/>
            <a:ext cx="5750280" cy="11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深度优先搜索的过程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和算法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62371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18064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331647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9" y="1331647"/>
            <a:ext cx="5101812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</a:p>
        </p:txBody>
      </p:sp>
      <p:sp>
        <p:nvSpPr>
          <p:cNvPr id="9" name="MH_Number_3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404310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9" y="4043105"/>
            <a:ext cx="5101812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深度优先搜索的应用</a:t>
            </a:r>
          </a:p>
        </p:txBody>
      </p:sp>
      <p:sp>
        <p:nvSpPr>
          <p:cNvPr id="21" name="MH_Number_2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65396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8" y="2653964"/>
            <a:ext cx="510181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深度优先搜索的过程和算法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2116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17" y="1412776"/>
            <a:ext cx="9793088" cy="516323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248342" y="1597521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俄罗斯</a:t>
            </a:r>
          </a:p>
        </p:txBody>
      </p:sp>
      <p:sp>
        <p:nvSpPr>
          <p:cNvPr id="10" name="椭圆 9"/>
          <p:cNvSpPr/>
          <p:nvPr/>
        </p:nvSpPr>
        <p:spPr>
          <a:xfrm>
            <a:off x="4625832" y="2677782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</a:p>
        </p:txBody>
      </p:sp>
      <p:sp>
        <p:nvSpPr>
          <p:cNvPr id="11" name="椭圆 10"/>
          <p:cNvSpPr/>
          <p:nvPr/>
        </p:nvSpPr>
        <p:spPr>
          <a:xfrm>
            <a:off x="1424840" y="2757871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摩纳哥</a:t>
            </a:r>
          </a:p>
        </p:txBody>
      </p:sp>
      <p:sp>
        <p:nvSpPr>
          <p:cNvPr id="12" name="椭圆 11"/>
          <p:cNvSpPr/>
          <p:nvPr/>
        </p:nvSpPr>
        <p:spPr>
          <a:xfrm>
            <a:off x="2585770" y="1568551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</a:p>
        </p:txBody>
      </p:sp>
      <p:sp>
        <p:nvSpPr>
          <p:cNvPr id="13" name="椭圆 12"/>
          <p:cNvSpPr/>
          <p:nvPr/>
        </p:nvSpPr>
        <p:spPr>
          <a:xfrm>
            <a:off x="1482057" y="1597521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</a:p>
        </p:txBody>
      </p:sp>
      <p:sp>
        <p:nvSpPr>
          <p:cNvPr id="14" name="椭圆 13"/>
          <p:cNvSpPr/>
          <p:nvPr/>
        </p:nvSpPr>
        <p:spPr>
          <a:xfrm>
            <a:off x="4077245" y="1916713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吉尔吉斯斯坦</a:t>
            </a:r>
          </a:p>
        </p:txBody>
      </p:sp>
      <p:sp>
        <p:nvSpPr>
          <p:cNvPr id="15" name="椭圆 14"/>
          <p:cNvSpPr/>
          <p:nvPr/>
        </p:nvSpPr>
        <p:spPr>
          <a:xfrm>
            <a:off x="3389713" y="2799014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塔吉克斯坦</a:t>
            </a:r>
          </a:p>
        </p:txBody>
      </p:sp>
      <p:sp>
        <p:nvSpPr>
          <p:cNvPr id="16" name="椭圆 15"/>
          <p:cNvSpPr/>
          <p:nvPr/>
        </p:nvSpPr>
        <p:spPr>
          <a:xfrm>
            <a:off x="5695333" y="2301635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朝鲜</a:t>
            </a:r>
          </a:p>
        </p:txBody>
      </p:sp>
      <p:sp>
        <p:nvSpPr>
          <p:cNvPr id="17" name="椭圆 16"/>
          <p:cNvSpPr/>
          <p:nvPr/>
        </p:nvSpPr>
        <p:spPr>
          <a:xfrm>
            <a:off x="6722870" y="2461953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</a:p>
        </p:txBody>
      </p:sp>
      <p:sp>
        <p:nvSpPr>
          <p:cNvPr id="18" name="椭圆 17"/>
          <p:cNvSpPr/>
          <p:nvPr/>
        </p:nvSpPr>
        <p:spPr>
          <a:xfrm>
            <a:off x="3429150" y="3623380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</a:p>
        </p:txBody>
      </p:sp>
      <p:sp>
        <p:nvSpPr>
          <p:cNvPr id="19" name="椭圆 18"/>
          <p:cNvSpPr/>
          <p:nvPr/>
        </p:nvSpPr>
        <p:spPr>
          <a:xfrm>
            <a:off x="4681924" y="3370269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尼泊尔</a:t>
            </a:r>
          </a:p>
        </p:txBody>
      </p:sp>
      <p:sp>
        <p:nvSpPr>
          <p:cNvPr id="20" name="椭圆 19"/>
          <p:cNvSpPr/>
          <p:nvPr/>
        </p:nvSpPr>
        <p:spPr>
          <a:xfrm>
            <a:off x="9264352" y="3606213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巴西</a:t>
            </a:r>
          </a:p>
        </p:txBody>
      </p:sp>
      <p:sp>
        <p:nvSpPr>
          <p:cNvPr id="21" name="椭圆 20"/>
          <p:cNvSpPr/>
          <p:nvPr/>
        </p:nvSpPr>
        <p:spPr>
          <a:xfrm>
            <a:off x="3049708" y="2089766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希腊</a:t>
            </a:r>
          </a:p>
        </p:txBody>
      </p:sp>
      <p:sp>
        <p:nvSpPr>
          <p:cNvPr id="23" name="五边形 22"/>
          <p:cNvSpPr/>
          <p:nvPr/>
        </p:nvSpPr>
        <p:spPr>
          <a:xfrm>
            <a:off x="767408" y="542494"/>
            <a:ext cx="464959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习主席的世界足迹</a:t>
            </a:r>
          </a:p>
        </p:txBody>
      </p:sp>
      <p:sp>
        <p:nvSpPr>
          <p:cNvPr id="22" name="椭圆 21"/>
          <p:cNvSpPr/>
          <p:nvPr/>
        </p:nvSpPr>
        <p:spPr>
          <a:xfrm>
            <a:off x="1750432" y="2158132"/>
            <a:ext cx="1339760" cy="74202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西班牙</a:t>
            </a:r>
          </a:p>
        </p:txBody>
      </p:sp>
    </p:spTree>
    <p:extLst>
      <p:ext uri="{BB962C8B-B14F-4D97-AF65-F5344CB8AC3E}">
        <p14:creationId xmlns:p14="http://schemas.microsoft.com/office/powerpoint/2010/main" val="251226930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215566" y="1756173"/>
            <a:ext cx="4482291" cy="3655553"/>
            <a:chOff x="4320728" y="2116305"/>
            <a:chExt cx="4482291" cy="3655553"/>
          </a:xfrm>
        </p:grpSpPr>
        <p:sp>
          <p:nvSpPr>
            <p:cNvPr id="41" name="椭圆 40"/>
            <p:cNvSpPr/>
            <p:nvPr/>
          </p:nvSpPr>
          <p:spPr>
            <a:xfrm>
              <a:off x="7624822" y="5215446"/>
              <a:ext cx="555172" cy="5564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320728" y="2116305"/>
              <a:ext cx="4482291" cy="3655553"/>
              <a:chOff x="4346486" y="2110304"/>
              <a:chExt cx="4482291" cy="365555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346486" y="2110304"/>
                <a:ext cx="3477617" cy="2535852"/>
                <a:chOff x="914188" y="1310480"/>
                <a:chExt cx="3477617" cy="2535852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3098668" y="1310480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836633" y="1582199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228375" y="3261249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1569525" y="1588686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640111" y="3289920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914188" y="2354583"/>
                  <a:ext cx="555172" cy="55641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</a:t>
                  </a:r>
                  <a:endPara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79" name="直接连接符 78"/>
                <p:cNvCxnSpPr/>
                <p:nvPr/>
              </p:nvCxnSpPr>
              <p:spPr>
                <a:xfrm flipH="1">
                  <a:off x="3595257" y="2138611"/>
                  <a:ext cx="415067" cy="1126556"/>
                </a:xfrm>
                <a:prstGeom prst="line">
                  <a:avLst/>
                </a:prstGeom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73" idx="4"/>
                  <a:endCxn id="75" idx="0"/>
                </p:cNvCxnSpPr>
                <p:nvPr/>
              </p:nvCxnSpPr>
              <p:spPr>
                <a:xfrm>
                  <a:off x="3376254" y="1866892"/>
                  <a:ext cx="129707" cy="1394357"/>
                </a:xfrm>
                <a:prstGeom prst="line">
                  <a:avLst/>
                </a:prstGeom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>
                  <a:stCxn id="76" idx="5"/>
                  <a:endCxn id="75" idx="2"/>
                </p:cNvCxnSpPr>
                <p:nvPr/>
              </p:nvCxnSpPr>
              <p:spPr>
                <a:xfrm>
                  <a:off x="2043394" y="2063613"/>
                  <a:ext cx="1184981" cy="1475842"/>
                </a:xfrm>
                <a:prstGeom prst="line">
                  <a:avLst/>
                </a:prstGeom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endCxn id="77" idx="1"/>
                </p:cNvCxnSpPr>
                <p:nvPr/>
              </p:nvCxnSpPr>
              <p:spPr>
                <a:xfrm>
                  <a:off x="1307504" y="2910995"/>
                  <a:ext cx="413910" cy="460410"/>
                </a:xfrm>
                <a:prstGeom prst="line">
                  <a:avLst/>
                </a:prstGeom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 85"/>
              <p:cNvCxnSpPr>
                <a:stCxn id="76" idx="4"/>
                <a:endCxn id="77" idx="0"/>
              </p:cNvCxnSpPr>
              <p:nvPr/>
            </p:nvCxnSpPr>
            <p:spPr>
              <a:xfrm>
                <a:off x="5279409" y="2944922"/>
                <a:ext cx="70586" cy="1144822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4820355" y="3673149"/>
                <a:ext cx="1850159" cy="724281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5955269" y="2808072"/>
                <a:ext cx="555172" cy="55641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H="1">
                <a:off x="6384800" y="2553860"/>
                <a:ext cx="183131" cy="304326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365402" y="3374462"/>
                <a:ext cx="391389" cy="784042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8273605" y="3317907"/>
                <a:ext cx="555172" cy="55641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7372994" y="3432613"/>
                <a:ext cx="555172" cy="55641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124406" y="4390938"/>
                <a:ext cx="555172" cy="54062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931769" y="5209445"/>
                <a:ext cx="555172" cy="55641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237741" y="4840521"/>
                <a:ext cx="555172" cy="55641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连接符 45"/>
              <p:cNvCxnSpPr>
                <a:stCxn id="40" idx="3"/>
              </p:cNvCxnSpPr>
              <p:nvPr/>
            </p:nvCxnSpPr>
            <p:spPr>
              <a:xfrm flipH="1">
                <a:off x="7190305" y="3907540"/>
                <a:ext cx="263992" cy="276501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39" idx="3"/>
                <a:endCxn id="75" idx="6"/>
              </p:cNvCxnSpPr>
              <p:nvPr/>
            </p:nvCxnSpPr>
            <p:spPr>
              <a:xfrm flipH="1">
                <a:off x="7215845" y="3792834"/>
                <a:ext cx="1139063" cy="546445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endCxn id="42" idx="2"/>
              </p:cNvCxnSpPr>
              <p:nvPr/>
            </p:nvCxnSpPr>
            <p:spPr>
              <a:xfrm>
                <a:off x="7211151" y="4509999"/>
                <a:ext cx="913255" cy="151252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41" idx="1"/>
                <a:endCxn id="75" idx="5"/>
              </p:cNvCxnSpPr>
              <p:nvPr/>
            </p:nvCxnSpPr>
            <p:spPr>
              <a:xfrm flipH="1" flipV="1">
                <a:off x="7134542" y="4536000"/>
                <a:ext cx="597341" cy="75493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5" idx="3"/>
              </p:cNvCxnSpPr>
              <p:nvPr/>
            </p:nvCxnSpPr>
            <p:spPr>
              <a:xfrm flipH="1">
                <a:off x="5788025" y="4536000"/>
                <a:ext cx="953951" cy="540134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 flipV="1">
                <a:off x="5711610" y="5318291"/>
                <a:ext cx="220159" cy="172203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五边形 8"/>
          <p:cNvSpPr/>
          <p:nvPr/>
        </p:nvSpPr>
        <p:spPr>
          <a:xfrm>
            <a:off x="713086" y="3078482"/>
            <a:ext cx="2438888" cy="1053242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</a:p>
        </p:txBody>
      </p:sp>
      <p:sp>
        <p:nvSpPr>
          <p:cNvPr id="50" name="燕尾形 49"/>
          <p:cNvSpPr/>
          <p:nvPr/>
        </p:nvSpPr>
        <p:spPr>
          <a:xfrm>
            <a:off x="3389031" y="3086821"/>
            <a:ext cx="2482030" cy="104490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36" name="椭圆 35"/>
          <p:cNvSpPr/>
          <p:nvPr/>
        </p:nvSpPr>
        <p:spPr>
          <a:xfrm>
            <a:off x="6890561" y="2808615"/>
            <a:ext cx="555172" cy="556412"/>
          </a:xfrm>
          <a:prstGeom prst="ellipse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767408" y="542494"/>
            <a:ext cx="464959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习主席的世界足迹</a:t>
            </a:r>
          </a:p>
        </p:txBody>
      </p:sp>
    </p:spTree>
    <p:extLst>
      <p:ext uri="{BB962C8B-B14F-4D97-AF65-F5344CB8AC3E}">
        <p14:creationId xmlns:p14="http://schemas.microsoft.com/office/powerpoint/2010/main" val="32766932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标注 5"/>
          <p:cNvSpPr/>
          <p:nvPr/>
        </p:nvSpPr>
        <p:spPr>
          <a:xfrm>
            <a:off x="970409" y="1805836"/>
            <a:ext cx="5069974" cy="4059953"/>
          </a:xfrm>
          <a:prstGeom prst="rightArrowCallout">
            <a:avLst>
              <a:gd name="adj1" fmla="val 7857"/>
              <a:gd name="adj2" fmla="val 11470"/>
              <a:gd name="adj3" fmla="val 12041"/>
              <a:gd name="adj4" fmla="val 8179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初始点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出发，按照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某种搜索方法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沿着图的边访问图中所有顶点，仅访问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一次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81163" y="2011129"/>
            <a:ext cx="4326058" cy="3854660"/>
            <a:chOff x="2462922" y="1829600"/>
            <a:chExt cx="2966334" cy="2528094"/>
          </a:xfrm>
        </p:grpSpPr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4206881" y="2205044"/>
              <a:ext cx="819149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2797871" y="2190756"/>
              <a:ext cx="874920" cy="81121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952881" y="2368556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3657606" y="1829600"/>
              <a:ext cx="590550" cy="531813"/>
            </a:xfrm>
            <a:prstGeom prst="ellipse">
              <a:avLst/>
            </a:prstGeom>
            <a:solidFill>
              <a:srgbClr val="00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3657606" y="2871001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8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9" name="Oval 47"/>
            <p:cNvSpPr>
              <a:spLocks noChangeArrowheads="1"/>
            </p:cNvSpPr>
            <p:nvPr/>
          </p:nvSpPr>
          <p:spPr bwMode="auto">
            <a:xfrm>
              <a:off x="2462922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0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31" name="Freeform 42"/>
          <p:cNvSpPr>
            <a:spLocks/>
          </p:cNvSpPr>
          <p:nvPr/>
        </p:nvSpPr>
        <p:spPr bwMode="auto">
          <a:xfrm rot="380022">
            <a:off x="7253945" y="2485980"/>
            <a:ext cx="949610" cy="1145766"/>
          </a:xfrm>
          <a:custGeom>
            <a:avLst/>
            <a:gdLst/>
            <a:ahLst/>
            <a:cxnLst>
              <a:cxn ang="0">
                <a:pos x="562" y="0"/>
              </a:cxn>
              <a:cxn ang="0">
                <a:pos x="0" y="435"/>
              </a:cxn>
            </a:cxnLst>
            <a:rect l="0" t="0" r="r" b="b"/>
            <a:pathLst>
              <a:path w="562" h="435">
                <a:moveTo>
                  <a:pt x="562" y="0"/>
                </a:moveTo>
                <a:lnTo>
                  <a:pt x="0" y="435"/>
                </a:lnTo>
              </a:path>
            </a:pathLst>
          </a:custGeom>
          <a:solidFill>
            <a:srgbClr val="000099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 rot="195679">
            <a:off x="7160758" y="4330541"/>
            <a:ext cx="1080245" cy="913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>
            <a:off x="8652722" y="4421455"/>
            <a:ext cx="4509" cy="58461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9117627" y="3954445"/>
            <a:ext cx="823055" cy="101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Oval 44"/>
          <p:cNvSpPr>
            <a:spLocks noChangeArrowheads="1"/>
          </p:cNvSpPr>
          <p:nvPr/>
        </p:nvSpPr>
        <p:spPr bwMode="auto">
          <a:xfrm>
            <a:off x="6457076" y="3482679"/>
            <a:ext cx="898635" cy="870441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36" name="Oval 44"/>
          <p:cNvSpPr>
            <a:spLocks noChangeArrowheads="1"/>
          </p:cNvSpPr>
          <p:nvPr/>
        </p:nvSpPr>
        <p:spPr bwMode="auto">
          <a:xfrm>
            <a:off x="8149386" y="5006065"/>
            <a:ext cx="935335" cy="879661"/>
          </a:xfrm>
          <a:prstGeom prst="ellipse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37" name="Oval 44"/>
          <p:cNvSpPr>
            <a:spLocks noChangeArrowheads="1"/>
          </p:cNvSpPr>
          <p:nvPr/>
        </p:nvSpPr>
        <p:spPr bwMode="auto">
          <a:xfrm>
            <a:off x="8228762" y="3599541"/>
            <a:ext cx="861250" cy="80184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9948373" y="3505552"/>
            <a:ext cx="876345" cy="847567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 rot="380022">
            <a:off x="7246992" y="2526146"/>
            <a:ext cx="919070" cy="1091662"/>
          </a:xfrm>
          <a:custGeom>
            <a:avLst/>
            <a:gdLst/>
            <a:ahLst/>
            <a:cxnLst>
              <a:cxn ang="0">
                <a:pos x="562" y="0"/>
              </a:cxn>
              <a:cxn ang="0">
                <a:pos x="0" y="435"/>
              </a:cxn>
            </a:cxnLst>
            <a:rect l="0" t="0" r="r" b="b"/>
            <a:pathLst>
              <a:path w="562" h="435">
                <a:moveTo>
                  <a:pt x="562" y="0"/>
                </a:moveTo>
                <a:lnTo>
                  <a:pt x="0" y="435"/>
                </a:lnTo>
              </a:path>
            </a:pathLst>
          </a:custGeom>
          <a:solidFill>
            <a:srgbClr val="000099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6438837" y="3497701"/>
            <a:ext cx="916874" cy="836722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8228762" y="3585413"/>
            <a:ext cx="865288" cy="8562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 flipH="1">
            <a:off x="8654096" y="2821999"/>
            <a:ext cx="3135" cy="77754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9024526" y="2583580"/>
            <a:ext cx="1132373" cy="99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7" y="390"/>
              </a:cxn>
            </a:cxnLst>
            <a:rect l="0" t="0" r="r" b="b"/>
            <a:pathLst>
              <a:path w="517" h="390">
                <a:moveTo>
                  <a:pt x="0" y="0"/>
                </a:moveTo>
                <a:lnTo>
                  <a:pt x="517" y="390"/>
                </a:lnTo>
              </a:path>
            </a:pathLst>
          </a:custGeom>
          <a:solidFill>
            <a:srgbClr val="000099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9933866" y="3474698"/>
            <a:ext cx="947009" cy="909273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 rot="195679">
            <a:off x="7174577" y="4332314"/>
            <a:ext cx="1045677" cy="8814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8135971" y="4991100"/>
            <a:ext cx="991225" cy="86546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47" name="五边形 4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71465" y="396250"/>
            <a:ext cx="4032448" cy="988329"/>
            <a:chOff x="511396" y="5831598"/>
            <a:chExt cx="3673389" cy="1903027"/>
          </a:xfrm>
        </p:grpSpPr>
        <p:sp>
          <p:nvSpPr>
            <p:cNvPr id="49" name="燕尾形 48"/>
            <p:cNvSpPr/>
            <p:nvPr/>
          </p:nvSpPr>
          <p:spPr>
            <a:xfrm>
              <a:off x="511396" y="6101950"/>
              <a:ext cx="256080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97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3"/>
          <p:cNvSpPr/>
          <p:nvPr/>
        </p:nvSpPr>
        <p:spPr>
          <a:xfrm>
            <a:off x="3856765" y="536656"/>
            <a:ext cx="517347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要解决的关键问题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6559791"/>
              </p:ext>
            </p:extLst>
          </p:nvPr>
        </p:nvGraphicFramePr>
        <p:xfrm>
          <a:off x="1055440" y="1327497"/>
          <a:ext cx="10009113" cy="484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5" y="396250"/>
            <a:ext cx="4032448" cy="988329"/>
            <a:chOff x="511396" y="5831598"/>
            <a:chExt cx="3673389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6" y="6101950"/>
              <a:ext cx="256080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337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836225-91BF-4D7D-8073-631638141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A836225-91BF-4D7D-8073-631638141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83DDD-DC73-4382-AC92-108D80B43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4583DDD-DC73-4382-AC92-108D80B43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燕尾形 57"/>
          <p:cNvSpPr/>
          <p:nvPr/>
        </p:nvSpPr>
        <p:spPr>
          <a:xfrm>
            <a:off x="4751828" y="536596"/>
            <a:ext cx="196539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59" name="右箭头标注 58"/>
          <p:cNvSpPr/>
          <p:nvPr/>
        </p:nvSpPr>
        <p:spPr>
          <a:xfrm>
            <a:off x="760151" y="2481457"/>
            <a:ext cx="5280232" cy="3905294"/>
          </a:xfrm>
          <a:prstGeom prst="rightArrowCallout">
            <a:avLst>
              <a:gd name="adj1" fmla="val 7857"/>
              <a:gd name="adj2" fmla="val 11470"/>
              <a:gd name="adj3" fmla="val 12041"/>
              <a:gd name="adj4" fmla="val 86838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访问初始顶点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w∈{v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未被访问的邻接点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出发进行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无顶点可访问，就回溯。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直到回溯到初始顶点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所有邻接点都已被访问。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横卷形 59"/>
          <p:cNvSpPr/>
          <p:nvPr/>
        </p:nvSpPr>
        <p:spPr>
          <a:xfrm>
            <a:off x="993700" y="1513992"/>
            <a:ext cx="416619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DFS-Depth First Search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7012681" y="1605089"/>
            <a:ext cx="4326058" cy="3854660"/>
            <a:chOff x="2462922" y="1829600"/>
            <a:chExt cx="2966334" cy="2528094"/>
          </a:xfrm>
        </p:grpSpPr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4206881" y="2205044"/>
              <a:ext cx="819149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3952881" y="2368556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6" name="Oval 44"/>
            <p:cNvSpPr>
              <a:spLocks noChangeArrowheads="1"/>
            </p:cNvSpPr>
            <p:nvPr/>
          </p:nvSpPr>
          <p:spPr bwMode="auto">
            <a:xfrm>
              <a:off x="3657606" y="1829600"/>
              <a:ext cx="590550" cy="53181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7" name="Oval 45"/>
            <p:cNvSpPr>
              <a:spLocks noChangeArrowheads="1"/>
            </p:cNvSpPr>
            <p:nvPr/>
          </p:nvSpPr>
          <p:spPr bwMode="auto">
            <a:xfrm>
              <a:off x="3657606" y="2871001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8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9" name="Oval 47"/>
            <p:cNvSpPr>
              <a:spLocks noChangeArrowheads="1"/>
            </p:cNvSpPr>
            <p:nvPr/>
          </p:nvSpPr>
          <p:spPr bwMode="auto">
            <a:xfrm>
              <a:off x="2462922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0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90" name="Oval 44"/>
          <p:cNvSpPr>
            <a:spLocks noChangeArrowheads="1"/>
          </p:cNvSpPr>
          <p:nvPr/>
        </p:nvSpPr>
        <p:spPr bwMode="auto">
          <a:xfrm>
            <a:off x="6642791" y="1466987"/>
            <a:ext cx="916874" cy="83672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125" name="Freeform 40"/>
          <p:cNvSpPr>
            <a:spLocks/>
          </p:cNvSpPr>
          <p:nvPr/>
        </p:nvSpPr>
        <p:spPr bwMode="auto">
          <a:xfrm>
            <a:off x="10995142" y="2345951"/>
            <a:ext cx="45719" cy="75356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6" name="Oval 44"/>
          <p:cNvSpPr>
            <a:spLocks noChangeArrowheads="1"/>
          </p:cNvSpPr>
          <p:nvPr/>
        </p:nvSpPr>
        <p:spPr bwMode="auto">
          <a:xfrm>
            <a:off x="10662705" y="1475510"/>
            <a:ext cx="898635" cy="87044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127" name="Freeform 40"/>
          <p:cNvSpPr>
            <a:spLocks/>
          </p:cNvSpPr>
          <p:nvPr/>
        </p:nvSpPr>
        <p:spPr bwMode="auto">
          <a:xfrm flipH="1">
            <a:off x="7142584" y="2303709"/>
            <a:ext cx="205758" cy="795803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" name="Freeform 40"/>
          <p:cNvSpPr>
            <a:spLocks/>
          </p:cNvSpPr>
          <p:nvPr/>
        </p:nvSpPr>
        <p:spPr bwMode="auto">
          <a:xfrm>
            <a:off x="7730644" y="2148262"/>
            <a:ext cx="1064732" cy="1034522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 flipV="1">
            <a:off x="9658714" y="3413964"/>
            <a:ext cx="685758" cy="11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9048328" y="4035652"/>
            <a:ext cx="0" cy="5494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" name="Line 17"/>
          <p:cNvSpPr>
            <a:spLocks noChangeShapeType="1"/>
          </p:cNvSpPr>
          <p:nvPr/>
        </p:nvSpPr>
        <p:spPr bwMode="auto">
          <a:xfrm>
            <a:off x="9579473" y="2373145"/>
            <a:ext cx="880519" cy="7903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" name="Freeform 12"/>
          <p:cNvSpPr>
            <a:spLocks/>
          </p:cNvSpPr>
          <p:nvPr/>
        </p:nvSpPr>
        <p:spPr bwMode="auto">
          <a:xfrm>
            <a:off x="7905957" y="2310739"/>
            <a:ext cx="933786" cy="947164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5" name="Line 17"/>
          <p:cNvSpPr>
            <a:spLocks noChangeShapeType="1"/>
          </p:cNvSpPr>
          <p:nvPr/>
        </p:nvSpPr>
        <p:spPr bwMode="auto">
          <a:xfrm flipV="1">
            <a:off x="11121110" y="2426850"/>
            <a:ext cx="46562" cy="6039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auto">
          <a:xfrm flipH="1" flipV="1">
            <a:off x="7276257" y="2345951"/>
            <a:ext cx="189038" cy="6612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9814191" y="2192210"/>
            <a:ext cx="826397" cy="754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8" name="Freeform 12"/>
          <p:cNvSpPr>
            <a:spLocks/>
          </p:cNvSpPr>
          <p:nvPr/>
        </p:nvSpPr>
        <p:spPr bwMode="auto">
          <a:xfrm>
            <a:off x="7773677" y="2158198"/>
            <a:ext cx="800718" cy="764859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9336360" y="4029471"/>
            <a:ext cx="0" cy="55558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9696400" y="3717032"/>
            <a:ext cx="76419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2" name="Line 17"/>
          <p:cNvSpPr>
            <a:spLocks noChangeShapeType="1"/>
          </p:cNvSpPr>
          <p:nvPr/>
        </p:nvSpPr>
        <p:spPr bwMode="auto">
          <a:xfrm flipV="1">
            <a:off x="10848528" y="2420888"/>
            <a:ext cx="32034" cy="56843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" name="Freeform 12"/>
          <p:cNvSpPr>
            <a:spLocks/>
          </p:cNvSpPr>
          <p:nvPr/>
        </p:nvSpPr>
        <p:spPr bwMode="auto">
          <a:xfrm flipH="1">
            <a:off x="7008866" y="2395631"/>
            <a:ext cx="201297" cy="681008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4" name="Oval 8"/>
          <p:cNvSpPr>
            <a:spLocks noChangeArrowheads="1"/>
          </p:cNvSpPr>
          <p:nvPr/>
        </p:nvSpPr>
        <p:spPr bwMode="auto">
          <a:xfrm>
            <a:off x="6998600" y="3136751"/>
            <a:ext cx="898029" cy="82978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145" name="Oval 7"/>
          <p:cNvSpPr>
            <a:spLocks noChangeArrowheads="1"/>
          </p:cNvSpPr>
          <p:nvPr/>
        </p:nvSpPr>
        <p:spPr bwMode="auto">
          <a:xfrm>
            <a:off x="8741120" y="3192944"/>
            <a:ext cx="896357" cy="823451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146" name="Oval 9"/>
          <p:cNvSpPr>
            <a:spLocks noChangeArrowheads="1"/>
          </p:cNvSpPr>
          <p:nvPr/>
        </p:nvSpPr>
        <p:spPr bwMode="auto">
          <a:xfrm>
            <a:off x="10483419" y="3111675"/>
            <a:ext cx="872217" cy="827994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147" name="Oval 11"/>
          <p:cNvSpPr>
            <a:spLocks noChangeArrowheads="1"/>
          </p:cNvSpPr>
          <p:nvPr/>
        </p:nvSpPr>
        <p:spPr bwMode="auto">
          <a:xfrm>
            <a:off x="8680904" y="4661937"/>
            <a:ext cx="863566" cy="77602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148" name="Oval 9"/>
          <p:cNvSpPr>
            <a:spLocks noChangeArrowheads="1"/>
          </p:cNvSpPr>
          <p:nvPr/>
        </p:nvSpPr>
        <p:spPr bwMode="auto">
          <a:xfrm>
            <a:off x="10667403" y="1466987"/>
            <a:ext cx="893937" cy="906158"/>
          </a:xfrm>
          <a:prstGeom prst="ellipse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149" name="Oval 10"/>
          <p:cNvSpPr>
            <a:spLocks noChangeArrowheads="1"/>
          </p:cNvSpPr>
          <p:nvPr/>
        </p:nvSpPr>
        <p:spPr bwMode="auto">
          <a:xfrm>
            <a:off x="8754991" y="1556779"/>
            <a:ext cx="861249" cy="870072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6642791" y="1483838"/>
            <a:ext cx="943689" cy="862053"/>
          </a:xfrm>
          <a:prstGeom prst="ellipse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151" name="Text Box 90"/>
          <p:cNvSpPr txBox="1">
            <a:spLocks noChangeArrowheads="1"/>
          </p:cNvSpPr>
          <p:nvPr/>
        </p:nvSpPr>
        <p:spPr bwMode="auto">
          <a:xfrm>
            <a:off x="8550818" y="5929752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152" name="Text Box 90"/>
          <p:cNvSpPr txBox="1">
            <a:spLocks noChangeArrowheads="1"/>
          </p:cNvSpPr>
          <p:nvPr/>
        </p:nvSpPr>
        <p:spPr bwMode="auto">
          <a:xfrm flipH="1">
            <a:off x="8183480" y="5919082"/>
            <a:ext cx="186044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5734524" y="5339161"/>
            <a:ext cx="2875858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v=C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DFS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154" name="Text Box 86"/>
          <p:cNvSpPr txBox="1">
            <a:spLocks noChangeArrowheads="1"/>
          </p:cNvSpPr>
          <p:nvPr/>
        </p:nvSpPr>
        <p:spPr bwMode="auto">
          <a:xfrm>
            <a:off x="5772440" y="5894309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55" name="Text Box 87"/>
          <p:cNvSpPr txBox="1">
            <a:spLocks noChangeArrowheads="1"/>
          </p:cNvSpPr>
          <p:nvPr/>
        </p:nvSpPr>
        <p:spPr bwMode="auto">
          <a:xfrm>
            <a:off x="6261108" y="5894308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56" name="Text Box 88"/>
          <p:cNvSpPr txBox="1">
            <a:spLocks noChangeArrowheads="1"/>
          </p:cNvSpPr>
          <p:nvPr/>
        </p:nvSpPr>
        <p:spPr bwMode="auto">
          <a:xfrm>
            <a:off x="6754617" y="5919082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7" name="Text Box 89"/>
          <p:cNvSpPr txBox="1">
            <a:spLocks noChangeArrowheads="1"/>
          </p:cNvSpPr>
          <p:nvPr/>
        </p:nvSpPr>
        <p:spPr bwMode="auto">
          <a:xfrm>
            <a:off x="7215966" y="5919082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8" name="Text Box 90"/>
          <p:cNvSpPr txBox="1">
            <a:spLocks noChangeArrowheads="1"/>
          </p:cNvSpPr>
          <p:nvPr/>
        </p:nvSpPr>
        <p:spPr bwMode="auto">
          <a:xfrm>
            <a:off x="7680176" y="5905788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9" name="五边形 4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71464" y="396250"/>
            <a:ext cx="4032449" cy="988329"/>
            <a:chOff x="511395" y="5831598"/>
            <a:chExt cx="3673390" cy="1903027"/>
          </a:xfrm>
        </p:grpSpPr>
        <p:sp>
          <p:nvSpPr>
            <p:cNvPr id="51" name="燕尾形 50"/>
            <p:cNvSpPr/>
            <p:nvPr/>
          </p:nvSpPr>
          <p:spPr>
            <a:xfrm>
              <a:off x="511395" y="6101950"/>
              <a:ext cx="34110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</a:t>
              </a:r>
            </a:p>
          </p:txBody>
        </p:sp>
      </p:grpSp>
      <p:sp>
        <p:nvSpPr>
          <p:cNvPr id="4" name="二十四角星 3"/>
          <p:cNvSpPr/>
          <p:nvPr/>
        </p:nvSpPr>
        <p:spPr>
          <a:xfrm>
            <a:off x="10141595" y="4231372"/>
            <a:ext cx="1798532" cy="1854598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641286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allAtOnce" animBg="1"/>
      <p:bldP spid="129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4" grpId="0"/>
      <p:bldP spid="155" grpId="0"/>
      <p:bldP spid="156" grpId="0"/>
      <p:bldP spid="157" grpId="0"/>
      <p:bldP spid="15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012681" y="1605089"/>
            <a:ext cx="4326058" cy="3854660"/>
            <a:chOff x="2462922" y="1829600"/>
            <a:chExt cx="2966334" cy="2528094"/>
          </a:xfrm>
        </p:grpSpPr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4206881" y="2205044"/>
              <a:ext cx="819149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3952881" y="2368556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6" name="Oval 44"/>
            <p:cNvSpPr>
              <a:spLocks noChangeArrowheads="1"/>
            </p:cNvSpPr>
            <p:nvPr/>
          </p:nvSpPr>
          <p:spPr bwMode="auto">
            <a:xfrm>
              <a:off x="3657606" y="1829600"/>
              <a:ext cx="590550" cy="53181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7" name="Oval 45"/>
            <p:cNvSpPr>
              <a:spLocks noChangeArrowheads="1"/>
            </p:cNvSpPr>
            <p:nvPr/>
          </p:nvSpPr>
          <p:spPr bwMode="auto">
            <a:xfrm>
              <a:off x="3657606" y="2871001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8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9" name="Oval 47"/>
            <p:cNvSpPr>
              <a:spLocks noChangeArrowheads="1"/>
            </p:cNvSpPr>
            <p:nvPr/>
          </p:nvSpPr>
          <p:spPr bwMode="auto">
            <a:xfrm>
              <a:off x="2462922" y="2827344"/>
              <a:ext cx="590550" cy="533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0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 anchor="ctr" anchorCtr="0"/>
            <a:lstStyle/>
            <a:p>
              <a:pPr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90" name="Oval 44"/>
          <p:cNvSpPr>
            <a:spLocks noChangeArrowheads="1"/>
          </p:cNvSpPr>
          <p:nvPr/>
        </p:nvSpPr>
        <p:spPr bwMode="auto">
          <a:xfrm>
            <a:off x="6642791" y="1466987"/>
            <a:ext cx="916874" cy="83672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125" name="Freeform 40"/>
          <p:cNvSpPr>
            <a:spLocks/>
          </p:cNvSpPr>
          <p:nvPr/>
        </p:nvSpPr>
        <p:spPr bwMode="auto">
          <a:xfrm>
            <a:off x="10995142" y="2345951"/>
            <a:ext cx="45719" cy="753561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6" name="Oval 44"/>
          <p:cNvSpPr>
            <a:spLocks noChangeArrowheads="1"/>
          </p:cNvSpPr>
          <p:nvPr/>
        </p:nvSpPr>
        <p:spPr bwMode="auto">
          <a:xfrm>
            <a:off x="10662705" y="1475510"/>
            <a:ext cx="898635" cy="87044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127" name="Freeform 40"/>
          <p:cNvSpPr>
            <a:spLocks/>
          </p:cNvSpPr>
          <p:nvPr/>
        </p:nvSpPr>
        <p:spPr bwMode="auto">
          <a:xfrm flipH="1">
            <a:off x="7142584" y="2303709"/>
            <a:ext cx="205758" cy="795803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" name="Freeform 40"/>
          <p:cNvSpPr>
            <a:spLocks/>
          </p:cNvSpPr>
          <p:nvPr/>
        </p:nvSpPr>
        <p:spPr bwMode="auto">
          <a:xfrm>
            <a:off x="7730644" y="2148262"/>
            <a:ext cx="1064732" cy="1034522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80" y="0"/>
              </a:cxn>
            </a:cxnLst>
            <a:rect l="0" t="0" r="r" b="b"/>
            <a:pathLst>
              <a:path w="480" h="428">
                <a:moveTo>
                  <a:pt x="0" y="428"/>
                </a:moveTo>
                <a:lnTo>
                  <a:pt x="480" y="0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 flipV="1">
            <a:off x="9658714" y="3413964"/>
            <a:ext cx="685758" cy="11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9048328" y="4035652"/>
            <a:ext cx="0" cy="5494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" name="Line 17"/>
          <p:cNvSpPr>
            <a:spLocks noChangeShapeType="1"/>
          </p:cNvSpPr>
          <p:nvPr/>
        </p:nvSpPr>
        <p:spPr bwMode="auto">
          <a:xfrm>
            <a:off x="9579473" y="2373145"/>
            <a:ext cx="880519" cy="7903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" name="Freeform 12"/>
          <p:cNvSpPr>
            <a:spLocks/>
          </p:cNvSpPr>
          <p:nvPr/>
        </p:nvSpPr>
        <p:spPr bwMode="auto">
          <a:xfrm>
            <a:off x="7905957" y="2310739"/>
            <a:ext cx="933786" cy="947164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5" name="Line 17"/>
          <p:cNvSpPr>
            <a:spLocks noChangeShapeType="1"/>
          </p:cNvSpPr>
          <p:nvPr/>
        </p:nvSpPr>
        <p:spPr bwMode="auto">
          <a:xfrm flipV="1">
            <a:off x="11121110" y="2426850"/>
            <a:ext cx="46562" cy="6039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auto">
          <a:xfrm flipH="1" flipV="1">
            <a:off x="7276257" y="2345951"/>
            <a:ext cx="189038" cy="6612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9814191" y="2192210"/>
            <a:ext cx="826397" cy="754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8" name="Freeform 12"/>
          <p:cNvSpPr>
            <a:spLocks/>
          </p:cNvSpPr>
          <p:nvPr/>
        </p:nvSpPr>
        <p:spPr bwMode="auto">
          <a:xfrm>
            <a:off x="7773677" y="2158198"/>
            <a:ext cx="800718" cy="764859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9336360" y="4029471"/>
            <a:ext cx="0" cy="55558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9696400" y="3717032"/>
            <a:ext cx="76419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2" name="Line 17"/>
          <p:cNvSpPr>
            <a:spLocks noChangeShapeType="1"/>
          </p:cNvSpPr>
          <p:nvPr/>
        </p:nvSpPr>
        <p:spPr bwMode="auto">
          <a:xfrm flipV="1">
            <a:off x="10848528" y="2420888"/>
            <a:ext cx="32034" cy="56843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" name="Freeform 12"/>
          <p:cNvSpPr>
            <a:spLocks/>
          </p:cNvSpPr>
          <p:nvPr/>
        </p:nvSpPr>
        <p:spPr bwMode="auto">
          <a:xfrm flipH="1">
            <a:off x="7008866" y="2395631"/>
            <a:ext cx="201297" cy="681008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4" name="Oval 8"/>
          <p:cNvSpPr>
            <a:spLocks noChangeArrowheads="1"/>
          </p:cNvSpPr>
          <p:nvPr/>
        </p:nvSpPr>
        <p:spPr bwMode="auto">
          <a:xfrm>
            <a:off x="6998600" y="3136751"/>
            <a:ext cx="898029" cy="82978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145" name="Oval 7"/>
          <p:cNvSpPr>
            <a:spLocks noChangeArrowheads="1"/>
          </p:cNvSpPr>
          <p:nvPr/>
        </p:nvSpPr>
        <p:spPr bwMode="auto">
          <a:xfrm>
            <a:off x="8741120" y="3192944"/>
            <a:ext cx="896357" cy="823451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146" name="Oval 9"/>
          <p:cNvSpPr>
            <a:spLocks noChangeArrowheads="1"/>
          </p:cNvSpPr>
          <p:nvPr/>
        </p:nvSpPr>
        <p:spPr bwMode="auto">
          <a:xfrm>
            <a:off x="10483419" y="3111675"/>
            <a:ext cx="872217" cy="827994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147" name="Oval 11"/>
          <p:cNvSpPr>
            <a:spLocks noChangeArrowheads="1"/>
          </p:cNvSpPr>
          <p:nvPr/>
        </p:nvSpPr>
        <p:spPr bwMode="auto">
          <a:xfrm>
            <a:off x="8680904" y="4661937"/>
            <a:ext cx="863566" cy="77602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148" name="Oval 9"/>
          <p:cNvSpPr>
            <a:spLocks noChangeArrowheads="1"/>
          </p:cNvSpPr>
          <p:nvPr/>
        </p:nvSpPr>
        <p:spPr bwMode="auto">
          <a:xfrm>
            <a:off x="10667403" y="1466987"/>
            <a:ext cx="893937" cy="906158"/>
          </a:xfrm>
          <a:prstGeom prst="ellipse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149" name="Oval 10"/>
          <p:cNvSpPr>
            <a:spLocks noChangeArrowheads="1"/>
          </p:cNvSpPr>
          <p:nvPr/>
        </p:nvSpPr>
        <p:spPr bwMode="auto">
          <a:xfrm>
            <a:off x="8754991" y="1556779"/>
            <a:ext cx="861249" cy="870072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150" name="Oval 8"/>
          <p:cNvSpPr>
            <a:spLocks noChangeArrowheads="1"/>
          </p:cNvSpPr>
          <p:nvPr/>
        </p:nvSpPr>
        <p:spPr bwMode="auto">
          <a:xfrm>
            <a:off x="6642791" y="1483838"/>
            <a:ext cx="943689" cy="862053"/>
          </a:xfrm>
          <a:prstGeom prst="ellipse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151" name="Text Box 90"/>
          <p:cNvSpPr txBox="1">
            <a:spLocks noChangeArrowheads="1"/>
          </p:cNvSpPr>
          <p:nvPr/>
        </p:nvSpPr>
        <p:spPr bwMode="auto">
          <a:xfrm>
            <a:off x="8524603" y="5824467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152" name="Text Box 90"/>
          <p:cNvSpPr txBox="1">
            <a:spLocks noChangeArrowheads="1"/>
          </p:cNvSpPr>
          <p:nvPr/>
        </p:nvSpPr>
        <p:spPr bwMode="auto">
          <a:xfrm flipH="1">
            <a:off x="8183480" y="5824467"/>
            <a:ext cx="186044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5734524" y="5339161"/>
            <a:ext cx="2875858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v=C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DFS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154" name="Text Box 86"/>
          <p:cNvSpPr txBox="1">
            <a:spLocks noChangeArrowheads="1"/>
          </p:cNvSpPr>
          <p:nvPr/>
        </p:nvSpPr>
        <p:spPr bwMode="auto">
          <a:xfrm>
            <a:off x="5772440" y="5894309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55" name="Text Box 87"/>
          <p:cNvSpPr txBox="1">
            <a:spLocks noChangeArrowheads="1"/>
          </p:cNvSpPr>
          <p:nvPr/>
        </p:nvSpPr>
        <p:spPr bwMode="auto">
          <a:xfrm>
            <a:off x="6261108" y="5894308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56" name="Text Box 88"/>
          <p:cNvSpPr txBox="1">
            <a:spLocks noChangeArrowheads="1"/>
          </p:cNvSpPr>
          <p:nvPr/>
        </p:nvSpPr>
        <p:spPr bwMode="auto">
          <a:xfrm>
            <a:off x="6754617" y="5877327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7" name="Text Box 89"/>
          <p:cNvSpPr txBox="1">
            <a:spLocks noChangeArrowheads="1"/>
          </p:cNvSpPr>
          <p:nvPr/>
        </p:nvSpPr>
        <p:spPr bwMode="auto">
          <a:xfrm>
            <a:off x="7215966" y="5877327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8" name="Text Box 90"/>
          <p:cNvSpPr txBox="1">
            <a:spLocks noChangeArrowheads="1"/>
          </p:cNvSpPr>
          <p:nvPr/>
        </p:nvSpPr>
        <p:spPr bwMode="auto">
          <a:xfrm>
            <a:off x="7674448" y="5859387"/>
            <a:ext cx="288925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3206183" y="1508509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50" name="Freeform 39"/>
          <p:cNvSpPr>
            <a:spLocks/>
          </p:cNvSpPr>
          <p:nvPr/>
        </p:nvSpPr>
        <p:spPr bwMode="auto">
          <a:xfrm rot="4237337">
            <a:off x="3132023" y="2225082"/>
            <a:ext cx="277004" cy="3663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2585011" y="2546747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53" name="Freeform 39"/>
          <p:cNvSpPr>
            <a:spLocks/>
          </p:cNvSpPr>
          <p:nvPr/>
        </p:nvSpPr>
        <p:spPr bwMode="auto">
          <a:xfrm rot="4237337">
            <a:off x="2549262" y="3275270"/>
            <a:ext cx="277004" cy="3663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2002250" y="3596935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55" name="Freeform 39"/>
          <p:cNvSpPr>
            <a:spLocks/>
          </p:cNvSpPr>
          <p:nvPr/>
        </p:nvSpPr>
        <p:spPr bwMode="auto">
          <a:xfrm rot="4237337">
            <a:off x="1928613" y="4288000"/>
            <a:ext cx="277004" cy="3663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381601" y="4609665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61" name="Freeform 39"/>
          <p:cNvSpPr>
            <a:spLocks/>
          </p:cNvSpPr>
          <p:nvPr/>
        </p:nvSpPr>
        <p:spPr bwMode="auto">
          <a:xfrm rot="4237337">
            <a:off x="1321981" y="5300730"/>
            <a:ext cx="277004" cy="3663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774969" y="5622395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63" name="Freeform 39"/>
          <p:cNvSpPr>
            <a:spLocks/>
          </p:cNvSpPr>
          <p:nvPr/>
        </p:nvSpPr>
        <p:spPr bwMode="auto">
          <a:xfrm rot="4237337" flipV="1">
            <a:off x="3743268" y="2343274"/>
            <a:ext cx="457763" cy="106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3949608" y="2522281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65" name="Freeform 39"/>
          <p:cNvSpPr>
            <a:spLocks/>
          </p:cNvSpPr>
          <p:nvPr/>
        </p:nvSpPr>
        <p:spPr bwMode="auto">
          <a:xfrm rot="4237337" flipV="1">
            <a:off x="2519400" y="4392773"/>
            <a:ext cx="457763" cy="106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412"/>
              </a:cxn>
            </a:cxnLst>
            <a:rect l="0" t="0" r="r" b="b"/>
            <a:pathLst>
              <a:path w="495" h="412">
                <a:moveTo>
                  <a:pt x="0" y="0"/>
                </a:moveTo>
                <a:lnTo>
                  <a:pt x="495" y="412"/>
                </a:lnTo>
              </a:path>
            </a:pathLst>
          </a:custGeom>
          <a:solidFill>
            <a:srgbClr val="000099"/>
          </a:solidFill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" name="Oval 8"/>
          <p:cNvSpPr>
            <a:spLocks noChangeArrowheads="1"/>
          </p:cNvSpPr>
          <p:nvPr/>
        </p:nvSpPr>
        <p:spPr bwMode="auto">
          <a:xfrm>
            <a:off x="2752629" y="4557784"/>
            <a:ext cx="773049" cy="734679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000" rIns="0" bIns="0" anchor="ctr" anchorCtr="0"/>
          <a:lstStyle/>
          <a:p>
            <a:pPr algn="ctr" defTabSz="914400" fontAlgn="base">
              <a:lnSpc>
                <a:spcPct val="7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2" name="左箭头 1"/>
          <p:cNvSpPr/>
          <p:nvPr/>
        </p:nvSpPr>
        <p:spPr>
          <a:xfrm>
            <a:off x="4987914" y="3395398"/>
            <a:ext cx="1846308" cy="403074"/>
          </a:xfrm>
          <a:prstGeom prst="leftArrow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85"/>
          <p:cNvSpPr txBox="1">
            <a:spLocks noChangeArrowheads="1"/>
          </p:cNvSpPr>
          <p:nvPr/>
        </p:nvSpPr>
        <p:spPr bwMode="auto">
          <a:xfrm>
            <a:off x="4970420" y="2923057"/>
            <a:ext cx="204770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深度优先</a:t>
            </a:r>
          </a:p>
        </p:txBody>
      </p:sp>
      <p:sp>
        <p:nvSpPr>
          <p:cNvPr id="68" name="燕尾形 67"/>
          <p:cNvSpPr/>
          <p:nvPr/>
        </p:nvSpPr>
        <p:spPr>
          <a:xfrm>
            <a:off x="4751828" y="536596"/>
            <a:ext cx="458453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深度优先生成树</a:t>
            </a:r>
          </a:p>
        </p:txBody>
      </p:sp>
      <p:sp>
        <p:nvSpPr>
          <p:cNvPr id="74" name="五边形 7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1464" y="396250"/>
            <a:ext cx="4032449" cy="988329"/>
            <a:chOff x="511395" y="5831598"/>
            <a:chExt cx="3673390" cy="1903027"/>
          </a:xfrm>
        </p:grpSpPr>
        <p:sp>
          <p:nvSpPr>
            <p:cNvPr id="82" name="燕尾形 81"/>
            <p:cNvSpPr/>
            <p:nvPr/>
          </p:nvSpPr>
          <p:spPr>
            <a:xfrm>
              <a:off x="511395" y="6101950"/>
              <a:ext cx="34110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燕尾形 4"/>
            <p:cNvSpPr/>
            <p:nvPr/>
          </p:nvSpPr>
          <p:spPr>
            <a:xfrm>
              <a:off x="851977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深度优先搜索</a:t>
              </a:r>
            </a:p>
          </p:txBody>
        </p:sp>
      </p:grp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4953543" y="3798472"/>
            <a:ext cx="204770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生成树</a:t>
            </a:r>
          </a:p>
        </p:txBody>
      </p:sp>
      <p:sp>
        <p:nvSpPr>
          <p:cNvPr id="85" name="二十四角星 84"/>
          <p:cNvSpPr/>
          <p:nvPr/>
        </p:nvSpPr>
        <p:spPr>
          <a:xfrm>
            <a:off x="10141595" y="4231372"/>
            <a:ext cx="1798532" cy="1854598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先根</a:t>
            </a:r>
          </a:p>
        </p:txBody>
      </p:sp>
    </p:spTree>
    <p:extLst>
      <p:ext uri="{BB962C8B-B14F-4D97-AF65-F5344CB8AC3E}">
        <p14:creationId xmlns:p14="http://schemas.microsoft.com/office/powerpoint/2010/main" val="41482593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SubTitle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Other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03406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40420</TotalTime>
  <Words>1209</Words>
  <Application>Microsoft Office PowerPoint</Application>
  <PresentationFormat>宽屏</PresentationFormat>
  <Paragraphs>495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仿宋_GB2312</vt:lpstr>
      <vt:lpstr>黑体</vt:lpstr>
      <vt:lpstr>华文细黑</vt:lpstr>
      <vt:lpstr>楷体_GB2312</vt:lpstr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教学节段10</dc:title>
  <dc:creator>lidongmei</dc:creator>
  <cp:lastModifiedBy>58236530@qq.com</cp:lastModifiedBy>
  <cp:revision>2031</cp:revision>
  <dcterms:created xsi:type="dcterms:W3CDTF">1996-07-15T15:40:02Z</dcterms:created>
  <dcterms:modified xsi:type="dcterms:W3CDTF">2024-05-20T09:54:44Z</dcterms:modified>
</cp:coreProperties>
</file>