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7" r:id="rId2"/>
    <p:sldMasterId id="2147483712" r:id="rId3"/>
    <p:sldMasterId id="2147483726" r:id="rId4"/>
  </p:sldMasterIdLst>
  <p:notesMasterIdLst>
    <p:notesMasterId r:id="rId28"/>
  </p:notesMasterIdLst>
  <p:handoutMasterIdLst>
    <p:handoutMasterId r:id="rId29"/>
  </p:handoutMasterIdLst>
  <p:sldIdLst>
    <p:sldId id="1408" r:id="rId5"/>
    <p:sldId id="1919" r:id="rId6"/>
    <p:sldId id="1920" r:id="rId7"/>
    <p:sldId id="1918" r:id="rId8"/>
    <p:sldId id="1907" r:id="rId9"/>
    <p:sldId id="1930" r:id="rId10"/>
    <p:sldId id="1923" r:id="rId11"/>
    <p:sldId id="1909" r:id="rId12"/>
    <p:sldId id="1912" r:id="rId13"/>
    <p:sldId id="1913" r:id="rId14"/>
    <p:sldId id="1936" r:id="rId15"/>
    <p:sldId id="1937" r:id="rId16"/>
    <p:sldId id="1938" r:id="rId17"/>
    <p:sldId id="1939" r:id="rId18"/>
    <p:sldId id="1932" r:id="rId19"/>
    <p:sldId id="1914" r:id="rId20"/>
    <p:sldId id="1915" r:id="rId21"/>
    <p:sldId id="1934" r:id="rId22"/>
    <p:sldId id="1933" r:id="rId23"/>
    <p:sldId id="1931" r:id="rId24"/>
    <p:sldId id="1935" r:id="rId25"/>
    <p:sldId id="1926" r:id="rId26"/>
    <p:sldId id="1929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8564"/>
    <a:srgbClr val="ED7D31"/>
    <a:srgbClr val="BDD7EE"/>
    <a:srgbClr val="99FFCC"/>
    <a:srgbClr val="FFD966"/>
    <a:srgbClr val="FF0000"/>
    <a:srgbClr val="F4F4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3" autoAdjust="0"/>
  </p:normalViewPr>
  <p:slideViewPr>
    <p:cSldViewPr snapToObjects="1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2"/>
    </p:cViewPr>
  </p:sorterViewPr>
  <p:notesViewPr>
    <p:cSldViewPr snapToObjects="1">
      <p:cViewPr>
        <p:scale>
          <a:sx n="75" d="100"/>
          <a:sy n="75" d="100"/>
        </p:scale>
        <p:origin x="-1398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520205-A407-4188-90F3-593A5C8088E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7D485-6571-491B-8E2C-196ED614C569}">
      <dgm:prSet phldrT="[文本]" custT="1"/>
      <dgm:spPr>
        <a:solidFill>
          <a:srgbClr val="0000FF"/>
        </a:solidFill>
      </dgm:spPr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图的遍历</a:t>
          </a:r>
        </a:p>
      </dgm:t>
    </dgm:pt>
    <dgm:pt modelId="{6CE112DB-C6BB-40D0-9BF0-8DC7495EE6F1}" type="parTrans" cxnId="{270CE9C6-FD28-4EE0-AA8F-2B0F29923120}">
      <dgm:prSet/>
      <dgm:spPr/>
      <dgm:t>
        <a:bodyPr/>
        <a:lstStyle/>
        <a:p>
          <a:endParaRPr lang="zh-CN" altLang="en-US"/>
        </a:p>
      </dgm:t>
    </dgm:pt>
    <dgm:pt modelId="{E9757166-260B-49EA-823D-AF6C02F6E3B2}" type="sibTrans" cxnId="{270CE9C6-FD28-4EE0-AA8F-2B0F29923120}">
      <dgm:prSet/>
      <dgm:spPr/>
      <dgm:t>
        <a:bodyPr/>
        <a:lstStyle/>
        <a:p>
          <a:endParaRPr lang="zh-CN" altLang="en-US"/>
        </a:p>
      </dgm:t>
    </dgm:pt>
    <dgm:pt modelId="{F90EA754-7B78-40E8-8FAE-57CA88958D40}">
      <dgm:prSet phldrT="[文本]" custT="1"/>
      <dgm:spPr>
        <a:solidFill>
          <a:srgbClr val="FFFF00"/>
        </a:solidFill>
        <a:ln w="25400">
          <a:solidFill>
            <a:srgbClr val="0000FF"/>
          </a:solidFill>
        </a:ln>
      </dgm:spPr>
      <dgm:t>
        <a:bodyPr/>
        <a:lstStyle/>
        <a:p>
          <a:r>
            <a: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图的遍历方法</a:t>
          </a:r>
        </a:p>
      </dgm:t>
    </dgm:pt>
    <dgm:pt modelId="{23670707-5AEF-4C01-BD6F-993711B9387A}" type="parTrans" cxnId="{BD072B42-7D0C-48AB-9A68-E5ED66B949B4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 dirty="0"/>
        </a:p>
      </dgm:t>
    </dgm:pt>
    <dgm:pt modelId="{F2CA60A9-0532-4014-BCD4-90D42CEC0A4D}" type="sibTrans" cxnId="{BD072B42-7D0C-48AB-9A68-E5ED66B949B4}">
      <dgm:prSet/>
      <dgm:spPr/>
      <dgm:t>
        <a:bodyPr/>
        <a:lstStyle/>
        <a:p>
          <a:endParaRPr lang="zh-CN" altLang="en-US"/>
        </a:p>
      </dgm:t>
    </dgm:pt>
    <dgm:pt modelId="{38FF0026-8D93-4DF5-A062-A74E2339128C}">
      <dgm:prSet phldrT="[文本]"/>
      <dgm:spPr>
        <a:solidFill>
          <a:schemeClr val="bg1"/>
        </a:solidFill>
        <a:ln w="25400">
          <a:solidFill>
            <a:srgbClr val="0000FF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深度优先搜索</a:t>
          </a:r>
        </a:p>
      </dgm:t>
    </dgm:pt>
    <dgm:pt modelId="{F0F7A640-4111-441A-9758-587DF5319B19}" type="parTrans" cxnId="{81A4638A-3D11-4129-A9C1-C333C8AF5551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F8A07842-403F-4196-ABED-858664AD27D7}" type="sibTrans" cxnId="{81A4638A-3D11-4129-A9C1-C333C8AF5551}">
      <dgm:prSet/>
      <dgm:spPr/>
      <dgm:t>
        <a:bodyPr/>
        <a:lstStyle/>
        <a:p>
          <a:endParaRPr lang="zh-CN" altLang="en-US"/>
        </a:p>
      </dgm:t>
    </dgm:pt>
    <dgm:pt modelId="{19649EF6-2386-406C-893E-3C212B9FBD5A}">
      <dgm:prSet phldrT="[文本]"/>
      <dgm:spPr>
        <a:solidFill>
          <a:schemeClr val="bg1"/>
        </a:solidFill>
        <a:ln w="25400">
          <a:solidFill>
            <a:srgbClr val="0000FF"/>
          </a:solidFill>
        </a:ln>
      </dgm:spPr>
      <dgm:t>
        <a:bodyPr/>
        <a:lstStyle/>
        <a:p>
          <a:r>
            <a: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广度优先搜索</a:t>
          </a:r>
        </a:p>
      </dgm:t>
    </dgm:pt>
    <dgm:pt modelId="{34A47355-806C-4FF1-AA09-BCEB38191955}" type="parTrans" cxnId="{539B7292-0525-4FEC-8419-030FD734AC84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31E8549F-399C-4DDC-B52A-8E4F86662372}" type="sibTrans" cxnId="{539B7292-0525-4FEC-8419-030FD734AC84}">
      <dgm:prSet/>
      <dgm:spPr/>
      <dgm:t>
        <a:bodyPr/>
        <a:lstStyle/>
        <a:p>
          <a:endParaRPr lang="zh-CN" altLang="en-US"/>
        </a:p>
      </dgm:t>
    </dgm:pt>
    <dgm:pt modelId="{3AA11A30-465E-42E4-85B4-87F119AEE75D}">
      <dgm:prSet phldrT="[文本]" custT="1"/>
      <dgm:spPr>
        <a:solidFill>
          <a:srgbClr val="FFFF00"/>
        </a:solidFill>
        <a:ln w="25400">
          <a:solidFill>
            <a:srgbClr val="0000FF"/>
          </a:solidFill>
        </a:ln>
      </dgm:spPr>
      <dgm:t>
        <a:bodyPr/>
        <a:lstStyle/>
        <a:p>
          <a:r>
            <a: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避免重复访问</a:t>
          </a:r>
        </a:p>
      </dgm:t>
    </dgm:pt>
    <dgm:pt modelId="{0B68A2E1-355D-4982-A4F0-5D908870D089}" type="parTrans" cxnId="{80B9723A-8825-4050-9BB1-CF1C90AAB037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68565887-93A8-48AD-B7D9-EED3B0CD73F2}" type="sibTrans" cxnId="{80B9723A-8825-4050-9BB1-CF1C90AAB037}">
      <dgm:prSet/>
      <dgm:spPr/>
      <dgm:t>
        <a:bodyPr/>
        <a:lstStyle/>
        <a:p>
          <a:endParaRPr lang="zh-CN" altLang="en-US"/>
        </a:p>
      </dgm:t>
    </dgm:pt>
    <dgm:pt modelId="{70ED09A0-DE0C-4A17-A699-3E568B2677C8}">
      <dgm:prSet phldrT="[文本]"/>
      <dgm:spPr>
        <a:solidFill>
          <a:schemeClr val="bg1"/>
        </a:solidFill>
        <a:ln w="25400">
          <a:solidFill>
            <a:srgbClr val="0000FF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数组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visited[ ]</a:t>
          </a:r>
          <a:endParaRPr lang="zh-CN" altLang="en-US" dirty="0"/>
        </a:p>
      </dgm:t>
    </dgm:pt>
    <dgm:pt modelId="{CBE4C58C-F3B5-4891-AC57-2EDBD38A444F}" type="parTrans" cxnId="{6650B851-4564-4EEC-BC43-C0B578B6FB45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D8040750-196A-4607-9493-7E00E00FD4B8}" type="sibTrans" cxnId="{6650B851-4564-4EEC-BC43-C0B578B6FB45}">
      <dgm:prSet/>
      <dgm:spPr/>
      <dgm:t>
        <a:bodyPr/>
        <a:lstStyle/>
        <a:p>
          <a:endParaRPr lang="zh-CN" altLang="en-US"/>
        </a:p>
      </dgm:t>
    </dgm:pt>
    <dgm:pt modelId="{7AE89FA6-8A55-478B-80A9-902DB60B6642}" type="pres">
      <dgm:prSet presAssocID="{FE520205-A407-4188-90F3-593A5C8088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D84EF15-0932-4199-BC9E-F52D065C3B5C}" type="pres">
      <dgm:prSet presAssocID="{B747D485-6571-491B-8E2C-196ED614C569}" presName="root1" presStyleCnt="0"/>
      <dgm:spPr/>
    </dgm:pt>
    <dgm:pt modelId="{31657C5D-2569-481D-AA60-C8747BCAB601}" type="pres">
      <dgm:prSet presAssocID="{B747D485-6571-491B-8E2C-196ED614C569}" presName="LevelOneTextNode" presStyleLbl="node0" presStyleIdx="0" presStyleCnt="1">
        <dgm:presLayoutVars>
          <dgm:chPref val="3"/>
        </dgm:presLayoutVars>
      </dgm:prSet>
      <dgm:spPr/>
    </dgm:pt>
    <dgm:pt modelId="{3FB92972-6916-4FD6-BBD7-8B593548F632}" type="pres">
      <dgm:prSet presAssocID="{B747D485-6571-491B-8E2C-196ED614C569}" presName="level2hierChild" presStyleCnt="0"/>
      <dgm:spPr/>
    </dgm:pt>
    <dgm:pt modelId="{58FC7E2A-D96D-40FE-984C-86E05FDC3617}" type="pres">
      <dgm:prSet presAssocID="{23670707-5AEF-4C01-BD6F-993711B9387A}" presName="conn2-1" presStyleLbl="parChTrans1D2" presStyleIdx="0" presStyleCnt="2"/>
      <dgm:spPr/>
    </dgm:pt>
    <dgm:pt modelId="{2B049A15-8C9C-4439-A78E-4A74E1EE185E}" type="pres">
      <dgm:prSet presAssocID="{23670707-5AEF-4C01-BD6F-993711B9387A}" presName="connTx" presStyleLbl="parChTrans1D2" presStyleIdx="0" presStyleCnt="2"/>
      <dgm:spPr/>
    </dgm:pt>
    <dgm:pt modelId="{9937D715-2D0B-4288-B49C-1606550AF7E0}" type="pres">
      <dgm:prSet presAssocID="{F90EA754-7B78-40E8-8FAE-57CA88958D40}" presName="root2" presStyleCnt="0"/>
      <dgm:spPr/>
    </dgm:pt>
    <dgm:pt modelId="{FED150A7-F11E-4DCF-93AF-322751B6EBD6}" type="pres">
      <dgm:prSet presAssocID="{F90EA754-7B78-40E8-8FAE-57CA88958D40}" presName="LevelTwoTextNode" presStyleLbl="node2" presStyleIdx="0" presStyleCnt="2">
        <dgm:presLayoutVars>
          <dgm:chPref val="3"/>
        </dgm:presLayoutVars>
      </dgm:prSet>
      <dgm:spPr/>
    </dgm:pt>
    <dgm:pt modelId="{FB70A712-506B-4F80-A941-77D39656F669}" type="pres">
      <dgm:prSet presAssocID="{F90EA754-7B78-40E8-8FAE-57CA88958D40}" presName="level3hierChild" presStyleCnt="0"/>
      <dgm:spPr/>
    </dgm:pt>
    <dgm:pt modelId="{124B3B96-41C9-47B3-9548-39759DD0DF9E}" type="pres">
      <dgm:prSet presAssocID="{F0F7A640-4111-441A-9758-587DF5319B19}" presName="conn2-1" presStyleLbl="parChTrans1D3" presStyleIdx="0" presStyleCnt="3"/>
      <dgm:spPr/>
    </dgm:pt>
    <dgm:pt modelId="{9C5B36B8-9A89-48B0-95F4-1B2D70B6480C}" type="pres">
      <dgm:prSet presAssocID="{F0F7A640-4111-441A-9758-587DF5319B19}" presName="connTx" presStyleLbl="parChTrans1D3" presStyleIdx="0" presStyleCnt="3"/>
      <dgm:spPr/>
    </dgm:pt>
    <dgm:pt modelId="{9F622BB7-51C0-403C-8506-CBBED7EA1EBB}" type="pres">
      <dgm:prSet presAssocID="{38FF0026-8D93-4DF5-A062-A74E2339128C}" presName="root2" presStyleCnt="0"/>
      <dgm:spPr/>
    </dgm:pt>
    <dgm:pt modelId="{024CB1F0-EE53-41A1-8B9F-33AA0CC2B336}" type="pres">
      <dgm:prSet presAssocID="{38FF0026-8D93-4DF5-A062-A74E2339128C}" presName="LevelTwoTextNode" presStyleLbl="node3" presStyleIdx="0" presStyleCnt="3">
        <dgm:presLayoutVars>
          <dgm:chPref val="3"/>
        </dgm:presLayoutVars>
      </dgm:prSet>
      <dgm:spPr/>
    </dgm:pt>
    <dgm:pt modelId="{5C190164-6C3F-4F25-9CF2-F00FAF1AEF0E}" type="pres">
      <dgm:prSet presAssocID="{38FF0026-8D93-4DF5-A062-A74E2339128C}" presName="level3hierChild" presStyleCnt="0"/>
      <dgm:spPr/>
    </dgm:pt>
    <dgm:pt modelId="{42B66335-1C81-4282-8EF3-427ADE726A6E}" type="pres">
      <dgm:prSet presAssocID="{34A47355-806C-4FF1-AA09-BCEB38191955}" presName="conn2-1" presStyleLbl="parChTrans1D3" presStyleIdx="1" presStyleCnt="3"/>
      <dgm:spPr/>
    </dgm:pt>
    <dgm:pt modelId="{05771D81-3D0F-4A0A-913B-2D335B009CA6}" type="pres">
      <dgm:prSet presAssocID="{34A47355-806C-4FF1-AA09-BCEB38191955}" presName="connTx" presStyleLbl="parChTrans1D3" presStyleIdx="1" presStyleCnt="3"/>
      <dgm:spPr/>
    </dgm:pt>
    <dgm:pt modelId="{7C2B4415-1C06-4DE0-BE02-44F5171DD9A2}" type="pres">
      <dgm:prSet presAssocID="{19649EF6-2386-406C-893E-3C212B9FBD5A}" presName="root2" presStyleCnt="0"/>
      <dgm:spPr/>
    </dgm:pt>
    <dgm:pt modelId="{86D45983-29BC-4440-807C-64642DA2752C}" type="pres">
      <dgm:prSet presAssocID="{19649EF6-2386-406C-893E-3C212B9FBD5A}" presName="LevelTwoTextNode" presStyleLbl="node3" presStyleIdx="1" presStyleCnt="3">
        <dgm:presLayoutVars>
          <dgm:chPref val="3"/>
        </dgm:presLayoutVars>
      </dgm:prSet>
      <dgm:spPr/>
    </dgm:pt>
    <dgm:pt modelId="{7C27323E-81DF-40F5-8FD1-8C653E5B62D8}" type="pres">
      <dgm:prSet presAssocID="{19649EF6-2386-406C-893E-3C212B9FBD5A}" presName="level3hierChild" presStyleCnt="0"/>
      <dgm:spPr/>
    </dgm:pt>
    <dgm:pt modelId="{360583B9-371B-4971-A401-340A4DCF807E}" type="pres">
      <dgm:prSet presAssocID="{0B68A2E1-355D-4982-A4F0-5D908870D089}" presName="conn2-1" presStyleLbl="parChTrans1D2" presStyleIdx="1" presStyleCnt="2"/>
      <dgm:spPr/>
    </dgm:pt>
    <dgm:pt modelId="{6B3CF391-0F05-4CA1-AD35-276CCD2B9F28}" type="pres">
      <dgm:prSet presAssocID="{0B68A2E1-355D-4982-A4F0-5D908870D089}" presName="connTx" presStyleLbl="parChTrans1D2" presStyleIdx="1" presStyleCnt="2"/>
      <dgm:spPr/>
    </dgm:pt>
    <dgm:pt modelId="{667A1D31-7B16-4C99-9B99-EA9478FBCA08}" type="pres">
      <dgm:prSet presAssocID="{3AA11A30-465E-42E4-85B4-87F119AEE75D}" presName="root2" presStyleCnt="0"/>
      <dgm:spPr/>
    </dgm:pt>
    <dgm:pt modelId="{EAE2B3AB-4729-436B-A9A1-8E1C7A0C64B5}" type="pres">
      <dgm:prSet presAssocID="{3AA11A30-465E-42E4-85B4-87F119AEE75D}" presName="LevelTwoTextNode" presStyleLbl="node2" presStyleIdx="1" presStyleCnt="2">
        <dgm:presLayoutVars>
          <dgm:chPref val="3"/>
        </dgm:presLayoutVars>
      </dgm:prSet>
      <dgm:spPr/>
    </dgm:pt>
    <dgm:pt modelId="{5422BD3F-9B63-4180-A71C-FD606F5E9A52}" type="pres">
      <dgm:prSet presAssocID="{3AA11A30-465E-42E4-85B4-87F119AEE75D}" presName="level3hierChild" presStyleCnt="0"/>
      <dgm:spPr/>
    </dgm:pt>
    <dgm:pt modelId="{8A836225-91BF-4D7D-8073-631638141D1D}" type="pres">
      <dgm:prSet presAssocID="{CBE4C58C-F3B5-4891-AC57-2EDBD38A444F}" presName="conn2-1" presStyleLbl="parChTrans1D3" presStyleIdx="2" presStyleCnt="3"/>
      <dgm:spPr/>
    </dgm:pt>
    <dgm:pt modelId="{8FF7F3F8-DF11-4BB2-8736-E55BF04D600D}" type="pres">
      <dgm:prSet presAssocID="{CBE4C58C-F3B5-4891-AC57-2EDBD38A444F}" presName="connTx" presStyleLbl="parChTrans1D3" presStyleIdx="2" presStyleCnt="3"/>
      <dgm:spPr/>
    </dgm:pt>
    <dgm:pt modelId="{D9F5544D-39D1-46D4-BB80-8DBBDA854F6B}" type="pres">
      <dgm:prSet presAssocID="{70ED09A0-DE0C-4A17-A699-3E568B2677C8}" presName="root2" presStyleCnt="0"/>
      <dgm:spPr/>
    </dgm:pt>
    <dgm:pt modelId="{14583DDD-DC73-4382-AC92-108D80B43B91}" type="pres">
      <dgm:prSet presAssocID="{70ED09A0-DE0C-4A17-A699-3E568B2677C8}" presName="LevelTwoTextNode" presStyleLbl="node3" presStyleIdx="2" presStyleCnt="3">
        <dgm:presLayoutVars>
          <dgm:chPref val="3"/>
        </dgm:presLayoutVars>
      </dgm:prSet>
      <dgm:spPr/>
    </dgm:pt>
    <dgm:pt modelId="{23FD9E51-17E1-4BAB-B6D3-119106B21934}" type="pres">
      <dgm:prSet presAssocID="{70ED09A0-DE0C-4A17-A699-3E568B2677C8}" presName="level3hierChild" presStyleCnt="0"/>
      <dgm:spPr/>
    </dgm:pt>
  </dgm:ptLst>
  <dgm:cxnLst>
    <dgm:cxn modelId="{D2109406-D443-4D1C-BF19-65CEDE069B01}" type="presOf" srcId="{FE520205-A407-4188-90F3-593A5C8088EA}" destId="{7AE89FA6-8A55-478B-80A9-902DB60B6642}" srcOrd="0" destOrd="0" presId="urn:microsoft.com/office/officeart/2005/8/layout/hierarchy2"/>
    <dgm:cxn modelId="{6755B90A-3723-45EF-A4C4-8488733CC9A0}" type="presOf" srcId="{F0F7A640-4111-441A-9758-587DF5319B19}" destId="{9C5B36B8-9A89-48B0-95F4-1B2D70B6480C}" srcOrd="1" destOrd="0" presId="urn:microsoft.com/office/officeart/2005/8/layout/hierarchy2"/>
    <dgm:cxn modelId="{2EAD1814-2C96-4C6D-80EE-251E8FF8D2BD}" type="presOf" srcId="{38FF0026-8D93-4DF5-A062-A74E2339128C}" destId="{024CB1F0-EE53-41A1-8B9F-33AA0CC2B336}" srcOrd="0" destOrd="0" presId="urn:microsoft.com/office/officeart/2005/8/layout/hierarchy2"/>
    <dgm:cxn modelId="{A6F39F16-6193-409A-8FE1-0CA960A3D80A}" type="presOf" srcId="{3AA11A30-465E-42E4-85B4-87F119AEE75D}" destId="{EAE2B3AB-4729-436B-A9A1-8E1C7A0C64B5}" srcOrd="0" destOrd="0" presId="urn:microsoft.com/office/officeart/2005/8/layout/hierarchy2"/>
    <dgm:cxn modelId="{294D7817-FB7E-4969-99B3-E09E118A5838}" type="presOf" srcId="{0B68A2E1-355D-4982-A4F0-5D908870D089}" destId="{6B3CF391-0F05-4CA1-AD35-276CCD2B9F28}" srcOrd="1" destOrd="0" presId="urn:microsoft.com/office/officeart/2005/8/layout/hierarchy2"/>
    <dgm:cxn modelId="{3357C628-A2C5-4996-BF31-B053DC757A86}" type="presOf" srcId="{70ED09A0-DE0C-4A17-A699-3E568B2677C8}" destId="{14583DDD-DC73-4382-AC92-108D80B43B91}" srcOrd="0" destOrd="0" presId="urn:microsoft.com/office/officeart/2005/8/layout/hierarchy2"/>
    <dgm:cxn modelId="{37033F29-453F-410C-8CE3-E94E601998D8}" type="presOf" srcId="{34A47355-806C-4FF1-AA09-BCEB38191955}" destId="{42B66335-1C81-4282-8EF3-427ADE726A6E}" srcOrd="0" destOrd="0" presId="urn:microsoft.com/office/officeart/2005/8/layout/hierarchy2"/>
    <dgm:cxn modelId="{80B9723A-8825-4050-9BB1-CF1C90AAB037}" srcId="{B747D485-6571-491B-8E2C-196ED614C569}" destId="{3AA11A30-465E-42E4-85B4-87F119AEE75D}" srcOrd="1" destOrd="0" parTransId="{0B68A2E1-355D-4982-A4F0-5D908870D089}" sibTransId="{68565887-93A8-48AD-B7D9-EED3B0CD73F2}"/>
    <dgm:cxn modelId="{3064475E-249A-4CEB-AB85-2CA0056A6A6F}" type="presOf" srcId="{19649EF6-2386-406C-893E-3C212B9FBD5A}" destId="{86D45983-29BC-4440-807C-64642DA2752C}" srcOrd="0" destOrd="0" presId="urn:microsoft.com/office/officeart/2005/8/layout/hierarchy2"/>
    <dgm:cxn modelId="{BD072B42-7D0C-48AB-9A68-E5ED66B949B4}" srcId="{B747D485-6571-491B-8E2C-196ED614C569}" destId="{F90EA754-7B78-40E8-8FAE-57CA88958D40}" srcOrd="0" destOrd="0" parTransId="{23670707-5AEF-4C01-BD6F-993711B9387A}" sibTransId="{F2CA60A9-0532-4014-BCD4-90D42CEC0A4D}"/>
    <dgm:cxn modelId="{ADB1ED4E-4AE0-4B89-9B9C-F636F8CA711C}" type="presOf" srcId="{F90EA754-7B78-40E8-8FAE-57CA88958D40}" destId="{FED150A7-F11E-4DCF-93AF-322751B6EBD6}" srcOrd="0" destOrd="0" presId="urn:microsoft.com/office/officeart/2005/8/layout/hierarchy2"/>
    <dgm:cxn modelId="{6650B851-4564-4EEC-BC43-C0B578B6FB45}" srcId="{3AA11A30-465E-42E4-85B4-87F119AEE75D}" destId="{70ED09A0-DE0C-4A17-A699-3E568B2677C8}" srcOrd="0" destOrd="0" parTransId="{CBE4C58C-F3B5-4891-AC57-2EDBD38A444F}" sibTransId="{D8040750-196A-4607-9493-7E00E00FD4B8}"/>
    <dgm:cxn modelId="{EBCA3452-BBC6-4E95-AED7-CB6AB7D68621}" type="presOf" srcId="{23670707-5AEF-4C01-BD6F-993711B9387A}" destId="{2B049A15-8C9C-4439-A78E-4A74E1EE185E}" srcOrd="1" destOrd="0" presId="urn:microsoft.com/office/officeart/2005/8/layout/hierarchy2"/>
    <dgm:cxn modelId="{81A4638A-3D11-4129-A9C1-C333C8AF5551}" srcId="{F90EA754-7B78-40E8-8FAE-57CA88958D40}" destId="{38FF0026-8D93-4DF5-A062-A74E2339128C}" srcOrd="0" destOrd="0" parTransId="{F0F7A640-4111-441A-9758-587DF5319B19}" sibTransId="{F8A07842-403F-4196-ABED-858664AD27D7}"/>
    <dgm:cxn modelId="{40C7D790-5865-48C4-9563-5BEEBC51AE4F}" type="presOf" srcId="{B747D485-6571-491B-8E2C-196ED614C569}" destId="{31657C5D-2569-481D-AA60-C8747BCAB601}" srcOrd="0" destOrd="0" presId="urn:microsoft.com/office/officeart/2005/8/layout/hierarchy2"/>
    <dgm:cxn modelId="{62946F91-87ED-4CB7-A339-9F796192165F}" type="presOf" srcId="{23670707-5AEF-4C01-BD6F-993711B9387A}" destId="{58FC7E2A-D96D-40FE-984C-86E05FDC3617}" srcOrd="0" destOrd="0" presId="urn:microsoft.com/office/officeart/2005/8/layout/hierarchy2"/>
    <dgm:cxn modelId="{539B7292-0525-4FEC-8419-030FD734AC84}" srcId="{F90EA754-7B78-40E8-8FAE-57CA88958D40}" destId="{19649EF6-2386-406C-893E-3C212B9FBD5A}" srcOrd="1" destOrd="0" parTransId="{34A47355-806C-4FF1-AA09-BCEB38191955}" sibTransId="{31E8549F-399C-4DDC-B52A-8E4F86662372}"/>
    <dgm:cxn modelId="{E9FEB39E-6CFB-40B8-BC35-BD13E8DDD625}" type="presOf" srcId="{CBE4C58C-F3B5-4891-AC57-2EDBD38A444F}" destId="{8FF7F3F8-DF11-4BB2-8736-E55BF04D600D}" srcOrd="1" destOrd="0" presId="urn:microsoft.com/office/officeart/2005/8/layout/hierarchy2"/>
    <dgm:cxn modelId="{4251E5AB-0983-436D-AD6E-AAF1D7C8011D}" type="presOf" srcId="{34A47355-806C-4FF1-AA09-BCEB38191955}" destId="{05771D81-3D0F-4A0A-913B-2D335B009CA6}" srcOrd="1" destOrd="0" presId="urn:microsoft.com/office/officeart/2005/8/layout/hierarchy2"/>
    <dgm:cxn modelId="{270CE9C6-FD28-4EE0-AA8F-2B0F29923120}" srcId="{FE520205-A407-4188-90F3-593A5C8088EA}" destId="{B747D485-6571-491B-8E2C-196ED614C569}" srcOrd="0" destOrd="0" parTransId="{6CE112DB-C6BB-40D0-9BF0-8DC7495EE6F1}" sibTransId="{E9757166-260B-49EA-823D-AF6C02F6E3B2}"/>
    <dgm:cxn modelId="{907DABE6-CADE-4819-8991-06B4A0906A47}" type="presOf" srcId="{CBE4C58C-F3B5-4891-AC57-2EDBD38A444F}" destId="{8A836225-91BF-4D7D-8073-631638141D1D}" srcOrd="0" destOrd="0" presId="urn:microsoft.com/office/officeart/2005/8/layout/hierarchy2"/>
    <dgm:cxn modelId="{DEEC10F4-A192-49F4-9986-61A64628625C}" type="presOf" srcId="{0B68A2E1-355D-4982-A4F0-5D908870D089}" destId="{360583B9-371B-4971-A401-340A4DCF807E}" srcOrd="0" destOrd="0" presId="urn:microsoft.com/office/officeart/2005/8/layout/hierarchy2"/>
    <dgm:cxn modelId="{74DD8CFF-E0D0-4F32-A0B0-63ECE6D14B4A}" type="presOf" srcId="{F0F7A640-4111-441A-9758-587DF5319B19}" destId="{124B3B96-41C9-47B3-9548-39759DD0DF9E}" srcOrd="0" destOrd="0" presId="urn:microsoft.com/office/officeart/2005/8/layout/hierarchy2"/>
    <dgm:cxn modelId="{CB721977-2650-4695-B13C-C8BBE793F057}" type="presParOf" srcId="{7AE89FA6-8A55-478B-80A9-902DB60B6642}" destId="{DD84EF15-0932-4199-BC9E-F52D065C3B5C}" srcOrd="0" destOrd="0" presId="urn:microsoft.com/office/officeart/2005/8/layout/hierarchy2"/>
    <dgm:cxn modelId="{5D4DDC52-1734-428D-B213-71AA00E51901}" type="presParOf" srcId="{DD84EF15-0932-4199-BC9E-F52D065C3B5C}" destId="{31657C5D-2569-481D-AA60-C8747BCAB601}" srcOrd="0" destOrd="0" presId="urn:microsoft.com/office/officeart/2005/8/layout/hierarchy2"/>
    <dgm:cxn modelId="{D6D531A5-7657-4151-B022-81639F1FBD0C}" type="presParOf" srcId="{DD84EF15-0932-4199-BC9E-F52D065C3B5C}" destId="{3FB92972-6916-4FD6-BBD7-8B593548F632}" srcOrd="1" destOrd="0" presId="urn:microsoft.com/office/officeart/2005/8/layout/hierarchy2"/>
    <dgm:cxn modelId="{67E92E3A-CB22-4F87-90A6-C239A3BA917D}" type="presParOf" srcId="{3FB92972-6916-4FD6-BBD7-8B593548F632}" destId="{58FC7E2A-D96D-40FE-984C-86E05FDC3617}" srcOrd="0" destOrd="0" presId="urn:microsoft.com/office/officeart/2005/8/layout/hierarchy2"/>
    <dgm:cxn modelId="{B5EE5BE7-08F3-41E9-B485-D43AB24ED3DE}" type="presParOf" srcId="{58FC7E2A-D96D-40FE-984C-86E05FDC3617}" destId="{2B049A15-8C9C-4439-A78E-4A74E1EE185E}" srcOrd="0" destOrd="0" presId="urn:microsoft.com/office/officeart/2005/8/layout/hierarchy2"/>
    <dgm:cxn modelId="{310E98E4-9C81-43D1-B62B-073D23BD1BDE}" type="presParOf" srcId="{3FB92972-6916-4FD6-BBD7-8B593548F632}" destId="{9937D715-2D0B-4288-B49C-1606550AF7E0}" srcOrd="1" destOrd="0" presId="urn:microsoft.com/office/officeart/2005/8/layout/hierarchy2"/>
    <dgm:cxn modelId="{CC479ECB-154A-4F2E-B1D3-B531B52D3936}" type="presParOf" srcId="{9937D715-2D0B-4288-B49C-1606550AF7E0}" destId="{FED150A7-F11E-4DCF-93AF-322751B6EBD6}" srcOrd="0" destOrd="0" presId="urn:microsoft.com/office/officeart/2005/8/layout/hierarchy2"/>
    <dgm:cxn modelId="{F2F6A4A1-8DBC-44B1-BE4A-1A8B650C038A}" type="presParOf" srcId="{9937D715-2D0B-4288-B49C-1606550AF7E0}" destId="{FB70A712-506B-4F80-A941-77D39656F669}" srcOrd="1" destOrd="0" presId="urn:microsoft.com/office/officeart/2005/8/layout/hierarchy2"/>
    <dgm:cxn modelId="{31BD1B82-97F6-44F2-8D50-9D748E5E2617}" type="presParOf" srcId="{FB70A712-506B-4F80-A941-77D39656F669}" destId="{124B3B96-41C9-47B3-9548-39759DD0DF9E}" srcOrd="0" destOrd="0" presId="urn:microsoft.com/office/officeart/2005/8/layout/hierarchy2"/>
    <dgm:cxn modelId="{36D1C808-6759-4A91-BA22-E8D0F16FC784}" type="presParOf" srcId="{124B3B96-41C9-47B3-9548-39759DD0DF9E}" destId="{9C5B36B8-9A89-48B0-95F4-1B2D70B6480C}" srcOrd="0" destOrd="0" presId="urn:microsoft.com/office/officeart/2005/8/layout/hierarchy2"/>
    <dgm:cxn modelId="{F82BF4B1-FEE8-40B5-89A3-C717444DE0BC}" type="presParOf" srcId="{FB70A712-506B-4F80-A941-77D39656F669}" destId="{9F622BB7-51C0-403C-8506-CBBED7EA1EBB}" srcOrd="1" destOrd="0" presId="urn:microsoft.com/office/officeart/2005/8/layout/hierarchy2"/>
    <dgm:cxn modelId="{163DE343-747D-488E-9F9F-95F4A4790368}" type="presParOf" srcId="{9F622BB7-51C0-403C-8506-CBBED7EA1EBB}" destId="{024CB1F0-EE53-41A1-8B9F-33AA0CC2B336}" srcOrd="0" destOrd="0" presId="urn:microsoft.com/office/officeart/2005/8/layout/hierarchy2"/>
    <dgm:cxn modelId="{3982B381-9263-424B-8507-6B7BFACC26DF}" type="presParOf" srcId="{9F622BB7-51C0-403C-8506-CBBED7EA1EBB}" destId="{5C190164-6C3F-4F25-9CF2-F00FAF1AEF0E}" srcOrd="1" destOrd="0" presId="urn:microsoft.com/office/officeart/2005/8/layout/hierarchy2"/>
    <dgm:cxn modelId="{8D191BE7-0FD8-465E-8A3C-BCADD5892130}" type="presParOf" srcId="{FB70A712-506B-4F80-A941-77D39656F669}" destId="{42B66335-1C81-4282-8EF3-427ADE726A6E}" srcOrd="2" destOrd="0" presId="urn:microsoft.com/office/officeart/2005/8/layout/hierarchy2"/>
    <dgm:cxn modelId="{8708537E-87E6-4D85-A47B-4E03A9F4F953}" type="presParOf" srcId="{42B66335-1C81-4282-8EF3-427ADE726A6E}" destId="{05771D81-3D0F-4A0A-913B-2D335B009CA6}" srcOrd="0" destOrd="0" presId="urn:microsoft.com/office/officeart/2005/8/layout/hierarchy2"/>
    <dgm:cxn modelId="{858F6402-BA30-4646-9B57-FB2B67F3542B}" type="presParOf" srcId="{FB70A712-506B-4F80-A941-77D39656F669}" destId="{7C2B4415-1C06-4DE0-BE02-44F5171DD9A2}" srcOrd="3" destOrd="0" presId="urn:microsoft.com/office/officeart/2005/8/layout/hierarchy2"/>
    <dgm:cxn modelId="{2EA40018-4CC9-4BD2-9CC0-1E4A98A2DAF8}" type="presParOf" srcId="{7C2B4415-1C06-4DE0-BE02-44F5171DD9A2}" destId="{86D45983-29BC-4440-807C-64642DA2752C}" srcOrd="0" destOrd="0" presId="urn:microsoft.com/office/officeart/2005/8/layout/hierarchy2"/>
    <dgm:cxn modelId="{250E3BE1-5429-47B9-90ED-4D2B65728BDE}" type="presParOf" srcId="{7C2B4415-1C06-4DE0-BE02-44F5171DD9A2}" destId="{7C27323E-81DF-40F5-8FD1-8C653E5B62D8}" srcOrd="1" destOrd="0" presId="urn:microsoft.com/office/officeart/2005/8/layout/hierarchy2"/>
    <dgm:cxn modelId="{48194DAB-85FD-4ED7-9D68-BFE52611CF51}" type="presParOf" srcId="{3FB92972-6916-4FD6-BBD7-8B593548F632}" destId="{360583B9-371B-4971-A401-340A4DCF807E}" srcOrd="2" destOrd="0" presId="urn:microsoft.com/office/officeart/2005/8/layout/hierarchy2"/>
    <dgm:cxn modelId="{CBEFFC18-E8D8-4994-BE6E-F9F0877FD0AA}" type="presParOf" srcId="{360583B9-371B-4971-A401-340A4DCF807E}" destId="{6B3CF391-0F05-4CA1-AD35-276CCD2B9F28}" srcOrd="0" destOrd="0" presId="urn:microsoft.com/office/officeart/2005/8/layout/hierarchy2"/>
    <dgm:cxn modelId="{E79F1A81-F8BE-40D7-B758-A274E38E2373}" type="presParOf" srcId="{3FB92972-6916-4FD6-BBD7-8B593548F632}" destId="{667A1D31-7B16-4C99-9B99-EA9478FBCA08}" srcOrd="3" destOrd="0" presId="urn:microsoft.com/office/officeart/2005/8/layout/hierarchy2"/>
    <dgm:cxn modelId="{2E175D06-9AAD-4502-9D10-796F322445AF}" type="presParOf" srcId="{667A1D31-7B16-4C99-9B99-EA9478FBCA08}" destId="{EAE2B3AB-4729-436B-A9A1-8E1C7A0C64B5}" srcOrd="0" destOrd="0" presId="urn:microsoft.com/office/officeart/2005/8/layout/hierarchy2"/>
    <dgm:cxn modelId="{D4A206FA-4B4C-4272-9660-BF4A0B62B698}" type="presParOf" srcId="{667A1D31-7B16-4C99-9B99-EA9478FBCA08}" destId="{5422BD3F-9B63-4180-A71C-FD606F5E9A52}" srcOrd="1" destOrd="0" presId="urn:microsoft.com/office/officeart/2005/8/layout/hierarchy2"/>
    <dgm:cxn modelId="{A7E9BD82-6DFC-4EC3-8920-BDCBA1CB5FBC}" type="presParOf" srcId="{5422BD3F-9B63-4180-A71C-FD606F5E9A52}" destId="{8A836225-91BF-4D7D-8073-631638141D1D}" srcOrd="0" destOrd="0" presId="urn:microsoft.com/office/officeart/2005/8/layout/hierarchy2"/>
    <dgm:cxn modelId="{6F7F7AAF-9B1C-406E-9FD3-B44A90279DE2}" type="presParOf" srcId="{8A836225-91BF-4D7D-8073-631638141D1D}" destId="{8FF7F3F8-DF11-4BB2-8736-E55BF04D600D}" srcOrd="0" destOrd="0" presId="urn:microsoft.com/office/officeart/2005/8/layout/hierarchy2"/>
    <dgm:cxn modelId="{28178A50-8524-4DF4-BADD-E894D43B4D4D}" type="presParOf" srcId="{5422BD3F-9B63-4180-A71C-FD606F5E9A52}" destId="{D9F5544D-39D1-46D4-BB80-8DBBDA854F6B}" srcOrd="1" destOrd="0" presId="urn:microsoft.com/office/officeart/2005/8/layout/hierarchy2"/>
    <dgm:cxn modelId="{5A6087DE-BFA9-437E-A37E-21CFE5075A5B}" type="presParOf" srcId="{D9F5544D-39D1-46D4-BB80-8DBBDA854F6B}" destId="{14583DDD-DC73-4382-AC92-108D80B43B91}" srcOrd="0" destOrd="0" presId="urn:microsoft.com/office/officeart/2005/8/layout/hierarchy2"/>
    <dgm:cxn modelId="{AE2BEB6B-FFB9-4878-ACC9-B67D29968415}" type="presParOf" srcId="{D9F5544D-39D1-46D4-BB80-8DBBDA854F6B}" destId="{23FD9E51-17E1-4BAB-B6D3-119106B2193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57C5D-2569-481D-AA60-C8747BCAB601}">
      <dsp:nvSpPr>
        <dsp:cNvPr id="0" name=""/>
        <dsp:cNvSpPr/>
      </dsp:nvSpPr>
      <dsp:spPr>
        <a:xfrm>
          <a:off x="7443" y="2142481"/>
          <a:ext cx="2630059" cy="1315029"/>
        </a:xfrm>
        <a:prstGeom prst="roundRect">
          <a:avLst>
            <a:gd name="adj" fmla="val 10000"/>
          </a:avLst>
        </a:prstGeom>
        <a:solidFill>
          <a:srgbClr val="00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图的遍历</a:t>
          </a:r>
        </a:p>
      </dsp:txBody>
      <dsp:txXfrm>
        <a:off x="45959" y="2180997"/>
        <a:ext cx="2553027" cy="1237997"/>
      </dsp:txXfrm>
    </dsp:sp>
    <dsp:sp modelId="{58FC7E2A-D96D-40FE-984C-86E05FDC3617}">
      <dsp:nvSpPr>
        <dsp:cNvPr id="0" name=""/>
        <dsp:cNvSpPr/>
      </dsp:nvSpPr>
      <dsp:spPr>
        <a:xfrm rot="18770822">
          <a:off x="2390017" y="2208456"/>
          <a:ext cx="1546995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1546995" y="24433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 dirty="0"/>
        </a:p>
      </dsp:txBody>
      <dsp:txXfrm>
        <a:off x="3124839" y="2194215"/>
        <a:ext cx="77349" cy="77349"/>
      </dsp:txXfrm>
    </dsp:sp>
    <dsp:sp modelId="{FED150A7-F11E-4DCF-93AF-322751B6EBD6}">
      <dsp:nvSpPr>
        <dsp:cNvPr id="0" name=""/>
        <dsp:cNvSpPr/>
      </dsp:nvSpPr>
      <dsp:spPr>
        <a:xfrm>
          <a:off x="3689526" y="1008268"/>
          <a:ext cx="2630059" cy="1315029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图的遍历方法</a:t>
          </a:r>
        </a:p>
      </dsp:txBody>
      <dsp:txXfrm>
        <a:off x="3728042" y="1046784"/>
        <a:ext cx="2553027" cy="1237997"/>
      </dsp:txXfrm>
    </dsp:sp>
    <dsp:sp modelId="{124B3B96-41C9-47B3-9548-39759DD0DF9E}">
      <dsp:nvSpPr>
        <dsp:cNvPr id="0" name=""/>
        <dsp:cNvSpPr/>
      </dsp:nvSpPr>
      <dsp:spPr>
        <a:xfrm rot="19457599">
          <a:off x="6197812" y="1263278"/>
          <a:ext cx="1295571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1295571" y="24433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13209" y="1255322"/>
        <a:ext cx="64778" cy="64778"/>
      </dsp:txXfrm>
    </dsp:sp>
    <dsp:sp modelId="{024CB1F0-EE53-41A1-8B9F-33AA0CC2B336}">
      <dsp:nvSpPr>
        <dsp:cNvPr id="0" name=""/>
        <dsp:cNvSpPr/>
      </dsp:nvSpPr>
      <dsp:spPr>
        <a:xfrm>
          <a:off x="7371610" y="252126"/>
          <a:ext cx="2630059" cy="1315029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深度优先搜索</a:t>
          </a:r>
        </a:p>
      </dsp:txBody>
      <dsp:txXfrm>
        <a:off x="7410126" y="290642"/>
        <a:ext cx="2553027" cy="1237997"/>
      </dsp:txXfrm>
    </dsp:sp>
    <dsp:sp modelId="{42B66335-1C81-4282-8EF3-427ADE726A6E}">
      <dsp:nvSpPr>
        <dsp:cNvPr id="0" name=""/>
        <dsp:cNvSpPr/>
      </dsp:nvSpPr>
      <dsp:spPr>
        <a:xfrm rot="2142401">
          <a:off x="6197812" y="2019420"/>
          <a:ext cx="1295571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1295571" y="24433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13209" y="2011465"/>
        <a:ext cx="64778" cy="64778"/>
      </dsp:txXfrm>
    </dsp:sp>
    <dsp:sp modelId="{86D45983-29BC-4440-807C-64642DA2752C}">
      <dsp:nvSpPr>
        <dsp:cNvPr id="0" name=""/>
        <dsp:cNvSpPr/>
      </dsp:nvSpPr>
      <dsp:spPr>
        <a:xfrm>
          <a:off x="7371610" y="1764410"/>
          <a:ext cx="2630059" cy="1315029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广度优先搜索</a:t>
          </a:r>
        </a:p>
      </dsp:txBody>
      <dsp:txXfrm>
        <a:off x="7410126" y="1802926"/>
        <a:ext cx="2553027" cy="1237997"/>
      </dsp:txXfrm>
    </dsp:sp>
    <dsp:sp modelId="{360583B9-371B-4971-A401-340A4DCF807E}">
      <dsp:nvSpPr>
        <dsp:cNvPr id="0" name=""/>
        <dsp:cNvSpPr/>
      </dsp:nvSpPr>
      <dsp:spPr>
        <a:xfrm rot="2829178">
          <a:off x="2390017" y="3342669"/>
          <a:ext cx="1546995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1546995" y="24433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24839" y="3328428"/>
        <a:ext cx="77349" cy="77349"/>
      </dsp:txXfrm>
    </dsp:sp>
    <dsp:sp modelId="{EAE2B3AB-4729-436B-A9A1-8E1C7A0C64B5}">
      <dsp:nvSpPr>
        <dsp:cNvPr id="0" name=""/>
        <dsp:cNvSpPr/>
      </dsp:nvSpPr>
      <dsp:spPr>
        <a:xfrm>
          <a:off x="3689526" y="3276694"/>
          <a:ext cx="2630059" cy="1315029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避免重复访问</a:t>
          </a:r>
        </a:p>
      </dsp:txBody>
      <dsp:txXfrm>
        <a:off x="3728042" y="3315210"/>
        <a:ext cx="2553027" cy="1237997"/>
      </dsp:txXfrm>
    </dsp:sp>
    <dsp:sp modelId="{8A836225-91BF-4D7D-8073-631638141D1D}">
      <dsp:nvSpPr>
        <dsp:cNvPr id="0" name=""/>
        <dsp:cNvSpPr/>
      </dsp:nvSpPr>
      <dsp:spPr>
        <a:xfrm>
          <a:off x="6319586" y="3909776"/>
          <a:ext cx="1052023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1052023" y="24433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19297" y="3907909"/>
        <a:ext cx="52601" cy="52601"/>
      </dsp:txXfrm>
    </dsp:sp>
    <dsp:sp modelId="{14583DDD-DC73-4382-AC92-108D80B43B91}">
      <dsp:nvSpPr>
        <dsp:cNvPr id="0" name=""/>
        <dsp:cNvSpPr/>
      </dsp:nvSpPr>
      <dsp:spPr>
        <a:xfrm>
          <a:off x="7371610" y="3276694"/>
          <a:ext cx="2630059" cy="1315029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数组</a:t>
          </a:r>
          <a:r>
            <a:rPr lang="en-US" altLang="zh-CN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visited[ ]</a:t>
          </a:r>
          <a:endParaRPr lang="zh-CN" altLang="en-US" sz="3200" kern="1200" dirty="0"/>
        </a:p>
      </dsp:txBody>
      <dsp:txXfrm>
        <a:off x="7410126" y="3315210"/>
        <a:ext cx="2553027" cy="1237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16D10F6B-86E3-40A5-B0FD-F49C1C9EC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58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B3F80DB9-1D73-4BB5-BB50-5A6892133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9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C3C5DDE0-AAAF-4C39-9B50-442F3AD50290}" type="slidenum">
              <a:rPr lang="en-US" altLang="zh-CN" sz="1200" b="0" smtClean="0">
                <a:ea typeface="仿宋_GB2312" panose="02010609030101010101" charset="-122"/>
                <a:cs typeface="仿宋_GB2312" panose="02010609030101010101" charset="-122"/>
              </a:rPr>
              <a:t>1</a:t>
            </a:fld>
            <a:endParaRPr lang="en-US" altLang="zh-CN" sz="1200" b="0"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3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2101" y="35179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5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9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12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6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1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9" y="14647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2" y="3124198"/>
            <a:ext cx="6819900" cy="1866903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1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6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82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852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40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29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4453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706907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0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66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70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5348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5175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214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79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81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86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2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218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1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744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5/20/2024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6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5/20/2024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9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5/20/2024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289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5/20/2024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5417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5/20/2024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81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5/20/2024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69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snip2DiagRect">
            <a:avLst/>
          </a:prstGeom>
          <a:blipFill>
            <a:blip r:embed="rId3"/>
            <a:stretch>
              <a:fillRect/>
            </a:stretch>
          </a:blipFill>
          <a:ln w="88900" cap="sq">
            <a:solidFill>
              <a:srgbClr val="0000FF"/>
            </a:solidFill>
            <a:prstDash val="sysDash"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0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67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3911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49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3660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943178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60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0473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05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3988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1158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003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04202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4815415"/>
            <a:ext cx="9064979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8347" y="1032934"/>
            <a:ext cx="9455309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5" y="5382153"/>
            <a:ext cx="9064979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5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86830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64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8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5/20/2024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5/20/2024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4.png"/><Relationship Id="rId5" Type="http://schemas.openxmlformats.org/officeDocument/2006/relationships/tags" Target="../tags/tag4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slideLayout" Target="../slideLayouts/slideLayout9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image" Target="../media/image7.tmp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10" Type="http://schemas.openxmlformats.org/officeDocument/2006/relationships/tags" Target="../tags/tag58.xml"/><Relationship Id="rId19" Type="http://schemas.openxmlformats.org/officeDocument/2006/relationships/image" Target="../media/image6.png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slideLayout" Target="../slideLayouts/slideLayout9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19" Type="http://schemas.openxmlformats.org/officeDocument/2006/relationships/image" Target="../media/image7.tmp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slideLayout" Target="../slideLayouts/slideLayout9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image" Target="../media/image7.tmp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10" Type="http://schemas.openxmlformats.org/officeDocument/2006/relationships/tags" Target="../tags/tag92.xml"/><Relationship Id="rId19" Type="http://schemas.openxmlformats.org/officeDocument/2006/relationships/image" Target="../media/image8.png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tags" Target="../tags/tag117.xml"/><Relationship Id="rId3" Type="http://schemas.openxmlformats.org/officeDocument/2006/relationships/tags" Target="../tags/tag102.xml"/><Relationship Id="rId21" Type="http://schemas.openxmlformats.org/officeDocument/2006/relationships/tags" Target="../tags/tag120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20" Type="http://schemas.openxmlformats.org/officeDocument/2006/relationships/tags" Target="../tags/tag119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19" Type="http://schemas.openxmlformats.org/officeDocument/2006/relationships/tags" Target="../tags/tag118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Relationship Id="rId22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18" Type="http://schemas.openxmlformats.org/officeDocument/2006/relationships/tags" Target="../tags/tag138.xml"/><Relationship Id="rId3" Type="http://schemas.openxmlformats.org/officeDocument/2006/relationships/tags" Target="../tags/tag123.xml"/><Relationship Id="rId21" Type="http://schemas.openxmlformats.org/officeDocument/2006/relationships/tags" Target="../tags/tag141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17" Type="http://schemas.openxmlformats.org/officeDocument/2006/relationships/tags" Target="../tags/tag137.xml"/><Relationship Id="rId2" Type="http://schemas.openxmlformats.org/officeDocument/2006/relationships/tags" Target="../tags/tag122.xml"/><Relationship Id="rId16" Type="http://schemas.openxmlformats.org/officeDocument/2006/relationships/tags" Target="../tags/tag136.xml"/><Relationship Id="rId20" Type="http://schemas.openxmlformats.org/officeDocument/2006/relationships/tags" Target="../tags/tag140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5" Type="http://schemas.openxmlformats.org/officeDocument/2006/relationships/tags" Target="../tags/tag135.xml"/><Relationship Id="rId10" Type="http://schemas.openxmlformats.org/officeDocument/2006/relationships/tags" Target="../tags/tag130.xml"/><Relationship Id="rId19" Type="http://schemas.openxmlformats.org/officeDocument/2006/relationships/tags" Target="../tags/tag139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tags" Target="../tags/tag134.xml"/><Relationship Id="rId2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tags" Target="../tags/tag154.xml"/><Relationship Id="rId18" Type="http://schemas.openxmlformats.org/officeDocument/2006/relationships/tags" Target="../tags/tag159.xml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12" Type="http://schemas.openxmlformats.org/officeDocument/2006/relationships/tags" Target="../tags/tag153.xml"/><Relationship Id="rId17" Type="http://schemas.openxmlformats.org/officeDocument/2006/relationships/tags" Target="../tags/tag158.xml"/><Relationship Id="rId2" Type="http://schemas.openxmlformats.org/officeDocument/2006/relationships/tags" Target="../tags/tag143.xml"/><Relationship Id="rId16" Type="http://schemas.openxmlformats.org/officeDocument/2006/relationships/tags" Target="../tags/tag157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5" Type="http://schemas.openxmlformats.org/officeDocument/2006/relationships/tags" Target="../tags/tag146.xml"/><Relationship Id="rId15" Type="http://schemas.openxmlformats.org/officeDocument/2006/relationships/tags" Target="../tags/tag156.xml"/><Relationship Id="rId10" Type="http://schemas.openxmlformats.org/officeDocument/2006/relationships/tags" Target="../tags/tag151.xml"/><Relationship Id="rId19" Type="http://schemas.openxmlformats.org/officeDocument/2006/relationships/slideLayout" Target="../slideLayouts/slideLayout8.xml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tags" Target="../tags/tag15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50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4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44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slideLayout" Target="../slideLayouts/slideLayout9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10" Type="http://schemas.openxmlformats.org/officeDocument/2006/relationships/tags" Target="../tags/tag32.xml"/><Relationship Id="rId19" Type="http://schemas.openxmlformats.org/officeDocument/2006/relationships/image" Target="../media/image5.tmp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 txBox="1">
            <a:spLocks noChangeArrowheads="1"/>
          </p:cNvSpPr>
          <p:nvPr/>
        </p:nvSpPr>
        <p:spPr>
          <a:xfrm>
            <a:off x="3261520" y="1988841"/>
            <a:ext cx="5666105" cy="91249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54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广度优先搜索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711624" y="3211972"/>
            <a:ext cx="6840760" cy="223224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数据结构</a:t>
            </a:r>
            <a:r>
              <a:rPr lang="en-US" altLang="zh-CN" sz="3600" dirty="0"/>
              <a:t>》</a:t>
            </a:r>
            <a:r>
              <a:rPr lang="zh-CN" altLang="en-US" sz="3600" dirty="0"/>
              <a:t>第</a:t>
            </a:r>
            <a:r>
              <a:rPr lang="en-US" altLang="zh-CN" sz="3600" dirty="0"/>
              <a:t>5</a:t>
            </a:r>
            <a:r>
              <a:rPr lang="zh-CN" altLang="en-US" sz="3600" dirty="0"/>
              <a:t>章第</a:t>
            </a:r>
            <a:r>
              <a:rPr lang="en-US" altLang="zh-CN" sz="3600" dirty="0"/>
              <a:t>5</a:t>
            </a:r>
            <a:r>
              <a:rPr lang="zh-CN" altLang="en-US" sz="3600" dirty="0"/>
              <a:t>节</a:t>
            </a:r>
            <a:endParaRPr lang="en-US" altLang="zh-CN" sz="3600" dirty="0"/>
          </a:p>
          <a:p>
            <a:r>
              <a:rPr lang="zh-CN" altLang="en-US" dirty="0"/>
              <a:t>“图的遍历”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04606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7408" y="1623320"/>
            <a:ext cx="4356210" cy="41960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BFS (Graph G, </a:t>
            </a: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v)</a:t>
            </a: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&lt;&lt;v; </a:t>
            </a: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visited[v] = true;    </a:t>
            </a: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InitQueue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(Q); </a:t>
            </a: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EnQueue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(Q, v);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</a:t>
            </a:r>
            <a:r>
              <a:rPr lang="en-US" altLang="zh-CN" sz="2800" dirty="0" err="1">
                <a:solidFill>
                  <a:prstClr val="black"/>
                </a:solidFill>
              </a:rPr>
              <a:t>QueueEmp</a:t>
            </a:r>
            <a:r>
              <a:rPr lang="en-US" altLang="zh-CN" sz="3200" dirty="0" err="1">
                <a:solidFill>
                  <a:prstClr val="black"/>
                </a:solidFill>
              </a:rPr>
              <a:t>ty</a:t>
            </a:r>
            <a:r>
              <a:rPr lang="en-US" altLang="zh-CN" sz="3200" dirty="0">
                <a:solidFill>
                  <a:prstClr val="black"/>
                </a:solidFill>
              </a:rPr>
              <a:t>(Q)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   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4207" y="1644703"/>
            <a:ext cx="4284201" cy="41960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for(u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的每个邻接点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w)</a:t>
            </a: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if(!visited[w])</a:t>
            </a: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{   </a:t>
            </a: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&lt;&lt;w; </a:t>
            </a: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visited[w] = true;</a:t>
            </a: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EnQueue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(Q, w);</a:t>
            </a: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   </a:t>
            </a: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}}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31283" y="5124149"/>
            <a:ext cx="269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prstClr val="black"/>
                </a:solidFill>
                <a:ea typeface="微软雅黑" panose="020B0503020204020204" pitchFamily="34" charset="-122"/>
              </a:rPr>
              <a:t>DeQueue</a:t>
            </a:r>
            <a:r>
              <a:rPr lang="en-US" altLang="zh-CN" sz="2800" dirty="0">
                <a:solidFill>
                  <a:prstClr val="black"/>
                </a:solidFill>
                <a:ea typeface="微软雅黑" panose="020B0503020204020204" pitchFamily="34" charset="-122"/>
              </a:rPr>
              <a:t>(Q, u);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303912" y="1556792"/>
            <a:ext cx="0" cy="432596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9948702" y="1484784"/>
            <a:ext cx="2251203" cy="2255280"/>
            <a:chOff x="6529040" y="3280856"/>
            <a:chExt cx="2251203" cy="2255280"/>
          </a:xfrm>
        </p:grpSpPr>
        <p:sp>
          <p:nvSpPr>
            <p:cNvPr id="19" name="MH_Other_1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6732240" y="3311018"/>
              <a:ext cx="328612" cy="268288"/>
            </a:xfrm>
            <a:custGeom>
              <a:avLst/>
              <a:gdLst>
                <a:gd name="connsiteX0" fmla="*/ 0 w 307411"/>
                <a:gd name="connsiteY0" fmla="*/ 263984 h 263984"/>
                <a:gd name="connsiteX1" fmla="*/ 153706 w 307411"/>
                <a:gd name="connsiteY1" fmla="*/ 0 h 263984"/>
                <a:gd name="connsiteX2" fmla="*/ 307411 w 307411"/>
                <a:gd name="connsiteY2" fmla="*/ 263984 h 263984"/>
                <a:gd name="connsiteX3" fmla="*/ 0 w 307411"/>
                <a:gd name="connsiteY3" fmla="*/ 263984 h 263984"/>
                <a:gd name="connsiteX0" fmla="*/ 0 w 307411"/>
                <a:gd name="connsiteY0" fmla="*/ 268748 h 268748"/>
                <a:gd name="connsiteX1" fmla="*/ 163231 w 307411"/>
                <a:gd name="connsiteY1" fmla="*/ 0 h 268748"/>
                <a:gd name="connsiteX2" fmla="*/ 307411 w 307411"/>
                <a:gd name="connsiteY2" fmla="*/ 268748 h 268748"/>
                <a:gd name="connsiteX3" fmla="*/ 0 w 307411"/>
                <a:gd name="connsiteY3" fmla="*/ 268748 h 268748"/>
                <a:gd name="connsiteX0" fmla="*/ 0 w 314556"/>
                <a:gd name="connsiteY0" fmla="*/ 268748 h 268748"/>
                <a:gd name="connsiteX1" fmla="*/ 170376 w 314556"/>
                <a:gd name="connsiteY1" fmla="*/ 0 h 268748"/>
                <a:gd name="connsiteX2" fmla="*/ 314556 w 314556"/>
                <a:gd name="connsiteY2" fmla="*/ 268748 h 268748"/>
                <a:gd name="connsiteX3" fmla="*/ 0 w 314556"/>
                <a:gd name="connsiteY3" fmla="*/ 268748 h 268748"/>
                <a:gd name="connsiteX0" fmla="*/ 0 w 328844"/>
                <a:gd name="connsiteY0" fmla="*/ 268748 h 268748"/>
                <a:gd name="connsiteX1" fmla="*/ 184664 w 328844"/>
                <a:gd name="connsiteY1" fmla="*/ 0 h 268748"/>
                <a:gd name="connsiteX2" fmla="*/ 328844 w 328844"/>
                <a:gd name="connsiteY2" fmla="*/ 268748 h 268748"/>
                <a:gd name="connsiteX3" fmla="*/ 0 w 328844"/>
                <a:gd name="connsiteY3" fmla="*/ 268748 h 2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844" h="268748">
                  <a:moveTo>
                    <a:pt x="0" y="268748"/>
                  </a:moveTo>
                  <a:lnTo>
                    <a:pt x="184664" y="0"/>
                  </a:lnTo>
                  <a:lnTo>
                    <a:pt x="328844" y="268748"/>
                  </a:lnTo>
                  <a:lnTo>
                    <a:pt x="0" y="2687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MH_Text_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915054" y="5002623"/>
              <a:ext cx="1865189" cy="53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norm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O(n</a:t>
              </a:r>
              <a:r>
                <a:rPr lang="en-US" altLang="zh-CN" sz="2800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MH_Other_3"/>
            <p:cNvSpPr/>
            <p:nvPr>
              <p:custDataLst>
                <p:tags r:id="rId8"/>
              </p:custDataLst>
            </p:nvPr>
          </p:nvSpPr>
          <p:spPr>
            <a:xfrm flipH="1">
              <a:off x="6529041" y="3423731"/>
              <a:ext cx="503237" cy="32385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MH_SubTitle_1"/>
            <p:cNvSpPr/>
            <p:nvPr>
              <p:custDataLst>
                <p:tags r:id="rId9"/>
              </p:custDataLst>
            </p:nvPr>
          </p:nvSpPr>
          <p:spPr>
            <a:xfrm>
              <a:off x="6529040" y="3747581"/>
              <a:ext cx="2073110" cy="1166812"/>
            </a:xfrm>
            <a:custGeom>
              <a:avLst/>
              <a:gdLst/>
              <a:ahLst/>
              <a:cxnLst/>
              <a:rect l="l" t="t" r="r" b="b"/>
              <a:pathLst>
                <a:path w="1872208" h="2088232">
                  <a:moveTo>
                    <a:pt x="0" y="0"/>
                  </a:moveTo>
                  <a:lnTo>
                    <a:pt x="1872208" y="0"/>
                  </a:lnTo>
                  <a:lnTo>
                    <a:pt x="1350150" y="2088232"/>
                  </a:lnTo>
                  <a:lnTo>
                    <a:pt x="0" y="20882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24000" bIns="0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zh-CN" altLang="en-US" sz="3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邻接矩阵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948702" y="3705752"/>
            <a:ext cx="1907938" cy="2335816"/>
            <a:chOff x="9048127" y="3280856"/>
            <a:chExt cx="1727200" cy="2335816"/>
          </a:xfrm>
        </p:grpSpPr>
        <p:sp>
          <p:nvSpPr>
            <p:cNvPr id="24" name="MH_Other_4"/>
            <p:cNvSpPr/>
            <p:nvPr>
              <p:custDataLst>
                <p:tags r:id="rId2"/>
              </p:custDataLst>
            </p:nvPr>
          </p:nvSpPr>
          <p:spPr>
            <a:xfrm rot="5400000" flipH="1">
              <a:off x="9251328" y="3311018"/>
              <a:ext cx="328612" cy="268287"/>
            </a:xfrm>
            <a:custGeom>
              <a:avLst/>
              <a:gdLst>
                <a:gd name="connsiteX0" fmla="*/ 0 w 307411"/>
                <a:gd name="connsiteY0" fmla="*/ 263984 h 263984"/>
                <a:gd name="connsiteX1" fmla="*/ 153706 w 307411"/>
                <a:gd name="connsiteY1" fmla="*/ 0 h 263984"/>
                <a:gd name="connsiteX2" fmla="*/ 307411 w 307411"/>
                <a:gd name="connsiteY2" fmla="*/ 263984 h 263984"/>
                <a:gd name="connsiteX3" fmla="*/ 0 w 307411"/>
                <a:gd name="connsiteY3" fmla="*/ 263984 h 263984"/>
                <a:gd name="connsiteX0" fmla="*/ 0 w 307411"/>
                <a:gd name="connsiteY0" fmla="*/ 268748 h 268748"/>
                <a:gd name="connsiteX1" fmla="*/ 163231 w 307411"/>
                <a:gd name="connsiteY1" fmla="*/ 0 h 268748"/>
                <a:gd name="connsiteX2" fmla="*/ 307411 w 307411"/>
                <a:gd name="connsiteY2" fmla="*/ 268748 h 268748"/>
                <a:gd name="connsiteX3" fmla="*/ 0 w 307411"/>
                <a:gd name="connsiteY3" fmla="*/ 268748 h 268748"/>
                <a:gd name="connsiteX0" fmla="*/ 0 w 314556"/>
                <a:gd name="connsiteY0" fmla="*/ 268748 h 268748"/>
                <a:gd name="connsiteX1" fmla="*/ 170376 w 314556"/>
                <a:gd name="connsiteY1" fmla="*/ 0 h 268748"/>
                <a:gd name="connsiteX2" fmla="*/ 314556 w 314556"/>
                <a:gd name="connsiteY2" fmla="*/ 268748 h 268748"/>
                <a:gd name="connsiteX3" fmla="*/ 0 w 314556"/>
                <a:gd name="connsiteY3" fmla="*/ 268748 h 268748"/>
                <a:gd name="connsiteX0" fmla="*/ 0 w 328844"/>
                <a:gd name="connsiteY0" fmla="*/ 268748 h 268748"/>
                <a:gd name="connsiteX1" fmla="*/ 184664 w 328844"/>
                <a:gd name="connsiteY1" fmla="*/ 0 h 268748"/>
                <a:gd name="connsiteX2" fmla="*/ 328844 w 328844"/>
                <a:gd name="connsiteY2" fmla="*/ 268748 h 268748"/>
                <a:gd name="connsiteX3" fmla="*/ 0 w 328844"/>
                <a:gd name="connsiteY3" fmla="*/ 268748 h 2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844" h="268748">
                  <a:moveTo>
                    <a:pt x="0" y="268748"/>
                  </a:moveTo>
                  <a:lnTo>
                    <a:pt x="184664" y="0"/>
                  </a:lnTo>
                  <a:lnTo>
                    <a:pt x="328844" y="268748"/>
                  </a:lnTo>
                  <a:lnTo>
                    <a:pt x="0" y="2687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MH_Text_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9387454" y="4986387"/>
              <a:ext cx="1370152" cy="630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norm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O(</a:t>
              </a:r>
              <a:r>
                <a:rPr lang="en-US" altLang="zh-CN" sz="2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n+e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MH_Other_6"/>
            <p:cNvSpPr/>
            <p:nvPr>
              <p:custDataLst>
                <p:tags r:id="rId4"/>
              </p:custDataLst>
            </p:nvPr>
          </p:nvSpPr>
          <p:spPr>
            <a:xfrm flipH="1">
              <a:off x="9048127" y="3423730"/>
              <a:ext cx="503238" cy="3238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MH_SubTitle_2"/>
            <p:cNvSpPr/>
            <p:nvPr>
              <p:custDataLst>
                <p:tags r:id="rId5"/>
              </p:custDataLst>
            </p:nvPr>
          </p:nvSpPr>
          <p:spPr>
            <a:xfrm>
              <a:off x="9048127" y="3747580"/>
              <a:ext cx="1727200" cy="1166812"/>
            </a:xfrm>
            <a:custGeom>
              <a:avLst/>
              <a:gdLst/>
              <a:ahLst/>
              <a:cxnLst/>
              <a:rect l="l" t="t" r="r" b="b"/>
              <a:pathLst>
                <a:path w="1872208" h="2088232">
                  <a:moveTo>
                    <a:pt x="0" y="0"/>
                  </a:moveTo>
                  <a:lnTo>
                    <a:pt x="1872208" y="0"/>
                  </a:lnTo>
                  <a:lnTo>
                    <a:pt x="1350150" y="2088232"/>
                  </a:lnTo>
                  <a:lnTo>
                    <a:pt x="0" y="20882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24000" bIns="0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zh-CN" altLang="en-US" sz="3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邻接表</a:t>
              </a:r>
            </a:p>
          </p:txBody>
        </p:sp>
      </p:grpSp>
      <p:pic>
        <p:nvPicPr>
          <p:cNvPr id="29" name="MH_Other_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20" t="22713" r="2956" b="25212"/>
          <a:stretch>
            <a:fillRect/>
          </a:stretch>
        </p:blipFill>
        <p:spPr bwMode="auto">
          <a:xfrm>
            <a:off x="9991623" y="1417836"/>
            <a:ext cx="119878" cy="453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五边形 27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271464" y="396250"/>
            <a:ext cx="5544616" cy="988329"/>
            <a:chOff x="511395" y="5831598"/>
            <a:chExt cx="4001369" cy="1903027"/>
          </a:xfrm>
        </p:grpSpPr>
        <p:sp>
          <p:nvSpPr>
            <p:cNvPr id="31" name="燕尾形 30"/>
            <p:cNvSpPr/>
            <p:nvPr/>
          </p:nvSpPr>
          <p:spPr>
            <a:xfrm>
              <a:off x="511395" y="6101950"/>
              <a:ext cx="4001369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燕尾形 4"/>
            <p:cNvSpPr/>
            <p:nvPr/>
          </p:nvSpPr>
          <p:spPr>
            <a:xfrm>
              <a:off x="851977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广度优先搜索的算法</a:t>
              </a: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1055440" y="4149080"/>
            <a:ext cx="21602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55440" y="4653136"/>
            <a:ext cx="23762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415480" y="5589240"/>
            <a:ext cx="20162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099556" y="5157192"/>
            <a:ext cx="22322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240016" y="2204864"/>
            <a:ext cx="24482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6938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/>
              <a:t>如果使用邻接矩阵，则</a:t>
            </a:r>
            <a:r>
              <a:rPr lang="en-US" altLang="zh-CN" sz="2800" dirty="0"/>
              <a:t>BFS</a:t>
            </a:r>
            <a:r>
              <a:rPr lang="zh-CN" altLang="en-US" sz="2800" dirty="0"/>
              <a:t>对于每一个被访问到的顶点，都要循环检测矩阵中的整整一行（ </a:t>
            </a:r>
            <a:r>
              <a:rPr lang="en-US" altLang="zh-CN" sz="2800" i="1" dirty="0"/>
              <a:t>n </a:t>
            </a:r>
            <a:r>
              <a:rPr lang="zh-CN" altLang="en-US" sz="2800" dirty="0"/>
              <a:t>个元素），总的时间代价为</a:t>
            </a:r>
            <a:r>
              <a:rPr lang="en-US" altLang="zh-CN" sz="2800" dirty="0">
                <a:solidFill>
                  <a:srgbClr val="FF3300"/>
                </a:solidFill>
              </a:rPr>
              <a:t>O(</a:t>
            </a:r>
            <a:r>
              <a:rPr lang="en-US" altLang="zh-CN" sz="2800" i="1" dirty="0">
                <a:solidFill>
                  <a:srgbClr val="FF3300"/>
                </a:solidFill>
              </a:rPr>
              <a:t>n</a:t>
            </a:r>
            <a:r>
              <a:rPr lang="en-US" altLang="zh-CN" sz="2800" baseline="30000" dirty="0">
                <a:solidFill>
                  <a:srgbClr val="FF3300"/>
                </a:solidFill>
              </a:rPr>
              <a:t>2</a:t>
            </a:r>
            <a:r>
              <a:rPr lang="en-US" altLang="zh-CN" sz="2800" dirty="0">
                <a:solidFill>
                  <a:srgbClr val="FF3300"/>
                </a:solidFill>
              </a:rPr>
              <a:t>)</a:t>
            </a:r>
            <a:r>
              <a:rPr lang="zh-CN" altLang="en-US" sz="2800" dirty="0"/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/>
              <a:t>用邻接表来表示图，虽然有 </a:t>
            </a:r>
            <a:r>
              <a:rPr lang="en-US" altLang="zh-CN" sz="2800" dirty="0"/>
              <a:t>2e </a:t>
            </a:r>
            <a:r>
              <a:rPr lang="zh-CN" altLang="en-US" sz="2800" dirty="0"/>
              <a:t>个表结点，但只需扫描 </a:t>
            </a:r>
            <a:r>
              <a:rPr lang="en-US" altLang="zh-CN" sz="2800" dirty="0"/>
              <a:t>e </a:t>
            </a:r>
            <a:r>
              <a:rPr lang="zh-CN" altLang="en-US" sz="2800" dirty="0"/>
              <a:t>个结点即可完成遍历，加上访问 </a:t>
            </a:r>
            <a:r>
              <a:rPr lang="en-US" altLang="zh-CN" sz="2800" dirty="0"/>
              <a:t>n</a:t>
            </a:r>
            <a:r>
              <a:rPr lang="zh-CN" altLang="en-US" sz="2800" dirty="0"/>
              <a:t>个头结点的时间，时间复杂度为</a:t>
            </a:r>
            <a:r>
              <a:rPr lang="en-US" altLang="zh-CN" sz="2800" dirty="0">
                <a:solidFill>
                  <a:srgbClr val="FF3300"/>
                </a:solidFill>
              </a:rPr>
              <a:t>O(</a:t>
            </a:r>
            <a:r>
              <a:rPr lang="en-US" altLang="zh-CN" sz="2800" dirty="0" err="1">
                <a:solidFill>
                  <a:srgbClr val="FF3300"/>
                </a:solidFill>
              </a:rPr>
              <a:t>n+e</a:t>
            </a:r>
            <a:r>
              <a:rPr lang="en-US" altLang="zh-CN" sz="2800" dirty="0">
                <a:solidFill>
                  <a:srgbClr val="FF3300"/>
                </a:solidFill>
              </a:rPr>
              <a:t>)</a:t>
            </a:r>
            <a:r>
              <a:rPr lang="zh-CN" altLang="en-US" sz="2800" dirty="0"/>
              <a:t>。</a:t>
            </a:r>
          </a:p>
          <a:p>
            <a:endParaRPr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71464" y="396250"/>
            <a:ext cx="5544616" cy="988329"/>
            <a:chOff x="511395" y="5831598"/>
            <a:chExt cx="4001369" cy="1903027"/>
          </a:xfrm>
        </p:grpSpPr>
        <p:sp>
          <p:nvSpPr>
            <p:cNvPr id="7" name="燕尾形 6"/>
            <p:cNvSpPr/>
            <p:nvPr/>
          </p:nvSpPr>
          <p:spPr>
            <a:xfrm>
              <a:off x="511395" y="6101950"/>
              <a:ext cx="4001369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851977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广度优先搜索的算法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71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23392" y="635000"/>
            <a:ext cx="9361040" cy="158137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在图中自</a:t>
            </a:r>
            <a:r>
              <a:rPr lang="en-US" altLang="zh-CN" sz="2800" dirty="0"/>
              <a:t>a</a:t>
            </a:r>
            <a:r>
              <a:rPr lang="zh-CN" altLang="en-US" sz="2800" dirty="0"/>
              <a:t>点开始进行广度优先遍历算法可能得到的结果为：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a, e, d, f, c, b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a, c, f, e, b, 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a, e, b, c, f, 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pt-BR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a, b, e, c, d, f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88" y="1795066"/>
            <a:ext cx="4192012" cy="3218110"/>
          </a:xfrm>
          <a:prstGeom prst="rect">
            <a:avLst/>
          </a:prstGeom>
        </p:spPr>
      </p:pic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897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95400" y="635001"/>
            <a:ext cx="1008112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如果无向图</a:t>
            </a:r>
            <a:r>
              <a:rPr lang="en-US" altLang="zh-CN" sz="2800" dirty="0"/>
              <a:t>G</a:t>
            </a:r>
            <a:r>
              <a:rPr lang="zh-CN" altLang="en-US" sz="2800" dirty="0"/>
              <a:t>必须进行两次广度优先搜索才能访问其所有顶点，则下列说法中不正确的是：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G</a:t>
            </a:r>
            <a:r>
              <a:rPr lang="zh-CN" altLang="en-US" sz="2800" dirty="0"/>
              <a:t>肯定不是完全图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G</a:t>
            </a:r>
            <a:r>
              <a:rPr lang="zh-CN" altLang="en-US" sz="2800" dirty="0"/>
              <a:t>中一定有回路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G</a:t>
            </a:r>
            <a:r>
              <a:rPr lang="zh-CN" altLang="en-US" sz="2800" dirty="0"/>
              <a:t>一定不是连通图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个连通分量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524000" y="-453970"/>
            <a:ext cx="1124026" cy="907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br>
              <a:rPr lang="zh-CN" altLang="zh-CN" sz="100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</a:br>
            <a:r>
              <a:rPr lang="zh-CN" altLang="zh-CN" sz="100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G有2个连通分量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latin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720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23392" y="635001"/>
            <a:ext cx="10585176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已知一个图的邻接矩阵如下，则从顶点</a:t>
            </a:r>
            <a:r>
              <a:rPr lang="en-US" altLang="zh-CN" sz="2800" dirty="0"/>
              <a:t>V1</a:t>
            </a:r>
            <a:r>
              <a:rPr lang="zh-CN" altLang="en-US" sz="2800" dirty="0"/>
              <a:t>出发按广度优先搜索法进行遍历，可能得到的一种顶点序列为：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V1,V2,V3,V5,V4,V6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V1,V2,V4,V5,V6,V3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V1,V3,V5,V2,V4,V6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V1,V3,V5,V6,V4,V2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2124869"/>
            <a:ext cx="3179762" cy="3276118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032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53" y="1556792"/>
            <a:ext cx="4680520" cy="4325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1557209"/>
            <a:ext cx="4846961" cy="4325543"/>
          </a:xfrm>
          <a:prstGeom prst="rect">
            <a:avLst/>
          </a:prstGeom>
        </p:spPr>
      </p:pic>
      <p:sp>
        <p:nvSpPr>
          <p:cNvPr id="7" name="五边形 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71464" y="396250"/>
            <a:ext cx="5544616" cy="988329"/>
            <a:chOff x="511395" y="5831598"/>
            <a:chExt cx="4001369" cy="1903027"/>
          </a:xfrm>
        </p:grpSpPr>
        <p:sp>
          <p:nvSpPr>
            <p:cNvPr id="9" name="燕尾形 8"/>
            <p:cNvSpPr/>
            <p:nvPr/>
          </p:nvSpPr>
          <p:spPr>
            <a:xfrm>
              <a:off x="511395" y="6101950"/>
              <a:ext cx="4001369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燕尾形 4"/>
            <p:cNvSpPr/>
            <p:nvPr/>
          </p:nvSpPr>
          <p:spPr>
            <a:xfrm>
              <a:off x="851977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广度优先搜索的算法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97" y="466049"/>
            <a:ext cx="4567935" cy="774034"/>
          </a:xfrm>
          <a:prstGeom prst="rect">
            <a:avLst/>
          </a:prstGeom>
          <a:ln w="63500">
            <a:noFill/>
          </a:ln>
        </p:spPr>
      </p:pic>
      <p:cxnSp>
        <p:nvCxnSpPr>
          <p:cNvPr id="12" name="直接连接符 11"/>
          <p:cNvCxnSpPr/>
          <p:nvPr/>
        </p:nvCxnSpPr>
        <p:spPr>
          <a:xfrm>
            <a:off x="5951984" y="1556792"/>
            <a:ext cx="0" cy="43924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3502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燕尾形 6"/>
          <p:cNvSpPr/>
          <p:nvPr/>
        </p:nvSpPr>
        <p:spPr>
          <a:xfrm>
            <a:off x="6555853" y="538539"/>
            <a:ext cx="350360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抓住那头牛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015880" y="41206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303912" y="41206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946709" y="3369949"/>
            <a:ext cx="8498106" cy="789339"/>
            <a:chOff x="1630342" y="3882961"/>
            <a:chExt cx="8498106" cy="789339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1631504" y="4120607"/>
              <a:ext cx="8496944" cy="28473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555940" y="3915127"/>
              <a:ext cx="0" cy="2160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40016" y="3915127"/>
              <a:ext cx="0" cy="18755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960096" y="3916905"/>
              <a:ext cx="0" cy="2160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680176" y="3882961"/>
              <a:ext cx="0" cy="2160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328248" y="3886654"/>
              <a:ext cx="0" cy="2160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976320" y="3900890"/>
              <a:ext cx="0" cy="2160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871864" y="3895184"/>
              <a:ext cx="0" cy="2160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151784" y="3902569"/>
              <a:ext cx="0" cy="2160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485491" y="3901698"/>
              <a:ext cx="0" cy="2160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2783632" y="3915127"/>
              <a:ext cx="0" cy="2160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063552" y="3904583"/>
              <a:ext cx="0" cy="2160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630342" y="4149080"/>
              <a:ext cx="7850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-4    -3   -2   -1     0     1    2     3     4     5    6</a:t>
              </a:r>
              <a:endPara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734" y="1475066"/>
            <a:ext cx="1845028" cy="1848718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43" y="1998286"/>
            <a:ext cx="1317312" cy="1350041"/>
          </a:xfrm>
          <a:prstGeom prst="rect">
            <a:avLst/>
          </a:prstGeom>
        </p:spPr>
      </p:pic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691669" y="1457137"/>
            <a:ext cx="6484451" cy="160930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>
              <a:spcBef>
                <a:spcPts val="48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cs typeface="SNUJEP+æ¥·ä½"/>
              </a:rPr>
              <a:t>农夫知道一头牛的位置，想要抓住它；</a:t>
            </a:r>
            <a:endParaRPr lang="en-US" altLang="zh-CN" sz="2800" dirty="0">
              <a:solidFill>
                <a:srgbClr val="000000"/>
              </a:solidFill>
              <a:cs typeface="SNUJEP+æ¥·ä½"/>
            </a:endParaRPr>
          </a:p>
          <a:p>
            <a:pPr marL="0">
              <a:spcBef>
                <a:spcPts val="48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cs typeface="SNUJEP+æ¥·ä½"/>
              </a:rPr>
              <a:t>起始点：农夫位于点</a:t>
            </a:r>
            <a:r>
              <a:rPr lang="en-US" altLang="zh-CN" sz="2800" dirty="0">
                <a:solidFill>
                  <a:srgbClr val="000000"/>
                </a:solidFill>
                <a:cs typeface="SNUJEP+æ¥·ä½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  <a:cs typeface="SNUJEP+æ¥·ä½"/>
              </a:rPr>
              <a:t>，牛位于点</a:t>
            </a:r>
            <a:r>
              <a:rPr lang="en-US" altLang="zh-CN" sz="2800" dirty="0">
                <a:solidFill>
                  <a:srgbClr val="000000"/>
                </a:solidFill>
                <a:cs typeface="SNUJEP+æ¥·ä½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cs typeface="SNUJEP+æ¥·ä½"/>
              </a:rPr>
              <a:t>；</a:t>
            </a:r>
            <a:endParaRPr lang="en-US" altLang="zh-CN" sz="2800" dirty="0">
              <a:solidFill>
                <a:srgbClr val="000000"/>
              </a:solidFill>
              <a:cs typeface="SNUJEP+æ¥·ä½"/>
            </a:endParaRPr>
          </a:p>
        </p:txBody>
      </p:sp>
      <p:sp>
        <p:nvSpPr>
          <p:cNvPr id="39" name="内容占位符 2"/>
          <p:cNvSpPr txBox="1">
            <a:spLocks/>
          </p:cNvSpPr>
          <p:nvPr/>
        </p:nvSpPr>
        <p:spPr>
          <a:xfrm>
            <a:off x="691669" y="4082663"/>
            <a:ext cx="7996619" cy="222665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24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1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1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1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1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48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cs typeface="SNUJEP+æ¥·ä½"/>
              </a:rPr>
              <a:t>农夫有两种移动方式：</a:t>
            </a: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微软雅黑" panose="020B0503020204020204" pitchFamily="34" charset="-122"/>
              <a:buNone/>
            </a:pPr>
            <a:r>
              <a:rPr lang="en-US" altLang="zh-CN" sz="2800" dirty="0">
                <a:solidFill>
                  <a:srgbClr val="000000"/>
                </a:solidFill>
                <a:cs typeface="SNUJEP+æ¥·ä½"/>
              </a:rPr>
              <a:t>1. </a:t>
            </a:r>
            <a:r>
              <a:rPr lang="zh-CN" altLang="en-US" sz="2800" dirty="0">
                <a:solidFill>
                  <a:srgbClr val="000000"/>
                </a:solidFill>
                <a:cs typeface="SNUJEP+æ¥·ä½"/>
              </a:rPr>
              <a:t>从</a:t>
            </a:r>
            <a:r>
              <a:rPr lang="en-US" altLang="zh-CN" sz="2800" dirty="0">
                <a:solidFill>
                  <a:srgbClr val="000000"/>
                </a:solidFill>
                <a:cs typeface="SNUJEP+æ¥·ä½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cs typeface="SNUJEP+æ¥·ä½"/>
              </a:rPr>
              <a:t>移动到</a:t>
            </a:r>
            <a:r>
              <a:rPr lang="en-US" altLang="zh-CN" sz="2800" dirty="0">
                <a:solidFill>
                  <a:srgbClr val="000000"/>
                </a:solidFill>
                <a:cs typeface="SNUJEP+æ¥·ä½"/>
              </a:rPr>
              <a:t>X-1</a:t>
            </a:r>
            <a:r>
              <a:rPr lang="zh-CN" altLang="en-US" sz="2800" dirty="0">
                <a:solidFill>
                  <a:srgbClr val="000000"/>
                </a:solidFill>
                <a:cs typeface="SNUJEP+æ¥·ä½"/>
              </a:rPr>
              <a:t>或</a:t>
            </a:r>
            <a:r>
              <a:rPr lang="en-US" altLang="zh-CN" sz="2800" dirty="0">
                <a:solidFill>
                  <a:srgbClr val="000000"/>
                </a:solidFill>
                <a:cs typeface="SNUJEP+æ¥·ä½"/>
              </a:rPr>
              <a:t>X+1</a:t>
            </a:r>
            <a:r>
              <a:rPr lang="zh-CN" altLang="en-US" sz="2800" dirty="0">
                <a:solidFill>
                  <a:srgbClr val="000000"/>
                </a:solidFill>
                <a:cs typeface="SNUJEP+æ¥·ä½"/>
              </a:rPr>
              <a:t>，每次移动花费一分钟。</a:t>
            </a:r>
          </a:p>
          <a:p>
            <a:pPr marL="457200" lvl="1" indent="0">
              <a:spcBef>
                <a:spcPts val="477"/>
              </a:spcBef>
              <a:spcAft>
                <a:spcPct val="0"/>
              </a:spcAft>
              <a:buFont typeface="微软雅黑" panose="020B0503020204020204" pitchFamily="34" charset="-122"/>
              <a:buNone/>
            </a:pPr>
            <a:r>
              <a:rPr lang="en-US" altLang="zh-CN" sz="2800" dirty="0">
                <a:solidFill>
                  <a:srgbClr val="000000"/>
                </a:solidFill>
                <a:cs typeface="SNUJEP+æ¥·ä½"/>
              </a:rPr>
              <a:t>2. </a:t>
            </a:r>
            <a:r>
              <a:rPr lang="zh-CN" altLang="en-US" sz="2800" dirty="0">
                <a:solidFill>
                  <a:srgbClr val="000000"/>
                </a:solidFill>
                <a:cs typeface="SNUJEP+æ¥·ä½"/>
              </a:rPr>
              <a:t>从</a:t>
            </a:r>
            <a:r>
              <a:rPr lang="en-US" altLang="zh-CN" sz="2800" dirty="0">
                <a:solidFill>
                  <a:srgbClr val="000000"/>
                </a:solidFill>
                <a:cs typeface="SNUJEP+æ¥·ä½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cs typeface="SNUJEP+æ¥·ä½"/>
              </a:rPr>
              <a:t>移动到</a:t>
            </a:r>
            <a:r>
              <a:rPr lang="en-US" altLang="zh-CN" sz="2800" dirty="0">
                <a:solidFill>
                  <a:srgbClr val="000000"/>
                </a:solidFill>
                <a:cs typeface="SNUJEP+æ¥·ä½"/>
              </a:rPr>
              <a:t>2*X</a:t>
            </a:r>
            <a:r>
              <a:rPr lang="zh-CN" altLang="en-US" sz="2800" dirty="0">
                <a:solidFill>
                  <a:srgbClr val="000000"/>
                </a:solidFill>
                <a:cs typeface="SNUJEP+æ¥·ä½"/>
              </a:rPr>
              <a:t>，每次移动花费一分钟。</a:t>
            </a:r>
          </a:p>
          <a:p>
            <a:pPr marL="0">
              <a:lnSpc>
                <a:spcPts val="2400"/>
              </a:lnSpc>
              <a:spcBef>
                <a:spcPts val="48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9336360" y="4101790"/>
            <a:ext cx="2376264" cy="215003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NUJEP+æ¥·ä½"/>
              </a:rPr>
              <a:t>找一个农夫抓住牛的最快方法？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燕尾形 39"/>
          <p:cNvSpPr/>
          <p:nvPr/>
        </p:nvSpPr>
        <p:spPr>
          <a:xfrm>
            <a:off x="8832304" y="4943265"/>
            <a:ext cx="418458" cy="467081"/>
          </a:xfrm>
          <a:prstGeom prst="chevron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五边形 3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71464" y="396250"/>
            <a:ext cx="5544616" cy="988329"/>
            <a:chOff x="511395" y="5831598"/>
            <a:chExt cx="4001369" cy="1903027"/>
          </a:xfrm>
        </p:grpSpPr>
        <p:sp>
          <p:nvSpPr>
            <p:cNvPr id="41" name="燕尾形 40"/>
            <p:cNvSpPr/>
            <p:nvPr/>
          </p:nvSpPr>
          <p:spPr>
            <a:xfrm>
              <a:off x="511395" y="6101950"/>
              <a:ext cx="4001369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燕尾形 4"/>
            <p:cNvSpPr/>
            <p:nvPr/>
          </p:nvSpPr>
          <p:spPr>
            <a:xfrm>
              <a:off x="851977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广度优先搜索的应用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18411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311" y="1590634"/>
            <a:ext cx="5649722" cy="789866"/>
          </a:xfr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2060"/>
                </a:solidFill>
                <a:cs typeface="TNVTAN+é»ä½"/>
              </a:rPr>
              <a:t>假设</a:t>
            </a:r>
            <a:r>
              <a:rPr lang="en-US" altLang="zh-CN" sz="2800" dirty="0">
                <a:solidFill>
                  <a:srgbClr val="002060"/>
                </a:solidFill>
                <a:cs typeface="LFTGEQ+é»ä½"/>
              </a:rPr>
              <a:t>N=3</a:t>
            </a:r>
            <a:r>
              <a:rPr lang="zh-CN" altLang="en-US" sz="2800" dirty="0">
                <a:solidFill>
                  <a:srgbClr val="002060"/>
                </a:solidFill>
                <a:cs typeface="LFTGEQ+é»ä½"/>
              </a:rPr>
              <a:t>，</a:t>
            </a:r>
            <a:r>
              <a:rPr lang="en-US" altLang="zh-CN" sz="2800" dirty="0">
                <a:solidFill>
                  <a:srgbClr val="002060"/>
                </a:solidFill>
                <a:cs typeface="LFTGEQ+é»ä½"/>
              </a:rPr>
              <a:t>K=5</a:t>
            </a:r>
            <a:r>
              <a:rPr lang="zh-CN" altLang="en-US" sz="2800" dirty="0">
                <a:solidFill>
                  <a:srgbClr val="002060"/>
                </a:solidFill>
                <a:cs typeface="LFTGEQ+é»ä½"/>
              </a:rPr>
              <a:t>，  </a:t>
            </a:r>
            <a:r>
              <a:rPr lang="zh-CN" altLang="en-US" sz="2800" dirty="0">
                <a:solidFill>
                  <a:srgbClr val="002060"/>
                </a:solidFill>
                <a:cs typeface="TNVTAN+é»ä½"/>
              </a:rPr>
              <a:t>最右边位置是</a:t>
            </a:r>
            <a:r>
              <a:rPr lang="en-US" altLang="zh-CN" sz="2800" dirty="0">
                <a:solidFill>
                  <a:srgbClr val="002060"/>
                </a:solidFill>
                <a:cs typeface="LFTGEQ+é»ä½"/>
              </a:rPr>
              <a:t>6</a:t>
            </a:r>
            <a:endParaRPr lang="zh-CN" altLang="en-US" sz="2800" dirty="0">
              <a:solidFill>
                <a:srgbClr val="002060"/>
              </a:solidFill>
              <a:cs typeface="TNVTAN+é»ä½"/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6535637" y="538539"/>
            <a:ext cx="350360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抓住那头牛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640982" y="5933523"/>
            <a:ext cx="152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</a:p>
        </p:txBody>
      </p:sp>
      <p:sp>
        <p:nvSpPr>
          <p:cNvPr id="35" name="矩形 34"/>
          <p:cNvSpPr/>
          <p:nvPr/>
        </p:nvSpPr>
        <p:spPr>
          <a:xfrm>
            <a:off x="7248567" y="1606223"/>
            <a:ext cx="4248472" cy="774277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defTabSz="6858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微软雅黑" panose="020B0503020204020204" pitchFamily="34" charset="-122"/>
              <a:buNone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NVTAN+é»ä½"/>
              </a:rPr>
              <a:t>搜索一条从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NVTAN+é»ä½"/>
              </a:rPr>
              <a:t>3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NVTAN+é»ä½"/>
              </a:rPr>
              <a:t>到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NVTAN+é»ä½"/>
              </a:rPr>
              <a:t>5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NVTAN+é»ä½"/>
              </a:rPr>
              <a:t>的最短路径</a:t>
            </a:r>
          </a:p>
        </p:txBody>
      </p:sp>
      <p:sp>
        <p:nvSpPr>
          <p:cNvPr id="41" name="右箭头 40"/>
          <p:cNvSpPr/>
          <p:nvPr/>
        </p:nvSpPr>
        <p:spPr>
          <a:xfrm>
            <a:off x="6494079" y="1769543"/>
            <a:ext cx="648072" cy="43204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横卷形 44"/>
          <p:cNvSpPr/>
          <p:nvPr/>
        </p:nvSpPr>
        <p:spPr>
          <a:xfrm>
            <a:off x="4474734" y="2511934"/>
            <a:ext cx="2914115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</a:t>
            </a:r>
          </a:p>
        </p:txBody>
      </p:sp>
      <p:sp>
        <p:nvSpPr>
          <p:cNvPr id="46" name="横卷形 45"/>
          <p:cNvSpPr/>
          <p:nvPr/>
        </p:nvSpPr>
        <p:spPr>
          <a:xfrm>
            <a:off x="8184232" y="2492896"/>
            <a:ext cx="2906977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9263831" y="3349486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9127986" y="3797168"/>
            <a:ext cx="285659" cy="393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8779319" y="4231712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9688655" y="3750810"/>
            <a:ext cx="307701" cy="429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9197131" y="4262750"/>
            <a:ext cx="70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9563460" y="3809734"/>
            <a:ext cx="0" cy="440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758388" y="4228281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785623" y="5128165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62"/>
          <p:cNvCxnSpPr>
            <a:endCxn id="64" idx="0"/>
          </p:cNvCxnSpPr>
          <p:nvPr/>
        </p:nvCxnSpPr>
        <p:spPr>
          <a:xfrm>
            <a:off x="9586686" y="4731286"/>
            <a:ext cx="0" cy="386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9301027" y="5118072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486779" y="3553726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4912689" y="3839645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271337" y="3547304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5710916" y="3846067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069564" y="3553726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6509143" y="3846067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867791" y="3553726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518121" y="4747214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4944031" y="5033133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302679" y="4740792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5742258" y="5039555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6100906" y="4747214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6540485" y="5039555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99133" y="4747214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507440" y="5284676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4933350" y="5570595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291998" y="5278254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5731577" y="5577017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090225" y="5284676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507440" y="5868561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>
            <a:off x="4933350" y="6154480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5291998" y="5862139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5731577" y="6160902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6090225" y="5868561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五边形 7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271464" y="396250"/>
            <a:ext cx="5544616" cy="988329"/>
            <a:chOff x="511395" y="5831598"/>
            <a:chExt cx="4001369" cy="1903027"/>
          </a:xfrm>
        </p:grpSpPr>
        <p:sp>
          <p:nvSpPr>
            <p:cNvPr id="74" name="燕尾形 73"/>
            <p:cNvSpPr/>
            <p:nvPr/>
          </p:nvSpPr>
          <p:spPr>
            <a:xfrm>
              <a:off x="511395" y="6101950"/>
              <a:ext cx="4001369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燕尾形 4"/>
            <p:cNvSpPr/>
            <p:nvPr/>
          </p:nvSpPr>
          <p:spPr>
            <a:xfrm>
              <a:off x="851977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广度优先搜索的应用</a:t>
              </a:r>
            </a:p>
          </p:txBody>
        </p:sp>
      </p:grpSp>
      <p:sp>
        <p:nvSpPr>
          <p:cNvPr id="88" name="Oval 44"/>
          <p:cNvSpPr>
            <a:spLocks noChangeArrowheads="1"/>
          </p:cNvSpPr>
          <p:nvPr/>
        </p:nvSpPr>
        <p:spPr bwMode="auto">
          <a:xfrm>
            <a:off x="1991544" y="3140968"/>
            <a:ext cx="553500" cy="551686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endParaRPr lang="en-US" altLang="zh-CN" sz="2800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9" name="Oval 44"/>
          <p:cNvSpPr>
            <a:spLocks noChangeArrowheads="1"/>
          </p:cNvSpPr>
          <p:nvPr/>
        </p:nvSpPr>
        <p:spPr bwMode="auto">
          <a:xfrm>
            <a:off x="972426" y="3680333"/>
            <a:ext cx="553500" cy="551686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endParaRPr lang="en-US" altLang="zh-CN" sz="2800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5" name="Oval 44"/>
          <p:cNvSpPr>
            <a:spLocks noChangeArrowheads="1"/>
          </p:cNvSpPr>
          <p:nvPr/>
        </p:nvSpPr>
        <p:spPr bwMode="auto">
          <a:xfrm>
            <a:off x="972426" y="4638666"/>
            <a:ext cx="553500" cy="551686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lang="en-US" altLang="zh-CN" sz="2800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6" name="Oval 44"/>
          <p:cNvSpPr>
            <a:spLocks noChangeArrowheads="1"/>
          </p:cNvSpPr>
          <p:nvPr/>
        </p:nvSpPr>
        <p:spPr bwMode="auto">
          <a:xfrm>
            <a:off x="1991544" y="5348478"/>
            <a:ext cx="553500" cy="551686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endParaRPr lang="en-US" altLang="zh-CN" sz="2800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7" name="Oval 44"/>
          <p:cNvSpPr>
            <a:spLocks noChangeArrowheads="1"/>
          </p:cNvSpPr>
          <p:nvPr/>
        </p:nvSpPr>
        <p:spPr bwMode="auto">
          <a:xfrm>
            <a:off x="3106911" y="3716375"/>
            <a:ext cx="553500" cy="551686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</a:t>
            </a:r>
            <a:endParaRPr lang="en-US" altLang="zh-CN" sz="2800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8" name="Oval 44"/>
          <p:cNvSpPr>
            <a:spLocks noChangeArrowheads="1"/>
          </p:cNvSpPr>
          <p:nvPr/>
        </p:nvSpPr>
        <p:spPr bwMode="auto">
          <a:xfrm>
            <a:off x="3094452" y="4651310"/>
            <a:ext cx="553500" cy="551686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</a:t>
            </a:r>
            <a:endParaRPr lang="en-US" altLang="zh-CN" sz="2800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9" name="Oval 44"/>
          <p:cNvSpPr>
            <a:spLocks noChangeArrowheads="1"/>
          </p:cNvSpPr>
          <p:nvPr/>
        </p:nvSpPr>
        <p:spPr bwMode="auto">
          <a:xfrm>
            <a:off x="2022761" y="4232402"/>
            <a:ext cx="553500" cy="551686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endParaRPr lang="en-US" altLang="zh-CN" sz="2800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1271464" y="4232019"/>
            <a:ext cx="0" cy="406647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 flipV="1">
            <a:off x="1431443" y="5124461"/>
            <a:ext cx="591318" cy="441018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H="1" flipV="1">
            <a:off x="3335946" y="4275858"/>
            <a:ext cx="1770" cy="36251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 flipV="1">
            <a:off x="2576261" y="4567251"/>
            <a:ext cx="530981" cy="288487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1490281" y="4084907"/>
            <a:ext cx="545905" cy="38195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>
            <a:off x="1444868" y="3442535"/>
            <a:ext cx="546676" cy="34431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97" idx="1"/>
          </p:cNvCxnSpPr>
          <p:nvPr/>
        </p:nvCxnSpPr>
        <p:spPr>
          <a:xfrm>
            <a:off x="2543438" y="3524975"/>
            <a:ext cx="644531" cy="27219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endCxn id="88" idx="4"/>
          </p:cNvCxnSpPr>
          <p:nvPr/>
        </p:nvCxnSpPr>
        <p:spPr>
          <a:xfrm flipH="1" flipV="1">
            <a:off x="2268294" y="3692654"/>
            <a:ext cx="4644" cy="53974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下箭头 39"/>
          <p:cNvSpPr/>
          <p:nvPr/>
        </p:nvSpPr>
        <p:spPr>
          <a:xfrm>
            <a:off x="2036186" y="2492896"/>
            <a:ext cx="387406" cy="530300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H="1">
            <a:off x="1512357" y="3569211"/>
            <a:ext cx="546676" cy="34431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H="1" flipV="1">
            <a:off x="2395207" y="3666191"/>
            <a:ext cx="22247" cy="565828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V="1">
            <a:off x="1154653" y="4262750"/>
            <a:ext cx="0" cy="40664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1497539" y="5029914"/>
            <a:ext cx="591318" cy="44101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 flipV="1">
            <a:off x="2540784" y="4692885"/>
            <a:ext cx="530981" cy="28848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3450807" y="4288800"/>
            <a:ext cx="1770" cy="36251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7136821" y="4009458"/>
            <a:ext cx="4644" cy="340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6826429" y="4252353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 flipH="1">
            <a:off x="6438525" y="4567251"/>
            <a:ext cx="5233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6052671" y="4270410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" name="直接箭头连接符 122"/>
          <p:cNvCxnSpPr>
            <a:endCxn id="62" idx="0"/>
          </p:cNvCxnSpPr>
          <p:nvPr/>
        </p:nvCxnSpPr>
        <p:spPr>
          <a:xfrm>
            <a:off x="9066638" y="4731286"/>
            <a:ext cx="4644" cy="396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5255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41" grpId="0" animBg="1"/>
      <p:bldP spid="45" grpId="0" animBg="1"/>
      <p:bldP spid="46" grpId="0" animBg="1"/>
      <p:bldP spid="51" grpId="0"/>
      <p:bldP spid="56" grpId="0"/>
      <p:bldP spid="58" grpId="0"/>
      <p:bldP spid="60" grpId="0"/>
      <p:bldP spid="62" grpId="0"/>
      <p:bldP spid="64" grpId="0"/>
      <p:bldP spid="65" grpId="0"/>
      <p:bldP spid="67" grpId="0"/>
      <p:bldP spid="69" grpId="0"/>
      <p:bldP spid="71" grpId="0"/>
      <p:bldP spid="76" grpId="0"/>
      <p:bldP spid="78" grpId="0"/>
      <p:bldP spid="80" grpId="0"/>
      <p:bldP spid="82" grpId="0"/>
      <p:bldP spid="83" grpId="0"/>
      <p:bldP spid="85" grpId="0"/>
      <p:bldP spid="87" grpId="0"/>
      <p:bldP spid="90" grpId="0"/>
      <p:bldP spid="92" grpId="0"/>
      <p:bldP spid="94" grpId="0"/>
      <p:bldP spid="88" grpId="0" animBg="1"/>
      <p:bldP spid="89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40" grpId="0" animBg="1"/>
      <p:bldP spid="119" grpId="0"/>
      <p:bldP spid="1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620688"/>
            <a:ext cx="4572009" cy="2313437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775520" y="3212976"/>
            <a:ext cx="6690982" cy="176782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如何定义数据类型？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如何查找邻接点？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96356" y="3166035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9860511" y="3613717"/>
            <a:ext cx="285659" cy="393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511844" y="4048261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0421180" y="3567359"/>
            <a:ext cx="307701" cy="429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929656" y="4079299"/>
            <a:ext cx="70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0295985" y="3626283"/>
            <a:ext cx="0" cy="440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90913" y="4044830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18148" y="4944714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endCxn id="15" idx="0"/>
          </p:cNvCxnSpPr>
          <p:nvPr/>
        </p:nvCxnSpPr>
        <p:spPr>
          <a:xfrm>
            <a:off x="10319211" y="4547835"/>
            <a:ext cx="0" cy="386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033552" y="4934621"/>
            <a:ext cx="57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9799163" y="4547835"/>
            <a:ext cx="4644" cy="396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4997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6535637" y="538539"/>
            <a:ext cx="350360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抓住那头牛</a:t>
            </a:r>
          </a:p>
        </p:txBody>
      </p:sp>
      <p:sp>
        <p:nvSpPr>
          <p:cNvPr id="5" name="五边形 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71464" y="396250"/>
            <a:ext cx="5544616" cy="988329"/>
            <a:chOff x="511395" y="5831598"/>
            <a:chExt cx="4001369" cy="1903027"/>
          </a:xfrm>
        </p:grpSpPr>
        <p:sp>
          <p:nvSpPr>
            <p:cNvPr id="7" name="燕尾形 6"/>
            <p:cNvSpPr/>
            <p:nvPr/>
          </p:nvSpPr>
          <p:spPr>
            <a:xfrm>
              <a:off x="511395" y="6101950"/>
              <a:ext cx="4001369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851977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广度优先搜索的应用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925222" y="2403840"/>
            <a:ext cx="4752722" cy="3970318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Step{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x;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steps;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Step(</a:t>
            </a: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xx,int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s): x(xx),steps(s){}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}Step;  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807968" y="1536041"/>
            <a:ext cx="0" cy="498930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横卷形 10"/>
          <p:cNvSpPr/>
          <p:nvPr/>
        </p:nvSpPr>
        <p:spPr>
          <a:xfrm>
            <a:off x="1271464" y="1443900"/>
            <a:ext cx="3672408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数据类型定义</a:t>
            </a:r>
          </a:p>
        </p:txBody>
      </p:sp>
      <p:sp>
        <p:nvSpPr>
          <p:cNvPr id="12" name="横卷形 11"/>
          <p:cNvSpPr/>
          <p:nvPr/>
        </p:nvSpPr>
        <p:spPr>
          <a:xfrm>
            <a:off x="6326202" y="1402473"/>
            <a:ext cx="3672408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寻找邻接点</a:t>
            </a:r>
          </a:p>
        </p:txBody>
      </p:sp>
      <p:sp>
        <p:nvSpPr>
          <p:cNvPr id="13" name="矩形 12"/>
          <p:cNvSpPr/>
          <p:nvPr/>
        </p:nvSpPr>
        <p:spPr>
          <a:xfrm>
            <a:off x="5937993" y="2387209"/>
            <a:ext cx="5902623" cy="39544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615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s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615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if(s.x-1&gt;=0&amp;&amp;!visited[s.x-1])</a:t>
            </a:r>
          </a:p>
          <a:p>
            <a:pPr>
              <a:lnSpc>
                <a:spcPts val="615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q.EnQueue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(Step(s.x-1,s.steps+1));</a:t>
            </a:r>
          </a:p>
          <a:p>
            <a:pPr>
              <a:lnSpc>
                <a:spcPts val="615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s.x+1</a:t>
            </a:r>
          </a:p>
          <a:p>
            <a:pPr>
              <a:lnSpc>
                <a:spcPts val="6150"/>
              </a:lnSpc>
            </a:pP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s.x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*2</a:t>
            </a:r>
          </a:p>
        </p:txBody>
      </p:sp>
    </p:spTree>
    <p:extLst>
      <p:ext uri="{BB962C8B-B14F-4D97-AF65-F5344CB8AC3E}">
        <p14:creationId xmlns:p14="http://schemas.microsoft.com/office/powerpoint/2010/main" val="19130280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五边形 21"/>
          <p:cNvSpPr/>
          <p:nvPr/>
        </p:nvSpPr>
        <p:spPr>
          <a:xfrm>
            <a:off x="767407" y="542494"/>
            <a:ext cx="2592289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知识回顾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59923670"/>
              </p:ext>
            </p:extLst>
          </p:nvPr>
        </p:nvGraphicFramePr>
        <p:xfrm>
          <a:off x="1055440" y="1327497"/>
          <a:ext cx="10009113" cy="4843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65355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>
            <p:custDataLst>
              <p:tags r:id="rId1"/>
            </p:custDataLst>
          </p:nvPr>
        </p:nvSpPr>
        <p:spPr bwMode="auto">
          <a:xfrm rot="5400000">
            <a:off x="4164488" y="3824491"/>
            <a:ext cx="4108055" cy="606425"/>
          </a:xfrm>
          <a:custGeom>
            <a:avLst/>
            <a:gdLst>
              <a:gd name="connsiteX0" fmla="*/ 6306410 w 6397850"/>
              <a:gd name="connsiteY0" fmla="*/ 0 h 720080"/>
              <a:gd name="connsiteX1" fmla="*/ 6306410 w 6397850"/>
              <a:gd name="connsiteY1" fmla="*/ 720080 h 720080"/>
              <a:gd name="connsiteX2" fmla="*/ 720080 w 6397850"/>
              <a:gd name="connsiteY2" fmla="*/ 720080 h 720080"/>
              <a:gd name="connsiteX3" fmla="*/ 0 w 6397850"/>
              <a:gd name="connsiteY3" fmla="*/ 0 h 720080"/>
              <a:gd name="connsiteX4" fmla="*/ 6397850 w 6397850"/>
              <a:gd name="connsiteY4" fmla="*/ 91440 h 720080"/>
              <a:gd name="connsiteX0" fmla="*/ 6306410 w 6306410"/>
              <a:gd name="connsiteY0" fmla="*/ 0 h 720080"/>
              <a:gd name="connsiteX1" fmla="*/ 6306410 w 6306410"/>
              <a:gd name="connsiteY1" fmla="*/ 720080 h 720080"/>
              <a:gd name="connsiteX2" fmla="*/ 720080 w 6306410"/>
              <a:gd name="connsiteY2" fmla="*/ 720080 h 720080"/>
              <a:gd name="connsiteX3" fmla="*/ 0 w 6306410"/>
              <a:gd name="connsiteY3" fmla="*/ 0 h 720080"/>
              <a:gd name="connsiteX0" fmla="*/ 6306410 w 6306410"/>
              <a:gd name="connsiteY0" fmla="*/ 720080 h 720080"/>
              <a:gd name="connsiteX1" fmla="*/ 720080 w 6306410"/>
              <a:gd name="connsiteY1" fmla="*/ 720080 h 720080"/>
              <a:gd name="connsiteX2" fmla="*/ 0 w 6306410"/>
              <a:gd name="connsiteY2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410" h="720080">
                <a:moveTo>
                  <a:pt x="6306410" y="720080"/>
                </a:moveTo>
                <a:lnTo>
                  <a:pt x="720080" y="720080"/>
                </a:lnTo>
                <a:cubicBezTo>
                  <a:pt x="322391" y="720080"/>
                  <a:pt x="0" y="397689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008564"/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 bwMode="auto">
          <a:xfrm rot="5400000">
            <a:off x="4654854" y="4444178"/>
            <a:ext cx="2969255" cy="406400"/>
          </a:xfrm>
          <a:custGeom>
            <a:avLst/>
            <a:gdLst>
              <a:gd name="connsiteX0" fmla="*/ 6306410 w 6397850"/>
              <a:gd name="connsiteY0" fmla="*/ 0 h 720080"/>
              <a:gd name="connsiteX1" fmla="*/ 6306410 w 6397850"/>
              <a:gd name="connsiteY1" fmla="*/ 720080 h 720080"/>
              <a:gd name="connsiteX2" fmla="*/ 720080 w 6397850"/>
              <a:gd name="connsiteY2" fmla="*/ 720080 h 720080"/>
              <a:gd name="connsiteX3" fmla="*/ 0 w 6397850"/>
              <a:gd name="connsiteY3" fmla="*/ 0 h 720080"/>
              <a:gd name="connsiteX4" fmla="*/ 6397850 w 6397850"/>
              <a:gd name="connsiteY4" fmla="*/ 91440 h 720080"/>
              <a:gd name="connsiteX0" fmla="*/ 6306410 w 6306410"/>
              <a:gd name="connsiteY0" fmla="*/ 0 h 720080"/>
              <a:gd name="connsiteX1" fmla="*/ 6306410 w 6306410"/>
              <a:gd name="connsiteY1" fmla="*/ 720080 h 720080"/>
              <a:gd name="connsiteX2" fmla="*/ 720080 w 6306410"/>
              <a:gd name="connsiteY2" fmla="*/ 720080 h 720080"/>
              <a:gd name="connsiteX3" fmla="*/ 0 w 6306410"/>
              <a:gd name="connsiteY3" fmla="*/ 0 h 720080"/>
              <a:gd name="connsiteX0" fmla="*/ 6306410 w 6306410"/>
              <a:gd name="connsiteY0" fmla="*/ 720080 h 720080"/>
              <a:gd name="connsiteX1" fmla="*/ 720080 w 6306410"/>
              <a:gd name="connsiteY1" fmla="*/ 720080 h 720080"/>
              <a:gd name="connsiteX2" fmla="*/ 0 w 6306410"/>
              <a:gd name="connsiteY2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410" h="720080">
                <a:moveTo>
                  <a:pt x="6306410" y="720080"/>
                </a:moveTo>
                <a:lnTo>
                  <a:pt x="720080" y="720080"/>
                </a:lnTo>
                <a:cubicBezTo>
                  <a:pt x="322391" y="720080"/>
                  <a:pt x="0" y="397689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008564"/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" name="MH_Other_3"/>
          <p:cNvSpPr/>
          <p:nvPr>
            <p:custDataLst>
              <p:tags r:id="rId3"/>
            </p:custDataLst>
          </p:nvPr>
        </p:nvSpPr>
        <p:spPr bwMode="auto">
          <a:xfrm rot="5400000">
            <a:off x="5180861" y="5040885"/>
            <a:ext cx="1875283" cy="406400"/>
          </a:xfrm>
          <a:custGeom>
            <a:avLst/>
            <a:gdLst>
              <a:gd name="connsiteX0" fmla="*/ 6306410 w 6397850"/>
              <a:gd name="connsiteY0" fmla="*/ 0 h 720080"/>
              <a:gd name="connsiteX1" fmla="*/ 6306410 w 6397850"/>
              <a:gd name="connsiteY1" fmla="*/ 720080 h 720080"/>
              <a:gd name="connsiteX2" fmla="*/ 720080 w 6397850"/>
              <a:gd name="connsiteY2" fmla="*/ 720080 h 720080"/>
              <a:gd name="connsiteX3" fmla="*/ 0 w 6397850"/>
              <a:gd name="connsiteY3" fmla="*/ 0 h 720080"/>
              <a:gd name="connsiteX4" fmla="*/ 6397850 w 6397850"/>
              <a:gd name="connsiteY4" fmla="*/ 91440 h 720080"/>
              <a:gd name="connsiteX0" fmla="*/ 6306410 w 6306410"/>
              <a:gd name="connsiteY0" fmla="*/ 0 h 720080"/>
              <a:gd name="connsiteX1" fmla="*/ 6306410 w 6306410"/>
              <a:gd name="connsiteY1" fmla="*/ 720080 h 720080"/>
              <a:gd name="connsiteX2" fmla="*/ 720080 w 6306410"/>
              <a:gd name="connsiteY2" fmla="*/ 720080 h 720080"/>
              <a:gd name="connsiteX3" fmla="*/ 0 w 6306410"/>
              <a:gd name="connsiteY3" fmla="*/ 0 h 720080"/>
              <a:gd name="connsiteX0" fmla="*/ 6306410 w 6306410"/>
              <a:gd name="connsiteY0" fmla="*/ 720080 h 720080"/>
              <a:gd name="connsiteX1" fmla="*/ 720080 w 6306410"/>
              <a:gd name="connsiteY1" fmla="*/ 720080 h 720080"/>
              <a:gd name="connsiteX2" fmla="*/ 0 w 6306410"/>
              <a:gd name="connsiteY2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410" h="720080">
                <a:moveTo>
                  <a:pt x="6306410" y="720080"/>
                </a:moveTo>
                <a:lnTo>
                  <a:pt x="720080" y="720080"/>
                </a:lnTo>
                <a:cubicBezTo>
                  <a:pt x="322391" y="720080"/>
                  <a:pt x="0" y="397689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008564"/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" name="MH_Other_4"/>
          <p:cNvSpPr/>
          <p:nvPr>
            <p:custDataLst>
              <p:tags r:id="rId4"/>
            </p:custDataLst>
          </p:nvPr>
        </p:nvSpPr>
        <p:spPr bwMode="auto">
          <a:xfrm rot="5400000">
            <a:off x="5727595" y="5576555"/>
            <a:ext cx="803940" cy="406400"/>
          </a:xfrm>
          <a:custGeom>
            <a:avLst/>
            <a:gdLst>
              <a:gd name="connsiteX0" fmla="*/ 6306410 w 6397850"/>
              <a:gd name="connsiteY0" fmla="*/ 0 h 720080"/>
              <a:gd name="connsiteX1" fmla="*/ 6306410 w 6397850"/>
              <a:gd name="connsiteY1" fmla="*/ 720080 h 720080"/>
              <a:gd name="connsiteX2" fmla="*/ 720080 w 6397850"/>
              <a:gd name="connsiteY2" fmla="*/ 720080 h 720080"/>
              <a:gd name="connsiteX3" fmla="*/ 0 w 6397850"/>
              <a:gd name="connsiteY3" fmla="*/ 0 h 720080"/>
              <a:gd name="connsiteX4" fmla="*/ 6397850 w 6397850"/>
              <a:gd name="connsiteY4" fmla="*/ 91440 h 720080"/>
              <a:gd name="connsiteX0" fmla="*/ 6306410 w 6306410"/>
              <a:gd name="connsiteY0" fmla="*/ 0 h 720080"/>
              <a:gd name="connsiteX1" fmla="*/ 6306410 w 6306410"/>
              <a:gd name="connsiteY1" fmla="*/ 720080 h 720080"/>
              <a:gd name="connsiteX2" fmla="*/ 720080 w 6306410"/>
              <a:gd name="connsiteY2" fmla="*/ 720080 h 720080"/>
              <a:gd name="connsiteX3" fmla="*/ 0 w 6306410"/>
              <a:gd name="connsiteY3" fmla="*/ 0 h 720080"/>
              <a:gd name="connsiteX0" fmla="*/ 6306410 w 6306410"/>
              <a:gd name="connsiteY0" fmla="*/ 720080 h 720080"/>
              <a:gd name="connsiteX1" fmla="*/ 720080 w 6306410"/>
              <a:gd name="connsiteY1" fmla="*/ 720080 h 720080"/>
              <a:gd name="connsiteX2" fmla="*/ 0 w 6306410"/>
              <a:gd name="connsiteY2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410" h="720080">
                <a:moveTo>
                  <a:pt x="6306410" y="720080"/>
                </a:moveTo>
                <a:lnTo>
                  <a:pt x="720080" y="720080"/>
                </a:lnTo>
                <a:cubicBezTo>
                  <a:pt x="322391" y="720080"/>
                  <a:pt x="0" y="397689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008564"/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1" name="MH_Other_6"/>
          <p:cNvSpPr/>
          <p:nvPr>
            <p:custDataLst>
              <p:tags r:id="rId5"/>
            </p:custDataLst>
          </p:nvPr>
        </p:nvSpPr>
        <p:spPr>
          <a:xfrm rot="5400000">
            <a:off x="6458343" y="5252438"/>
            <a:ext cx="257174" cy="250691"/>
          </a:xfrm>
          <a:prstGeom prst="ellipse">
            <a:avLst/>
          </a:prstGeom>
          <a:solidFill>
            <a:srgbClr val="0000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2" name="MH_Other_7"/>
          <p:cNvSpPr/>
          <p:nvPr>
            <p:custDataLst>
              <p:tags r:id="rId6"/>
            </p:custDataLst>
          </p:nvPr>
        </p:nvSpPr>
        <p:spPr bwMode="auto">
          <a:xfrm rot="5400000" flipV="1">
            <a:off x="3376667" y="3862170"/>
            <a:ext cx="4032708" cy="606425"/>
          </a:xfrm>
          <a:custGeom>
            <a:avLst/>
            <a:gdLst>
              <a:gd name="connsiteX0" fmla="*/ 6306410 w 6397850"/>
              <a:gd name="connsiteY0" fmla="*/ 0 h 720080"/>
              <a:gd name="connsiteX1" fmla="*/ 6306410 w 6397850"/>
              <a:gd name="connsiteY1" fmla="*/ 720080 h 720080"/>
              <a:gd name="connsiteX2" fmla="*/ 720080 w 6397850"/>
              <a:gd name="connsiteY2" fmla="*/ 720080 h 720080"/>
              <a:gd name="connsiteX3" fmla="*/ 0 w 6397850"/>
              <a:gd name="connsiteY3" fmla="*/ 0 h 720080"/>
              <a:gd name="connsiteX4" fmla="*/ 6397850 w 6397850"/>
              <a:gd name="connsiteY4" fmla="*/ 91440 h 720080"/>
              <a:gd name="connsiteX0" fmla="*/ 6306410 w 6306410"/>
              <a:gd name="connsiteY0" fmla="*/ 0 h 720080"/>
              <a:gd name="connsiteX1" fmla="*/ 6306410 w 6306410"/>
              <a:gd name="connsiteY1" fmla="*/ 720080 h 720080"/>
              <a:gd name="connsiteX2" fmla="*/ 720080 w 6306410"/>
              <a:gd name="connsiteY2" fmla="*/ 720080 h 720080"/>
              <a:gd name="connsiteX3" fmla="*/ 0 w 6306410"/>
              <a:gd name="connsiteY3" fmla="*/ 0 h 720080"/>
              <a:gd name="connsiteX0" fmla="*/ 6306410 w 6306410"/>
              <a:gd name="connsiteY0" fmla="*/ 720080 h 720080"/>
              <a:gd name="connsiteX1" fmla="*/ 720080 w 6306410"/>
              <a:gd name="connsiteY1" fmla="*/ 720080 h 720080"/>
              <a:gd name="connsiteX2" fmla="*/ 0 w 6306410"/>
              <a:gd name="connsiteY2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410" h="720080">
                <a:moveTo>
                  <a:pt x="6306410" y="720080"/>
                </a:moveTo>
                <a:lnTo>
                  <a:pt x="720080" y="720080"/>
                </a:lnTo>
                <a:cubicBezTo>
                  <a:pt x="322391" y="720080"/>
                  <a:pt x="0" y="397689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008564"/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" name="MH_Other_8"/>
          <p:cNvSpPr/>
          <p:nvPr>
            <p:custDataLst>
              <p:tags r:id="rId7"/>
            </p:custDataLst>
          </p:nvPr>
        </p:nvSpPr>
        <p:spPr bwMode="auto">
          <a:xfrm rot="5400000" flipV="1">
            <a:off x="3998226" y="4494697"/>
            <a:ext cx="2967675" cy="406400"/>
          </a:xfrm>
          <a:custGeom>
            <a:avLst/>
            <a:gdLst>
              <a:gd name="connsiteX0" fmla="*/ 6306410 w 6397850"/>
              <a:gd name="connsiteY0" fmla="*/ 0 h 720080"/>
              <a:gd name="connsiteX1" fmla="*/ 6306410 w 6397850"/>
              <a:gd name="connsiteY1" fmla="*/ 720080 h 720080"/>
              <a:gd name="connsiteX2" fmla="*/ 720080 w 6397850"/>
              <a:gd name="connsiteY2" fmla="*/ 720080 h 720080"/>
              <a:gd name="connsiteX3" fmla="*/ 0 w 6397850"/>
              <a:gd name="connsiteY3" fmla="*/ 0 h 720080"/>
              <a:gd name="connsiteX4" fmla="*/ 6397850 w 6397850"/>
              <a:gd name="connsiteY4" fmla="*/ 91440 h 720080"/>
              <a:gd name="connsiteX0" fmla="*/ 6306410 w 6306410"/>
              <a:gd name="connsiteY0" fmla="*/ 0 h 720080"/>
              <a:gd name="connsiteX1" fmla="*/ 6306410 w 6306410"/>
              <a:gd name="connsiteY1" fmla="*/ 720080 h 720080"/>
              <a:gd name="connsiteX2" fmla="*/ 720080 w 6306410"/>
              <a:gd name="connsiteY2" fmla="*/ 720080 h 720080"/>
              <a:gd name="connsiteX3" fmla="*/ 0 w 6306410"/>
              <a:gd name="connsiteY3" fmla="*/ 0 h 720080"/>
              <a:gd name="connsiteX0" fmla="*/ 6306410 w 6306410"/>
              <a:gd name="connsiteY0" fmla="*/ 720080 h 720080"/>
              <a:gd name="connsiteX1" fmla="*/ 720080 w 6306410"/>
              <a:gd name="connsiteY1" fmla="*/ 720080 h 720080"/>
              <a:gd name="connsiteX2" fmla="*/ 0 w 6306410"/>
              <a:gd name="connsiteY2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410" h="720080">
                <a:moveTo>
                  <a:pt x="6306410" y="720080"/>
                </a:moveTo>
                <a:lnTo>
                  <a:pt x="720080" y="720080"/>
                </a:lnTo>
                <a:cubicBezTo>
                  <a:pt x="322391" y="720080"/>
                  <a:pt x="0" y="397689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008564"/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" name="MH_Other_9"/>
          <p:cNvSpPr/>
          <p:nvPr>
            <p:custDataLst>
              <p:tags r:id="rId8"/>
            </p:custDataLst>
          </p:nvPr>
        </p:nvSpPr>
        <p:spPr bwMode="auto">
          <a:xfrm rot="5400000" flipV="1">
            <a:off x="4465314" y="5046641"/>
            <a:ext cx="2007785" cy="406400"/>
          </a:xfrm>
          <a:custGeom>
            <a:avLst/>
            <a:gdLst>
              <a:gd name="connsiteX0" fmla="*/ 6306410 w 6397850"/>
              <a:gd name="connsiteY0" fmla="*/ 0 h 720080"/>
              <a:gd name="connsiteX1" fmla="*/ 6306410 w 6397850"/>
              <a:gd name="connsiteY1" fmla="*/ 720080 h 720080"/>
              <a:gd name="connsiteX2" fmla="*/ 720080 w 6397850"/>
              <a:gd name="connsiteY2" fmla="*/ 720080 h 720080"/>
              <a:gd name="connsiteX3" fmla="*/ 0 w 6397850"/>
              <a:gd name="connsiteY3" fmla="*/ 0 h 720080"/>
              <a:gd name="connsiteX4" fmla="*/ 6397850 w 6397850"/>
              <a:gd name="connsiteY4" fmla="*/ 91440 h 720080"/>
              <a:gd name="connsiteX0" fmla="*/ 6306410 w 6306410"/>
              <a:gd name="connsiteY0" fmla="*/ 0 h 720080"/>
              <a:gd name="connsiteX1" fmla="*/ 6306410 w 6306410"/>
              <a:gd name="connsiteY1" fmla="*/ 720080 h 720080"/>
              <a:gd name="connsiteX2" fmla="*/ 720080 w 6306410"/>
              <a:gd name="connsiteY2" fmla="*/ 720080 h 720080"/>
              <a:gd name="connsiteX3" fmla="*/ 0 w 6306410"/>
              <a:gd name="connsiteY3" fmla="*/ 0 h 720080"/>
              <a:gd name="connsiteX0" fmla="*/ 6306410 w 6306410"/>
              <a:gd name="connsiteY0" fmla="*/ 720080 h 720080"/>
              <a:gd name="connsiteX1" fmla="*/ 720080 w 6306410"/>
              <a:gd name="connsiteY1" fmla="*/ 720080 h 720080"/>
              <a:gd name="connsiteX2" fmla="*/ 0 w 6306410"/>
              <a:gd name="connsiteY2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410" h="720080">
                <a:moveTo>
                  <a:pt x="6306410" y="720080"/>
                </a:moveTo>
                <a:lnTo>
                  <a:pt x="720080" y="720080"/>
                </a:lnTo>
                <a:cubicBezTo>
                  <a:pt x="322391" y="720080"/>
                  <a:pt x="0" y="397689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008564"/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" name="MH_Other_10"/>
          <p:cNvSpPr/>
          <p:nvPr>
            <p:custDataLst>
              <p:tags r:id="rId9"/>
            </p:custDataLst>
          </p:nvPr>
        </p:nvSpPr>
        <p:spPr bwMode="auto">
          <a:xfrm rot="5400000" flipV="1">
            <a:off x="5069916" y="5577353"/>
            <a:ext cx="802361" cy="406400"/>
          </a:xfrm>
          <a:custGeom>
            <a:avLst/>
            <a:gdLst>
              <a:gd name="connsiteX0" fmla="*/ 6306410 w 6397850"/>
              <a:gd name="connsiteY0" fmla="*/ 0 h 720080"/>
              <a:gd name="connsiteX1" fmla="*/ 6306410 w 6397850"/>
              <a:gd name="connsiteY1" fmla="*/ 720080 h 720080"/>
              <a:gd name="connsiteX2" fmla="*/ 720080 w 6397850"/>
              <a:gd name="connsiteY2" fmla="*/ 720080 h 720080"/>
              <a:gd name="connsiteX3" fmla="*/ 0 w 6397850"/>
              <a:gd name="connsiteY3" fmla="*/ 0 h 720080"/>
              <a:gd name="connsiteX4" fmla="*/ 6397850 w 6397850"/>
              <a:gd name="connsiteY4" fmla="*/ 91440 h 720080"/>
              <a:gd name="connsiteX0" fmla="*/ 6306410 w 6306410"/>
              <a:gd name="connsiteY0" fmla="*/ 0 h 720080"/>
              <a:gd name="connsiteX1" fmla="*/ 6306410 w 6306410"/>
              <a:gd name="connsiteY1" fmla="*/ 720080 h 720080"/>
              <a:gd name="connsiteX2" fmla="*/ 720080 w 6306410"/>
              <a:gd name="connsiteY2" fmla="*/ 720080 h 720080"/>
              <a:gd name="connsiteX3" fmla="*/ 0 w 6306410"/>
              <a:gd name="connsiteY3" fmla="*/ 0 h 720080"/>
              <a:gd name="connsiteX0" fmla="*/ 6306410 w 6306410"/>
              <a:gd name="connsiteY0" fmla="*/ 720080 h 720080"/>
              <a:gd name="connsiteX1" fmla="*/ 720080 w 6306410"/>
              <a:gd name="connsiteY1" fmla="*/ 720080 h 720080"/>
              <a:gd name="connsiteX2" fmla="*/ 0 w 6306410"/>
              <a:gd name="connsiteY2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410" h="720080">
                <a:moveTo>
                  <a:pt x="6306410" y="720080"/>
                </a:moveTo>
                <a:lnTo>
                  <a:pt x="720080" y="720080"/>
                </a:lnTo>
                <a:cubicBezTo>
                  <a:pt x="322391" y="720080"/>
                  <a:pt x="0" y="397689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008564"/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" name="MH_Title_1"/>
          <p:cNvSpPr/>
          <p:nvPr>
            <p:custDataLst>
              <p:tags r:id="rId10"/>
            </p:custDataLst>
          </p:nvPr>
        </p:nvSpPr>
        <p:spPr>
          <a:xfrm>
            <a:off x="4697926" y="5815719"/>
            <a:ext cx="2224437" cy="936518"/>
          </a:xfrm>
          <a:prstGeom prst="ellipse">
            <a:avLst/>
          </a:prstGeom>
          <a:solidFill>
            <a:srgbClr val="0000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8" name="MH_Other_11"/>
          <p:cNvSpPr/>
          <p:nvPr>
            <p:custDataLst>
              <p:tags r:id="rId11"/>
            </p:custDataLst>
          </p:nvPr>
        </p:nvSpPr>
        <p:spPr>
          <a:xfrm rot="5400000">
            <a:off x="6481224" y="4177852"/>
            <a:ext cx="257175" cy="257175"/>
          </a:xfrm>
          <a:prstGeom prst="ellipse">
            <a:avLst/>
          </a:prstGeom>
          <a:solidFill>
            <a:srgbClr val="0000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" name="MH_Other_12"/>
          <p:cNvSpPr/>
          <p:nvPr>
            <p:custDataLst>
              <p:tags r:id="rId12"/>
            </p:custDataLst>
          </p:nvPr>
        </p:nvSpPr>
        <p:spPr>
          <a:xfrm rot="5400000">
            <a:off x="6480865" y="3104129"/>
            <a:ext cx="257175" cy="257175"/>
          </a:xfrm>
          <a:prstGeom prst="ellipse">
            <a:avLst/>
          </a:prstGeom>
          <a:solidFill>
            <a:srgbClr val="0000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" name="MH_Other_13"/>
          <p:cNvSpPr/>
          <p:nvPr>
            <p:custDataLst>
              <p:tags r:id="rId13"/>
            </p:custDataLst>
          </p:nvPr>
        </p:nvSpPr>
        <p:spPr>
          <a:xfrm>
            <a:off x="4904994" y="4110204"/>
            <a:ext cx="257175" cy="257175"/>
          </a:xfrm>
          <a:prstGeom prst="ellipse">
            <a:avLst/>
          </a:prstGeom>
          <a:solidFill>
            <a:srgbClr val="0000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" name="MH_Other_14"/>
          <p:cNvSpPr/>
          <p:nvPr>
            <p:custDataLst>
              <p:tags r:id="rId14"/>
            </p:custDataLst>
          </p:nvPr>
        </p:nvSpPr>
        <p:spPr>
          <a:xfrm>
            <a:off x="4913641" y="3085471"/>
            <a:ext cx="257175" cy="257175"/>
          </a:xfrm>
          <a:prstGeom prst="ellipse">
            <a:avLst/>
          </a:prstGeom>
          <a:solidFill>
            <a:srgbClr val="0000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" name="MH_Other_15"/>
          <p:cNvSpPr/>
          <p:nvPr>
            <p:custDataLst>
              <p:tags r:id="rId15"/>
            </p:custDataLst>
          </p:nvPr>
        </p:nvSpPr>
        <p:spPr>
          <a:xfrm>
            <a:off x="4896260" y="5250782"/>
            <a:ext cx="257175" cy="257175"/>
          </a:xfrm>
          <a:prstGeom prst="ellipse">
            <a:avLst/>
          </a:prstGeom>
          <a:solidFill>
            <a:srgbClr val="0000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3" name="MH_Text_6"/>
          <p:cNvSpPr txBox="1"/>
          <p:nvPr>
            <p:custDataLst>
              <p:tags r:id="rId16"/>
            </p:custDataLst>
          </p:nvPr>
        </p:nvSpPr>
        <p:spPr>
          <a:xfrm>
            <a:off x="6666498" y="2858860"/>
            <a:ext cx="1733758" cy="820350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40000"/>
              </a:lnSpc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cs typeface="Times New Roman" pitchFamily="18" charset="0"/>
              </a:rPr>
              <a:t>层次遍历</a:t>
            </a:r>
          </a:p>
        </p:txBody>
      </p:sp>
      <p:sp>
        <p:nvSpPr>
          <p:cNvPr id="25" name="MH_Text_6"/>
          <p:cNvSpPr txBox="1"/>
          <p:nvPr>
            <p:custDataLst>
              <p:tags r:id="rId17"/>
            </p:custDataLst>
          </p:nvPr>
        </p:nvSpPr>
        <p:spPr>
          <a:xfrm>
            <a:off x="6622647" y="3944489"/>
            <a:ext cx="1119187" cy="490538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40000"/>
              </a:lnSpc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cs typeface="Times New Roman" pitchFamily="18" charset="0"/>
              </a:rPr>
              <a:t>队列</a:t>
            </a:r>
          </a:p>
        </p:txBody>
      </p:sp>
      <p:sp>
        <p:nvSpPr>
          <p:cNvPr id="26" name="MH_Text_6"/>
          <p:cNvSpPr txBox="1"/>
          <p:nvPr>
            <p:custDataLst>
              <p:tags r:id="rId18"/>
            </p:custDataLst>
          </p:nvPr>
        </p:nvSpPr>
        <p:spPr>
          <a:xfrm>
            <a:off x="3206063" y="2817118"/>
            <a:ext cx="1841085" cy="721298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40000"/>
              </a:lnSpc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cs typeface="Times New Roman" pitchFamily="18" charset="0"/>
              </a:rPr>
              <a:t>先根遍历</a:t>
            </a:r>
          </a:p>
        </p:txBody>
      </p:sp>
      <p:sp>
        <p:nvSpPr>
          <p:cNvPr id="27" name="MH_Text_6"/>
          <p:cNvSpPr txBox="1"/>
          <p:nvPr>
            <p:custDataLst>
              <p:tags r:id="rId19"/>
            </p:custDataLst>
          </p:nvPr>
        </p:nvSpPr>
        <p:spPr>
          <a:xfrm>
            <a:off x="4000055" y="3864935"/>
            <a:ext cx="1119187" cy="490538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40000"/>
              </a:lnSpc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8" name="MH_Text_6"/>
          <p:cNvSpPr txBox="1"/>
          <p:nvPr>
            <p:custDataLst>
              <p:tags r:id="rId20"/>
            </p:custDataLst>
          </p:nvPr>
        </p:nvSpPr>
        <p:spPr>
          <a:xfrm>
            <a:off x="3830788" y="4993607"/>
            <a:ext cx="1119187" cy="490538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40000"/>
              </a:lnSpc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cs typeface="Times New Roman" pitchFamily="18" charset="0"/>
              </a:rPr>
              <a:t>递归</a:t>
            </a:r>
          </a:p>
        </p:txBody>
      </p:sp>
      <p:sp>
        <p:nvSpPr>
          <p:cNvPr id="29" name="MH_Text_6"/>
          <p:cNvSpPr txBox="1"/>
          <p:nvPr>
            <p:custDataLst>
              <p:tags r:id="rId21"/>
            </p:custDataLst>
          </p:nvPr>
        </p:nvSpPr>
        <p:spPr>
          <a:xfrm>
            <a:off x="6640630" y="4979271"/>
            <a:ext cx="1119187" cy="490538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40000"/>
              </a:lnSpc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cs typeface="Times New Roman" pitchFamily="18" charset="0"/>
              </a:rPr>
              <a:t>循环</a:t>
            </a:r>
          </a:p>
        </p:txBody>
      </p:sp>
      <p:sp>
        <p:nvSpPr>
          <p:cNvPr id="30" name="椭圆 29"/>
          <p:cNvSpPr/>
          <p:nvPr/>
        </p:nvSpPr>
        <p:spPr>
          <a:xfrm>
            <a:off x="3739697" y="1492392"/>
            <a:ext cx="1230393" cy="1264437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74753" y="1844722"/>
            <a:ext cx="1047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深搜</a:t>
            </a:r>
          </a:p>
        </p:txBody>
      </p:sp>
      <p:sp>
        <p:nvSpPr>
          <p:cNvPr id="33" name="椭圆 32"/>
          <p:cNvSpPr/>
          <p:nvPr/>
        </p:nvSpPr>
        <p:spPr>
          <a:xfrm>
            <a:off x="6635605" y="1501721"/>
            <a:ext cx="1230393" cy="1264437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56034" y="1854051"/>
            <a:ext cx="1047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广搜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024847" y="5979766"/>
            <a:ext cx="163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图的遍历</a:t>
            </a:r>
          </a:p>
        </p:txBody>
      </p:sp>
      <p:sp>
        <p:nvSpPr>
          <p:cNvPr id="36" name="五边形 35"/>
          <p:cNvSpPr/>
          <p:nvPr/>
        </p:nvSpPr>
        <p:spPr>
          <a:xfrm>
            <a:off x="767406" y="542494"/>
            <a:ext cx="7098592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</a:t>
            </a:r>
          </a:p>
        </p:txBody>
      </p:sp>
      <p:sp>
        <p:nvSpPr>
          <p:cNvPr id="37" name="波形 36"/>
          <p:cNvSpPr/>
          <p:nvPr/>
        </p:nvSpPr>
        <p:spPr>
          <a:xfrm>
            <a:off x="8595409" y="2785258"/>
            <a:ext cx="1872208" cy="857602"/>
          </a:xfrm>
          <a:prstGeom prst="wave">
            <a:avLst>
              <a:gd name="adj1" fmla="val 7147"/>
              <a:gd name="adj2" fmla="val 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</a:t>
            </a:r>
          </a:p>
        </p:txBody>
      </p:sp>
      <p:sp>
        <p:nvSpPr>
          <p:cNvPr id="38" name="波形 37"/>
          <p:cNvSpPr/>
          <p:nvPr/>
        </p:nvSpPr>
        <p:spPr>
          <a:xfrm>
            <a:off x="8595409" y="3944489"/>
            <a:ext cx="1872208" cy="857602"/>
          </a:xfrm>
          <a:prstGeom prst="wave">
            <a:avLst>
              <a:gd name="adj1" fmla="val 7147"/>
              <a:gd name="adj2" fmla="val 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迷宫</a:t>
            </a:r>
          </a:p>
        </p:txBody>
      </p:sp>
      <p:sp>
        <p:nvSpPr>
          <p:cNvPr id="39" name="波形 38"/>
          <p:cNvSpPr/>
          <p:nvPr/>
        </p:nvSpPr>
        <p:spPr>
          <a:xfrm>
            <a:off x="1166682" y="3789776"/>
            <a:ext cx="1872208" cy="857602"/>
          </a:xfrm>
          <a:prstGeom prst="wave">
            <a:avLst>
              <a:gd name="adj1" fmla="val 7147"/>
              <a:gd name="adj2" fmla="val 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迷宫</a:t>
            </a:r>
          </a:p>
        </p:txBody>
      </p:sp>
      <p:sp>
        <p:nvSpPr>
          <p:cNvPr id="40" name="波形 39"/>
          <p:cNvSpPr/>
          <p:nvPr/>
        </p:nvSpPr>
        <p:spPr>
          <a:xfrm>
            <a:off x="1140229" y="2609115"/>
            <a:ext cx="1872208" cy="857602"/>
          </a:xfrm>
          <a:prstGeom prst="wave">
            <a:avLst>
              <a:gd name="adj1" fmla="val 7147"/>
              <a:gd name="adj2" fmla="val 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判定回路</a:t>
            </a:r>
          </a:p>
        </p:txBody>
      </p:sp>
      <p:sp>
        <p:nvSpPr>
          <p:cNvPr id="41" name="波形 40"/>
          <p:cNvSpPr/>
          <p:nvPr/>
        </p:nvSpPr>
        <p:spPr>
          <a:xfrm>
            <a:off x="1140229" y="4998239"/>
            <a:ext cx="1872208" cy="857602"/>
          </a:xfrm>
          <a:prstGeom prst="wave">
            <a:avLst>
              <a:gd name="adj1" fmla="val 7147"/>
              <a:gd name="adj2" fmla="val 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连通分量</a:t>
            </a:r>
          </a:p>
        </p:txBody>
      </p:sp>
      <p:sp>
        <p:nvSpPr>
          <p:cNvPr id="42" name="波形 41"/>
          <p:cNvSpPr/>
          <p:nvPr/>
        </p:nvSpPr>
        <p:spPr>
          <a:xfrm>
            <a:off x="8582498" y="5103720"/>
            <a:ext cx="1872208" cy="857602"/>
          </a:xfrm>
          <a:prstGeom prst="wave">
            <a:avLst>
              <a:gd name="adj1" fmla="val 7147"/>
              <a:gd name="adj2" fmla="val 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八数码</a:t>
            </a:r>
          </a:p>
        </p:txBody>
      </p:sp>
    </p:spTree>
    <p:extLst>
      <p:ext uri="{BB962C8B-B14F-4D97-AF65-F5344CB8AC3E}">
        <p14:creationId xmlns:p14="http://schemas.microsoft.com/office/powerpoint/2010/main" val="2824488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9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>
            <p:custDataLst>
              <p:tags r:id="rId1"/>
            </p:custDataLst>
          </p:nvPr>
        </p:nvSpPr>
        <p:spPr bwMode="auto">
          <a:xfrm rot="5400000">
            <a:off x="4164488" y="3824491"/>
            <a:ext cx="4108055" cy="606425"/>
          </a:xfrm>
          <a:custGeom>
            <a:avLst/>
            <a:gdLst>
              <a:gd name="connsiteX0" fmla="*/ 6306410 w 6397850"/>
              <a:gd name="connsiteY0" fmla="*/ 0 h 720080"/>
              <a:gd name="connsiteX1" fmla="*/ 6306410 w 6397850"/>
              <a:gd name="connsiteY1" fmla="*/ 720080 h 720080"/>
              <a:gd name="connsiteX2" fmla="*/ 720080 w 6397850"/>
              <a:gd name="connsiteY2" fmla="*/ 720080 h 720080"/>
              <a:gd name="connsiteX3" fmla="*/ 0 w 6397850"/>
              <a:gd name="connsiteY3" fmla="*/ 0 h 720080"/>
              <a:gd name="connsiteX4" fmla="*/ 6397850 w 6397850"/>
              <a:gd name="connsiteY4" fmla="*/ 91440 h 720080"/>
              <a:gd name="connsiteX0" fmla="*/ 6306410 w 6306410"/>
              <a:gd name="connsiteY0" fmla="*/ 0 h 720080"/>
              <a:gd name="connsiteX1" fmla="*/ 6306410 w 6306410"/>
              <a:gd name="connsiteY1" fmla="*/ 720080 h 720080"/>
              <a:gd name="connsiteX2" fmla="*/ 720080 w 6306410"/>
              <a:gd name="connsiteY2" fmla="*/ 720080 h 720080"/>
              <a:gd name="connsiteX3" fmla="*/ 0 w 6306410"/>
              <a:gd name="connsiteY3" fmla="*/ 0 h 720080"/>
              <a:gd name="connsiteX0" fmla="*/ 6306410 w 6306410"/>
              <a:gd name="connsiteY0" fmla="*/ 720080 h 720080"/>
              <a:gd name="connsiteX1" fmla="*/ 720080 w 6306410"/>
              <a:gd name="connsiteY1" fmla="*/ 720080 h 720080"/>
              <a:gd name="connsiteX2" fmla="*/ 0 w 6306410"/>
              <a:gd name="connsiteY2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410" h="720080">
                <a:moveTo>
                  <a:pt x="6306410" y="720080"/>
                </a:moveTo>
                <a:lnTo>
                  <a:pt x="720080" y="720080"/>
                </a:lnTo>
                <a:cubicBezTo>
                  <a:pt x="322391" y="720080"/>
                  <a:pt x="0" y="397689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008564"/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 bwMode="auto">
          <a:xfrm rot="5400000">
            <a:off x="4654854" y="4444178"/>
            <a:ext cx="2969255" cy="406400"/>
          </a:xfrm>
          <a:custGeom>
            <a:avLst/>
            <a:gdLst>
              <a:gd name="connsiteX0" fmla="*/ 6306410 w 6397850"/>
              <a:gd name="connsiteY0" fmla="*/ 0 h 720080"/>
              <a:gd name="connsiteX1" fmla="*/ 6306410 w 6397850"/>
              <a:gd name="connsiteY1" fmla="*/ 720080 h 720080"/>
              <a:gd name="connsiteX2" fmla="*/ 720080 w 6397850"/>
              <a:gd name="connsiteY2" fmla="*/ 720080 h 720080"/>
              <a:gd name="connsiteX3" fmla="*/ 0 w 6397850"/>
              <a:gd name="connsiteY3" fmla="*/ 0 h 720080"/>
              <a:gd name="connsiteX4" fmla="*/ 6397850 w 6397850"/>
              <a:gd name="connsiteY4" fmla="*/ 91440 h 720080"/>
              <a:gd name="connsiteX0" fmla="*/ 6306410 w 6306410"/>
              <a:gd name="connsiteY0" fmla="*/ 0 h 720080"/>
              <a:gd name="connsiteX1" fmla="*/ 6306410 w 6306410"/>
              <a:gd name="connsiteY1" fmla="*/ 720080 h 720080"/>
              <a:gd name="connsiteX2" fmla="*/ 720080 w 6306410"/>
              <a:gd name="connsiteY2" fmla="*/ 720080 h 720080"/>
              <a:gd name="connsiteX3" fmla="*/ 0 w 6306410"/>
              <a:gd name="connsiteY3" fmla="*/ 0 h 720080"/>
              <a:gd name="connsiteX0" fmla="*/ 6306410 w 6306410"/>
              <a:gd name="connsiteY0" fmla="*/ 720080 h 720080"/>
              <a:gd name="connsiteX1" fmla="*/ 720080 w 6306410"/>
              <a:gd name="connsiteY1" fmla="*/ 720080 h 720080"/>
              <a:gd name="connsiteX2" fmla="*/ 0 w 6306410"/>
              <a:gd name="connsiteY2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410" h="720080">
                <a:moveTo>
                  <a:pt x="6306410" y="720080"/>
                </a:moveTo>
                <a:lnTo>
                  <a:pt x="720080" y="720080"/>
                </a:lnTo>
                <a:cubicBezTo>
                  <a:pt x="322391" y="720080"/>
                  <a:pt x="0" y="397689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008564"/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" name="MH_Other_3"/>
          <p:cNvSpPr/>
          <p:nvPr>
            <p:custDataLst>
              <p:tags r:id="rId3"/>
            </p:custDataLst>
          </p:nvPr>
        </p:nvSpPr>
        <p:spPr bwMode="auto">
          <a:xfrm rot="5400000">
            <a:off x="5180861" y="5040885"/>
            <a:ext cx="1875283" cy="406400"/>
          </a:xfrm>
          <a:custGeom>
            <a:avLst/>
            <a:gdLst>
              <a:gd name="connsiteX0" fmla="*/ 6306410 w 6397850"/>
              <a:gd name="connsiteY0" fmla="*/ 0 h 720080"/>
              <a:gd name="connsiteX1" fmla="*/ 6306410 w 6397850"/>
              <a:gd name="connsiteY1" fmla="*/ 720080 h 720080"/>
              <a:gd name="connsiteX2" fmla="*/ 720080 w 6397850"/>
              <a:gd name="connsiteY2" fmla="*/ 720080 h 720080"/>
              <a:gd name="connsiteX3" fmla="*/ 0 w 6397850"/>
              <a:gd name="connsiteY3" fmla="*/ 0 h 720080"/>
              <a:gd name="connsiteX4" fmla="*/ 6397850 w 6397850"/>
              <a:gd name="connsiteY4" fmla="*/ 91440 h 720080"/>
              <a:gd name="connsiteX0" fmla="*/ 6306410 w 6306410"/>
              <a:gd name="connsiteY0" fmla="*/ 0 h 720080"/>
              <a:gd name="connsiteX1" fmla="*/ 6306410 w 6306410"/>
              <a:gd name="connsiteY1" fmla="*/ 720080 h 720080"/>
              <a:gd name="connsiteX2" fmla="*/ 720080 w 6306410"/>
              <a:gd name="connsiteY2" fmla="*/ 720080 h 720080"/>
              <a:gd name="connsiteX3" fmla="*/ 0 w 6306410"/>
              <a:gd name="connsiteY3" fmla="*/ 0 h 720080"/>
              <a:gd name="connsiteX0" fmla="*/ 6306410 w 6306410"/>
              <a:gd name="connsiteY0" fmla="*/ 720080 h 720080"/>
              <a:gd name="connsiteX1" fmla="*/ 720080 w 6306410"/>
              <a:gd name="connsiteY1" fmla="*/ 720080 h 720080"/>
              <a:gd name="connsiteX2" fmla="*/ 0 w 6306410"/>
              <a:gd name="connsiteY2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410" h="720080">
                <a:moveTo>
                  <a:pt x="6306410" y="720080"/>
                </a:moveTo>
                <a:lnTo>
                  <a:pt x="720080" y="720080"/>
                </a:lnTo>
                <a:cubicBezTo>
                  <a:pt x="322391" y="720080"/>
                  <a:pt x="0" y="397689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008564"/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" name="MH_Other_4"/>
          <p:cNvSpPr/>
          <p:nvPr>
            <p:custDataLst>
              <p:tags r:id="rId4"/>
            </p:custDataLst>
          </p:nvPr>
        </p:nvSpPr>
        <p:spPr bwMode="auto">
          <a:xfrm rot="5400000">
            <a:off x="5727595" y="5576555"/>
            <a:ext cx="803940" cy="406400"/>
          </a:xfrm>
          <a:custGeom>
            <a:avLst/>
            <a:gdLst>
              <a:gd name="connsiteX0" fmla="*/ 6306410 w 6397850"/>
              <a:gd name="connsiteY0" fmla="*/ 0 h 720080"/>
              <a:gd name="connsiteX1" fmla="*/ 6306410 w 6397850"/>
              <a:gd name="connsiteY1" fmla="*/ 720080 h 720080"/>
              <a:gd name="connsiteX2" fmla="*/ 720080 w 6397850"/>
              <a:gd name="connsiteY2" fmla="*/ 720080 h 720080"/>
              <a:gd name="connsiteX3" fmla="*/ 0 w 6397850"/>
              <a:gd name="connsiteY3" fmla="*/ 0 h 720080"/>
              <a:gd name="connsiteX4" fmla="*/ 6397850 w 6397850"/>
              <a:gd name="connsiteY4" fmla="*/ 91440 h 720080"/>
              <a:gd name="connsiteX0" fmla="*/ 6306410 w 6306410"/>
              <a:gd name="connsiteY0" fmla="*/ 0 h 720080"/>
              <a:gd name="connsiteX1" fmla="*/ 6306410 w 6306410"/>
              <a:gd name="connsiteY1" fmla="*/ 720080 h 720080"/>
              <a:gd name="connsiteX2" fmla="*/ 720080 w 6306410"/>
              <a:gd name="connsiteY2" fmla="*/ 720080 h 720080"/>
              <a:gd name="connsiteX3" fmla="*/ 0 w 6306410"/>
              <a:gd name="connsiteY3" fmla="*/ 0 h 720080"/>
              <a:gd name="connsiteX0" fmla="*/ 6306410 w 6306410"/>
              <a:gd name="connsiteY0" fmla="*/ 720080 h 720080"/>
              <a:gd name="connsiteX1" fmla="*/ 720080 w 6306410"/>
              <a:gd name="connsiteY1" fmla="*/ 720080 h 720080"/>
              <a:gd name="connsiteX2" fmla="*/ 0 w 6306410"/>
              <a:gd name="connsiteY2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410" h="720080">
                <a:moveTo>
                  <a:pt x="6306410" y="720080"/>
                </a:moveTo>
                <a:lnTo>
                  <a:pt x="720080" y="720080"/>
                </a:lnTo>
                <a:cubicBezTo>
                  <a:pt x="322391" y="720080"/>
                  <a:pt x="0" y="397689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008564"/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1" name="MH_Other_6"/>
          <p:cNvSpPr/>
          <p:nvPr>
            <p:custDataLst>
              <p:tags r:id="rId5"/>
            </p:custDataLst>
          </p:nvPr>
        </p:nvSpPr>
        <p:spPr>
          <a:xfrm rot="5400000">
            <a:off x="6458343" y="5252438"/>
            <a:ext cx="257174" cy="250691"/>
          </a:xfrm>
          <a:prstGeom prst="ellipse">
            <a:avLst/>
          </a:prstGeom>
          <a:solidFill>
            <a:srgbClr val="0000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2" name="MH_Other_7"/>
          <p:cNvSpPr/>
          <p:nvPr>
            <p:custDataLst>
              <p:tags r:id="rId6"/>
            </p:custDataLst>
          </p:nvPr>
        </p:nvSpPr>
        <p:spPr bwMode="auto">
          <a:xfrm rot="5400000" flipV="1">
            <a:off x="3376667" y="3862170"/>
            <a:ext cx="4032708" cy="606425"/>
          </a:xfrm>
          <a:custGeom>
            <a:avLst/>
            <a:gdLst>
              <a:gd name="connsiteX0" fmla="*/ 6306410 w 6397850"/>
              <a:gd name="connsiteY0" fmla="*/ 0 h 720080"/>
              <a:gd name="connsiteX1" fmla="*/ 6306410 w 6397850"/>
              <a:gd name="connsiteY1" fmla="*/ 720080 h 720080"/>
              <a:gd name="connsiteX2" fmla="*/ 720080 w 6397850"/>
              <a:gd name="connsiteY2" fmla="*/ 720080 h 720080"/>
              <a:gd name="connsiteX3" fmla="*/ 0 w 6397850"/>
              <a:gd name="connsiteY3" fmla="*/ 0 h 720080"/>
              <a:gd name="connsiteX4" fmla="*/ 6397850 w 6397850"/>
              <a:gd name="connsiteY4" fmla="*/ 91440 h 720080"/>
              <a:gd name="connsiteX0" fmla="*/ 6306410 w 6306410"/>
              <a:gd name="connsiteY0" fmla="*/ 0 h 720080"/>
              <a:gd name="connsiteX1" fmla="*/ 6306410 w 6306410"/>
              <a:gd name="connsiteY1" fmla="*/ 720080 h 720080"/>
              <a:gd name="connsiteX2" fmla="*/ 720080 w 6306410"/>
              <a:gd name="connsiteY2" fmla="*/ 720080 h 720080"/>
              <a:gd name="connsiteX3" fmla="*/ 0 w 6306410"/>
              <a:gd name="connsiteY3" fmla="*/ 0 h 720080"/>
              <a:gd name="connsiteX0" fmla="*/ 6306410 w 6306410"/>
              <a:gd name="connsiteY0" fmla="*/ 720080 h 720080"/>
              <a:gd name="connsiteX1" fmla="*/ 720080 w 6306410"/>
              <a:gd name="connsiteY1" fmla="*/ 720080 h 720080"/>
              <a:gd name="connsiteX2" fmla="*/ 0 w 6306410"/>
              <a:gd name="connsiteY2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410" h="720080">
                <a:moveTo>
                  <a:pt x="6306410" y="720080"/>
                </a:moveTo>
                <a:lnTo>
                  <a:pt x="720080" y="720080"/>
                </a:lnTo>
                <a:cubicBezTo>
                  <a:pt x="322391" y="720080"/>
                  <a:pt x="0" y="397689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008564"/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" name="MH_Other_8"/>
          <p:cNvSpPr/>
          <p:nvPr>
            <p:custDataLst>
              <p:tags r:id="rId7"/>
            </p:custDataLst>
          </p:nvPr>
        </p:nvSpPr>
        <p:spPr bwMode="auto">
          <a:xfrm rot="5400000" flipV="1">
            <a:off x="3998226" y="4494697"/>
            <a:ext cx="2967675" cy="406400"/>
          </a:xfrm>
          <a:custGeom>
            <a:avLst/>
            <a:gdLst>
              <a:gd name="connsiteX0" fmla="*/ 6306410 w 6397850"/>
              <a:gd name="connsiteY0" fmla="*/ 0 h 720080"/>
              <a:gd name="connsiteX1" fmla="*/ 6306410 w 6397850"/>
              <a:gd name="connsiteY1" fmla="*/ 720080 h 720080"/>
              <a:gd name="connsiteX2" fmla="*/ 720080 w 6397850"/>
              <a:gd name="connsiteY2" fmla="*/ 720080 h 720080"/>
              <a:gd name="connsiteX3" fmla="*/ 0 w 6397850"/>
              <a:gd name="connsiteY3" fmla="*/ 0 h 720080"/>
              <a:gd name="connsiteX4" fmla="*/ 6397850 w 6397850"/>
              <a:gd name="connsiteY4" fmla="*/ 91440 h 720080"/>
              <a:gd name="connsiteX0" fmla="*/ 6306410 w 6306410"/>
              <a:gd name="connsiteY0" fmla="*/ 0 h 720080"/>
              <a:gd name="connsiteX1" fmla="*/ 6306410 w 6306410"/>
              <a:gd name="connsiteY1" fmla="*/ 720080 h 720080"/>
              <a:gd name="connsiteX2" fmla="*/ 720080 w 6306410"/>
              <a:gd name="connsiteY2" fmla="*/ 720080 h 720080"/>
              <a:gd name="connsiteX3" fmla="*/ 0 w 6306410"/>
              <a:gd name="connsiteY3" fmla="*/ 0 h 720080"/>
              <a:gd name="connsiteX0" fmla="*/ 6306410 w 6306410"/>
              <a:gd name="connsiteY0" fmla="*/ 720080 h 720080"/>
              <a:gd name="connsiteX1" fmla="*/ 720080 w 6306410"/>
              <a:gd name="connsiteY1" fmla="*/ 720080 h 720080"/>
              <a:gd name="connsiteX2" fmla="*/ 0 w 6306410"/>
              <a:gd name="connsiteY2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410" h="720080">
                <a:moveTo>
                  <a:pt x="6306410" y="720080"/>
                </a:moveTo>
                <a:lnTo>
                  <a:pt x="720080" y="720080"/>
                </a:lnTo>
                <a:cubicBezTo>
                  <a:pt x="322391" y="720080"/>
                  <a:pt x="0" y="397689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008564"/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" name="MH_Other_9"/>
          <p:cNvSpPr/>
          <p:nvPr>
            <p:custDataLst>
              <p:tags r:id="rId8"/>
            </p:custDataLst>
          </p:nvPr>
        </p:nvSpPr>
        <p:spPr bwMode="auto">
          <a:xfrm rot="5400000" flipV="1">
            <a:off x="4465314" y="5046641"/>
            <a:ext cx="2007785" cy="406400"/>
          </a:xfrm>
          <a:custGeom>
            <a:avLst/>
            <a:gdLst>
              <a:gd name="connsiteX0" fmla="*/ 6306410 w 6397850"/>
              <a:gd name="connsiteY0" fmla="*/ 0 h 720080"/>
              <a:gd name="connsiteX1" fmla="*/ 6306410 w 6397850"/>
              <a:gd name="connsiteY1" fmla="*/ 720080 h 720080"/>
              <a:gd name="connsiteX2" fmla="*/ 720080 w 6397850"/>
              <a:gd name="connsiteY2" fmla="*/ 720080 h 720080"/>
              <a:gd name="connsiteX3" fmla="*/ 0 w 6397850"/>
              <a:gd name="connsiteY3" fmla="*/ 0 h 720080"/>
              <a:gd name="connsiteX4" fmla="*/ 6397850 w 6397850"/>
              <a:gd name="connsiteY4" fmla="*/ 91440 h 720080"/>
              <a:gd name="connsiteX0" fmla="*/ 6306410 w 6306410"/>
              <a:gd name="connsiteY0" fmla="*/ 0 h 720080"/>
              <a:gd name="connsiteX1" fmla="*/ 6306410 w 6306410"/>
              <a:gd name="connsiteY1" fmla="*/ 720080 h 720080"/>
              <a:gd name="connsiteX2" fmla="*/ 720080 w 6306410"/>
              <a:gd name="connsiteY2" fmla="*/ 720080 h 720080"/>
              <a:gd name="connsiteX3" fmla="*/ 0 w 6306410"/>
              <a:gd name="connsiteY3" fmla="*/ 0 h 720080"/>
              <a:gd name="connsiteX0" fmla="*/ 6306410 w 6306410"/>
              <a:gd name="connsiteY0" fmla="*/ 720080 h 720080"/>
              <a:gd name="connsiteX1" fmla="*/ 720080 w 6306410"/>
              <a:gd name="connsiteY1" fmla="*/ 720080 h 720080"/>
              <a:gd name="connsiteX2" fmla="*/ 0 w 6306410"/>
              <a:gd name="connsiteY2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410" h="720080">
                <a:moveTo>
                  <a:pt x="6306410" y="720080"/>
                </a:moveTo>
                <a:lnTo>
                  <a:pt x="720080" y="720080"/>
                </a:lnTo>
                <a:cubicBezTo>
                  <a:pt x="322391" y="720080"/>
                  <a:pt x="0" y="397689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008564"/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" name="MH_Other_10"/>
          <p:cNvSpPr/>
          <p:nvPr>
            <p:custDataLst>
              <p:tags r:id="rId9"/>
            </p:custDataLst>
          </p:nvPr>
        </p:nvSpPr>
        <p:spPr bwMode="auto">
          <a:xfrm rot="5400000" flipV="1">
            <a:off x="5069916" y="5577353"/>
            <a:ext cx="802361" cy="406400"/>
          </a:xfrm>
          <a:custGeom>
            <a:avLst/>
            <a:gdLst>
              <a:gd name="connsiteX0" fmla="*/ 6306410 w 6397850"/>
              <a:gd name="connsiteY0" fmla="*/ 0 h 720080"/>
              <a:gd name="connsiteX1" fmla="*/ 6306410 w 6397850"/>
              <a:gd name="connsiteY1" fmla="*/ 720080 h 720080"/>
              <a:gd name="connsiteX2" fmla="*/ 720080 w 6397850"/>
              <a:gd name="connsiteY2" fmla="*/ 720080 h 720080"/>
              <a:gd name="connsiteX3" fmla="*/ 0 w 6397850"/>
              <a:gd name="connsiteY3" fmla="*/ 0 h 720080"/>
              <a:gd name="connsiteX4" fmla="*/ 6397850 w 6397850"/>
              <a:gd name="connsiteY4" fmla="*/ 91440 h 720080"/>
              <a:gd name="connsiteX0" fmla="*/ 6306410 w 6306410"/>
              <a:gd name="connsiteY0" fmla="*/ 0 h 720080"/>
              <a:gd name="connsiteX1" fmla="*/ 6306410 w 6306410"/>
              <a:gd name="connsiteY1" fmla="*/ 720080 h 720080"/>
              <a:gd name="connsiteX2" fmla="*/ 720080 w 6306410"/>
              <a:gd name="connsiteY2" fmla="*/ 720080 h 720080"/>
              <a:gd name="connsiteX3" fmla="*/ 0 w 6306410"/>
              <a:gd name="connsiteY3" fmla="*/ 0 h 720080"/>
              <a:gd name="connsiteX0" fmla="*/ 6306410 w 6306410"/>
              <a:gd name="connsiteY0" fmla="*/ 720080 h 720080"/>
              <a:gd name="connsiteX1" fmla="*/ 720080 w 6306410"/>
              <a:gd name="connsiteY1" fmla="*/ 720080 h 720080"/>
              <a:gd name="connsiteX2" fmla="*/ 0 w 6306410"/>
              <a:gd name="connsiteY2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410" h="720080">
                <a:moveTo>
                  <a:pt x="6306410" y="720080"/>
                </a:moveTo>
                <a:lnTo>
                  <a:pt x="720080" y="720080"/>
                </a:lnTo>
                <a:cubicBezTo>
                  <a:pt x="322391" y="720080"/>
                  <a:pt x="0" y="397689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008564"/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" name="MH_Title_1"/>
          <p:cNvSpPr/>
          <p:nvPr>
            <p:custDataLst>
              <p:tags r:id="rId10"/>
            </p:custDataLst>
          </p:nvPr>
        </p:nvSpPr>
        <p:spPr>
          <a:xfrm>
            <a:off x="4697926" y="5815719"/>
            <a:ext cx="2224437" cy="936518"/>
          </a:xfrm>
          <a:prstGeom prst="ellipse">
            <a:avLst/>
          </a:prstGeom>
          <a:solidFill>
            <a:srgbClr val="0000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8" name="MH_Other_11"/>
          <p:cNvSpPr/>
          <p:nvPr>
            <p:custDataLst>
              <p:tags r:id="rId11"/>
            </p:custDataLst>
          </p:nvPr>
        </p:nvSpPr>
        <p:spPr>
          <a:xfrm rot="5400000">
            <a:off x="6481224" y="4177852"/>
            <a:ext cx="257175" cy="257175"/>
          </a:xfrm>
          <a:prstGeom prst="ellipse">
            <a:avLst/>
          </a:prstGeom>
          <a:solidFill>
            <a:srgbClr val="0000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" name="MH_Other_12"/>
          <p:cNvSpPr/>
          <p:nvPr>
            <p:custDataLst>
              <p:tags r:id="rId12"/>
            </p:custDataLst>
          </p:nvPr>
        </p:nvSpPr>
        <p:spPr>
          <a:xfrm rot="5400000">
            <a:off x="6480865" y="3104129"/>
            <a:ext cx="257175" cy="257175"/>
          </a:xfrm>
          <a:prstGeom prst="ellipse">
            <a:avLst/>
          </a:prstGeom>
          <a:solidFill>
            <a:srgbClr val="0000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" name="MH_Other_13"/>
          <p:cNvSpPr/>
          <p:nvPr>
            <p:custDataLst>
              <p:tags r:id="rId13"/>
            </p:custDataLst>
          </p:nvPr>
        </p:nvSpPr>
        <p:spPr>
          <a:xfrm>
            <a:off x="4904994" y="4110204"/>
            <a:ext cx="257175" cy="257175"/>
          </a:xfrm>
          <a:prstGeom prst="ellipse">
            <a:avLst/>
          </a:prstGeom>
          <a:solidFill>
            <a:srgbClr val="0000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" name="MH_Other_14"/>
          <p:cNvSpPr/>
          <p:nvPr>
            <p:custDataLst>
              <p:tags r:id="rId14"/>
            </p:custDataLst>
          </p:nvPr>
        </p:nvSpPr>
        <p:spPr>
          <a:xfrm>
            <a:off x="4913641" y="3085471"/>
            <a:ext cx="257175" cy="257175"/>
          </a:xfrm>
          <a:prstGeom prst="ellipse">
            <a:avLst/>
          </a:prstGeom>
          <a:solidFill>
            <a:srgbClr val="0000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" name="MH_Other_15"/>
          <p:cNvSpPr/>
          <p:nvPr>
            <p:custDataLst>
              <p:tags r:id="rId15"/>
            </p:custDataLst>
          </p:nvPr>
        </p:nvSpPr>
        <p:spPr>
          <a:xfrm>
            <a:off x="4896260" y="5250782"/>
            <a:ext cx="257175" cy="257175"/>
          </a:xfrm>
          <a:prstGeom prst="ellipse">
            <a:avLst/>
          </a:prstGeom>
          <a:solidFill>
            <a:srgbClr val="0000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3" name="MH_Text_6"/>
          <p:cNvSpPr txBox="1"/>
          <p:nvPr>
            <p:custDataLst>
              <p:tags r:id="rId16"/>
            </p:custDataLst>
          </p:nvPr>
        </p:nvSpPr>
        <p:spPr>
          <a:xfrm>
            <a:off x="6666498" y="2858860"/>
            <a:ext cx="3461950" cy="820350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40000"/>
              </a:lnSpc>
              <a:defRPr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cs typeface="Times New Roman" pitchFamily="18" charset="0"/>
              </a:rPr>
              <a:t>BFS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cs typeface="Times New Roman" pitchFamily="18" charset="0"/>
              </a:rPr>
              <a:t>求最短路的优化</a:t>
            </a:r>
          </a:p>
        </p:txBody>
      </p:sp>
      <p:sp>
        <p:nvSpPr>
          <p:cNvPr id="25" name="MH_Text_6"/>
          <p:cNvSpPr txBox="1"/>
          <p:nvPr>
            <p:custDataLst>
              <p:tags r:id="rId17"/>
            </p:custDataLst>
          </p:nvPr>
        </p:nvSpPr>
        <p:spPr>
          <a:xfrm>
            <a:off x="6596769" y="3898870"/>
            <a:ext cx="2785721" cy="785531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40000"/>
              </a:lnSpc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cs typeface="Times New Roman" pitchFamily="18" charset="0"/>
              </a:rPr>
              <a:t>加了“智能”</a:t>
            </a:r>
          </a:p>
        </p:txBody>
      </p:sp>
      <p:sp>
        <p:nvSpPr>
          <p:cNvPr id="26" name="MH_Text_6"/>
          <p:cNvSpPr txBox="1"/>
          <p:nvPr>
            <p:custDataLst>
              <p:tags r:id="rId18"/>
            </p:custDataLst>
          </p:nvPr>
        </p:nvSpPr>
        <p:spPr>
          <a:xfrm>
            <a:off x="1631505" y="2817118"/>
            <a:ext cx="3415644" cy="721298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40000"/>
              </a:lnSpc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cs typeface="Times New Roman" pitchFamily="18" charset="0"/>
              </a:rPr>
              <a:t>双向广度优先搜索</a:t>
            </a:r>
          </a:p>
        </p:txBody>
      </p:sp>
      <p:sp>
        <p:nvSpPr>
          <p:cNvPr id="27" name="MH_Text_6"/>
          <p:cNvSpPr txBox="1"/>
          <p:nvPr>
            <p:custDataLst>
              <p:tags r:id="rId19"/>
            </p:custDataLst>
          </p:nvPr>
        </p:nvSpPr>
        <p:spPr>
          <a:xfrm>
            <a:off x="2351585" y="3864935"/>
            <a:ext cx="2767658" cy="1047482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40000"/>
              </a:lnSpc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cs typeface="Times New Roman" pitchFamily="18" charset="0"/>
              </a:rPr>
              <a:t>双向扩展</a:t>
            </a:r>
          </a:p>
        </p:txBody>
      </p:sp>
      <p:sp>
        <p:nvSpPr>
          <p:cNvPr id="28" name="MH_Text_6"/>
          <p:cNvSpPr txBox="1"/>
          <p:nvPr>
            <p:custDataLst>
              <p:tags r:id="rId20"/>
            </p:custDataLst>
          </p:nvPr>
        </p:nvSpPr>
        <p:spPr>
          <a:xfrm>
            <a:off x="3031248" y="4993607"/>
            <a:ext cx="1918728" cy="693460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40000"/>
              </a:lnSpc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cs typeface="Times New Roman" pitchFamily="18" charset="0"/>
              </a:rPr>
              <a:t>效率高</a:t>
            </a:r>
          </a:p>
        </p:txBody>
      </p:sp>
      <p:sp>
        <p:nvSpPr>
          <p:cNvPr id="29" name="MH_Text_6"/>
          <p:cNvSpPr txBox="1"/>
          <p:nvPr>
            <p:custDataLst>
              <p:tags r:id="rId21"/>
            </p:custDataLst>
          </p:nvPr>
        </p:nvSpPr>
        <p:spPr>
          <a:xfrm>
            <a:off x="6552194" y="4935823"/>
            <a:ext cx="2407698" cy="751244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40000"/>
              </a:lnSpc>
              <a:defRPr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cs typeface="Times New Roman" pitchFamily="18" charset="0"/>
              </a:rPr>
              <a:t>BFS+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cs typeface="Times New Roman" pitchFamily="18" charset="0"/>
              </a:rPr>
              <a:t>贪心</a:t>
            </a:r>
          </a:p>
        </p:txBody>
      </p:sp>
      <p:sp>
        <p:nvSpPr>
          <p:cNvPr id="30" name="椭圆 29"/>
          <p:cNvSpPr/>
          <p:nvPr/>
        </p:nvSpPr>
        <p:spPr>
          <a:xfrm>
            <a:off x="3739697" y="1492392"/>
            <a:ext cx="1230393" cy="1264437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767871" y="1844722"/>
            <a:ext cx="1245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DBFS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635605" y="1501721"/>
            <a:ext cx="1230393" cy="1264437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942536" y="1875219"/>
            <a:ext cx="1047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024847" y="5979766"/>
            <a:ext cx="163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广搜</a:t>
            </a:r>
          </a:p>
        </p:txBody>
      </p:sp>
      <p:sp>
        <p:nvSpPr>
          <p:cNvPr id="36" name="五边形 35"/>
          <p:cNvSpPr/>
          <p:nvPr/>
        </p:nvSpPr>
        <p:spPr>
          <a:xfrm>
            <a:off x="767406" y="542494"/>
            <a:ext cx="2664298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知识扩展</a:t>
            </a:r>
          </a:p>
        </p:txBody>
      </p:sp>
    </p:spTree>
    <p:extLst>
      <p:ext uri="{BB962C8B-B14F-4D97-AF65-F5344CB8AC3E}">
        <p14:creationId xmlns:p14="http://schemas.microsoft.com/office/powerpoint/2010/main" val="2410519368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>
            <a:off x="5563419" y="1596232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MH_SubTitle_1"/>
          <p:cNvSpPr/>
          <p:nvPr>
            <p:custDataLst>
              <p:tags r:id="rId2"/>
            </p:custDataLst>
          </p:nvPr>
        </p:nvSpPr>
        <p:spPr>
          <a:xfrm>
            <a:off x="5671142" y="1703540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5" name="MH_Other_2"/>
          <p:cNvSpPr/>
          <p:nvPr>
            <p:custDataLst>
              <p:tags r:id="rId3"/>
            </p:custDataLst>
          </p:nvPr>
        </p:nvSpPr>
        <p:spPr>
          <a:xfrm>
            <a:off x="4953819" y="3102770"/>
            <a:ext cx="1271587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MH_SubTitle_2"/>
          <p:cNvSpPr/>
          <p:nvPr>
            <p:custDataLst>
              <p:tags r:id="rId4"/>
            </p:custDataLst>
          </p:nvPr>
        </p:nvSpPr>
        <p:spPr>
          <a:xfrm>
            <a:off x="5060594" y="3209908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MH_Other_3"/>
          <p:cNvSpPr/>
          <p:nvPr>
            <p:custDataLst>
              <p:tags r:id="rId5"/>
            </p:custDataLst>
          </p:nvPr>
        </p:nvSpPr>
        <p:spPr>
          <a:xfrm>
            <a:off x="3164706" y="4218782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MH_SubTitle_3"/>
          <p:cNvSpPr/>
          <p:nvPr>
            <p:custDataLst>
              <p:tags r:id="rId6"/>
            </p:custDataLst>
          </p:nvPr>
        </p:nvSpPr>
        <p:spPr>
          <a:xfrm>
            <a:off x="3271766" y="4326740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MH_Other_4"/>
          <p:cNvSpPr/>
          <p:nvPr>
            <p:custDataLst>
              <p:tags r:id="rId7"/>
            </p:custDataLst>
          </p:nvPr>
        </p:nvSpPr>
        <p:spPr>
          <a:xfrm>
            <a:off x="5091931" y="1997869"/>
            <a:ext cx="392113" cy="392112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MH_Other_5"/>
          <p:cNvSpPr/>
          <p:nvPr>
            <p:custDataLst>
              <p:tags r:id="rId8"/>
            </p:custDataLst>
          </p:nvPr>
        </p:nvSpPr>
        <p:spPr>
          <a:xfrm>
            <a:off x="6461943" y="2902744"/>
            <a:ext cx="279400" cy="279400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MH_Other_6"/>
          <p:cNvSpPr/>
          <p:nvPr>
            <p:custDataLst>
              <p:tags r:id="rId9"/>
            </p:custDataLst>
          </p:nvPr>
        </p:nvSpPr>
        <p:spPr>
          <a:xfrm>
            <a:off x="2780531" y="5083970"/>
            <a:ext cx="250825" cy="250825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MH_Other_7"/>
          <p:cNvSpPr/>
          <p:nvPr>
            <p:custDataLst>
              <p:tags r:id="rId10"/>
            </p:custDataLst>
          </p:nvPr>
        </p:nvSpPr>
        <p:spPr>
          <a:xfrm>
            <a:off x="1991544" y="1435895"/>
            <a:ext cx="2478087" cy="2478087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/>
          </a:p>
        </p:txBody>
      </p:sp>
      <p:sp>
        <p:nvSpPr>
          <p:cNvPr id="13" name="MH_Title_1"/>
          <p:cNvSpPr/>
          <p:nvPr>
            <p:custDataLst>
              <p:tags r:id="rId11"/>
            </p:custDataLst>
          </p:nvPr>
        </p:nvSpPr>
        <p:spPr>
          <a:xfrm>
            <a:off x="2229399" y="1673253"/>
            <a:ext cx="2002604" cy="2002604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89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4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_8"/>
          <p:cNvSpPr/>
          <p:nvPr>
            <p:custDataLst>
              <p:tags r:id="rId12"/>
            </p:custDataLst>
          </p:nvPr>
        </p:nvSpPr>
        <p:spPr>
          <a:xfrm>
            <a:off x="1642294" y="2469357"/>
            <a:ext cx="250825" cy="250825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MH_Other_9"/>
          <p:cNvSpPr/>
          <p:nvPr>
            <p:custDataLst>
              <p:tags r:id="rId13"/>
            </p:custDataLst>
          </p:nvPr>
        </p:nvSpPr>
        <p:spPr>
          <a:xfrm>
            <a:off x="1651819" y="1743870"/>
            <a:ext cx="339725" cy="339725"/>
          </a:xfrm>
          <a:prstGeom prst="ellipse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MH_Other_10"/>
          <p:cNvSpPr/>
          <p:nvPr>
            <p:custDataLst>
              <p:tags r:id="rId14"/>
            </p:custDataLst>
          </p:nvPr>
        </p:nvSpPr>
        <p:spPr>
          <a:xfrm>
            <a:off x="4428355" y="3326606"/>
            <a:ext cx="280988" cy="280988"/>
          </a:xfrm>
          <a:prstGeom prst="ellipse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MH_Other_11"/>
          <p:cNvSpPr/>
          <p:nvPr>
            <p:custDataLst>
              <p:tags r:id="rId15"/>
            </p:custDataLst>
          </p:nvPr>
        </p:nvSpPr>
        <p:spPr>
          <a:xfrm>
            <a:off x="4207694" y="1350170"/>
            <a:ext cx="261937" cy="261937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858818" y="1726407"/>
            <a:ext cx="398971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广度优先搜索的过程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Text_3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437881" y="4585494"/>
            <a:ext cx="43432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广度优先搜索的应用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50376" y="3435351"/>
            <a:ext cx="51448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广度优先搜索的算法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2554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527382" y="2764904"/>
            <a:ext cx="9144000" cy="16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10254" y="1844824"/>
            <a:ext cx="3678237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FF0000"/>
                </a:solidFill>
                <a:latin typeface="Impact" panose="020B0806030902050204" pitchFamily="34" charset="0"/>
              </a:rPr>
              <a:t>Thank You</a:t>
            </a:r>
            <a:endParaRPr lang="zh-CN" altLang="en-US" sz="66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3749883" y="2974900"/>
            <a:ext cx="1501775" cy="1246188"/>
          </a:xfrm>
          <a:custGeom>
            <a:avLst/>
            <a:gdLst>
              <a:gd name="connsiteX0" fmla="*/ 683259 w 1501139"/>
              <a:gd name="connsiteY0" fmla="*/ 0 h 1247086"/>
              <a:gd name="connsiteX1" fmla="*/ 962295 w 1501139"/>
              <a:gd name="connsiteY1" fmla="*/ 0 h 1247086"/>
              <a:gd name="connsiteX2" fmla="*/ 1501139 w 1501139"/>
              <a:gd name="connsiteY2" fmla="*/ 623543 h 1247086"/>
              <a:gd name="connsiteX3" fmla="*/ 962295 w 1501139"/>
              <a:gd name="connsiteY3" fmla="*/ 1247086 h 1247086"/>
              <a:gd name="connsiteX4" fmla="*/ 683259 w 1501139"/>
              <a:gd name="connsiteY4" fmla="*/ 1247086 h 1247086"/>
              <a:gd name="connsiteX5" fmla="*/ 1123741 w 1501139"/>
              <a:gd name="connsiteY5" fmla="*/ 737366 h 1247086"/>
              <a:gd name="connsiteX6" fmla="*/ 0 w 1501139"/>
              <a:gd name="connsiteY6" fmla="*/ 737366 h 1247086"/>
              <a:gd name="connsiteX7" fmla="*/ 0 w 1501139"/>
              <a:gd name="connsiteY7" fmla="*/ 509720 h 1247086"/>
              <a:gd name="connsiteX8" fmla="*/ 1123741 w 1501139"/>
              <a:gd name="connsiteY8" fmla="*/ 509720 h 12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310" y="2996952"/>
            <a:ext cx="367240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谢谢您！</a:t>
            </a:r>
          </a:p>
        </p:txBody>
      </p:sp>
    </p:spTree>
    <p:extLst>
      <p:ext uri="{BB962C8B-B14F-4D97-AF65-F5344CB8AC3E}">
        <p14:creationId xmlns:p14="http://schemas.microsoft.com/office/powerpoint/2010/main" val="9101695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4410331" y="1331647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MH_Entry_1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5242659" y="1331647"/>
            <a:ext cx="4237717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广度优先搜索的过程</a:t>
            </a:r>
          </a:p>
        </p:txBody>
      </p:sp>
      <p:sp>
        <p:nvSpPr>
          <p:cNvPr id="9" name="MH_Number_3">
            <a:hlinkClick r:id="" action="ppaction://noaction"/>
          </p:cNvPr>
          <p:cNvSpPr/>
          <p:nvPr>
            <p:custDataLst>
              <p:tags r:id="rId4"/>
            </p:custDataLst>
          </p:nvPr>
        </p:nvSpPr>
        <p:spPr>
          <a:xfrm>
            <a:off x="4410331" y="4043105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MH_Entry_3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5242659" y="4043105"/>
            <a:ext cx="4237718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广度优先搜索的应用</a:t>
            </a:r>
          </a:p>
        </p:txBody>
      </p:sp>
      <p:sp>
        <p:nvSpPr>
          <p:cNvPr id="21" name="MH_Number_2">
            <a:hlinkClick r:id="" action="ppaction://noaction"/>
          </p:cNvPr>
          <p:cNvSpPr/>
          <p:nvPr>
            <p:custDataLst>
              <p:tags r:id="rId6"/>
            </p:custDataLst>
          </p:nvPr>
        </p:nvSpPr>
        <p:spPr>
          <a:xfrm>
            <a:off x="4410331" y="2653964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" action="ppaction://noaction"/>
          </p:cNvPr>
          <p:cNvSpPr/>
          <p:nvPr>
            <p:custDataLst>
              <p:tags r:id="rId7"/>
            </p:custDataLst>
          </p:nvPr>
        </p:nvSpPr>
        <p:spPr>
          <a:xfrm>
            <a:off x="5242659" y="2653964"/>
            <a:ext cx="4237718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广度优先搜索的算法</a:t>
            </a:r>
          </a:p>
        </p:txBody>
      </p:sp>
      <p:cxnSp>
        <p:nvCxnSpPr>
          <p:cNvPr id="26" name="MH_Others_1"/>
          <p:cNvCxnSpPr/>
          <p:nvPr>
            <p:custDataLst>
              <p:tags r:id="rId8"/>
            </p:custDataLst>
          </p:nvPr>
        </p:nvCxnSpPr>
        <p:spPr>
          <a:xfrm>
            <a:off x="3256636" y="740229"/>
            <a:ext cx="0" cy="5364000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H_Others_2"/>
          <p:cNvSpPr txBox="1"/>
          <p:nvPr>
            <p:custDataLst>
              <p:tags r:id="rId9"/>
            </p:custDataLst>
          </p:nvPr>
        </p:nvSpPr>
        <p:spPr>
          <a:xfrm>
            <a:off x="1819491" y="291485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MH_Others_3"/>
          <p:cNvSpPr txBox="1"/>
          <p:nvPr>
            <p:custDataLst>
              <p:tags r:id="rId10"/>
            </p:custDataLst>
          </p:nvPr>
        </p:nvSpPr>
        <p:spPr>
          <a:xfrm>
            <a:off x="1985896" y="2798661"/>
            <a:ext cx="693893" cy="312251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内容安排</a:t>
            </a:r>
          </a:p>
        </p:txBody>
      </p:sp>
      <p:sp>
        <p:nvSpPr>
          <p:cNvPr id="29" name="MH_Others_4"/>
          <p:cNvSpPr/>
          <p:nvPr>
            <p:custDataLst>
              <p:tags r:id="rId11"/>
            </p:custDataLst>
          </p:nvPr>
        </p:nvSpPr>
        <p:spPr>
          <a:xfrm>
            <a:off x="2009079" y="893398"/>
            <a:ext cx="615553" cy="2293405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b="1" spc="5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b="1" spc="5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474835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6871" y="1448299"/>
            <a:ext cx="7704856" cy="1296144"/>
          </a:xfrm>
          <a:prstGeom prst="rect">
            <a:avLst/>
          </a:prstGeom>
          <a:solidFill>
            <a:srgbClr val="0000F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纵横间之，举兵而相角。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——《</a:t>
            </a:r>
            <a:r>
              <a:rPr lang="zh-CN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淮南子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览冥训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767408" y="542494"/>
            <a:ext cx="3240360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合纵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连横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69" y="3126375"/>
            <a:ext cx="4210638" cy="3153215"/>
          </a:xfrm>
          <a:prstGeom prst="rect">
            <a:avLst/>
          </a:prstGeom>
        </p:spPr>
      </p:pic>
      <p:pic>
        <p:nvPicPr>
          <p:cNvPr id="27" name="MH_Other_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20" t="22713" r="2956" b="25212"/>
          <a:stretch>
            <a:fillRect/>
          </a:stretch>
        </p:blipFill>
        <p:spPr bwMode="auto">
          <a:xfrm>
            <a:off x="6765577" y="3002498"/>
            <a:ext cx="89973" cy="34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6529040" y="3280856"/>
            <a:ext cx="2073110" cy="2903002"/>
            <a:chOff x="6529040" y="3280856"/>
            <a:chExt cx="2073110" cy="2903002"/>
          </a:xfrm>
        </p:grpSpPr>
        <p:sp>
          <p:nvSpPr>
            <p:cNvPr id="25" name="MH_Other_1"/>
            <p:cNvSpPr/>
            <p:nvPr>
              <p:custDataLst>
                <p:tags r:id="rId7"/>
              </p:custDataLst>
            </p:nvPr>
          </p:nvSpPr>
          <p:spPr>
            <a:xfrm rot="5400000" flipH="1">
              <a:off x="6732240" y="3311018"/>
              <a:ext cx="328612" cy="268288"/>
            </a:xfrm>
            <a:custGeom>
              <a:avLst/>
              <a:gdLst>
                <a:gd name="connsiteX0" fmla="*/ 0 w 307411"/>
                <a:gd name="connsiteY0" fmla="*/ 263984 h 263984"/>
                <a:gd name="connsiteX1" fmla="*/ 153706 w 307411"/>
                <a:gd name="connsiteY1" fmla="*/ 0 h 263984"/>
                <a:gd name="connsiteX2" fmla="*/ 307411 w 307411"/>
                <a:gd name="connsiteY2" fmla="*/ 263984 h 263984"/>
                <a:gd name="connsiteX3" fmla="*/ 0 w 307411"/>
                <a:gd name="connsiteY3" fmla="*/ 263984 h 263984"/>
                <a:gd name="connsiteX0" fmla="*/ 0 w 307411"/>
                <a:gd name="connsiteY0" fmla="*/ 268748 h 268748"/>
                <a:gd name="connsiteX1" fmla="*/ 163231 w 307411"/>
                <a:gd name="connsiteY1" fmla="*/ 0 h 268748"/>
                <a:gd name="connsiteX2" fmla="*/ 307411 w 307411"/>
                <a:gd name="connsiteY2" fmla="*/ 268748 h 268748"/>
                <a:gd name="connsiteX3" fmla="*/ 0 w 307411"/>
                <a:gd name="connsiteY3" fmla="*/ 268748 h 268748"/>
                <a:gd name="connsiteX0" fmla="*/ 0 w 314556"/>
                <a:gd name="connsiteY0" fmla="*/ 268748 h 268748"/>
                <a:gd name="connsiteX1" fmla="*/ 170376 w 314556"/>
                <a:gd name="connsiteY1" fmla="*/ 0 h 268748"/>
                <a:gd name="connsiteX2" fmla="*/ 314556 w 314556"/>
                <a:gd name="connsiteY2" fmla="*/ 268748 h 268748"/>
                <a:gd name="connsiteX3" fmla="*/ 0 w 314556"/>
                <a:gd name="connsiteY3" fmla="*/ 268748 h 268748"/>
                <a:gd name="connsiteX0" fmla="*/ 0 w 328844"/>
                <a:gd name="connsiteY0" fmla="*/ 268748 h 268748"/>
                <a:gd name="connsiteX1" fmla="*/ 184664 w 328844"/>
                <a:gd name="connsiteY1" fmla="*/ 0 h 268748"/>
                <a:gd name="connsiteX2" fmla="*/ 328844 w 328844"/>
                <a:gd name="connsiteY2" fmla="*/ 268748 h 268748"/>
                <a:gd name="connsiteX3" fmla="*/ 0 w 328844"/>
                <a:gd name="connsiteY3" fmla="*/ 268748 h 2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844" h="268748">
                  <a:moveTo>
                    <a:pt x="0" y="268748"/>
                  </a:moveTo>
                  <a:lnTo>
                    <a:pt x="184664" y="0"/>
                  </a:lnTo>
                  <a:lnTo>
                    <a:pt x="328844" y="268748"/>
                  </a:lnTo>
                  <a:lnTo>
                    <a:pt x="0" y="2687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MH_Text_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736961" y="4968310"/>
              <a:ext cx="1865189" cy="121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norm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深度优先</a:t>
              </a:r>
              <a:endPara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defRPr/>
              </a:pPr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  <a:endPara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MH_Other_3"/>
            <p:cNvSpPr/>
            <p:nvPr>
              <p:custDataLst>
                <p:tags r:id="rId9"/>
              </p:custDataLst>
            </p:nvPr>
          </p:nvSpPr>
          <p:spPr>
            <a:xfrm flipH="1">
              <a:off x="6529041" y="3423731"/>
              <a:ext cx="503237" cy="32385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MH_SubTitle_1"/>
            <p:cNvSpPr/>
            <p:nvPr>
              <p:custDataLst>
                <p:tags r:id="rId10"/>
              </p:custDataLst>
            </p:nvPr>
          </p:nvSpPr>
          <p:spPr>
            <a:xfrm>
              <a:off x="6529040" y="3747581"/>
              <a:ext cx="1727200" cy="1166812"/>
            </a:xfrm>
            <a:custGeom>
              <a:avLst/>
              <a:gdLst/>
              <a:ahLst/>
              <a:cxnLst/>
              <a:rect l="l" t="t" r="r" b="b"/>
              <a:pathLst>
                <a:path w="1872208" h="2088232">
                  <a:moveTo>
                    <a:pt x="0" y="0"/>
                  </a:moveTo>
                  <a:lnTo>
                    <a:pt x="1872208" y="0"/>
                  </a:lnTo>
                  <a:lnTo>
                    <a:pt x="1350150" y="2088232"/>
                  </a:lnTo>
                  <a:lnTo>
                    <a:pt x="0" y="20882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24000" bIns="0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zh-CN" altLang="en-US" sz="3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合纵</a:t>
              </a:r>
            </a:p>
          </p:txBody>
        </p:sp>
      </p:grpSp>
      <p:pic>
        <p:nvPicPr>
          <p:cNvPr id="32" name="MH_Other_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20" t="22713" r="2956" b="25212"/>
          <a:stretch>
            <a:fillRect/>
          </a:stretch>
        </p:blipFill>
        <p:spPr bwMode="auto">
          <a:xfrm>
            <a:off x="9297881" y="3002498"/>
            <a:ext cx="89972" cy="340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9048127" y="3280856"/>
            <a:ext cx="2136943" cy="2903003"/>
            <a:chOff x="9048127" y="3280856"/>
            <a:chExt cx="2136943" cy="2903003"/>
          </a:xfrm>
        </p:grpSpPr>
        <p:sp>
          <p:nvSpPr>
            <p:cNvPr id="30" name="MH_Other_4"/>
            <p:cNvSpPr/>
            <p:nvPr>
              <p:custDataLst>
                <p:tags r:id="rId3"/>
              </p:custDataLst>
            </p:nvPr>
          </p:nvSpPr>
          <p:spPr>
            <a:xfrm rot="5400000" flipH="1">
              <a:off x="9251328" y="3311018"/>
              <a:ext cx="328612" cy="268287"/>
            </a:xfrm>
            <a:custGeom>
              <a:avLst/>
              <a:gdLst>
                <a:gd name="connsiteX0" fmla="*/ 0 w 307411"/>
                <a:gd name="connsiteY0" fmla="*/ 263984 h 263984"/>
                <a:gd name="connsiteX1" fmla="*/ 153706 w 307411"/>
                <a:gd name="connsiteY1" fmla="*/ 0 h 263984"/>
                <a:gd name="connsiteX2" fmla="*/ 307411 w 307411"/>
                <a:gd name="connsiteY2" fmla="*/ 263984 h 263984"/>
                <a:gd name="connsiteX3" fmla="*/ 0 w 307411"/>
                <a:gd name="connsiteY3" fmla="*/ 263984 h 263984"/>
                <a:gd name="connsiteX0" fmla="*/ 0 w 307411"/>
                <a:gd name="connsiteY0" fmla="*/ 268748 h 268748"/>
                <a:gd name="connsiteX1" fmla="*/ 163231 w 307411"/>
                <a:gd name="connsiteY1" fmla="*/ 0 h 268748"/>
                <a:gd name="connsiteX2" fmla="*/ 307411 w 307411"/>
                <a:gd name="connsiteY2" fmla="*/ 268748 h 268748"/>
                <a:gd name="connsiteX3" fmla="*/ 0 w 307411"/>
                <a:gd name="connsiteY3" fmla="*/ 268748 h 268748"/>
                <a:gd name="connsiteX0" fmla="*/ 0 w 314556"/>
                <a:gd name="connsiteY0" fmla="*/ 268748 h 268748"/>
                <a:gd name="connsiteX1" fmla="*/ 170376 w 314556"/>
                <a:gd name="connsiteY1" fmla="*/ 0 h 268748"/>
                <a:gd name="connsiteX2" fmla="*/ 314556 w 314556"/>
                <a:gd name="connsiteY2" fmla="*/ 268748 h 268748"/>
                <a:gd name="connsiteX3" fmla="*/ 0 w 314556"/>
                <a:gd name="connsiteY3" fmla="*/ 268748 h 268748"/>
                <a:gd name="connsiteX0" fmla="*/ 0 w 328844"/>
                <a:gd name="connsiteY0" fmla="*/ 268748 h 268748"/>
                <a:gd name="connsiteX1" fmla="*/ 184664 w 328844"/>
                <a:gd name="connsiteY1" fmla="*/ 0 h 268748"/>
                <a:gd name="connsiteX2" fmla="*/ 328844 w 328844"/>
                <a:gd name="connsiteY2" fmla="*/ 268748 h 268748"/>
                <a:gd name="connsiteX3" fmla="*/ 0 w 328844"/>
                <a:gd name="connsiteY3" fmla="*/ 268748 h 2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844" h="268748">
                  <a:moveTo>
                    <a:pt x="0" y="268748"/>
                  </a:moveTo>
                  <a:lnTo>
                    <a:pt x="184664" y="0"/>
                  </a:lnTo>
                  <a:lnTo>
                    <a:pt x="328844" y="268748"/>
                  </a:lnTo>
                  <a:lnTo>
                    <a:pt x="0" y="2687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MH_Text_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9297881" y="4966107"/>
              <a:ext cx="1887189" cy="1217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norm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广度优先</a:t>
              </a:r>
              <a:endPara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defRPr/>
              </a:pPr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  <a:endPara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MH_Other_6"/>
            <p:cNvSpPr/>
            <p:nvPr>
              <p:custDataLst>
                <p:tags r:id="rId5"/>
              </p:custDataLst>
            </p:nvPr>
          </p:nvSpPr>
          <p:spPr>
            <a:xfrm flipH="1">
              <a:off x="9048127" y="3423730"/>
              <a:ext cx="503238" cy="3238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MH_SubTitle_2"/>
            <p:cNvSpPr/>
            <p:nvPr>
              <p:custDataLst>
                <p:tags r:id="rId6"/>
              </p:custDataLst>
            </p:nvPr>
          </p:nvSpPr>
          <p:spPr>
            <a:xfrm>
              <a:off x="9048127" y="3747580"/>
              <a:ext cx="1727200" cy="1166812"/>
            </a:xfrm>
            <a:custGeom>
              <a:avLst/>
              <a:gdLst/>
              <a:ahLst/>
              <a:cxnLst/>
              <a:rect l="l" t="t" r="r" b="b"/>
              <a:pathLst>
                <a:path w="1872208" h="2088232">
                  <a:moveTo>
                    <a:pt x="0" y="0"/>
                  </a:moveTo>
                  <a:lnTo>
                    <a:pt x="1872208" y="0"/>
                  </a:lnTo>
                  <a:lnTo>
                    <a:pt x="1350150" y="2088232"/>
                  </a:lnTo>
                  <a:lnTo>
                    <a:pt x="0" y="20882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24000" bIns="0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zh-CN" altLang="en-US" sz="3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1821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右箭头标注 41"/>
          <p:cNvSpPr/>
          <p:nvPr/>
        </p:nvSpPr>
        <p:spPr>
          <a:xfrm>
            <a:off x="817894" y="2470749"/>
            <a:ext cx="6494863" cy="3838571"/>
          </a:xfrm>
          <a:prstGeom prst="rightArrowCallout">
            <a:avLst>
              <a:gd name="adj1" fmla="val 7857"/>
              <a:gd name="adj2" fmla="val 11470"/>
              <a:gd name="adj3" fmla="val 12041"/>
              <a:gd name="adj4" fmla="val 88730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lnSpc>
                <a:spcPts val="4000"/>
              </a:lnSpc>
              <a:buClr>
                <a:srgbClr val="C00000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访问初始顶点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800" baseline="-25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lnSpc>
                <a:spcPts val="4000"/>
              </a:lnSpc>
              <a:buClr>
                <a:srgbClr val="C00000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依次访问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v∈{V</a:t>
            </a:r>
            <a:r>
              <a:rPr lang="en-US" altLang="zh-CN" sz="2800" baseline="-25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未被访问的邻接点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8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algn="just" eaLnBrk="0" hangingPunct="0">
              <a:lnSpc>
                <a:spcPts val="4000"/>
              </a:lnSpc>
              <a:buClr>
                <a:srgbClr val="C00000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访问的次序依次访问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w∈{v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未被访问的邻接点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ts val="4000"/>
              </a:lnSpc>
              <a:buClr>
                <a:srgbClr val="C00000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，直至所有已被访问的顶点的邻接点都被访问到。</a:t>
            </a:r>
          </a:p>
        </p:txBody>
      </p:sp>
      <p:sp>
        <p:nvSpPr>
          <p:cNvPr id="43" name="横卷形 42"/>
          <p:cNvSpPr/>
          <p:nvPr/>
        </p:nvSpPr>
        <p:spPr>
          <a:xfrm>
            <a:off x="783857" y="1484251"/>
            <a:ext cx="5816199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BFS-Breadth First Search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二十四角星 3"/>
          <p:cNvSpPr/>
          <p:nvPr/>
        </p:nvSpPr>
        <p:spPr>
          <a:xfrm>
            <a:off x="10375295" y="1373843"/>
            <a:ext cx="1775903" cy="1783110"/>
          </a:xfrm>
          <a:prstGeom prst="star24">
            <a:avLst/>
          </a:prstGeom>
          <a:solidFill>
            <a:schemeClr val="bg1"/>
          </a:solidFill>
          <a:ln w="222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</a:t>
            </a:r>
          </a:p>
        </p:txBody>
      </p:sp>
      <p:sp>
        <p:nvSpPr>
          <p:cNvPr id="44" name="Oval 44"/>
          <p:cNvSpPr>
            <a:spLocks noChangeArrowheads="1"/>
          </p:cNvSpPr>
          <p:nvPr/>
        </p:nvSpPr>
        <p:spPr bwMode="auto">
          <a:xfrm>
            <a:off x="9192344" y="1772815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</a:p>
        </p:txBody>
      </p:sp>
      <p:sp>
        <p:nvSpPr>
          <p:cNvPr id="46" name="Freeform 40"/>
          <p:cNvSpPr>
            <a:spLocks/>
          </p:cNvSpPr>
          <p:nvPr/>
        </p:nvSpPr>
        <p:spPr bwMode="auto">
          <a:xfrm>
            <a:off x="8719382" y="2272309"/>
            <a:ext cx="497195" cy="663801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8" name="Freeform 40"/>
          <p:cNvSpPr>
            <a:spLocks/>
          </p:cNvSpPr>
          <p:nvPr/>
        </p:nvSpPr>
        <p:spPr bwMode="auto">
          <a:xfrm rot="17853072">
            <a:off x="9955048" y="2257701"/>
            <a:ext cx="308297" cy="732970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8" name="Oval 44"/>
          <p:cNvSpPr>
            <a:spLocks noChangeArrowheads="1"/>
          </p:cNvSpPr>
          <p:nvPr/>
        </p:nvSpPr>
        <p:spPr bwMode="auto">
          <a:xfrm>
            <a:off x="8306435" y="2924788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</a:p>
        </p:txBody>
      </p:sp>
      <p:sp>
        <p:nvSpPr>
          <p:cNvPr id="59" name="Freeform 40"/>
          <p:cNvSpPr>
            <a:spLocks/>
          </p:cNvSpPr>
          <p:nvPr/>
        </p:nvSpPr>
        <p:spPr bwMode="auto">
          <a:xfrm>
            <a:off x="8085881" y="3536744"/>
            <a:ext cx="302454" cy="566584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0" name="Freeform 40"/>
          <p:cNvSpPr>
            <a:spLocks/>
          </p:cNvSpPr>
          <p:nvPr/>
        </p:nvSpPr>
        <p:spPr bwMode="auto">
          <a:xfrm rot="17853072">
            <a:off x="8877344" y="3541595"/>
            <a:ext cx="368437" cy="561514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1" name="Oval 44"/>
          <p:cNvSpPr>
            <a:spLocks noChangeArrowheads="1"/>
          </p:cNvSpPr>
          <p:nvPr/>
        </p:nvSpPr>
        <p:spPr bwMode="auto">
          <a:xfrm>
            <a:off x="10101236" y="2915704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</a:p>
        </p:txBody>
      </p:sp>
      <p:sp>
        <p:nvSpPr>
          <p:cNvPr id="62" name="Freeform 40"/>
          <p:cNvSpPr>
            <a:spLocks/>
          </p:cNvSpPr>
          <p:nvPr/>
        </p:nvSpPr>
        <p:spPr bwMode="auto">
          <a:xfrm>
            <a:off x="10010836" y="3548362"/>
            <a:ext cx="247395" cy="557500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3" name="Freeform 40"/>
          <p:cNvSpPr>
            <a:spLocks/>
          </p:cNvSpPr>
          <p:nvPr/>
        </p:nvSpPr>
        <p:spPr bwMode="auto">
          <a:xfrm rot="17853072">
            <a:off x="10713958" y="3503905"/>
            <a:ext cx="340255" cy="553097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4" name="Oval 44"/>
          <p:cNvSpPr>
            <a:spLocks noChangeArrowheads="1"/>
          </p:cNvSpPr>
          <p:nvPr/>
        </p:nvSpPr>
        <p:spPr bwMode="auto">
          <a:xfrm>
            <a:off x="7690819" y="4080089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</a:p>
        </p:txBody>
      </p:sp>
      <p:sp>
        <p:nvSpPr>
          <p:cNvPr id="66" name="Freeform 40"/>
          <p:cNvSpPr>
            <a:spLocks/>
          </p:cNvSpPr>
          <p:nvPr/>
        </p:nvSpPr>
        <p:spPr bwMode="auto">
          <a:xfrm rot="17853072">
            <a:off x="8128610" y="4794007"/>
            <a:ext cx="398684" cy="572130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7" name="Oval 44"/>
          <p:cNvSpPr>
            <a:spLocks noChangeArrowheads="1"/>
          </p:cNvSpPr>
          <p:nvPr/>
        </p:nvSpPr>
        <p:spPr bwMode="auto">
          <a:xfrm>
            <a:off x="8867819" y="4115542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</a:t>
            </a:r>
          </a:p>
        </p:txBody>
      </p:sp>
      <p:sp>
        <p:nvSpPr>
          <p:cNvPr id="70" name="Oval 44"/>
          <p:cNvSpPr>
            <a:spLocks noChangeArrowheads="1"/>
          </p:cNvSpPr>
          <p:nvPr/>
        </p:nvSpPr>
        <p:spPr bwMode="auto">
          <a:xfrm>
            <a:off x="9679726" y="4078999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</a:t>
            </a:r>
          </a:p>
        </p:txBody>
      </p:sp>
      <p:sp>
        <p:nvSpPr>
          <p:cNvPr id="71" name="Oval 44"/>
          <p:cNvSpPr>
            <a:spLocks noChangeArrowheads="1"/>
          </p:cNvSpPr>
          <p:nvPr/>
        </p:nvSpPr>
        <p:spPr bwMode="auto">
          <a:xfrm>
            <a:off x="10716914" y="4073086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</a:t>
            </a:r>
          </a:p>
        </p:txBody>
      </p:sp>
      <p:sp>
        <p:nvSpPr>
          <p:cNvPr id="72" name="Oval 44"/>
          <p:cNvSpPr>
            <a:spLocks noChangeArrowheads="1"/>
          </p:cNvSpPr>
          <p:nvPr/>
        </p:nvSpPr>
        <p:spPr bwMode="auto">
          <a:xfrm>
            <a:off x="8267569" y="5336612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</a:p>
        </p:txBody>
      </p:sp>
      <p:sp>
        <p:nvSpPr>
          <p:cNvPr id="73" name="Freeform 69"/>
          <p:cNvSpPr>
            <a:spLocks/>
          </p:cNvSpPr>
          <p:nvPr/>
        </p:nvSpPr>
        <p:spPr bwMode="auto">
          <a:xfrm>
            <a:off x="8926244" y="2216796"/>
            <a:ext cx="1182952" cy="369332"/>
          </a:xfrm>
          <a:custGeom>
            <a:avLst/>
            <a:gdLst>
              <a:gd name="T0" fmla="*/ 0 w 1219"/>
              <a:gd name="T1" fmla="*/ 58 h 413"/>
              <a:gd name="T2" fmla="*/ 144 w 1219"/>
              <a:gd name="T3" fmla="*/ 250 h 413"/>
              <a:gd name="T4" fmla="*/ 365 w 1219"/>
              <a:gd name="T5" fmla="*/ 375 h 413"/>
              <a:gd name="T6" fmla="*/ 643 w 1219"/>
              <a:gd name="T7" fmla="*/ 413 h 413"/>
              <a:gd name="T8" fmla="*/ 903 w 1219"/>
              <a:gd name="T9" fmla="*/ 375 h 413"/>
              <a:gd name="T10" fmla="*/ 1047 w 1219"/>
              <a:gd name="T11" fmla="*/ 288 h 413"/>
              <a:gd name="T12" fmla="*/ 1181 w 1219"/>
              <a:gd name="T13" fmla="*/ 125 h 413"/>
              <a:gd name="T14" fmla="*/ 1219 w 1219"/>
              <a:gd name="T15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9" h="413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74" name="Freeform 69"/>
          <p:cNvSpPr>
            <a:spLocks/>
          </p:cNvSpPr>
          <p:nvPr/>
        </p:nvSpPr>
        <p:spPr bwMode="auto">
          <a:xfrm>
            <a:off x="8221096" y="3507493"/>
            <a:ext cx="2640012" cy="369332"/>
          </a:xfrm>
          <a:custGeom>
            <a:avLst/>
            <a:gdLst>
              <a:gd name="T0" fmla="*/ 0 w 1219"/>
              <a:gd name="T1" fmla="*/ 58 h 413"/>
              <a:gd name="T2" fmla="*/ 144 w 1219"/>
              <a:gd name="T3" fmla="*/ 250 h 413"/>
              <a:gd name="T4" fmla="*/ 365 w 1219"/>
              <a:gd name="T5" fmla="*/ 375 h 413"/>
              <a:gd name="T6" fmla="*/ 643 w 1219"/>
              <a:gd name="T7" fmla="*/ 413 h 413"/>
              <a:gd name="T8" fmla="*/ 903 w 1219"/>
              <a:gd name="T9" fmla="*/ 375 h 413"/>
              <a:gd name="T10" fmla="*/ 1047 w 1219"/>
              <a:gd name="T11" fmla="*/ 288 h 413"/>
              <a:gd name="T12" fmla="*/ 1181 w 1219"/>
              <a:gd name="T13" fmla="*/ 125 h 413"/>
              <a:gd name="T14" fmla="*/ 1219 w 1219"/>
              <a:gd name="T15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9" h="413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75" name="Freeform 69"/>
          <p:cNvSpPr>
            <a:spLocks/>
          </p:cNvSpPr>
          <p:nvPr/>
        </p:nvSpPr>
        <p:spPr bwMode="auto">
          <a:xfrm>
            <a:off x="7644062" y="4708052"/>
            <a:ext cx="1969529" cy="369332"/>
          </a:xfrm>
          <a:custGeom>
            <a:avLst/>
            <a:gdLst>
              <a:gd name="T0" fmla="*/ 0 w 1219"/>
              <a:gd name="T1" fmla="*/ 58 h 413"/>
              <a:gd name="T2" fmla="*/ 144 w 1219"/>
              <a:gd name="T3" fmla="*/ 250 h 413"/>
              <a:gd name="T4" fmla="*/ 365 w 1219"/>
              <a:gd name="T5" fmla="*/ 375 h 413"/>
              <a:gd name="T6" fmla="*/ 643 w 1219"/>
              <a:gd name="T7" fmla="*/ 413 h 413"/>
              <a:gd name="T8" fmla="*/ 903 w 1219"/>
              <a:gd name="T9" fmla="*/ 375 h 413"/>
              <a:gd name="T10" fmla="*/ 1047 w 1219"/>
              <a:gd name="T11" fmla="*/ 288 h 413"/>
              <a:gd name="T12" fmla="*/ 1181 w 1219"/>
              <a:gd name="T13" fmla="*/ 125 h 413"/>
              <a:gd name="T14" fmla="*/ 1219 w 1219"/>
              <a:gd name="T15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9" h="413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76" name="Freeform 69"/>
          <p:cNvSpPr>
            <a:spLocks/>
          </p:cNvSpPr>
          <p:nvPr/>
        </p:nvSpPr>
        <p:spPr bwMode="auto">
          <a:xfrm rot="21275679">
            <a:off x="9660348" y="4708052"/>
            <a:ext cx="1969529" cy="369332"/>
          </a:xfrm>
          <a:custGeom>
            <a:avLst/>
            <a:gdLst>
              <a:gd name="T0" fmla="*/ 0 w 1219"/>
              <a:gd name="T1" fmla="*/ 58 h 413"/>
              <a:gd name="T2" fmla="*/ 144 w 1219"/>
              <a:gd name="T3" fmla="*/ 250 h 413"/>
              <a:gd name="T4" fmla="*/ 365 w 1219"/>
              <a:gd name="T5" fmla="*/ 375 h 413"/>
              <a:gd name="T6" fmla="*/ 643 w 1219"/>
              <a:gd name="T7" fmla="*/ 413 h 413"/>
              <a:gd name="T8" fmla="*/ 903 w 1219"/>
              <a:gd name="T9" fmla="*/ 375 h 413"/>
              <a:gd name="T10" fmla="*/ 1047 w 1219"/>
              <a:gd name="T11" fmla="*/ 288 h 413"/>
              <a:gd name="T12" fmla="*/ 1181 w 1219"/>
              <a:gd name="T13" fmla="*/ 125 h 413"/>
              <a:gd name="T14" fmla="*/ 1219 w 1219"/>
              <a:gd name="T15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9" h="413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77" name="Freeform 69"/>
          <p:cNvSpPr>
            <a:spLocks/>
          </p:cNvSpPr>
          <p:nvPr/>
        </p:nvSpPr>
        <p:spPr bwMode="auto">
          <a:xfrm>
            <a:off x="8009392" y="5822626"/>
            <a:ext cx="1182952" cy="369332"/>
          </a:xfrm>
          <a:custGeom>
            <a:avLst/>
            <a:gdLst>
              <a:gd name="T0" fmla="*/ 0 w 1219"/>
              <a:gd name="T1" fmla="*/ 58 h 413"/>
              <a:gd name="T2" fmla="*/ 144 w 1219"/>
              <a:gd name="T3" fmla="*/ 250 h 413"/>
              <a:gd name="T4" fmla="*/ 365 w 1219"/>
              <a:gd name="T5" fmla="*/ 375 h 413"/>
              <a:gd name="T6" fmla="*/ 643 w 1219"/>
              <a:gd name="T7" fmla="*/ 413 h 413"/>
              <a:gd name="T8" fmla="*/ 903 w 1219"/>
              <a:gd name="T9" fmla="*/ 375 h 413"/>
              <a:gd name="T10" fmla="*/ 1047 w 1219"/>
              <a:gd name="T11" fmla="*/ 288 h 413"/>
              <a:gd name="T12" fmla="*/ 1181 w 1219"/>
              <a:gd name="T13" fmla="*/ 125 h 413"/>
              <a:gd name="T14" fmla="*/ 1219 w 1219"/>
              <a:gd name="T15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9" h="413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78" name="五边形 77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271464" y="396250"/>
            <a:ext cx="5544616" cy="988329"/>
            <a:chOff x="511395" y="5831598"/>
            <a:chExt cx="4001369" cy="1903027"/>
          </a:xfrm>
        </p:grpSpPr>
        <p:sp>
          <p:nvSpPr>
            <p:cNvPr id="80" name="燕尾形 79"/>
            <p:cNvSpPr/>
            <p:nvPr/>
          </p:nvSpPr>
          <p:spPr>
            <a:xfrm>
              <a:off x="511395" y="6101950"/>
              <a:ext cx="4001369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燕尾形 4"/>
            <p:cNvSpPr/>
            <p:nvPr/>
          </p:nvSpPr>
          <p:spPr>
            <a:xfrm>
              <a:off x="851977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广度优先搜索的过程</a:t>
              </a:r>
            </a:p>
          </p:txBody>
        </p:sp>
      </p:grpSp>
      <p:cxnSp>
        <p:nvCxnSpPr>
          <p:cNvPr id="6" name="直接连接符 5"/>
          <p:cNvCxnSpPr>
            <a:endCxn id="67" idx="2"/>
          </p:cNvCxnSpPr>
          <p:nvPr/>
        </p:nvCxnSpPr>
        <p:spPr>
          <a:xfrm flipV="1">
            <a:off x="8408025" y="4464509"/>
            <a:ext cx="459794" cy="4826"/>
          </a:xfrm>
          <a:prstGeom prst="line">
            <a:avLst/>
          </a:pr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86" name="直接连接符 85"/>
          <p:cNvCxnSpPr/>
          <p:nvPr/>
        </p:nvCxnSpPr>
        <p:spPr>
          <a:xfrm flipV="1">
            <a:off x="10360461" y="4437112"/>
            <a:ext cx="380327" cy="3805"/>
          </a:xfrm>
          <a:prstGeom prst="line">
            <a:avLst/>
          </a:pr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5934341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左箭头 140"/>
          <p:cNvSpPr/>
          <p:nvPr/>
        </p:nvSpPr>
        <p:spPr>
          <a:xfrm>
            <a:off x="5194168" y="3458053"/>
            <a:ext cx="2124155" cy="370926"/>
          </a:xfrm>
          <a:prstGeom prst="leftArrow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Text Box 85"/>
          <p:cNvSpPr txBox="1">
            <a:spLocks noChangeArrowheads="1"/>
          </p:cNvSpPr>
          <p:nvPr/>
        </p:nvSpPr>
        <p:spPr bwMode="auto">
          <a:xfrm>
            <a:off x="5479366" y="3037945"/>
            <a:ext cx="1838957" cy="116955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广度优先</a:t>
            </a:r>
            <a:endParaRPr lang="en-US" altLang="zh-CN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生成树</a:t>
            </a:r>
          </a:p>
        </p:txBody>
      </p:sp>
      <p:sp>
        <p:nvSpPr>
          <p:cNvPr id="134" name="Oval 44"/>
          <p:cNvSpPr>
            <a:spLocks noChangeArrowheads="1"/>
          </p:cNvSpPr>
          <p:nvPr/>
        </p:nvSpPr>
        <p:spPr bwMode="auto">
          <a:xfrm>
            <a:off x="9192344" y="1772815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</a:p>
        </p:txBody>
      </p:sp>
      <p:sp>
        <p:nvSpPr>
          <p:cNvPr id="136" name="Freeform 40"/>
          <p:cNvSpPr>
            <a:spLocks/>
          </p:cNvSpPr>
          <p:nvPr/>
        </p:nvSpPr>
        <p:spPr bwMode="auto">
          <a:xfrm>
            <a:off x="8719382" y="2272309"/>
            <a:ext cx="497195" cy="663801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7" name="Freeform 40"/>
          <p:cNvSpPr>
            <a:spLocks/>
          </p:cNvSpPr>
          <p:nvPr/>
        </p:nvSpPr>
        <p:spPr bwMode="auto">
          <a:xfrm rot="17853072">
            <a:off x="9955048" y="2257701"/>
            <a:ext cx="308297" cy="732970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8" name="Oval 44"/>
          <p:cNvSpPr>
            <a:spLocks noChangeArrowheads="1"/>
          </p:cNvSpPr>
          <p:nvPr/>
        </p:nvSpPr>
        <p:spPr bwMode="auto">
          <a:xfrm>
            <a:off x="8306435" y="2924788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</a:p>
        </p:txBody>
      </p:sp>
      <p:sp>
        <p:nvSpPr>
          <p:cNvPr id="139" name="Freeform 40"/>
          <p:cNvSpPr>
            <a:spLocks/>
          </p:cNvSpPr>
          <p:nvPr/>
        </p:nvSpPr>
        <p:spPr bwMode="auto">
          <a:xfrm>
            <a:off x="8085881" y="3536744"/>
            <a:ext cx="302454" cy="566584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0" name="Freeform 40"/>
          <p:cNvSpPr>
            <a:spLocks/>
          </p:cNvSpPr>
          <p:nvPr/>
        </p:nvSpPr>
        <p:spPr bwMode="auto">
          <a:xfrm rot="17853072">
            <a:off x="8877344" y="3541595"/>
            <a:ext cx="368437" cy="561514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4" name="Oval 44"/>
          <p:cNvSpPr>
            <a:spLocks noChangeArrowheads="1"/>
          </p:cNvSpPr>
          <p:nvPr/>
        </p:nvSpPr>
        <p:spPr bwMode="auto">
          <a:xfrm>
            <a:off x="10101236" y="2915704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</a:p>
        </p:txBody>
      </p:sp>
      <p:sp>
        <p:nvSpPr>
          <p:cNvPr id="145" name="Freeform 40"/>
          <p:cNvSpPr>
            <a:spLocks/>
          </p:cNvSpPr>
          <p:nvPr/>
        </p:nvSpPr>
        <p:spPr bwMode="auto">
          <a:xfrm>
            <a:off x="10010836" y="3548362"/>
            <a:ext cx="247395" cy="557500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6" name="Freeform 40"/>
          <p:cNvSpPr>
            <a:spLocks/>
          </p:cNvSpPr>
          <p:nvPr/>
        </p:nvSpPr>
        <p:spPr bwMode="auto">
          <a:xfrm rot="17853072">
            <a:off x="10713958" y="3503905"/>
            <a:ext cx="340255" cy="553097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7" name="Oval 44"/>
          <p:cNvSpPr>
            <a:spLocks noChangeArrowheads="1"/>
          </p:cNvSpPr>
          <p:nvPr/>
        </p:nvSpPr>
        <p:spPr bwMode="auto">
          <a:xfrm>
            <a:off x="7690819" y="4080089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</a:p>
        </p:txBody>
      </p:sp>
      <p:sp>
        <p:nvSpPr>
          <p:cNvPr id="148" name="Freeform 40"/>
          <p:cNvSpPr>
            <a:spLocks/>
          </p:cNvSpPr>
          <p:nvPr/>
        </p:nvSpPr>
        <p:spPr bwMode="auto">
          <a:xfrm rot="17853072">
            <a:off x="8128610" y="4794007"/>
            <a:ext cx="398684" cy="572130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9" name="Oval 44"/>
          <p:cNvSpPr>
            <a:spLocks noChangeArrowheads="1"/>
          </p:cNvSpPr>
          <p:nvPr/>
        </p:nvSpPr>
        <p:spPr bwMode="auto">
          <a:xfrm>
            <a:off x="8867819" y="4115542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</a:t>
            </a:r>
          </a:p>
        </p:txBody>
      </p:sp>
      <p:sp>
        <p:nvSpPr>
          <p:cNvPr id="150" name="Oval 44"/>
          <p:cNvSpPr>
            <a:spLocks noChangeArrowheads="1"/>
          </p:cNvSpPr>
          <p:nvPr/>
        </p:nvSpPr>
        <p:spPr bwMode="auto">
          <a:xfrm>
            <a:off x="9679726" y="4078999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</a:t>
            </a:r>
          </a:p>
        </p:txBody>
      </p:sp>
      <p:sp>
        <p:nvSpPr>
          <p:cNvPr id="151" name="Oval 44"/>
          <p:cNvSpPr>
            <a:spLocks noChangeArrowheads="1"/>
          </p:cNvSpPr>
          <p:nvPr/>
        </p:nvSpPr>
        <p:spPr bwMode="auto">
          <a:xfrm>
            <a:off x="10716914" y="4073086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</a:t>
            </a:r>
          </a:p>
        </p:txBody>
      </p:sp>
      <p:sp>
        <p:nvSpPr>
          <p:cNvPr id="152" name="Oval 44"/>
          <p:cNvSpPr>
            <a:spLocks noChangeArrowheads="1"/>
          </p:cNvSpPr>
          <p:nvPr/>
        </p:nvSpPr>
        <p:spPr bwMode="auto">
          <a:xfrm>
            <a:off x="8267569" y="5336612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</a:p>
        </p:txBody>
      </p:sp>
      <p:cxnSp>
        <p:nvCxnSpPr>
          <p:cNvPr id="158" name="直接连接符 157"/>
          <p:cNvCxnSpPr>
            <a:endCxn id="149" idx="2"/>
          </p:cNvCxnSpPr>
          <p:nvPr/>
        </p:nvCxnSpPr>
        <p:spPr>
          <a:xfrm flipV="1">
            <a:off x="8408025" y="4464509"/>
            <a:ext cx="459794" cy="4826"/>
          </a:xfrm>
          <a:prstGeom prst="line">
            <a:avLst/>
          </a:pr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59" name="直接连接符 158"/>
          <p:cNvCxnSpPr/>
          <p:nvPr/>
        </p:nvCxnSpPr>
        <p:spPr>
          <a:xfrm flipV="1">
            <a:off x="10360461" y="4437112"/>
            <a:ext cx="380327" cy="3805"/>
          </a:xfrm>
          <a:prstGeom prst="line">
            <a:avLst/>
          </a:pr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</p:cxnSp>
      <p:sp>
        <p:nvSpPr>
          <p:cNvPr id="160" name="Oval 44"/>
          <p:cNvSpPr>
            <a:spLocks noChangeArrowheads="1"/>
          </p:cNvSpPr>
          <p:nvPr/>
        </p:nvSpPr>
        <p:spPr bwMode="auto">
          <a:xfrm>
            <a:off x="2639015" y="1772813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</a:p>
        </p:txBody>
      </p:sp>
      <p:sp>
        <p:nvSpPr>
          <p:cNvPr id="161" name="Freeform 40"/>
          <p:cNvSpPr>
            <a:spLocks/>
          </p:cNvSpPr>
          <p:nvPr/>
        </p:nvSpPr>
        <p:spPr bwMode="auto">
          <a:xfrm>
            <a:off x="2166053" y="2272307"/>
            <a:ext cx="497195" cy="663801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2" name="Freeform 40"/>
          <p:cNvSpPr>
            <a:spLocks/>
          </p:cNvSpPr>
          <p:nvPr/>
        </p:nvSpPr>
        <p:spPr bwMode="auto">
          <a:xfrm rot="17853072">
            <a:off x="3401719" y="2257699"/>
            <a:ext cx="308297" cy="732970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3" name="Oval 44"/>
          <p:cNvSpPr>
            <a:spLocks noChangeArrowheads="1"/>
          </p:cNvSpPr>
          <p:nvPr/>
        </p:nvSpPr>
        <p:spPr bwMode="auto">
          <a:xfrm>
            <a:off x="1753106" y="2924786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</a:p>
        </p:txBody>
      </p:sp>
      <p:sp>
        <p:nvSpPr>
          <p:cNvPr id="164" name="Freeform 40"/>
          <p:cNvSpPr>
            <a:spLocks/>
          </p:cNvSpPr>
          <p:nvPr/>
        </p:nvSpPr>
        <p:spPr bwMode="auto">
          <a:xfrm>
            <a:off x="1532552" y="3536742"/>
            <a:ext cx="302454" cy="566584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5" name="Freeform 40"/>
          <p:cNvSpPr>
            <a:spLocks/>
          </p:cNvSpPr>
          <p:nvPr/>
        </p:nvSpPr>
        <p:spPr bwMode="auto">
          <a:xfrm rot="17853072">
            <a:off x="2324015" y="3541593"/>
            <a:ext cx="368437" cy="561514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6" name="Oval 44"/>
          <p:cNvSpPr>
            <a:spLocks noChangeArrowheads="1"/>
          </p:cNvSpPr>
          <p:nvPr/>
        </p:nvSpPr>
        <p:spPr bwMode="auto">
          <a:xfrm>
            <a:off x="3547907" y="2915702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</a:p>
        </p:txBody>
      </p:sp>
      <p:sp>
        <p:nvSpPr>
          <p:cNvPr id="167" name="Freeform 40"/>
          <p:cNvSpPr>
            <a:spLocks/>
          </p:cNvSpPr>
          <p:nvPr/>
        </p:nvSpPr>
        <p:spPr bwMode="auto">
          <a:xfrm>
            <a:off x="3457507" y="3548360"/>
            <a:ext cx="247395" cy="557500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8" name="Freeform 40"/>
          <p:cNvSpPr>
            <a:spLocks/>
          </p:cNvSpPr>
          <p:nvPr/>
        </p:nvSpPr>
        <p:spPr bwMode="auto">
          <a:xfrm rot="17853072">
            <a:off x="4160629" y="3503903"/>
            <a:ext cx="340255" cy="553097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9" name="Oval 44"/>
          <p:cNvSpPr>
            <a:spLocks noChangeArrowheads="1"/>
          </p:cNvSpPr>
          <p:nvPr/>
        </p:nvSpPr>
        <p:spPr bwMode="auto">
          <a:xfrm>
            <a:off x="1137490" y="4080087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</a:p>
        </p:txBody>
      </p:sp>
      <p:sp>
        <p:nvSpPr>
          <p:cNvPr id="170" name="Freeform 40"/>
          <p:cNvSpPr>
            <a:spLocks/>
          </p:cNvSpPr>
          <p:nvPr/>
        </p:nvSpPr>
        <p:spPr bwMode="auto">
          <a:xfrm rot="17853072">
            <a:off x="1575281" y="4794005"/>
            <a:ext cx="398684" cy="572130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1" name="Oval 44"/>
          <p:cNvSpPr>
            <a:spLocks noChangeArrowheads="1"/>
          </p:cNvSpPr>
          <p:nvPr/>
        </p:nvSpPr>
        <p:spPr bwMode="auto">
          <a:xfrm>
            <a:off x="2314490" y="4115540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</a:t>
            </a:r>
          </a:p>
        </p:txBody>
      </p:sp>
      <p:sp>
        <p:nvSpPr>
          <p:cNvPr id="172" name="Oval 44"/>
          <p:cNvSpPr>
            <a:spLocks noChangeArrowheads="1"/>
          </p:cNvSpPr>
          <p:nvPr/>
        </p:nvSpPr>
        <p:spPr bwMode="auto">
          <a:xfrm>
            <a:off x="3126397" y="4078997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</a:t>
            </a:r>
          </a:p>
        </p:txBody>
      </p:sp>
      <p:sp>
        <p:nvSpPr>
          <p:cNvPr id="173" name="Oval 44"/>
          <p:cNvSpPr>
            <a:spLocks noChangeArrowheads="1"/>
          </p:cNvSpPr>
          <p:nvPr/>
        </p:nvSpPr>
        <p:spPr bwMode="auto">
          <a:xfrm>
            <a:off x="4163585" y="4073084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</a:t>
            </a:r>
          </a:p>
        </p:txBody>
      </p:sp>
      <p:sp>
        <p:nvSpPr>
          <p:cNvPr id="174" name="Oval 44"/>
          <p:cNvSpPr>
            <a:spLocks noChangeArrowheads="1"/>
          </p:cNvSpPr>
          <p:nvPr/>
        </p:nvSpPr>
        <p:spPr bwMode="auto">
          <a:xfrm>
            <a:off x="1714240" y="5336610"/>
            <a:ext cx="697516" cy="69793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</a:p>
        </p:txBody>
      </p:sp>
      <p:sp>
        <p:nvSpPr>
          <p:cNvPr id="177" name="五边形 17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1271464" y="396250"/>
            <a:ext cx="5544616" cy="988329"/>
            <a:chOff x="511395" y="5831598"/>
            <a:chExt cx="4001369" cy="1903027"/>
          </a:xfrm>
        </p:grpSpPr>
        <p:sp>
          <p:nvSpPr>
            <p:cNvPr id="179" name="燕尾形 178"/>
            <p:cNvSpPr/>
            <p:nvPr/>
          </p:nvSpPr>
          <p:spPr>
            <a:xfrm>
              <a:off x="511395" y="6101950"/>
              <a:ext cx="4001369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0" name="燕尾形 4"/>
            <p:cNvSpPr/>
            <p:nvPr/>
          </p:nvSpPr>
          <p:spPr>
            <a:xfrm>
              <a:off x="851977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广度优先搜索的过程</a:t>
              </a:r>
            </a:p>
          </p:txBody>
        </p:sp>
      </p:grpSp>
      <p:sp>
        <p:nvSpPr>
          <p:cNvPr id="40" name="燕尾形 39"/>
          <p:cNvSpPr/>
          <p:nvPr/>
        </p:nvSpPr>
        <p:spPr>
          <a:xfrm>
            <a:off x="6549161" y="545502"/>
            <a:ext cx="4515391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广度优先生成树</a:t>
            </a:r>
          </a:p>
        </p:txBody>
      </p:sp>
    </p:spTree>
    <p:extLst>
      <p:ext uri="{BB962C8B-B14F-4D97-AF65-F5344CB8AC3E}">
        <p14:creationId xmlns:p14="http://schemas.microsoft.com/office/powerpoint/2010/main" val="1641737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2" grpId="0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2315" y="1204743"/>
            <a:ext cx="9659167" cy="1470411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在图中自顶点</a:t>
            </a:r>
            <a:r>
              <a:rPr lang="en-US" altLang="zh-CN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开始进行广度优先搜索，可能得到的搜索序列为：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3022624"/>
            <a:ext cx="200141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E,A,B,C,F,D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879874"/>
            <a:ext cx="236145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E,A,B,D,C,F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737124"/>
            <a:ext cx="221744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E,A,D,B,C,F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594374"/>
            <a:ext cx="236145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E,B,D,A,F,C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079204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936454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793704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650954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47" name="Oval 44"/>
          <p:cNvSpPr>
            <a:spLocks noChangeArrowheads="1"/>
          </p:cNvSpPr>
          <p:nvPr/>
        </p:nvSpPr>
        <p:spPr bwMode="auto">
          <a:xfrm>
            <a:off x="5704603" y="3431083"/>
            <a:ext cx="626693" cy="613127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endParaRPr lang="en-US" altLang="zh-CN" sz="2800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8" name="Oval 44"/>
          <p:cNvSpPr>
            <a:spLocks noChangeArrowheads="1"/>
          </p:cNvSpPr>
          <p:nvPr/>
        </p:nvSpPr>
        <p:spPr bwMode="auto">
          <a:xfrm>
            <a:off x="6928739" y="3443245"/>
            <a:ext cx="626693" cy="613127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</a:p>
        </p:txBody>
      </p:sp>
      <p:sp>
        <p:nvSpPr>
          <p:cNvPr id="49" name="Oval 44"/>
          <p:cNvSpPr>
            <a:spLocks noChangeArrowheads="1"/>
          </p:cNvSpPr>
          <p:nvPr/>
        </p:nvSpPr>
        <p:spPr bwMode="auto">
          <a:xfrm>
            <a:off x="5138396" y="4476650"/>
            <a:ext cx="626693" cy="578171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6346279" y="4435872"/>
            <a:ext cx="626693" cy="613127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</a:p>
        </p:txBody>
      </p:sp>
      <p:sp>
        <p:nvSpPr>
          <p:cNvPr id="51" name="Oval 44"/>
          <p:cNvSpPr>
            <a:spLocks noChangeArrowheads="1"/>
          </p:cNvSpPr>
          <p:nvPr/>
        </p:nvSpPr>
        <p:spPr bwMode="auto">
          <a:xfrm>
            <a:off x="7636221" y="4379061"/>
            <a:ext cx="626693" cy="613127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</p:txBody>
      </p:sp>
      <p:sp>
        <p:nvSpPr>
          <p:cNvPr id="52" name="Oval 44"/>
          <p:cNvSpPr>
            <a:spLocks noChangeArrowheads="1"/>
          </p:cNvSpPr>
          <p:nvPr/>
        </p:nvSpPr>
        <p:spPr bwMode="auto">
          <a:xfrm>
            <a:off x="7009528" y="5350868"/>
            <a:ext cx="626693" cy="613127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</a:t>
            </a:r>
          </a:p>
        </p:txBody>
      </p:sp>
      <p:cxnSp>
        <p:nvCxnSpPr>
          <p:cNvPr id="54" name="直接连接符 53"/>
          <p:cNvCxnSpPr/>
          <p:nvPr/>
        </p:nvCxnSpPr>
        <p:spPr>
          <a:xfrm>
            <a:off x="6324690" y="3694933"/>
            <a:ext cx="6040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259167" y="3978674"/>
            <a:ext cx="276625" cy="5036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5567892" y="3978674"/>
            <a:ext cx="286369" cy="508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5780970" y="4800382"/>
            <a:ext cx="543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464990" y="3962644"/>
            <a:ext cx="276625" cy="5036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7468852" y="4920372"/>
            <a:ext cx="286369" cy="508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798397" y="5005615"/>
            <a:ext cx="276625" cy="5036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30904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30904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30904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30904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40124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899243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6386512" y="2262248"/>
            <a:ext cx="4318001" cy="734703"/>
            <a:chOff x="6386512" y="2262249"/>
            <a:chExt cx="4318001" cy="641350"/>
          </a:xfrm>
        </p:grpSpPr>
        <p:sp>
          <p:nvSpPr>
            <p:cNvPr id="4" name="Text Box 66"/>
            <p:cNvSpPr txBox="1">
              <a:spLocks noChangeArrowheads="1"/>
            </p:cNvSpPr>
            <p:nvPr/>
          </p:nvSpPr>
          <p:spPr bwMode="auto">
            <a:xfrm>
              <a:off x="6386512" y="2262249"/>
              <a:ext cx="4318000" cy="6413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3600" kern="0">
                <a:solidFill>
                  <a:srgbClr val="3333CC"/>
                </a:solidFill>
                <a:ea typeface="华文行楷" panose="02010800040101010101" pitchFamily="2" charset="-122"/>
              </a:endParaRPr>
            </a:p>
          </p:txBody>
        </p:sp>
        <p:sp>
          <p:nvSpPr>
            <p:cNvPr id="5" name="Line 67"/>
            <p:cNvSpPr>
              <a:spLocks noChangeShapeType="1"/>
            </p:cNvSpPr>
            <p:nvPr/>
          </p:nvSpPr>
          <p:spPr bwMode="auto">
            <a:xfrm flipV="1">
              <a:off x="6386513" y="2276872"/>
              <a:ext cx="4318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3333CC"/>
                </a:solidFill>
                <a:ea typeface="华文行楷" panose="02010800040101010101" pitchFamily="2" charset="-122"/>
              </a:endParaRPr>
            </a:p>
          </p:txBody>
        </p:sp>
        <p:sp>
          <p:nvSpPr>
            <p:cNvPr id="6" name="Line 68"/>
            <p:cNvSpPr>
              <a:spLocks noChangeShapeType="1"/>
            </p:cNvSpPr>
            <p:nvPr/>
          </p:nvSpPr>
          <p:spPr bwMode="auto">
            <a:xfrm flipV="1">
              <a:off x="6386513" y="2902012"/>
              <a:ext cx="431799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3333CC"/>
                </a:solidFill>
                <a:ea typeface="华文行楷" panose="02010800040101010101" pitchFamily="2" charset="-122"/>
              </a:endParaRPr>
            </a:p>
          </p:txBody>
        </p:sp>
      </p:grp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5303912" y="5386052"/>
            <a:ext cx="563563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" name="Text Box 65"/>
          <p:cNvSpPr txBox="1">
            <a:spLocks noChangeArrowheads="1"/>
          </p:cNvSpPr>
          <p:nvPr/>
        </p:nvSpPr>
        <p:spPr bwMode="auto">
          <a:xfrm>
            <a:off x="6526213" y="2357500"/>
            <a:ext cx="563563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Times New Roman"/>
                <a:ea typeface="华文行楷" panose="02010800040101010101" pitchFamily="2" charset="-122"/>
              </a:rPr>
              <a:t>V</a:t>
            </a:r>
            <a:r>
              <a:rPr lang="en-US" altLang="zh-CN" sz="3200" baseline="-25000" dirty="0">
                <a:solidFill>
                  <a:srgbClr val="0000FF"/>
                </a:solidFill>
                <a:latin typeface="Times New Roman"/>
                <a:ea typeface="华文行楷" panose="02010800040101010101" pitchFamily="2" charset="-122"/>
              </a:rPr>
              <a:t>1</a:t>
            </a:r>
          </a:p>
        </p:txBody>
      </p:sp>
      <p:sp>
        <p:nvSpPr>
          <p:cNvPr id="40" name="Freeform 69"/>
          <p:cNvSpPr>
            <a:spLocks/>
          </p:cNvSpPr>
          <p:nvPr/>
        </p:nvSpPr>
        <p:spPr bwMode="auto">
          <a:xfrm>
            <a:off x="2448301" y="2080811"/>
            <a:ext cx="1328761" cy="372720"/>
          </a:xfrm>
          <a:custGeom>
            <a:avLst/>
            <a:gdLst>
              <a:gd name="T0" fmla="*/ 0 w 1219"/>
              <a:gd name="T1" fmla="*/ 58 h 413"/>
              <a:gd name="T2" fmla="*/ 144 w 1219"/>
              <a:gd name="T3" fmla="*/ 250 h 413"/>
              <a:gd name="T4" fmla="*/ 365 w 1219"/>
              <a:gd name="T5" fmla="*/ 375 h 413"/>
              <a:gd name="T6" fmla="*/ 643 w 1219"/>
              <a:gd name="T7" fmla="*/ 413 h 413"/>
              <a:gd name="T8" fmla="*/ 903 w 1219"/>
              <a:gd name="T9" fmla="*/ 375 h 413"/>
              <a:gd name="T10" fmla="*/ 1047 w 1219"/>
              <a:gd name="T11" fmla="*/ 288 h 413"/>
              <a:gd name="T12" fmla="*/ 1181 w 1219"/>
              <a:gd name="T13" fmla="*/ 125 h 413"/>
              <a:gd name="T14" fmla="*/ 1219 w 1219"/>
              <a:gd name="T15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9" h="413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41" name="Text Box 49"/>
          <p:cNvSpPr txBox="1">
            <a:spLocks noChangeArrowheads="1"/>
          </p:cNvSpPr>
          <p:nvPr/>
        </p:nvSpPr>
        <p:spPr bwMode="auto">
          <a:xfrm>
            <a:off x="3247280" y="5350792"/>
            <a:ext cx="2056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44" name="Text Box 49"/>
          <p:cNvSpPr txBox="1">
            <a:spLocks noChangeArrowheads="1"/>
          </p:cNvSpPr>
          <p:nvPr/>
        </p:nvSpPr>
        <p:spPr bwMode="auto">
          <a:xfrm>
            <a:off x="7517196" y="1594186"/>
            <a:ext cx="2056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7045363" y="2351652"/>
            <a:ext cx="563562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 flipH="1">
            <a:off x="2217044" y="2132698"/>
            <a:ext cx="466726" cy="62809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3477672" y="2191523"/>
            <a:ext cx="488779" cy="5908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7564513" y="2351155"/>
            <a:ext cx="563562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0" name="Freeform 54"/>
          <p:cNvSpPr>
            <a:spLocks/>
          </p:cNvSpPr>
          <p:nvPr/>
        </p:nvSpPr>
        <p:spPr bwMode="auto">
          <a:xfrm>
            <a:off x="1216026" y="3272919"/>
            <a:ext cx="3581400" cy="369332"/>
          </a:xfrm>
          <a:custGeom>
            <a:avLst/>
            <a:gdLst>
              <a:gd name="T0" fmla="*/ 0 w 1219"/>
              <a:gd name="T1" fmla="*/ 58 h 413"/>
              <a:gd name="T2" fmla="*/ 144 w 1219"/>
              <a:gd name="T3" fmla="*/ 250 h 413"/>
              <a:gd name="T4" fmla="*/ 365 w 1219"/>
              <a:gd name="T5" fmla="*/ 375 h 413"/>
              <a:gd name="T6" fmla="*/ 643 w 1219"/>
              <a:gd name="T7" fmla="*/ 413 h 413"/>
              <a:gd name="T8" fmla="*/ 903 w 1219"/>
              <a:gd name="T9" fmla="*/ 375 h 413"/>
              <a:gd name="T10" fmla="*/ 1047 w 1219"/>
              <a:gd name="T11" fmla="*/ 288 h 413"/>
              <a:gd name="T12" fmla="*/ 1181 w 1219"/>
              <a:gd name="T13" fmla="*/ 125 h 413"/>
              <a:gd name="T14" fmla="*/ 1219 w 1219"/>
              <a:gd name="T15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9" h="413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56" name="Text Box 48"/>
          <p:cNvSpPr txBox="1">
            <a:spLocks noChangeArrowheads="1"/>
          </p:cNvSpPr>
          <p:nvPr/>
        </p:nvSpPr>
        <p:spPr bwMode="auto">
          <a:xfrm>
            <a:off x="5832232" y="5397435"/>
            <a:ext cx="563562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7" name="Text Box 49"/>
          <p:cNvSpPr txBox="1">
            <a:spLocks noChangeArrowheads="1"/>
          </p:cNvSpPr>
          <p:nvPr/>
        </p:nvSpPr>
        <p:spPr bwMode="auto">
          <a:xfrm>
            <a:off x="6371636" y="5386051"/>
            <a:ext cx="563563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6848631" y="5417405"/>
            <a:ext cx="563563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7327144" y="5437299"/>
            <a:ext cx="563563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7816506" y="5435482"/>
            <a:ext cx="563563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8315007" y="5431701"/>
            <a:ext cx="563563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8804369" y="5438803"/>
            <a:ext cx="563562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3" name="Text Box 58"/>
          <p:cNvSpPr txBox="1">
            <a:spLocks noChangeArrowheads="1"/>
          </p:cNvSpPr>
          <p:nvPr/>
        </p:nvSpPr>
        <p:spPr bwMode="auto">
          <a:xfrm>
            <a:off x="8062032" y="2365686"/>
            <a:ext cx="563563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8559551" y="2365685"/>
            <a:ext cx="563563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9057070" y="2362287"/>
            <a:ext cx="563563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6" name="Text Box 61"/>
          <p:cNvSpPr txBox="1">
            <a:spLocks noChangeArrowheads="1"/>
          </p:cNvSpPr>
          <p:nvPr/>
        </p:nvSpPr>
        <p:spPr bwMode="auto">
          <a:xfrm>
            <a:off x="9552026" y="2373931"/>
            <a:ext cx="563563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10049545" y="2387425"/>
            <a:ext cx="503237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8" name="Line 54"/>
          <p:cNvSpPr>
            <a:spLocks noChangeShapeType="1"/>
          </p:cNvSpPr>
          <p:nvPr/>
        </p:nvSpPr>
        <p:spPr bwMode="auto">
          <a:xfrm flipH="1">
            <a:off x="1537687" y="3414795"/>
            <a:ext cx="294244" cy="4787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69" name="Line 59"/>
          <p:cNvSpPr>
            <a:spLocks noChangeShapeType="1"/>
          </p:cNvSpPr>
          <p:nvPr/>
        </p:nvSpPr>
        <p:spPr bwMode="auto">
          <a:xfrm>
            <a:off x="2529149" y="3424356"/>
            <a:ext cx="355212" cy="59654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70" name="Line 56"/>
          <p:cNvSpPr>
            <a:spLocks noChangeShapeType="1"/>
          </p:cNvSpPr>
          <p:nvPr/>
        </p:nvSpPr>
        <p:spPr bwMode="auto">
          <a:xfrm flipH="1">
            <a:off x="3453338" y="3429053"/>
            <a:ext cx="234096" cy="52516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71" name="Line 59"/>
          <p:cNvSpPr>
            <a:spLocks noChangeShapeType="1"/>
          </p:cNvSpPr>
          <p:nvPr/>
        </p:nvSpPr>
        <p:spPr bwMode="auto">
          <a:xfrm>
            <a:off x="4345069" y="3384484"/>
            <a:ext cx="331050" cy="52246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72" name="Line 62"/>
          <p:cNvSpPr>
            <a:spLocks noChangeShapeType="1"/>
          </p:cNvSpPr>
          <p:nvPr/>
        </p:nvSpPr>
        <p:spPr bwMode="auto">
          <a:xfrm>
            <a:off x="1645316" y="4824767"/>
            <a:ext cx="206921" cy="4613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73" name="Freeform 69"/>
          <p:cNvSpPr>
            <a:spLocks/>
          </p:cNvSpPr>
          <p:nvPr/>
        </p:nvSpPr>
        <p:spPr bwMode="auto">
          <a:xfrm>
            <a:off x="1015975" y="4445478"/>
            <a:ext cx="2196980" cy="502482"/>
          </a:xfrm>
          <a:custGeom>
            <a:avLst/>
            <a:gdLst>
              <a:gd name="T0" fmla="*/ 0 w 1219"/>
              <a:gd name="T1" fmla="*/ 58 h 413"/>
              <a:gd name="T2" fmla="*/ 144 w 1219"/>
              <a:gd name="T3" fmla="*/ 250 h 413"/>
              <a:gd name="T4" fmla="*/ 365 w 1219"/>
              <a:gd name="T5" fmla="*/ 375 h 413"/>
              <a:gd name="T6" fmla="*/ 643 w 1219"/>
              <a:gd name="T7" fmla="*/ 413 h 413"/>
              <a:gd name="T8" fmla="*/ 903 w 1219"/>
              <a:gd name="T9" fmla="*/ 375 h 413"/>
              <a:gd name="T10" fmla="*/ 1047 w 1219"/>
              <a:gd name="T11" fmla="*/ 288 h 413"/>
              <a:gd name="T12" fmla="*/ 1181 w 1219"/>
              <a:gd name="T13" fmla="*/ 125 h 413"/>
              <a:gd name="T14" fmla="*/ 1219 w 1219"/>
              <a:gd name="T15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9" h="413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74" name="Freeform 69"/>
          <p:cNvSpPr>
            <a:spLocks/>
          </p:cNvSpPr>
          <p:nvPr/>
        </p:nvSpPr>
        <p:spPr bwMode="auto">
          <a:xfrm>
            <a:off x="3158934" y="4535065"/>
            <a:ext cx="1969529" cy="369332"/>
          </a:xfrm>
          <a:custGeom>
            <a:avLst/>
            <a:gdLst>
              <a:gd name="T0" fmla="*/ 0 w 1219"/>
              <a:gd name="T1" fmla="*/ 58 h 413"/>
              <a:gd name="T2" fmla="*/ 144 w 1219"/>
              <a:gd name="T3" fmla="*/ 250 h 413"/>
              <a:gd name="T4" fmla="*/ 365 w 1219"/>
              <a:gd name="T5" fmla="*/ 375 h 413"/>
              <a:gd name="T6" fmla="*/ 643 w 1219"/>
              <a:gd name="T7" fmla="*/ 413 h 413"/>
              <a:gd name="T8" fmla="*/ 903 w 1219"/>
              <a:gd name="T9" fmla="*/ 375 h 413"/>
              <a:gd name="T10" fmla="*/ 1047 w 1219"/>
              <a:gd name="T11" fmla="*/ 288 h 413"/>
              <a:gd name="T12" fmla="*/ 1181 w 1219"/>
              <a:gd name="T13" fmla="*/ 125 h 413"/>
              <a:gd name="T14" fmla="*/ 1219 w 1219"/>
              <a:gd name="T15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9" h="413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75" name="Freeform 69"/>
          <p:cNvSpPr>
            <a:spLocks/>
          </p:cNvSpPr>
          <p:nvPr/>
        </p:nvSpPr>
        <p:spPr bwMode="auto">
          <a:xfrm>
            <a:off x="1574966" y="5695929"/>
            <a:ext cx="1182952" cy="369332"/>
          </a:xfrm>
          <a:custGeom>
            <a:avLst/>
            <a:gdLst>
              <a:gd name="T0" fmla="*/ 0 w 1219"/>
              <a:gd name="T1" fmla="*/ 58 h 413"/>
              <a:gd name="T2" fmla="*/ 144 w 1219"/>
              <a:gd name="T3" fmla="*/ 250 h 413"/>
              <a:gd name="T4" fmla="*/ 365 w 1219"/>
              <a:gd name="T5" fmla="*/ 375 h 413"/>
              <a:gd name="T6" fmla="*/ 643 w 1219"/>
              <a:gd name="T7" fmla="*/ 413 h 413"/>
              <a:gd name="T8" fmla="*/ 903 w 1219"/>
              <a:gd name="T9" fmla="*/ 375 h 413"/>
              <a:gd name="T10" fmla="*/ 1047 w 1219"/>
              <a:gd name="T11" fmla="*/ 288 h 413"/>
              <a:gd name="T12" fmla="*/ 1181 w 1219"/>
              <a:gd name="T13" fmla="*/ 125 h 413"/>
              <a:gd name="T14" fmla="*/ 1219 w 1219"/>
              <a:gd name="T15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9" h="413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76" name="五边形 75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271464" y="396250"/>
            <a:ext cx="5544616" cy="988329"/>
            <a:chOff x="511395" y="5831598"/>
            <a:chExt cx="4001369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5" y="6101950"/>
              <a:ext cx="4001369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51977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广度优先搜索的算法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24048" y="1673837"/>
            <a:ext cx="3723611" cy="4261730"/>
            <a:chOff x="7690819" y="1772815"/>
            <a:chExt cx="3723611" cy="4261730"/>
          </a:xfrm>
        </p:grpSpPr>
        <p:sp>
          <p:nvSpPr>
            <p:cNvPr id="80" name="Oval 44"/>
            <p:cNvSpPr>
              <a:spLocks noChangeArrowheads="1"/>
            </p:cNvSpPr>
            <p:nvPr/>
          </p:nvSpPr>
          <p:spPr bwMode="auto">
            <a:xfrm>
              <a:off x="9192344" y="1772815"/>
              <a:ext cx="697516" cy="69793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V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1" name="Freeform 40"/>
            <p:cNvSpPr>
              <a:spLocks/>
            </p:cNvSpPr>
            <p:nvPr/>
          </p:nvSpPr>
          <p:spPr bwMode="auto">
            <a:xfrm>
              <a:off x="8719382" y="2272309"/>
              <a:ext cx="497195" cy="663801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2" name="Freeform 40"/>
            <p:cNvSpPr>
              <a:spLocks/>
            </p:cNvSpPr>
            <p:nvPr/>
          </p:nvSpPr>
          <p:spPr bwMode="auto">
            <a:xfrm rot="17853072">
              <a:off x="9955048" y="2257701"/>
              <a:ext cx="308297" cy="732970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3" name="Oval 44"/>
            <p:cNvSpPr>
              <a:spLocks noChangeArrowheads="1"/>
            </p:cNvSpPr>
            <p:nvPr/>
          </p:nvSpPr>
          <p:spPr bwMode="auto">
            <a:xfrm>
              <a:off x="8306435" y="2924788"/>
              <a:ext cx="697516" cy="69793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V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4" name="Freeform 40"/>
            <p:cNvSpPr>
              <a:spLocks/>
            </p:cNvSpPr>
            <p:nvPr/>
          </p:nvSpPr>
          <p:spPr bwMode="auto">
            <a:xfrm>
              <a:off x="8085881" y="3536744"/>
              <a:ext cx="302454" cy="566584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5" name="Freeform 40"/>
            <p:cNvSpPr>
              <a:spLocks/>
            </p:cNvSpPr>
            <p:nvPr/>
          </p:nvSpPr>
          <p:spPr bwMode="auto">
            <a:xfrm rot="17853072">
              <a:off x="8877344" y="3541595"/>
              <a:ext cx="368437" cy="561514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6" name="Oval 44"/>
            <p:cNvSpPr>
              <a:spLocks noChangeArrowheads="1"/>
            </p:cNvSpPr>
            <p:nvPr/>
          </p:nvSpPr>
          <p:spPr bwMode="auto">
            <a:xfrm>
              <a:off x="10101236" y="2915704"/>
              <a:ext cx="697516" cy="69793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V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7" name="Freeform 40"/>
            <p:cNvSpPr>
              <a:spLocks/>
            </p:cNvSpPr>
            <p:nvPr/>
          </p:nvSpPr>
          <p:spPr bwMode="auto">
            <a:xfrm>
              <a:off x="10010836" y="3548362"/>
              <a:ext cx="247395" cy="557500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8" name="Freeform 40"/>
            <p:cNvSpPr>
              <a:spLocks/>
            </p:cNvSpPr>
            <p:nvPr/>
          </p:nvSpPr>
          <p:spPr bwMode="auto">
            <a:xfrm rot="17853072">
              <a:off x="10713958" y="3503905"/>
              <a:ext cx="340255" cy="553097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9" name="Oval 44"/>
            <p:cNvSpPr>
              <a:spLocks noChangeArrowheads="1"/>
            </p:cNvSpPr>
            <p:nvPr/>
          </p:nvSpPr>
          <p:spPr bwMode="auto">
            <a:xfrm>
              <a:off x="7690819" y="4080089"/>
              <a:ext cx="697516" cy="69793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V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0" name="Freeform 40"/>
            <p:cNvSpPr>
              <a:spLocks/>
            </p:cNvSpPr>
            <p:nvPr/>
          </p:nvSpPr>
          <p:spPr bwMode="auto">
            <a:xfrm rot="17853072">
              <a:off x="8128610" y="4794007"/>
              <a:ext cx="398684" cy="572130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1" name="Oval 44"/>
            <p:cNvSpPr>
              <a:spLocks noChangeArrowheads="1"/>
            </p:cNvSpPr>
            <p:nvPr/>
          </p:nvSpPr>
          <p:spPr bwMode="auto">
            <a:xfrm>
              <a:off x="8867819" y="4115542"/>
              <a:ext cx="697516" cy="69793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V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92" name="Oval 44"/>
            <p:cNvSpPr>
              <a:spLocks noChangeArrowheads="1"/>
            </p:cNvSpPr>
            <p:nvPr/>
          </p:nvSpPr>
          <p:spPr bwMode="auto">
            <a:xfrm>
              <a:off x="9679726" y="4078999"/>
              <a:ext cx="697516" cy="69793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V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93" name="Oval 44"/>
            <p:cNvSpPr>
              <a:spLocks noChangeArrowheads="1"/>
            </p:cNvSpPr>
            <p:nvPr/>
          </p:nvSpPr>
          <p:spPr bwMode="auto">
            <a:xfrm>
              <a:off x="10716914" y="4073086"/>
              <a:ext cx="697516" cy="69793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V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94" name="Oval 44"/>
            <p:cNvSpPr>
              <a:spLocks noChangeArrowheads="1"/>
            </p:cNvSpPr>
            <p:nvPr/>
          </p:nvSpPr>
          <p:spPr bwMode="auto">
            <a:xfrm>
              <a:off x="8267569" y="5336612"/>
              <a:ext cx="697516" cy="69793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V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8</a:t>
              </a:r>
            </a:p>
          </p:txBody>
        </p:sp>
        <p:cxnSp>
          <p:nvCxnSpPr>
            <p:cNvPr id="95" name="直接连接符 94"/>
            <p:cNvCxnSpPr>
              <a:endCxn id="91" idx="2"/>
            </p:cNvCxnSpPr>
            <p:nvPr/>
          </p:nvCxnSpPr>
          <p:spPr>
            <a:xfrm flipV="1">
              <a:off x="8408025" y="4464509"/>
              <a:ext cx="459794" cy="4826"/>
            </a:xfrm>
            <a:prstGeom prst="line">
              <a:avLst/>
            </a:prstGeom>
            <a:solidFill>
              <a:srgbClr val="000099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96" name="直接连接符 95"/>
            <p:cNvCxnSpPr/>
            <p:nvPr/>
          </p:nvCxnSpPr>
          <p:spPr>
            <a:xfrm flipV="1">
              <a:off x="10360461" y="4437112"/>
              <a:ext cx="380327" cy="3805"/>
            </a:xfrm>
            <a:prstGeom prst="line">
              <a:avLst/>
            </a:prstGeom>
            <a:solidFill>
              <a:srgbClr val="000099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41635959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8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9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4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4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39" grpId="1"/>
      <p:bldP spid="40" grpId="0" animBg="1"/>
      <p:bldP spid="44" grpId="0"/>
      <p:bldP spid="46" grpId="0"/>
      <p:bldP spid="46" grpId="1"/>
      <p:bldP spid="47" grpId="0" animBg="1"/>
      <p:bldP spid="48" grpId="0" animBg="1"/>
      <p:bldP spid="49" grpId="0"/>
      <p:bldP spid="49" grpId="1"/>
      <p:bldP spid="50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78"/>
          <p:cNvSpPr txBox="1"/>
          <p:nvPr/>
        </p:nvSpPr>
        <p:spPr>
          <a:xfrm>
            <a:off x="3052040" y="4046681"/>
            <a:ext cx="765032" cy="33430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22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2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8"/>
          <p:cNvSpPr txBox="1"/>
          <p:nvPr/>
        </p:nvSpPr>
        <p:spPr>
          <a:xfrm>
            <a:off x="9050993" y="3680973"/>
            <a:ext cx="765032" cy="33430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2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endParaRPr lang="zh-CN" altLang="en-US" sz="22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5" name="文本框 78"/>
          <p:cNvSpPr txBox="1"/>
          <p:nvPr/>
        </p:nvSpPr>
        <p:spPr>
          <a:xfrm>
            <a:off x="6994694" y="4562262"/>
            <a:ext cx="765032" cy="33430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22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2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78"/>
          <p:cNvSpPr txBox="1"/>
          <p:nvPr/>
        </p:nvSpPr>
        <p:spPr>
          <a:xfrm>
            <a:off x="4223703" y="3331121"/>
            <a:ext cx="765032" cy="33430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2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endParaRPr lang="zh-CN" altLang="en-US" sz="22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流程图: 终止 21"/>
          <p:cNvSpPr/>
          <p:nvPr/>
        </p:nvSpPr>
        <p:spPr>
          <a:xfrm>
            <a:off x="2410677" y="1597089"/>
            <a:ext cx="1130046" cy="507026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</a:t>
            </a:r>
            <a:endParaRPr lang="zh-CN" altLang="en-US" sz="2400" kern="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流程图: 过程 22"/>
          <p:cNvSpPr/>
          <p:nvPr/>
        </p:nvSpPr>
        <p:spPr>
          <a:xfrm>
            <a:off x="603500" y="2449560"/>
            <a:ext cx="6308203" cy="590602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访问初始顶点、队列初始化、初始顶点入队列</a:t>
            </a:r>
            <a:endParaRPr lang="zh-CN" altLang="en-US" sz="2400" kern="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975699" y="2104115"/>
            <a:ext cx="0" cy="300872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/>
          <p:cNvSpPr/>
          <p:nvPr/>
        </p:nvSpPr>
        <p:spPr>
          <a:xfrm>
            <a:off x="2068310" y="4469296"/>
            <a:ext cx="1833130" cy="570779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队头出队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962839" y="3023448"/>
            <a:ext cx="0" cy="349786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决策 26"/>
          <p:cNvSpPr/>
          <p:nvPr/>
        </p:nvSpPr>
        <p:spPr>
          <a:xfrm>
            <a:off x="1773490" y="3363321"/>
            <a:ext cx="2404418" cy="757744"/>
          </a:xfrm>
          <a:prstGeom prst="flowChartDecision">
            <a:avLst/>
          </a:prstGeom>
          <a:solidFill>
            <a:srgbClr val="FFFF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队列空</a:t>
            </a:r>
            <a:endParaRPr lang="zh-CN" altLang="en-US" sz="2400" kern="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960754" y="4121065"/>
            <a:ext cx="2086" cy="348232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2945863" y="5042772"/>
            <a:ext cx="11450" cy="1036338"/>
          </a:xfrm>
          <a:prstGeom prst="line">
            <a:avLst/>
          </a:prstGeom>
          <a:solidFill>
            <a:srgbClr val="FFFFFF"/>
          </a:solidFill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177909" y="3742193"/>
            <a:ext cx="480884" cy="0"/>
          </a:xfrm>
          <a:prstGeom prst="line">
            <a:avLst/>
          </a:prstGeom>
          <a:solidFill>
            <a:srgbClr val="FFFFFF"/>
          </a:solidFill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终止 33"/>
          <p:cNvSpPr/>
          <p:nvPr/>
        </p:nvSpPr>
        <p:spPr>
          <a:xfrm>
            <a:off x="4669141" y="3469110"/>
            <a:ext cx="1027038" cy="546166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9052969" y="5796096"/>
            <a:ext cx="2764" cy="358407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决策 38"/>
          <p:cNvSpPr/>
          <p:nvPr/>
        </p:nvSpPr>
        <p:spPr>
          <a:xfrm>
            <a:off x="7377210" y="4118632"/>
            <a:ext cx="3357044" cy="1677462"/>
          </a:xfrm>
          <a:prstGeom prst="flowChartDecision">
            <a:avLst/>
          </a:prstGeom>
          <a:solidFill>
            <a:srgbClr val="FFFF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队头有未被访问的邻接点</a:t>
            </a:r>
            <a:endParaRPr lang="zh-CN" altLang="en-US" sz="2400" kern="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 flipV="1">
            <a:off x="2936298" y="6089289"/>
            <a:ext cx="6119435" cy="55036"/>
          </a:xfrm>
          <a:prstGeom prst="line">
            <a:avLst/>
          </a:prstGeom>
          <a:solidFill>
            <a:srgbClr val="FFFFFF"/>
          </a:solidFill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过程 46"/>
          <p:cNvSpPr/>
          <p:nvPr/>
        </p:nvSpPr>
        <p:spPr>
          <a:xfrm>
            <a:off x="7225318" y="2826130"/>
            <a:ext cx="3655302" cy="604206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访问这个邻接点、入队列</a:t>
            </a:r>
          </a:p>
        </p:txBody>
      </p:sp>
      <p:cxnSp>
        <p:nvCxnSpPr>
          <p:cNvPr id="50" name="直接箭头连接符 49"/>
          <p:cNvCxnSpPr>
            <a:endCxn id="47" idx="2"/>
          </p:cNvCxnSpPr>
          <p:nvPr/>
        </p:nvCxnSpPr>
        <p:spPr>
          <a:xfrm flipV="1">
            <a:off x="9042102" y="3430336"/>
            <a:ext cx="10867" cy="694190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2975703" y="3131985"/>
            <a:ext cx="3936000" cy="2866"/>
          </a:xfrm>
          <a:prstGeom prst="line">
            <a:avLst/>
          </a:prstGeom>
          <a:solidFill>
            <a:srgbClr val="FFFFFF"/>
          </a:solidFill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6895376" y="3145030"/>
            <a:ext cx="13339" cy="1812333"/>
          </a:xfrm>
          <a:prstGeom prst="line">
            <a:avLst/>
          </a:prstGeom>
          <a:solidFill>
            <a:srgbClr val="FFFFFF"/>
          </a:solidFill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889849" y="4964095"/>
            <a:ext cx="487361" cy="0"/>
          </a:xfrm>
          <a:prstGeom prst="line">
            <a:avLst/>
          </a:prstGeom>
          <a:solidFill>
            <a:srgbClr val="FFFFFF"/>
          </a:solidFill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9044323" y="2257021"/>
            <a:ext cx="13339" cy="573992"/>
          </a:xfrm>
          <a:prstGeom prst="line">
            <a:avLst/>
          </a:prstGeom>
          <a:solidFill>
            <a:srgbClr val="FFFFFF"/>
          </a:solidFill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9042102" y="2260762"/>
            <a:ext cx="2248244" cy="0"/>
          </a:xfrm>
          <a:prstGeom prst="line">
            <a:avLst/>
          </a:prstGeom>
          <a:solidFill>
            <a:srgbClr val="FFFFFF"/>
          </a:solidFill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11240921" y="2254551"/>
            <a:ext cx="39028" cy="3793816"/>
          </a:xfrm>
          <a:prstGeom prst="line">
            <a:avLst/>
          </a:prstGeom>
          <a:solidFill>
            <a:srgbClr val="FFFFFF"/>
          </a:solidFill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9050993" y="6042380"/>
            <a:ext cx="2189928" cy="0"/>
          </a:xfrm>
          <a:prstGeom prst="line">
            <a:avLst/>
          </a:prstGeom>
          <a:solidFill>
            <a:srgbClr val="FFFFFF"/>
          </a:solidFill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燕尾形 91"/>
          <p:cNvSpPr/>
          <p:nvPr/>
        </p:nvSpPr>
        <p:spPr>
          <a:xfrm>
            <a:off x="6549161" y="545502"/>
            <a:ext cx="2499167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</a:p>
        </p:txBody>
      </p:sp>
      <p:sp>
        <p:nvSpPr>
          <p:cNvPr id="36" name="五边形 35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271464" y="396250"/>
            <a:ext cx="5544616" cy="988329"/>
            <a:chOff x="511395" y="5831598"/>
            <a:chExt cx="4001369" cy="1903027"/>
          </a:xfrm>
        </p:grpSpPr>
        <p:sp>
          <p:nvSpPr>
            <p:cNvPr id="40" name="燕尾形 39"/>
            <p:cNvSpPr/>
            <p:nvPr/>
          </p:nvSpPr>
          <p:spPr>
            <a:xfrm>
              <a:off x="511395" y="6101950"/>
              <a:ext cx="4001369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燕尾形 4"/>
            <p:cNvSpPr/>
            <p:nvPr/>
          </p:nvSpPr>
          <p:spPr>
            <a:xfrm>
              <a:off x="851977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广度优先搜索的算法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51204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74" grpId="0"/>
      <p:bldP spid="75" grpId="0"/>
      <p:bldP spid="20" grpId="0"/>
      <p:bldP spid="25" grpId="0" animBg="1"/>
      <p:bldP spid="27" grpId="0" animBg="1"/>
      <p:bldP spid="34" grpId="0" animBg="1"/>
      <p:bldP spid="39" grpId="0" animBg="1"/>
      <p:bldP spid="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1800"/>
  <p:tag name="MH_SECTIONID" val="1801,1802,1803,1804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1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1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1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1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1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Text"/>
  <p:tag name="MH_ORDER" val="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Text"/>
  <p:tag name="MH_ORDER" val="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Text"/>
  <p:tag name="MH_ORDER" val="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Text"/>
  <p:tag name="MH_ORDER" val="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Text"/>
  <p:tag name="MH_ORDER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Text"/>
  <p:tag name="MH_ORDER" val="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3195930"/>
  <p:tag name="MH_LIBRARY" val="GRAPHIC"/>
  <p:tag name="MH_TYPE" val="Other"/>
  <p:tag name="MH_ORDER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Title"/>
  <p:tag name="MH_ORDER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1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1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1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1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Other"/>
  <p:tag name="MH_ORDER" val="1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Text"/>
  <p:tag name="MH_ORDER" val="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Text"/>
  <p:tag name="MH_ORDER" val="6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Text"/>
  <p:tag name="MH_ORDER" val="6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Text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3195930"/>
  <p:tag name="MH_LIBRARY" val="GRAPHIC"/>
  <p:tag name="MH_TYPE" val="Other"/>
  <p:tag name="MH_ORDER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Text"/>
  <p:tag name="MH_ORDER" val="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4193926"/>
  <p:tag name="MH_LIBRARY" val="GRAPHIC"/>
  <p:tag name="MH_TYPE" val="Text"/>
  <p:tag name="MH_ORDER" val="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3195930"/>
  <p:tag name="MH_LIBRARY" val="GRAPHIC"/>
  <p:tag name="MH_TYPE" val="Other"/>
  <p:tag name="MH_ORDER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itle"/>
  <p:tag name="MH_ORDER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9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3195930"/>
  <p:tag name="MH_LIBRARY" val="GRAPHIC"/>
  <p:tag name="MH_TYPE" val="Text"/>
  <p:tag name="MH_ORDER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Rectangle 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TextBox 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Freeform 2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3195930"/>
  <p:tag name="MH_LIBRARY" val="GRAPHIC"/>
  <p:tag name="MH_TYPE" val="Other"/>
  <p:tag name="MH_ORDER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3195930"/>
  <p:tag name="MH_LIBRARY" val="GRAPHIC"/>
  <p:tag name="MH_TYPE" val="SubTitl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3195930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AUTOCOLOR" val="TRUE"/>
  <p:tag name="MH_TYPE" val="CONTENTS"/>
  <p:tag name="ID" val="54584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3195930"/>
  <p:tag name="MH_LIBRARY" val="GRAPHIC"/>
  <p:tag name="MH_TYPE" val="Text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3195930"/>
  <p:tag name="MH_LIBRARY" val="GRAPHIC"/>
  <p:tag name="MH_TYPE" val="Other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3195930"/>
  <p:tag name="MH_LIBRARY" val="GRAPHIC"/>
  <p:tag name="MH_TYPE" val="Sub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3195930"/>
  <p:tag name="MH_LIBRARY" val="GRAPHIC"/>
  <p:tag name="MH_TYPE" val="Other"/>
  <p:tag name="MH_ORDER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3195930"/>
  <p:tag name="MH_LIBRARY" val="GRAPHIC"/>
  <p:tag name="MH_TYPE" val="Other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3195930"/>
  <p:tag name="MH_LIBRARY" val="GRAPHIC"/>
  <p:tag name="MH_TYPE" val="Text"/>
  <p:tag name="MH_ORDER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3195930"/>
  <p:tag name="MH_LIBRARY" val="GRAPHIC"/>
  <p:tag name="MH_TYPE" val="Other"/>
  <p:tag name="MH_ORDER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3195930"/>
  <p:tag name="MH_LIBRARY" val="GRAPHIC"/>
  <p:tag name="MH_TYPE" val="SubTitle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3195930"/>
  <p:tag name="MH_LIBRARY" val="GRAPHIC"/>
  <p:tag name="MH_TYPE" val="Other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3195930"/>
  <p:tag name="MH_LIBRARY" val="GRAPHIC"/>
  <p:tag name="MH_TYPE" val="Text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3195930"/>
  <p:tag name="MH_LIBRARY" val="GRAPHIC"/>
  <p:tag name="MH_TYPE" val="Other"/>
  <p:tag name="MH_ORD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3195930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演示文稿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2" id="{1C8628DC-6B33-4EC7-AE98-090D3D666A30}" vid="{BD745617-EE1A-45F8-A219-F9FF47AA8987}"/>
    </a:ext>
  </a:extLst>
</a:theme>
</file>

<file path=ppt/theme/theme2.xml><?xml version="1.0" encoding="utf-8"?>
<a:theme xmlns:a="http://schemas.openxmlformats.org/drawingml/2006/main" name="演示文稿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4" id="{045DB648-4783-41B5-9CCC-79F144C40474}" vid="{EDBCDBCC-F968-44B7-AF65-6AC451178DDD}"/>
    </a:ext>
  </a:extLst>
</a:theme>
</file>

<file path=ppt/theme/theme3.xml><?xml version="1.0" encoding="utf-8"?>
<a:theme xmlns:a="http://schemas.openxmlformats.org/drawingml/2006/main" name="演示文稿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5" id="{890E0C8E-D88D-4477-B85F-DAAA0E5D9497}" vid="{87EC80FA-82FB-4DDD-9B77-B59C0ED9FC27}"/>
    </a:ext>
  </a:extLst>
</a:theme>
</file>

<file path=ppt/theme/theme4.xml><?xml version="1.0" encoding="utf-8"?>
<a:theme xmlns:a="http://schemas.openxmlformats.org/drawingml/2006/main" name="演示文稿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6" id="{8D34F381-B58E-4578-A651-42B86E16BB86}" vid="{78F00369-7F80-4453-A8A4-CC6C91E4BE21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《数据结构》课件模板（主题）</Template>
  <TotalTime>44148</TotalTime>
  <Words>1089</Words>
  <Application>Microsoft Office PowerPoint</Application>
  <PresentationFormat>宽屏</PresentationFormat>
  <Paragraphs>298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LFTGEQ+é»ä½</vt:lpstr>
      <vt:lpstr>SNUJEP+æ¥·ä½</vt:lpstr>
      <vt:lpstr>TNVTAN+é»ä½</vt:lpstr>
      <vt:lpstr>仿宋_GB2312</vt:lpstr>
      <vt:lpstr>华文细黑</vt:lpstr>
      <vt:lpstr>华文行楷</vt:lpstr>
      <vt:lpstr>Microsoft Yahei</vt:lpstr>
      <vt:lpstr>Microsoft Yahei</vt:lpstr>
      <vt:lpstr>Arial</vt:lpstr>
      <vt:lpstr>Calibri</vt:lpstr>
      <vt:lpstr>Impact</vt:lpstr>
      <vt:lpstr>Times New Roman</vt:lpstr>
      <vt:lpstr>演示文稿12</vt:lpstr>
      <vt:lpstr>演示文稿14</vt:lpstr>
      <vt:lpstr>演示文稿15</vt:lpstr>
      <vt:lpstr>演示文稿16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教学节段11</dc:title>
  <dc:creator>lidongmei</dc:creator>
  <cp:lastModifiedBy>58236530@qq.com</cp:lastModifiedBy>
  <cp:revision>2097</cp:revision>
  <dcterms:created xsi:type="dcterms:W3CDTF">1996-07-15T15:40:02Z</dcterms:created>
  <dcterms:modified xsi:type="dcterms:W3CDTF">2024-05-20T08:06:53Z</dcterms:modified>
</cp:coreProperties>
</file>