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14"/>
  </p:notesMasterIdLst>
  <p:handoutMasterIdLst>
    <p:handoutMasterId r:id="rId15"/>
  </p:handoutMasterIdLst>
  <p:sldIdLst>
    <p:sldId id="1408" r:id="rId5"/>
    <p:sldId id="1856" r:id="rId6"/>
    <p:sldId id="1857" r:id="rId7"/>
    <p:sldId id="1858" r:id="rId8"/>
    <p:sldId id="1859" r:id="rId9"/>
    <p:sldId id="1860" r:id="rId10"/>
    <p:sldId id="1861" r:id="rId11"/>
    <p:sldId id="1862" r:id="rId12"/>
    <p:sldId id="1837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00"/>
    <a:srgbClr val="0000FF"/>
    <a:srgbClr val="ECE4D6"/>
    <a:srgbClr val="FFD966"/>
    <a:srgbClr val="F4F4F4"/>
    <a:srgbClr val="FF0000"/>
    <a:srgbClr val="009999"/>
    <a:srgbClr val="ED7D31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70" d="100"/>
          <a:sy n="70" d="100"/>
        </p:scale>
        <p:origin x="32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3/13/2024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2955318" y="1988841"/>
            <a:ext cx="6290864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次实验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35826" y="3429000"/>
            <a:ext cx="6840760" cy="151216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sz="4400" dirty="0" smtClean="0"/>
              <a:t>引用运算符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>
          <a:xfrm>
            <a:off x="1402088" y="2349575"/>
            <a:ext cx="7397697" cy="2360234"/>
            <a:chOff x="769543" y="2428868"/>
            <a:chExt cx="5863540" cy="2890788"/>
          </a:xfrm>
        </p:grpSpPr>
        <p:sp>
          <p:nvSpPr>
            <p:cNvPr id="5" name="TextBox 3"/>
            <p:cNvSpPr txBox="1"/>
            <p:nvPr/>
          </p:nvSpPr>
          <p:spPr>
            <a:xfrm>
              <a:off x="769543" y="2428868"/>
              <a:ext cx="5214974" cy="2890788"/>
            </a:xfrm>
            <a:prstGeom prst="rect">
              <a:avLst/>
            </a:prstGeom>
            <a:gradFill flip="none" rotWithShape="1">
              <a:gsLst>
                <a:gs pos="0">
                  <a:srgbClr val="FEFFFF">
                    <a:tint val="50000"/>
                    <a:satMod val="300000"/>
                  </a:srgbClr>
                </a:gs>
                <a:gs pos="35000">
                  <a:srgbClr val="FEFFFF">
                    <a:tint val="37000"/>
                    <a:satMod val="300000"/>
                  </a:srgbClr>
                </a:gs>
                <a:gs pos="100000">
                  <a:srgbClr val="FEFFFF">
                    <a:tint val="15000"/>
                    <a:satMod val="35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rgbClr val="FEFFFF">
                  <a:shade val="95000"/>
                  <a:satMod val="105000"/>
                </a:srgbClr>
              </a:solidFill>
              <a:prstDash val="solid"/>
            </a:ln>
            <a:effectLst>
              <a:glow rad="139700">
                <a:srgbClr val="000000">
                  <a:satMod val="175000"/>
                  <a:alpha val="4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0000" tIns="108000" rIns="180000" bIns="108000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返回值</a:t>
              </a: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算法对应的函数名</a:t>
              </a: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形参列表</a:t>
              </a: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{    </a:t>
              </a: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//</a:t>
              </a: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临时变量的定义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   //</a:t>
              </a: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实现由输入参数到输出参数的操作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…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076045" y="3309963"/>
              <a:ext cx="69141" cy="1760969"/>
            </a:xfrm>
            <a:prstGeom prst="rightBrace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145185" y="3432933"/>
              <a:ext cx="487898" cy="16789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函数体</a:t>
              </a: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1271463" y="5134656"/>
            <a:ext cx="7883213" cy="1481901"/>
            <a:chOff x="151169" y="5010031"/>
            <a:chExt cx="7883213" cy="1770235"/>
          </a:xfrm>
        </p:grpSpPr>
        <p:sp>
          <p:nvSpPr>
            <p:cNvPr id="9" name="TextBox 6"/>
            <p:cNvSpPr txBox="1"/>
            <p:nvPr/>
          </p:nvSpPr>
          <p:spPr>
            <a:xfrm>
              <a:off x="151169" y="5010031"/>
              <a:ext cx="7883213" cy="50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0" fontAlgn="base" latinLnBrk="0" hangingPunct="0">
                <a:lnSpc>
                  <a:spcPts val="26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形参列表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：由</a:t>
              </a:r>
              <a:r>
                <a:rPr kumimoji="1" lang="zh-CN" altLang="en-US" sz="2800" i="0" u="heavy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6600CC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输入型参数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和</a:t>
              </a:r>
              <a:r>
                <a:rPr kumimoji="1" lang="zh-CN" altLang="en-US" sz="2800" i="0" u="heavy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7030A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输出型参数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构成。</a:t>
              </a:r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2928926" y="6228775"/>
              <a:ext cx="1428760" cy="551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算法输入</a:t>
              </a: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4643438" y="6228773"/>
              <a:ext cx="1428760" cy="551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算法输出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570719" y="5474714"/>
              <a:ext cx="794" cy="828135"/>
            </a:xfrm>
            <a:prstGeom prst="straightConnector1">
              <a:avLst/>
            </a:prstGeom>
            <a:noFill/>
            <a:ln w="28575" cap="flat" cmpd="sng" algn="ctr">
              <a:solidFill>
                <a:srgbClr val="6600CC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 flipH="1">
              <a:off x="5214148" y="5435789"/>
              <a:ext cx="794" cy="828135"/>
            </a:xfrm>
            <a:prstGeom prst="straightConnector1">
              <a:avLst/>
            </a:prstGeom>
            <a:noFill/>
            <a:ln w="28575" cap="flat" cmpd="sng" algn="ctr">
              <a:solidFill>
                <a:srgbClr val="6600CC"/>
              </a:solidFill>
              <a:prstDash val="solid"/>
              <a:headEnd type="arrow"/>
              <a:tailEnd type="arrow"/>
            </a:ln>
            <a:effectLst/>
          </p:spPr>
        </p:cxnSp>
      </p:grpSp>
      <p:grpSp>
        <p:nvGrpSpPr>
          <p:cNvPr id="14" name="组合 20"/>
          <p:cNvGrpSpPr/>
          <p:nvPr/>
        </p:nvGrpSpPr>
        <p:grpSpPr>
          <a:xfrm>
            <a:off x="1367265" y="1475005"/>
            <a:ext cx="6224728" cy="642942"/>
            <a:chOff x="885140" y="1000108"/>
            <a:chExt cx="4594466" cy="642942"/>
          </a:xfrm>
        </p:grpSpPr>
        <p:sp>
          <p:nvSpPr>
            <p:cNvPr id="15" name="圆角矩形 14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  <a:gradFill rotWithShape="1">
              <a:gsLst>
                <a:gs pos="0">
                  <a:srgbClr val="3333CC">
                    <a:shade val="51000"/>
                    <a:satMod val="130000"/>
                  </a:srgbClr>
                </a:gs>
                <a:gs pos="80000">
                  <a:srgbClr val="3333CC">
                    <a:shade val="93000"/>
                    <a:satMod val="130000"/>
                  </a:srgbClr>
                </a:gs>
                <a:gs pos="100000">
                  <a:srgbClr val="3333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885140" y="1063478"/>
              <a:ext cx="900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  <a:gradFill rotWithShape="1">
              <a:gsLst>
                <a:gs pos="0">
                  <a:srgbClr val="3333CC">
                    <a:shade val="51000"/>
                    <a:satMod val="130000"/>
                  </a:srgbClr>
                </a:gs>
                <a:gs pos="80000">
                  <a:srgbClr val="3333CC">
                    <a:shade val="93000"/>
                    <a:satMod val="130000"/>
                  </a:srgbClr>
                </a:gs>
                <a:gs pos="100000">
                  <a:srgbClr val="3333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4693788" y="1109645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kern="0" dirty="0">
                  <a:solidFill>
                    <a:srgbClr val="00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</p:grpSp>
      <p:sp>
        <p:nvSpPr>
          <p:cNvPr id="20" name="五边形 1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71462" y="402531"/>
            <a:ext cx="5688633" cy="988329"/>
            <a:chOff x="511395" y="5843692"/>
            <a:chExt cx="4002022" cy="1903027"/>
          </a:xfrm>
        </p:grpSpPr>
        <p:sp>
          <p:nvSpPr>
            <p:cNvPr id="22" name="燕尾形 21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算法描述的一般格式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618840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2" y="484715"/>
            <a:ext cx="5688633" cy="988329"/>
            <a:chOff x="511395" y="5843692"/>
            <a:chExt cx="4002022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如何描述输出型参数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3"/>
          <p:cNvSpPr txBox="1"/>
          <p:nvPr/>
        </p:nvSpPr>
        <p:spPr>
          <a:xfrm>
            <a:off x="760150" y="1612045"/>
            <a:ext cx="10664441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C++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语言中提供了一种引用运算符“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用于描述输出型参数。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485908" y="3160670"/>
            <a:ext cx="216993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3333FF"/>
                </a:solidFill>
                <a:latin typeface="Times New Roman"/>
              </a:rPr>
              <a:t>int</a:t>
            </a:r>
            <a:r>
              <a:rPr kumimoji="1" lang="en-US" altLang="zh-CN" sz="3200" b="1" dirty="0">
                <a:solidFill>
                  <a:srgbClr val="3333FF"/>
                </a:solidFill>
                <a:latin typeface="Times New Roman"/>
              </a:rPr>
              <a:t> a=10;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3333FF"/>
                </a:solidFill>
                <a:latin typeface="Times New Roman"/>
              </a:rPr>
              <a:t>int</a:t>
            </a:r>
            <a:r>
              <a:rPr kumimoji="1" lang="en-US" altLang="zh-CN" sz="3200" b="1" dirty="0">
                <a:solidFill>
                  <a:srgbClr val="3333FF"/>
                </a:solidFill>
                <a:latin typeface="Times New Roman"/>
              </a:rPr>
              <a:t> &amp;b=a;</a:t>
            </a:r>
            <a:endParaRPr kumimoji="1" lang="zh-CN" altLang="en-US" sz="3200" b="1" dirty="0">
              <a:solidFill>
                <a:srgbClr val="3333FF"/>
              </a:solidFill>
              <a:latin typeface="Times New Roman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985180" y="4337861"/>
            <a:ext cx="1057320" cy="1165368"/>
            <a:chOff x="1928794" y="3326016"/>
            <a:chExt cx="1057320" cy="1165368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2000232" y="3610974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tailEnd type="arrow"/>
            </a:ln>
            <a:effectLst/>
          </p:spPr>
        </p:cxnSp>
        <p:sp>
          <p:nvSpPr>
            <p:cNvPr id="29" name="TextBox 7"/>
            <p:cNvSpPr txBox="1"/>
            <p:nvPr/>
          </p:nvSpPr>
          <p:spPr>
            <a:xfrm>
              <a:off x="1928794" y="3968164"/>
              <a:ext cx="1057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911424" y="2443109"/>
            <a:ext cx="191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引用示例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6737051" y="2911102"/>
            <a:ext cx="214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</a:rPr>
              <a:t>a</a:t>
            </a:r>
            <a:endParaRPr kumimoji="1" lang="zh-CN" altLang="en-US" sz="2400" i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57940" y="3033050"/>
            <a:ext cx="1071570" cy="500066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楷体" pitchFamily="49" charset="-122"/>
                <a:cs typeface="Times New Roman" pitchFamily="18" charset="0"/>
              </a:rPr>
              <a:t>10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TextBox 12"/>
          <p:cNvSpPr txBox="1"/>
          <p:nvPr/>
        </p:nvSpPr>
        <p:spPr>
          <a:xfrm>
            <a:off x="6737051" y="3259251"/>
            <a:ext cx="214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</a:rPr>
              <a:t>b</a:t>
            </a:r>
            <a:endParaRPr kumimoji="1" lang="zh-CN" altLang="en-US" sz="2400" i="1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57742" y="3693075"/>
            <a:ext cx="3857652" cy="880410"/>
            <a:chOff x="4643438" y="3000372"/>
            <a:chExt cx="3857652" cy="880410"/>
          </a:xfrm>
        </p:grpSpPr>
        <p:sp>
          <p:nvSpPr>
            <p:cNvPr id="35" name="TextBox 13"/>
            <p:cNvSpPr txBox="1"/>
            <p:nvPr/>
          </p:nvSpPr>
          <p:spPr>
            <a:xfrm>
              <a:off x="4643438" y="3357562"/>
              <a:ext cx="385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两个变量共享内存空间</a:t>
              </a:r>
            </a:p>
          </p:txBody>
        </p:sp>
        <p:sp>
          <p:nvSpPr>
            <p:cNvPr id="36" name="上箭头 35"/>
            <p:cNvSpPr/>
            <p:nvPr/>
          </p:nvSpPr>
          <p:spPr>
            <a:xfrm>
              <a:off x="5857884" y="3000372"/>
              <a:ext cx="142876" cy="357190"/>
            </a:xfrm>
            <a:prstGeom prst="upArrow">
              <a:avLst/>
            </a:prstGeom>
            <a:gradFill rotWithShape="1">
              <a:gsLst>
                <a:gs pos="0">
                  <a:srgbClr val="3333CC">
                    <a:shade val="51000"/>
                    <a:satMod val="130000"/>
                  </a:srgbClr>
                </a:gs>
                <a:gs pos="80000">
                  <a:srgbClr val="3333CC">
                    <a:shade val="93000"/>
                    <a:satMod val="130000"/>
                  </a:srgbClr>
                </a:gs>
                <a:gs pos="100000">
                  <a:srgbClr val="3333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33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57742" y="4550331"/>
            <a:ext cx="3528962" cy="1094724"/>
            <a:chOff x="4643438" y="4214818"/>
            <a:chExt cx="2714644" cy="1094724"/>
          </a:xfrm>
        </p:grpSpPr>
        <p:sp>
          <p:nvSpPr>
            <p:cNvPr id="38" name="下箭头 37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39" name="TextBox 19"/>
            <p:cNvSpPr txBox="1"/>
            <p:nvPr/>
          </p:nvSpPr>
          <p:spPr>
            <a:xfrm>
              <a:off x="4643438" y="4786322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同步发生改变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4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1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618840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3" y="484715"/>
            <a:ext cx="1944218" cy="988329"/>
            <a:chOff x="511395" y="5843692"/>
            <a:chExt cx="4002022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927648" y="618840"/>
            <a:ext cx="201622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02680" y="2160177"/>
            <a:ext cx="4429224" cy="3108543"/>
          </a:xfrm>
          <a:prstGeom prst="rect">
            <a:avLst/>
          </a:prstGeom>
          <a:gradFill rotWithShape="1">
            <a:gsLst>
              <a:gs pos="0">
                <a:srgbClr val="FEFFFF">
                  <a:tint val="50000"/>
                  <a:satMod val="300000"/>
                </a:srgbClr>
              </a:gs>
              <a:gs pos="35000">
                <a:srgbClr val="FEFFFF">
                  <a:tint val="37000"/>
                  <a:satMod val="300000"/>
                </a:srgbClr>
              </a:gs>
              <a:gs pos="100000">
                <a:srgbClr val="FEFFF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EFFF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swap1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    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kern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kern="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=x;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kern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kern="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x=y;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y=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}</a:t>
            </a:r>
            <a:endParaRPr kumimoji="1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276062" y="2185612"/>
            <a:ext cx="459898" cy="3083108"/>
          </a:xfrm>
          <a:prstGeom prst="rightBrac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5682919" y="2621843"/>
            <a:ext cx="2866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交换形参</a:t>
            </a:r>
            <a:r>
              <a:rPr kumimoji="1" lang="en-US" altLang="zh-CN" sz="28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1" lang="en-US" altLang="zh-CN" sz="28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91944" y="3727166"/>
            <a:ext cx="5375920" cy="2031325"/>
            <a:chOff x="1628449" y="2112775"/>
            <a:chExt cx="5375920" cy="5706985"/>
          </a:xfrm>
        </p:grpSpPr>
        <p:sp>
          <p:nvSpPr>
            <p:cNvPr id="13" name="TextBox 2"/>
            <p:cNvSpPr txBox="1"/>
            <p:nvPr/>
          </p:nvSpPr>
          <p:spPr>
            <a:xfrm>
              <a:off x="2708569" y="2112775"/>
              <a:ext cx="4295800" cy="570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当执行语句</a:t>
              </a: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swap1(</a:t>
              </a:r>
              <a:r>
                <a:rPr kumimoji="1" lang="en-US" altLang="zh-CN" sz="280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，</a:t>
              </a:r>
              <a:r>
                <a:rPr kumimoji="1" lang="en-US" altLang="zh-CN" sz="280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r>
                <a:rPr kumimoji="1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)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时，</a:t>
              </a:r>
              <a:r>
                <a:rPr kumimoji="1" lang="en-US" altLang="zh-CN" sz="280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和</a:t>
              </a:r>
              <a:r>
                <a:rPr kumimoji="1" lang="en-US" altLang="zh-CN" sz="280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r>
                <a:rPr kumimoji="1" lang="zh-CN" alt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实参值不会发生交换。</a:t>
              </a:r>
              <a:endPara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 rot="16200000">
              <a:off x="1466824" y="3866428"/>
              <a:ext cx="1194302" cy="871051"/>
            </a:xfrm>
            <a:prstGeom prst="downArrow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sp>
        <p:nvSpPr>
          <p:cNvPr id="15" name="TextBox 11"/>
          <p:cNvSpPr txBox="1"/>
          <p:nvPr/>
        </p:nvSpPr>
        <p:spPr>
          <a:xfrm>
            <a:off x="724121" y="1567718"/>
            <a:ext cx="522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编写一个函数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swap1(</a:t>
            </a:r>
            <a:r>
              <a:rPr kumimoji="1" lang="en-US" altLang="zh-CN" sz="2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618840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3" y="484715"/>
            <a:ext cx="1944218" cy="988329"/>
            <a:chOff x="511395" y="5843692"/>
            <a:chExt cx="4002022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927648" y="618840"/>
            <a:ext cx="201622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</a:p>
        </p:txBody>
      </p:sp>
      <p:sp>
        <p:nvSpPr>
          <p:cNvPr id="10" name="Text Box 2050"/>
          <p:cNvSpPr txBox="1">
            <a:spLocks noChangeArrowheads="1"/>
          </p:cNvSpPr>
          <p:nvPr/>
        </p:nvSpPr>
        <p:spPr bwMode="auto">
          <a:xfrm>
            <a:off x="551384" y="1540759"/>
            <a:ext cx="10873208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改正方法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的方式来回传形参的值，需将上述函数改为：</a:t>
            </a:r>
          </a:p>
        </p:txBody>
      </p:sp>
      <p:sp>
        <p:nvSpPr>
          <p:cNvPr id="11" name="TextBox 2"/>
          <p:cNvSpPr txBox="1"/>
          <p:nvPr/>
        </p:nvSpPr>
        <p:spPr>
          <a:xfrm>
            <a:off x="578091" y="5505876"/>
            <a:ext cx="907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上述函数的调用改为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swap2(&amp;</a:t>
            </a:r>
            <a:r>
              <a:rPr kumimoji="1" lang="en-US" altLang="zh-CN" sz="2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kumimoji="1" lang="en-US" altLang="zh-CN" sz="2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/>
              </a:rPr>
              <a:t> 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比较复杂。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60150" y="2111176"/>
            <a:ext cx="6343961" cy="287613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2700000" scaled="1"/>
            <a:tileRect/>
          </a:gradFill>
          <a:ln w="25400" cap="flat" cmpd="sng" algn="ctr">
            <a:solidFill>
              <a:srgbClr val="0000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180000" tIns="144000" rIns="180000" bIns="14400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swap2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*y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{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　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=*x;	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//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的值放在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*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x=*y; 	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//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所指的值改为*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*y=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；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所指的值改为</a:t>
            </a:r>
            <a:r>
              <a:rPr kumimoji="1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}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7320136" y="2239969"/>
            <a:ext cx="432048" cy="2747343"/>
          </a:xfrm>
          <a:prstGeom prst="rightBrac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977202" y="3212976"/>
            <a:ext cx="3159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交换形参</a:t>
            </a:r>
            <a:r>
              <a:rPr kumimoji="1" lang="en-US" altLang="zh-CN" sz="28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1" lang="en-US" altLang="zh-CN" sz="28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所指向的值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9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618840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3" y="484715"/>
            <a:ext cx="1944218" cy="988329"/>
            <a:chOff x="511395" y="5843692"/>
            <a:chExt cx="4002022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927648" y="618840"/>
            <a:ext cx="201622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</a:p>
        </p:txBody>
      </p:sp>
      <p:sp>
        <p:nvSpPr>
          <p:cNvPr id="9" name="Text Box 1026"/>
          <p:cNvSpPr txBox="1">
            <a:spLocks noChangeArrowheads="1"/>
          </p:cNvSpPr>
          <p:nvPr/>
        </p:nvSpPr>
        <p:spPr bwMode="auto">
          <a:xfrm>
            <a:off x="813104" y="2036200"/>
            <a:ext cx="5835221" cy="2101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08000">
            <a:spAutoFit/>
          </a:bodyPr>
          <a:lstStyle/>
          <a:p>
            <a:pPr algn="just" defTabSz="9144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 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&amp;x</a:t>
            </a: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4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&amp;y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   </a:t>
            </a:r>
          </a:p>
          <a:p>
            <a:pPr algn="just" defTabSz="9144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形参前的“</a:t>
            </a:r>
            <a:r>
              <a:rPr kumimoji="1"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&amp;”</a:t>
            </a:r>
            <a:r>
              <a:rPr kumimoji="1"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符号不是指针运算符</a:t>
            </a:r>
          </a:p>
          <a:p>
            <a:pPr algn="just" defTabSz="9144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    </a:t>
            </a:r>
            <a:r>
              <a:rPr kumimoji="1"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=x;</a:t>
            </a:r>
          </a:p>
          <a:p>
            <a:pPr algn="just" defTabSz="9144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x=y; y=</a:t>
            </a:r>
            <a:r>
              <a:rPr kumimoji="1" lang="en-US" altLang="zh-CN" sz="2400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tmp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algn="just" defTabSz="9144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   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23392" y="1453909"/>
            <a:ext cx="10801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改正方法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引用型形参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/>
              </a:rPr>
              <a:t>将输出型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形参改为引用类型。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36689" y="4237957"/>
            <a:ext cx="9741510" cy="22036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当执行语句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swap(</a:t>
            </a:r>
            <a:r>
              <a:rPr kumimoji="1" lang="en-US" altLang="zh-CN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时，形、实参的匹配相当于：</a:t>
            </a:r>
            <a:endParaRPr kumimoji="1" lang="en-US" altLang="zh-CN" sz="2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&amp;x=a;     //a</a:t>
            </a:r>
            <a:r>
              <a:rPr kumimoji="1" lang="zh-CN" altLang="en-US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1" lang="en-US" altLang="zh-CN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的引用　　</a:t>
            </a:r>
            <a:endParaRPr kumimoji="1" lang="en-US" altLang="zh-CN" sz="28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&amp;y=b;     //b</a:t>
            </a:r>
            <a:r>
              <a:rPr kumimoji="1" lang="zh-CN" altLang="en-US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1" lang="en-US" altLang="zh-CN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zh-CN" altLang="en-US" sz="2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的引用</a:t>
            </a:r>
            <a:endParaRPr kumimoji="1" lang="en-US" altLang="zh-CN" sz="2800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6744072" y="2695289"/>
            <a:ext cx="549234" cy="997873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7389053" y="2949514"/>
            <a:ext cx="3616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交换形参</a:t>
            </a:r>
            <a:r>
              <a:rPr kumimoji="1" lang="en-US" altLang="zh-CN" sz="32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zh-CN" altLang="en-US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1" lang="en-US" altLang="zh-CN" sz="3200" i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kumimoji="1" lang="zh-CN" altLang="en-US" sz="32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7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23900" y="1686283"/>
            <a:ext cx="4615964" cy="2591479"/>
          </a:xfrm>
          <a:prstGeom prst="rect">
            <a:avLst/>
          </a:prstGeom>
          <a:gradFill flip="none" rotWithShape="1">
            <a:gsLst>
              <a:gs pos="0">
                <a:srgbClr val="FEFFFF">
                  <a:tint val="50000"/>
                  <a:satMod val="300000"/>
                </a:srgbClr>
              </a:gs>
              <a:gs pos="35000">
                <a:srgbClr val="FEFFFF">
                  <a:tint val="37000"/>
                  <a:satMod val="300000"/>
                </a:srgbClr>
              </a:gs>
              <a:gs pos="100000">
                <a:srgbClr val="FEFFFF">
                  <a:tint val="15000"/>
                  <a:satMod val="350000"/>
                </a:srgbClr>
              </a:gs>
            </a:gsLst>
            <a:lin ang="2700000" scaled="1"/>
            <a:tileRect/>
          </a:gradFill>
          <a:ln w="25400" cap="flat" cmpd="sng" algn="ctr">
            <a:solidFill>
              <a:srgbClr val="0000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fun1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n)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   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m=2;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fun2(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);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printf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(“%d\n”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m);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35357" y="1944815"/>
            <a:ext cx="4569243" cy="2074414"/>
          </a:xfrm>
          <a:prstGeom prst="rect">
            <a:avLst/>
          </a:prstGeom>
          <a:gradFill flip="none" rotWithShape="1">
            <a:gsLst>
              <a:gs pos="0">
                <a:srgbClr val="FEFFFF">
                  <a:tint val="50000"/>
                  <a:satMod val="300000"/>
                </a:srgbClr>
              </a:gs>
              <a:gs pos="35000">
                <a:srgbClr val="FEFFFF">
                  <a:tint val="37000"/>
                  <a:satMod val="300000"/>
                </a:srgbClr>
              </a:gs>
              <a:gs pos="100000">
                <a:srgbClr val="FEFFFF">
                  <a:tint val="15000"/>
                  <a:satMod val="350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0000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fun2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     x++;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printf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(“%d\n”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x);</a:t>
            </a:r>
          </a:p>
          <a:p>
            <a:pPr marL="457200" marR="0" lvl="0" indent="-45720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632155" y="2426182"/>
            <a:ext cx="1079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>
            <a:off x="2898574" y="2748023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899109" y="2547712"/>
            <a:ext cx="162857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普通形参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 flipV="1">
            <a:off x="9279332" y="2401786"/>
            <a:ext cx="703323" cy="347569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930100" y="5002506"/>
            <a:ext cx="1500992" cy="523220"/>
          </a:xfrm>
          <a:prstGeom prst="rect">
            <a:avLst/>
          </a:prstGeom>
          <a:gradFill rotWithShape="1">
            <a:gsLst>
              <a:gs pos="0">
                <a:srgbClr val="00CC99">
                  <a:tint val="50000"/>
                  <a:satMod val="300000"/>
                </a:srgbClr>
              </a:gs>
              <a:gs pos="35000">
                <a:srgbClr val="00CC99">
                  <a:tint val="37000"/>
                  <a:satMod val="300000"/>
                </a:srgbClr>
              </a:gs>
              <a:gs pos="100000">
                <a:srgbClr val="00CC9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CC9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anchor="ctr">
            <a:spAutoFit/>
          </a:bodyPr>
          <a:lstStyle/>
          <a:p>
            <a:pPr marL="457200" marR="0" lvl="0" indent="-4572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fun2(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m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)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579702" y="4932129"/>
            <a:ext cx="1254125" cy="52322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>
            <a:spAutoFit/>
          </a:bodyPr>
          <a:lstStyle/>
          <a:p>
            <a:pPr marL="457200" marR="0" lvl="0" indent="-4572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fun2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(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x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cs typeface="Times New Roman" pitchFamily="18" charset="0"/>
              </a:rPr>
              <a:t>)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492535" y="5327652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570304" y="4912153"/>
            <a:ext cx="278608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实参到形参单向值传递</a:t>
            </a:r>
          </a:p>
        </p:txBody>
      </p:sp>
      <p:sp>
        <p:nvSpPr>
          <p:cNvPr id="26" name="上弧形箭头 25"/>
          <p:cNvSpPr/>
          <p:nvPr/>
        </p:nvSpPr>
        <p:spPr>
          <a:xfrm rot="205348">
            <a:off x="5581607" y="2485867"/>
            <a:ext cx="1088244" cy="526975"/>
          </a:xfrm>
          <a:prstGeom prst="curvedDownArrow">
            <a:avLst/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760151" y="618840"/>
            <a:ext cx="468777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普通的参数传递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1424" y="1721589"/>
            <a:ext cx="4597119" cy="2591479"/>
          </a:xfrm>
          <a:prstGeom prst="rect">
            <a:avLst/>
          </a:prstGeom>
          <a:gradFill flip="none" rotWithShape="1">
            <a:gsLst>
              <a:gs pos="0">
                <a:srgbClr val="FEFFFF">
                  <a:tint val="50000"/>
                  <a:satMod val="300000"/>
                </a:srgbClr>
              </a:gs>
              <a:gs pos="35000">
                <a:srgbClr val="FEFFFF">
                  <a:tint val="37000"/>
                  <a:satMod val="300000"/>
                </a:srgbClr>
              </a:gs>
              <a:gs pos="100000">
                <a:srgbClr val="FEFFFF">
                  <a:tint val="15000"/>
                  <a:satMod val="350000"/>
                </a:srgbClr>
              </a:gs>
            </a:gsLst>
            <a:lin ang="2700000" scaled="1"/>
            <a:tileRect/>
          </a:gradFill>
          <a:ln w="25400" cap="flat" cmpd="sng" algn="ctr">
            <a:solidFill>
              <a:srgbClr val="0000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457200" marR="0" lvl="0" indent="-457200" algn="just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800" i="0" u="none" strike="noStrike" kern="0" cap="none" spc="0" normalizeH="0" baseline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fun1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      </a:t>
            </a:r>
            <a:r>
              <a:rPr lang="en-US" altLang="zh-CN" dirty="0" err="1"/>
              <a:t>int</a:t>
            </a:r>
            <a:r>
              <a:rPr lang="en-US" altLang="zh-CN" dirty="0"/>
              <a:t> m=2;</a:t>
            </a:r>
          </a:p>
          <a:p>
            <a:r>
              <a:rPr lang="en-US" altLang="zh-CN" dirty="0"/>
              <a:t>       fun2(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(“%d\n”</a:t>
            </a:r>
            <a:r>
              <a:rPr lang="zh-CN" altLang="en-US" dirty="0"/>
              <a:t>，</a:t>
            </a:r>
            <a:r>
              <a:rPr lang="en-US" altLang="zh-CN" dirty="0"/>
              <a:t>m);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86242" y="1726597"/>
            <a:ext cx="4810358" cy="2074414"/>
          </a:xfrm>
          <a:prstGeom prst="rect">
            <a:avLst/>
          </a:prstGeom>
          <a:gradFill flip="none" rotWithShape="1">
            <a:gsLst>
              <a:gs pos="0">
                <a:srgbClr val="FEFFFF">
                  <a:tint val="50000"/>
                  <a:satMod val="300000"/>
                </a:srgbClr>
              </a:gs>
              <a:gs pos="35000">
                <a:srgbClr val="FEFFFF">
                  <a:tint val="37000"/>
                  <a:satMod val="300000"/>
                </a:srgbClr>
              </a:gs>
              <a:gs pos="100000">
                <a:srgbClr val="FEFFFF">
                  <a:tint val="15000"/>
                  <a:satMod val="350000"/>
                </a:srgbClr>
              </a:gs>
            </a:gsLst>
            <a:lin ang="2700000" scaled="1"/>
            <a:tileRect/>
          </a:gradFill>
          <a:ln w="25400" cap="flat" cmpd="sng" algn="ctr">
            <a:solidFill>
              <a:srgbClr val="0000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457200" marR="0" lvl="0" indent="-457200" algn="just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2800" i="0" u="none" strike="noStrike" kern="0" cap="none" spc="0" normalizeH="0" baseline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fun2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     x++;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(“%d\n”</a:t>
            </a:r>
            <a:r>
              <a:rPr lang="zh-CN" altLang="en-US" dirty="0"/>
              <a:t>，</a:t>
            </a:r>
            <a:r>
              <a:rPr lang="en-US" altLang="zh-CN" dirty="0"/>
              <a:t>x);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6088" y="2473863"/>
            <a:ext cx="10795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221948" y="2753333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706760" y="1996809"/>
            <a:ext cx="1573816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引用型形参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9350048" y="2110388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88632" y="4893202"/>
            <a:ext cx="1554826" cy="523220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anchor="ctr">
            <a:spAutoFit/>
          </a:bodyPr>
          <a:lstStyle/>
          <a:p>
            <a:pPr marL="457200" marR="0" lvl="0" indent="-4572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fun2(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22682" y="4902074"/>
            <a:ext cx="1615093" cy="523220"/>
          </a:xfrm>
          <a:prstGeom prst="rect">
            <a:avLst/>
          </a:prstGeom>
          <a:gradFill rotWithShape="1">
            <a:gsLst>
              <a:gs pos="0">
                <a:srgbClr val="3333CC">
                  <a:tint val="50000"/>
                  <a:satMod val="300000"/>
                </a:srgbClr>
              </a:gs>
              <a:gs pos="35000">
                <a:srgbClr val="3333CC">
                  <a:tint val="37000"/>
                  <a:satMod val="300000"/>
                </a:srgbClr>
              </a:gs>
              <a:gs pos="100000">
                <a:srgbClr val="3333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333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anchor="ctr">
            <a:spAutoFit/>
          </a:bodyPr>
          <a:lstStyle/>
          <a:p>
            <a:pPr marL="457200" marR="0" lvl="0" indent="-4572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fun2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933548" y="5106354"/>
            <a:ext cx="4610724" cy="3774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4640" y="4594297"/>
            <a:ext cx="37555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</a:t>
            </a: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实参到形参单向值传递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906088" y="5229698"/>
            <a:ext cx="4638184" cy="195596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23792" y="5599030"/>
            <a:ext cx="465564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形参回传给实参，实参和形参同步发生改变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5517548" y="2530746"/>
            <a:ext cx="1083875" cy="486582"/>
          </a:xfrm>
          <a:prstGeom prst="curvedDownArrow">
            <a:avLst/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ker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60151" y="618840"/>
            <a:ext cx="555187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引用类型的参数传递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7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3714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30908</TotalTime>
  <Words>447</Words>
  <Application>Microsoft Office PowerPoint</Application>
  <PresentationFormat>宽屏</PresentationFormat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仿宋_GB2312</vt:lpstr>
      <vt:lpstr>楷体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教学节段1</dc:title>
  <dc:creator>86139</dc:creator>
  <cp:lastModifiedBy>86139</cp:lastModifiedBy>
  <cp:revision>1764</cp:revision>
  <dcterms:created xsi:type="dcterms:W3CDTF">1996-07-15T15:40:02Z</dcterms:created>
  <dcterms:modified xsi:type="dcterms:W3CDTF">2024-03-13T03:57:46Z</dcterms:modified>
</cp:coreProperties>
</file>