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20"/>
  </p:notesMasterIdLst>
  <p:handoutMasterIdLst>
    <p:handoutMasterId r:id="rId21"/>
  </p:handoutMasterIdLst>
  <p:sldIdLst>
    <p:sldId id="1408" r:id="rId5"/>
    <p:sldId id="1809" r:id="rId6"/>
    <p:sldId id="1810" r:id="rId7"/>
    <p:sldId id="1811" r:id="rId8"/>
    <p:sldId id="1812" r:id="rId9"/>
    <p:sldId id="1817" r:id="rId10"/>
    <p:sldId id="1818" r:id="rId11"/>
    <p:sldId id="1819" r:id="rId12"/>
    <p:sldId id="1820" r:id="rId13"/>
    <p:sldId id="1821" r:id="rId14"/>
    <p:sldId id="1813" r:id="rId15"/>
    <p:sldId id="1814" r:id="rId16"/>
    <p:sldId id="1815" r:id="rId17"/>
    <p:sldId id="1816" r:id="rId18"/>
    <p:sldId id="1669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A"/>
    <a:srgbClr val="FFFFFF"/>
    <a:srgbClr val="C8C8C8"/>
    <a:srgbClr val="0000FF"/>
    <a:srgbClr val="00FF00"/>
    <a:srgbClr val="009999"/>
    <a:srgbClr val="FF0000"/>
    <a:srgbClr val="FFD966"/>
    <a:srgbClr val="F4F4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3" autoAdjust="0"/>
  </p:normalViewPr>
  <p:slideViewPr>
    <p:cSldViewPr snapToObjects="1">
      <p:cViewPr varScale="1">
        <p:scale>
          <a:sx n="70" d="100"/>
          <a:sy n="70" d="100"/>
        </p:scale>
        <p:origin x="32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 smtClean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071664" y="2018253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</a:t>
            </a: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4"/>
          <p:cNvSpPr txBox="1">
            <a:spLocks noChangeArrowheads="1"/>
          </p:cNvSpPr>
          <p:nvPr/>
        </p:nvSpPr>
        <p:spPr>
          <a:xfrm>
            <a:off x="3071664" y="3429000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线性</a:t>
            </a: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</a:t>
            </a: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967"/>
    </mc:Choice>
    <mc:Fallback xmlns="">
      <p:transition spd="slow" advTm="196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6672"/>
            <a:ext cx="1022513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1055440" y="332656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/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</a:p>
        </p:txBody>
      </p:sp>
      <p:sp>
        <p:nvSpPr>
          <p:cNvPr id="3" name="Rectangle 154"/>
          <p:cNvSpPr txBox="1">
            <a:spLocks noChangeArrowheads="1"/>
          </p:cNvSpPr>
          <p:nvPr/>
        </p:nvSpPr>
        <p:spPr>
          <a:xfrm>
            <a:off x="1055440" y="1128884"/>
            <a:ext cx="4933950" cy="609600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2800" cap="none">
                <a:ln w="3175" cmpd="sng"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：一元多项式的运算</a:t>
            </a:r>
          </a:p>
        </p:txBody>
      </p:sp>
      <p:sp>
        <p:nvSpPr>
          <p:cNvPr id="4" name="矩形 62"/>
          <p:cNvSpPr>
            <a:spLocks noChangeArrowheads="1"/>
          </p:cNvSpPr>
          <p:nvPr/>
        </p:nvSpPr>
        <p:spPr bwMode="auto">
          <a:xfrm>
            <a:off x="658888" y="1821731"/>
            <a:ext cx="6468741" cy="523220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defTabSz="914400" eaLnBrk="0" hangingPunct="0">
              <a:spcBef>
                <a:spcPct val="20000"/>
              </a:spcBef>
            </a:pPr>
            <a:r>
              <a:rPr lang="en-US" altLang="zh-CN" sz="2800" i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i="1" baseline="-250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= </a:t>
            </a: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aseline="-25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 </a:t>
            </a: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aseline="-25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 + </a:t>
            </a: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baseline="-25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baseline="30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 … + </a:t>
            </a:r>
            <a:r>
              <a:rPr lang="en-US" altLang="zh-CN" sz="2800" i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i="1" baseline="-250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i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i="1" baseline="300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71"/>
          <p:cNvGrpSpPr>
            <a:grpSpLocks/>
          </p:cNvGrpSpPr>
          <p:nvPr/>
        </p:nvGrpSpPr>
        <p:grpSpPr bwMode="auto">
          <a:xfrm>
            <a:off x="5483424" y="1962268"/>
            <a:ext cx="5042270" cy="1299286"/>
            <a:chOff x="4667972" y="2188859"/>
            <a:chExt cx="4143403" cy="1299514"/>
          </a:xfrm>
        </p:grpSpPr>
        <p:sp>
          <p:nvSpPr>
            <p:cNvPr id="6" name="矩形 64"/>
            <p:cNvSpPr>
              <a:spLocks noChangeArrowheads="1"/>
            </p:cNvSpPr>
            <p:nvPr/>
          </p:nvSpPr>
          <p:spPr bwMode="auto">
            <a:xfrm>
              <a:off x="4667972" y="2847765"/>
              <a:ext cx="4143403" cy="6406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 = (p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,…,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右弧形箭头 70"/>
            <p:cNvSpPr>
              <a:spLocks noChangeArrowheads="1"/>
            </p:cNvSpPr>
            <p:nvPr/>
          </p:nvSpPr>
          <p:spPr bwMode="auto">
            <a:xfrm>
              <a:off x="6072182" y="2188859"/>
              <a:ext cx="428629" cy="669201"/>
            </a:xfrm>
            <a:prstGeom prst="curvedLeftArrow">
              <a:avLst>
                <a:gd name="adj1" fmla="val 25002"/>
                <a:gd name="adj2" fmla="val 49996"/>
                <a:gd name="adj3" fmla="val 33287"/>
              </a:avLst>
            </a:prstGeom>
            <a:solidFill>
              <a:srgbClr val="D9B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60333"/>
              </p:ext>
            </p:extLst>
          </p:nvPr>
        </p:nvGraphicFramePr>
        <p:xfrm>
          <a:off x="1378967" y="4580806"/>
          <a:ext cx="7136134" cy="1352233"/>
        </p:xfrm>
        <a:graphic>
          <a:graphicData uri="http://schemas.openxmlformats.org/drawingml/2006/table">
            <a:tbl>
              <a:tblPr/>
              <a:tblGrid>
                <a:gridCol w="1188795"/>
                <a:gridCol w="1189636"/>
                <a:gridCol w="1189636"/>
                <a:gridCol w="1188795"/>
                <a:gridCol w="1189636"/>
                <a:gridCol w="1189636"/>
              </a:tblGrid>
              <a:tr h="62071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b="0" kern="1000" dirty="0">
                          <a:latin typeface="+mj-ea"/>
                          <a:ea typeface="+mj-ea"/>
                          <a:cs typeface="Times New Roman"/>
                        </a:rPr>
                        <a:t>指数（下标</a:t>
                      </a:r>
                      <a:r>
                        <a:rPr lang="en-US" sz="2400" b="0" kern="1000" dirty="0" err="1">
                          <a:latin typeface="+mj-ea"/>
                          <a:ea typeface="+mj-ea"/>
                          <a:cs typeface="Times New Roman"/>
                        </a:rPr>
                        <a:t>i</a:t>
                      </a:r>
                      <a:r>
                        <a:rPr lang="zh-CN" sz="2400" b="0" kern="1000" dirty="0">
                          <a:latin typeface="+mj-ea"/>
                          <a:ea typeface="+mj-ea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zh-CN" sz="2400" b="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endParaRPr lang="zh-CN" sz="2400" b="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>
                          <a:latin typeface="+mj-ea"/>
                          <a:ea typeface="+mj-ea"/>
                          <a:cs typeface="Times New Roman"/>
                        </a:rPr>
                        <a:t>2</a:t>
                      </a:r>
                      <a:endParaRPr lang="zh-CN" sz="2400" b="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 dirty="0"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endParaRPr lang="zh-CN" sz="2400" b="0" kern="10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>
                          <a:latin typeface="+mj-ea"/>
                          <a:ea typeface="+mj-ea"/>
                          <a:cs typeface="Times New Roman"/>
                        </a:rPr>
                        <a:t>4</a:t>
                      </a:r>
                      <a:endParaRPr lang="zh-CN" sz="2400" b="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</a:tr>
              <a:tr h="62071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b="0" kern="1000">
                          <a:latin typeface="+mj-ea"/>
                          <a:ea typeface="+mj-ea"/>
                          <a:cs typeface="Times New Roman"/>
                        </a:rPr>
                        <a:t>系数</a:t>
                      </a:r>
                      <a:r>
                        <a:rPr lang="en-US" sz="2400" b="0" kern="1000">
                          <a:latin typeface="+mj-ea"/>
                          <a:ea typeface="+mj-ea"/>
                          <a:cs typeface="Times New Roman"/>
                        </a:rPr>
                        <a:t>p[i]</a:t>
                      </a:r>
                      <a:endParaRPr lang="zh-CN" sz="2400" b="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10</a:t>
                      </a:r>
                      <a:endParaRPr lang="zh-CN" sz="2400" b="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zh-CN" sz="2400" b="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-4</a:t>
                      </a:r>
                      <a:endParaRPr lang="zh-CN" sz="2400" b="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endParaRPr lang="zh-CN" sz="2400" b="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b="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2</a:t>
                      </a:r>
                      <a:endParaRPr lang="zh-CN" sz="2400" b="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7"/>
                    </a:solidFill>
                  </a:tcPr>
                </a:tc>
              </a:tr>
            </a:tbl>
          </a:graphicData>
        </a:graphic>
      </p:graphicFrame>
      <p:sp>
        <p:nvSpPr>
          <p:cNvPr id="9" name="矩形 74"/>
          <p:cNvSpPr>
            <a:spLocks noChangeArrowheads="1"/>
          </p:cNvSpPr>
          <p:nvPr/>
        </p:nvSpPr>
        <p:spPr bwMode="auto">
          <a:xfrm>
            <a:off x="658888" y="3685943"/>
            <a:ext cx="6182990" cy="523220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defTabSz="914400" eaLnBrk="0" hangingPunct="0">
              <a:spcBef>
                <a:spcPct val="20000"/>
              </a:spcBef>
            </a:pP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P(x) = 10 + 5x - 4x</a:t>
            </a:r>
            <a:r>
              <a:rPr lang="en-US" altLang="zh-CN" sz="2800" i="1" baseline="30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+ 3x</a:t>
            </a:r>
            <a:r>
              <a:rPr lang="en-US" altLang="zh-CN" sz="2800" i="1" baseline="30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3 </a:t>
            </a:r>
            <a:r>
              <a:rPr lang="en-US" altLang="zh-CN" sz="28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+ 2x</a:t>
            </a:r>
            <a:r>
              <a:rPr lang="en-US" altLang="zh-CN" sz="2800" i="1" baseline="30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i="1" baseline="30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6841878" y="3351866"/>
            <a:ext cx="4448830" cy="1138773"/>
            <a:chOff x="5786438" y="3520445"/>
            <a:chExt cx="3172787" cy="1237595"/>
          </a:xfrm>
        </p:grpSpPr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6482725" y="3520445"/>
              <a:ext cx="2476500" cy="123759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数组表示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（每一项的指数</a:t>
              </a:r>
              <a:r>
                <a:rPr kumimoji="0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隐含在其系数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0" lang="en-US" altLang="zh-CN" sz="20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的序号中）</a:t>
              </a:r>
            </a:p>
          </p:txBody>
        </p:sp>
        <p:sp>
          <p:nvSpPr>
            <p:cNvPr id="12" name="右弧形箭头 76"/>
            <p:cNvSpPr>
              <a:spLocks noChangeArrowheads="1"/>
            </p:cNvSpPr>
            <p:nvPr/>
          </p:nvSpPr>
          <p:spPr bwMode="auto">
            <a:xfrm>
              <a:off x="5786438" y="4046538"/>
              <a:ext cx="428625" cy="668337"/>
            </a:xfrm>
            <a:prstGeom prst="curvedLeftArrow">
              <a:avLst>
                <a:gd name="adj1" fmla="val 24970"/>
                <a:gd name="adj2" fmla="val 49932"/>
                <a:gd name="adj3" fmla="val 33287"/>
              </a:avLst>
            </a:prstGeom>
            <a:solidFill>
              <a:srgbClr val="D9B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7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874713" y="714375"/>
            <a:ext cx="400685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eaLnBrk="0" hangingPunct="0">
              <a:spcBef>
                <a:spcPct val="2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i="1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= </a:t>
            </a:r>
            <a:r>
              <a:rPr lang="en-US" altLang="zh-CN" sz="280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800" i="1" baseline="-30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+ </a:t>
            </a:r>
            <a:r>
              <a:rPr lang="en-US" altLang="zh-CN" sz="280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800" i="1" baseline="-30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1221261" y="976316"/>
            <a:ext cx="8604374" cy="3572426"/>
            <a:chOff x="-302758" y="3902807"/>
            <a:chExt cx="8604215" cy="3574213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-302758" y="6522435"/>
              <a:ext cx="8604215" cy="954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25400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67000" algn="ctr"/>
                  <a:tab pos="5334000" algn="r"/>
                </a:tabLst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 = (p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 + q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 + q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 + q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,…,p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 + q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kumimoji="0" lang="en-US" altLang="zh-CN" sz="2800" b="0" i="0" u="none" strike="noStrike" kern="0" cap="none" spc="0" normalizeH="0" baseline="-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m+1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,…,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0" lang="en-US" altLang="zh-CN" sz="2800" b="0" i="0" u="none" strike="noStrike" kern="0" cap="none" spc="0" normalizeH="0" baseline="-3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5" name="右弧形箭头 5"/>
            <p:cNvSpPr>
              <a:spLocks noChangeArrowheads="1"/>
            </p:cNvSpPr>
            <p:nvPr/>
          </p:nvSpPr>
          <p:spPr bwMode="auto">
            <a:xfrm>
              <a:off x="3357554" y="3902807"/>
              <a:ext cx="428629" cy="669201"/>
            </a:xfrm>
            <a:prstGeom prst="curvedLeftArrow">
              <a:avLst>
                <a:gd name="adj1" fmla="val 25002"/>
                <a:gd name="adj2" fmla="val 49996"/>
                <a:gd name="adj3" fmla="val 33287"/>
              </a:avLst>
            </a:prstGeom>
            <a:solidFill>
              <a:srgbClr val="D9B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pic>
        <p:nvPicPr>
          <p:cNvPr id="6" name="Picture 2" descr="http://p8.qhimg.com/t01e8c1a6d348fa0b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9" y="714376"/>
            <a:ext cx="1000125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http://img10.3lian.com/c1/newpic/11/03/22/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98" y="4221088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3287477" y="5157192"/>
            <a:ext cx="5045547" cy="95410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稀疏多项式</a:t>
            </a:r>
            <a:r>
              <a:rPr lang="en-US" altLang="zh-CN" sz="28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= 1 + 3</a:t>
            </a:r>
            <a:r>
              <a:rPr lang="en-US" altLang="zh-CN" sz="28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+ 2</a:t>
            </a:r>
            <a:r>
              <a:rPr lang="en-US" altLang="zh-CN" sz="28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71"/>
          <p:cNvGrpSpPr>
            <a:grpSpLocks/>
          </p:cNvGrpSpPr>
          <p:nvPr/>
        </p:nvGrpSpPr>
        <p:grpSpPr bwMode="auto">
          <a:xfrm>
            <a:off x="481178" y="1525276"/>
            <a:ext cx="5042270" cy="1299286"/>
            <a:chOff x="4667972" y="2188859"/>
            <a:chExt cx="4143403" cy="1299514"/>
          </a:xfrm>
        </p:grpSpPr>
        <p:sp>
          <p:nvSpPr>
            <p:cNvPr id="10" name="矩形 64"/>
            <p:cNvSpPr>
              <a:spLocks noChangeArrowheads="1"/>
            </p:cNvSpPr>
            <p:nvPr/>
          </p:nvSpPr>
          <p:spPr bwMode="auto">
            <a:xfrm>
              <a:off x="4667972" y="2847765"/>
              <a:ext cx="4143403" cy="6406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 = (p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,…,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右弧形箭头 70"/>
            <p:cNvSpPr>
              <a:spLocks noChangeArrowheads="1"/>
            </p:cNvSpPr>
            <p:nvPr/>
          </p:nvSpPr>
          <p:spPr bwMode="auto">
            <a:xfrm>
              <a:off x="6072182" y="2188859"/>
              <a:ext cx="428629" cy="669201"/>
            </a:xfrm>
            <a:prstGeom prst="curvedLeftArrow">
              <a:avLst>
                <a:gd name="adj1" fmla="val 25002"/>
                <a:gd name="adj2" fmla="val 49996"/>
                <a:gd name="adj3" fmla="val 33287"/>
              </a:avLst>
            </a:prstGeom>
            <a:solidFill>
              <a:srgbClr val="D9B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71"/>
          <p:cNvGrpSpPr>
            <a:grpSpLocks/>
          </p:cNvGrpSpPr>
          <p:nvPr/>
        </p:nvGrpSpPr>
        <p:grpSpPr bwMode="auto">
          <a:xfrm>
            <a:off x="6023992" y="1544717"/>
            <a:ext cx="5042270" cy="1299286"/>
            <a:chOff x="4667972" y="2188859"/>
            <a:chExt cx="4143403" cy="1299514"/>
          </a:xfrm>
        </p:grpSpPr>
        <p:sp>
          <p:nvSpPr>
            <p:cNvPr id="13" name="矩形 64"/>
            <p:cNvSpPr>
              <a:spLocks noChangeArrowheads="1"/>
            </p:cNvSpPr>
            <p:nvPr/>
          </p:nvSpPr>
          <p:spPr bwMode="auto">
            <a:xfrm>
              <a:off x="4667972" y="2847765"/>
              <a:ext cx="4143403" cy="6406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Q = (q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,q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,q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,…,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右弧形箭头 70"/>
            <p:cNvSpPr>
              <a:spLocks noChangeArrowheads="1"/>
            </p:cNvSpPr>
            <p:nvPr/>
          </p:nvSpPr>
          <p:spPr bwMode="auto">
            <a:xfrm>
              <a:off x="6072182" y="2188859"/>
              <a:ext cx="428629" cy="669201"/>
            </a:xfrm>
            <a:prstGeom prst="curvedLeftArrow">
              <a:avLst>
                <a:gd name="adj1" fmla="val 25002"/>
                <a:gd name="adj2" fmla="val 49996"/>
                <a:gd name="adj3" fmla="val 33287"/>
              </a:avLst>
            </a:prstGeom>
            <a:solidFill>
              <a:srgbClr val="D9B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7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628308" y="2734500"/>
          <a:ext cx="6131720" cy="1341120"/>
        </p:xfrm>
        <a:graphic>
          <a:graphicData uri="http://schemas.openxmlformats.org/drawingml/2006/table">
            <a:tbl>
              <a:tblPr/>
              <a:tblGrid>
                <a:gridCol w="814726"/>
                <a:gridCol w="521244"/>
                <a:gridCol w="608247"/>
                <a:gridCol w="434988"/>
                <a:gridCol w="521991"/>
                <a:gridCol w="548875"/>
                <a:gridCol w="716898"/>
                <a:gridCol w="654917"/>
                <a:gridCol w="654917"/>
                <a:gridCol w="654917"/>
              </a:tblGrid>
              <a:tr h="21431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+mj-ea"/>
                          <a:ea typeface="+mj-ea"/>
                          <a:cs typeface="Times New Roman"/>
                        </a:rPr>
                        <a:t>下标</a:t>
                      </a:r>
                      <a:r>
                        <a:rPr lang="en-US" sz="2000" kern="1000" dirty="0" err="1">
                          <a:latin typeface="+mj-ea"/>
                          <a:ea typeface="+mj-ea"/>
                          <a:cs typeface="Times New Roman"/>
                        </a:rPr>
                        <a:t>i</a:t>
                      </a:r>
                      <a:endParaRPr lang="zh-CN" sz="2000" kern="10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zh-CN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endParaRPr lang="zh-CN" sz="2400" kern="10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latin typeface="+mj-ea"/>
                          <a:ea typeface="+mj-ea"/>
                          <a:cs typeface="Times New Roman"/>
                        </a:rPr>
                        <a:t>2</a:t>
                      </a:r>
                      <a:endParaRPr lang="zh-CN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endParaRPr lang="zh-CN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+mj-ea"/>
                          <a:ea typeface="+mj-ea"/>
                          <a:cs typeface="Times New Roman"/>
                        </a:rPr>
                        <a:t>下标</a:t>
                      </a:r>
                      <a:r>
                        <a:rPr lang="en-US" sz="2000" kern="1000" dirty="0" err="1">
                          <a:latin typeface="+mj-ea"/>
                          <a:ea typeface="+mj-ea"/>
                          <a:cs typeface="Times New Roman"/>
                        </a:rPr>
                        <a:t>i</a:t>
                      </a:r>
                      <a:endParaRPr lang="zh-CN" sz="2000" kern="10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zh-CN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endParaRPr lang="zh-CN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latin typeface="+mj-ea"/>
                          <a:ea typeface="+mj-ea"/>
                          <a:cs typeface="Times New Roman"/>
                        </a:rPr>
                        <a:t>2</a:t>
                      </a:r>
                      <a:endParaRPr lang="zh-CN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系数</a:t>
                      </a:r>
                      <a:r>
                        <a:rPr lang="en-US" sz="2000" kern="1000" dirty="0">
                          <a:latin typeface="+mj-ea"/>
                          <a:ea typeface="+mj-ea"/>
                          <a:cs typeface="Times New Roman"/>
                        </a:rPr>
                        <a:t>a[</a:t>
                      </a:r>
                      <a:r>
                        <a:rPr lang="en-US" sz="2000" kern="1000" dirty="0" err="1">
                          <a:latin typeface="+mj-ea"/>
                          <a:ea typeface="+mj-ea"/>
                          <a:cs typeface="Times New Roman"/>
                        </a:rPr>
                        <a:t>i</a:t>
                      </a:r>
                      <a:r>
                        <a:rPr lang="en-US" sz="2000" kern="1000" dirty="0">
                          <a:latin typeface="+mj-ea"/>
                          <a:ea typeface="+mj-ea"/>
                          <a:cs typeface="Times New Roman"/>
                        </a:rPr>
                        <a:t>]</a:t>
                      </a:r>
                      <a:endParaRPr lang="zh-CN" sz="2000" kern="10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7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3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9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5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400" kern="10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系数</a:t>
                      </a:r>
                      <a:r>
                        <a:rPr lang="en-US" sz="2000" kern="1000" dirty="0">
                          <a:latin typeface="+mj-ea"/>
                          <a:ea typeface="+mj-ea"/>
                          <a:cs typeface="Times New Roman"/>
                        </a:rPr>
                        <a:t>b[</a:t>
                      </a:r>
                      <a:r>
                        <a:rPr lang="en-US" sz="2000" kern="1000" dirty="0" err="1">
                          <a:latin typeface="+mj-ea"/>
                          <a:ea typeface="+mj-ea"/>
                          <a:cs typeface="Times New Roman"/>
                        </a:rPr>
                        <a:t>i</a:t>
                      </a:r>
                      <a:r>
                        <a:rPr lang="en-US" sz="2000" kern="1000" dirty="0">
                          <a:latin typeface="+mj-ea"/>
                          <a:ea typeface="+mj-ea"/>
                          <a:cs typeface="Times New Roman"/>
                        </a:rPr>
                        <a:t>]</a:t>
                      </a:r>
                      <a:endParaRPr lang="zh-CN" sz="2000" kern="10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8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22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-9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31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指数</a:t>
                      </a: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0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8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17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400" kern="10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指数</a:t>
                      </a: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endParaRPr lang="zh-CN" sz="2400" kern="100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7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Times New Roman"/>
                        </a:rPr>
                        <a:t>8</a:t>
                      </a:r>
                      <a:endParaRPr lang="zh-CN" sz="2400" kern="10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1" y="936367"/>
            <a:ext cx="2055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defTabSz="914400"/>
            <a:r>
              <a:rPr lang="zh-CN" altLang="zh-CN" sz="600">
                <a:solidFill>
                  <a:prstClr val="black"/>
                </a:solidFill>
                <a:latin typeface="Arial" panose="020B0604020202020204"/>
              </a:rPr>
              <a:t> </a:t>
            </a:r>
            <a:endParaRPr lang="zh-CN" altLang="zh-CN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5231904" y="1308095"/>
            <a:ext cx="6408712" cy="1397736"/>
            <a:chOff x="341759" y="2886256"/>
            <a:chExt cx="6465357" cy="1396955"/>
          </a:xfrm>
        </p:grpSpPr>
        <p:sp>
          <p:nvSpPr>
            <p:cNvPr id="5" name="矩形 10"/>
            <p:cNvSpPr>
              <a:spLocks noChangeArrowheads="1"/>
            </p:cNvSpPr>
            <p:nvPr/>
          </p:nvSpPr>
          <p:spPr bwMode="auto">
            <a:xfrm>
              <a:off x="341759" y="3760284"/>
              <a:ext cx="6465357" cy="5229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 =((p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 e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), (p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 e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),…,(p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r>
                <a:rPr kumimoji="0" lang="en-US" altLang="zh-CN" sz="28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))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右弧形箭头 11"/>
            <p:cNvSpPr>
              <a:spLocks noChangeArrowheads="1"/>
            </p:cNvSpPr>
            <p:nvPr/>
          </p:nvSpPr>
          <p:spPr bwMode="auto">
            <a:xfrm>
              <a:off x="5947824" y="3217231"/>
              <a:ext cx="466721" cy="459081"/>
            </a:xfrm>
            <a:prstGeom prst="curvedLeftArrow">
              <a:avLst>
                <a:gd name="adj1" fmla="val 25000"/>
                <a:gd name="adj2" fmla="val 50000"/>
                <a:gd name="adj3" fmla="val 33286"/>
              </a:avLst>
            </a:prstGeom>
            <a:solidFill>
              <a:srgbClr val="D9B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pic>
          <p:nvPicPr>
            <p:cNvPr id="7" name="Picture 9" descr="C:\Users\Administrator\AppData\Roaming\Tencent\Users\597999009\QQ\WinTemp\RichOle\1AKPSCBIIOLLOXL@N~]ADUB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2886256"/>
              <a:ext cx="53340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1164737" y="4149080"/>
            <a:ext cx="9839622" cy="2246313"/>
            <a:chOff x="623615" y="3330737"/>
            <a:chExt cx="9839622" cy="2246769"/>
          </a:xfrm>
        </p:grpSpPr>
        <p:sp>
          <p:nvSpPr>
            <p:cNvPr id="9" name="Rectangle 1044"/>
            <p:cNvSpPr>
              <a:spLocks noChangeArrowheads="1"/>
            </p:cNvSpPr>
            <p:nvPr/>
          </p:nvSpPr>
          <p:spPr bwMode="auto">
            <a:xfrm>
              <a:off x="2027262" y="3330737"/>
              <a:ext cx="8435975" cy="22467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创建一个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新数组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  <a:p>
              <a:pPr defTabSz="914400"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分别从头遍历比较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的每一项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 defTabSz="914400">
                <a:spcBef>
                  <a:spcPct val="50000"/>
                </a:spcBef>
                <a:buFont typeface="Wingdings" pitchFamily="2" charset="2"/>
                <a:buChar char="ü"/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指数相同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，对应系数相加，若其和不为零，则在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中增加一个新项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 defTabSz="914400">
                <a:spcBef>
                  <a:spcPct val="50000"/>
                </a:spcBef>
                <a:buFont typeface="Wingdings" pitchFamily="2" charset="2"/>
                <a:buChar char="ü"/>
              </a:pP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指数不相同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，则将指数较小的项复制到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endPara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一个多项式已遍历</a:t>
              </a:r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完毕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时，将另一个剩余项依次复制到</a:t>
              </a:r>
              <a:r>
                <a: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中即可</a:t>
              </a:r>
            </a:p>
          </p:txBody>
        </p:sp>
        <p:pic>
          <p:nvPicPr>
            <p:cNvPr id="10" name="Picture 13" descr="http://img1.cache.netease.com/catchpic/A/AE/AE337561062EF9D8F8CC1190277C957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15" y="3766807"/>
              <a:ext cx="988218" cy="914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54"/>
          <p:cNvSpPr txBox="1">
            <a:spLocks noChangeArrowheads="1"/>
          </p:cNvSpPr>
          <p:nvPr/>
        </p:nvSpPr>
        <p:spPr>
          <a:xfrm>
            <a:off x="1199456" y="475993"/>
            <a:ext cx="4933950" cy="609600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2800" cap="none">
                <a:ln w="3175" cmpd="sng"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：稀疏多项式的运算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8665" y="1238783"/>
            <a:ext cx="50779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52413" defTabSz="914400">
              <a:tabLst>
                <a:tab pos="2667000" algn="ctr"/>
              </a:tabLst>
            </a:pP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多项式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非零项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的数组表示</a:t>
            </a:r>
          </a:p>
          <a:p>
            <a:pPr indent="252413" defTabSz="914400" eaLnBrk="0" hangingPunct="0">
              <a:tabLst>
                <a:tab pos="2667000" algn="ctr"/>
              </a:tabLs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 = 7 + 3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 + 9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 + 5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17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indent="252413" defTabSz="914400" eaLnBrk="0" hangingPunct="0">
              <a:tabLst>
                <a:tab pos="2667000" algn="ctr"/>
              </a:tabLst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 = 8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 + 22</a:t>
            </a:r>
            <a:r>
              <a:rPr lang="en-US" altLang="zh-CN" sz="24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baseline="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 − 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lang="en-US" altLang="zh-CN" sz="2400" i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baseline="30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Administrator\AppData\Roaming\Tencent\Users\597999009\QQ\WinTemp\RichOle\_B@P){3_W44LX}FWG39%W)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6"/>
            <a:ext cx="105092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44"/>
          <p:cNvSpPr>
            <a:spLocks noChangeArrowheads="1"/>
          </p:cNvSpPr>
          <p:nvPr/>
        </p:nvSpPr>
        <p:spPr bwMode="auto">
          <a:xfrm>
            <a:off x="695400" y="1844824"/>
            <a:ext cx="10801200" cy="3970318"/>
          </a:xfrm>
          <a:prstGeom prst="rect">
            <a:avLst/>
          </a:prstGeom>
          <a:solidFill>
            <a:srgbClr val="FFFF00"/>
          </a:solidFill>
          <a:effectLst/>
          <a:ex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线性表中数据元素的类型可以为</a:t>
            </a:r>
            <a:r>
              <a:rPr lang="zh-CN" altLang="en-US" sz="2800" dirty="0">
                <a:ln w="3175" cmpd="sng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简单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类型，也可以为</a:t>
            </a:r>
            <a:r>
              <a:rPr lang="zh-CN" altLang="en-US" sz="2800" dirty="0">
                <a:ln w="3175" cmpd="sng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复杂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类型。</a:t>
            </a:r>
            <a:endParaRPr lang="en-US" altLang="zh-CN" sz="28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许多实际应用问题所涉的基本操作有很大</a:t>
            </a:r>
            <a:r>
              <a:rPr lang="zh-CN" altLang="en-US" sz="2800" dirty="0">
                <a:ln w="3175" cmpd="sng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相似性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，不应为每个具体应用单独编写一个程序。</a:t>
            </a:r>
            <a:endParaRPr lang="en-US" altLang="zh-CN" sz="28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从具体应用中抽象出共性的逻辑结构和基本操作（</a:t>
            </a:r>
            <a:r>
              <a:rPr lang="zh-CN" altLang="en-US" sz="2800" dirty="0">
                <a:ln w="3175" cmpd="sng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抽象数据类型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），然后实现其存储结构和基本操作。</a:t>
            </a:r>
            <a:endParaRPr lang="en-US" altLang="zh-CN" sz="28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en-US" sz="2800" dirty="0">
              <a:ln w="3175" cmpd="sng">
                <a:noFill/>
              </a:ln>
              <a:solidFill>
                <a:srgbClr val="0000FF"/>
              </a:solidFill>
              <a:latin typeface="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6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  <a:endParaRPr lang="zh-CN" altLang="en-US" sz="6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610320" y="869265"/>
            <a:ext cx="3946525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 eaLnBrk="0" hangingPunct="0">
              <a:defRPr/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线性结构的特点：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53988" y="1602086"/>
            <a:ext cx="11712624" cy="173504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69925" indent="-669925" algn="just" defTabSz="9144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32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只有一个首结点和尾结点；</a:t>
            </a:r>
          </a:p>
          <a:p>
            <a:pPr marL="669925" indent="-669925" algn="just" defTabSz="91440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除首尾结点外，其他结点只有一个直接前驱和一个直接后继。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52600" y="222934"/>
            <a:ext cx="891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线性结构表达式：（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baseline="-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a</a:t>
            </a:r>
            <a:r>
              <a:rPr lang="en-US" altLang="zh-CN" sz="3600" baseline="-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……,    a</a:t>
            </a:r>
            <a:r>
              <a:rPr lang="en-US" altLang="zh-CN" sz="3600" baseline="-30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7408" y="4762498"/>
            <a:ext cx="109452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>
              <a:spcBef>
                <a:spcPct val="20000"/>
              </a:spcBef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线性结构包括线性表、堆栈、队列、字符串、数组等等，其中，最典型、最常用的是</a:t>
            </a:r>
            <a:endParaRPr lang="zh-CN" altLang="en-US" sz="3200" u="sng" dirty="0">
              <a:solidFill>
                <a:srgbClr val="D9B2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87238" y="5882035"/>
            <a:ext cx="1865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zh-CN" altLang="en-US" sz="4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线性表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08767" y="3415007"/>
            <a:ext cx="9988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>
              <a:spcBef>
                <a:spcPct val="20000"/>
              </a:spcBef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简言之，线性结构反映结点间的逻辑关系是</a:t>
            </a:r>
            <a:r>
              <a:rPr lang="zh-CN" altLang="en-US" sz="3200" u="sng" dirty="0">
                <a:solidFill>
                  <a:srgbClr val="D9B2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  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4215160" y="6060215"/>
            <a:ext cx="1387475" cy="427037"/>
          </a:xfrm>
          <a:prstGeom prst="notchedRightArrow">
            <a:avLst>
              <a:gd name="adj1" fmla="val 50000"/>
              <a:gd name="adj2" fmla="val 8122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hangingPunct="0">
              <a:spcBef>
                <a:spcPct val="20000"/>
              </a:spcBef>
            </a:pPr>
            <a:endParaRPr lang="zh-CN" altLang="en-US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40862" y="4269226"/>
            <a:ext cx="5272176" cy="378728"/>
            <a:chOff x="2590488" y="4247748"/>
            <a:chExt cx="5272176" cy="378728"/>
          </a:xfrm>
        </p:grpSpPr>
        <p:sp>
          <p:nvSpPr>
            <p:cNvPr id="10" name="椭圆 9"/>
            <p:cNvSpPr/>
            <p:nvPr/>
          </p:nvSpPr>
          <p:spPr>
            <a:xfrm>
              <a:off x="2590488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>
              <a:stCxn id="10" idx="6"/>
            </p:cNvCxnSpPr>
            <p:nvPr/>
          </p:nvCxnSpPr>
          <p:spPr>
            <a:xfrm>
              <a:off x="2976776" y="4437112"/>
              <a:ext cx="81496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811960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198248" y="4437112"/>
              <a:ext cx="81496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033432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419720" y="4437112"/>
              <a:ext cx="81496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6254904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641192" y="4437112"/>
              <a:ext cx="81496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476376" y="4247748"/>
              <a:ext cx="386288" cy="37872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2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495600" y="1247775"/>
            <a:ext cx="7516813" cy="5133553"/>
          </a:xfrm>
          <a:prstGeom prst="rect">
            <a:avLst/>
          </a:prstGeom>
          <a:solidFill>
            <a:srgbClr val="FFFF00"/>
          </a:solidFill>
          <a:ln w="9525">
            <a:solidFill>
              <a:srgbClr val="0037E8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线性表的定义和特点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类型定义</a:t>
            </a:r>
          </a:p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线性表的顺序表示和实现</a:t>
            </a:r>
          </a:p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线性表的链式表示和实现</a:t>
            </a:r>
          </a:p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顺序表和链表的比较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案例分析与实现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defTabSz="914400">
              <a:lnSpc>
                <a:spcPct val="150000"/>
              </a:lnSpc>
              <a:buClr>
                <a:srgbClr val="002060"/>
              </a:buClr>
              <a:buSzPct val="80000"/>
              <a:buFont typeface="+mj-lt"/>
              <a:buAutoNum type="arabicPeriod"/>
            </a:pP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855640" y="404664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eaLnBrk="0" hangingPunct="0"/>
            <a:r>
              <a:rPr lang="zh-CN" altLang="en-US" sz="4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lang="zh-CN" altLang="en-US" sz="4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0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4"/>
          <p:cNvSpPr txBox="1">
            <a:spLocks noChangeArrowheads="1"/>
          </p:cNvSpPr>
          <p:nvPr/>
        </p:nvSpPr>
        <p:spPr>
          <a:xfrm>
            <a:off x="767409" y="452069"/>
            <a:ext cx="8016236" cy="609600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 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个英文字母组成的英文表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22637"/>
              </p:ext>
            </p:extLst>
          </p:nvPr>
        </p:nvGraphicFramePr>
        <p:xfrm>
          <a:off x="1522046" y="2532030"/>
          <a:ext cx="7848600" cy="2524138"/>
        </p:xfrm>
        <a:graphic>
          <a:graphicData uri="http://schemas.openxmlformats.org/drawingml/2006/table">
            <a:tbl>
              <a:tblPr/>
              <a:tblGrid>
                <a:gridCol w="1905000"/>
                <a:gridCol w="1176338"/>
                <a:gridCol w="1006475"/>
                <a:gridCol w="1308100"/>
                <a:gridCol w="2452687"/>
              </a:tblGrid>
              <a:tr h="52521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班级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619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041810205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于春梅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18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级计算机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619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041810260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何仕鹏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20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级计算机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619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041810284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   爽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19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级计算机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1414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041810360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王亚武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18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04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级计算机</a:t>
                      </a: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班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619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1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：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212"/>
          <p:cNvSpPr txBox="1">
            <a:spLocks noChangeArrowheads="1"/>
          </p:cNvSpPr>
          <p:nvPr/>
        </p:nvSpPr>
        <p:spPr bwMode="auto">
          <a:xfrm>
            <a:off x="796753" y="1707195"/>
            <a:ext cx="7367588" cy="691404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defTabSz="457200">
              <a:spcBef>
                <a:spcPct val="0"/>
              </a:spcBef>
              <a:buNone/>
              <a:defRPr sz="2800" cap="none">
                <a:ln w="3175" cmpd="sng"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分析学生情况登记表</a:t>
            </a:r>
          </a:p>
        </p:txBody>
      </p:sp>
      <p:sp>
        <p:nvSpPr>
          <p:cNvPr id="17" name="Rectangle 213"/>
          <p:cNvSpPr>
            <a:spLocks noChangeArrowheads="1"/>
          </p:cNvSpPr>
          <p:nvPr/>
        </p:nvSpPr>
        <p:spPr bwMode="auto">
          <a:xfrm>
            <a:off x="1716800" y="5413226"/>
            <a:ext cx="745909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数据元素都是记录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元素间关系是线性</a:t>
            </a:r>
          </a:p>
        </p:txBody>
      </p:sp>
      <p:sp>
        <p:nvSpPr>
          <p:cNvPr id="18" name="Rectangle 214"/>
          <p:cNvSpPr>
            <a:spLocks noChangeArrowheads="1"/>
          </p:cNvSpPr>
          <p:nvPr/>
        </p:nvSpPr>
        <p:spPr bwMode="auto">
          <a:xfrm>
            <a:off x="2423592" y="1183975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数据元素都是字母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元素间关系是线性</a:t>
            </a:r>
          </a:p>
        </p:txBody>
      </p:sp>
      <p:sp>
        <p:nvSpPr>
          <p:cNvPr id="19" name="Rectangle 216"/>
          <p:cNvSpPr>
            <a:spLocks noChangeArrowheads="1"/>
          </p:cNvSpPr>
          <p:nvPr/>
        </p:nvSpPr>
        <p:spPr bwMode="auto">
          <a:xfrm>
            <a:off x="1559496" y="6087860"/>
            <a:ext cx="7829430" cy="486287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 defTabSz="914400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同一线性表中的元素必定具有相同特性</a:t>
            </a:r>
          </a:p>
        </p:txBody>
      </p:sp>
    </p:spTree>
    <p:extLst>
      <p:ext uri="{BB962C8B-B14F-4D97-AF65-F5344CB8AC3E}">
        <p14:creationId xmlns:p14="http://schemas.microsoft.com/office/powerpoint/2010/main" val="9849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896200" y="1988840"/>
            <a:ext cx="2500312" cy="2689967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）查找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）插入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）删除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）修改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）排序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）计数</a:t>
            </a:r>
          </a:p>
        </p:txBody>
      </p:sp>
      <p:sp>
        <p:nvSpPr>
          <p:cNvPr id="3" name="Rectangle 154"/>
          <p:cNvSpPr txBox="1">
            <a:spLocks noChangeArrowheads="1"/>
          </p:cNvSpPr>
          <p:nvPr/>
        </p:nvSpPr>
        <p:spPr>
          <a:xfrm>
            <a:off x="1212958" y="548680"/>
            <a:ext cx="4933950" cy="609600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2800" cap="none">
                <a:ln w="3175" cmpd="sng"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：图书信息管理系统</a:t>
            </a:r>
          </a:p>
        </p:txBody>
      </p:sp>
      <p:pic>
        <p:nvPicPr>
          <p:cNvPr id="4" name="Picture 1" descr="2UD0Y{DZT1C_VAP(LNSYL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335047"/>
            <a:ext cx="5889625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4290" y="1610883"/>
            <a:ext cx="7632700" cy="576064"/>
          </a:xfrm>
          <a:solidFill>
            <a:srgbClr val="FFFFE7"/>
          </a:solidFill>
        </p:spPr>
        <p:txBody>
          <a:bodyPr>
            <a:normAutofit fontScale="70000" lnSpcReduction="20000"/>
          </a:bodyPr>
          <a:lstStyle/>
          <a:p>
            <a:pPr marL="0" indent="0">
              <a:buClr>
                <a:srgbClr val="00CC00"/>
              </a:buClr>
              <a:buSzPct val="45000"/>
              <a:buNone/>
            </a:pPr>
            <a:r>
              <a:rPr lang="zh-CN" altLang="en-US" sz="3300" dirty="0" smtClean="0">
                <a:solidFill>
                  <a:srgbClr val="0000FF"/>
                </a:solidFill>
              </a:rPr>
              <a:t>定义：</a:t>
            </a:r>
            <a:r>
              <a:rPr lang="zh-CN" altLang="en-US" sz="3300" dirty="0"/>
              <a:t>在一种程序设计语言中，变量所具有的数据种类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695401" y="756493"/>
            <a:ext cx="2016224" cy="563563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数据类型</a:t>
            </a:r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auto">
          <a:xfrm>
            <a:off x="1703512" y="2205038"/>
            <a:ext cx="8424936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基本数据类型：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float  double  void</a:t>
            </a:r>
          </a:p>
          <a:p>
            <a:pPr lvl="1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构造数据类型：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数组、结构体、共用体、文件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1127448" y="4239565"/>
            <a:ext cx="10009111" cy="138499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indent="0" algn="ctr">
              <a:lnSpc>
                <a:spcPct val="150000"/>
              </a:lnSpc>
              <a:buClr>
                <a:srgbClr val="00CC00"/>
              </a:buClr>
              <a:buSzPct val="4500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数据类型是一组性质相同的值的集合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以及定义于这个集合上的一组运算的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315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/>
      <p:bldP spid="3164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981200"/>
            <a:ext cx="11089232" cy="3248000"/>
          </a:xfrm>
        </p:spPr>
        <p:txBody>
          <a:bodyPr>
            <a:normAutofit/>
          </a:bodyPr>
          <a:lstStyle/>
          <a:p>
            <a:pPr lvl="1">
              <a:buClr>
                <a:srgbClr val="0000FA"/>
              </a:buClr>
              <a:buFont typeface="微软雅黑" panose="020B0503020204020204" pitchFamily="34" charset="-122"/>
              <a:buChar char="○"/>
            </a:pPr>
            <a:r>
              <a:rPr lang="zh-CN" altLang="en-US" sz="3200" dirty="0"/>
              <a:t>更高层次的</a:t>
            </a:r>
            <a:r>
              <a:rPr lang="zh-CN" altLang="en-US" sz="3200" dirty="0" smtClean="0"/>
              <a:t>数据抽象。</a:t>
            </a:r>
            <a:endParaRPr lang="zh-CN" altLang="en-US" sz="3200" dirty="0"/>
          </a:p>
          <a:p>
            <a:pPr lvl="1">
              <a:buClr>
                <a:srgbClr val="0000FA"/>
              </a:buClr>
              <a:buFont typeface="微软雅黑" panose="020B0503020204020204" pitchFamily="34" charset="-122"/>
              <a:buChar char="○"/>
            </a:pPr>
            <a:r>
              <a:rPr lang="zh-CN" altLang="en-US" sz="3200" dirty="0" smtClean="0"/>
              <a:t>一般指由</a:t>
            </a:r>
            <a:r>
              <a:rPr lang="zh-CN" altLang="en-US" sz="3200" dirty="0"/>
              <a:t>用户</a:t>
            </a:r>
            <a:r>
              <a:rPr lang="zh-CN" altLang="en-US" sz="3200" dirty="0" smtClean="0"/>
              <a:t>定义的、表示应用问题的数学模型，以及定义在这个模型上的一组操作的总称。</a:t>
            </a:r>
            <a:endParaRPr lang="en-US" altLang="zh-CN" sz="3200" dirty="0" smtClean="0"/>
          </a:p>
          <a:p>
            <a:pPr lvl="1">
              <a:buClr>
                <a:srgbClr val="0000FA"/>
              </a:buClr>
              <a:buFont typeface="微软雅黑" panose="020B0503020204020204" pitchFamily="34" charset="-122"/>
              <a:buChar char="○"/>
            </a:pPr>
            <a:r>
              <a:rPr lang="zh-CN" altLang="en-US" sz="3200" dirty="0" smtClean="0"/>
              <a:t>由</a:t>
            </a:r>
            <a:r>
              <a:rPr lang="zh-CN" altLang="en-US" sz="3200" dirty="0">
                <a:solidFill>
                  <a:srgbClr val="FF0000"/>
                </a:solidFill>
              </a:rPr>
              <a:t>基本的数据类型</a:t>
            </a:r>
            <a:r>
              <a:rPr lang="zh-CN" altLang="en-US" sz="3200" dirty="0"/>
              <a:t>组成</a:t>
            </a:r>
            <a:r>
              <a:rPr lang="en-US" altLang="zh-CN" sz="3200" dirty="0"/>
              <a:t>, </a:t>
            </a:r>
            <a:r>
              <a:rPr lang="zh-CN" altLang="en-US" sz="3200" dirty="0"/>
              <a:t>并包括</a:t>
            </a:r>
            <a:r>
              <a:rPr lang="zh-CN" altLang="en-US" sz="3200" dirty="0">
                <a:solidFill>
                  <a:srgbClr val="FF0000"/>
                </a:solidFill>
              </a:rPr>
              <a:t>一组相关的</a:t>
            </a:r>
            <a:r>
              <a:rPr lang="zh-CN" altLang="en-US" sz="3200" dirty="0" smtClean="0"/>
              <a:t>操作。</a:t>
            </a:r>
            <a:endParaRPr lang="zh-CN" altLang="en-US" sz="3200" dirty="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95400" y="692696"/>
            <a:ext cx="8496944" cy="563563"/>
          </a:xfrm>
          <a:prstGeom prst="rect">
            <a:avLst/>
          </a:prstGeom>
          <a:solidFill>
            <a:srgbClr val="FFFF00"/>
          </a:solidFill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抽象数据类型（</a:t>
            </a:r>
            <a:r>
              <a:rPr lang="en-US" altLang="zh-CN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ADT: 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 Data </a:t>
            </a:r>
            <a:r>
              <a:rPr lang="en-US" altLang="zh-CN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2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881723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905000" y="746126"/>
            <a:ext cx="8382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可以用以下的三元组来表示：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 = </a:t>
            </a:r>
            <a:r>
              <a:rPr lang="zh-CN" altLang="en-US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数据对象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上的关系集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上的操作集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3048000" y="2879726"/>
            <a:ext cx="6324600" cy="287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抽象数据类型名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数据对象的定义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数据关系的定义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6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基本操作的定义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ADT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抽象数据类型名</a:t>
            </a:r>
            <a:endParaRPr lang="zh-CN" altLang="en-US" sz="26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2057400" y="3336926"/>
            <a:ext cx="990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常用定义格式</a:t>
            </a:r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 flipH="1">
            <a:off x="4648200" y="1736725"/>
            <a:ext cx="914400" cy="381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6324600" y="1660525"/>
            <a:ext cx="76200" cy="533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>
            <a:off x="7162800" y="1736725"/>
            <a:ext cx="1143000" cy="457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30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30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300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30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30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30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30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build="p" autoUpdateAnimBg="0" advAuto="1000"/>
      <p:bldP spid="430086" grpId="0" build="p" animBg="1" autoUpdateAnimBg="0" advAuto="1000"/>
      <p:bldP spid="430087" grpId="0" autoUpdateAnimBg="0"/>
      <p:bldP spid="430088" grpId="0" animBg="1"/>
      <p:bldP spid="430089" grpId="0" animBg="1"/>
      <p:bldP spid="4300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6632"/>
            <a:ext cx="9951502" cy="1296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437519"/>
            <a:ext cx="8928992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rgbClr val="0000FF"/>
          </a:solidFill>
        </a:ln>
      </a:spPr>
      <a:bodyPr rtlCol="0" anchor="ctr"/>
      <a:lstStyle>
        <a:defPPr>
          <a:defRPr sz="3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34615</TotalTime>
  <Words>703</Words>
  <Application>Microsoft Office PowerPoint</Application>
  <PresentationFormat>宽屏</PresentationFormat>
  <Paragraphs>150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仿宋_GB2312</vt:lpstr>
      <vt:lpstr>黑体</vt:lpstr>
      <vt:lpstr>华文楷体</vt:lpstr>
      <vt:lpstr>楷体_GB2312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教学节段2</dc:title>
  <dc:creator>lidongmei</dc:creator>
  <cp:lastModifiedBy>86139</cp:lastModifiedBy>
  <cp:revision>1892</cp:revision>
  <dcterms:created xsi:type="dcterms:W3CDTF">1996-07-15T15:40:02Z</dcterms:created>
  <dcterms:modified xsi:type="dcterms:W3CDTF">2024-03-11T03:00:05Z</dcterms:modified>
</cp:coreProperties>
</file>