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7" r:id="rId2"/>
    <p:sldMasterId id="2147483712" r:id="rId3"/>
    <p:sldMasterId id="2147483726" r:id="rId4"/>
  </p:sldMasterIdLst>
  <p:notesMasterIdLst>
    <p:notesMasterId r:id="rId40"/>
  </p:notesMasterIdLst>
  <p:handoutMasterIdLst>
    <p:handoutMasterId r:id="rId41"/>
  </p:handoutMasterIdLst>
  <p:sldIdLst>
    <p:sldId id="1408" r:id="rId5"/>
    <p:sldId id="1730" r:id="rId6"/>
    <p:sldId id="1745" r:id="rId7"/>
    <p:sldId id="1707" r:id="rId8"/>
    <p:sldId id="1762" r:id="rId9"/>
    <p:sldId id="1763" r:id="rId10"/>
    <p:sldId id="1764" r:id="rId11"/>
    <p:sldId id="1765" r:id="rId12"/>
    <p:sldId id="1733" r:id="rId13"/>
    <p:sldId id="1735" r:id="rId14"/>
    <p:sldId id="1746" r:id="rId15"/>
    <p:sldId id="1761" r:id="rId16"/>
    <p:sldId id="1748" r:id="rId17"/>
    <p:sldId id="1739" r:id="rId18"/>
    <p:sldId id="1741" r:id="rId19"/>
    <p:sldId id="1742" r:id="rId20"/>
    <p:sldId id="1750" r:id="rId21"/>
    <p:sldId id="1754" r:id="rId22"/>
    <p:sldId id="1755" r:id="rId23"/>
    <p:sldId id="1769" r:id="rId24"/>
    <p:sldId id="1766" r:id="rId25"/>
    <p:sldId id="1760" r:id="rId26"/>
    <p:sldId id="1778" r:id="rId27"/>
    <p:sldId id="1770" r:id="rId28"/>
    <p:sldId id="1771" r:id="rId29"/>
    <p:sldId id="1772" r:id="rId30"/>
    <p:sldId id="1773" r:id="rId31"/>
    <p:sldId id="1774" r:id="rId32"/>
    <p:sldId id="1775" r:id="rId33"/>
    <p:sldId id="1776" r:id="rId34"/>
    <p:sldId id="1777" r:id="rId35"/>
    <p:sldId id="1758" r:id="rId36"/>
    <p:sldId id="1737" r:id="rId37"/>
    <p:sldId id="1759" r:id="rId38"/>
    <p:sldId id="1669" r:id="rId39"/>
  </p:sldIdLst>
  <p:sldSz cx="12192000" cy="6858000"/>
  <p:notesSz cx="6858000" cy="9144000"/>
  <p:custDataLst>
    <p:tags r:id="rId4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D966"/>
    <a:srgbClr val="F4F4F4"/>
    <a:srgbClr val="FF0000"/>
    <a:srgbClr val="009999"/>
    <a:srgbClr val="00FF00"/>
    <a:srgbClr val="ED7D31"/>
    <a:srgbClr val="99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3" autoAdjust="0"/>
  </p:normalViewPr>
  <p:slideViewPr>
    <p:cSldViewPr snapToObjects="1">
      <p:cViewPr varScale="1">
        <p:scale>
          <a:sx n="88" d="100"/>
          <a:sy n="88" d="100"/>
        </p:scale>
        <p:origin x="532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2"/>
    </p:cViewPr>
  </p:sorterViewPr>
  <p:notesViewPr>
    <p:cSldViewPr snapToObjects="1">
      <p:cViewPr>
        <p:scale>
          <a:sx n="75" d="100"/>
          <a:sy n="75" d="100"/>
        </p:scale>
        <p:origin x="-1398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16D10F6B-86E3-40A5-B0FD-F49C1C9EC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58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B3F80DB9-1D73-4BB5-BB50-5A6892133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9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C3C5DDE0-AAAF-4C39-9B50-442F3AD50290}" type="slidenum">
              <a:rPr lang="en-US" altLang="zh-CN" sz="1200" b="0" smtClean="0">
                <a:ea typeface="仿宋_GB2312" panose="02010609030101010101" charset="-122"/>
                <a:cs typeface="仿宋_GB2312" panose="02010609030101010101" charset="-122"/>
              </a:rPr>
              <a:t>1</a:t>
            </a:fld>
            <a:endParaRPr lang="en-US" altLang="zh-CN" sz="1200" b="0"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3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2101" y="35179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5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9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12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6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1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9" y="14647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2" y="3124198"/>
            <a:ext cx="6819900" cy="1866903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1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6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82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852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40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29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4453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706907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0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66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70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5348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5175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214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79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81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86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2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218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1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744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11/2/2024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6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11/2/2024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9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11/2/2024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289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11/2/2024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5417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11/2/2024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81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11/2/2024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69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snip2DiagRect">
            <a:avLst/>
          </a:prstGeom>
          <a:blipFill>
            <a:blip r:embed="rId3"/>
            <a:stretch>
              <a:fillRect/>
            </a:stretch>
          </a:blipFill>
          <a:ln w="88900" cap="sq">
            <a:solidFill>
              <a:srgbClr val="0000FF"/>
            </a:solidFill>
            <a:prstDash val="sysDash"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0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67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3911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49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3660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943178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60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0473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05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3988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1158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003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04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5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86830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64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8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11/2/2024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11/2/2024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9.tmp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8.png"/><Relationship Id="rId5" Type="http://schemas.openxmlformats.org/officeDocument/2006/relationships/tags" Target="../tags/tag19.xml"/><Relationship Id="rId10" Type="http://schemas.openxmlformats.org/officeDocument/2006/relationships/slideLayout" Target="../slideLayouts/slideLayout37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slide" Target="slide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" Target="slide33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5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slideLayout" Target="../slideLayouts/slideLayout37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19" Type="http://schemas.openxmlformats.org/officeDocument/2006/relationships/image" Target="../media/image9.tmp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3.e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1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3" Type="http://schemas.openxmlformats.org/officeDocument/2006/relationships/tags" Target="../tags/tag43.xml"/><Relationship Id="rId21" Type="http://schemas.openxmlformats.org/officeDocument/2006/relationships/tags" Target="../tags/tag61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tags" Target="../tags/tag60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 txBox="1">
            <a:spLocks noChangeArrowheads="1"/>
          </p:cNvSpPr>
          <p:nvPr/>
        </p:nvSpPr>
        <p:spPr>
          <a:xfrm>
            <a:off x="3261520" y="1988841"/>
            <a:ext cx="5666105" cy="91249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54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队列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711624" y="3573016"/>
            <a:ext cx="6840760" cy="187220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数据结构</a:t>
            </a:r>
            <a:r>
              <a:rPr lang="en-US" altLang="zh-CN" sz="3600" dirty="0"/>
              <a:t>》</a:t>
            </a:r>
            <a:r>
              <a:rPr lang="zh-CN" altLang="en-US" sz="3600" dirty="0"/>
              <a:t>第</a:t>
            </a:r>
            <a:r>
              <a:rPr lang="en-US" altLang="zh-CN" sz="3600" dirty="0"/>
              <a:t>3</a:t>
            </a:r>
            <a:r>
              <a:rPr lang="zh-CN" altLang="en-US" sz="3600" dirty="0"/>
              <a:t>章第</a:t>
            </a:r>
            <a:r>
              <a:rPr lang="en-US" altLang="zh-CN" sz="3600" dirty="0"/>
              <a:t>5</a:t>
            </a:r>
            <a:r>
              <a:rPr lang="zh-CN" altLang="en-US" sz="3600" dirty="0"/>
              <a:t>节</a:t>
            </a:r>
            <a:endParaRPr lang="en-US" altLang="zh-CN" sz="3600" dirty="0"/>
          </a:p>
          <a:p>
            <a:r>
              <a:rPr lang="zh-CN" altLang="en-US" dirty="0"/>
              <a:t>“队列的表示和操作的实现”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04606255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25924"/>
              </p:ext>
            </p:extLst>
          </p:nvPr>
        </p:nvGraphicFramePr>
        <p:xfrm>
          <a:off x="2888830" y="3071818"/>
          <a:ext cx="6464442" cy="1261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2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13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Line 25"/>
          <p:cNvSpPr>
            <a:spLocks noChangeShapeType="1"/>
          </p:cNvSpPr>
          <p:nvPr/>
        </p:nvSpPr>
        <p:spPr bwMode="auto">
          <a:xfrm flipH="1">
            <a:off x="9383989" y="3702619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78" name="Text Box 26"/>
          <p:cNvSpPr txBox="1">
            <a:spLocks noChangeArrowheads="1"/>
          </p:cNvSpPr>
          <p:nvPr/>
        </p:nvSpPr>
        <p:spPr bwMode="auto">
          <a:xfrm>
            <a:off x="9324364" y="3071818"/>
            <a:ext cx="990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 flipH="1">
            <a:off x="2072481" y="3726468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2032322" y="3114485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队</a:t>
            </a:r>
          </a:p>
        </p:txBody>
      </p:sp>
      <p:sp>
        <p:nvSpPr>
          <p:cNvPr id="53" name="Text Box 17"/>
          <p:cNvSpPr txBox="1">
            <a:spLocks noChangeArrowheads="1"/>
          </p:cNvSpPr>
          <p:nvPr/>
        </p:nvSpPr>
        <p:spPr bwMode="auto">
          <a:xfrm>
            <a:off x="3092654" y="3590771"/>
            <a:ext cx="8327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4177839" y="3586725"/>
            <a:ext cx="7605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5284133" y="3617114"/>
            <a:ext cx="7975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6320739" y="3595693"/>
            <a:ext cx="7305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32092" y="4407739"/>
            <a:ext cx="1207724" cy="1023947"/>
            <a:chOff x="3232092" y="4407739"/>
            <a:chExt cx="1207724" cy="1023947"/>
          </a:xfrm>
        </p:grpSpPr>
        <p:cxnSp>
          <p:nvCxnSpPr>
            <p:cNvPr id="19" name="直接箭头连接符 18"/>
            <p:cNvCxnSpPr/>
            <p:nvPr/>
          </p:nvCxnSpPr>
          <p:spPr>
            <a:xfrm flipV="1">
              <a:off x="3678292" y="4407739"/>
              <a:ext cx="0" cy="50072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232092" y="4908466"/>
              <a:ext cx="1207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>
          <a:xfrm flipV="1">
            <a:off x="6652522" y="4407740"/>
            <a:ext cx="0" cy="500726"/>
          </a:xfrm>
          <a:prstGeom prst="straightConnector1">
            <a:avLst/>
          </a:prstGeom>
          <a:ln w="3810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80809" y="4908466"/>
            <a:ext cx="120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下箭头标注 22"/>
          <p:cNvSpPr/>
          <p:nvPr/>
        </p:nvSpPr>
        <p:spPr>
          <a:xfrm>
            <a:off x="5289940" y="1760778"/>
            <a:ext cx="6143326" cy="1526214"/>
          </a:xfrm>
          <a:prstGeom prst="downArrowCallout">
            <a:avLst>
              <a:gd name="adj1" fmla="val 16003"/>
              <a:gd name="adj2" fmla="val 17502"/>
              <a:gd name="adj3" fmla="val 18573"/>
              <a:gd name="adj4" fmla="val 59621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如何存储才能提高出队操作的性能？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0411" y="2003352"/>
            <a:ext cx="43140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Q= (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-1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baseline="-1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,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-1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  ,….,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-1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n-1 , 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-1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3200" baseline="-1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</a:p>
        </p:txBody>
      </p:sp>
      <p:sp>
        <p:nvSpPr>
          <p:cNvPr id="25" name="线形标注 2(带边框和强调线) 24"/>
          <p:cNvSpPr/>
          <p:nvPr/>
        </p:nvSpPr>
        <p:spPr>
          <a:xfrm>
            <a:off x="8688288" y="4878716"/>
            <a:ext cx="2744978" cy="107056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006"/>
              <a:gd name="adj6" fmla="val -42464"/>
            </a:avLst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设置队头、队尾两个指针</a:t>
            </a:r>
          </a:p>
        </p:txBody>
      </p:sp>
      <p:sp>
        <p:nvSpPr>
          <p:cNvPr id="30" name="五边形 2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71464" y="402535"/>
            <a:ext cx="3024336" cy="988329"/>
            <a:chOff x="511396" y="5843700"/>
            <a:chExt cx="3877696" cy="1903027"/>
          </a:xfrm>
        </p:grpSpPr>
        <p:sp>
          <p:nvSpPr>
            <p:cNvPr id="32" name="燕尾形 31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燕尾形 4"/>
            <p:cNvSpPr/>
            <p:nvPr/>
          </p:nvSpPr>
          <p:spPr>
            <a:xfrm>
              <a:off x="783840" y="5843700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顺序队列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8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8828 -0.0016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166" y="590537"/>
            <a:ext cx="4572009" cy="231343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668208" y="3625540"/>
            <a:ext cx="6597269" cy="193518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rear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指针的具体指向位置，有哪几种方案？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雨课堂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发送弹幕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          </a:t>
            </a:r>
            <a:endParaRPr lang="zh-CN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81884" y="3573017"/>
            <a:ext cx="10382666" cy="629410"/>
            <a:chOff x="681884" y="3573016"/>
            <a:chExt cx="10382666" cy="716737"/>
          </a:xfrm>
        </p:grpSpPr>
        <p:sp>
          <p:nvSpPr>
            <p:cNvPr id="2" name="圆角矩形 1"/>
            <p:cNvSpPr/>
            <p:nvPr/>
          </p:nvSpPr>
          <p:spPr>
            <a:xfrm>
              <a:off x="681884" y="3573016"/>
              <a:ext cx="1453676" cy="716737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135559" y="3573016"/>
              <a:ext cx="8928991" cy="71673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指向队头元素，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指向队尾元素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43638"/>
              </p:ext>
            </p:extLst>
          </p:nvPr>
        </p:nvGraphicFramePr>
        <p:xfrm>
          <a:off x="945618" y="1223381"/>
          <a:ext cx="6464442" cy="1261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2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13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1149442" y="1742334"/>
            <a:ext cx="8327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2234627" y="1738288"/>
            <a:ext cx="7605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45580" y="2572448"/>
            <a:ext cx="1207724" cy="1023947"/>
            <a:chOff x="3232092" y="4407739"/>
            <a:chExt cx="1207724" cy="1023947"/>
          </a:xfrm>
        </p:grpSpPr>
        <p:cxnSp>
          <p:nvCxnSpPr>
            <p:cNvPr id="32" name="直接箭头连接符 31"/>
            <p:cNvCxnSpPr/>
            <p:nvPr/>
          </p:nvCxnSpPr>
          <p:spPr>
            <a:xfrm flipV="1">
              <a:off x="3678292" y="4407739"/>
              <a:ext cx="0" cy="50072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232092" y="4908466"/>
              <a:ext cx="1207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60484" y="2561144"/>
            <a:ext cx="1207724" cy="1023946"/>
            <a:chOff x="4237597" y="2559303"/>
            <a:chExt cx="1207724" cy="1023946"/>
          </a:xfrm>
        </p:grpSpPr>
        <p:cxnSp>
          <p:nvCxnSpPr>
            <p:cNvPr id="34" name="直接箭头连接符 33"/>
            <p:cNvCxnSpPr/>
            <p:nvPr/>
          </p:nvCxnSpPr>
          <p:spPr>
            <a:xfrm flipV="1">
              <a:off x="4709310" y="2559303"/>
              <a:ext cx="0" cy="500726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4237597" y="3060029"/>
              <a:ext cx="1207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1884" y="4276123"/>
            <a:ext cx="10382666" cy="629410"/>
            <a:chOff x="681884" y="3573016"/>
            <a:chExt cx="10382666" cy="716737"/>
          </a:xfrm>
        </p:grpSpPr>
        <p:sp>
          <p:nvSpPr>
            <p:cNvPr id="24" name="圆角矩形 23"/>
            <p:cNvSpPr/>
            <p:nvPr/>
          </p:nvSpPr>
          <p:spPr>
            <a:xfrm>
              <a:off x="681884" y="3573016"/>
              <a:ext cx="1453676" cy="716737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135559" y="3573016"/>
              <a:ext cx="8928991" cy="71673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指向队头元素，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指向队尾元素的下一个位置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置</a:t>
              </a:r>
              <a:endParaRPr lang="zh-CN" altLang="en-US" sz="28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81618" y="4983841"/>
            <a:ext cx="10382666" cy="629410"/>
            <a:chOff x="681884" y="3573016"/>
            <a:chExt cx="10382666" cy="716737"/>
          </a:xfrm>
        </p:grpSpPr>
        <p:sp>
          <p:nvSpPr>
            <p:cNvPr id="29" name="圆角矩形 28"/>
            <p:cNvSpPr/>
            <p:nvPr/>
          </p:nvSpPr>
          <p:spPr>
            <a:xfrm>
              <a:off x="681884" y="3573016"/>
              <a:ext cx="1453676" cy="716737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135559" y="3573016"/>
              <a:ext cx="8928991" cy="71673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指向队头元素的前一个位置，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指向队尾元素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1886" y="5686947"/>
            <a:ext cx="10382666" cy="629410"/>
            <a:chOff x="681884" y="3573016"/>
            <a:chExt cx="10382666" cy="716737"/>
          </a:xfrm>
        </p:grpSpPr>
        <p:sp>
          <p:nvSpPr>
            <p:cNvPr id="38" name="圆角矩形 37"/>
            <p:cNvSpPr/>
            <p:nvPr/>
          </p:nvSpPr>
          <p:spPr>
            <a:xfrm>
              <a:off x="681884" y="3573016"/>
              <a:ext cx="1453676" cy="716737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2135559" y="3573016"/>
              <a:ext cx="8928991" cy="71673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指向队头前一个位置，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指向队尾下一个位置</a:t>
              </a:r>
            </a:p>
          </p:txBody>
        </p:sp>
      </p:grp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3271233" y="1768928"/>
            <a:ext cx="7605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417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5 -0.00487 L -0.19674 -0.392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07643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43 0.00023 L 0.15352 0.0002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52 0.00023 L 0.24219 0.00023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7" grpId="0"/>
      <p:bldP spid="28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166" y="590537"/>
            <a:ext cx="4572009" cy="231343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81884" y="3573017"/>
            <a:ext cx="10382666" cy="629410"/>
            <a:chOff x="681884" y="3573016"/>
            <a:chExt cx="10382666" cy="716737"/>
          </a:xfrm>
        </p:grpSpPr>
        <p:sp>
          <p:nvSpPr>
            <p:cNvPr id="2" name="圆角矩形 1"/>
            <p:cNvSpPr/>
            <p:nvPr/>
          </p:nvSpPr>
          <p:spPr>
            <a:xfrm>
              <a:off x="681884" y="3573016"/>
              <a:ext cx="1453676" cy="716737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135559" y="3573016"/>
              <a:ext cx="8928991" cy="71673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指向队头元素，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指向队尾元素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43638"/>
              </p:ext>
            </p:extLst>
          </p:nvPr>
        </p:nvGraphicFramePr>
        <p:xfrm>
          <a:off x="945618" y="1223381"/>
          <a:ext cx="6464442" cy="1261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2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13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1149442" y="1742334"/>
            <a:ext cx="8327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2234627" y="1738288"/>
            <a:ext cx="7605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45580" y="2572448"/>
            <a:ext cx="1207724" cy="1023947"/>
            <a:chOff x="3232092" y="4407739"/>
            <a:chExt cx="1207724" cy="1023947"/>
          </a:xfrm>
        </p:grpSpPr>
        <p:cxnSp>
          <p:nvCxnSpPr>
            <p:cNvPr id="32" name="直接箭头连接符 31"/>
            <p:cNvCxnSpPr/>
            <p:nvPr/>
          </p:nvCxnSpPr>
          <p:spPr>
            <a:xfrm flipV="1">
              <a:off x="3678292" y="4407739"/>
              <a:ext cx="0" cy="50072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232092" y="4908466"/>
              <a:ext cx="1207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60484" y="2561144"/>
            <a:ext cx="1207724" cy="1023946"/>
            <a:chOff x="4237597" y="2559303"/>
            <a:chExt cx="1207724" cy="1023946"/>
          </a:xfrm>
        </p:grpSpPr>
        <p:cxnSp>
          <p:nvCxnSpPr>
            <p:cNvPr id="34" name="直接箭头连接符 33"/>
            <p:cNvCxnSpPr/>
            <p:nvPr/>
          </p:nvCxnSpPr>
          <p:spPr>
            <a:xfrm flipV="1">
              <a:off x="4709310" y="2559303"/>
              <a:ext cx="0" cy="500726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4237597" y="3060029"/>
              <a:ext cx="1207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1884" y="4276123"/>
            <a:ext cx="10382666" cy="629410"/>
            <a:chOff x="681884" y="3573016"/>
            <a:chExt cx="10382666" cy="716737"/>
          </a:xfrm>
        </p:grpSpPr>
        <p:sp>
          <p:nvSpPr>
            <p:cNvPr id="24" name="圆角矩形 23"/>
            <p:cNvSpPr/>
            <p:nvPr/>
          </p:nvSpPr>
          <p:spPr>
            <a:xfrm>
              <a:off x="681884" y="3573016"/>
              <a:ext cx="1453676" cy="716737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135559" y="3573016"/>
              <a:ext cx="8928991" cy="71673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指向队头元素，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指向队尾元素的下一个位置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置</a:t>
              </a:r>
              <a:endParaRPr lang="zh-CN" altLang="en-US" sz="28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81618" y="4983841"/>
            <a:ext cx="10382666" cy="629410"/>
            <a:chOff x="681884" y="3573016"/>
            <a:chExt cx="10382666" cy="716737"/>
          </a:xfrm>
        </p:grpSpPr>
        <p:sp>
          <p:nvSpPr>
            <p:cNvPr id="29" name="圆角矩形 28"/>
            <p:cNvSpPr/>
            <p:nvPr/>
          </p:nvSpPr>
          <p:spPr>
            <a:xfrm>
              <a:off x="681884" y="3573016"/>
              <a:ext cx="1453676" cy="716737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135559" y="3573016"/>
              <a:ext cx="8928991" cy="71673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指向队头元素的前一个位置，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指向队尾元素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1886" y="5686947"/>
            <a:ext cx="10382666" cy="629410"/>
            <a:chOff x="681884" y="3573016"/>
            <a:chExt cx="10382666" cy="716737"/>
          </a:xfrm>
        </p:grpSpPr>
        <p:sp>
          <p:nvSpPr>
            <p:cNvPr id="38" name="圆角矩形 37"/>
            <p:cNvSpPr/>
            <p:nvPr/>
          </p:nvSpPr>
          <p:spPr>
            <a:xfrm>
              <a:off x="681884" y="3573016"/>
              <a:ext cx="1453676" cy="716737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2135559" y="3573016"/>
              <a:ext cx="8928991" cy="71673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指向队头前一个位置，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指向队尾下一个位置</a:t>
              </a:r>
            </a:p>
          </p:txBody>
        </p:sp>
      </p:grpSp>
      <p:sp>
        <p:nvSpPr>
          <p:cNvPr id="40" name="KSO_Shape"/>
          <p:cNvSpPr>
            <a:spLocks/>
          </p:cNvSpPr>
          <p:nvPr/>
        </p:nvSpPr>
        <p:spPr bwMode="auto">
          <a:xfrm>
            <a:off x="11165059" y="4276123"/>
            <a:ext cx="662130" cy="540429"/>
          </a:xfrm>
          <a:custGeom>
            <a:avLst/>
            <a:gdLst>
              <a:gd name="T0" fmla="*/ 542159 w 3294"/>
              <a:gd name="T1" fmla="*/ 1438813 h 3351"/>
              <a:gd name="T2" fmla="*/ 799000 w 3294"/>
              <a:gd name="T3" fmla="*/ 921421 h 3351"/>
              <a:gd name="T4" fmla="*/ 1095065 w 3294"/>
              <a:gd name="T5" fmla="*/ 449159 h 3351"/>
              <a:gd name="T6" fmla="*/ 1337398 w 3294"/>
              <a:gd name="T7" fmla="*/ 142377 h 3351"/>
              <a:gd name="T8" fmla="*/ 1452922 w 3294"/>
              <a:gd name="T9" fmla="*/ 45131 h 3351"/>
              <a:gd name="T10" fmla="*/ 1594238 w 3294"/>
              <a:gd name="T11" fmla="*/ 15581 h 3351"/>
              <a:gd name="T12" fmla="*/ 1744151 w 3294"/>
              <a:gd name="T13" fmla="*/ 0 h 3351"/>
              <a:gd name="T14" fmla="*/ 1769943 w 3294"/>
              <a:gd name="T15" fmla="*/ 19879 h 3351"/>
              <a:gd name="T16" fmla="*/ 1760809 w 3294"/>
              <a:gd name="T17" fmla="*/ 44056 h 3351"/>
              <a:gd name="T18" fmla="*/ 1707076 w 3294"/>
              <a:gd name="T19" fmla="*/ 95097 h 3351"/>
              <a:gd name="T20" fmla="*/ 1218649 w 3294"/>
              <a:gd name="T21" fmla="*/ 704363 h 3351"/>
              <a:gd name="T22" fmla="*/ 773208 w 3294"/>
              <a:gd name="T23" fmla="*/ 1550566 h 3351"/>
              <a:gd name="T24" fmla="*/ 673803 w 3294"/>
              <a:gd name="T25" fmla="*/ 1763325 h 3351"/>
              <a:gd name="T26" fmla="*/ 503472 w 3294"/>
              <a:gd name="T27" fmla="*/ 1800397 h 3351"/>
              <a:gd name="T28" fmla="*/ 379888 w 3294"/>
              <a:gd name="T29" fmla="*/ 1779443 h 3351"/>
              <a:gd name="T30" fmla="*/ 298214 w 3294"/>
              <a:gd name="T31" fmla="*/ 1665542 h 3351"/>
              <a:gd name="T32" fmla="*/ 66091 w 3294"/>
              <a:gd name="T33" fmla="*/ 1371117 h 3351"/>
              <a:gd name="T34" fmla="*/ 0 w 3294"/>
              <a:gd name="T35" fmla="*/ 1265812 h 3351"/>
              <a:gd name="T36" fmla="*/ 72001 w 3294"/>
              <a:gd name="T37" fmla="*/ 1165879 h 3351"/>
              <a:gd name="T38" fmla="*/ 192362 w 3294"/>
              <a:gd name="T39" fmla="*/ 1115376 h 3351"/>
              <a:gd name="T40" fmla="*/ 342812 w 3294"/>
              <a:gd name="T41" fmla="*/ 1182535 h 3351"/>
              <a:gd name="T42" fmla="*/ 542159 w 3294"/>
              <a:gd name="T43" fmla="*/ 1438813 h 335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294" h="3351">
                <a:moveTo>
                  <a:pt x="1009" y="2678"/>
                </a:moveTo>
                <a:cubicBezTo>
                  <a:pt x="1157" y="2345"/>
                  <a:pt x="1317" y="2024"/>
                  <a:pt x="1487" y="1715"/>
                </a:cubicBezTo>
                <a:cubicBezTo>
                  <a:pt x="1658" y="1407"/>
                  <a:pt x="1842" y="1113"/>
                  <a:pt x="2038" y="836"/>
                </a:cubicBezTo>
                <a:cubicBezTo>
                  <a:pt x="2235" y="558"/>
                  <a:pt x="2385" y="368"/>
                  <a:pt x="2489" y="265"/>
                </a:cubicBezTo>
                <a:cubicBezTo>
                  <a:pt x="2592" y="162"/>
                  <a:pt x="2664" y="101"/>
                  <a:pt x="2704" y="84"/>
                </a:cubicBezTo>
                <a:cubicBezTo>
                  <a:pt x="2743" y="66"/>
                  <a:pt x="2831" y="48"/>
                  <a:pt x="2967" y="29"/>
                </a:cubicBezTo>
                <a:cubicBezTo>
                  <a:pt x="3102" y="10"/>
                  <a:pt x="3195" y="0"/>
                  <a:pt x="3246" y="0"/>
                </a:cubicBezTo>
                <a:cubicBezTo>
                  <a:pt x="3278" y="0"/>
                  <a:pt x="3294" y="13"/>
                  <a:pt x="3294" y="37"/>
                </a:cubicBezTo>
                <a:cubicBezTo>
                  <a:pt x="3294" y="52"/>
                  <a:pt x="3288" y="67"/>
                  <a:pt x="3277" y="82"/>
                </a:cubicBezTo>
                <a:cubicBezTo>
                  <a:pt x="3265" y="96"/>
                  <a:pt x="3232" y="128"/>
                  <a:pt x="3177" y="177"/>
                </a:cubicBezTo>
                <a:cubicBezTo>
                  <a:pt x="2902" y="433"/>
                  <a:pt x="2599" y="811"/>
                  <a:pt x="2268" y="1311"/>
                </a:cubicBezTo>
                <a:cubicBezTo>
                  <a:pt x="1938" y="1811"/>
                  <a:pt x="1661" y="2336"/>
                  <a:pt x="1439" y="2886"/>
                </a:cubicBezTo>
                <a:cubicBezTo>
                  <a:pt x="1349" y="3106"/>
                  <a:pt x="1287" y="3238"/>
                  <a:pt x="1254" y="3282"/>
                </a:cubicBezTo>
                <a:cubicBezTo>
                  <a:pt x="1221" y="3328"/>
                  <a:pt x="1115" y="3351"/>
                  <a:pt x="937" y="3351"/>
                </a:cubicBezTo>
                <a:cubicBezTo>
                  <a:pt x="809" y="3351"/>
                  <a:pt x="732" y="3338"/>
                  <a:pt x="707" y="3312"/>
                </a:cubicBezTo>
                <a:cubicBezTo>
                  <a:pt x="682" y="3286"/>
                  <a:pt x="631" y="3215"/>
                  <a:pt x="555" y="3100"/>
                </a:cubicBezTo>
                <a:cubicBezTo>
                  <a:pt x="430" y="2907"/>
                  <a:pt x="286" y="2724"/>
                  <a:pt x="123" y="2552"/>
                </a:cubicBezTo>
                <a:cubicBezTo>
                  <a:pt x="41" y="2466"/>
                  <a:pt x="0" y="2400"/>
                  <a:pt x="0" y="2356"/>
                </a:cubicBezTo>
                <a:cubicBezTo>
                  <a:pt x="0" y="2295"/>
                  <a:pt x="45" y="2233"/>
                  <a:pt x="134" y="2170"/>
                </a:cubicBezTo>
                <a:cubicBezTo>
                  <a:pt x="224" y="2107"/>
                  <a:pt x="298" y="2076"/>
                  <a:pt x="358" y="2076"/>
                </a:cubicBezTo>
                <a:cubicBezTo>
                  <a:pt x="434" y="2076"/>
                  <a:pt x="527" y="2118"/>
                  <a:pt x="638" y="2201"/>
                </a:cubicBezTo>
                <a:cubicBezTo>
                  <a:pt x="749" y="2285"/>
                  <a:pt x="873" y="2444"/>
                  <a:pt x="1009" y="2678"/>
                </a:cubicBez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3271233" y="1768928"/>
            <a:ext cx="7605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6704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07643 0.0002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43 0.00023 L 0.15352 0.00023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52 0.00023 L 0.24219 0.0002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40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8496"/>
              </p:ext>
            </p:extLst>
          </p:nvPr>
        </p:nvGraphicFramePr>
        <p:xfrm>
          <a:off x="1098540" y="1399661"/>
          <a:ext cx="6464442" cy="1261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2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13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25"/>
          <p:cNvSpPr>
            <a:spLocks noChangeShapeType="1"/>
          </p:cNvSpPr>
          <p:nvPr/>
        </p:nvSpPr>
        <p:spPr bwMode="auto">
          <a:xfrm flipH="1">
            <a:off x="7622607" y="2132856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7562982" y="1502055"/>
            <a:ext cx="990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sp>
        <p:nvSpPr>
          <p:cNvPr id="9" name="Line 27"/>
          <p:cNvSpPr>
            <a:spLocks noChangeShapeType="1"/>
          </p:cNvSpPr>
          <p:nvPr/>
        </p:nvSpPr>
        <p:spPr bwMode="auto">
          <a:xfrm flipH="1">
            <a:off x="311099" y="2204864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270940" y="1592881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队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31272" y="1878541"/>
            <a:ext cx="8327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416457" y="1878541"/>
            <a:ext cx="7605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3522751" y="1889077"/>
            <a:ext cx="7975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547607" y="1913192"/>
            <a:ext cx="7305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470710" y="2693085"/>
            <a:ext cx="1207724" cy="1023947"/>
            <a:chOff x="3232092" y="4407739"/>
            <a:chExt cx="1207724" cy="1023947"/>
          </a:xfrm>
        </p:grpSpPr>
        <p:cxnSp>
          <p:nvCxnSpPr>
            <p:cNvPr id="16" name="直接箭头连接符 15"/>
            <p:cNvCxnSpPr/>
            <p:nvPr/>
          </p:nvCxnSpPr>
          <p:spPr>
            <a:xfrm flipV="1">
              <a:off x="3678292" y="4407739"/>
              <a:ext cx="0" cy="50072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232092" y="4908466"/>
              <a:ext cx="1207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V="1">
            <a:off x="5847633" y="2693086"/>
            <a:ext cx="0" cy="500726"/>
          </a:xfrm>
          <a:prstGeom prst="straightConnector1">
            <a:avLst/>
          </a:prstGeom>
          <a:ln w="3810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375920" y="3193812"/>
            <a:ext cx="120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1099" y="4161586"/>
            <a:ext cx="2903579" cy="128363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描述顺序队，需要定义哪些量？</a:t>
            </a:r>
            <a:endParaRPr kumimoji="1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6616191" y="3115986"/>
            <a:ext cx="4801283" cy="350435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>
            <a:lvl1pPr marL="342900" indent="-34290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lvl="1" algn="just">
              <a:lnSpc>
                <a:spcPts val="38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MAXQSIZE  100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ts val="3800"/>
              </a:lnSpc>
              <a:buFontTx/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lvl="1" algn="just">
              <a:lnSpc>
                <a:spcPts val="38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QElemType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*base;  </a:t>
            </a:r>
            <a:endParaRPr lang="zh-CN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ts val="3800"/>
              </a:lnSpc>
              <a:buFontTx/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  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ts val="38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        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ts val="38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SqQueue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</a:p>
          <a:p>
            <a:pPr lvl="1" algn="just">
              <a:lnSpc>
                <a:spcPts val="3800"/>
              </a:lnSpc>
              <a:buFontTx/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SqQueue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buFontTx/>
              <a:buNone/>
            </a:pPr>
            <a:endParaRPr lang="en-US" altLang="zh-CN" sz="2800" dirty="0"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39048" y="4255417"/>
            <a:ext cx="1942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FF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队头指针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337698" y="486816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队尾指针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339048" y="3673834"/>
            <a:ext cx="1942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FF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起始地址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330761" y="5435198"/>
            <a:ext cx="1942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FF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连续空间的大小</a:t>
            </a:r>
          </a:p>
        </p:txBody>
      </p:sp>
      <p:sp>
        <p:nvSpPr>
          <p:cNvPr id="30" name="左大括号 29"/>
          <p:cNvSpPr/>
          <p:nvPr/>
        </p:nvSpPr>
        <p:spPr>
          <a:xfrm>
            <a:off x="3334673" y="3536209"/>
            <a:ext cx="805182" cy="2789565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边形 30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71463" y="402535"/>
            <a:ext cx="2868391" cy="988329"/>
            <a:chOff x="511396" y="5843700"/>
            <a:chExt cx="3877696" cy="1903027"/>
          </a:xfrm>
        </p:grpSpPr>
        <p:sp>
          <p:nvSpPr>
            <p:cNvPr id="33" name="燕尾形 32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燕尾形 4"/>
            <p:cNvSpPr/>
            <p:nvPr/>
          </p:nvSpPr>
          <p:spPr>
            <a:xfrm>
              <a:off x="783840" y="5843700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顺序队列</a:t>
              </a:r>
            </a:p>
          </p:txBody>
        </p:sp>
      </p:grpSp>
      <p:sp>
        <p:nvSpPr>
          <p:cNvPr id="35" name="燕尾形 34"/>
          <p:cNvSpPr/>
          <p:nvPr/>
        </p:nvSpPr>
        <p:spPr>
          <a:xfrm>
            <a:off x="3902857" y="536656"/>
            <a:ext cx="294141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11281983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5" grpId="0"/>
      <p:bldP spid="26" grpId="0"/>
      <p:bldP spid="27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73804"/>
              </p:ext>
            </p:extLst>
          </p:nvPr>
        </p:nvGraphicFramePr>
        <p:xfrm>
          <a:off x="2390319" y="2849699"/>
          <a:ext cx="6464442" cy="1261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2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13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2594143" y="3368652"/>
            <a:ext cx="8327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3679328" y="3364606"/>
            <a:ext cx="7605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90281" y="4198766"/>
            <a:ext cx="1207724" cy="1023947"/>
            <a:chOff x="3232092" y="4407739"/>
            <a:chExt cx="1207724" cy="1023947"/>
          </a:xfrm>
        </p:grpSpPr>
        <p:cxnSp>
          <p:nvCxnSpPr>
            <p:cNvPr id="32" name="直接箭头连接符 31"/>
            <p:cNvCxnSpPr/>
            <p:nvPr/>
          </p:nvCxnSpPr>
          <p:spPr>
            <a:xfrm flipV="1">
              <a:off x="3678292" y="4407739"/>
              <a:ext cx="0" cy="50072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232092" y="4908466"/>
              <a:ext cx="1207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05185" y="4187462"/>
            <a:ext cx="1207724" cy="1023946"/>
            <a:chOff x="4237597" y="2559303"/>
            <a:chExt cx="1207724" cy="1023946"/>
          </a:xfrm>
        </p:grpSpPr>
        <p:cxnSp>
          <p:nvCxnSpPr>
            <p:cNvPr id="34" name="直接箭头连接符 33"/>
            <p:cNvCxnSpPr/>
            <p:nvPr/>
          </p:nvCxnSpPr>
          <p:spPr>
            <a:xfrm flipV="1">
              <a:off x="4709310" y="2559303"/>
              <a:ext cx="0" cy="500726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4237597" y="3060029"/>
              <a:ext cx="1207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半闭框 11"/>
          <p:cNvSpPr/>
          <p:nvPr/>
        </p:nvSpPr>
        <p:spPr>
          <a:xfrm>
            <a:off x="687994" y="1708879"/>
            <a:ext cx="2095638" cy="993657"/>
          </a:xfrm>
          <a:prstGeom prst="halfFrame">
            <a:avLst>
              <a:gd name="adj1" fmla="val 17275"/>
              <a:gd name="adj2" fmla="val 17275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8024" y="1964585"/>
            <a:ext cx="103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lang="en-US" altLang="zh-CN" sz="32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依次入队，元素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lang="en-US" altLang="zh-CN" sz="32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依次出队，元素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sp>
        <p:nvSpPr>
          <p:cNvPr id="29" name="半闭框 28"/>
          <p:cNvSpPr/>
          <p:nvPr/>
        </p:nvSpPr>
        <p:spPr>
          <a:xfrm rot="10800000">
            <a:off x="9408367" y="1708879"/>
            <a:ext cx="2071595" cy="1004875"/>
          </a:xfrm>
          <a:prstGeom prst="halfFrame">
            <a:avLst>
              <a:gd name="adj1" fmla="val 17275"/>
              <a:gd name="adj2" fmla="val 17275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4727272" y="3370846"/>
            <a:ext cx="7605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5775216" y="3355758"/>
            <a:ext cx="7605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6934700" y="3355758"/>
            <a:ext cx="7605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7961699" y="3377413"/>
            <a:ext cx="7605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二十四角星 39"/>
          <p:cNvSpPr/>
          <p:nvPr/>
        </p:nvSpPr>
        <p:spPr>
          <a:xfrm>
            <a:off x="9912424" y="4063644"/>
            <a:ext cx="2116002" cy="2182563"/>
          </a:xfrm>
          <a:prstGeom prst="star24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假溢出</a:t>
            </a:r>
          </a:p>
        </p:txBody>
      </p:sp>
      <p:sp>
        <p:nvSpPr>
          <p:cNvPr id="18" name="左箭头标注 17"/>
          <p:cNvSpPr/>
          <p:nvPr/>
        </p:nvSpPr>
        <p:spPr>
          <a:xfrm>
            <a:off x="6498791" y="5227967"/>
            <a:ext cx="3205000" cy="1331045"/>
          </a:xfrm>
          <a:prstGeom prst="leftArrowCallout">
            <a:avLst>
              <a:gd name="adj1" fmla="val 18965"/>
              <a:gd name="adj2" fmla="val 25000"/>
              <a:gd name="adj3" fmla="val 25000"/>
              <a:gd name="adj4" fmla="val 82459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将队列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头尾相接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16559" y="5328315"/>
            <a:ext cx="2177915" cy="109722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循环队列</a:t>
            </a:r>
          </a:p>
        </p:txBody>
      </p:sp>
      <p:sp>
        <p:nvSpPr>
          <p:cNvPr id="20" name="右箭头标注 19"/>
          <p:cNvSpPr/>
          <p:nvPr/>
        </p:nvSpPr>
        <p:spPr>
          <a:xfrm>
            <a:off x="776703" y="5328315"/>
            <a:ext cx="3336206" cy="119757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8063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取“模”运算</a:t>
            </a:r>
            <a:endParaRPr lang="en-US" altLang="zh-CN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五边形 22"/>
          <p:cNvSpPr/>
          <p:nvPr/>
        </p:nvSpPr>
        <p:spPr>
          <a:xfrm>
            <a:off x="767408" y="536656"/>
            <a:ext cx="182673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18159104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0.07644 0.0002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43 0.00023 L 0.15313 -0.00163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13 -0.00163 L 0.2418 4.81481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 4.81481E-6 L 0.31849 -0.00163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49 -0.00163 L 0.41224 -0.00278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15143 -0.00139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43 -0.00139 L 0.22813 -0.00324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24 -0.00278 L 0.50169 -0.00163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0"/>
      <p:bldP spid="28" grpId="1"/>
      <p:bldP spid="30" grpId="0"/>
      <p:bldP spid="37" grpId="0"/>
      <p:bldP spid="38" grpId="0"/>
      <p:bldP spid="39" grpId="0"/>
      <p:bldP spid="40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22652" y="3030949"/>
            <a:ext cx="4252595" cy="2306552"/>
            <a:chOff x="222652" y="3030949"/>
            <a:chExt cx="4252595" cy="2306552"/>
          </a:xfrm>
        </p:grpSpPr>
        <p:grpSp>
          <p:nvGrpSpPr>
            <p:cNvPr id="4" name="组合 3"/>
            <p:cNvGrpSpPr/>
            <p:nvPr/>
          </p:nvGrpSpPr>
          <p:grpSpPr>
            <a:xfrm>
              <a:off x="222652" y="3030949"/>
              <a:ext cx="4252595" cy="2306552"/>
              <a:chOff x="-442" y="6752"/>
              <a:chExt cx="6697" cy="3138"/>
            </a:xfrm>
            <a:solidFill>
              <a:schemeClr val="bg1"/>
            </a:solidFill>
          </p:grpSpPr>
          <p:grpSp>
            <p:nvGrpSpPr>
              <p:cNvPr id="5" name="Group 34"/>
              <p:cNvGrpSpPr/>
              <p:nvPr/>
            </p:nvGrpSpPr>
            <p:grpSpPr bwMode="auto">
              <a:xfrm>
                <a:off x="1048" y="6752"/>
                <a:ext cx="3608" cy="3138"/>
                <a:chOff x="1400" y="1311"/>
                <a:chExt cx="1443" cy="1255"/>
              </a:xfrm>
              <a:grpFill/>
            </p:grpSpPr>
            <p:sp>
              <p:nvSpPr>
                <p:cNvPr id="10" name="AutoShape 35"/>
                <p:cNvSpPr>
                  <a:spLocks noChangeArrowheads="1"/>
                </p:cNvSpPr>
                <p:nvPr/>
              </p:nvSpPr>
              <p:spPr bwMode="auto">
                <a:xfrm>
                  <a:off x="1400" y="1311"/>
                  <a:ext cx="1434" cy="125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63 w 21600"/>
                    <a:gd name="T25" fmla="*/ 3167 h 21600"/>
                    <a:gd name="T26" fmla="*/ 18437 w 21600"/>
                    <a:gd name="T27" fmla="*/ 18433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6582" y="10800"/>
                      </a:moveTo>
                      <a:cubicBezTo>
                        <a:pt x="6582" y="13130"/>
                        <a:pt x="8470" y="15018"/>
                        <a:pt x="10800" y="15018"/>
                      </a:cubicBezTo>
                      <a:cubicBezTo>
                        <a:pt x="13130" y="15018"/>
                        <a:pt x="15018" y="13130"/>
                        <a:pt x="15018" y="10800"/>
                      </a:cubicBezTo>
                      <a:cubicBezTo>
                        <a:pt x="15018" y="8470"/>
                        <a:pt x="13130" y="6582"/>
                        <a:pt x="10800" y="6582"/>
                      </a:cubicBezTo>
                      <a:cubicBezTo>
                        <a:pt x="8470" y="6582"/>
                        <a:pt x="6582" y="8470"/>
                        <a:pt x="6582" y="10800"/>
                      </a:cubicBezTo>
                      <a:close/>
                    </a:path>
                  </a:pathLst>
                </a:custGeom>
                <a:grpFill/>
                <a:ln w="25400">
                  <a:solidFill>
                    <a:srgbClr val="0000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409" y="1922"/>
                  <a:ext cx="423" cy="10"/>
                </a:xfrm>
                <a:prstGeom prst="line">
                  <a:avLst/>
                </a:prstGeom>
                <a:grpFill/>
                <a:ln w="25400">
                  <a:solidFill>
                    <a:srgbClr val="0000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Line 37"/>
                <p:cNvSpPr>
                  <a:spLocks noChangeShapeType="1"/>
                </p:cNvSpPr>
                <p:nvPr/>
              </p:nvSpPr>
              <p:spPr bwMode="auto">
                <a:xfrm>
                  <a:off x="2409" y="1951"/>
                  <a:ext cx="434" cy="0"/>
                </a:xfrm>
                <a:prstGeom prst="line">
                  <a:avLst/>
                </a:prstGeom>
                <a:grpFill/>
                <a:ln w="25400">
                  <a:solidFill>
                    <a:srgbClr val="0000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Line 38"/>
                <p:cNvSpPr>
                  <a:spLocks noChangeShapeType="1"/>
                </p:cNvSpPr>
                <p:nvPr/>
              </p:nvSpPr>
              <p:spPr bwMode="auto">
                <a:xfrm>
                  <a:off x="1756" y="1400"/>
                  <a:ext cx="222" cy="322"/>
                </a:xfrm>
                <a:prstGeom prst="line">
                  <a:avLst/>
                </a:prstGeom>
                <a:grpFill/>
                <a:ln w="25400">
                  <a:solidFill>
                    <a:srgbClr val="0000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Line 39"/>
                <p:cNvSpPr>
                  <a:spLocks noChangeShapeType="1"/>
                </p:cNvSpPr>
                <p:nvPr/>
              </p:nvSpPr>
              <p:spPr bwMode="auto">
                <a:xfrm>
                  <a:off x="2291" y="2132"/>
                  <a:ext cx="222" cy="322"/>
                </a:xfrm>
                <a:prstGeom prst="line">
                  <a:avLst/>
                </a:prstGeom>
                <a:grpFill/>
                <a:ln w="25400">
                  <a:solidFill>
                    <a:srgbClr val="0000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278" y="1411"/>
                  <a:ext cx="233" cy="311"/>
                </a:xfrm>
                <a:prstGeom prst="line">
                  <a:avLst/>
                </a:prstGeom>
                <a:grpFill/>
                <a:ln w="25400">
                  <a:solidFill>
                    <a:srgbClr val="0000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729" y="2152"/>
                  <a:ext cx="233" cy="311"/>
                </a:xfrm>
                <a:prstGeom prst="line">
                  <a:avLst/>
                </a:prstGeom>
                <a:grpFill/>
                <a:ln w="25400">
                  <a:solidFill>
                    <a:srgbClr val="0000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534" y="1603"/>
                  <a:ext cx="258" cy="2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1pPr>
                  <a:lvl2pPr marL="742950" indent="-28575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2pPr>
                  <a:lvl3pPr marL="1143000" indent="-228600"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3pPr>
                  <a:lvl4pPr marL="1600200" indent="-228600"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4pPr>
                  <a:lvl5pPr marL="2057400" indent="-228600"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baseline="-25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</a:p>
              </p:txBody>
            </p:sp>
            <p:sp>
              <p:nvSpPr>
                <p:cNvPr id="20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210" y="1759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>
                    <a:spcBef>
                      <a:spcPct val="0"/>
                    </a:spcBef>
                    <a:buFontTx/>
                    <a:buNone/>
                    <a:defRPr kumimoji="1" sz="200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仿宋_GB2312" panose="02010609030101010101" charset="-122"/>
                    </a:defRPr>
                  </a:lvl1pPr>
                  <a:lvl2pPr marL="742950" indent="-285750">
                    <a:buChar char="–"/>
                    <a:defRPr kumimoji="1" sz="28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2pPr>
                  <a:lvl3pPr marL="1143000" indent="-228600">
                    <a:buChar char="•"/>
                    <a:defRPr kumimoji="1" sz="24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3pPr>
                  <a:lvl4pPr marL="1600200" indent="-228600">
                    <a:buChar char="–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4pPr>
                  <a:lvl5pPr marL="2057400" indent="-228600"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9pPr>
                </a:lstStyle>
                <a:p>
                  <a:r>
                    <a:rPr lang="en-US" altLang="zh-CN" dirty="0"/>
                    <a:t>0</a:t>
                  </a:r>
                </a:p>
              </p:txBody>
            </p:sp>
            <p:sp>
              <p:nvSpPr>
                <p:cNvPr id="2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234" y="1925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>
                    <a:spcBef>
                      <a:spcPct val="0"/>
                    </a:spcBef>
                    <a:buFontTx/>
                    <a:buNone/>
                    <a:defRPr kumimoji="1" sz="200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仿宋_GB2312" panose="02010609030101010101" charset="-122"/>
                    </a:defRPr>
                  </a:lvl1pPr>
                  <a:lvl2pPr marL="742950" indent="-285750">
                    <a:buChar char="–"/>
                    <a:defRPr kumimoji="1" sz="28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2pPr>
                  <a:lvl3pPr marL="1143000" indent="-228600">
                    <a:buChar char="•"/>
                    <a:defRPr kumimoji="1" sz="24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3pPr>
                  <a:lvl4pPr marL="1600200" indent="-228600">
                    <a:buChar char="–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4pPr>
                  <a:lvl5pPr marL="2057400" indent="-228600"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9pPr>
                </a:lstStyle>
                <a:p>
                  <a:r>
                    <a:rPr lang="en-US" altLang="zh-CN" dirty="0"/>
                    <a:t>1</a:t>
                  </a:r>
                </a:p>
              </p:txBody>
            </p:sp>
            <p:sp>
              <p:nvSpPr>
                <p:cNvPr id="22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036" y="2011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>
                    <a:spcBef>
                      <a:spcPct val="0"/>
                    </a:spcBef>
                    <a:buFontTx/>
                    <a:buNone/>
                    <a:defRPr kumimoji="1" sz="200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仿宋_GB2312" panose="02010609030101010101" charset="-122"/>
                    </a:defRPr>
                  </a:lvl1pPr>
                  <a:lvl2pPr marL="742950" indent="-285750">
                    <a:buChar char="–"/>
                    <a:defRPr kumimoji="1" sz="28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2pPr>
                  <a:lvl3pPr marL="1143000" indent="-228600">
                    <a:buChar char="•"/>
                    <a:defRPr kumimoji="1" sz="24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3pPr>
                  <a:lvl4pPr marL="1600200" indent="-228600">
                    <a:buChar char="–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4pPr>
                  <a:lvl5pPr marL="2057400" indent="-228600"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9pPr>
                </a:lstStyle>
                <a:p>
                  <a:r>
                    <a:rPr lang="en-US" altLang="zh-CN" dirty="0"/>
                    <a:t>2</a:t>
                  </a:r>
                </a:p>
              </p:txBody>
            </p:sp>
            <p:sp>
              <p:nvSpPr>
                <p:cNvPr id="23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844" y="1922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>
                    <a:spcBef>
                      <a:spcPct val="0"/>
                    </a:spcBef>
                    <a:buFontTx/>
                    <a:buNone/>
                    <a:defRPr kumimoji="1" sz="200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仿宋_GB2312" panose="02010609030101010101" charset="-122"/>
                    </a:defRPr>
                  </a:lvl1pPr>
                  <a:lvl2pPr marL="742950" indent="-285750">
                    <a:buChar char="–"/>
                    <a:defRPr kumimoji="1" sz="28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2pPr>
                  <a:lvl3pPr marL="1143000" indent="-228600">
                    <a:buChar char="•"/>
                    <a:defRPr kumimoji="1" sz="24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3pPr>
                  <a:lvl4pPr marL="1600200" indent="-228600">
                    <a:buChar char="–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4pPr>
                  <a:lvl5pPr marL="2057400" indent="-228600"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9pPr>
                </a:lstStyle>
                <a:p>
                  <a:r>
                    <a:rPr lang="en-US" altLang="zh-CN" dirty="0"/>
                    <a:t>3</a:t>
                  </a:r>
                </a:p>
              </p:txBody>
            </p:sp>
            <p:sp>
              <p:nvSpPr>
                <p:cNvPr id="24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855" y="1755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>
                    <a:spcBef>
                      <a:spcPct val="0"/>
                    </a:spcBef>
                    <a:buFontTx/>
                    <a:buNone/>
                    <a:defRPr kumimoji="1" sz="200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仿宋_GB2312" panose="02010609030101010101" charset="-122"/>
                    </a:defRPr>
                  </a:lvl1pPr>
                  <a:lvl2pPr marL="742950" indent="-285750">
                    <a:buChar char="–"/>
                    <a:defRPr kumimoji="1" sz="28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2pPr>
                  <a:lvl3pPr marL="1143000" indent="-228600">
                    <a:buChar char="•"/>
                    <a:defRPr kumimoji="1" sz="24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3pPr>
                  <a:lvl4pPr marL="1600200" indent="-228600">
                    <a:buChar char="–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4pPr>
                  <a:lvl5pPr marL="2057400" indent="-228600"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9pPr>
                </a:lstStyle>
                <a:p>
                  <a:r>
                    <a:rPr lang="en-US" altLang="zh-CN" dirty="0"/>
                    <a:t>4</a:t>
                  </a:r>
                </a:p>
              </p:txBody>
            </p:sp>
            <p:sp>
              <p:nvSpPr>
                <p:cNvPr id="25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044" y="1681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ctr">
                    <a:spcBef>
                      <a:spcPct val="0"/>
                    </a:spcBef>
                    <a:buFontTx/>
                    <a:buNone/>
                    <a:defRPr kumimoji="1" sz="200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仿宋_GB2312" panose="02010609030101010101" charset="-122"/>
                    </a:defRPr>
                  </a:lvl1pPr>
                  <a:lvl2pPr marL="742950" indent="-285750">
                    <a:buChar char="–"/>
                    <a:defRPr kumimoji="1" sz="28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2pPr>
                  <a:lvl3pPr marL="1143000" indent="-228600">
                    <a:buChar char="•"/>
                    <a:defRPr kumimoji="1" sz="24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3pPr>
                  <a:lvl4pPr marL="1600200" indent="-228600">
                    <a:buChar char="–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4pPr>
                  <a:lvl5pPr marL="2057400" indent="-228600"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latin typeface="Times New Roman" panose="02020603050405020304" pitchFamily="18" charset="0"/>
                      <a:ea typeface="仿宋_GB2312" panose="02010609030101010101" charset="-122"/>
                      <a:cs typeface="仿宋_GB2312" panose="02010609030101010101" charset="-122"/>
                    </a:defRPr>
                  </a:lvl9pPr>
                </a:lstStyle>
                <a:p>
                  <a:r>
                    <a:rPr lang="en-US" altLang="zh-CN" dirty="0"/>
                    <a:t>5</a:t>
                  </a:r>
                </a:p>
              </p:txBody>
            </p:sp>
          </p:grpSp>
          <p:sp>
            <p:nvSpPr>
              <p:cNvPr id="6" name="Text Box 51"/>
              <p:cNvSpPr txBox="1">
                <a:spLocks noChangeArrowheads="1"/>
              </p:cNvSpPr>
              <p:nvPr/>
            </p:nvSpPr>
            <p:spPr bwMode="auto">
              <a:xfrm>
                <a:off x="5345" y="7268"/>
                <a:ext cx="910" cy="5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rear</a:t>
                </a:r>
              </a:p>
            </p:txBody>
          </p:sp>
          <p:sp>
            <p:nvSpPr>
              <p:cNvPr id="7" name="Line 52"/>
              <p:cNvSpPr>
                <a:spLocks noChangeShapeType="1"/>
              </p:cNvSpPr>
              <p:nvPr/>
            </p:nvSpPr>
            <p:spPr bwMode="auto">
              <a:xfrm flipV="1">
                <a:off x="946" y="8974"/>
                <a:ext cx="122" cy="65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  <a:round/>
                <a:tailEnd type="triangle" w="lg" len="lg"/>
              </a:ln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Text Box 53"/>
              <p:cNvSpPr txBox="1">
                <a:spLocks noChangeArrowheads="1"/>
              </p:cNvSpPr>
              <p:nvPr/>
            </p:nvSpPr>
            <p:spPr bwMode="auto">
              <a:xfrm>
                <a:off x="-442" y="8961"/>
                <a:ext cx="1065" cy="6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front</a:t>
                </a:r>
              </a:p>
            </p:txBody>
          </p:sp>
          <p:sp>
            <p:nvSpPr>
              <p:cNvPr id="9" name="Line 54"/>
              <p:cNvSpPr>
                <a:spLocks noChangeShapeType="1"/>
              </p:cNvSpPr>
              <p:nvPr/>
            </p:nvSpPr>
            <p:spPr bwMode="auto">
              <a:xfrm>
                <a:off x="4491" y="7620"/>
                <a:ext cx="893" cy="28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  <a:round/>
                <a:headEnd type="triangle" w="lg" len="lg"/>
              </a:ln>
            </p:spPr>
            <p:txBody>
              <a:bodyPr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Text Box 42"/>
            <p:cNvSpPr txBox="1">
              <a:spLocks noChangeArrowheads="1"/>
            </p:cNvSpPr>
            <p:nvPr/>
          </p:nvSpPr>
          <p:spPr bwMode="auto">
            <a:xfrm>
              <a:off x="2138899" y="3158090"/>
              <a:ext cx="409632" cy="4594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1420456" y="4264172"/>
              <a:ext cx="409632" cy="4594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28" name="Text Box 58"/>
          <p:cNvSpPr txBox="1">
            <a:spLocks noChangeArrowheads="1"/>
          </p:cNvSpPr>
          <p:nvPr/>
        </p:nvSpPr>
        <p:spPr bwMode="auto">
          <a:xfrm>
            <a:off x="4626462" y="1614323"/>
            <a:ext cx="4850621" cy="181588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Q.base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接在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Q.base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[M-1]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Q.rear+1==M;</a:t>
            </a:r>
          </a:p>
          <a:p>
            <a:pPr>
              <a:buFontTx/>
              <a:buNone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则令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Q.rear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</a:t>
            </a:r>
          </a:p>
        </p:txBody>
      </p:sp>
      <p:sp>
        <p:nvSpPr>
          <p:cNvPr id="31" name="横卷形 30"/>
          <p:cNvSpPr/>
          <p:nvPr/>
        </p:nvSpPr>
        <p:spPr>
          <a:xfrm>
            <a:off x="4602435" y="3297530"/>
            <a:ext cx="1231927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32" name="横卷形 31"/>
          <p:cNvSpPr/>
          <p:nvPr/>
        </p:nvSpPr>
        <p:spPr>
          <a:xfrm>
            <a:off x="4584201" y="4197922"/>
            <a:ext cx="1231927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sp>
        <p:nvSpPr>
          <p:cNvPr id="33" name="横卷形 32"/>
          <p:cNvSpPr/>
          <p:nvPr/>
        </p:nvSpPr>
        <p:spPr>
          <a:xfrm>
            <a:off x="4565967" y="5119734"/>
            <a:ext cx="1231927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6405679" y="3297531"/>
            <a:ext cx="3437568" cy="8471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“模”运算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405679" y="4231451"/>
            <a:ext cx="3938792" cy="906849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.base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.rear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]=x;</a:t>
            </a:r>
          </a:p>
          <a:p>
            <a:r>
              <a:rPr kumimoji="1"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rear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(Q.rear+1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)%M;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405679" y="5225061"/>
            <a:ext cx="3938792" cy="85301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</a:t>
            </a:r>
            <a:r>
              <a:rPr kumimoji="1"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kumimoji="1"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(Q.front+1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)%M; </a:t>
            </a:r>
          </a:p>
        </p:txBody>
      </p:sp>
      <p:sp>
        <p:nvSpPr>
          <p:cNvPr id="37" name="燕尾形 36"/>
          <p:cNvSpPr/>
          <p:nvPr/>
        </p:nvSpPr>
        <p:spPr>
          <a:xfrm>
            <a:off x="5940654" y="3522169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燕尾形 37"/>
          <p:cNvSpPr/>
          <p:nvPr/>
        </p:nvSpPr>
        <p:spPr>
          <a:xfrm>
            <a:off x="5924467" y="4406739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5940654" y="5344372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线形标注 2(带边框和强调线) 39"/>
          <p:cNvSpPr/>
          <p:nvPr/>
        </p:nvSpPr>
        <p:spPr>
          <a:xfrm>
            <a:off x="10848528" y="4302759"/>
            <a:ext cx="1250283" cy="54771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937"/>
              <a:gd name="adj6" fmla="val -36598"/>
            </a:avLst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队满</a:t>
            </a:r>
          </a:p>
        </p:txBody>
      </p:sp>
      <p:sp>
        <p:nvSpPr>
          <p:cNvPr id="41" name="线形标注 2(带边框和强调线) 40"/>
          <p:cNvSpPr/>
          <p:nvPr/>
        </p:nvSpPr>
        <p:spPr>
          <a:xfrm>
            <a:off x="10871642" y="5274775"/>
            <a:ext cx="1250283" cy="54771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937"/>
              <a:gd name="adj6" fmla="val -36598"/>
            </a:avLst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队空</a:t>
            </a:r>
          </a:p>
        </p:txBody>
      </p:sp>
      <p:sp>
        <p:nvSpPr>
          <p:cNvPr id="42" name="五边形 4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271463" y="402535"/>
            <a:ext cx="3096345" cy="988329"/>
            <a:chOff x="511396" y="5843700"/>
            <a:chExt cx="3877696" cy="1903027"/>
          </a:xfrm>
        </p:grpSpPr>
        <p:sp>
          <p:nvSpPr>
            <p:cNvPr id="44" name="燕尾形 43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燕尾形 4"/>
            <p:cNvSpPr/>
            <p:nvPr/>
          </p:nvSpPr>
          <p:spPr>
            <a:xfrm>
              <a:off x="783840" y="5843700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循环队列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9255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4"/>
          <p:cNvGrpSpPr/>
          <p:nvPr/>
        </p:nvGrpSpPr>
        <p:grpSpPr bwMode="auto">
          <a:xfrm>
            <a:off x="1168802" y="3030949"/>
            <a:ext cx="2291080" cy="2306552"/>
            <a:chOff x="1400" y="1311"/>
            <a:chExt cx="1443" cy="1255"/>
          </a:xfrm>
          <a:solidFill>
            <a:schemeClr val="bg1"/>
          </a:solidFill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1400" y="1311"/>
              <a:ext cx="1434" cy="1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7 h 21600"/>
                <a:gd name="T26" fmla="*/ 18437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 flipV="1">
              <a:off x="1409" y="1922"/>
              <a:ext cx="423" cy="10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2409" y="1951"/>
              <a:ext cx="434" cy="0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>
              <a:off x="1756" y="1400"/>
              <a:ext cx="222" cy="322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>
              <a:off x="2291" y="2132"/>
              <a:ext cx="222" cy="322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 flipH="1">
              <a:off x="2278" y="1411"/>
              <a:ext cx="233" cy="311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 flipH="1">
              <a:off x="1729" y="2152"/>
              <a:ext cx="233" cy="311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Text Box 42"/>
            <p:cNvSpPr txBox="1">
              <a:spLocks noChangeArrowheads="1"/>
            </p:cNvSpPr>
            <p:nvPr/>
          </p:nvSpPr>
          <p:spPr bwMode="auto">
            <a:xfrm>
              <a:off x="1534" y="1603"/>
              <a:ext cx="258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20" name="Text Box 45"/>
            <p:cNvSpPr txBox="1">
              <a:spLocks noChangeArrowheads="1"/>
            </p:cNvSpPr>
            <p:nvPr/>
          </p:nvSpPr>
          <p:spPr bwMode="auto">
            <a:xfrm>
              <a:off x="2210" y="175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0</a:t>
              </a:r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2234" y="192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1</a:t>
              </a:r>
            </a:p>
          </p:txBody>
        </p:sp>
        <p:sp>
          <p:nvSpPr>
            <p:cNvPr id="22" name="Text Box 47"/>
            <p:cNvSpPr txBox="1">
              <a:spLocks noChangeArrowheads="1"/>
            </p:cNvSpPr>
            <p:nvPr/>
          </p:nvSpPr>
          <p:spPr bwMode="auto">
            <a:xfrm>
              <a:off x="2036" y="2011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2</a:t>
              </a:r>
            </a:p>
          </p:txBody>
        </p:sp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1844" y="192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1855" y="175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4</a:t>
              </a:r>
            </a:p>
          </p:txBody>
        </p:sp>
        <p:sp>
          <p:nvSpPr>
            <p:cNvPr id="25" name="Text Box 50"/>
            <p:cNvSpPr txBox="1">
              <a:spLocks noChangeArrowheads="1"/>
            </p:cNvSpPr>
            <p:nvPr/>
          </p:nvSpPr>
          <p:spPr bwMode="auto">
            <a:xfrm>
              <a:off x="2044" y="1681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5</a:t>
              </a:r>
            </a:p>
          </p:txBody>
        </p:sp>
      </p:grpSp>
      <p:sp>
        <p:nvSpPr>
          <p:cNvPr id="6" name="Text Box 51"/>
          <p:cNvSpPr txBox="1">
            <a:spLocks noChangeArrowheads="1"/>
          </p:cNvSpPr>
          <p:nvPr/>
        </p:nvSpPr>
        <p:spPr bwMode="auto">
          <a:xfrm>
            <a:off x="3897397" y="3410229"/>
            <a:ext cx="577850" cy="43220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rear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22652" y="4493676"/>
            <a:ext cx="887095" cy="620373"/>
            <a:chOff x="222652" y="4493676"/>
            <a:chExt cx="887095" cy="620373"/>
          </a:xfrm>
        </p:grpSpPr>
        <p:sp>
          <p:nvSpPr>
            <p:cNvPr id="7" name="Line 52"/>
            <p:cNvSpPr>
              <a:spLocks noChangeShapeType="1"/>
            </p:cNvSpPr>
            <p:nvPr/>
          </p:nvSpPr>
          <p:spPr bwMode="auto">
            <a:xfrm flipV="1">
              <a:off x="489352" y="4493676"/>
              <a:ext cx="620395" cy="83059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tailEnd type="triangle" w="lg" len="lg"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" name="Text Box 53"/>
            <p:cNvSpPr txBox="1">
              <a:spLocks noChangeArrowheads="1"/>
            </p:cNvSpPr>
            <p:nvPr/>
          </p:nvSpPr>
          <p:spPr bwMode="auto">
            <a:xfrm>
              <a:off x="222652" y="4654650"/>
              <a:ext cx="676275" cy="45939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</a:p>
          </p:txBody>
        </p:sp>
      </p:grpSp>
      <p:sp>
        <p:nvSpPr>
          <p:cNvPr id="9" name="Line 54"/>
          <p:cNvSpPr>
            <a:spLocks noChangeShapeType="1"/>
          </p:cNvSpPr>
          <p:nvPr/>
        </p:nvSpPr>
        <p:spPr bwMode="auto">
          <a:xfrm>
            <a:off x="3355107" y="3668963"/>
            <a:ext cx="567055" cy="205811"/>
          </a:xfrm>
          <a:prstGeom prst="lin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 type="triangle" w="lg" len="lg"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Text Box 42"/>
          <p:cNvSpPr txBox="1">
            <a:spLocks noChangeArrowheads="1"/>
          </p:cNvSpPr>
          <p:nvPr/>
        </p:nvSpPr>
        <p:spPr bwMode="auto">
          <a:xfrm>
            <a:off x="2138899" y="3158090"/>
            <a:ext cx="409632" cy="4594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1420456" y="4264172"/>
            <a:ext cx="409632" cy="4594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" name="右箭头 2"/>
          <p:cNvSpPr/>
          <p:nvPr/>
        </p:nvSpPr>
        <p:spPr>
          <a:xfrm rot="20764555">
            <a:off x="4159444" y="2591744"/>
            <a:ext cx="2507484" cy="500298"/>
          </a:xfrm>
          <a:prstGeom prst="rightArrow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0" name="Text Box 51"/>
          <p:cNvSpPr txBox="1">
            <a:spLocks noChangeArrowheads="1"/>
          </p:cNvSpPr>
          <p:nvPr/>
        </p:nvSpPr>
        <p:spPr bwMode="auto">
          <a:xfrm rot="20703316">
            <a:off x="3959278" y="2036996"/>
            <a:ext cx="2163961" cy="6818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4,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5,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依次出队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AutoShape 35"/>
          <p:cNvSpPr>
            <a:spLocks noChangeArrowheads="1"/>
          </p:cNvSpPr>
          <p:nvPr/>
        </p:nvSpPr>
        <p:spPr bwMode="auto">
          <a:xfrm>
            <a:off x="7821468" y="1580853"/>
            <a:ext cx="2276791" cy="230655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7 h 21600"/>
              <a:gd name="T26" fmla="*/ 18437 w 21600"/>
              <a:gd name="T27" fmla="*/ 1843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582" y="10800"/>
                </a:moveTo>
                <a:cubicBezTo>
                  <a:pt x="6582" y="13130"/>
                  <a:pt x="8470" y="15018"/>
                  <a:pt x="10800" y="15018"/>
                </a:cubicBezTo>
                <a:cubicBezTo>
                  <a:pt x="13130" y="15018"/>
                  <a:pt x="15018" y="13130"/>
                  <a:pt x="15018" y="10800"/>
                </a:cubicBezTo>
                <a:cubicBezTo>
                  <a:pt x="15018" y="8470"/>
                  <a:pt x="13130" y="6582"/>
                  <a:pt x="10800" y="6582"/>
                </a:cubicBezTo>
                <a:cubicBezTo>
                  <a:pt x="8470" y="6582"/>
                  <a:pt x="6582" y="8470"/>
                  <a:pt x="6582" y="1080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 flipV="1">
            <a:off x="7835757" y="2703804"/>
            <a:ext cx="671606" cy="18379"/>
          </a:xfrm>
          <a:prstGeom prst="line">
            <a:avLst/>
          </a:prstGeom>
          <a:solidFill>
            <a:schemeClr val="bg1"/>
          </a:solidFill>
          <a:ln w="25400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Line 37"/>
          <p:cNvSpPr>
            <a:spLocks noChangeShapeType="1"/>
          </p:cNvSpPr>
          <p:nvPr/>
        </p:nvSpPr>
        <p:spPr bwMode="auto">
          <a:xfrm>
            <a:off x="9423478" y="2757103"/>
            <a:ext cx="689070" cy="0"/>
          </a:xfrm>
          <a:prstGeom prst="line">
            <a:avLst/>
          </a:prstGeom>
          <a:solidFill>
            <a:schemeClr val="bg1"/>
          </a:solidFill>
          <a:ln w="25400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>
            <a:off x="8386696" y="1744425"/>
            <a:ext cx="352474" cy="591801"/>
          </a:xfrm>
          <a:prstGeom prst="line">
            <a:avLst/>
          </a:prstGeom>
          <a:solidFill>
            <a:schemeClr val="bg1"/>
          </a:solidFill>
          <a:ln w="25400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4" name="Line 39"/>
          <p:cNvSpPr>
            <a:spLocks noChangeShapeType="1"/>
          </p:cNvSpPr>
          <p:nvPr/>
        </p:nvSpPr>
        <p:spPr bwMode="auto">
          <a:xfrm>
            <a:off x="9236127" y="3089761"/>
            <a:ext cx="352474" cy="591801"/>
          </a:xfrm>
          <a:prstGeom prst="line">
            <a:avLst/>
          </a:prstGeom>
          <a:solidFill>
            <a:schemeClr val="bg1"/>
          </a:solidFill>
          <a:ln w="25400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>
            <a:off x="9215486" y="1764642"/>
            <a:ext cx="369939" cy="571584"/>
          </a:xfrm>
          <a:prstGeom prst="line">
            <a:avLst/>
          </a:prstGeom>
          <a:solidFill>
            <a:schemeClr val="bg1"/>
          </a:solidFill>
          <a:ln w="25400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Line 41"/>
          <p:cNvSpPr>
            <a:spLocks noChangeShapeType="1"/>
          </p:cNvSpPr>
          <p:nvPr/>
        </p:nvSpPr>
        <p:spPr bwMode="auto">
          <a:xfrm flipH="1">
            <a:off x="8343828" y="3126519"/>
            <a:ext cx="369939" cy="571584"/>
          </a:xfrm>
          <a:prstGeom prst="line">
            <a:avLst/>
          </a:prstGeom>
          <a:solidFill>
            <a:schemeClr val="bg1"/>
          </a:solidFill>
          <a:ln w="25400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Text Box 42"/>
          <p:cNvSpPr txBox="1">
            <a:spLocks noChangeArrowheads="1"/>
          </p:cNvSpPr>
          <p:nvPr/>
        </p:nvSpPr>
        <p:spPr bwMode="auto">
          <a:xfrm>
            <a:off x="8034222" y="2117517"/>
            <a:ext cx="409632" cy="4594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58" name="Text Box 45"/>
          <p:cNvSpPr txBox="1">
            <a:spLocks noChangeArrowheads="1"/>
          </p:cNvSpPr>
          <p:nvPr/>
        </p:nvSpPr>
        <p:spPr bwMode="auto">
          <a:xfrm>
            <a:off x="9107521" y="2404228"/>
            <a:ext cx="273088" cy="3528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kumimoji="1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r>
              <a:rPr lang="en-US" altLang="zh-CN" dirty="0"/>
              <a:t>0</a:t>
            </a:r>
          </a:p>
        </p:txBody>
      </p:sp>
      <p:sp>
        <p:nvSpPr>
          <p:cNvPr id="59" name="Text Box 46"/>
          <p:cNvSpPr txBox="1">
            <a:spLocks noChangeArrowheads="1"/>
          </p:cNvSpPr>
          <p:nvPr/>
        </p:nvSpPr>
        <p:spPr bwMode="auto">
          <a:xfrm>
            <a:off x="9145627" y="2709317"/>
            <a:ext cx="273088" cy="3528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kumimoji="1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r>
              <a:rPr lang="en-US" altLang="zh-CN" dirty="0"/>
              <a:t>1</a:t>
            </a:r>
          </a:p>
        </p:txBody>
      </p:sp>
      <p:sp>
        <p:nvSpPr>
          <p:cNvPr id="60" name="Text Box 47"/>
          <p:cNvSpPr txBox="1">
            <a:spLocks noChangeArrowheads="1"/>
          </p:cNvSpPr>
          <p:nvPr/>
        </p:nvSpPr>
        <p:spPr bwMode="auto">
          <a:xfrm>
            <a:off x="8831258" y="2867376"/>
            <a:ext cx="273088" cy="3528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kumimoji="1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r>
              <a:rPr lang="en-US" altLang="zh-CN" dirty="0"/>
              <a:t>2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8526416" y="2703804"/>
            <a:ext cx="273088" cy="3528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kumimoji="1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r>
              <a:rPr lang="en-US" altLang="zh-CN" dirty="0"/>
              <a:t>3</a:t>
            </a:r>
          </a:p>
        </p:txBody>
      </p:sp>
      <p:sp>
        <p:nvSpPr>
          <p:cNvPr id="62" name="Text Box 49"/>
          <p:cNvSpPr txBox="1">
            <a:spLocks noChangeArrowheads="1"/>
          </p:cNvSpPr>
          <p:nvPr/>
        </p:nvSpPr>
        <p:spPr bwMode="auto">
          <a:xfrm>
            <a:off x="8543881" y="2396876"/>
            <a:ext cx="273088" cy="3528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kumimoji="1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r>
              <a:rPr lang="en-US" altLang="zh-CN" dirty="0"/>
              <a:t>4</a:t>
            </a:r>
          </a:p>
        </p:txBody>
      </p:sp>
      <p:sp>
        <p:nvSpPr>
          <p:cNvPr id="63" name="Text Box 50"/>
          <p:cNvSpPr txBox="1">
            <a:spLocks noChangeArrowheads="1"/>
          </p:cNvSpPr>
          <p:nvPr/>
        </p:nvSpPr>
        <p:spPr bwMode="auto">
          <a:xfrm>
            <a:off x="8843960" y="2260872"/>
            <a:ext cx="273088" cy="3528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kumimoji="1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r>
              <a:rPr lang="en-US" altLang="zh-CN" dirty="0"/>
              <a:t>5</a:t>
            </a:r>
          </a:p>
        </p:txBody>
      </p:sp>
      <p:sp>
        <p:nvSpPr>
          <p:cNvPr id="46" name="Text Box 51"/>
          <p:cNvSpPr txBox="1">
            <a:spLocks noChangeArrowheads="1"/>
          </p:cNvSpPr>
          <p:nvPr/>
        </p:nvSpPr>
        <p:spPr bwMode="auto">
          <a:xfrm>
            <a:off x="10550063" y="1960133"/>
            <a:ext cx="577850" cy="43220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rear</a:t>
            </a:r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>
            <a:off x="10007773" y="2218867"/>
            <a:ext cx="567055" cy="205811"/>
          </a:xfrm>
          <a:prstGeom prst="lin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 type="triangle" w="lg" len="lg"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8791565" y="1707994"/>
            <a:ext cx="409632" cy="4594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8073122" y="2814076"/>
            <a:ext cx="409632" cy="4594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6867564" y="3151495"/>
            <a:ext cx="887095" cy="620373"/>
            <a:chOff x="222652" y="4493676"/>
            <a:chExt cx="887095" cy="620373"/>
          </a:xfrm>
        </p:grpSpPr>
        <p:sp>
          <p:nvSpPr>
            <p:cNvPr id="71" name="Line 52"/>
            <p:cNvSpPr>
              <a:spLocks noChangeShapeType="1"/>
            </p:cNvSpPr>
            <p:nvPr/>
          </p:nvSpPr>
          <p:spPr bwMode="auto">
            <a:xfrm flipV="1">
              <a:off x="489352" y="4493676"/>
              <a:ext cx="620395" cy="83059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tailEnd type="triangle" w="lg" len="lg"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" name="Text Box 53"/>
            <p:cNvSpPr txBox="1">
              <a:spLocks noChangeArrowheads="1"/>
            </p:cNvSpPr>
            <p:nvPr/>
          </p:nvSpPr>
          <p:spPr bwMode="auto">
            <a:xfrm>
              <a:off x="222652" y="4654650"/>
              <a:ext cx="676275" cy="45939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 rot="20499673">
            <a:off x="8084579" y="860535"/>
            <a:ext cx="680664" cy="801341"/>
            <a:chOff x="706429" y="4659780"/>
            <a:chExt cx="680664" cy="801341"/>
          </a:xfrm>
        </p:grpSpPr>
        <p:sp>
          <p:nvSpPr>
            <p:cNvPr id="77" name="Line 52"/>
            <p:cNvSpPr>
              <a:spLocks noChangeShapeType="1"/>
            </p:cNvSpPr>
            <p:nvPr/>
          </p:nvSpPr>
          <p:spPr bwMode="auto">
            <a:xfrm>
              <a:off x="706429" y="5073383"/>
              <a:ext cx="578740" cy="387738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tailEnd type="triangle" w="lg" len="lg"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8" name="Text Box 53"/>
            <p:cNvSpPr txBox="1">
              <a:spLocks noChangeArrowheads="1"/>
            </p:cNvSpPr>
            <p:nvPr/>
          </p:nvSpPr>
          <p:spPr bwMode="auto">
            <a:xfrm rot="2178702">
              <a:off x="710818" y="4659780"/>
              <a:ext cx="676275" cy="45939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 rot="1552518">
            <a:off x="10074540" y="1400770"/>
            <a:ext cx="841762" cy="867715"/>
            <a:chOff x="1385227" y="4709543"/>
            <a:chExt cx="841762" cy="957869"/>
          </a:xfrm>
        </p:grpSpPr>
        <p:sp>
          <p:nvSpPr>
            <p:cNvPr id="80" name="Line 52"/>
            <p:cNvSpPr>
              <a:spLocks noChangeShapeType="1"/>
            </p:cNvSpPr>
            <p:nvPr/>
          </p:nvSpPr>
          <p:spPr bwMode="auto">
            <a:xfrm flipH="1">
              <a:off x="1385227" y="5027641"/>
              <a:ext cx="19797" cy="639771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tailEnd type="triangle" w="lg" len="lg"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1" name="Text Box 53"/>
            <p:cNvSpPr txBox="1">
              <a:spLocks noChangeArrowheads="1"/>
            </p:cNvSpPr>
            <p:nvPr/>
          </p:nvSpPr>
          <p:spPr bwMode="auto">
            <a:xfrm rot="20047482">
              <a:off x="1550714" y="4709543"/>
              <a:ext cx="676275" cy="4593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</a:p>
          </p:txBody>
        </p:sp>
      </p:grpSp>
      <p:sp>
        <p:nvSpPr>
          <p:cNvPr id="82" name="右箭头 81"/>
          <p:cNvSpPr/>
          <p:nvPr/>
        </p:nvSpPr>
        <p:spPr>
          <a:xfrm rot="911004">
            <a:off x="4216222" y="4404500"/>
            <a:ext cx="2507484" cy="500298"/>
          </a:xfrm>
          <a:prstGeom prst="rightArrow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83" name="Text Box 51"/>
          <p:cNvSpPr txBox="1">
            <a:spLocks noChangeArrowheads="1"/>
          </p:cNvSpPr>
          <p:nvPr/>
        </p:nvSpPr>
        <p:spPr bwMode="auto">
          <a:xfrm rot="849765">
            <a:off x="4089650" y="4559593"/>
            <a:ext cx="2163961" cy="6818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7,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8,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依次入队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Group 34"/>
          <p:cNvGrpSpPr/>
          <p:nvPr/>
        </p:nvGrpSpPr>
        <p:grpSpPr bwMode="auto">
          <a:xfrm>
            <a:off x="7198288" y="4177640"/>
            <a:ext cx="2291080" cy="2306552"/>
            <a:chOff x="1400" y="1311"/>
            <a:chExt cx="1443" cy="1255"/>
          </a:xfrm>
          <a:solidFill>
            <a:schemeClr val="bg1"/>
          </a:solidFill>
        </p:grpSpPr>
        <p:sp>
          <p:nvSpPr>
            <p:cNvPr id="85" name="AutoShape 35"/>
            <p:cNvSpPr>
              <a:spLocks noChangeArrowheads="1"/>
            </p:cNvSpPr>
            <p:nvPr/>
          </p:nvSpPr>
          <p:spPr bwMode="auto">
            <a:xfrm>
              <a:off x="1400" y="1311"/>
              <a:ext cx="1434" cy="1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7 h 21600"/>
                <a:gd name="T26" fmla="*/ 18437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6" name="Line 36"/>
            <p:cNvSpPr>
              <a:spLocks noChangeShapeType="1"/>
            </p:cNvSpPr>
            <p:nvPr/>
          </p:nvSpPr>
          <p:spPr bwMode="auto">
            <a:xfrm flipV="1">
              <a:off x="1409" y="1922"/>
              <a:ext cx="423" cy="10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2409" y="1951"/>
              <a:ext cx="434" cy="0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56" y="1400"/>
              <a:ext cx="222" cy="322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>
              <a:off x="2291" y="2132"/>
              <a:ext cx="222" cy="322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0" name="Line 40"/>
            <p:cNvSpPr>
              <a:spLocks noChangeShapeType="1"/>
            </p:cNvSpPr>
            <p:nvPr/>
          </p:nvSpPr>
          <p:spPr bwMode="auto">
            <a:xfrm flipH="1">
              <a:off x="2278" y="1411"/>
              <a:ext cx="233" cy="311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 flipH="1">
              <a:off x="1729" y="2152"/>
              <a:ext cx="233" cy="311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534" y="1603"/>
              <a:ext cx="258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93" name="Text Box 45"/>
            <p:cNvSpPr txBox="1">
              <a:spLocks noChangeArrowheads="1"/>
            </p:cNvSpPr>
            <p:nvPr/>
          </p:nvSpPr>
          <p:spPr bwMode="auto">
            <a:xfrm>
              <a:off x="2210" y="175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0</a:t>
              </a:r>
            </a:p>
          </p:txBody>
        </p:sp>
        <p:sp>
          <p:nvSpPr>
            <p:cNvPr id="94" name="Text Box 46"/>
            <p:cNvSpPr txBox="1">
              <a:spLocks noChangeArrowheads="1"/>
            </p:cNvSpPr>
            <p:nvPr/>
          </p:nvSpPr>
          <p:spPr bwMode="auto">
            <a:xfrm>
              <a:off x="2234" y="192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1</a:t>
              </a:r>
            </a:p>
          </p:txBody>
        </p:sp>
        <p:sp>
          <p:nvSpPr>
            <p:cNvPr id="95" name="Text Box 47"/>
            <p:cNvSpPr txBox="1">
              <a:spLocks noChangeArrowheads="1"/>
            </p:cNvSpPr>
            <p:nvPr/>
          </p:nvSpPr>
          <p:spPr bwMode="auto">
            <a:xfrm>
              <a:off x="2036" y="2011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2</a:t>
              </a:r>
            </a:p>
          </p:txBody>
        </p:sp>
        <p:sp>
          <p:nvSpPr>
            <p:cNvPr id="96" name="Text Box 48"/>
            <p:cNvSpPr txBox="1">
              <a:spLocks noChangeArrowheads="1"/>
            </p:cNvSpPr>
            <p:nvPr/>
          </p:nvSpPr>
          <p:spPr bwMode="auto">
            <a:xfrm>
              <a:off x="1844" y="192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97" name="Text Box 49"/>
            <p:cNvSpPr txBox="1">
              <a:spLocks noChangeArrowheads="1"/>
            </p:cNvSpPr>
            <p:nvPr/>
          </p:nvSpPr>
          <p:spPr bwMode="auto">
            <a:xfrm>
              <a:off x="1855" y="175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4</a:t>
              </a:r>
            </a:p>
          </p:txBody>
        </p:sp>
        <p:sp>
          <p:nvSpPr>
            <p:cNvPr id="98" name="Text Box 50"/>
            <p:cNvSpPr txBox="1">
              <a:spLocks noChangeArrowheads="1"/>
            </p:cNvSpPr>
            <p:nvPr/>
          </p:nvSpPr>
          <p:spPr bwMode="auto">
            <a:xfrm>
              <a:off x="2044" y="1681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5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252138" y="5640367"/>
            <a:ext cx="887095" cy="620373"/>
            <a:chOff x="222652" y="4493676"/>
            <a:chExt cx="887095" cy="620373"/>
          </a:xfrm>
        </p:grpSpPr>
        <p:sp>
          <p:nvSpPr>
            <p:cNvPr id="101" name="Line 52"/>
            <p:cNvSpPr>
              <a:spLocks noChangeShapeType="1"/>
            </p:cNvSpPr>
            <p:nvPr/>
          </p:nvSpPr>
          <p:spPr bwMode="auto">
            <a:xfrm flipV="1">
              <a:off x="489352" y="4493676"/>
              <a:ext cx="620395" cy="83059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tailEnd type="triangle" w="lg" len="lg"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2" name="Text Box 53"/>
            <p:cNvSpPr txBox="1">
              <a:spLocks noChangeArrowheads="1"/>
            </p:cNvSpPr>
            <p:nvPr/>
          </p:nvSpPr>
          <p:spPr bwMode="auto">
            <a:xfrm>
              <a:off x="222652" y="4654650"/>
              <a:ext cx="676275" cy="45939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front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384593" y="4556920"/>
            <a:ext cx="1120140" cy="464545"/>
            <a:chOff x="9384593" y="4556920"/>
            <a:chExt cx="1120140" cy="464545"/>
          </a:xfrm>
        </p:grpSpPr>
        <p:sp>
          <p:nvSpPr>
            <p:cNvPr id="99" name="Text Box 51"/>
            <p:cNvSpPr txBox="1">
              <a:spLocks noChangeArrowheads="1"/>
            </p:cNvSpPr>
            <p:nvPr/>
          </p:nvSpPr>
          <p:spPr bwMode="auto">
            <a:xfrm>
              <a:off x="9926883" y="4556920"/>
              <a:ext cx="577850" cy="43220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</a:p>
          </p:txBody>
        </p:sp>
        <p:sp>
          <p:nvSpPr>
            <p:cNvPr id="103" name="Line 54"/>
            <p:cNvSpPr>
              <a:spLocks noChangeShapeType="1"/>
            </p:cNvSpPr>
            <p:nvPr/>
          </p:nvSpPr>
          <p:spPr bwMode="auto">
            <a:xfrm>
              <a:off x="9384593" y="4815654"/>
              <a:ext cx="567055" cy="205811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 type="triangle" w="lg" len="lg"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Text Box 42"/>
          <p:cNvSpPr txBox="1">
            <a:spLocks noChangeArrowheads="1"/>
          </p:cNvSpPr>
          <p:nvPr/>
        </p:nvSpPr>
        <p:spPr bwMode="auto">
          <a:xfrm>
            <a:off x="8168385" y="4304781"/>
            <a:ext cx="409632" cy="4594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105" name="Text Box 42"/>
          <p:cNvSpPr txBox="1">
            <a:spLocks noChangeArrowheads="1"/>
          </p:cNvSpPr>
          <p:nvPr/>
        </p:nvSpPr>
        <p:spPr bwMode="auto">
          <a:xfrm>
            <a:off x="7449942" y="5410863"/>
            <a:ext cx="409632" cy="4594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06" name="Text Box 42"/>
          <p:cNvSpPr txBox="1">
            <a:spLocks noChangeArrowheads="1"/>
          </p:cNvSpPr>
          <p:nvPr/>
        </p:nvSpPr>
        <p:spPr bwMode="auto">
          <a:xfrm>
            <a:off x="8819586" y="4751234"/>
            <a:ext cx="409632" cy="4594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sp>
        <p:nvSpPr>
          <p:cNvPr id="107" name="Text Box 42"/>
          <p:cNvSpPr txBox="1">
            <a:spLocks noChangeArrowheads="1"/>
          </p:cNvSpPr>
          <p:nvPr/>
        </p:nvSpPr>
        <p:spPr bwMode="auto">
          <a:xfrm>
            <a:off x="8837188" y="5477028"/>
            <a:ext cx="409632" cy="4594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sp>
        <p:nvSpPr>
          <p:cNvPr id="108" name="Text Box 42"/>
          <p:cNvSpPr txBox="1">
            <a:spLocks noChangeArrowheads="1"/>
          </p:cNvSpPr>
          <p:nvPr/>
        </p:nvSpPr>
        <p:spPr bwMode="auto">
          <a:xfrm>
            <a:off x="8190393" y="5832352"/>
            <a:ext cx="409632" cy="4594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</p:txBody>
      </p:sp>
      <p:grpSp>
        <p:nvGrpSpPr>
          <p:cNvPr id="109" name="组合 108"/>
          <p:cNvGrpSpPr/>
          <p:nvPr/>
        </p:nvGrpSpPr>
        <p:grpSpPr>
          <a:xfrm rot="5798904">
            <a:off x="6716240" y="5911610"/>
            <a:ext cx="567055" cy="854891"/>
            <a:chOff x="9904738" y="4529471"/>
            <a:chExt cx="567055" cy="854891"/>
          </a:xfrm>
        </p:grpSpPr>
        <p:sp>
          <p:nvSpPr>
            <p:cNvPr id="110" name="Text Box 51"/>
            <p:cNvSpPr txBox="1">
              <a:spLocks noChangeArrowheads="1"/>
            </p:cNvSpPr>
            <p:nvPr/>
          </p:nvSpPr>
          <p:spPr bwMode="auto">
            <a:xfrm rot="15801096">
              <a:off x="9922826" y="4879335"/>
              <a:ext cx="577850" cy="43220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</a:p>
          </p:txBody>
        </p:sp>
        <p:sp>
          <p:nvSpPr>
            <p:cNvPr id="111" name="Line 54"/>
            <p:cNvSpPr>
              <a:spLocks noChangeShapeType="1"/>
            </p:cNvSpPr>
            <p:nvPr/>
          </p:nvSpPr>
          <p:spPr bwMode="auto">
            <a:xfrm>
              <a:off x="9904738" y="4529471"/>
              <a:ext cx="567055" cy="205811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 type="triangle" w="lg" len="lg"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764872" y="1544102"/>
            <a:ext cx="3359313" cy="65612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队空：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front==rear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35157" y="5532737"/>
            <a:ext cx="3359313" cy="65612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队满：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front==rear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五边形 111"/>
          <p:cNvSpPr/>
          <p:nvPr/>
        </p:nvSpPr>
        <p:spPr>
          <a:xfrm>
            <a:off x="767408" y="536656"/>
            <a:ext cx="182673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1749491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00482 -0.1131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0.00066 0.1474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66 0.14745 L -0.05859 0.24421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3" grpId="0" animBg="1"/>
      <p:bldP spid="44" grpId="0" animBg="1"/>
      <p:bldP spid="106" grpId="0" animBg="1"/>
      <p:bldP spid="107" grpId="0" animBg="1"/>
      <p:bldP spid="108" grpId="0" animBg="1"/>
      <p:bldP spid="30" grpId="0" animBg="1"/>
      <p:bldP spid="1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3" name="内容占位符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698500"/>
            <a:ext cx="4572009" cy="2313437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2423592" y="2780928"/>
            <a:ext cx="6217390" cy="218657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如何区分队空和队满，你能想出什么方案？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249002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80" y="174946"/>
            <a:ext cx="4572009" cy="231343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35978" y="2639164"/>
            <a:ext cx="6393584" cy="716737"/>
            <a:chOff x="681884" y="3573016"/>
            <a:chExt cx="6729022" cy="716737"/>
          </a:xfrm>
        </p:grpSpPr>
        <p:sp>
          <p:nvSpPr>
            <p:cNvPr id="4" name="圆角矩形 3"/>
            <p:cNvSpPr/>
            <p:nvPr/>
          </p:nvSpPr>
          <p:spPr>
            <a:xfrm>
              <a:off x="681884" y="3573016"/>
              <a:ext cx="1453676" cy="716737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135559" y="3573016"/>
              <a:ext cx="5275347" cy="71673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设一个标志位区分队空或队满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9376" y="692696"/>
            <a:ext cx="6408712" cy="730322"/>
            <a:chOff x="681884" y="4506232"/>
            <a:chExt cx="6408712" cy="730322"/>
          </a:xfrm>
        </p:grpSpPr>
        <p:sp>
          <p:nvSpPr>
            <p:cNvPr id="7" name="圆角矩形 6"/>
            <p:cNvSpPr/>
            <p:nvPr/>
          </p:nvSpPr>
          <p:spPr>
            <a:xfrm>
              <a:off x="681884" y="4506232"/>
              <a:ext cx="1453676" cy="716737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135560" y="4519817"/>
              <a:ext cx="4955036" cy="71673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少用一个元素空间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置</a:t>
              </a:r>
              <a:endParaRPr lang="zh-CN" altLang="en-US" sz="28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104" y="4555470"/>
            <a:ext cx="6379984" cy="746899"/>
            <a:chOff x="681884" y="5375073"/>
            <a:chExt cx="6379984" cy="746899"/>
          </a:xfrm>
        </p:grpSpPr>
        <p:sp>
          <p:nvSpPr>
            <p:cNvPr id="10" name="圆角矩形 9"/>
            <p:cNvSpPr/>
            <p:nvPr/>
          </p:nvSpPr>
          <p:spPr>
            <a:xfrm>
              <a:off x="681884" y="5375073"/>
              <a:ext cx="1453676" cy="716737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146451" y="5405235"/>
              <a:ext cx="4915417" cy="71673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设计数器记录队列中元素个数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1871190" y="1486053"/>
            <a:ext cx="6269654" cy="1156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队空条件：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rear==front</a:t>
            </a:r>
          </a:p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队满条件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：（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rear+1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%M==front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59560" y="3428913"/>
            <a:ext cx="6269654" cy="1156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队空条件：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rear==front&amp;&amp;flag==0</a:t>
            </a:r>
          </a:p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队满条件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rear==front&amp;&amp;flag==1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6366" y="5345219"/>
            <a:ext cx="6269654" cy="1156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队空条件：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count==0</a:t>
            </a:r>
          </a:p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队满条件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count==M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34"/>
          <p:cNvGrpSpPr/>
          <p:nvPr/>
        </p:nvGrpSpPr>
        <p:grpSpPr bwMode="auto">
          <a:xfrm>
            <a:off x="8365944" y="2893540"/>
            <a:ext cx="2291080" cy="2306552"/>
            <a:chOff x="1400" y="1311"/>
            <a:chExt cx="1443" cy="1255"/>
          </a:xfrm>
          <a:solidFill>
            <a:schemeClr val="bg1"/>
          </a:solidFill>
        </p:grpSpPr>
        <p:sp>
          <p:nvSpPr>
            <p:cNvPr id="16" name="AutoShape 35"/>
            <p:cNvSpPr>
              <a:spLocks noChangeArrowheads="1"/>
            </p:cNvSpPr>
            <p:nvPr/>
          </p:nvSpPr>
          <p:spPr bwMode="auto">
            <a:xfrm>
              <a:off x="1400" y="1311"/>
              <a:ext cx="1434" cy="1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7 h 21600"/>
                <a:gd name="T26" fmla="*/ 18437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Line 36"/>
            <p:cNvSpPr>
              <a:spLocks noChangeShapeType="1"/>
            </p:cNvSpPr>
            <p:nvPr/>
          </p:nvSpPr>
          <p:spPr bwMode="auto">
            <a:xfrm flipV="1">
              <a:off x="1409" y="1922"/>
              <a:ext cx="423" cy="10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2409" y="1951"/>
              <a:ext cx="434" cy="0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Line 38"/>
            <p:cNvSpPr>
              <a:spLocks noChangeShapeType="1"/>
            </p:cNvSpPr>
            <p:nvPr/>
          </p:nvSpPr>
          <p:spPr bwMode="auto">
            <a:xfrm>
              <a:off x="1756" y="1400"/>
              <a:ext cx="222" cy="322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2291" y="2132"/>
              <a:ext cx="222" cy="322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 flipH="1">
              <a:off x="2278" y="1411"/>
              <a:ext cx="233" cy="311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 flipH="1">
              <a:off x="1729" y="2152"/>
              <a:ext cx="233" cy="311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" name="Text Box 42"/>
            <p:cNvSpPr txBox="1">
              <a:spLocks noChangeArrowheads="1"/>
            </p:cNvSpPr>
            <p:nvPr/>
          </p:nvSpPr>
          <p:spPr bwMode="auto">
            <a:xfrm>
              <a:off x="1534" y="1603"/>
              <a:ext cx="258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24" name="Text Box 45"/>
            <p:cNvSpPr txBox="1">
              <a:spLocks noChangeArrowheads="1"/>
            </p:cNvSpPr>
            <p:nvPr/>
          </p:nvSpPr>
          <p:spPr bwMode="auto">
            <a:xfrm>
              <a:off x="2210" y="175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0</a:t>
              </a:r>
            </a:p>
          </p:txBody>
        </p:sp>
        <p:sp>
          <p:nvSpPr>
            <p:cNvPr id="25" name="Text Box 46"/>
            <p:cNvSpPr txBox="1">
              <a:spLocks noChangeArrowheads="1"/>
            </p:cNvSpPr>
            <p:nvPr/>
          </p:nvSpPr>
          <p:spPr bwMode="auto">
            <a:xfrm>
              <a:off x="2234" y="192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1</a:t>
              </a:r>
            </a:p>
          </p:txBody>
        </p:sp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2036" y="2011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2</a:t>
              </a: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1844" y="192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1855" y="175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4</a:t>
              </a:r>
            </a:p>
          </p:txBody>
        </p: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2044" y="1681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5</a:t>
              </a:r>
            </a:p>
          </p:txBody>
        </p:sp>
      </p:grpSp>
      <p:sp>
        <p:nvSpPr>
          <p:cNvPr id="30" name="Text Box 51"/>
          <p:cNvSpPr txBox="1">
            <a:spLocks noChangeArrowheads="1"/>
          </p:cNvSpPr>
          <p:nvPr/>
        </p:nvSpPr>
        <p:spPr bwMode="auto">
          <a:xfrm>
            <a:off x="11094539" y="3272820"/>
            <a:ext cx="577850" cy="43220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440838" y="2187699"/>
            <a:ext cx="947598" cy="689289"/>
            <a:chOff x="329395" y="4437613"/>
            <a:chExt cx="947598" cy="689289"/>
          </a:xfrm>
        </p:grpSpPr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1005670" y="4437613"/>
              <a:ext cx="271323" cy="676435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tailEnd type="triangle" w="lg" len="lg"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329395" y="4667503"/>
              <a:ext cx="676275" cy="45939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</a:p>
          </p:txBody>
        </p:sp>
      </p:grpSp>
      <p:sp>
        <p:nvSpPr>
          <p:cNvPr id="34" name="Line 54"/>
          <p:cNvSpPr>
            <a:spLocks noChangeShapeType="1"/>
          </p:cNvSpPr>
          <p:nvPr/>
        </p:nvSpPr>
        <p:spPr bwMode="auto">
          <a:xfrm flipV="1">
            <a:off x="10552249" y="3077329"/>
            <a:ext cx="800335" cy="454225"/>
          </a:xfrm>
          <a:prstGeom prst="lin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 type="triangle" w="lg" len="lg"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8572827" y="4174550"/>
            <a:ext cx="409632" cy="4594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9363365" y="4510729"/>
            <a:ext cx="409632" cy="4594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10009209" y="4145142"/>
            <a:ext cx="409632" cy="4594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9983830" y="3433879"/>
            <a:ext cx="409632" cy="4594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9" name="KSO_Shape"/>
          <p:cNvSpPr>
            <a:spLocks/>
          </p:cNvSpPr>
          <p:nvPr/>
        </p:nvSpPr>
        <p:spPr bwMode="auto">
          <a:xfrm>
            <a:off x="6887453" y="1331665"/>
            <a:ext cx="662130" cy="540429"/>
          </a:xfrm>
          <a:custGeom>
            <a:avLst/>
            <a:gdLst>
              <a:gd name="T0" fmla="*/ 542159 w 3294"/>
              <a:gd name="T1" fmla="*/ 1438813 h 3351"/>
              <a:gd name="T2" fmla="*/ 799000 w 3294"/>
              <a:gd name="T3" fmla="*/ 921421 h 3351"/>
              <a:gd name="T4" fmla="*/ 1095065 w 3294"/>
              <a:gd name="T5" fmla="*/ 449159 h 3351"/>
              <a:gd name="T6" fmla="*/ 1337398 w 3294"/>
              <a:gd name="T7" fmla="*/ 142377 h 3351"/>
              <a:gd name="T8" fmla="*/ 1452922 w 3294"/>
              <a:gd name="T9" fmla="*/ 45131 h 3351"/>
              <a:gd name="T10" fmla="*/ 1594238 w 3294"/>
              <a:gd name="T11" fmla="*/ 15581 h 3351"/>
              <a:gd name="T12" fmla="*/ 1744151 w 3294"/>
              <a:gd name="T13" fmla="*/ 0 h 3351"/>
              <a:gd name="T14" fmla="*/ 1769943 w 3294"/>
              <a:gd name="T15" fmla="*/ 19879 h 3351"/>
              <a:gd name="T16" fmla="*/ 1760809 w 3294"/>
              <a:gd name="T17" fmla="*/ 44056 h 3351"/>
              <a:gd name="T18" fmla="*/ 1707076 w 3294"/>
              <a:gd name="T19" fmla="*/ 95097 h 3351"/>
              <a:gd name="T20" fmla="*/ 1218649 w 3294"/>
              <a:gd name="T21" fmla="*/ 704363 h 3351"/>
              <a:gd name="T22" fmla="*/ 773208 w 3294"/>
              <a:gd name="T23" fmla="*/ 1550566 h 3351"/>
              <a:gd name="T24" fmla="*/ 673803 w 3294"/>
              <a:gd name="T25" fmla="*/ 1763325 h 3351"/>
              <a:gd name="T26" fmla="*/ 503472 w 3294"/>
              <a:gd name="T27" fmla="*/ 1800397 h 3351"/>
              <a:gd name="T28" fmla="*/ 379888 w 3294"/>
              <a:gd name="T29" fmla="*/ 1779443 h 3351"/>
              <a:gd name="T30" fmla="*/ 298214 w 3294"/>
              <a:gd name="T31" fmla="*/ 1665542 h 3351"/>
              <a:gd name="T32" fmla="*/ 66091 w 3294"/>
              <a:gd name="T33" fmla="*/ 1371117 h 3351"/>
              <a:gd name="T34" fmla="*/ 0 w 3294"/>
              <a:gd name="T35" fmla="*/ 1265812 h 3351"/>
              <a:gd name="T36" fmla="*/ 72001 w 3294"/>
              <a:gd name="T37" fmla="*/ 1165879 h 3351"/>
              <a:gd name="T38" fmla="*/ 192362 w 3294"/>
              <a:gd name="T39" fmla="*/ 1115376 h 3351"/>
              <a:gd name="T40" fmla="*/ 342812 w 3294"/>
              <a:gd name="T41" fmla="*/ 1182535 h 3351"/>
              <a:gd name="T42" fmla="*/ 542159 w 3294"/>
              <a:gd name="T43" fmla="*/ 1438813 h 335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294" h="3351">
                <a:moveTo>
                  <a:pt x="1009" y="2678"/>
                </a:moveTo>
                <a:cubicBezTo>
                  <a:pt x="1157" y="2345"/>
                  <a:pt x="1317" y="2024"/>
                  <a:pt x="1487" y="1715"/>
                </a:cubicBezTo>
                <a:cubicBezTo>
                  <a:pt x="1658" y="1407"/>
                  <a:pt x="1842" y="1113"/>
                  <a:pt x="2038" y="836"/>
                </a:cubicBezTo>
                <a:cubicBezTo>
                  <a:pt x="2235" y="558"/>
                  <a:pt x="2385" y="368"/>
                  <a:pt x="2489" y="265"/>
                </a:cubicBezTo>
                <a:cubicBezTo>
                  <a:pt x="2592" y="162"/>
                  <a:pt x="2664" y="101"/>
                  <a:pt x="2704" y="84"/>
                </a:cubicBezTo>
                <a:cubicBezTo>
                  <a:pt x="2743" y="66"/>
                  <a:pt x="2831" y="48"/>
                  <a:pt x="2967" y="29"/>
                </a:cubicBezTo>
                <a:cubicBezTo>
                  <a:pt x="3102" y="10"/>
                  <a:pt x="3195" y="0"/>
                  <a:pt x="3246" y="0"/>
                </a:cubicBezTo>
                <a:cubicBezTo>
                  <a:pt x="3278" y="0"/>
                  <a:pt x="3294" y="13"/>
                  <a:pt x="3294" y="37"/>
                </a:cubicBezTo>
                <a:cubicBezTo>
                  <a:pt x="3294" y="52"/>
                  <a:pt x="3288" y="67"/>
                  <a:pt x="3277" y="82"/>
                </a:cubicBezTo>
                <a:cubicBezTo>
                  <a:pt x="3265" y="96"/>
                  <a:pt x="3232" y="128"/>
                  <a:pt x="3177" y="177"/>
                </a:cubicBezTo>
                <a:cubicBezTo>
                  <a:pt x="2902" y="433"/>
                  <a:pt x="2599" y="811"/>
                  <a:pt x="2268" y="1311"/>
                </a:cubicBezTo>
                <a:cubicBezTo>
                  <a:pt x="1938" y="1811"/>
                  <a:pt x="1661" y="2336"/>
                  <a:pt x="1439" y="2886"/>
                </a:cubicBezTo>
                <a:cubicBezTo>
                  <a:pt x="1349" y="3106"/>
                  <a:pt x="1287" y="3238"/>
                  <a:pt x="1254" y="3282"/>
                </a:cubicBezTo>
                <a:cubicBezTo>
                  <a:pt x="1221" y="3328"/>
                  <a:pt x="1115" y="3351"/>
                  <a:pt x="937" y="3351"/>
                </a:cubicBezTo>
                <a:cubicBezTo>
                  <a:pt x="809" y="3351"/>
                  <a:pt x="732" y="3338"/>
                  <a:pt x="707" y="3312"/>
                </a:cubicBezTo>
                <a:cubicBezTo>
                  <a:pt x="682" y="3286"/>
                  <a:pt x="631" y="3215"/>
                  <a:pt x="555" y="3100"/>
                </a:cubicBezTo>
                <a:cubicBezTo>
                  <a:pt x="430" y="2907"/>
                  <a:pt x="286" y="2724"/>
                  <a:pt x="123" y="2552"/>
                </a:cubicBezTo>
                <a:cubicBezTo>
                  <a:pt x="41" y="2466"/>
                  <a:pt x="0" y="2400"/>
                  <a:pt x="0" y="2356"/>
                </a:cubicBezTo>
                <a:cubicBezTo>
                  <a:pt x="0" y="2295"/>
                  <a:pt x="45" y="2233"/>
                  <a:pt x="134" y="2170"/>
                </a:cubicBezTo>
                <a:cubicBezTo>
                  <a:pt x="224" y="2107"/>
                  <a:pt x="298" y="2076"/>
                  <a:pt x="358" y="2076"/>
                </a:cubicBezTo>
                <a:cubicBezTo>
                  <a:pt x="434" y="2076"/>
                  <a:pt x="527" y="2118"/>
                  <a:pt x="638" y="2201"/>
                </a:cubicBezTo>
                <a:cubicBezTo>
                  <a:pt x="749" y="2285"/>
                  <a:pt x="873" y="2444"/>
                  <a:pt x="1009" y="2678"/>
                </a:cubicBez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086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五边形 2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271464" y="416348"/>
            <a:ext cx="2829270" cy="988329"/>
            <a:chOff x="511396" y="5870297"/>
            <a:chExt cx="3877696" cy="1903027"/>
          </a:xfrm>
        </p:grpSpPr>
        <p:sp>
          <p:nvSpPr>
            <p:cNvPr id="24" name="燕尾形 23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燕尾形 4"/>
            <p:cNvSpPr/>
            <p:nvPr/>
          </p:nvSpPr>
          <p:spPr>
            <a:xfrm>
              <a:off x="1041007" y="5870297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循环队列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60151" y="1988840"/>
            <a:ext cx="6408712" cy="730322"/>
            <a:chOff x="681884" y="4506232"/>
            <a:chExt cx="6408712" cy="730322"/>
          </a:xfrm>
        </p:grpSpPr>
        <p:sp>
          <p:nvSpPr>
            <p:cNvPr id="54" name="圆角矩形 53"/>
            <p:cNvSpPr/>
            <p:nvPr/>
          </p:nvSpPr>
          <p:spPr>
            <a:xfrm>
              <a:off x="681884" y="4506232"/>
              <a:ext cx="1453676" cy="716737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队空：</a:t>
              </a: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2135560" y="4519817"/>
              <a:ext cx="4955036" cy="71673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 err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Q.rear</a:t>
              </a: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==</a:t>
              </a:r>
              <a:r>
                <a:rPr lang="en-US" altLang="zh-CN" sz="2800" dirty="0" err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Q.front</a:t>
              </a:r>
              <a:endPara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04266" y="3432350"/>
            <a:ext cx="6408712" cy="730322"/>
            <a:chOff x="681884" y="4506232"/>
            <a:chExt cx="6408712" cy="730322"/>
          </a:xfrm>
        </p:grpSpPr>
        <p:sp>
          <p:nvSpPr>
            <p:cNvPr id="57" name="圆角矩形 56"/>
            <p:cNvSpPr/>
            <p:nvPr/>
          </p:nvSpPr>
          <p:spPr>
            <a:xfrm>
              <a:off x="681884" y="4506232"/>
              <a:ext cx="1453676" cy="716737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队满：</a:t>
              </a: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2135560" y="4519817"/>
              <a:ext cx="4955036" cy="71673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（</a:t>
              </a: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Q.</a:t>
              </a: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rear+1</a:t>
              </a:r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）</a:t>
              </a: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%M==</a:t>
              </a:r>
              <a:r>
                <a:rPr lang="en-US" altLang="zh-CN" sz="2800" dirty="0" err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Q.</a:t>
              </a:r>
              <a:r>
                <a:rPr lang="en-US" altLang="zh-CN" sz="2800" dirty="0" err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front</a:t>
              </a:r>
              <a:endPara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15083" y="4889445"/>
            <a:ext cx="8881317" cy="716737"/>
            <a:chOff x="681884" y="4506232"/>
            <a:chExt cx="8881317" cy="716737"/>
          </a:xfrm>
        </p:grpSpPr>
        <p:sp>
          <p:nvSpPr>
            <p:cNvPr id="60" name="圆角矩形 59"/>
            <p:cNvSpPr/>
            <p:nvPr/>
          </p:nvSpPr>
          <p:spPr>
            <a:xfrm>
              <a:off x="681884" y="4506232"/>
              <a:ext cx="1453676" cy="716737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长度：</a:t>
              </a: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2135559" y="4519818"/>
              <a:ext cx="7427642" cy="7031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buFontTx/>
                <a:buNone/>
              </a:pP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800" dirty="0" err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Q.rear-Q.front+MAXQSIZE</a:t>
              </a: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)%MAXQSIZE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4554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>
            <a:hlinkClick r:id="rId15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4410331" y="1331647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MH_Entry_1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242658" y="1331647"/>
            <a:ext cx="4741774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队列的定义</a:t>
            </a:r>
          </a:p>
        </p:txBody>
      </p:sp>
      <p:sp>
        <p:nvSpPr>
          <p:cNvPr id="9" name="MH_Number_3">
            <a:hlinkClick r:id="rId15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4410331" y="3677881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MH_Entry_3">
            <a:hlinkClick r:id="rId15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5242658" y="3677881"/>
            <a:ext cx="4741773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循环队列</a:t>
            </a:r>
          </a:p>
        </p:txBody>
      </p:sp>
      <p:sp>
        <p:nvSpPr>
          <p:cNvPr id="21" name="MH_Number_2">
            <a:hlinkClick r:id="rId1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4410331" y="2504764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rId15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5242658" y="2504764"/>
            <a:ext cx="4741774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顺序队列</a:t>
            </a:r>
          </a:p>
        </p:txBody>
      </p:sp>
      <p:sp>
        <p:nvSpPr>
          <p:cNvPr id="24" name="MH_Number_4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4410331" y="4850998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25" name="MH_Entry_4">
            <a:hlinkClick r:id="rId16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5242658" y="4850998"/>
            <a:ext cx="4741773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队列在计算机中的应用</a:t>
            </a:r>
          </a:p>
        </p:txBody>
      </p:sp>
      <p:cxnSp>
        <p:nvCxnSpPr>
          <p:cNvPr id="26" name="MH_Others_1"/>
          <p:cNvCxnSpPr/>
          <p:nvPr>
            <p:custDataLst>
              <p:tags r:id="rId10"/>
            </p:custDataLst>
          </p:nvPr>
        </p:nvCxnSpPr>
        <p:spPr>
          <a:xfrm>
            <a:off x="3256636" y="740229"/>
            <a:ext cx="0" cy="5364000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H_Others_2"/>
          <p:cNvSpPr txBox="1"/>
          <p:nvPr>
            <p:custDataLst>
              <p:tags r:id="rId11"/>
            </p:custDataLst>
          </p:nvPr>
        </p:nvSpPr>
        <p:spPr>
          <a:xfrm>
            <a:off x="1819491" y="291485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MH_Others_3"/>
          <p:cNvSpPr txBox="1"/>
          <p:nvPr>
            <p:custDataLst>
              <p:tags r:id="rId12"/>
            </p:custDataLst>
          </p:nvPr>
        </p:nvSpPr>
        <p:spPr>
          <a:xfrm>
            <a:off x="1985896" y="2798661"/>
            <a:ext cx="693893" cy="312251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内容安排</a:t>
            </a:r>
          </a:p>
        </p:txBody>
      </p:sp>
      <p:sp>
        <p:nvSpPr>
          <p:cNvPr id="29" name="MH_Others_4"/>
          <p:cNvSpPr/>
          <p:nvPr>
            <p:custDataLst>
              <p:tags r:id="rId13"/>
            </p:custDataLst>
          </p:nvPr>
        </p:nvSpPr>
        <p:spPr>
          <a:xfrm>
            <a:off x="2009079" y="893398"/>
            <a:ext cx="615553" cy="2293405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b="1" spc="5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b="1" spc="5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562589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横卷形 14"/>
          <p:cNvSpPr/>
          <p:nvPr/>
        </p:nvSpPr>
        <p:spPr>
          <a:xfrm>
            <a:off x="835665" y="1437307"/>
            <a:ext cx="1312941" cy="751729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</a:p>
        </p:txBody>
      </p:sp>
      <p:sp>
        <p:nvSpPr>
          <p:cNvPr id="16" name="横卷形 15"/>
          <p:cNvSpPr/>
          <p:nvPr/>
        </p:nvSpPr>
        <p:spPr>
          <a:xfrm>
            <a:off x="854571" y="2178935"/>
            <a:ext cx="1294036" cy="730182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sp>
        <p:nvSpPr>
          <p:cNvPr id="17" name="横卷形 16"/>
          <p:cNvSpPr/>
          <p:nvPr/>
        </p:nvSpPr>
        <p:spPr>
          <a:xfrm>
            <a:off x="866281" y="2909117"/>
            <a:ext cx="1282326" cy="730182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706713" y="3086417"/>
            <a:ext cx="7391843" cy="3103608"/>
          </a:xfrm>
          <a:prstGeom prst="rect">
            <a:avLst/>
          </a:prstGeom>
          <a:noFill/>
          <a:ln w="22225">
            <a:noFill/>
          </a:ln>
        </p:spPr>
        <p:txBody>
          <a:bodyPr/>
          <a:lstStyle>
            <a:lvl1pPr marL="342900" indent="-34290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buFontTx/>
              <a:buNone/>
            </a:pP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3842315" y="536656"/>
            <a:ext cx="2950230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sp>
        <p:nvSpPr>
          <p:cNvPr id="22" name="五边形 2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271464" y="416348"/>
            <a:ext cx="2829270" cy="988329"/>
            <a:chOff x="511396" y="5870297"/>
            <a:chExt cx="3877696" cy="1903027"/>
          </a:xfrm>
        </p:grpSpPr>
        <p:sp>
          <p:nvSpPr>
            <p:cNvPr id="24" name="燕尾形 23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燕尾形 4"/>
            <p:cNvSpPr/>
            <p:nvPr/>
          </p:nvSpPr>
          <p:spPr>
            <a:xfrm>
              <a:off x="1041007" y="5870297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循环队列</a:t>
              </a:r>
            </a:p>
          </p:txBody>
        </p:sp>
      </p:grpSp>
      <p:sp>
        <p:nvSpPr>
          <p:cNvPr id="14" name="燕尾形 13"/>
          <p:cNvSpPr/>
          <p:nvPr/>
        </p:nvSpPr>
        <p:spPr>
          <a:xfrm>
            <a:off x="2251801" y="1567846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864873" y="2216395"/>
            <a:ext cx="4752805" cy="65709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新的顺序队列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SqQueue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2277765" y="2269841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491970" y="3165810"/>
            <a:ext cx="7586365" cy="3562973"/>
          </a:xfrm>
          <a:prstGeom prst="roundRect">
            <a:avLst>
              <a:gd name="adj" fmla="val 2043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 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InitQueue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                  )  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Q.base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=new 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QElemType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[MAXQSIZE]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if(!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Q.base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exit(OVERFLOW);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Q.front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Q.rear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OK;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7" name="燕尾形 26"/>
          <p:cNvSpPr/>
          <p:nvPr/>
        </p:nvSpPr>
        <p:spPr>
          <a:xfrm>
            <a:off x="2277765" y="3014332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30841" y="3335668"/>
            <a:ext cx="23930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SqQueue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21923" y="4031973"/>
            <a:ext cx="3818487" cy="1830645"/>
          </a:xfrm>
          <a:prstGeom prst="roundRect">
            <a:avLst>
              <a:gd name="adj" fmla="val 2043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分配数组空间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头指针与尾指针相等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Group 34"/>
          <p:cNvGrpSpPr/>
          <p:nvPr/>
        </p:nvGrpSpPr>
        <p:grpSpPr bwMode="auto">
          <a:xfrm>
            <a:off x="8795287" y="640857"/>
            <a:ext cx="2291080" cy="2306552"/>
            <a:chOff x="1400" y="1311"/>
            <a:chExt cx="1443" cy="1255"/>
          </a:xfrm>
          <a:solidFill>
            <a:schemeClr val="bg1"/>
          </a:solidFill>
        </p:grpSpPr>
        <p:sp>
          <p:nvSpPr>
            <p:cNvPr id="30" name="AutoShape 35"/>
            <p:cNvSpPr>
              <a:spLocks noChangeArrowheads="1"/>
            </p:cNvSpPr>
            <p:nvPr/>
          </p:nvSpPr>
          <p:spPr bwMode="auto">
            <a:xfrm>
              <a:off x="1400" y="1311"/>
              <a:ext cx="1434" cy="1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7 h 21600"/>
                <a:gd name="T26" fmla="*/ 18437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 flipV="1">
              <a:off x="1409" y="1922"/>
              <a:ext cx="423" cy="10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2409" y="1951"/>
              <a:ext cx="434" cy="0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1756" y="1400"/>
              <a:ext cx="222" cy="322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2291" y="2132"/>
              <a:ext cx="222" cy="322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 flipH="1">
              <a:off x="2278" y="1411"/>
              <a:ext cx="233" cy="311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 flipH="1">
              <a:off x="1729" y="2152"/>
              <a:ext cx="233" cy="311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" name="Text Box 42"/>
            <p:cNvSpPr txBox="1">
              <a:spLocks noChangeArrowheads="1"/>
            </p:cNvSpPr>
            <p:nvPr/>
          </p:nvSpPr>
          <p:spPr bwMode="auto">
            <a:xfrm>
              <a:off x="1534" y="1603"/>
              <a:ext cx="258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2210" y="175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0</a:t>
              </a:r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2234" y="192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1</a:t>
              </a:r>
            </a:p>
          </p:txBody>
        </p:sp>
        <p:sp>
          <p:nvSpPr>
            <p:cNvPr id="40" name="Text Box 47"/>
            <p:cNvSpPr txBox="1">
              <a:spLocks noChangeArrowheads="1"/>
            </p:cNvSpPr>
            <p:nvPr/>
          </p:nvSpPr>
          <p:spPr bwMode="auto">
            <a:xfrm>
              <a:off x="2036" y="2011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2</a:t>
              </a:r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1844" y="192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3</a:t>
              </a:r>
            </a:p>
          </p:txBody>
        </p:sp>
        <p:sp>
          <p:nvSpPr>
            <p:cNvPr id="42" name="Text Box 49"/>
            <p:cNvSpPr txBox="1">
              <a:spLocks noChangeArrowheads="1"/>
            </p:cNvSpPr>
            <p:nvPr/>
          </p:nvSpPr>
          <p:spPr bwMode="auto">
            <a:xfrm>
              <a:off x="1855" y="175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4</a:t>
              </a:r>
            </a:p>
          </p:txBody>
        </p:sp>
        <p:sp>
          <p:nvSpPr>
            <p:cNvPr id="43" name="Text Box 50"/>
            <p:cNvSpPr txBox="1">
              <a:spLocks noChangeArrowheads="1"/>
            </p:cNvSpPr>
            <p:nvPr/>
          </p:nvSpPr>
          <p:spPr bwMode="auto">
            <a:xfrm>
              <a:off x="2044" y="1681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>
                <a:spcBef>
                  <a:spcPct val="0"/>
                </a:spcBef>
                <a:buFontTx/>
                <a:buNone/>
                <a:defRPr kumimoji="1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r>
                <a:rPr lang="en-US" altLang="zh-CN" dirty="0"/>
                <a:t>5</a:t>
              </a:r>
            </a:p>
          </p:txBody>
        </p:sp>
      </p:grpSp>
      <p:sp>
        <p:nvSpPr>
          <p:cNvPr id="44" name="Text Box 51"/>
          <p:cNvSpPr txBox="1">
            <a:spLocks noChangeArrowheads="1"/>
          </p:cNvSpPr>
          <p:nvPr/>
        </p:nvSpPr>
        <p:spPr bwMode="auto">
          <a:xfrm>
            <a:off x="11523882" y="1020137"/>
            <a:ext cx="577850" cy="43220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</a:p>
        </p:txBody>
      </p:sp>
      <p:grpSp>
        <p:nvGrpSpPr>
          <p:cNvPr id="45" name="组合 44"/>
          <p:cNvGrpSpPr/>
          <p:nvPr/>
        </p:nvGrpSpPr>
        <p:grpSpPr>
          <a:xfrm rot="3164795">
            <a:off x="10397701" y="-130400"/>
            <a:ext cx="947598" cy="921662"/>
            <a:chOff x="329395" y="4437613"/>
            <a:chExt cx="947598" cy="689289"/>
          </a:xfrm>
        </p:grpSpPr>
        <p:sp>
          <p:nvSpPr>
            <p:cNvPr id="46" name="Line 52"/>
            <p:cNvSpPr>
              <a:spLocks noChangeShapeType="1"/>
            </p:cNvSpPr>
            <p:nvPr/>
          </p:nvSpPr>
          <p:spPr bwMode="auto">
            <a:xfrm>
              <a:off x="1005670" y="4437613"/>
              <a:ext cx="271323" cy="676435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tailEnd type="triangle" w="lg" len="lg"/>
            </a:ln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7" name="Text Box 53"/>
            <p:cNvSpPr txBox="1">
              <a:spLocks noChangeArrowheads="1"/>
            </p:cNvSpPr>
            <p:nvPr/>
          </p:nvSpPr>
          <p:spPr bwMode="auto">
            <a:xfrm>
              <a:off x="329395" y="4667503"/>
              <a:ext cx="676275" cy="45939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</a:p>
          </p:txBody>
        </p:sp>
      </p:grpSp>
      <p:sp>
        <p:nvSpPr>
          <p:cNvPr id="48" name="Line 54"/>
          <p:cNvSpPr>
            <a:spLocks noChangeShapeType="1"/>
          </p:cNvSpPr>
          <p:nvPr/>
        </p:nvSpPr>
        <p:spPr bwMode="auto">
          <a:xfrm flipV="1">
            <a:off x="10981592" y="824646"/>
            <a:ext cx="800335" cy="454225"/>
          </a:xfrm>
          <a:prstGeom prst="lin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 type="triangle" w="lg" len="lg"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9002170" y="1921867"/>
            <a:ext cx="409632" cy="4594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0" name="Text Box 42"/>
          <p:cNvSpPr txBox="1">
            <a:spLocks noChangeArrowheads="1"/>
          </p:cNvSpPr>
          <p:nvPr/>
        </p:nvSpPr>
        <p:spPr bwMode="auto">
          <a:xfrm>
            <a:off x="9792708" y="2258046"/>
            <a:ext cx="409632" cy="4594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10438552" y="1892459"/>
            <a:ext cx="409632" cy="4594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2" name="Text Box 42"/>
          <p:cNvSpPr txBox="1">
            <a:spLocks noChangeArrowheads="1"/>
          </p:cNvSpPr>
          <p:nvPr/>
        </p:nvSpPr>
        <p:spPr bwMode="auto">
          <a:xfrm>
            <a:off x="10413173" y="1181196"/>
            <a:ext cx="409632" cy="4594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68040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" grpId="0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横卷形 14"/>
          <p:cNvSpPr/>
          <p:nvPr/>
        </p:nvSpPr>
        <p:spPr>
          <a:xfrm>
            <a:off x="2342263" y="1508011"/>
            <a:ext cx="1312941" cy="751729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</a:p>
        </p:txBody>
      </p:sp>
      <p:sp>
        <p:nvSpPr>
          <p:cNvPr id="16" name="横卷形 15"/>
          <p:cNvSpPr/>
          <p:nvPr/>
        </p:nvSpPr>
        <p:spPr>
          <a:xfrm>
            <a:off x="2361169" y="2249639"/>
            <a:ext cx="1294036" cy="730182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sp>
        <p:nvSpPr>
          <p:cNvPr id="17" name="横卷形 16"/>
          <p:cNvSpPr/>
          <p:nvPr/>
        </p:nvSpPr>
        <p:spPr>
          <a:xfrm>
            <a:off x="2372879" y="2979821"/>
            <a:ext cx="1282326" cy="730182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813065" y="3157121"/>
            <a:ext cx="7391843" cy="3103608"/>
          </a:xfrm>
          <a:prstGeom prst="rect">
            <a:avLst/>
          </a:prstGeom>
          <a:noFill/>
          <a:ln w="22225">
            <a:noFill/>
          </a:ln>
        </p:spPr>
        <p:txBody>
          <a:bodyPr/>
          <a:lstStyle>
            <a:lvl1pPr marL="342900" indent="-34290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buFontTx/>
              <a:buNone/>
            </a:pP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3842315" y="536656"/>
            <a:ext cx="2950230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入队操作</a:t>
            </a:r>
          </a:p>
        </p:txBody>
      </p:sp>
      <p:sp>
        <p:nvSpPr>
          <p:cNvPr id="22" name="五边形 2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271464" y="416348"/>
            <a:ext cx="2829270" cy="988329"/>
            <a:chOff x="511396" y="5870297"/>
            <a:chExt cx="3877696" cy="1903027"/>
          </a:xfrm>
        </p:grpSpPr>
        <p:sp>
          <p:nvSpPr>
            <p:cNvPr id="24" name="燕尾形 23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燕尾形 4"/>
            <p:cNvSpPr/>
            <p:nvPr/>
          </p:nvSpPr>
          <p:spPr>
            <a:xfrm>
              <a:off x="1041007" y="5870297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循环队列</a:t>
              </a: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270571" y="1561111"/>
            <a:ext cx="7322064" cy="6178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60000"/>
              </a:lnSpc>
              <a:buFontTx/>
              <a:buNone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顺序队列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SqQueue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，入队的元素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3758399" y="1638550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255613" y="2305818"/>
            <a:ext cx="7322064" cy="6178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新的顺序队列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SqQueue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 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3784363" y="2340545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255613" y="3089255"/>
            <a:ext cx="7586365" cy="3562973"/>
          </a:xfrm>
          <a:prstGeom prst="roundRect">
            <a:avLst>
              <a:gd name="adj" fmla="val 2043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 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EnQueue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                                        )  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ts val="3500"/>
              </a:lnSpc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if((Q.rear+1)%MAXQSIZE==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Q.front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buFontTx/>
              <a:buNone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ERROR; 	</a:t>
            </a:r>
          </a:p>
          <a:p>
            <a:pPr>
              <a:lnSpc>
                <a:spcPts val="3500"/>
              </a:lnSpc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Q.base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Q.rear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]=e;</a:t>
            </a:r>
          </a:p>
          <a:p>
            <a:pPr>
              <a:lnSpc>
                <a:spcPts val="3500"/>
              </a:lnSpc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Q.rear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=(Q.rear+1)%MAXQSIZE;</a:t>
            </a:r>
          </a:p>
          <a:p>
            <a:pPr>
              <a:lnSpc>
                <a:spcPts val="3500"/>
              </a:lnSpc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OK;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7" name="燕尾形 26"/>
          <p:cNvSpPr/>
          <p:nvPr/>
        </p:nvSpPr>
        <p:spPr>
          <a:xfrm>
            <a:off x="3784363" y="3085036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64211" y="3085036"/>
            <a:ext cx="46536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SqQueue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Q, </a:t>
            </a:r>
            <a:r>
              <a:rPr lang="en-US" altLang="zh-CN" sz="2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QElemType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endParaRPr lang="zh-CN" altLang="en-US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82247" y="4143470"/>
            <a:ext cx="3818487" cy="2117259"/>
          </a:xfrm>
          <a:prstGeom prst="roundRect">
            <a:avLst>
              <a:gd name="adj" fmla="val 2043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判断队列是否已满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未满：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将入队列元素放在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rear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处，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rear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下移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9969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" grpId="0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横卷形 14"/>
          <p:cNvSpPr/>
          <p:nvPr/>
        </p:nvSpPr>
        <p:spPr>
          <a:xfrm>
            <a:off x="2172426" y="1508979"/>
            <a:ext cx="1312941" cy="751729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</a:p>
        </p:txBody>
      </p:sp>
      <p:sp>
        <p:nvSpPr>
          <p:cNvPr id="16" name="横卷形 15"/>
          <p:cNvSpPr/>
          <p:nvPr/>
        </p:nvSpPr>
        <p:spPr>
          <a:xfrm>
            <a:off x="2191332" y="2250607"/>
            <a:ext cx="1294036" cy="730182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sp>
        <p:nvSpPr>
          <p:cNvPr id="17" name="横卷形 16"/>
          <p:cNvSpPr/>
          <p:nvPr/>
        </p:nvSpPr>
        <p:spPr>
          <a:xfrm>
            <a:off x="2203042" y="2980789"/>
            <a:ext cx="1282326" cy="730182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643228" y="3158089"/>
            <a:ext cx="7391843" cy="3103608"/>
          </a:xfrm>
          <a:prstGeom prst="rect">
            <a:avLst/>
          </a:prstGeom>
          <a:noFill/>
          <a:ln w="22225">
            <a:noFill/>
          </a:ln>
        </p:spPr>
        <p:txBody>
          <a:bodyPr/>
          <a:lstStyle>
            <a:lvl1pPr marL="342900" indent="-34290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buFontTx/>
              <a:buNone/>
            </a:pP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3842315" y="536656"/>
            <a:ext cx="2950230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出队操作</a:t>
            </a:r>
          </a:p>
        </p:txBody>
      </p:sp>
      <p:sp>
        <p:nvSpPr>
          <p:cNvPr id="22" name="五边形 2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271464" y="416348"/>
            <a:ext cx="2829270" cy="988329"/>
            <a:chOff x="511396" y="5870297"/>
            <a:chExt cx="3877696" cy="1903027"/>
          </a:xfrm>
        </p:grpSpPr>
        <p:sp>
          <p:nvSpPr>
            <p:cNvPr id="24" name="燕尾形 23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燕尾形 4"/>
            <p:cNvSpPr/>
            <p:nvPr/>
          </p:nvSpPr>
          <p:spPr>
            <a:xfrm>
              <a:off x="1041007" y="5870297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循环队列</a:t>
              </a: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100734" y="1562079"/>
            <a:ext cx="7859440" cy="6178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60000"/>
              </a:lnSpc>
              <a:buFontTx/>
              <a:buNone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顺序队列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SqQueue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3588562" y="1639518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085775" y="2306786"/>
            <a:ext cx="7874399" cy="61782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保存队头元素的变量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，队头出队后新的队列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3614526" y="2341513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85776" y="3090223"/>
            <a:ext cx="7874398" cy="3562973"/>
          </a:xfrm>
          <a:prstGeom prst="roundRect">
            <a:avLst>
              <a:gd name="adj" fmla="val 2043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 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DeQueue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                                           )  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ts val="3500"/>
              </a:lnSpc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Q.rear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Q.front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  <a:buFontTx/>
              <a:buNone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ERROR; 	</a:t>
            </a:r>
          </a:p>
          <a:p>
            <a:pPr>
              <a:lnSpc>
                <a:spcPts val="3500"/>
              </a:lnSpc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e=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Q.base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Q.front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Q.front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=(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Q.front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+1)%MAXQSIZE;</a:t>
            </a:r>
          </a:p>
          <a:p>
            <a:pPr>
              <a:lnSpc>
                <a:spcPts val="3500"/>
              </a:lnSpc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OK;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7" name="燕尾形 26"/>
          <p:cNvSpPr/>
          <p:nvPr/>
        </p:nvSpPr>
        <p:spPr>
          <a:xfrm>
            <a:off x="3614526" y="3086004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94374" y="3086004"/>
            <a:ext cx="48217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SqQueue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Q, </a:t>
            </a:r>
            <a:r>
              <a:rPr lang="en-US" altLang="zh-CN" sz="26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QElemType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21702" y="4065996"/>
            <a:ext cx="3818487" cy="2117259"/>
          </a:xfrm>
          <a:prstGeom prst="roundRect">
            <a:avLst>
              <a:gd name="adj" fmla="val 2043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判断队列是否已空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未空：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处的元素，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下移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0287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" grpId="0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若用大小为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的数组来实现循环队列，且当前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front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rear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的值分别为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。当从队列中删除两个元素，再加入两个元素后，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front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rear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的值分别为多少？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和</a:t>
            </a:r>
            <a:r>
              <a:rPr lang="en-US" altLang="zh-CN" sz="2800" dirty="0"/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和</a:t>
            </a:r>
            <a:r>
              <a:rPr lang="en-US" altLang="zh-CN" sz="2800" dirty="0"/>
              <a:t>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和</a:t>
            </a:r>
            <a:r>
              <a:rPr lang="en-US" altLang="zh-CN" sz="2800" dirty="0"/>
              <a:t>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和</a:t>
            </a:r>
            <a:r>
              <a:rPr lang="en-US" altLang="zh-CN" sz="2800" dirty="0"/>
              <a:t>6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0065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五边形 2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271464" y="396892"/>
            <a:ext cx="2829270" cy="988329"/>
            <a:chOff x="511396" y="5832834"/>
            <a:chExt cx="3877696" cy="1903027"/>
          </a:xfrm>
        </p:grpSpPr>
        <p:sp>
          <p:nvSpPr>
            <p:cNvPr id="24" name="燕尾形 23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燕尾形 4"/>
            <p:cNvSpPr/>
            <p:nvPr/>
          </p:nvSpPr>
          <p:spPr>
            <a:xfrm>
              <a:off x="771589" y="5832834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链队列</a:t>
              </a:r>
            </a:p>
          </p:txBody>
        </p:sp>
      </p:grpSp>
      <p:sp>
        <p:nvSpPr>
          <p:cNvPr id="29" name="内容占位符 2"/>
          <p:cNvSpPr>
            <a:spLocks noGrp="1"/>
          </p:cNvSpPr>
          <p:nvPr>
            <p:ph idx="1"/>
          </p:nvPr>
        </p:nvSpPr>
        <p:spPr>
          <a:xfrm>
            <a:off x="760151" y="1396567"/>
            <a:ext cx="10419977" cy="916305"/>
          </a:xfrm>
        </p:spPr>
        <p:txBody>
          <a:bodyPr>
            <a:normAutofit fontScale="82500" lnSpcReduction="10000"/>
          </a:bodyPr>
          <a:lstStyle/>
          <a:p>
            <a:pPr marL="0" indent="0">
              <a:buNone/>
            </a:pPr>
            <a:r>
              <a:rPr kumimoji="1" lang="zh-CN" altLang="en-US" sz="3400" dirty="0">
                <a:cs typeface="微软雅黑" panose="020B0503020204020204" pitchFamily="34" charset="-122"/>
                <a:sym typeface="+mn-ea"/>
              </a:rPr>
              <a:t>采用链表存储的队列称为链队，这里采用带</a:t>
            </a:r>
            <a:r>
              <a:rPr kumimoji="1" lang="zh-CN" altLang="en-US" sz="3400" b="1" dirty="0">
                <a:cs typeface="微软雅黑" panose="020B0503020204020204" pitchFamily="34" charset="-122"/>
                <a:sym typeface="+mn-ea"/>
              </a:rPr>
              <a:t>头结点</a:t>
            </a:r>
            <a:r>
              <a:rPr kumimoji="1" lang="zh-CN" altLang="en-US" sz="3400" dirty="0">
                <a:cs typeface="微软雅黑" panose="020B0503020204020204" pitchFamily="34" charset="-122"/>
                <a:sym typeface="+mn-ea"/>
              </a:rPr>
              <a:t>的单链表实现。</a:t>
            </a:r>
            <a:endParaRPr lang="zh-CN" altLang="en-US" sz="3400" dirty="0">
              <a:cs typeface="Times New Roman" panose="02020603050405020304" pitchFamily="18" charset="0"/>
            </a:endParaRPr>
          </a:p>
          <a:p>
            <a:endParaRPr lang="zh-CN" altLang="en-US" sz="28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288466" y="2212619"/>
            <a:ext cx="3247693" cy="936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队列</a:t>
            </a: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5679148" y="3365144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039511" y="3303452"/>
            <a:ext cx="850912" cy="954107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映射</a:t>
            </a: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317177" y="2692044"/>
            <a:ext cx="1834229" cy="52322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逻辑结构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9336" y="4851044"/>
            <a:ext cx="1640591" cy="52322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存储结构</a:t>
            </a:r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856641" y="3555644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4744085" y="5957570"/>
            <a:ext cx="1627505" cy="39878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链队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示意图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2991511" y="4878031"/>
            <a:ext cx="539750" cy="431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3496336" y="4878031"/>
            <a:ext cx="539750" cy="431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4504398" y="4878031"/>
            <a:ext cx="539750" cy="431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5009223" y="4878031"/>
            <a:ext cx="539750" cy="431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Line 18"/>
          <p:cNvSpPr>
            <a:spLocks noChangeShapeType="1"/>
          </p:cNvSpPr>
          <p:nvPr/>
        </p:nvSpPr>
        <p:spPr bwMode="auto">
          <a:xfrm flipV="1">
            <a:off x="3749040" y="5094605"/>
            <a:ext cx="792480" cy="635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7673048" y="4878031"/>
            <a:ext cx="539750" cy="431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8177873" y="4878031"/>
            <a:ext cx="539750" cy="431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∧</a:t>
            </a: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6917398" y="509393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5260048" y="509393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6082373" y="4852631"/>
            <a:ext cx="865188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3074168" y="4332119"/>
            <a:ext cx="1008063" cy="52322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队头</a:t>
            </a:r>
          </a:p>
        </p:txBody>
      </p:sp>
      <p:sp>
        <p:nvSpPr>
          <p:cNvPr id="48" name="Text Box 27"/>
          <p:cNvSpPr txBox="1">
            <a:spLocks noChangeArrowheads="1"/>
          </p:cNvSpPr>
          <p:nvPr/>
        </p:nvSpPr>
        <p:spPr bwMode="auto">
          <a:xfrm>
            <a:off x="7709561" y="4332119"/>
            <a:ext cx="1008063" cy="52322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队尾</a:t>
            </a:r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 flipV="1">
            <a:off x="3388386" y="530824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Text Box 29"/>
          <p:cNvSpPr txBox="1">
            <a:spLocks noChangeArrowheads="1"/>
          </p:cNvSpPr>
          <p:nvPr/>
        </p:nvSpPr>
        <p:spPr bwMode="auto">
          <a:xfrm>
            <a:off x="2583523" y="5741631"/>
            <a:ext cx="1784285" cy="52322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队头指针</a:t>
            </a:r>
          </a:p>
        </p:txBody>
      </p:sp>
      <p:sp>
        <p:nvSpPr>
          <p:cNvPr id="51" name="Line 30"/>
          <p:cNvSpPr>
            <a:spLocks noChangeShapeType="1"/>
          </p:cNvSpPr>
          <p:nvPr/>
        </p:nvSpPr>
        <p:spPr bwMode="auto">
          <a:xfrm flipV="1">
            <a:off x="7938161" y="528284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7133298" y="5716231"/>
            <a:ext cx="2059046" cy="52322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队尾指针</a:t>
            </a: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1611656" y="4861521"/>
            <a:ext cx="539750" cy="431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//////</a:t>
            </a:r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2151406" y="4861521"/>
            <a:ext cx="539750" cy="431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Line 18"/>
          <p:cNvSpPr>
            <a:spLocks noChangeShapeType="1"/>
          </p:cNvSpPr>
          <p:nvPr/>
        </p:nvSpPr>
        <p:spPr bwMode="auto">
          <a:xfrm flipV="1">
            <a:off x="2336165" y="5078095"/>
            <a:ext cx="681990" cy="635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00897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35355" y="1511300"/>
            <a:ext cx="6373495" cy="52197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通常将队头和队尾两个指针合起来：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260475" y="2905443"/>
            <a:ext cx="8636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590800" y="2905443"/>
            <a:ext cx="539750" cy="431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//////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095625" y="2905443"/>
            <a:ext cx="539750" cy="431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1835150" y="3121343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4103688" y="2905443"/>
            <a:ext cx="539750" cy="431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4608513" y="2905443"/>
            <a:ext cx="539750" cy="431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3348038" y="3121343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7272338" y="2905443"/>
            <a:ext cx="539750" cy="431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7777163" y="2905443"/>
            <a:ext cx="539750" cy="431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6516688" y="3121343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4859338" y="3121343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5681663" y="2880043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Arc 23"/>
          <p:cNvSpPr/>
          <p:nvPr/>
        </p:nvSpPr>
        <p:spPr bwMode="auto">
          <a:xfrm>
            <a:off x="1187450" y="2545080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827405" y="2185988"/>
            <a:ext cx="431800" cy="4603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Q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4063048" y="2444997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队头</a:t>
            </a: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7164388" y="2444997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队尾</a:t>
            </a:r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 flipV="1">
            <a:off x="7537450" y="3310255"/>
            <a:ext cx="0" cy="25241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1260475" y="3337243"/>
            <a:ext cx="8636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835150" y="3553143"/>
            <a:ext cx="5689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4" name="Group 42"/>
          <p:cNvGrpSpPr/>
          <p:nvPr/>
        </p:nvGrpSpPr>
        <p:grpSpPr bwMode="auto">
          <a:xfrm>
            <a:off x="539750" y="3416618"/>
            <a:ext cx="8001000" cy="3016250"/>
            <a:chOff x="340" y="1575"/>
            <a:chExt cx="5040" cy="1900"/>
          </a:xfrm>
        </p:grpSpPr>
        <p:sp>
          <p:nvSpPr>
            <p:cNvPr id="25" name="Text Box 35"/>
            <p:cNvSpPr txBox="1">
              <a:spLocks noChangeArrowheads="1"/>
            </p:cNvSpPr>
            <p:nvPr/>
          </p:nvSpPr>
          <p:spPr bwMode="auto">
            <a:xfrm>
              <a:off x="340" y="2296"/>
              <a:ext cx="5040" cy="11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链队组成</a:t>
              </a:r>
              <a:r>
                <a:rPr kumimoji="1"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）存储队列元素的单链表结点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（</a:t>
              </a:r>
              <a:r>
                <a:rPr kumimoji="1"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 指向队头和队尾指针的</a:t>
              </a:r>
              <a:r>
                <a:rPr kumimoji="1" lang="zh-CN" altLang="en-US" sz="2800" dirty="0">
                  <a:solidFill>
                    <a:srgbClr val="FF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链队头结点    </a:t>
              </a:r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3602" y="2758"/>
              <a:ext cx="31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 flipH="1" flipV="1">
              <a:off x="2835" y="1575"/>
              <a:ext cx="1084" cy="117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2426" y="3249"/>
              <a:ext cx="0" cy="22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>
              <a:off x="476" y="3475"/>
              <a:ext cx="195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476" y="2115"/>
              <a:ext cx="0" cy="136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Freeform 41"/>
            <p:cNvSpPr/>
            <p:nvPr/>
          </p:nvSpPr>
          <p:spPr bwMode="auto">
            <a:xfrm>
              <a:off x="476" y="1755"/>
              <a:ext cx="289" cy="360"/>
            </a:xfrm>
            <a:custGeom>
              <a:avLst/>
              <a:gdLst>
                <a:gd name="T0" fmla="*/ 0 w 260"/>
                <a:gd name="T1" fmla="*/ 259 h 259"/>
                <a:gd name="T2" fmla="*/ 260 w 260"/>
                <a:gd name="T3" fmla="*/ 0 h 259"/>
                <a:gd name="T4" fmla="*/ 0 60000 65536"/>
                <a:gd name="T5" fmla="*/ 0 60000 65536"/>
                <a:gd name="T6" fmla="*/ 0 w 260"/>
                <a:gd name="T7" fmla="*/ 0 h 259"/>
                <a:gd name="T8" fmla="*/ 260 w 260"/>
                <a:gd name="T9" fmla="*/ 259 h 2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" h="259">
                  <a:moveTo>
                    <a:pt x="0" y="259"/>
                  </a:moveTo>
                  <a:lnTo>
                    <a:pt x="260" y="0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" name="五边形 3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71464" y="396892"/>
            <a:ext cx="2829270" cy="988329"/>
            <a:chOff x="511396" y="5832834"/>
            <a:chExt cx="3877696" cy="1903027"/>
          </a:xfrm>
        </p:grpSpPr>
        <p:sp>
          <p:nvSpPr>
            <p:cNvPr id="34" name="燕尾形 33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燕尾形 4"/>
            <p:cNvSpPr/>
            <p:nvPr/>
          </p:nvSpPr>
          <p:spPr>
            <a:xfrm>
              <a:off x="771589" y="5832834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49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 noChangeAspect="1"/>
          </p:cNvGrpSpPr>
          <p:nvPr/>
        </p:nvGrpSpPr>
        <p:grpSpPr bwMode="auto">
          <a:xfrm>
            <a:off x="822908" y="2313431"/>
            <a:ext cx="3328955" cy="3326765"/>
            <a:chOff x="1663" y="362"/>
            <a:chExt cx="2549" cy="2936"/>
          </a:xfrm>
        </p:grpSpPr>
        <p:sp>
          <p:nvSpPr>
            <p:cNvPr id="5" name="AutoShape 7"/>
            <p:cNvSpPr>
              <a:spLocks noChangeAspect="1" noChangeArrowheads="1" noTextEdit="1"/>
            </p:cNvSpPr>
            <p:nvPr/>
          </p:nvSpPr>
          <p:spPr bwMode="auto">
            <a:xfrm>
              <a:off x="1663" y="391"/>
              <a:ext cx="2426" cy="29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2340" y="613"/>
              <a:ext cx="650" cy="293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000000"/>
              </a:bgClr>
            </a:patt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990" y="613"/>
              <a:ext cx="673" cy="29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3399" y="760"/>
              <a:ext cx="1" cy="36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3360" y="1103"/>
              <a:ext cx="78" cy="67"/>
            </a:xfrm>
            <a:custGeom>
              <a:avLst/>
              <a:gdLst>
                <a:gd name="T0" fmla="*/ 39 w 78"/>
                <a:gd name="T1" fmla="*/ 67 h 67"/>
                <a:gd name="T2" fmla="*/ 0 w 78"/>
                <a:gd name="T3" fmla="*/ 0 h 67"/>
                <a:gd name="T4" fmla="*/ 20 w 78"/>
                <a:gd name="T5" fmla="*/ 6 h 67"/>
                <a:gd name="T6" fmla="*/ 39 w 78"/>
                <a:gd name="T7" fmla="*/ 8 h 67"/>
                <a:gd name="T8" fmla="*/ 59 w 78"/>
                <a:gd name="T9" fmla="*/ 6 h 67"/>
                <a:gd name="T10" fmla="*/ 78 w 78"/>
                <a:gd name="T11" fmla="*/ 0 h 67"/>
                <a:gd name="T12" fmla="*/ 39 w 78"/>
                <a:gd name="T13" fmla="*/ 67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67"/>
                <a:gd name="T23" fmla="*/ 78 w 78"/>
                <a:gd name="T24" fmla="*/ 67 h 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67">
                  <a:moveTo>
                    <a:pt x="39" y="67"/>
                  </a:moveTo>
                  <a:lnTo>
                    <a:pt x="0" y="0"/>
                  </a:lnTo>
                  <a:lnTo>
                    <a:pt x="20" y="6"/>
                  </a:lnTo>
                  <a:lnTo>
                    <a:pt x="39" y="8"/>
                  </a:lnTo>
                  <a:lnTo>
                    <a:pt x="59" y="6"/>
                  </a:lnTo>
                  <a:lnTo>
                    <a:pt x="78" y="0"/>
                  </a:lnTo>
                  <a:lnTo>
                    <a:pt x="39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324" y="1171"/>
              <a:ext cx="649" cy="29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973" y="1171"/>
              <a:ext cx="691" cy="29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3399" y="1346"/>
              <a:ext cx="1" cy="36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16"/>
            <p:cNvSpPr/>
            <p:nvPr/>
          </p:nvSpPr>
          <p:spPr bwMode="auto">
            <a:xfrm>
              <a:off x="3360" y="1690"/>
              <a:ext cx="78" cy="67"/>
            </a:xfrm>
            <a:custGeom>
              <a:avLst/>
              <a:gdLst>
                <a:gd name="T0" fmla="*/ 39 w 78"/>
                <a:gd name="T1" fmla="*/ 67 h 67"/>
                <a:gd name="T2" fmla="*/ 0 w 78"/>
                <a:gd name="T3" fmla="*/ 0 h 67"/>
                <a:gd name="T4" fmla="*/ 20 w 78"/>
                <a:gd name="T5" fmla="*/ 6 h 67"/>
                <a:gd name="T6" fmla="*/ 39 w 78"/>
                <a:gd name="T7" fmla="*/ 7 h 67"/>
                <a:gd name="T8" fmla="*/ 59 w 78"/>
                <a:gd name="T9" fmla="*/ 6 h 67"/>
                <a:gd name="T10" fmla="*/ 78 w 78"/>
                <a:gd name="T11" fmla="*/ 0 h 67"/>
                <a:gd name="T12" fmla="*/ 39 w 78"/>
                <a:gd name="T13" fmla="*/ 67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67"/>
                <a:gd name="T23" fmla="*/ 78 w 78"/>
                <a:gd name="T24" fmla="*/ 67 h 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67">
                  <a:moveTo>
                    <a:pt x="39" y="67"/>
                  </a:moveTo>
                  <a:lnTo>
                    <a:pt x="0" y="0"/>
                  </a:lnTo>
                  <a:lnTo>
                    <a:pt x="20" y="6"/>
                  </a:lnTo>
                  <a:lnTo>
                    <a:pt x="39" y="7"/>
                  </a:lnTo>
                  <a:lnTo>
                    <a:pt x="59" y="6"/>
                  </a:lnTo>
                  <a:lnTo>
                    <a:pt x="78" y="0"/>
                  </a:lnTo>
                  <a:lnTo>
                    <a:pt x="39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391" y="2360"/>
              <a:ext cx="6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.</a:t>
              </a:r>
              <a:endPara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391" y="2484"/>
              <a:ext cx="6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.</a:t>
              </a:r>
              <a:endPara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391" y="2440"/>
              <a:ext cx="6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2313" y="2982"/>
              <a:ext cx="660" cy="29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2973" y="2982"/>
              <a:ext cx="615" cy="29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3381" y="2747"/>
              <a:ext cx="1" cy="1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23"/>
            <p:cNvSpPr/>
            <p:nvPr/>
          </p:nvSpPr>
          <p:spPr bwMode="auto">
            <a:xfrm>
              <a:off x="3342" y="2914"/>
              <a:ext cx="78" cy="68"/>
            </a:xfrm>
            <a:custGeom>
              <a:avLst/>
              <a:gdLst>
                <a:gd name="T0" fmla="*/ 39 w 78"/>
                <a:gd name="T1" fmla="*/ 68 h 68"/>
                <a:gd name="T2" fmla="*/ 0 w 78"/>
                <a:gd name="T3" fmla="*/ 0 h 68"/>
                <a:gd name="T4" fmla="*/ 21 w 78"/>
                <a:gd name="T5" fmla="*/ 7 h 68"/>
                <a:gd name="T6" fmla="*/ 39 w 78"/>
                <a:gd name="T7" fmla="*/ 9 h 68"/>
                <a:gd name="T8" fmla="*/ 59 w 78"/>
                <a:gd name="T9" fmla="*/ 7 h 68"/>
                <a:gd name="T10" fmla="*/ 78 w 78"/>
                <a:gd name="T11" fmla="*/ 0 h 68"/>
                <a:gd name="T12" fmla="*/ 39 w 78"/>
                <a:gd name="T13" fmla="*/ 68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68"/>
                <a:gd name="T23" fmla="*/ 78 w 78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68">
                  <a:moveTo>
                    <a:pt x="39" y="68"/>
                  </a:moveTo>
                  <a:lnTo>
                    <a:pt x="0" y="0"/>
                  </a:lnTo>
                  <a:lnTo>
                    <a:pt x="21" y="7"/>
                  </a:lnTo>
                  <a:lnTo>
                    <a:pt x="39" y="9"/>
                  </a:lnTo>
                  <a:lnTo>
                    <a:pt x="59" y="7"/>
                  </a:lnTo>
                  <a:lnTo>
                    <a:pt x="78" y="0"/>
                  </a:lnTo>
                  <a:lnTo>
                    <a:pt x="39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 24"/>
            <p:cNvSpPr/>
            <p:nvPr/>
          </p:nvSpPr>
          <p:spPr bwMode="auto">
            <a:xfrm>
              <a:off x="3314" y="3041"/>
              <a:ext cx="137" cy="175"/>
            </a:xfrm>
            <a:custGeom>
              <a:avLst/>
              <a:gdLst>
                <a:gd name="T0" fmla="*/ 0 w 137"/>
                <a:gd name="T1" fmla="*/ 175 h 175"/>
                <a:gd name="T2" fmla="*/ 67 w 137"/>
                <a:gd name="T3" fmla="*/ 0 h 175"/>
                <a:gd name="T4" fmla="*/ 137 w 137"/>
                <a:gd name="T5" fmla="*/ 175 h 175"/>
                <a:gd name="T6" fmla="*/ 0 60000 65536"/>
                <a:gd name="T7" fmla="*/ 0 60000 65536"/>
                <a:gd name="T8" fmla="*/ 0 60000 65536"/>
                <a:gd name="T9" fmla="*/ 0 w 137"/>
                <a:gd name="T10" fmla="*/ 0 h 175"/>
                <a:gd name="T11" fmla="*/ 137 w 137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7" h="175">
                  <a:moveTo>
                    <a:pt x="0" y="175"/>
                  </a:moveTo>
                  <a:lnTo>
                    <a:pt x="67" y="0"/>
                  </a:lnTo>
                  <a:lnTo>
                    <a:pt x="137" y="17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1802" y="782"/>
              <a:ext cx="52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 26"/>
            <p:cNvSpPr/>
            <p:nvPr/>
          </p:nvSpPr>
          <p:spPr bwMode="auto">
            <a:xfrm>
              <a:off x="2251" y="749"/>
              <a:ext cx="78" cy="67"/>
            </a:xfrm>
            <a:custGeom>
              <a:avLst/>
              <a:gdLst>
                <a:gd name="T0" fmla="*/ 78 w 78"/>
                <a:gd name="T1" fmla="*/ 33 h 67"/>
                <a:gd name="T2" fmla="*/ 0 w 78"/>
                <a:gd name="T3" fmla="*/ 67 h 67"/>
                <a:gd name="T4" fmla="*/ 7 w 78"/>
                <a:gd name="T5" fmla="*/ 51 h 67"/>
                <a:gd name="T6" fmla="*/ 10 w 78"/>
                <a:gd name="T7" fmla="*/ 33 h 67"/>
                <a:gd name="T8" fmla="*/ 7 w 78"/>
                <a:gd name="T9" fmla="*/ 16 h 67"/>
                <a:gd name="T10" fmla="*/ 0 w 78"/>
                <a:gd name="T11" fmla="*/ 0 h 67"/>
                <a:gd name="T12" fmla="*/ 78 w 78"/>
                <a:gd name="T13" fmla="*/ 33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67"/>
                <a:gd name="T23" fmla="*/ 78 w 78"/>
                <a:gd name="T24" fmla="*/ 67 h 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67">
                  <a:moveTo>
                    <a:pt x="78" y="33"/>
                  </a:moveTo>
                  <a:lnTo>
                    <a:pt x="0" y="67"/>
                  </a:lnTo>
                  <a:lnTo>
                    <a:pt x="7" y="51"/>
                  </a:lnTo>
                  <a:lnTo>
                    <a:pt x="10" y="33"/>
                  </a:lnTo>
                  <a:lnTo>
                    <a:pt x="7" y="16"/>
                  </a:lnTo>
                  <a:lnTo>
                    <a:pt x="0" y="0"/>
                  </a:lnTo>
                  <a:lnTo>
                    <a:pt x="7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2439" y="362"/>
              <a:ext cx="39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3253" y="362"/>
              <a:ext cx="38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3690" y="1155"/>
              <a:ext cx="39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队头</a:t>
              </a: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3686" y="2984"/>
              <a:ext cx="5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队尾</a:t>
              </a: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1713" y="535"/>
              <a:ext cx="56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 dirty="0" err="1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Q.front</a:t>
              </a:r>
              <a:endParaRPr lang="en-US" altLang="zh-CN" sz="18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2324" y="1757"/>
              <a:ext cx="649" cy="29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2973" y="1757"/>
              <a:ext cx="690" cy="29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3381" y="1919"/>
              <a:ext cx="1" cy="36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 35"/>
            <p:cNvSpPr/>
            <p:nvPr/>
          </p:nvSpPr>
          <p:spPr bwMode="auto">
            <a:xfrm>
              <a:off x="3342" y="2262"/>
              <a:ext cx="78" cy="68"/>
            </a:xfrm>
            <a:custGeom>
              <a:avLst/>
              <a:gdLst>
                <a:gd name="T0" fmla="*/ 39 w 78"/>
                <a:gd name="T1" fmla="*/ 68 h 68"/>
                <a:gd name="T2" fmla="*/ 0 w 78"/>
                <a:gd name="T3" fmla="*/ 0 h 68"/>
                <a:gd name="T4" fmla="*/ 21 w 78"/>
                <a:gd name="T5" fmla="*/ 7 h 68"/>
                <a:gd name="T6" fmla="*/ 39 w 78"/>
                <a:gd name="T7" fmla="*/ 8 h 68"/>
                <a:gd name="T8" fmla="*/ 59 w 78"/>
                <a:gd name="T9" fmla="*/ 7 h 68"/>
                <a:gd name="T10" fmla="*/ 78 w 78"/>
                <a:gd name="T11" fmla="*/ 0 h 68"/>
                <a:gd name="T12" fmla="*/ 39 w 78"/>
                <a:gd name="T13" fmla="*/ 68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68"/>
                <a:gd name="T23" fmla="*/ 78 w 78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68">
                  <a:moveTo>
                    <a:pt x="39" y="68"/>
                  </a:moveTo>
                  <a:lnTo>
                    <a:pt x="0" y="0"/>
                  </a:lnTo>
                  <a:lnTo>
                    <a:pt x="21" y="7"/>
                  </a:lnTo>
                  <a:lnTo>
                    <a:pt x="39" y="8"/>
                  </a:lnTo>
                  <a:lnTo>
                    <a:pt x="59" y="7"/>
                  </a:lnTo>
                  <a:lnTo>
                    <a:pt x="78" y="0"/>
                  </a:lnTo>
                  <a:lnTo>
                    <a:pt x="39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1776" y="3001"/>
              <a:ext cx="51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 dirty="0" err="1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Q.rear</a:t>
              </a:r>
              <a:endParaRPr lang="en-US" altLang="zh-CN" sz="18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1802" y="3254"/>
              <a:ext cx="52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Freeform 38"/>
            <p:cNvSpPr/>
            <p:nvPr/>
          </p:nvSpPr>
          <p:spPr bwMode="auto">
            <a:xfrm>
              <a:off x="2251" y="3221"/>
              <a:ext cx="78" cy="67"/>
            </a:xfrm>
            <a:custGeom>
              <a:avLst/>
              <a:gdLst>
                <a:gd name="T0" fmla="*/ 78 w 78"/>
                <a:gd name="T1" fmla="*/ 33 h 67"/>
                <a:gd name="T2" fmla="*/ 0 w 78"/>
                <a:gd name="T3" fmla="*/ 67 h 67"/>
                <a:gd name="T4" fmla="*/ 7 w 78"/>
                <a:gd name="T5" fmla="*/ 50 h 67"/>
                <a:gd name="T6" fmla="*/ 10 w 78"/>
                <a:gd name="T7" fmla="*/ 33 h 67"/>
                <a:gd name="T8" fmla="*/ 7 w 78"/>
                <a:gd name="T9" fmla="*/ 17 h 67"/>
                <a:gd name="T10" fmla="*/ 0 w 78"/>
                <a:gd name="T11" fmla="*/ 0 h 67"/>
                <a:gd name="T12" fmla="*/ 78 w 78"/>
                <a:gd name="T13" fmla="*/ 33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67"/>
                <a:gd name="T23" fmla="*/ 78 w 78"/>
                <a:gd name="T24" fmla="*/ 67 h 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67">
                  <a:moveTo>
                    <a:pt x="78" y="33"/>
                  </a:moveTo>
                  <a:lnTo>
                    <a:pt x="0" y="67"/>
                  </a:lnTo>
                  <a:lnTo>
                    <a:pt x="7" y="50"/>
                  </a:lnTo>
                  <a:lnTo>
                    <a:pt x="10" y="33"/>
                  </a:lnTo>
                  <a:lnTo>
                    <a:pt x="7" y="17"/>
                  </a:lnTo>
                  <a:lnTo>
                    <a:pt x="0" y="0"/>
                  </a:lnTo>
                  <a:lnTo>
                    <a:pt x="7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"/>
          <p:cNvSpPr>
            <a:spLocks noGrp="1" noChangeArrowheads="1"/>
          </p:cNvSpPr>
          <p:nvPr>
            <p:ph idx="1"/>
          </p:nvPr>
        </p:nvSpPr>
        <p:spPr>
          <a:xfrm>
            <a:off x="5984160" y="1659579"/>
            <a:ext cx="4929505" cy="4836160"/>
          </a:xfrm>
          <a:noFill/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400" dirty="0" err="1"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cs typeface="Times New Roman" panose="02020603050405020304" pitchFamily="18" charset="0"/>
              </a:rPr>
              <a:t>QNode</a:t>
            </a:r>
            <a:r>
              <a:rPr lang="en-US" altLang="zh-CN" sz="2400" dirty="0">
                <a:cs typeface="Times New Roman" panose="02020603050405020304" pitchFamily="18" charset="0"/>
              </a:rPr>
              <a:t>{//</a:t>
            </a:r>
            <a:r>
              <a:rPr lang="zh-CN" altLang="en-US" sz="2400" dirty="0">
                <a:cs typeface="Times New Roman" panose="02020603050405020304" pitchFamily="18" charset="0"/>
              </a:rPr>
              <a:t>结点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QElemType</a:t>
            </a:r>
            <a:r>
              <a:rPr lang="en-US" altLang="zh-CN" sz="2400" dirty="0">
                <a:cs typeface="Times New Roman" panose="02020603050405020304" pitchFamily="18" charset="0"/>
              </a:rPr>
              <a:t>   data;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cs typeface="Times New Roman" panose="02020603050405020304" pitchFamily="18" charset="0"/>
              </a:rPr>
              <a:t>QNode</a:t>
            </a:r>
            <a:r>
              <a:rPr lang="en-US" altLang="zh-CN" sz="2400" dirty="0">
                <a:cs typeface="Times New Roman" panose="02020603050405020304" pitchFamily="18" charset="0"/>
              </a:rPr>
              <a:t>  *next;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}</a:t>
            </a:r>
            <a:r>
              <a:rPr lang="en-US" altLang="zh-CN" sz="2400" dirty="0" err="1">
                <a:cs typeface="Times New Roman" panose="02020603050405020304" pitchFamily="18" charset="0"/>
              </a:rPr>
              <a:t>QNode</a:t>
            </a:r>
            <a:r>
              <a:rPr lang="en-US" altLang="zh-CN" sz="2400" dirty="0">
                <a:cs typeface="Times New Roman" panose="02020603050405020304" pitchFamily="18" charset="0"/>
              </a:rPr>
              <a:t>, *</a:t>
            </a:r>
            <a:r>
              <a:rPr lang="en-US" altLang="zh-CN" sz="2400" dirty="0" err="1">
                <a:cs typeface="Times New Roman" panose="02020603050405020304" pitchFamily="18" charset="0"/>
              </a:rPr>
              <a:t>QueuePtr</a:t>
            </a:r>
            <a:r>
              <a:rPr lang="en-US" altLang="zh-CN" sz="2400" dirty="0"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400" dirty="0" err="1"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cs typeface="Times New Roman" panose="02020603050405020304" pitchFamily="18" charset="0"/>
              </a:rPr>
              <a:t> { </a:t>
            </a:r>
            <a:r>
              <a:rPr lang="en-US" altLang="zh-CN" sz="2400" dirty="0"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400" dirty="0">
                <a:cs typeface="Times New Roman" panose="02020603050405020304" pitchFamily="18" charset="0"/>
                <a:sym typeface="+mn-ea"/>
              </a:rPr>
              <a:t>链队列结构</a:t>
            </a:r>
            <a:r>
              <a:rPr lang="en-US" altLang="zh-CN" sz="2400" dirty="0"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QueuePtr</a:t>
            </a:r>
            <a:r>
              <a:rPr lang="en-US" altLang="zh-CN" sz="2400" dirty="0">
                <a:cs typeface="Times New Roman" panose="02020603050405020304" pitchFamily="18" charset="0"/>
              </a:rPr>
              <a:t>  front;   //</a:t>
            </a:r>
            <a:r>
              <a:rPr lang="zh-CN" altLang="en-US" sz="2400" dirty="0">
                <a:cs typeface="Times New Roman" panose="02020603050405020304" pitchFamily="18" charset="0"/>
              </a:rPr>
              <a:t>队</a:t>
            </a:r>
            <a:r>
              <a:rPr lang="zh-CN" altLang="zh-CN" sz="2400" dirty="0">
                <a:cs typeface="Times New Roman" panose="02020603050405020304" pitchFamily="18" charset="0"/>
              </a:rPr>
              <a:t>头指针</a:t>
            </a:r>
            <a:r>
              <a:rPr lang="zh-CN" altLang="en-US" sz="2400" dirty="0">
                <a:cs typeface="Times New Roman" panose="02020603050405020304" pitchFamily="18" charset="0"/>
              </a:rPr>
              <a:t>   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QueuePtr</a:t>
            </a:r>
            <a:r>
              <a:rPr lang="en-US" altLang="zh-CN" sz="2400" dirty="0">
                <a:cs typeface="Times New Roman" panose="02020603050405020304" pitchFamily="18" charset="0"/>
              </a:rPr>
              <a:t>  rear;    //</a:t>
            </a:r>
            <a:r>
              <a:rPr lang="zh-CN" altLang="en-US" sz="2400" dirty="0">
                <a:cs typeface="Times New Roman" panose="02020603050405020304" pitchFamily="18" charset="0"/>
              </a:rPr>
              <a:t>队尾指针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}</a:t>
            </a:r>
            <a:r>
              <a:rPr lang="en-US" altLang="zh-CN" sz="2400" dirty="0" err="1">
                <a:cs typeface="Times New Roman" panose="02020603050405020304" pitchFamily="18" charset="0"/>
              </a:rPr>
              <a:t>LinkQueue Q</a:t>
            </a:r>
            <a:r>
              <a:rPr lang="en-US" altLang="zh-CN" sz="2400" dirty="0">
                <a:cs typeface="Times New Roman" panose="02020603050405020304" pitchFamily="18" charset="0"/>
              </a:rPr>
              <a:t>;  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五边形 37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71464" y="396892"/>
            <a:ext cx="2829270" cy="988329"/>
            <a:chOff x="511396" y="5832834"/>
            <a:chExt cx="3877696" cy="1903027"/>
          </a:xfrm>
        </p:grpSpPr>
        <p:sp>
          <p:nvSpPr>
            <p:cNvPr id="40" name="燕尾形 39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燕尾形 4"/>
            <p:cNvSpPr/>
            <p:nvPr/>
          </p:nvSpPr>
          <p:spPr>
            <a:xfrm>
              <a:off x="771589" y="5832834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链队列</a:t>
              </a:r>
            </a:p>
          </p:txBody>
        </p:sp>
      </p:grpSp>
      <p:sp>
        <p:nvSpPr>
          <p:cNvPr id="42" name="燕尾形 41"/>
          <p:cNvSpPr/>
          <p:nvPr/>
        </p:nvSpPr>
        <p:spPr>
          <a:xfrm>
            <a:off x="3842315" y="536656"/>
            <a:ext cx="2950230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3448383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71464" y="3227921"/>
            <a:ext cx="8333740" cy="33477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Status </a:t>
            </a:r>
            <a:r>
              <a:rPr lang="en-US" altLang="zh-CN" sz="2800" dirty="0" err="1">
                <a:cs typeface="Times New Roman" panose="02020603050405020304" pitchFamily="18" charset="0"/>
              </a:rPr>
              <a:t>InitQueue</a:t>
            </a:r>
            <a:r>
              <a:rPr lang="en-US" altLang="zh-CN" sz="2800" dirty="0">
                <a:cs typeface="Times New Roman" panose="02020603050405020304" pitchFamily="18" charset="0"/>
              </a:rPr>
              <a:t> (</a:t>
            </a:r>
            <a:r>
              <a:rPr lang="en-US" altLang="zh-CN" sz="2800" dirty="0" err="1">
                <a:cs typeface="Times New Roman" panose="02020603050405020304" pitchFamily="18" charset="0"/>
              </a:rPr>
              <a:t>LinkQueue</a:t>
            </a:r>
            <a:r>
              <a:rPr lang="en-US" altLang="zh-CN" sz="2800" dirty="0">
                <a:cs typeface="Times New Roman" panose="02020603050405020304" pitchFamily="18" charset="0"/>
              </a:rPr>
              <a:t> &amp;Q){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 </a:t>
            </a:r>
            <a:r>
              <a:rPr lang="en-US" altLang="zh-CN" sz="2800" dirty="0" err="1">
                <a:cs typeface="Times New Roman" panose="02020603050405020304" pitchFamily="18" charset="0"/>
              </a:rPr>
              <a:t>Q.front</a:t>
            </a:r>
            <a:r>
              <a:rPr lang="en-US" altLang="zh-CN" sz="2800" dirty="0"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cs typeface="Times New Roman" panose="02020603050405020304" pitchFamily="18" charset="0"/>
              </a:rPr>
              <a:t>Q.rear</a:t>
            </a:r>
            <a:r>
              <a:rPr lang="en-US" altLang="zh-CN" sz="2800" dirty="0">
                <a:cs typeface="Times New Roman" panose="02020603050405020304" pitchFamily="18" charset="0"/>
              </a:rPr>
              <a:t>= (</a:t>
            </a:r>
            <a:r>
              <a:rPr lang="en-US" altLang="zh-CN" sz="2800" dirty="0" err="1">
                <a:cs typeface="Times New Roman" panose="02020603050405020304" pitchFamily="18" charset="0"/>
              </a:rPr>
              <a:t>QueuePtr</a:t>
            </a:r>
            <a:r>
              <a:rPr lang="en-US" altLang="zh-CN" sz="2800" dirty="0">
                <a:cs typeface="Times New Roman" panose="02020603050405020304" pitchFamily="18" charset="0"/>
              </a:rPr>
              <a:t>)</a:t>
            </a:r>
            <a:r>
              <a:rPr lang="en-US" altLang="zh-CN" sz="2800" dirty="0" err="1">
                <a:cs typeface="Times New Roman" panose="02020603050405020304" pitchFamily="18" charset="0"/>
              </a:rPr>
              <a:t>malloc</a:t>
            </a:r>
            <a:r>
              <a:rPr lang="en-US" altLang="zh-CN" sz="2800" dirty="0"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cs typeface="Times New Roman" panose="02020603050405020304" pitchFamily="18" charset="0"/>
              </a:rPr>
              <a:t>sizeof</a:t>
            </a:r>
            <a:r>
              <a:rPr lang="en-US" altLang="zh-CN" sz="2800" dirty="0"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cs typeface="Times New Roman" panose="02020603050405020304" pitchFamily="18" charset="0"/>
              </a:rPr>
              <a:t>QNode</a:t>
            </a:r>
            <a:r>
              <a:rPr lang="en-US" altLang="zh-CN" sz="2800" dirty="0">
                <a:cs typeface="Times New Roman" panose="02020603050405020304" pitchFamily="18" charset="0"/>
              </a:rPr>
              <a:t>));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  if(!</a:t>
            </a:r>
            <a:r>
              <a:rPr lang="en-US" altLang="zh-CN" sz="2800" dirty="0" err="1">
                <a:cs typeface="Times New Roman" panose="02020603050405020304" pitchFamily="18" charset="0"/>
              </a:rPr>
              <a:t>Q.front</a:t>
            </a:r>
            <a:r>
              <a:rPr lang="en-US" altLang="zh-CN" sz="2800" dirty="0">
                <a:cs typeface="Times New Roman" panose="02020603050405020304" pitchFamily="18" charset="0"/>
              </a:rPr>
              <a:t>) exit(OVERFLOW);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  </a:t>
            </a:r>
            <a:r>
              <a:rPr lang="en-US" altLang="zh-CN" sz="2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Q.front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-&gt;next=NULL;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   return OK;  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1384" y="1528696"/>
            <a:ext cx="7408545" cy="15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算法步骤：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1.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创建头结点，并且头尾指针均指向头结点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2.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头结点指针域为空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734102" y="1425734"/>
            <a:ext cx="3216275" cy="1914531"/>
            <a:chOff x="9240" y="1910"/>
            <a:chExt cx="3513" cy="2137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9976" y="3464"/>
              <a:ext cx="1703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ea typeface="微软雅黑" panose="020B0503020204020204" pitchFamily="34" charset="-122"/>
                </a:rPr>
                <a:t>空队列</a:t>
              </a:r>
            </a:p>
          </p:txBody>
        </p:sp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5771046"/>
                </p:ext>
              </p:extLst>
            </p:nvPr>
          </p:nvGraphicFramePr>
          <p:xfrm>
            <a:off x="9240" y="1910"/>
            <a:ext cx="3513" cy="1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2232660" imgH="758825" progId="">
                    <p:embed/>
                  </p:oleObj>
                </mc:Choice>
                <mc:Fallback>
                  <p:oleObj name="VISIO" r:id="rId2" imgW="2232660" imgH="758825" progId="">
                    <p:embed/>
                    <p:pic>
                      <p:nvPicPr>
                        <p:cNvPr id="0" name="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240" y="1910"/>
                          <a:ext cx="3513" cy="1190"/>
                        </a:xfrm>
                        <a:prstGeom prst="rect">
                          <a:avLst/>
                        </a:prstGeom>
                        <a:solidFill>
                          <a:srgbClr val="00CC99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五边形 17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271464" y="396892"/>
            <a:ext cx="2829270" cy="988329"/>
            <a:chOff x="511396" y="5832834"/>
            <a:chExt cx="3877696" cy="1903027"/>
          </a:xfrm>
        </p:grpSpPr>
        <p:sp>
          <p:nvSpPr>
            <p:cNvPr id="20" name="燕尾形 19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燕尾形 4"/>
            <p:cNvSpPr/>
            <p:nvPr/>
          </p:nvSpPr>
          <p:spPr>
            <a:xfrm>
              <a:off x="771589" y="5832834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链队列</a:t>
              </a:r>
            </a:p>
          </p:txBody>
        </p:sp>
      </p:grpSp>
      <p:sp>
        <p:nvSpPr>
          <p:cNvPr id="22" name="燕尾形 21"/>
          <p:cNvSpPr/>
          <p:nvPr/>
        </p:nvSpPr>
        <p:spPr>
          <a:xfrm>
            <a:off x="3842315" y="536656"/>
            <a:ext cx="2950230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249477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11560" y="1628801"/>
            <a:ext cx="5647730" cy="914895"/>
            <a:chOff x="5452" y="3090"/>
            <a:chExt cx="6770" cy="1285"/>
          </a:xfrm>
        </p:grpSpPr>
        <p:graphicFrame>
          <p:nvGraphicFramePr>
            <p:cNvPr id="5" name="Object 2"/>
            <p:cNvGraphicFramePr>
              <a:graphicFrameLocks noChangeAspect="1"/>
            </p:cNvGraphicFramePr>
            <p:nvPr/>
          </p:nvGraphicFramePr>
          <p:xfrm>
            <a:off x="5452" y="3090"/>
            <a:ext cx="5285" cy="1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21059775" imgH="5181600" progId="">
                    <p:embed/>
                  </p:oleObj>
                </mc:Choice>
                <mc:Fallback>
                  <p:oleObj name="VISIO" r:id="rId2" imgW="21059775" imgH="5181600" progId="">
                    <p:embed/>
                    <p:pic>
                      <p:nvPicPr>
                        <p:cNvPr id="0" name="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452" y="3090"/>
                          <a:ext cx="5285" cy="1285"/>
                        </a:xfrm>
                        <a:prstGeom prst="rect">
                          <a:avLst/>
                        </a:prstGeom>
                        <a:solidFill>
                          <a:srgbClr val="00CC99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0976" y="3408"/>
              <a:ext cx="1246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ea typeface="微软雅黑" panose="020B0503020204020204" pitchFamily="34" charset="-122"/>
                </a:rPr>
                <a:t>队列</a:t>
              </a:r>
              <a:r>
                <a:rPr lang="en-US" altLang="zh-CN" sz="2400" dirty="0">
                  <a:ea typeface="微软雅黑" panose="020B0503020204020204" pitchFamily="34" charset="-122"/>
                </a:rPr>
                <a:t>Q</a:t>
              </a:r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1560" y="2754164"/>
            <a:ext cx="7942367" cy="1034876"/>
            <a:chOff x="5452" y="5523"/>
            <a:chExt cx="9402" cy="1287"/>
          </a:xfrm>
        </p:grpSpPr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5452" y="5523"/>
            <a:ext cx="7020" cy="1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27908250" imgH="5181600" progId="">
                    <p:embed/>
                  </p:oleObj>
                </mc:Choice>
                <mc:Fallback>
                  <p:oleObj name="VISIO" r:id="rId4" imgW="27908250" imgH="5181600" progId="">
                    <p:embed/>
                    <p:pic>
                      <p:nvPicPr>
                        <p:cNvPr id="0" name="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452" y="5523"/>
                          <a:ext cx="7020" cy="1287"/>
                        </a:xfrm>
                        <a:prstGeom prst="rect">
                          <a:avLst/>
                        </a:prstGeom>
                        <a:solidFill>
                          <a:srgbClr val="00CC99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2358" y="5845"/>
              <a:ext cx="2496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ea typeface="微软雅黑" panose="020B0503020204020204" pitchFamily="34" charset="-122"/>
                </a:rPr>
                <a:t>   </a:t>
              </a:r>
              <a:r>
                <a:rPr lang="zh-CN" altLang="zh-CN" sz="2400" dirty="0">
                  <a:ea typeface="微软雅黑" panose="020B0503020204020204" pitchFamily="34" charset="-122"/>
                </a:rPr>
                <a:t>元素</a:t>
              </a:r>
              <a:r>
                <a:rPr lang="en-US" altLang="zh-CN" sz="2400" dirty="0">
                  <a:ea typeface="微软雅黑" panose="020B0503020204020204" pitchFamily="34" charset="-122"/>
                </a:rPr>
                <a:t>y</a:t>
              </a:r>
              <a:r>
                <a:rPr lang="zh-CN" altLang="zh-CN" sz="2400" dirty="0">
                  <a:ea typeface="微软雅黑" panose="020B0503020204020204" pitchFamily="34" charset="-122"/>
                </a:rPr>
                <a:t>入</a:t>
              </a:r>
              <a:r>
                <a:rPr lang="zh-CN" altLang="en-US" sz="2400" dirty="0">
                  <a:ea typeface="微软雅黑" panose="020B0503020204020204" pitchFamily="34" charset="-122"/>
                </a:rPr>
                <a:t>队列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57672" y="3833344"/>
            <a:ext cx="74354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算法思路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动态分配新结点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将新结点的指针域为空，数据域为入队列的元素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新结点放在队尾处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修改尾指针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71464" y="396892"/>
            <a:ext cx="2829270" cy="988329"/>
            <a:chOff x="511396" y="5832834"/>
            <a:chExt cx="3877696" cy="1903027"/>
          </a:xfrm>
        </p:grpSpPr>
        <p:sp>
          <p:nvSpPr>
            <p:cNvPr id="14" name="燕尾形 13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燕尾形 4"/>
            <p:cNvSpPr/>
            <p:nvPr/>
          </p:nvSpPr>
          <p:spPr>
            <a:xfrm>
              <a:off x="771589" y="5832834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链队列</a:t>
              </a:r>
            </a:p>
          </p:txBody>
        </p:sp>
      </p:grpSp>
      <p:sp>
        <p:nvSpPr>
          <p:cNvPr id="16" name="燕尾形 15"/>
          <p:cNvSpPr/>
          <p:nvPr/>
        </p:nvSpPr>
        <p:spPr>
          <a:xfrm>
            <a:off x="3842315" y="536656"/>
            <a:ext cx="1965653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1942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8200" y="1587562"/>
            <a:ext cx="7454900" cy="43729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Status EnQueue(LinkQueue &amp;Q, QElemType e){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p=(QueuePtr)malloc(sizeof(QNode));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if(!p) exit(OVERFLOW);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p-&gt;data=e; p-&gt;next=NULL;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Q.rear-&gt;next=p;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Q.rear=p;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return OK;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194050" y="4431665"/>
          <a:ext cx="5527040" cy="132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908250" imgH="5181600" progId="Visio.Drawing.5">
                  <p:embed/>
                </p:oleObj>
              </mc:Choice>
              <mc:Fallback>
                <p:oleObj name="VISIO" r:id="rId2" imgW="27908250" imgH="51816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4431665"/>
                        <a:ext cx="5527040" cy="132270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180388" y="319690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80388" y="3425508"/>
            <a:ext cx="0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71464" y="396892"/>
            <a:ext cx="2829270" cy="988329"/>
            <a:chOff x="511396" y="5832834"/>
            <a:chExt cx="3877696" cy="1903027"/>
          </a:xfrm>
        </p:grpSpPr>
        <p:sp>
          <p:nvSpPr>
            <p:cNvPr id="11" name="燕尾形 10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771589" y="5832834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链队列</a:t>
              </a:r>
            </a:p>
          </p:txBody>
        </p:sp>
      </p:grpSp>
      <p:sp>
        <p:nvSpPr>
          <p:cNvPr id="13" name="燕尾形 12"/>
          <p:cNvSpPr/>
          <p:nvPr/>
        </p:nvSpPr>
        <p:spPr>
          <a:xfrm>
            <a:off x="3842315" y="536656"/>
            <a:ext cx="1965653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371082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91" y="1416707"/>
            <a:ext cx="5012060" cy="3359646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73" y="1434908"/>
            <a:ext cx="4372496" cy="4843809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6" name="Picture 10" descr="https://timgsa.baidu.com/timg?image&amp;quality=80&amp;size=b9999_10000&amp;sec=1585413848945&amp;di=0f6ddd23f21757046d4abcd3560b9c77&amp;imgtype=0&amp;src=http%3A%2F%2Fphotocdn.sohu.com%2F20160113%2Fmp54181168_1452634296813_3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91" y="4913716"/>
            <a:ext cx="5017377" cy="1365002"/>
          </a:xfrm>
          <a:prstGeom prst="rect">
            <a:avLst/>
          </a:prstGeom>
          <a:ln w="127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五边形 7"/>
          <p:cNvSpPr/>
          <p:nvPr/>
        </p:nvSpPr>
        <p:spPr>
          <a:xfrm>
            <a:off x="767408" y="536656"/>
            <a:ext cx="4536504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现实生活中的队列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80252" y="1829236"/>
            <a:ext cx="3528392" cy="830997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  <a:prstDash val="dash"/>
          </a:ln>
        </p:spPr>
        <p:txBody>
          <a:bodyPr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操作受限的线性表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12024" y="3370504"/>
            <a:ext cx="4796659" cy="1395703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3000" dirty="0"/>
              <a:t>只允许在表的一端进行插入</a:t>
            </a:r>
            <a:endParaRPr lang="en-US" altLang="zh-CN" sz="3000" dirty="0"/>
          </a:p>
          <a:p>
            <a:pPr algn="ctr">
              <a:lnSpc>
                <a:spcPct val="150000"/>
              </a:lnSpc>
            </a:pPr>
            <a:r>
              <a:rPr lang="zh-CN" altLang="en-US" sz="3000" dirty="0"/>
              <a:t>另一端进行删除操作</a:t>
            </a:r>
          </a:p>
        </p:txBody>
      </p:sp>
      <p:sp>
        <p:nvSpPr>
          <p:cNvPr id="11" name="燕尾形 10"/>
          <p:cNvSpPr/>
          <p:nvPr/>
        </p:nvSpPr>
        <p:spPr>
          <a:xfrm rot="5207001">
            <a:off x="8307111" y="2727954"/>
            <a:ext cx="474672" cy="567626"/>
          </a:xfrm>
          <a:prstGeom prst="chevron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820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27437" y="1569704"/>
            <a:ext cx="4177558" cy="1233541"/>
            <a:chOff x="13187" y="5452"/>
            <a:chExt cx="7063" cy="268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3187" y="5452"/>
            <a:ext cx="7063" cy="1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4494530" imgH="1050290" progId="">
                    <p:embed/>
                  </p:oleObj>
                </mc:Choice>
                <mc:Fallback>
                  <p:oleObj name="VISIO" r:id="rId2" imgW="4494530" imgH="1050290" progId="">
                    <p:embed/>
                    <p:pic>
                      <p:nvPicPr>
                        <p:cNvPr id="0" name="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3187" y="5452"/>
                          <a:ext cx="7063" cy="1633"/>
                        </a:xfrm>
                        <a:prstGeom prst="rect">
                          <a:avLst/>
                        </a:prstGeom>
                        <a:solidFill>
                          <a:srgbClr val="00CC99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4808" y="6827"/>
              <a:ext cx="2974" cy="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 dirty="0">
                  <a:ea typeface="微软雅黑" panose="020B0503020204020204" pitchFamily="34" charset="-122"/>
                </a:rPr>
                <a:t>元素</a:t>
              </a:r>
              <a:r>
                <a:rPr lang="en-US" altLang="zh-CN" sz="2800" dirty="0">
                  <a:ea typeface="微软雅黑" panose="020B0503020204020204" pitchFamily="34" charset="-122"/>
                </a:rPr>
                <a:t>x</a:t>
              </a:r>
              <a:r>
                <a:rPr lang="zh-CN" altLang="zh-CN" sz="2000" dirty="0">
                  <a:ea typeface="微软雅黑" panose="020B0503020204020204" pitchFamily="34" charset="-122"/>
                </a:rPr>
                <a:t>出</a:t>
              </a:r>
              <a:r>
                <a:rPr lang="zh-CN" altLang="en-US" sz="2000" dirty="0">
                  <a:ea typeface="微软雅黑" panose="020B0503020204020204" pitchFamily="34" charset="-122"/>
                </a:rPr>
                <a:t>队列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9552" y="1604473"/>
            <a:ext cx="3756942" cy="1097865"/>
            <a:chOff x="5452" y="5523"/>
            <a:chExt cx="7020" cy="1987"/>
          </a:xfrm>
        </p:grpSpPr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5452" y="5523"/>
            <a:ext cx="7020" cy="1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27908250" imgH="5181600" progId="">
                    <p:embed/>
                  </p:oleObj>
                </mc:Choice>
                <mc:Fallback>
                  <p:oleObj name="VISIO" r:id="rId4" imgW="27908250" imgH="5181600" progId="">
                    <p:embed/>
                    <p:pic>
                      <p:nvPicPr>
                        <p:cNvPr id="0" name="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452" y="5523"/>
                          <a:ext cx="7020" cy="1287"/>
                        </a:xfrm>
                        <a:prstGeom prst="rect">
                          <a:avLst/>
                        </a:prstGeom>
                        <a:solidFill>
                          <a:srgbClr val="00CC99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7491" y="6786"/>
              <a:ext cx="1681" cy="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ea typeface="微软雅黑" panose="020B0503020204020204" pitchFamily="34" charset="-122"/>
                </a:rPr>
                <a:t> 队列</a:t>
              </a:r>
              <a:r>
                <a:rPr lang="en-US" altLang="zh-CN" sz="2000" dirty="0">
                  <a:ea typeface="微软雅黑" panose="020B0503020204020204" pitchFamily="34" charset="-122"/>
                </a:rPr>
                <a:t>Q</a:t>
              </a:r>
              <a:endParaRPr lang="zh-CN" altLang="en-US" sz="20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83432" y="4061211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算法思路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判断队列是否为空队列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不空：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修改头结点的指针域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判断链队列中是否只有一个结点，如果是，修改尾指针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释放删除结点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9552" y="2773758"/>
            <a:ext cx="4392488" cy="1159298"/>
            <a:chOff x="5452" y="3090"/>
            <a:chExt cx="5285" cy="1787"/>
          </a:xfrm>
        </p:grpSpPr>
        <p:graphicFrame>
          <p:nvGraphicFramePr>
            <p:cNvPr id="13" name="Object 2"/>
            <p:cNvGraphicFramePr>
              <a:graphicFrameLocks noChangeAspect="1"/>
            </p:cNvGraphicFramePr>
            <p:nvPr/>
          </p:nvGraphicFramePr>
          <p:xfrm>
            <a:off x="5452" y="3090"/>
            <a:ext cx="5285" cy="1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21059775" imgH="5181600" progId="">
                    <p:embed/>
                  </p:oleObj>
                </mc:Choice>
                <mc:Fallback>
                  <p:oleObj name="VISIO" r:id="rId6" imgW="21059775" imgH="5181600" progId="">
                    <p:embed/>
                    <p:pic>
                      <p:nvPicPr>
                        <p:cNvPr id="0" name="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52" y="3090"/>
                          <a:ext cx="5285" cy="1285"/>
                        </a:xfrm>
                        <a:prstGeom prst="rect">
                          <a:avLst/>
                        </a:prstGeom>
                        <a:solidFill>
                          <a:srgbClr val="00CC99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6826" y="4315"/>
              <a:ext cx="1075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  <a:cs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ea typeface="微软雅黑" panose="020B0503020204020204" pitchFamily="34" charset="-122"/>
                </a:rPr>
                <a:t>队列</a:t>
              </a:r>
              <a:r>
                <a:rPr lang="en-US" altLang="zh-CN" sz="2000" dirty="0">
                  <a:ea typeface="微软雅黑" panose="020B0503020204020204" pitchFamily="34" charset="-122"/>
                </a:rPr>
                <a:t>Q</a:t>
              </a:r>
              <a:endParaRPr lang="zh-CN" altLang="en-US" sz="2000" dirty="0"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5292080" y="2734086"/>
          <a:ext cx="223075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232660" imgH="758825" progId="">
                  <p:embed/>
                </p:oleObj>
              </mc:Choice>
              <mc:Fallback>
                <p:oleObj name="VISIO" r:id="rId8" imgW="2232660" imgH="758825" progId="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92080" y="2734086"/>
                        <a:ext cx="2230755" cy="755650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527940" y="3542629"/>
            <a:ext cx="1759034" cy="601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>
                <a:ea typeface="微软雅黑" panose="020B0503020204020204" pitchFamily="34" charset="-122"/>
              </a:rPr>
              <a:t>元素</a:t>
            </a:r>
            <a:r>
              <a:rPr lang="en-US" altLang="zh-CN" sz="2800" dirty="0">
                <a:ea typeface="微软雅黑" panose="020B0503020204020204" pitchFamily="34" charset="-122"/>
              </a:rPr>
              <a:t>x</a:t>
            </a:r>
            <a:r>
              <a:rPr lang="zh-CN" altLang="zh-CN" sz="2000" dirty="0">
                <a:ea typeface="微软雅黑" panose="020B0503020204020204" pitchFamily="34" charset="-122"/>
              </a:rPr>
              <a:t>出</a:t>
            </a:r>
            <a:r>
              <a:rPr lang="zh-CN" altLang="en-US" sz="2000" dirty="0">
                <a:ea typeface="微软雅黑" panose="020B0503020204020204" pitchFamily="34" charset="-122"/>
              </a:rPr>
              <a:t>队列</a:t>
            </a:r>
          </a:p>
        </p:txBody>
      </p:sp>
      <p:sp>
        <p:nvSpPr>
          <p:cNvPr id="17" name="五边形 1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71464" y="396892"/>
            <a:ext cx="2829270" cy="988329"/>
            <a:chOff x="511396" y="5832834"/>
            <a:chExt cx="3877696" cy="1903027"/>
          </a:xfrm>
        </p:grpSpPr>
        <p:sp>
          <p:nvSpPr>
            <p:cNvPr id="19" name="燕尾形 18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燕尾形 4"/>
            <p:cNvSpPr/>
            <p:nvPr/>
          </p:nvSpPr>
          <p:spPr>
            <a:xfrm>
              <a:off x="771589" y="5832834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链队列</a:t>
              </a:r>
            </a:p>
          </p:txBody>
        </p:sp>
      </p:grpSp>
      <p:sp>
        <p:nvSpPr>
          <p:cNvPr id="21" name="燕尾形 20"/>
          <p:cNvSpPr/>
          <p:nvPr/>
        </p:nvSpPr>
        <p:spPr>
          <a:xfrm>
            <a:off x="3842315" y="536656"/>
            <a:ext cx="1965653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</p:spTree>
    <p:extLst>
      <p:ext uri="{BB962C8B-B14F-4D97-AF65-F5344CB8AC3E}">
        <p14:creationId xmlns:p14="http://schemas.microsoft.com/office/powerpoint/2010/main" val="161211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8200" y="1587562"/>
            <a:ext cx="7454900" cy="43729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Status </a:t>
            </a:r>
            <a:r>
              <a:rPr lang="en-US" altLang="zh-CN" sz="2400" dirty="0" err="1">
                <a:cs typeface="Times New Roman" panose="02020603050405020304" pitchFamily="18" charset="0"/>
              </a:rPr>
              <a:t>DeQueue</a:t>
            </a:r>
            <a:r>
              <a:rPr lang="en-US" altLang="zh-CN" sz="2400" dirty="0"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cs typeface="Times New Roman" panose="02020603050405020304" pitchFamily="18" charset="0"/>
              </a:rPr>
              <a:t>LinkQueue</a:t>
            </a:r>
            <a:r>
              <a:rPr lang="en-US" altLang="zh-CN" sz="2400" dirty="0">
                <a:cs typeface="Times New Roman" panose="02020603050405020304" pitchFamily="18" charset="0"/>
              </a:rPr>
              <a:t> &amp;</a:t>
            </a:r>
            <a:r>
              <a:rPr lang="en-US" altLang="zh-CN" sz="2400" dirty="0" err="1">
                <a:cs typeface="Times New Roman" panose="02020603050405020304" pitchFamily="18" charset="0"/>
              </a:rPr>
              <a:t>Q,QElemType</a:t>
            </a:r>
            <a:r>
              <a:rPr lang="en-US" altLang="zh-CN" sz="2400" dirty="0">
                <a:cs typeface="Times New Roman" panose="02020603050405020304" pitchFamily="18" charset="0"/>
              </a:rPr>
              <a:t> &amp;e){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if(</a:t>
            </a:r>
            <a:r>
              <a:rPr lang="en-US" altLang="zh-CN" sz="2400" dirty="0" err="1">
                <a:cs typeface="Times New Roman" panose="02020603050405020304" pitchFamily="18" charset="0"/>
              </a:rPr>
              <a:t>Q.front</a:t>
            </a:r>
            <a:r>
              <a:rPr lang="en-US" altLang="zh-CN" sz="2400" dirty="0">
                <a:cs typeface="Times New Roman" panose="02020603050405020304" pitchFamily="18" charset="0"/>
              </a:rPr>
              <a:t>==</a:t>
            </a:r>
            <a:r>
              <a:rPr lang="en-US" altLang="zh-CN" sz="2400" dirty="0" err="1">
                <a:cs typeface="Times New Roman" panose="02020603050405020304" pitchFamily="18" charset="0"/>
              </a:rPr>
              <a:t>Q.rear</a:t>
            </a:r>
            <a:r>
              <a:rPr lang="en-US" altLang="zh-CN" sz="2400" dirty="0">
                <a:cs typeface="Times New Roman" panose="02020603050405020304" pitchFamily="18" charset="0"/>
              </a:rPr>
              <a:t>) return ERROR;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p=</a:t>
            </a:r>
            <a:r>
              <a:rPr lang="en-US" altLang="zh-CN" sz="24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Q.front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-&gt;next;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  e=p-&gt;data;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Q.front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-&gt;next=p-&gt;next;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 if(</a:t>
            </a: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Q.rear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==p) </a:t>
            </a: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Q.rear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Q.front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delete p;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return OK;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395193"/>
              </p:ext>
            </p:extLst>
          </p:nvPr>
        </p:nvGraphicFramePr>
        <p:xfrm>
          <a:off x="6672064" y="4719891"/>
          <a:ext cx="495046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494530" imgH="1050290" progId="Visio.Drawing.5">
                  <p:embed/>
                </p:oleObj>
              </mc:Choice>
              <mc:Fallback>
                <p:oleObj name="VISIO" r:id="rId2" imgW="4494530" imgH="105029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64" y="4719891"/>
                        <a:ext cx="4950460" cy="13684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840416" y="414147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9840416" y="4370070"/>
            <a:ext cx="0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71464" y="396892"/>
            <a:ext cx="2829270" cy="988329"/>
            <a:chOff x="511396" y="5832834"/>
            <a:chExt cx="3877696" cy="1903027"/>
          </a:xfrm>
        </p:grpSpPr>
        <p:sp>
          <p:nvSpPr>
            <p:cNvPr id="11" name="燕尾形 10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771589" y="5832834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链队列</a:t>
              </a:r>
            </a:p>
          </p:txBody>
        </p:sp>
      </p:grpSp>
      <p:sp>
        <p:nvSpPr>
          <p:cNvPr id="13" name="燕尾形 12"/>
          <p:cNvSpPr/>
          <p:nvPr/>
        </p:nvSpPr>
        <p:spPr>
          <a:xfrm>
            <a:off x="3842315" y="536656"/>
            <a:ext cx="1965653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</p:spTree>
    <p:extLst>
      <p:ext uri="{BB962C8B-B14F-4D97-AF65-F5344CB8AC3E}">
        <p14:creationId xmlns:p14="http://schemas.microsoft.com/office/powerpoint/2010/main" val="3253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522710"/>
            <a:ext cx="3616688" cy="2826623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1026" name="Picture 2" descr="https://timgsa.baidu.com/timg?image&amp;quality=80&amp;size=b9999_10000&amp;sec=1585464962839&amp;di=9983dd34078247764e26146622cc687c&amp;imgtype=0&amp;src=http%3A%2F%2Fhbimg.b0.upaiyun.com%2F0a0b97179396dd1cea7893d969ac64a4749a58c17b8a9-Mx4mo0_fw6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083" y="4615308"/>
            <a:ext cx="3639393" cy="1703546"/>
          </a:xfrm>
          <a:prstGeom prst="rect">
            <a:avLst/>
          </a:prstGeom>
          <a:ln w="2540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083" y="1523511"/>
            <a:ext cx="3600399" cy="2826623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1028" name="Picture 4" descr="https://timgsa.baidu.com/timg?image&amp;quality=80&amp;size=b9999_10000&amp;sec=1585465272141&amp;di=59a87e70319cefadf136f9a23993d19d&amp;imgtype=0&amp;src=http%3A%2F%2Fimgedu.lagou.com%2F1853166-20200220165659221-199635502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502" y="1523513"/>
            <a:ext cx="3482130" cy="2826622"/>
          </a:xfrm>
          <a:prstGeom prst="rect">
            <a:avLst/>
          </a:prstGeom>
          <a:ln w="1905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二十四角星 5"/>
          <p:cNvSpPr/>
          <p:nvPr/>
        </p:nvSpPr>
        <p:spPr>
          <a:xfrm>
            <a:off x="1703512" y="4615307"/>
            <a:ext cx="1944216" cy="1910036"/>
          </a:xfrm>
          <a:prstGeom prst="star2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先进先出</a:t>
            </a:r>
          </a:p>
        </p:txBody>
      </p:sp>
      <p:sp>
        <p:nvSpPr>
          <p:cNvPr id="11" name="二十四角星 10"/>
          <p:cNvSpPr/>
          <p:nvPr/>
        </p:nvSpPr>
        <p:spPr>
          <a:xfrm>
            <a:off x="9071459" y="4615307"/>
            <a:ext cx="1944216" cy="1910036"/>
          </a:xfrm>
          <a:prstGeom prst="star2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71464" y="401394"/>
            <a:ext cx="6048672" cy="988329"/>
            <a:chOff x="511396" y="5841503"/>
            <a:chExt cx="3877696" cy="1903027"/>
          </a:xfrm>
        </p:grpSpPr>
        <p:sp>
          <p:nvSpPr>
            <p:cNvPr id="12" name="燕尾形 11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燕尾形 4"/>
            <p:cNvSpPr/>
            <p:nvPr/>
          </p:nvSpPr>
          <p:spPr>
            <a:xfrm>
              <a:off x="771343" y="5841503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队列在计算机中的应用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4663403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767407" y="536656"/>
            <a:ext cx="2529831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知识拓展</a:t>
            </a:r>
          </a:p>
        </p:txBody>
      </p:sp>
      <p:sp>
        <p:nvSpPr>
          <p:cNvPr id="5" name="横卷形 4"/>
          <p:cNvSpPr/>
          <p:nvPr/>
        </p:nvSpPr>
        <p:spPr>
          <a:xfrm>
            <a:off x="875185" y="1575806"/>
            <a:ext cx="2113613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双端队列</a:t>
            </a: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 rot="5400000">
            <a:off x="5231483" y="605296"/>
            <a:ext cx="756230" cy="2800829"/>
            <a:chOff x="1748" y="123"/>
            <a:chExt cx="691" cy="4028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48" y="123"/>
              <a:ext cx="9" cy="4028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H="1">
              <a:off x="2417" y="140"/>
              <a:ext cx="22" cy="3961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720609" y="1665815"/>
            <a:ext cx="608215" cy="688171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4000" baseline="-25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454211" y="1575806"/>
            <a:ext cx="109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351690" y="1665351"/>
            <a:ext cx="608215" cy="688635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4000" baseline="-25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982771" y="1663769"/>
            <a:ext cx="608215" cy="689466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4000" baseline="-25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746981" y="1850535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363392" y="1416677"/>
            <a:ext cx="109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450074" y="1870117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744072" y="2204864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441626" y="1934918"/>
            <a:ext cx="109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432996" y="2196528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420830" y="2241436"/>
            <a:ext cx="109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sp>
        <p:nvSpPr>
          <p:cNvPr id="31" name="线形标注 2(带边框和强调线) 30"/>
          <p:cNvSpPr/>
          <p:nvPr/>
        </p:nvSpPr>
        <p:spPr>
          <a:xfrm>
            <a:off x="9024815" y="1637446"/>
            <a:ext cx="1689964" cy="54771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937"/>
              <a:gd name="adj6" fmla="val -36598"/>
            </a:avLst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经典回文</a:t>
            </a:r>
          </a:p>
        </p:txBody>
      </p:sp>
      <p:sp>
        <p:nvSpPr>
          <p:cNvPr id="32" name="横卷形 31"/>
          <p:cNvSpPr/>
          <p:nvPr/>
        </p:nvSpPr>
        <p:spPr>
          <a:xfrm>
            <a:off x="869752" y="2753821"/>
            <a:ext cx="2147173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超队列</a:t>
            </a:r>
          </a:p>
        </p:txBody>
      </p:sp>
      <p:sp>
        <p:nvSpPr>
          <p:cNvPr id="33" name="横卷形 32"/>
          <p:cNvSpPr/>
          <p:nvPr/>
        </p:nvSpPr>
        <p:spPr>
          <a:xfrm>
            <a:off x="865839" y="3934457"/>
            <a:ext cx="2128825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超栈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451631" y="2768681"/>
            <a:ext cx="109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6744401" y="3071787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380326" y="2780097"/>
            <a:ext cx="109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3444190" y="3222976"/>
            <a:ext cx="78545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741492" y="3426116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439046" y="3156170"/>
            <a:ext cx="109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451631" y="3933056"/>
            <a:ext cx="109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6744401" y="4207785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741492" y="4562114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39046" y="4292168"/>
            <a:ext cx="109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432996" y="4290605"/>
            <a:ext cx="109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3472770" y="4229869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线形标注 2(带边框和强调线) 61"/>
          <p:cNvSpPr/>
          <p:nvPr/>
        </p:nvSpPr>
        <p:spPr>
          <a:xfrm>
            <a:off x="8892893" y="2907988"/>
            <a:ext cx="2975841" cy="59359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937"/>
              <a:gd name="adj6" fmla="val -24397"/>
            </a:avLst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输出受限的双端队列</a:t>
            </a:r>
          </a:p>
        </p:txBody>
      </p:sp>
      <p:sp>
        <p:nvSpPr>
          <p:cNvPr id="65" name="线形标注 2(带边框和强调线) 64"/>
          <p:cNvSpPr/>
          <p:nvPr/>
        </p:nvSpPr>
        <p:spPr>
          <a:xfrm>
            <a:off x="9002195" y="4023648"/>
            <a:ext cx="1761972" cy="54771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937"/>
              <a:gd name="adj6" fmla="val -36598"/>
            </a:avLst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栈溢出</a:t>
            </a:r>
          </a:p>
        </p:txBody>
      </p:sp>
      <p:sp>
        <p:nvSpPr>
          <p:cNvPr id="47" name="横卷形 46"/>
          <p:cNvSpPr/>
          <p:nvPr/>
        </p:nvSpPr>
        <p:spPr>
          <a:xfrm>
            <a:off x="881722" y="5072291"/>
            <a:ext cx="2091437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优先队列</a:t>
            </a:r>
          </a:p>
        </p:txBody>
      </p:sp>
      <p:sp>
        <p:nvSpPr>
          <p:cNvPr id="51" name="线形标注 2(带边框和强调线) 50"/>
          <p:cNvSpPr/>
          <p:nvPr/>
        </p:nvSpPr>
        <p:spPr>
          <a:xfrm>
            <a:off x="9002195" y="5244362"/>
            <a:ext cx="1761972" cy="54771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937"/>
              <a:gd name="adj6" fmla="val -36598"/>
            </a:avLst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二叉堆</a:t>
            </a: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6785777" y="5565210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394451" y="5572993"/>
            <a:ext cx="109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3460192" y="5544439"/>
            <a:ext cx="109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pSp>
        <p:nvGrpSpPr>
          <p:cNvPr id="75" name="Group 9"/>
          <p:cNvGrpSpPr>
            <a:grpSpLocks/>
          </p:cNvGrpSpPr>
          <p:nvPr/>
        </p:nvGrpSpPr>
        <p:grpSpPr bwMode="auto">
          <a:xfrm rot="5400000">
            <a:off x="5202628" y="1854375"/>
            <a:ext cx="763890" cy="2783445"/>
            <a:chOff x="1741" y="123"/>
            <a:chExt cx="698" cy="4003"/>
          </a:xfrm>
        </p:grpSpPr>
        <p:sp>
          <p:nvSpPr>
            <p:cNvPr id="76" name="Line 10"/>
            <p:cNvSpPr>
              <a:spLocks noChangeShapeType="1"/>
            </p:cNvSpPr>
            <p:nvPr/>
          </p:nvSpPr>
          <p:spPr bwMode="auto">
            <a:xfrm flipH="1">
              <a:off x="1741" y="123"/>
              <a:ext cx="16" cy="4003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H="1">
              <a:off x="2417" y="140"/>
              <a:ext cx="22" cy="3961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" name="Rectangle 13"/>
          <p:cNvSpPr>
            <a:spLocks noChangeArrowheads="1"/>
          </p:cNvSpPr>
          <p:nvPr/>
        </p:nvSpPr>
        <p:spPr bwMode="auto">
          <a:xfrm>
            <a:off x="4686892" y="2910034"/>
            <a:ext cx="608215" cy="688171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4000" baseline="-25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9" name="Rectangle 13"/>
          <p:cNvSpPr>
            <a:spLocks noChangeArrowheads="1"/>
          </p:cNvSpPr>
          <p:nvPr/>
        </p:nvSpPr>
        <p:spPr bwMode="auto">
          <a:xfrm>
            <a:off x="5317973" y="2909570"/>
            <a:ext cx="608215" cy="688635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4000" baseline="-25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0" name="Rectangle 13"/>
          <p:cNvSpPr>
            <a:spLocks noChangeArrowheads="1"/>
          </p:cNvSpPr>
          <p:nvPr/>
        </p:nvSpPr>
        <p:spPr bwMode="auto">
          <a:xfrm>
            <a:off x="5949054" y="2907988"/>
            <a:ext cx="608215" cy="689466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4000" baseline="-25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81" name="Group 9"/>
          <p:cNvGrpSpPr>
            <a:grpSpLocks/>
          </p:cNvGrpSpPr>
          <p:nvPr/>
        </p:nvGrpSpPr>
        <p:grpSpPr bwMode="auto">
          <a:xfrm rot="5400000">
            <a:off x="5194772" y="3036476"/>
            <a:ext cx="762796" cy="2766062"/>
            <a:chOff x="1742" y="123"/>
            <a:chExt cx="697" cy="3978"/>
          </a:xfrm>
        </p:grpSpPr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>
              <a:off x="1742" y="123"/>
              <a:ext cx="15" cy="3978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 flipH="1">
              <a:off x="2417" y="140"/>
              <a:ext cx="22" cy="3961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Rectangle 13"/>
          <p:cNvSpPr>
            <a:spLocks noChangeArrowheads="1"/>
          </p:cNvSpPr>
          <p:nvPr/>
        </p:nvSpPr>
        <p:spPr bwMode="auto">
          <a:xfrm>
            <a:off x="4669798" y="4082896"/>
            <a:ext cx="608215" cy="688171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4000" baseline="-25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5" name="Rectangle 13"/>
          <p:cNvSpPr>
            <a:spLocks noChangeArrowheads="1"/>
          </p:cNvSpPr>
          <p:nvPr/>
        </p:nvSpPr>
        <p:spPr bwMode="auto">
          <a:xfrm>
            <a:off x="5300879" y="4082432"/>
            <a:ext cx="608215" cy="688635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4000" baseline="-25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6" name="Rectangle 13"/>
          <p:cNvSpPr>
            <a:spLocks noChangeArrowheads="1"/>
          </p:cNvSpPr>
          <p:nvPr/>
        </p:nvSpPr>
        <p:spPr bwMode="auto">
          <a:xfrm>
            <a:off x="5931960" y="4080850"/>
            <a:ext cx="608215" cy="689466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4000" baseline="-25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87" name="Group 9"/>
          <p:cNvGrpSpPr>
            <a:grpSpLocks/>
          </p:cNvGrpSpPr>
          <p:nvPr/>
        </p:nvGrpSpPr>
        <p:grpSpPr bwMode="auto">
          <a:xfrm rot="5400000">
            <a:off x="5211383" y="4225825"/>
            <a:ext cx="746380" cy="2783445"/>
            <a:chOff x="1757" y="123"/>
            <a:chExt cx="682" cy="4003"/>
          </a:xfrm>
        </p:grpSpPr>
        <p:sp>
          <p:nvSpPr>
            <p:cNvPr id="88" name="Line 10"/>
            <p:cNvSpPr>
              <a:spLocks noChangeShapeType="1"/>
            </p:cNvSpPr>
            <p:nvPr/>
          </p:nvSpPr>
          <p:spPr bwMode="auto">
            <a:xfrm flipH="1">
              <a:off x="1757" y="123"/>
              <a:ext cx="0" cy="4003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 flipH="1">
              <a:off x="2417" y="140"/>
              <a:ext cx="22" cy="3961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4686892" y="5272728"/>
            <a:ext cx="608215" cy="688171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4000" baseline="-25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1" name="Rectangle 13"/>
          <p:cNvSpPr>
            <a:spLocks noChangeArrowheads="1"/>
          </p:cNvSpPr>
          <p:nvPr/>
        </p:nvSpPr>
        <p:spPr bwMode="auto">
          <a:xfrm>
            <a:off x="5317973" y="5272264"/>
            <a:ext cx="608215" cy="688635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4000" baseline="-25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2" name="Rectangle 13"/>
          <p:cNvSpPr>
            <a:spLocks noChangeArrowheads="1"/>
          </p:cNvSpPr>
          <p:nvPr/>
        </p:nvSpPr>
        <p:spPr bwMode="auto">
          <a:xfrm>
            <a:off x="5949054" y="5270682"/>
            <a:ext cx="608215" cy="689466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4000" baseline="-25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3444190" y="5518217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531320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>
            <a:off x="5192589" y="2125563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MH_SubTitle_1"/>
          <p:cNvSpPr/>
          <p:nvPr>
            <p:custDataLst>
              <p:tags r:id="rId2"/>
            </p:custDataLst>
          </p:nvPr>
        </p:nvSpPr>
        <p:spPr>
          <a:xfrm>
            <a:off x="5300312" y="2232871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" name="MH_Other_2"/>
          <p:cNvSpPr/>
          <p:nvPr>
            <p:custDataLst>
              <p:tags r:id="rId3"/>
            </p:custDataLst>
          </p:nvPr>
        </p:nvSpPr>
        <p:spPr>
          <a:xfrm>
            <a:off x="4582989" y="3632101"/>
            <a:ext cx="1271587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MH_SubTitle_2"/>
          <p:cNvSpPr/>
          <p:nvPr>
            <p:custDataLst>
              <p:tags r:id="rId4"/>
            </p:custDataLst>
          </p:nvPr>
        </p:nvSpPr>
        <p:spPr>
          <a:xfrm>
            <a:off x="4689764" y="3739239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7" name="MH_Other_3"/>
          <p:cNvSpPr/>
          <p:nvPr>
            <p:custDataLst>
              <p:tags r:id="rId5"/>
            </p:custDataLst>
          </p:nvPr>
        </p:nvSpPr>
        <p:spPr>
          <a:xfrm>
            <a:off x="2793876" y="4748113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MH_SubTitle_3"/>
          <p:cNvSpPr/>
          <p:nvPr>
            <p:custDataLst>
              <p:tags r:id="rId6"/>
            </p:custDataLst>
          </p:nvPr>
        </p:nvSpPr>
        <p:spPr>
          <a:xfrm>
            <a:off x="2900936" y="4856071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9" name="MH_Other_4"/>
          <p:cNvSpPr/>
          <p:nvPr>
            <p:custDataLst>
              <p:tags r:id="rId7"/>
            </p:custDataLst>
          </p:nvPr>
        </p:nvSpPr>
        <p:spPr>
          <a:xfrm>
            <a:off x="4721101" y="2527200"/>
            <a:ext cx="392113" cy="392112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MH_Other_5"/>
          <p:cNvSpPr/>
          <p:nvPr>
            <p:custDataLst>
              <p:tags r:id="rId8"/>
            </p:custDataLst>
          </p:nvPr>
        </p:nvSpPr>
        <p:spPr>
          <a:xfrm>
            <a:off x="6091113" y="3432075"/>
            <a:ext cx="279400" cy="279400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MH_Other_6"/>
          <p:cNvSpPr/>
          <p:nvPr>
            <p:custDataLst>
              <p:tags r:id="rId9"/>
            </p:custDataLst>
          </p:nvPr>
        </p:nvSpPr>
        <p:spPr>
          <a:xfrm>
            <a:off x="2409701" y="5613301"/>
            <a:ext cx="250825" cy="250825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MH_Other_7"/>
          <p:cNvSpPr/>
          <p:nvPr>
            <p:custDataLst>
              <p:tags r:id="rId10"/>
            </p:custDataLst>
          </p:nvPr>
        </p:nvSpPr>
        <p:spPr>
          <a:xfrm>
            <a:off x="1620714" y="1965226"/>
            <a:ext cx="2478087" cy="2478087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/>
          </a:p>
        </p:txBody>
      </p:sp>
      <p:sp>
        <p:nvSpPr>
          <p:cNvPr id="13" name="MH_Title_1"/>
          <p:cNvSpPr/>
          <p:nvPr>
            <p:custDataLst>
              <p:tags r:id="rId11"/>
            </p:custDataLst>
          </p:nvPr>
        </p:nvSpPr>
        <p:spPr>
          <a:xfrm>
            <a:off x="1858569" y="2202584"/>
            <a:ext cx="2002604" cy="2002604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89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4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_8"/>
          <p:cNvSpPr/>
          <p:nvPr>
            <p:custDataLst>
              <p:tags r:id="rId12"/>
            </p:custDataLst>
          </p:nvPr>
        </p:nvSpPr>
        <p:spPr>
          <a:xfrm>
            <a:off x="1271464" y="2998688"/>
            <a:ext cx="250825" cy="250825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MH_Other_9"/>
          <p:cNvSpPr/>
          <p:nvPr>
            <p:custDataLst>
              <p:tags r:id="rId13"/>
            </p:custDataLst>
          </p:nvPr>
        </p:nvSpPr>
        <p:spPr>
          <a:xfrm>
            <a:off x="1280989" y="2273201"/>
            <a:ext cx="339725" cy="339725"/>
          </a:xfrm>
          <a:prstGeom prst="ellipse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MH_Other_10"/>
          <p:cNvSpPr/>
          <p:nvPr>
            <p:custDataLst>
              <p:tags r:id="rId14"/>
            </p:custDataLst>
          </p:nvPr>
        </p:nvSpPr>
        <p:spPr>
          <a:xfrm>
            <a:off x="4057525" y="3855937"/>
            <a:ext cx="280988" cy="280988"/>
          </a:xfrm>
          <a:prstGeom prst="ellipse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MH_Other_11"/>
          <p:cNvSpPr/>
          <p:nvPr>
            <p:custDataLst>
              <p:tags r:id="rId15"/>
            </p:custDataLst>
          </p:nvPr>
        </p:nvSpPr>
        <p:spPr>
          <a:xfrm>
            <a:off x="3836864" y="1879501"/>
            <a:ext cx="261937" cy="261937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487988" y="2255738"/>
            <a:ext cx="335242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顺序、循环队列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Text_3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067051" y="5114825"/>
            <a:ext cx="43432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队列在计算机中的应用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879546" y="3964682"/>
            <a:ext cx="51448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链队列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Other_1"/>
          <p:cNvSpPr/>
          <p:nvPr>
            <p:custDataLst>
              <p:tags r:id="rId19"/>
            </p:custDataLst>
          </p:nvPr>
        </p:nvSpPr>
        <p:spPr>
          <a:xfrm>
            <a:off x="4702494" y="681732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MH_Text_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97892" y="811907"/>
            <a:ext cx="3554491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队列的定义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SubTitle_1"/>
          <p:cNvSpPr/>
          <p:nvPr>
            <p:custDataLst>
              <p:tags r:id="rId21"/>
            </p:custDataLst>
          </p:nvPr>
        </p:nvSpPr>
        <p:spPr>
          <a:xfrm>
            <a:off x="4809997" y="789235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4678759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527382" y="2764904"/>
            <a:ext cx="9144000" cy="16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10254" y="1844824"/>
            <a:ext cx="3678237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FF0000"/>
                </a:solidFill>
                <a:latin typeface="Impact" panose="020B0806030902050204" pitchFamily="34" charset="0"/>
              </a:rPr>
              <a:t>Thank You</a:t>
            </a:r>
            <a:endParaRPr lang="zh-CN" altLang="en-US" sz="66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3749883" y="2974900"/>
            <a:ext cx="1501775" cy="1246188"/>
          </a:xfrm>
          <a:custGeom>
            <a:avLst/>
            <a:gdLst>
              <a:gd name="connsiteX0" fmla="*/ 683259 w 1501139"/>
              <a:gd name="connsiteY0" fmla="*/ 0 h 1247086"/>
              <a:gd name="connsiteX1" fmla="*/ 962295 w 1501139"/>
              <a:gd name="connsiteY1" fmla="*/ 0 h 1247086"/>
              <a:gd name="connsiteX2" fmla="*/ 1501139 w 1501139"/>
              <a:gd name="connsiteY2" fmla="*/ 623543 h 1247086"/>
              <a:gd name="connsiteX3" fmla="*/ 962295 w 1501139"/>
              <a:gd name="connsiteY3" fmla="*/ 1247086 h 1247086"/>
              <a:gd name="connsiteX4" fmla="*/ 683259 w 1501139"/>
              <a:gd name="connsiteY4" fmla="*/ 1247086 h 1247086"/>
              <a:gd name="connsiteX5" fmla="*/ 1123741 w 1501139"/>
              <a:gd name="connsiteY5" fmla="*/ 737366 h 1247086"/>
              <a:gd name="connsiteX6" fmla="*/ 0 w 1501139"/>
              <a:gd name="connsiteY6" fmla="*/ 737366 h 1247086"/>
              <a:gd name="connsiteX7" fmla="*/ 0 w 1501139"/>
              <a:gd name="connsiteY7" fmla="*/ 509720 h 1247086"/>
              <a:gd name="connsiteX8" fmla="*/ 1123741 w 1501139"/>
              <a:gd name="connsiteY8" fmla="*/ 509720 h 12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310" y="2996952"/>
            <a:ext cx="367240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谢谢您！</a:t>
            </a:r>
          </a:p>
        </p:txBody>
      </p:sp>
    </p:spTree>
    <p:extLst>
      <p:ext uri="{BB962C8B-B14F-4D97-AF65-F5344CB8AC3E}">
        <p14:creationId xmlns:p14="http://schemas.microsoft.com/office/powerpoint/2010/main" val="40611844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63552" y="2478893"/>
            <a:ext cx="5633273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Q= (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-1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baseline="-1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,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-1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2  ,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-1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  , ……….,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-1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n-1 , 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-1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3200" baseline="-1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2135560" y="1800544"/>
            <a:ext cx="9289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只允许在一端进行插入，另一端进行删除的线性表。</a:t>
            </a:r>
            <a:endParaRPr lang="zh-CN" altLang="en-US" sz="32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 rot="5400000">
            <a:off x="5310963" y="1851896"/>
            <a:ext cx="804315" cy="6335713"/>
            <a:chOff x="1722" y="123"/>
            <a:chExt cx="717" cy="3991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22" y="123"/>
              <a:ext cx="35" cy="3991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2417" y="140"/>
              <a:ext cx="22" cy="3961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215680" y="4656857"/>
            <a:ext cx="936104" cy="721616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4000" baseline="-25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横卷形 30"/>
          <p:cNvSpPr/>
          <p:nvPr/>
        </p:nvSpPr>
        <p:spPr>
          <a:xfrm>
            <a:off x="750611" y="1562463"/>
            <a:ext cx="1312941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</a:p>
        </p:txBody>
      </p:sp>
      <p:sp>
        <p:nvSpPr>
          <p:cNvPr id="10" name="矩形 9"/>
          <p:cNvSpPr/>
          <p:nvPr/>
        </p:nvSpPr>
        <p:spPr>
          <a:xfrm>
            <a:off x="7608168" y="2377173"/>
            <a:ext cx="4104456" cy="848221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先进先出（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FIFO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236470" y="5455993"/>
            <a:ext cx="982448" cy="1019913"/>
            <a:chOff x="2236470" y="5455993"/>
            <a:chExt cx="982448" cy="1019913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2708183" y="5455993"/>
              <a:ext cx="0" cy="50072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236470" y="5952686"/>
              <a:ext cx="9824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队头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184232" y="5501015"/>
            <a:ext cx="982448" cy="1019913"/>
            <a:chOff x="8184232" y="5501015"/>
            <a:chExt cx="982448" cy="1019913"/>
          </a:xfrm>
        </p:grpSpPr>
        <p:cxnSp>
          <p:nvCxnSpPr>
            <p:cNvPr id="36" name="直接箭头连接符 35"/>
            <p:cNvCxnSpPr/>
            <p:nvPr/>
          </p:nvCxnSpPr>
          <p:spPr>
            <a:xfrm flipV="1">
              <a:off x="8655945" y="5501015"/>
              <a:ext cx="0" cy="50072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8184232" y="5997708"/>
              <a:ext cx="9824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队尾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556732" y="3725944"/>
            <a:ext cx="1197767" cy="874143"/>
            <a:chOff x="8556732" y="3725944"/>
            <a:chExt cx="1197767" cy="874143"/>
          </a:xfrm>
        </p:grpSpPr>
        <p:sp>
          <p:nvSpPr>
            <p:cNvPr id="40" name="Arc 16"/>
            <p:cNvSpPr>
              <a:spLocks/>
            </p:cNvSpPr>
            <p:nvPr/>
          </p:nvSpPr>
          <p:spPr bwMode="auto">
            <a:xfrm rot="5034432">
              <a:off x="8944266" y="3789854"/>
              <a:ext cx="874143" cy="74632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556732" y="3828746"/>
              <a:ext cx="9824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入队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95616" y="3727480"/>
            <a:ext cx="1282602" cy="902593"/>
            <a:chOff x="1595616" y="3727480"/>
            <a:chExt cx="1282602" cy="902593"/>
          </a:xfrm>
        </p:grpSpPr>
        <p:sp>
          <p:nvSpPr>
            <p:cNvPr id="44" name="Arc 18"/>
            <p:cNvSpPr>
              <a:spLocks/>
            </p:cNvSpPr>
            <p:nvPr/>
          </p:nvSpPr>
          <p:spPr bwMode="auto">
            <a:xfrm rot="5092647" flipV="1">
              <a:off x="1597647" y="3725449"/>
              <a:ext cx="902593" cy="906656"/>
            </a:xfrm>
            <a:custGeom>
              <a:avLst/>
              <a:gdLst>
                <a:gd name="G0" fmla="+- 4571 0 0"/>
                <a:gd name="G1" fmla="+- 21600 0 0"/>
                <a:gd name="G2" fmla="+- 21600 0 0"/>
                <a:gd name="T0" fmla="*/ 0 w 26092"/>
                <a:gd name="T1" fmla="*/ 489 h 21600"/>
                <a:gd name="T2" fmla="*/ 26092 w 26092"/>
                <a:gd name="T3" fmla="*/ 19759 h 21600"/>
                <a:gd name="T4" fmla="*/ 4571 w 2609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92" h="21600" fill="none" extrusionOk="0">
                  <a:moveTo>
                    <a:pt x="0" y="489"/>
                  </a:moveTo>
                  <a:cubicBezTo>
                    <a:pt x="1501" y="163"/>
                    <a:pt x="3034" y="-1"/>
                    <a:pt x="4571" y="0"/>
                  </a:cubicBezTo>
                  <a:cubicBezTo>
                    <a:pt x="15786" y="0"/>
                    <a:pt x="25136" y="8584"/>
                    <a:pt x="26092" y="19758"/>
                  </a:cubicBezTo>
                </a:path>
                <a:path w="26092" h="21600" stroke="0" extrusionOk="0">
                  <a:moveTo>
                    <a:pt x="0" y="489"/>
                  </a:moveTo>
                  <a:cubicBezTo>
                    <a:pt x="1501" y="163"/>
                    <a:pt x="3034" y="-1"/>
                    <a:pt x="4571" y="0"/>
                  </a:cubicBezTo>
                  <a:cubicBezTo>
                    <a:pt x="15786" y="0"/>
                    <a:pt x="25136" y="8584"/>
                    <a:pt x="26092" y="19758"/>
                  </a:cubicBezTo>
                  <a:lnTo>
                    <a:pt x="4571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95770" y="3895980"/>
              <a:ext cx="9824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出队</a:t>
              </a:r>
            </a:p>
          </p:txBody>
        </p:sp>
      </p:grp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4176120" y="4649130"/>
            <a:ext cx="936104" cy="721616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4000" baseline="-25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5136560" y="4661446"/>
            <a:ext cx="936104" cy="721616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4000" baseline="-25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五边形 20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71464" y="396250"/>
            <a:ext cx="3384376" cy="988329"/>
            <a:chOff x="511396" y="5831598"/>
            <a:chExt cx="3877696" cy="1903027"/>
          </a:xfrm>
        </p:grpSpPr>
        <p:sp>
          <p:nvSpPr>
            <p:cNvPr id="23" name="燕尾形 22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燕尾形 4"/>
            <p:cNvSpPr/>
            <p:nvPr/>
          </p:nvSpPr>
          <p:spPr>
            <a:xfrm>
              <a:off x="1022051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队列的定义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86843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5" grpId="2" animBg="1"/>
      <p:bldP spid="10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04"/>
          <p:cNvSpPr>
            <a:spLocks noChangeArrowheads="1"/>
          </p:cNvSpPr>
          <p:nvPr/>
        </p:nvSpPr>
        <p:spPr bwMode="auto">
          <a:xfrm>
            <a:off x="640301" y="1607309"/>
            <a:ext cx="1973580" cy="71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8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5" name="Rectangle 1106"/>
          <p:cNvSpPr>
            <a:spLocks noChangeArrowheads="1"/>
          </p:cNvSpPr>
          <p:nvPr/>
        </p:nvSpPr>
        <p:spPr bwMode="auto">
          <a:xfrm>
            <a:off x="2832772" y="3693799"/>
            <a:ext cx="5376545" cy="54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顺序队列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链队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存储均可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105"/>
          <p:cNvSpPr>
            <a:spLocks noChangeArrowheads="1"/>
          </p:cNvSpPr>
          <p:nvPr/>
        </p:nvSpPr>
        <p:spPr bwMode="auto">
          <a:xfrm>
            <a:off x="2701608" y="2841753"/>
            <a:ext cx="521168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与线性表相同，仍为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</a:p>
        </p:txBody>
      </p:sp>
      <p:sp>
        <p:nvSpPr>
          <p:cNvPr id="7" name="Rectangle 1114"/>
          <p:cNvSpPr>
            <a:spLocks noChangeArrowheads="1"/>
          </p:cNvSpPr>
          <p:nvPr/>
        </p:nvSpPr>
        <p:spPr bwMode="auto">
          <a:xfrm>
            <a:off x="2686685" y="1705207"/>
            <a:ext cx="880991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只能在表的一端（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队尾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）进行插入，在另一端（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队头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）进行删除运算的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线性表</a:t>
            </a:r>
            <a:endParaRPr lang="zh-CN" altLang="en-US" sz="2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113"/>
          <p:cNvSpPr>
            <a:spLocks noChangeArrowheads="1"/>
          </p:cNvSpPr>
          <p:nvPr/>
        </p:nvSpPr>
        <p:spPr bwMode="auto">
          <a:xfrm>
            <a:off x="617269" y="2685126"/>
            <a:ext cx="239903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</a:t>
            </a:r>
            <a:r>
              <a:rPr lang="en-US" altLang="zh-CN" sz="28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</a:t>
            </a:r>
          </a:p>
        </p:txBody>
      </p:sp>
      <p:sp>
        <p:nvSpPr>
          <p:cNvPr id="9" name="Rectangle 1110"/>
          <p:cNvSpPr>
            <a:spLocks noChangeArrowheads="1"/>
          </p:cNvSpPr>
          <p:nvPr/>
        </p:nvSpPr>
        <p:spPr bwMode="auto">
          <a:xfrm>
            <a:off x="617487" y="3572219"/>
            <a:ext cx="226822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8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28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</a:p>
        </p:txBody>
      </p:sp>
      <p:sp>
        <p:nvSpPr>
          <p:cNvPr id="10" name="Rectangle 2112"/>
          <p:cNvSpPr>
            <a:spLocks noChangeArrowheads="1"/>
          </p:cNvSpPr>
          <p:nvPr/>
        </p:nvSpPr>
        <p:spPr bwMode="auto">
          <a:xfrm>
            <a:off x="627380" y="4528936"/>
            <a:ext cx="2226310" cy="71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</a:t>
            </a:r>
            <a:r>
              <a:rPr lang="zh-CN" altLang="en-US" sz="28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运算规则</a:t>
            </a:r>
          </a:p>
        </p:txBody>
      </p:sp>
      <p:sp>
        <p:nvSpPr>
          <p:cNvPr id="11" name="Rectangle 2113"/>
          <p:cNvSpPr>
            <a:spLocks noChangeArrowheads="1"/>
          </p:cNvSpPr>
          <p:nvPr/>
        </p:nvSpPr>
        <p:spPr bwMode="auto">
          <a:xfrm>
            <a:off x="617487" y="5271683"/>
            <a:ext cx="2303780" cy="71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5)</a:t>
            </a:r>
            <a:r>
              <a:rPr lang="zh-CN" altLang="en-US" sz="28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</a:p>
        </p:txBody>
      </p:sp>
      <p:sp>
        <p:nvSpPr>
          <p:cNvPr id="12" name="Rectangle 2103"/>
          <p:cNvSpPr>
            <a:spLocks noChangeArrowheads="1"/>
          </p:cNvSpPr>
          <p:nvPr/>
        </p:nvSpPr>
        <p:spPr bwMode="auto">
          <a:xfrm>
            <a:off x="2836948" y="4608004"/>
            <a:ext cx="346138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先进先出</a:t>
            </a:r>
            <a:r>
              <a:rPr lang="zh-CN" altLang="en-US" sz="2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104"/>
          <p:cNvSpPr txBox="1">
            <a:spLocks noChangeArrowheads="1"/>
          </p:cNvSpPr>
          <p:nvPr/>
        </p:nvSpPr>
        <p:spPr bwMode="auto">
          <a:xfrm>
            <a:off x="2701608" y="5313663"/>
            <a:ext cx="8867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关键是编写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函数，具体实现依顺序队或链队的不同而不同</a:t>
            </a:r>
          </a:p>
        </p:txBody>
      </p:sp>
      <p:sp>
        <p:nvSpPr>
          <p:cNvPr id="14" name="五边形 1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71464" y="396250"/>
            <a:ext cx="3384376" cy="988329"/>
            <a:chOff x="511396" y="5831598"/>
            <a:chExt cx="3877696" cy="1903027"/>
          </a:xfrm>
        </p:grpSpPr>
        <p:sp>
          <p:nvSpPr>
            <p:cNvPr id="16" name="燕尾形 15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燕尾形 4"/>
            <p:cNvSpPr/>
            <p:nvPr/>
          </p:nvSpPr>
          <p:spPr>
            <a:xfrm>
              <a:off x="1022051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队列的定义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63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5042" y="1531893"/>
            <a:ext cx="8324850" cy="5953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endParaRPr lang="zh-CN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6919" y="1531893"/>
            <a:ext cx="82756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栈、队列是一种特殊（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操作受限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）的线性表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区别：仅在于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运算规则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0894" y="2617484"/>
            <a:ext cx="7848872" cy="1569660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  <a:miter lim="800000"/>
          </a:ln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一般线性表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逻辑结构：一对一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存储结构：顺序表、链表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运算规则：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zh-CN" altLang="en-US" sz="2400" b="0" dirty="0">
                <a:solidFill>
                  <a:srgbClr val="FF0000"/>
                </a:solidFill>
                <a:ea typeface="微软雅黑" panose="020B0503020204020204" pitchFamily="34" charset="-122"/>
              </a:rPr>
              <a:t>、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顺序存取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016919" y="4676257"/>
            <a:ext cx="4178300" cy="1569660"/>
          </a:xfrm>
          <a:prstGeom prst="rect">
            <a:avLst/>
          </a:prstGeom>
          <a:solidFill>
            <a:srgbClr val="FFFFE7"/>
          </a:solidFill>
          <a:ln w="25400">
            <a:solidFill>
              <a:srgbClr val="0000FF"/>
            </a:solidFill>
            <a:miter lim="800000"/>
          </a:ln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逻辑结构：一对一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存储结构：顺序</a:t>
            </a:r>
            <a:r>
              <a:rPr lang="zh-CN" altLang="en-US" sz="2400" b="0" dirty="0">
                <a:ea typeface="微软雅黑" panose="020B0503020204020204" pitchFamily="34" charset="-122"/>
              </a:rPr>
              <a:t>栈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、链</a:t>
            </a:r>
            <a:r>
              <a:rPr lang="zh-CN" altLang="en-US" sz="2400" b="0" dirty="0">
                <a:ea typeface="微软雅黑" panose="020B0503020204020204" pitchFamily="34" charset="-122"/>
              </a:rPr>
              <a:t>栈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运算规则：</a:t>
            </a:r>
            <a:r>
              <a:rPr lang="zh-CN" altLang="en-US" sz="2400" b="0" dirty="0">
                <a:solidFill>
                  <a:srgbClr val="FF0000"/>
                </a:solidFill>
                <a:ea typeface="微软雅黑" panose="020B0503020204020204" pitchFamily="34" charset="-122"/>
              </a:rPr>
              <a:t>后进先出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461179" y="4774322"/>
            <a:ext cx="3835942" cy="1569660"/>
          </a:xfrm>
          <a:prstGeom prst="rect">
            <a:avLst/>
          </a:prstGeom>
          <a:solidFill>
            <a:srgbClr val="FFFFE7"/>
          </a:solidFill>
          <a:ln w="25400">
            <a:solidFill>
              <a:srgbClr val="0000FF"/>
            </a:solidFill>
            <a:miter lim="800000"/>
          </a:ln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逻辑结构：一对一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存储结构：顺序队、链队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运算规则：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2400" b="0" dirty="0">
                <a:solidFill>
                  <a:srgbClr val="FF0000"/>
                </a:solidFill>
                <a:ea typeface="微软雅黑" panose="020B0503020204020204" pitchFamily="34" charset="-122"/>
              </a:rPr>
              <a:t>进先出</a:t>
            </a:r>
          </a:p>
        </p:txBody>
      </p:sp>
      <p:sp>
        <p:nvSpPr>
          <p:cNvPr id="9" name="五边形 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71464" y="396250"/>
            <a:ext cx="3384376" cy="988329"/>
            <a:chOff x="511396" y="5831598"/>
            <a:chExt cx="3877696" cy="1903027"/>
          </a:xfrm>
        </p:grpSpPr>
        <p:sp>
          <p:nvSpPr>
            <p:cNvPr id="11" name="燕尾形 10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1022051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队列的定义</a:t>
              </a:r>
            </a:p>
          </p:txBody>
        </p:sp>
      </p:grpSp>
      <p:sp>
        <p:nvSpPr>
          <p:cNvPr id="13" name="燕尾形 12"/>
          <p:cNvSpPr/>
          <p:nvPr/>
        </p:nvSpPr>
        <p:spPr>
          <a:xfrm>
            <a:off x="4439816" y="536656"/>
            <a:ext cx="496855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r>
              <a:rPr lang="en-US" altLang="zh-CN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en-US" altLang="zh-CN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</a:p>
        </p:txBody>
      </p:sp>
    </p:spTree>
    <p:extLst>
      <p:ext uri="{BB962C8B-B14F-4D97-AF65-F5344CB8AC3E}">
        <p14:creationId xmlns:p14="http://schemas.microsoft.com/office/powerpoint/2010/main" val="23458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587625" y="2305050"/>
          <a:ext cx="5943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0960000" imgH="5486400" progId="">
                  <p:embed/>
                </p:oleObj>
              </mc:Choice>
              <mc:Fallback>
                <p:oleObj name="公式" r:id="rId2" imgW="60960000" imgH="5486400" progId="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87625" y="2305050"/>
                        <a:ext cx="5943600" cy="566738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29556" y="2255838"/>
            <a:ext cx="1951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0" dirty="0">
                <a:ea typeface="微软雅黑" panose="020B0503020204020204" pitchFamily="34" charset="-122"/>
              </a:rPr>
              <a:t>数据对象</a:t>
            </a:r>
            <a:r>
              <a:rPr lang="en-US" altLang="zh-CN" b="0" dirty="0">
                <a:ea typeface="微软雅黑" panose="020B0503020204020204" pitchFamily="34" charset="-122"/>
              </a:rPr>
              <a:t>:</a:t>
            </a:r>
            <a:endParaRPr lang="en-US" altLang="zh-CN" sz="2400" b="0" dirty="0">
              <a:ea typeface="微软雅黑" panose="020B0503020204020204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9556" y="2941638"/>
            <a:ext cx="1951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0" dirty="0">
                <a:ea typeface="微软雅黑" panose="020B0503020204020204" pitchFamily="34" charset="-122"/>
              </a:rPr>
              <a:t>数据关系</a:t>
            </a:r>
            <a:r>
              <a:rPr lang="en-US" altLang="zh-CN" b="0" dirty="0">
                <a:ea typeface="微软雅黑" panose="020B0503020204020204" pitchFamily="34" charset="-122"/>
              </a:rPr>
              <a:t>:</a:t>
            </a:r>
            <a:endParaRPr lang="en-US" altLang="zh-CN" sz="2400" b="0" dirty="0">
              <a:ea typeface="微软雅黑" panose="020B0503020204020204" pitchFamily="34" charset="-12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87625" y="3041650"/>
          <a:ext cx="59436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500" imgH="457200" progId="">
                  <p:embed/>
                </p:oleObj>
              </mc:Choice>
              <mc:Fallback>
                <p:oleObj name="Equation" r:id="rId4" imgW="2476500" imgH="457200" progId="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7625" y="3041650"/>
                        <a:ext cx="5943600" cy="1069975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00956" y="1466850"/>
            <a:ext cx="2535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ea typeface="微软雅黑" panose="020B0503020204020204" pitchFamily="34" charset="-122"/>
              </a:rPr>
              <a:t>ADT Queue {</a:t>
            </a:r>
          </a:p>
        </p:txBody>
      </p:sp>
      <p:sp>
        <p:nvSpPr>
          <p:cNvPr id="9" name="五边形 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71464" y="396250"/>
            <a:ext cx="3384376" cy="988329"/>
            <a:chOff x="511396" y="5831598"/>
            <a:chExt cx="3877696" cy="1903027"/>
          </a:xfrm>
        </p:grpSpPr>
        <p:sp>
          <p:nvSpPr>
            <p:cNvPr id="11" name="燕尾形 10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1022051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队列的定义</a:t>
              </a:r>
            </a:p>
          </p:txBody>
        </p:sp>
      </p:grpSp>
      <p:sp>
        <p:nvSpPr>
          <p:cNvPr id="13" name="燕尾形 12"/>
          <p:cNvSpPr/>
          <p:nvPr/>
        </p:nvSpPr>
        <p:spPr>
          <a:xfrm>
            <a:off x="4439816" y="536656"/>
            <a:ext cx="4090740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</a:t>
            </a:r>
          </a:p>
        </p:txBody>
      </p:sp>
    </p:spTree>
    <p:extLst>
      <p:ext uri="{BB962C8B-B14F-4D97-AF65-F5344CB8AC3E}">
        <p14:creationId xmlns:p14="http://schemas.microsoft.com/office/powerpoint/2010/main" val="416216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213806" y="2399691"/>
            <a:ext cx="7620000" cy="287147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just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altLang="zh-CN" sz="2400" b="0" dirty="0"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InitQueue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(&amp;Q)        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构造空队列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48285" algn="just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(2)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QueueLength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(Q)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//取队列长度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48285" algn="just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(3)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GetHead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Q,&amp;e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//取队头元素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48285" algn="just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(4)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EnQueue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(&amp;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Q,e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    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//入队列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48285" algn="just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(5)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DeQueue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(&amp;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Q,&amp;e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 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//出队列</a:t>
            </a:r>
            <a:endParaRPr lang="zh-CN" altLang="en-US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485" y="5337810"/>
            <a:ext cx="3999230" cy="730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48285" algn="just" fontAlgn="auto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altLang="zh-CN" sz="3200" dirty="0">
                <a:cs typeface="Times New Roman" panose="02020603050405020304" pitchFamily="18" charset="0"/>
                <a:sym typeface="+mn-ea"/>
              </a:rPr>
              <a:t>}</a:t>
            </a:r>
            <a:r>
              <a:rPr lang="en-US" altLang="zh-CN" sz="3200" dirty="0">
                <a:ea typeface="微软雅黑" panose="020B0503020204020204" pitchFamily="34" charset="-122"/>
                <a:sym typeface="+mn-ea"/>
              </a:rPr>
              <a:t>ADT Queue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3605" y="166497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3200" b="0" dirty="0">
                <a:ea typeface="微软雅黑" panose="020B0503020204020204" pitchFamily="34" charset="-122"/>
                <a:sym typeface="+mn-ea"/>
              </a:rPr>
              <a:t>基本操作：</a:t>
            </a:r>
          </a:p>
        </p:txBody>
      </p:sp>
      <p:sp>
        <p:nvSpPr>
          <p:cNvPr id="7" name="五边形 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71464" y="396250"/>
            <a:ext cx="3384376" cy="988329"/>
            <a:chOff x="511396" y="5831598"/>
            <a:chExt cx="3877696" cy="1903027"/>
          </a:xfrm>
        </p:grpSpPr>
        <p:sp>
          <p:nvSpPr>
            <p:cNvPr id="9" name="燕尾形 8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燕尾形 4"/>
            <p:cNvSpPr/>
            <p:nvPr/>
          </p:nvSpPr>
          <p:spPr>
            <a:xfrm>
              <a:off x="1022051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队列的定义</a:t>
              </a:r>
            </a:p>
          </p:txBody>
        </p:sp>
      </p:grpSp>
      <p:sp>
        <p:nvSpPr>
          <p:cNvPr id="11" name="燕尾形 10"/>
          <p:cNvSpPr/>
          <p:nvPr/>
        </p:nvSpPr>
        <p:spPr>
          <a:xfrm>
            <a:off x="4439816" y="536656"/>
            <a:ext cx="4090740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</a:t>
            </a:r>
          </a:p>
        </p:txBody>
      </p:sp>
    </p:spTree>
    <p:extLst>
      <p:ext uri="{BB962C8B-B14F-4D97-AF65-F5344CB8AC3E}">
        <p14:creationId xmlns:p14="http://schemas.microsoft.com/office/powerpoint/2010/main" val="287045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39"/>
          <p:cNvSpPr txBox="1">
            <a:spLocks noChangeArrowheads="1"/>
          </p:cNvSpPr>
          <p:nvPr/>
        </p:nvSpPr>
        <p:spPr bwMode="auto">
          <a:xfrm>
            <a:off x="3104069" y="4809518"/>
            <a:ext cx="4231803" cy="5232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入队操作时间性能为</a:t>
            </a:r>
            <a:r>
              <a:rPr kumimoji="0" lang="en-US" altLang="zh-CN" sz="2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下箭头标注 71"/>
          <p:cNvSpPr/>
          <p:nvPr/>
        </p:nvSpPr>
        <p:spPr>
          <a:xfrm>
            <a:off x="5289940" y="1760778"/>
            <a:ext cx="6143326" cy="1526214"/>
          </a:xfrm>
          <a:prstGeom prst="downArrowCallout">
            <a:avLst>
              <a:gd name="adj1" fmla="val 16003"/>
              <a:gd name="adj2" fmla="val 17502"/>
              <a:gd name="adj3" fmla="val 18573"/>
              <a:gd name="adj4" fmla="val 59621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如何存储才能提高出队操作的性能？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25924"/>
              </p:ext>
            </p:extLst>
          </p:nvPr>
        </p:nvGraphicFramePr>
        <p:xfrm>
          <a:off x="2888830" y="3071818"/>
          <a:ext cx="6464442" cy="1261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2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13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Line 25"/>
          <p:cNvSpPr>
            <a:spLocks noChangeShapeType="1"/>
          </p:cNvSpPr>
          <p:nvPr/>
        </p:nvSpPr>
        <p:spPr bwMode="auto">
          <a:xfrm flipH="1">
            <a:off x="9383989" y="3702619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78" name="Text Box 26"/>
          <p:cNvSpPr txBox="1">
            <a:spLocks noChangeArrowheads="1"/>
          </p:cNvSpPr>
          <p:nvPr/>
        </p:nvSpPr>
        <p:spPr bwMode="auto">
          <a:xfrm>
            <a:off x="9324364" y="3071818"/>
            <a:ext cx="990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 flipH="1">
            <a:off x="2072481" y="3726468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华文行楷" pitchFamily="2" charset="-122"/>
            </a:endParaRP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2032322" y="3114485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队</a:t>
            </a:r>
          </a:p>
        </p:txBody>
      </p:sp>
      <p:sp>
        <p:nvSpPr>
          <p:cNvPr id="53" name="Text Box 17"/>
          <p:cNvSpPr txBox="1">
            <a:spLocks noChangeArrowheads="1"/>
          </p:cNvSpPr>
          <p:nvPr/>
        </p:nvSpPr>
        <p:spPr bwMode="auto">
          <a:xfrm>
            <a:off x="3092654" y="3590771"/>
            <a:ext cx="8327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4177839" y="3586725"/>
            <a:ext cx="7605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5284133" y="3617114"/>
            <a:ext cx="7975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6320739" y="3595693"/>
            <a:ext cx="7305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aseline="-25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 Box 39"/>
          <p:cNvSpPr txBox="1">
            <a:spLocks noChangeArrowheads="1"/>
          </p:cNvSpPr>
          <p:nvPr/>
        </p:nvSpPr>
        <p:spPr bwMode="auto">
          <a:xfrm>
            <a:off x="3092654" y="5496119"/>
            <a:ext cx="4231803" cy="5232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</a:lstStyle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出队操作时间性能为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乘号 82"/>
          <p:cNvSpPr/>
          <p:nvPr/>
        </p:nvSpPr>
        <p:spPr>
          <a:xfrm>
            <a:off x="7367738" y="5332738"/>
            <a:ext cx="717291" cy="86678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五边形 1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71463" y="402535"/>
            <a:ext cx="2906375" cy="988329"/>
            <a:chOff x="511396" y="5843700"/>
            <a:chExt cx="3877696" cy="1903027"/>
          </a:xfrm>
        </p:grpSpPr>
        <p:sp>
          <p:nvSpPr>
            <p:cNvPr id="19" name="燕尾形 18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燕尾形 4"/>
            <p:cNvSpPr/>
            <p:nvPr/>
          </p:nvSpPr>
          <p:spPr>
            <a:xfrm>
              <a:off x="783840" y="5843700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顺序队列</a:t>
              </a:r>
            </a:p>
          </p:txBody>
        </p:sp>
      </p:grpSp>
      <p:sp>
        <p:nvSpPr>
          <p:cNvPr id="3" name="线形标注 2(带边框和强调线) 2"/>
          <p:cNvSpPr/>
          <p:nvPr/>
        </p:nvSpPr>
        <p:spPr>
          <a:xfrm>
            <a:off x="8544272" y="4925808"/>
            <a:ext cx="3312368" cy="95146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006"/>
              <a:gd name="adj6" fmla="val -42464"/>
            </a:avLst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存储在数组的前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个单元</a:t>
            </a:r>
          </a:p>
        </p:txBody>
      </p:sp>
      <p:sp>
        <p:nvSpPr>
          <p:cNvPr id="4" name="矩形 3"/>
          <p:cNvSpPr/>
          <p:nvPr/>
        </p:nvSpPr>
        <p:spPr>
          <a:xfrm>
            <a:off x="700411" y="2003352"/>
            <a:ext cx="43140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Q= (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-1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baseline="-1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,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-1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  ,….,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-1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n-1 , 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-1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3200" baseline="-1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44676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0832 -0.0009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-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-0.09232 -0.0044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-23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08229 0.0030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2" grpId="0" animBg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81" grpId="0" animBg="1"/>
      <p:bldP spid="83" grpId="0" animBg="1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1630,1631,1632,1633,"/>
  <p:tag name="MH_CONTENTSID" val="16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6.0"/>
  <p:tag name="PROBLEMVOICEALLOW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AUTOCOLOR" val="TRUE"/>
  <p:tag name="MH_TYPE" val="CONTENTS"/>
  <p:tag name="ID" val="54584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itle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Rectangle 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TextBox 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Freeform 2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4"/>
</p:tagLst>
</file>

<file path=ppt/theme/theme1.xml><?xml version="1.0" encoding="utf-8"?>
<a:theme xmlns:a="http://schemas.openxmlformats.org/drawingml/2006/main" name="演示文稿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2" id="{1C8628DC-6B33-4EC7-AE98-090D3D666A30}" vid="{BD745617-EE1A-45F8-A219-F9FF47AA8987}"/>
    </a:ext>
  </a:extLst>
</a:theme>
</file>

<file path=ppt/theme/theme2.xml><?xml version="1.0" encoding="utf-8"?>
<a:theme xmlns:a="http://schemas.openxmlformats.org/drawingml/2006/main" name="演示文稿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4" id="{045DB648-4783-41B5-9CCC-79F144C40474}" vid="{EDBCDBCC-F968-44B7-AF65-6AC451178DDD}"/>
    </a:ext>
  </a:extLst>
</a:theme>
</file>

<file path=ppt/theme/theme3.xml><?xml version="1.0" encoding="utf-8"?>
<a:theme xmlns:a="http://schemas.openxmlformats.org/drawingml/2006/main" name="演示文稿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5" id="{890E0C8E-D88D-4477-B85F-DAAA0E5D9497}" vid="{87EC80FA-82FB-4DDD-9B77-B59C0ED9FC27}"/>
    </a:ext>
  </a:extLst>
</a:theme>
</file>

<file path=ppt/theme/theme4.xml><?xml version="1.0" encoding="utf-8"?>
<a:theme xmlns:a="http://schemas.openxmlformats.org/drawingml/2006/main" name="演示文稿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6" id="{8D34F381-B58E-4578-A651-42B86E16BB86}" vid="{78F00369-7F80-4453-A8A4-CC6C91E4BE21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《数据结构》课件模板（主题）</Template>
  <TotalTime>37357</TotalTime>
  <Words>2132</Words>
  <Application>Microsoft Office PowerPoint</Application>
  <PresentationFormat>宽屏</PresentationFormat>
  <Paragraphs>561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仿宋_GB2312</vt:lpstr>
      <vt:lpstr>华文细黑</vt:lpstr>
      <vt:lpstr>楷体</vt:lpstr>
      <vt:lpstr>宋体</vt:lpstr>
      <vt:lpstr>微软雅黑</vt:lpstr>
      <vt:lpstr>微软雅黑</vt:lpstr>
      <vt:lpstr>Arial</vt:lpstr>
      <vt:lpstr>Calibri</vt:lpstr>
      <vt:lpstr>Impact</vt:lpstr>
      <vt:lpstr>Times New Roman</vt:lpstr>
      <vt:lpstr>演示文稿12</vt:lpstr>
      <vt:lpstr>演示文稿14</vt:lpstr>
      <vt:lpstr>演示文稿15</vt:lpstr>
      <vt:lpstr>演示文稿16</vt:lpstr>
      <vt:lpstr>VISIO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教学节段7</dc:title>
  <dc:creator>lidongmei</dc:creator>
  <cp:lastModifiedBy>Eclipse _w</cp:lastModifiedBy>
  <cp:revision>1914</cp:revision>
  <dcterms:created xsi:type="dcterms:W3CDTF">1996-07-15T15:40:02Z</dcterms:created>
  <dcterms:modified xsi:type="dcterms:W3CDTF">2024-11-02T13:43:28Z</dcterms:modified>
</cp:coreProperties>
</file>