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22"/>
  </p:notesMasterIdLst>
  <p:handoutMasterIdLst>
    <p:handoutMasterId r:id="rId23"/>
  </p:handoutMasterIdLst>
  <p:sldIdLst>
    <p:sldId id="1408" r:id="rId5"/>
    <p:sldId id="1800" r:id="rId6"/>
    <p:sldId id="1865" r:id="rId7"/>
    <p:sldId id="1866" r:id="rId8"/>
    <p:sldId id="1867" r:id="rId9"/>
    <p:sldId id="1868" r:id="rId10"/>
    <p:sldId id="1869" r:id="rId11"/>
    <p:sldId id="1871" r:id="rId12"/>
    <p:sldId id="1872" r:id="rId13"/>
    <p:sldId id="1873" r:id="rId14"/>
    <p:sldId id="1861" r:id="rId15"/>
    <p:sldId id="1874" r:id="rId16"/>
    <p:sldId id="1875" r:id="rId17"/>
    <p:sldId id="1864" r:id="rId18"/>
    <p:sldId id="1876" r:id="rId19"/>
    <p:sldId id="1831" r:id="rId20"/>
    <p:sldId id="1669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D966"/>
    <a:srgbClr val="F4F4F4"/>
    <a:srgbClr val="FF3300"/>
    <a:srgbClr val="009999"/>
    <a:srgbClr val="00FF00"/>
    <a:srgbClr val="ED7D31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napToObject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5/6/2024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3.tmp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slideLayout" Target="../slideLayouts/slideLayout44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3261520" y="1988841"/>
            <a:ext cx="5666105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ln w="3175" cmpd="sng">
                  <a:noFill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二叉树的建立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11624" y="3356992"/>
            <a:ext cx="6840760" cy="244827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《</a:t>
            </a:r>
            <a:r>
              <a:rPr lang="zh-CN" altLang="en-US" sz="3600" dirty="0"/>
              <a:t>数据结构</a:t>
            </a:r>
            <a:r>
              <a:rPr lang="en-US" altLang="zh-CN" sz="3600" dirty="0"/>
              <a:t>》</a:t>
            </a:r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章第</a:t>
            </a:r>
            <a:r>
              <a:rPr lang="en-US" altLang="zh-CN" sz="3600" dirty="0"/>
              <a:t>5</a:t>
            </a:r>
            <a:r>
              <a:rPr lang="zh-CN" altLang="en-US" sz="3600" dirty="0"/>
              <a:t>节</a:t>
            </a:r>
            <a:endParaRPr lang="en-US" altLang="zh-CN" sz="3600" dirty="0"/>
          </a:p>
          <a:p>
            <a:r>
              <a:rPr lang="zh-CN" altLang="en-US" dirty="0"/>
              <a:t>“遍历二叉树和线索二叉树”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已知后序和中序遍历序列创建二叉树</a:t>
              </a:r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8360" y="1524985"/>
            <a:ext cx="9361038" cy="138499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已知一棵二叉树的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后序序列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BDCEAFHG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DECBHGFA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，请画出这棵二叉树。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11424" y="3060890"/>
            <a:ext cx="10081120" cy="358251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由后序遍历特征，根结点必在后序序列尾部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②由中序遍历特征，根结点必在其中间，而且其左部必全部是左子树子孙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BDCE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，其右部必全部是右子树子孙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FHG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③继而，根据后序中的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子树可确定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的左孩子，根据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HGF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子串可确定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的右孩子；以此类推。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7595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122" name="Rectangle 34"/>
          <p:cNvSpPr>
            <a:spLocks noChangeArrowheads="1"/>
          </p:cNvSpPr>
          <p:nvPr/>
        </p:nvSpPr>
        <p:spPr bwMode="auto">
          <a:xfrm>
            <a:off x="956171" y="391983"/>
            <a:ext cx="609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中序遍历：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 D C E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F H G</a:t>
            </a: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后序遍历：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 E C B H G F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2870200" y="1020250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25" name="Line 37"/>
          <p:cNvSpPr>
            <a:spLocks noChangeShapeType="1"/>
          </p:cNvSpPr>
          <p:nvPr/>
        </p:nvSpPr>
        <p:spPr bwMode="auto">
          <a:xfrm>
            <a:off x="2870200" y="1915983"/>
            <a:ext cx="1219200" cy="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26" name="Line 38"/>
          <p:cNvSpPr>
            <a:spLocks noChangeShapeType="1"/>
          </p:cNvSpPr>
          <p:nvPr/>
        </p:nvSpPr>
        <p:spPr bwMode="auto">
          <a:xfrm>
            <a:off x="3170404" y="959644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27" name="Line 39"/>
          <p:cNvSpPr>
            <a:spLocks noChangeShapeType="1"/>
          </p:cNvSpPr>
          <p:nvPr/>
        </p:nvSpPr>
        <p:spPr bwMode="auto">
          <a:xfrm>
            <a:off x="2870200" y="1797218"/>
            <a:ext cx="914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28" name="Rectangle 40"/>
          <p:cNvSpPr>
            <a:spLocks noChangeArrowheads="1"/>
          </p:cNvSpPr>
          <p:nvPr/>
        </p:nvSpPr>
        <p:spPr bwMode="auto">
          <a:xfrm>
            <a:off x="2891110" y="5113043"/>
            <a:ext cx="215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B D C E</a:t>
            </a:r>
            <a:r>
              <a:rPr lang="zh-CN" altLang="en-US" sz="2800" dirty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29" name="Rectangle 41"/>
          <p:cNvSpPr>
            <a:spLocks noChangeArrowheads="1"/>
          </p:cNvSpPr>
          <p:nvPr/>
        </p:nvSpPr>
        <p:spPr bwMode="auto">
          <a:xfrm>
            <a:off x="6375401" y="5057776"/>
            <a:ext cx="1935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66FF33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F H G</a:t>
            </a:r>
            <a:r>
              <a:rPr lang="zh-CN" altLang="en-US" sz="2800">
                <a:solidFill>
                  <a:srgbClr val="66FF33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0" name="Rectangle 42"/>
          <p:cNvSpPr>
            <a:spLocks noChangeArrowheads="1"/>
          </p:cNvSpPr>
          <p:nvPr/>
        </p:nvSpPr>
        <p:spPr bwMode="auto">
          <a:xfrm>
            <a:off x="5308600" y="2300289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57131" name="Rectangle 43"/>
          <p:cNvSpPr>
            <a:spLocks noChangeArrowheads="1"/>
          </p:cNvSpPr>
          <p:nvPr/>
        </p:nvSpPr>
        <p:spPr bwMode="auto">
          <a:xfrm>
            <a:off x="4546601" y="2986089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57132" name="Rectangle 44"/>
          <p:cNvSpPr>
            <a:spLocks noChangeArrowheads="1"/>
          </p:cNvSpPr>
          <p:nvPr/>
        </p:nvSpPr>
        <p:spPr bwMode="auto">
          <a:xfrm>
            <a:off x="6070600" y="2986089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857133" name="Rectangle 45"/>
          <p:cNvSpPr>
            <a:spLocks noChangeArrowheads="1"/>
          </p:cNvSpPr>
          <p:nvPr/>
        </p:nvSpPr>
        <p:spPr bwMode="auto">
          <a:xfrm>
            <a:off x="2403971" y="5127288"/>
            <a:ext cx="3200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800" dirty="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  <a:ea typeface="宋体" panose="02010600030101010101" pitchFamily="2" charset="-122"/>
              </a:rPr>
              <a:t>D C E</a:t>
            </a:r>
            <a:r>
              <a:rPr lang="zh-CN" altLang="en-US" sz="2800" dirty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4" name="Rectangle 46"/>
          <p:cNvSpPr>
            <a:spLocks noChangeArrowheads="1"/>
          </p:cNvSpPr>
          <p:nvPr/>
        </p:nvSpPr>
        <p:spPr bwMode="auto">
          <a:xfrm>
            <a:off x="6146801" y="5119688"/>
            <a:ext cx="198437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>
                <a:solidFill>
                  <a:srgbClr val="66FF33"/>
                </a:solidFill>
                <a:ea typeface="宋体" panose="02010600030101010101" pitchFamily="2" charset="-122"/>
              </a:rPr>
              <a:t>（ </a:t>
            </a:r>
            <a:r>
              <a:rPr lang="en-US" altLang="zh-CN" sz="2800">
                <a:solidFill>
                  <a:srgbClr val="66FF33"/>
                </a:solidFill>
                <a:ea typeface="宋体" panose="02010600030101010101" pitchFamily="2" charset="-122"/>
              </a:rPr>
              <a:t>H G</a:t>
            </a:r>
            <a:r>
              <a:rPr lang="zh-CN" altLang="en-US" sz="2800">
                <a:solidFill>
                  <a:srgbClr val="66FF33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57135" name="Rectangle 47"/>
          <p:cNvSpPr>
            <a:spLocks noChangeArrowheads="1"/>
          </p:cNvSpPr>
          <p:nvPr/>
        </p:nvSpPr>
        <p:spPr bwMode="auto">
          <a:xfrm>
            <a:off x="4851400" y="3671889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57136" name="Rectangle 48"/>
          <p:cNvSpPr>
            <a:spLocks noChangeArrowheads="1"/>
          </p:cNvSpPr>
          <p:nvPr/>
        </p:nvSpPr>
        <p:spPr bwMode="auto">
          <a:xfrm>
            <a:off x="4470400" y="4281489"/>
            <a:ext cx="1257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     E</a:t>
            </a:r>
          </a:p>
        </p:txBody>
      </p:sp>
      <p:sp>
        <p:nvSpPr>
          <p:cNvPr id="857137" name="Rectangle 49"/>
          <p:cNvSpPr>
            <a:spLocks noChangeArrowheads="1"/>
          </p:cNvSpPr>
          <p:nvPr/>
        </p:nvSpPr>
        <p:spPr bwMode="auto">
          <a:xfrm>
            <a:off x="6637338" y="3671889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57138" name="Rectangle 50"/>
          <p:cNvSpPr>
            <a:spLocks noChangeArrowheads="1"/>
          </p:cNvSpPr>
          <p:nvPr/>
        </p:nvSpPr>
        <p:spPr bwMode="auto">
          <a:xfrm>
            <a:off x="5994401" y="4281489"/>
            <a:ext cx="50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57139" name="Line 51"/>
          <p:cNvSpPr>
            <a:spLocks noChangeShapeType="1"/>
          </p:cNvSpPr>
          <p:nvPr/>
        </p:nvSpPr>
        <p:spPr bwMode="auto">
          <a:xfrm flipH="1">
            <a:off x="4927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0" name="Line 52"/>
          <p:cNvSpPr>
            <a:spLocks noChangeShapeType="1"/>
          </p:cNvSpPr>
          <p:nvPr/>
        </p:nvSpPr>
        <p:spPr bwMode="auto">
          <a:xfrm flipH="1">
            <a:off x="4622800" y="4129088"/>
            <a:ext cx="3810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1" name="Line 53"/>
          <p:cNvSpPr>
            <a:spLocks noChangeShapeType="1"/>
          </p:cNvSpPr>
          <p:nvPr/>
        </p:nvSpPr>
        <p:spPr bwMode="auto">
          <a:xfrm flipH="1">
            <a:off x="6451600" y="4129088"/>
            <a:ext cx="3048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2" name="Line 54"/>
          <p:cNvSpPr>
            <a:spLocks noChangeShapeType="1"/>
          </p:cNvSpPr>
          <p:nvPr/>
        </p:nvSpPr>
        <p:spPr bwMode="auto">
          <a:xfrm>
            <a:off x="5689600" y="27574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3" name="Line 55"/>
          <p:cNvSpPr>
            <a:spLocks noChangeShapeType="1"/>
          </p:cNvSpPr>
          <p:nvPr/>
        </p:nvSpPr>
        <p:spPr bwMode="auto">
          <a:xfrm>
            <a:off x="6375400" y="3367088"/>
            <a:ext cx="4572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4" name="Line 56"/>
          <p:cNvSpPr>
            <a:spLocks noChangeShapeType="1"/>
          </p:cNvSpPr>
          <p:nvPr/>
        </p:nvSpPr>
        <p:spPr bwMode="auto">
          <a:xfrm>
            <a:off x="4851400" y="3443288"/>
            <a:ext cx="152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5" name="Line 57"/>
          <p:cNvSpPr>
            <a:spLocks noChangeShapeType="1"/>
          </p:cNvSpPr>
          <p:nvPr/>
        </p:nvSpPr>
        <p:spPr bwMode="auto">
          <a:xfrm>
            <a:off x="5232400" y="4129088"/>
            <a:ext cx="22860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7147" name="Rectangle 59"/>
          <p:cNvSpPr>
            <a:spLocks noChangeArrowheads="1"/>
          </p:cNvSpPr>
          <p:nvPr/>
        </p:nvSpPr>
        <p:spPr bwMode="auto">
          <a:xfrm>
            <a:off x="3710897" y="1272368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0" name="Rectangle 59"/>
          <p:cNvSpPr>
            <a:spLocks noChangeArrowheads="1"/>
          </p:cNvSpPr>
          <p:nvPr/>
        </p:nvSpPr>
        <p:spPr bwMode="auto">
          <a:xfrm>
            <a:off x="2711624" y="416079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757014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24" grpId="0" animBg="1"/>
      <p:bldP spid="857125" grpId="0" animBg="1"/>
      <p:bldP spid="857126" grpId="0" animBg="1"/>
      <p:bldP spid="857127" grpId="0" animBg="1"/>
      <p:bldP spid="857128" grpId="0" autoUpdateAnimBg="0"/>
      <p:bldP spid="857129" grpId="0" autoUpdateAnimBg="0"/>
      <p:bldP spid="857130" grpId="0" autoUpdateAnimBg="0"/>
      <p:bldP spid="857131" grpId="0" autoUpdateAnimBg="0"/>
      <p:bldP spid="857132" grpId="0" autoUpdateAnimBg="0"/>
      <p:bldP spid="857133" grpId="0" animBg="1" autoUpdateAnimBg="0"/>
      <p:bldP spid="857134" grpId="0" animBg="1" autoUpdateAnimBg="0"/>
      <p:bldP spid="857135" grpId="0" autoUpdateAnimBg="0"/>
      <p:bldP spid="857136" grpId="0" autoUpdateAnimBg="0"/>
      <p:bldP spid="857137" grpId="0" autoUpdateAnimBg="0"/>
      <p:bldP spid="857138" grpId="0" autoUpdateAnimBg="0"/>
      <p:bldP spid="857139" grpId="0" animBg="1"/>
      <p:bldP spid="857140" grpId="0" animBg="1"/>
      <p:bldP spid="857141" grpId="0" animBg="1"/>
      <p:bldP spid="857142" grpId="0" animBg="1"/>
      <p:bldP spid="857143" grpId="0" animBg="1"/>
      <p:bldP spid="857144" grpId="0" animBg="1"/>
      <p:bldP spid="857145" grpId="0" animBg="1"/>
      <p:bldP spid="857147" grpId="0" autoUpdateAnimBg="0"/>
      <p:bldP spid="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1464" y="2531140"/>
            <a:ext cx="9289030" cy="33239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需知要构建的二叉树后序序列、中序序列的起始位置、结点个数；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先创建根节点，就是后序的最后一个字符；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根节点的左孩子就是左子树的根节点；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根节点的右孩子就是右子树的根节点；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横卷形 62"/>
          <p:cNvSpPr/>
          <p:nvPr/>
        </p:nvSpPr>
        <p:spPr>
          <a:xfrm>
            <a:off x="3287688" y="1518296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已知后序和中序遍历序列创建二叉树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2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7221" y="1527622"/>
            <a:ext cx="9721080" cy="522194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post,char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in,int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 {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if(n&lt;=0) return NULL; T=(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T-&gt;data=post[n-1];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=0;in[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]!=post[n-1];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++); //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是左子树的结点个数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post,in,i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T-&gt;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post+i,in+i+1,n-i-1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return T;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已知后序和中序遍历序列创建二叉树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511824" y="2060848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5832" y="2564904"/>
            <a:ext cx="22238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35832" y="3068960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35832" y="3573016"/>
            <a:ext cx="5680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35832" y="4077072"/>
            <a:ext cx="2655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35832" y="4581128"/>
            <a:ext cx="4024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35832" y="5085184"/>
            <a:ext cx="611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35832" y="5589240"/>
            <a:ext cx="80565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35832" y="6093296"/>
            <a:ext cx="1359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695400" y="2585031"/>
            <a:ext cx="10801200" cy="3046988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若二叉树中各结点的值均不相同，则：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由二叉树的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序列，或由其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序列均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能唯一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地确定一棵二叉树，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但由前序序列和后序序列却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不一定能唯一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地确定一棵二叉树。 </a:t>
            </a:r>
          </a:p>
        </p:txBody>
      </p:sp>
      <p:sp>
        <p:nvSpPr>
          <p:cNvPr id="4" name="横卷形 3"/>
          <p:cNvSpPr/>
          <p:nvPr/>
        </p:nvSpPr>
        <p:spPr>
          <a:xfrm>
            <a:off x="3306710" y="1124744"/>
            <a:ext cx="4126189" cy="1272012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重要结论</a:t>
            </a:r>
          </a:p>
        </p:txBody>
      </p:sp>
    </p:spTree>
    <p:extLst>
      <p:ext uri="{BB962C8B-B14F-4D97-AF65-F5344CB8AC3E}">
        <p14:creationId xmlns:p14="http://schemas.microsoft.com/office/powerpoint/2010/main" val="375300018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/>
              <a:t>某二叉树的中序序列和后序序列正好相反，则该二叉树一定是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空或只有一个结点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高度等于其结点数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/>
              <a:t>任一结点无左孩子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/>
              <a:t>任一结点无右孩子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173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6669089" y="3735389"/>
            <a:ext cx="903287" cy="1690687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6348414" y="2559051"/>
            <a:ext cx="903287" cy="286702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>
            <a:off x="4972050" y="4645025"/>
            <a:ext cx="903288" cy="781050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H="1">
            <a:off x="5292725" y="3516313"/>
            <a:ext cx="903288" cy="1909762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H="1">
            <a:off x="4662489" y="1887539"/>
            <a:ext cx="903287" cy="3538537"/>
          </a:xfrm>
          <a:custGeom>
            <a:avLst/>
            <a:gdLst>
              <a:gd name="connsiteX0" fmla="*/ 221247 w 863600"/>
              <a:gd name="connsiteY0" fmla="*/ 0 h 3383233"/>
              <a:gd name="connsiteX1" fmla="*/ 0 w 863600"/>
              <a:gd name="connsiteY1" fmla="*/ 221247 h 3383233"/>
              <a:gd name="connsiteX2" fmla="*/ 0 w 863600"/>
              <a:gd name="connsiteY2" fmla="*/ 1547881 h 3383233"/>
              <a:gd name="connsiteX3" fmla="*/ 0 w 863600"/>
              <a:gd name="connsiteY3" fmla="*/ 1615441 h 3383233"/>
              <a:gd name="connsiteX4" fmla="*/ 1 w 863600"/>
              <a:gd name="connsiteY4" fmla="*/ 3383233 h 3383233"/>
              <a:gd name="connsiteX5" fmla="*/ 140965 w 863600"/>
              <a:gd name="connsiteY5" fmla="*/ 3383233 h 3383233"/>
              <a:gd name="connsiteX6" fmla="*/ 140965 w 863600"/>
              <a:gd name="connsiteY6" fmla="*/ 1547881 h 3383233"/>
              <a:gd name="connsiteX7" fmla="*/ 140964 w 863600"/>
              <a:gd name="connsiteY7" fmla="*/ 1547881 h 3383233"/>
              <a:gd name="connsiteX8" fmla="*/ 140965 w 863600"/>
              <a:gd name="connsiteY8" fmla="*/ 221247 h 3383233"/>
              <a:gd name="connsiteX9" fmla="*/ 221247 w 863600"/>
              <a:gd name="connsiteY9" fmla="*/ 140965 h 3383233"/>
              <a:gd name="connsiteX10" fmla="*/ 863600 w 863600"/>
              <a:gd name="connsiteY10" fmla="*/ 140965 h 3383233"/>
              <a:gd name="connsiteX11" fmla="*/ 863600 w 863600"/>
              <a:gd name="connsiteY11" fmla="*/ 1 h 338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3600" h="338323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547881"/>
                </a:lnTo>
                <a:lnTo>
                  <a:pt x="0" y="1615441"/>
                </a:lnTo>
                <a:lnTo>
                  <a:pt x="1" y="3383233"/>
                </a:lnTo>
                <a:lnTo>
                  <a:pt x="140965" y="3383233"/>
                </a:lnTo>
                <a:lnTo>
                  <a:pt x="140965" y="1547881"/>
                </a:lnTo>
                <a:lnTo>
                  <a:pt x="140964" y="154788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7542214" y="3559176"/>
            <a:ext cx="504825" cy="5048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>
            <a:off x="7219951" y="2379663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 flipH="1">
            <a:off x="4497388" y="4467226"/>
            <a:ext cx="506412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Other_9"/>
          <p:cNvSpPr/>
          <p:nvPr>
            <p:custDataLst>
              <p:tags r:id="rId9"/>
            </p:custDataLst>
          </p:nvPr>
        </p:nvSpPr>
        <p:spPr>
          <a:xfrm flipH="1">
            <a:off x="4819651" y="3338513"/>
            <a:ext cx="504825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_10"/>
          <p:cNvSpPr/>
          <p:nvPr>
            <p:custDataLst>
              <p:tags r:id="rId10"/>
            </p:custDataLst>
          </p:nvPr>
        </p:nvSpPr>
        <p:spPr>
          <a:xfrm flipH="1">
            <a:off x="4244976" y="1708151"/>
            <a:ext cx="506413" cy="5064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21613" y="2314689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</a:t>
            </a:r>
          </a:p>
        </p:txBody>
      </p:sp>
      <p:sp>
        <p:nvSpPr>
          <p:cNvPr id="15" name="MH_Desc_1"/>
          <p:cNvSpPr txBox="1"/>
          <p:nvPr>
            <p:custDataLst>
              <p:tags r:id="rId12"/>
            </p:custDataLst>
          </p:nvPr>
        </p:nvSpPr>
        <p:spPr>
          <a:xfrm>
            <a:off x="3326097" y="5515879"/>
            <a:ext cx="6274169" cy="898301"/>
          </a:xfrm>
          <a:prstGeom prst="rect">
            <a:avLst/>
          </a:prstGeom>
          <a:noFill/>
        </p:spPr>
        <p:txBody>
          <a:bodyPr lIns="72000" tIns="72000" rIns="72000" bIns="0">
            <a:no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Application Field of Binary Tree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MH_Other_11"/>
          <p:cNvCxnSpPr/>
          <p:nvPr>
            <p:custDataLst>
              <p:tags r:id="rId13"/>
            </p:custDataLst>
          </p:nvPr>
        </p:nvCxnSpPr>
        <p:spPr>
          <a:xfrm>
            <a:off x="3309939" y="5429250"/>
            <a:ext cx="5775325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H_SubTitle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822065" y="1602603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en-US" altLang="zh-CN" sz="32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Merkle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18" name="MH_SubTitle_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71464" y="3230243"/>
            <a:ext cx="3446586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折半查找的判定树</a:t>
            </a:r>
          </a:p>
        </p:txBody>
      </p:sp>
      <p:sp>
        <p:nvSpPr>
          <p:cNvPr id="19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997075" y="4378801"/>
            <a:ext cx="240665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哈夫曼树</a:t>
            </a:r>
          </a:p>
        </p:txBody>
      </p:sp>
      <p:sp>
        <p:nvSpPr>
          <p:cNvPr id="20" name="MH_SubTitle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047039" y="3528332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</a:t>
            </a:r>
          </a:p>
        </p:txBody>
      </p:sp>
      <p:sp>
        <p:nvSpPr>
          <p:cNvPr id="21" name="MH_Other_2"/>
          <p:cNvSpPr/>
          <p:nvPr>
            <p:custDataLst>
              <p:tags r:id="rId18"/>
            </p:custDataLst>
          </p:nvPr>
        </p:nvSpPr>
        <p:spPr>
          <a:xfrm>
            <a:off x="6989765" y="1887539"/>
            <a:ext cx="1086442" cy="3555999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MH_SubTitle_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432195" y="1570945"/>
            <a:ext cx="2406650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</a:p>
        </p:txBody>
      </p:sp>
      <p:sp>
        <p:nvSpPr>
          <p:cNvPr id="23" name="MH_Other_7"/>
          <p:cNvSpPr/>
          <p:nvPr>
            <p:custDataLst>
              <p:tags r:id="rId20"/>
            </p:custDataLst>
          </p:nvPr>
        </p:nvSpPr>
        <p:spPr>
          <a:xfrm>
            <a:off x="7949104" y="1669285"/>
            <a:ext cx="506413" cy="5064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五边形 23"/>
          <p:cNvSpPr/>
          <p:nvPr/>
        </p:nvSpPr>
        <p:spPr>
          <a:xfrm>
            <a:off x="767408" y="536656"/>
            <a:ext cx="372998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913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Number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410331" y="1619679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6" name="MH_Entry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242658" y="1619679"/>
            <a:ext cx="65419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已知扩展的先序遍历序列创建二叉树</a:t>
            </a:r>
          </a:p>
        </p:txBody>
      </p:sp>
      <p:sp>
        <p:nvSpPr>
          <p:cNvPr id="9" name="MH_Number_3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410331" y="440314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242659" y="4403145"/>
            <a:ext cx="6541972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已知后序和中序遍历序列创建二叉树</a:t>
            </a:r>
          </a:p>
        </p:txBody>
      </p:sp>
      <p:sp>
        <p:nvSpPr>
          <p:cNvPr id="21" name="MH_Number_2">
            <a:hlinkClick r:id="rId13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410331" y="2996952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>
          <a:xfrm>
            <a:off x="5242659" y="2996952"/>
            <a:ext cx="6541972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已知先序和中序遍历序列创建二叉树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75483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已知扩展的先序遍历序列创建二叉树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53481" y="1524985"/>
            <a:ext cx="785612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已知扩展的先序序列为：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#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# D E # G # # F # # #</a:t>
            </a:r>
            <a:endParaRPr lang="zh-CN" altLang="en-US" sz="28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993139" y="2809878"/>
            <a:ext cx="6346825" cy="3248025"/>
            <a:chOff x="652" y="1314"/>
            <a:chExt cx="3998" cy="2046"/>
          </a:xfrm>
        </p:grpSpPr>
        <p:grpSp>
          <p:nvGrpSpPr>
            <p:cNvPr id="10" name="Group 3"/>
            <p:cNvGrpSpPr>
              <a:grpSpLocks/>
            </p:cNvGrpSpPr>
            <p:nvPr/>
          </p:nvGrpSpPr>
          <p:grpSpPr bwMode="auto">
            <a:xfrm>
              <a:off x="3628" y="1585"/>
              <a:ext cx="1022" cy="1672"/>
              <a:chOff x="703" y="2015"/>
              <a:chExt cx="1022" cy="1672"/>
            </a:xfrm>
          </p:grpSpPr>
          <p:sp>
            <p:nvSpPr>
              <p:cNvPr id="50" name="Oval 4"/>
              <p:cNvSpPr>
                <a:spLocks noChangeArrowheads="1"/>
              </p:cNvSpPr>
              <p:nvPr/>
            </p:nvSpPr>
            <p:spPr bwMode="auto">
              <a:xfrm>
                <a:off x="1222" y="2015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51" name="Oval 5"/>
              <p:cNvSpPr>
                <a:spLocks noChangeArrowheads="1"/>
              </p:cNvSpPr>
              <p:nvPr/>
            </p:nvSpPr>
            <p:spPr bwMode="auto">
              <a:xfrm>
                <a:off x="974" y="2367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52" name="Oval 6"/>
              <p:cNvSpPr>
                <a:spLocks noChangeArrowheads="1"/>
              </p:cNvSpPr>
              <p:nvPr/>
            </p:nvSpPr>
            <p:spPr bwMode="auto">
              <a:xfrm>
                <a:off x="703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215" y="2729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1015" y="3051"/>
                <a:ext cx="255" cy="2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5" name="Oval 9"/>
              <p:cNvSpPr>
                <a:spLocks noChangeArrowheads="1"/>
              </p:cNvSpPr>
              <p:nvPr/>
            </p:nvSpPr>
            <p:spPr bwMode="auto">
              <a:xfrm>
                <a:off x="1470" y="3051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1225" y="3463"/>
                <a:ext cx="255" cy="22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 flipH="1">
                <a:off x="1156" y="2200"/>
                <a:ext cx="111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 flipH="1">
                <a:off x="911" y="2566"/>
                <a:ext cx="122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1189" y="2566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 flipH="1">
                <a:off x="1211" y="2955"/>
                <a:ext cx="78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1411" y="2933"/>
                <a:ext cx="112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1178" y="3277"/>
                <a:ext cx="133" cy="1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652" y="1314"/>
              <a:ext cx="2304" cy="2046"/>
              <a:chOff x="2540" y="1328"/>
              <a:chExt cx="2223" cy="2631"/>
            </a:xfrm>
          </p:grpSpPr>
          <p:grpSp>
            <p:nvGrpSpPr>
              <p:cNvPr id="12" name="Group 18"/>
              <p:cNvGrpSpPr>
                <a:grpSpLocks/>
              </p:cNvGrpSpPr>
              <p:nvPr/>
            </p:nvGrpSpPr>
            <p:grpSpPr bwMode="auto">
              <a:xfrm>
                <a:off x="2540" y="1809"/>
                <a:ext cx="2223" cy="2150"/>
                <a:chOff x="1873" y="1821"/>
                <a:chExt cx="2223" cy="2150"/>
              </a:xfrm>
            </p:grpSpPr>
            <p:grpSp>
              <p:nvGrpSpPr>
                <p:cNvPr id="16" name="Group 19"/>
                <p:cNvGrpSpPr>
                  <a:grpSpLocks/>
                </p:cNvGrpSpPr>
                <p:nvPr/>
              </p:nvGrpSpPr>
              <p:grpSpPr bwMode="auto">
                <a:xfrm>
                  <a:off x="2622" y="1821"/>
                  <a:ext cx="778" cy="256"/>
                  <a:chOff x="1700" y="2033"/>
                  <a:chExt cx="778" cy="256"/>
                </a:xfrm>
              </p:grpSpPr>
              <p:sp>
                <p:nvSpPr>
                  <p:cNvPr id="4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      A    ^   </a:t>
                    </a:r>
                  </a:p>
                </p:txBody>
              </p:sp>
              <p:sp>
                <p:nvSpPr>
                  <p:cNvPr id="4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23"/>
                <p:cNvGrpSpPr>
                  <a:grpSpLocks/>
                </p:cNvGrpSpPr>
                <p:nvPr/>
              </p:nvGrpSpPr>
              <p:grpSpPr bwMode="auto">
                <a:xfrm>
                  <a:off x="2152" y="2229"/>
                  <a:ext cx="778" cy="256"/>
                  <a:chOff x="1700" y="2033"/>
                  <a:chExt cx="778" cy="256"/>
                </a:xfrm>
              </p:grpSpPr>
              <p:sp>
                <p:nvSpPr>
                  <p:cNvPr id="4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4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27"/>
                <p:cNvGrpSpPr>
                  <a:grpSpLocks/>
                </p:cNvGrpSpPr>
                <p:nvPr/>
              </p:nvGrpSpPr>
              <p:grpSpPr bwMode="auto">
                <a:xfrm>
                  <a:off x="1873" y="2729"/>
                  <a:ext cx="778" cy="256"/>
                  <a:chOff x="1700" y="2033"/>
                  <a:chExt cx="778" cy="256"/>
                </a:xfrm>
              </p:grpSpPr>
              <p:sp>
                <p:nvSpPr>
                  <p:cNvPr id="4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^    C    ^</a:t>
                    </a:r>
                  </a:p>
                </p:txBody>
              </p:sp>
              <p:sp>
                <p:nvSpPr>
                  <p:cNvPr id="4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" name="Group 31"/>
                <p:cNvGrpSpPr>
                  <a:grpSpLocks/>
                </p:cNvGrpSpPr>
                <p:nvPr/>
              </p:nvGrpSpPr>
              <p:grpSpPr bwMode="auto">
                <a:xfrm>
                  <a:off x="2830" y="2728"/>
                  <a:ext cx="778" cy="256"/>
                  <a:chOff x="1700" y="2033"/>
                  <a:chExt cx="778" cy="256"/>
                </a:xfrm>
              </p:grpSpPr>
              <p:sp>
                <p:nvSpPr>
                  <p:cNvPr id="3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      D</a:t>
                    </a:r>
                  </a:p>
                </p:txBody>
              </p:sp>
              <p:sp>
                <p:nvSpPr>
                  <p:cNvPr id="3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" name="Group 35"/>
                <p:cNvGrpSpPr>
                  <a:grpSpLocks/>
                </p:cNvGrpSpPr>
                <p:nvPr/>
              </p:nvGrpSpPr>
              <p:grpSpPr bwMode="auto">
                <a:xfrm>
                  <a:off x="2385" y="3238"/>
                  <a:ext cx="778" cy="256"/>
                  <a:chOff x="1700" y="2033"/>
                  <a:chExt cx="778" cy="256"/>
                </a:xfrm>
              </p:grpSpPr>
              <p:sp>
                <p:nvSpPr>
                  <p:cNvPr id="35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^    E</a:t>
                    </a:r>
                  </a:p>
                </p:txBody>
              </p:sp>
              <p:sp>
                <p:nvSpPr>
                  <p:cNvPr id="3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1" name="Group 39"/>
                <p:cNvGrpSpPr>
                  <a:grpSpLocks/>
                </p:cNvGrpSpPr>
                <p:nvPr/>
              </p:nvGrpSpPr>
              <p:grpSpPr bwMode="auto">
                <a:xfrm>
                  <a:off x="3318" y="3228"/>
                  <a:ext cx="778" cy="256"/>
                  <a:chOff x="1700" y="2033"/>
                  <a:chExt cx="778" cy="256"/>
                </a:xfrm>
              </p:grpSpPr>
              <p:sp>
                <p:nvSpPr>
                  <p:cNvPr id="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^     F   ^</a:t>
                    </a:r>
                  </a:p>
                </p:txBody>
              </p:sp>
              <p:sp>
                <p:nvSpPr>
                  <p:cNvPr id="3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43"/>
                <p:cNvGrpSpPr>
                  <a:grpSpLocks/>
                </p:cNvGrpSpPr>
                <p:nvPr/>
              </p:nvGrpSpPr>
              <p:grpSpPr bwMode="auto">
                <a:xfrm>
                  <a:off x="2850" y="3715"/>
                  <a:ext cx="778" cy="256"/>
                  <a:chOff x="1700" y="2033"/>
                  <a:chExt cx="778" cy="256"/>
                </a:xfrm>
              </p:grpSpPr>
              <p:sp>
                <p:nvSpPr>
                  <p:cNvPr id="2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700" y="2033"/>
                    <a:ext cx="778" cy="25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000">
                        <a:ea typeface="宋体" panose="02010600030101010101" pitchFamily="2" charset="-122"/>
                      </a:rPr>
                      <a:t> ^    G     ^</a:t>
                    </a:r>
                  </a:p>
                </p:txBody>
              </p:sp>
              <p:sp>
                <p:nvSpPr>
                  <p:cNvPr id="3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212" y="2033"/>
                    <a:ext cx="0" cy="25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3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67" y="2000"/>
                  <a:ext cx="144" cy="2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167" y="2433"/>
                  <a:ext cx="111" cy="3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49"/>
                <p:cNvSpPr>
                  <a:spLocks noChangeShapeType="1"/>
                </p:cNvSpPr>
                <p:nvPr/>
              </p:nvSpPr>
              <p:spPr bwMode="auto">
                <a:xfrm>
                  <a:off x="2834" y="2400"/>
                  <a:ext cx="322" cy="3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767" y="2878"/>
                  <a:ext cx="178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51"/>
                <p:cNvSpPr>
                  <a:spLocks noChangeShapeType="1"/>
                </p:cNvSpPr>
                <p:nvPr/>
              </p:nvSpPr>
              <p:spPr bwMode="auto">
                <a:xfrm>
                  <a:off x="3467" y="2878"/>
                  <a:ext cx="200" cy="35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52"/>
                <p:cNvSpPr>
                  <a:spLocks noChangeShapeType="1"/>
                </p:cNvSpPr>
                <p:nvPr/>
              </p:nvSpPr>
              <p:spPr bwMode="auto">
                <a:xfrm>
                  <a:off x="3000" y="3433"/>
                  <a:ext cx="200" cy="2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3"/>
              <p:cNvGrpSpPr>
                <a:grpSpLocks/>
              </p:cNvGrpSpPr>
              <p:nvPr/>
            </p:nvGrpSpPr>
            <p:grpSpPr bwMode="auto">
              <a:xfrm>
                <a:off x="3445" y="1328"/>
                <a:ext cx="211" cy="483"/>
                <a:chOff x="3445" y="1328"/>
                <a:chExt cx="211" cy="483"/>
              </a:xfrm>
            </p:grpSpPr>
            <p:sp>
              <p:nvSpPr>
                <p:cNvPr id="14" name="Freeform 54"/>
                <p:cNvSpPr>
                  <a:spLocks/>
                </p:cNvSpPr>
                <p:nvPr/>
              </p:nvSpPr>
              <p:spPr bwMode="auto">
                <a:xfrm>
                  <a:off x="3445" y="1328"/>
                  <a:ext cx="72" cy="299"/>
                </a:xfrm>
                <a:custGeom>
                  <a:avLst/>
                  <a:gdLst>
                    <a:gd name="T0" fmla="*/ 2 w 94"/>
                    <a:gd name="T1" fmla="*/ 0 h 233"/>
                    <a:gd name="T2" fmla="*/ 2 w 94"/>
                    <a:gd name="T3" fmla="*/ 38 h 233"/>
                    <a:gd name="T4" fmla="*/ 0 w 94"/>
                    <a:gd name="T5" fmla="*/ 81 h 233"/>
                    <a:gd name="T6" fmla="*/ 0 60000 65536"/>
                    <a:gd name="T7" fmla="*/ 0 60000 65536"/>
                    <a:gd name="T8" fmla="*/ 0 60000 65536"/>
                    <a:gd name="T9" fmla="*/ 0 w 94"/>
                    <a:gd name="T10" fmla="*/ 0 h 233"/>
                    <a:gd name="T11" fmla="*/ 94 w 94"/>
                    <a:gd name="T12" fmla="*/ 233 h 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" h="233">
                      <a:moveTo>
                        <a:pt x="33" y="0"/>
                      </a:moveTo>
                      <a:cubicBezTo>
                        <a:pt x="63" y="36"/>
                        <a:pt x="94" y="72"/>
                        <a:pt x="89" y="111"/>
                      </a:cubicBezTo>
                      <a:cubicBezTo>
                        <a:pt x="84" y="150"/>
                        <a:pt x="19" y="218"/>
                        <a:pt x="0" y="233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55"/>
                <p:cNvSpPr>
                  <a:spLocks noChangeShapeType="1"/>
                </p:cNvSpPr>
                <p:nvPr/>
              </p:nvSpPr>
              <p:spPr bwMode="auto">
                <a:xfrm>
                  <a:off x="3456" y="1589"/>
                  <a:ext cx="200" cy="2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9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已知扩展的先序遍历序列创建二叉树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631506" y="2924944"/>
            <a:ext cx="7856128" cy="20313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创建根节点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申请结点空间、给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创建左子树，把头指针给根节点的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赋值。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创建右子树，把头指针给根节点的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赋值。</a:t>
            </a:r>
          </a:p>
        </p:txBody>
      </p:sp>
      <p:sp>
        <p:nvSpPr>
          <p:cNvPr id="63" name="横卷形 62"/>
          <p:cNvSpPr/>
          <p:nvPr/>
        </p:nvSpPr>
        <p:spPr>
          <a:xfrm>
            <a:off x="3287688" y="1518296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</a:p>
        </p:txBody>
      </p:sp>
    </p:spTree>
    <p:extLst>
      <p:ext uri="{BB962C8B-B14F-4D97-AF65-F5344CB8AC3E}">
        <p14:creationId xmlns:p14="http://schemas.microsoft.com/office/powerpoint/2010/main" val="192183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已知扩展的先序遍历序列创建二叉树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77028" y="1527622"/>
            <a:ext cx="9711460" cy="4832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BiTree CreateBiTree()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返回值是根指针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char ch;BiTree T;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scanf("%c",&amp;ch);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if(ch=='#') return NULL;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T=new BiTNode; 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//T=(</a:t>
            </a:r>
            <a:r>
              <a:rPr lang="en-US" altLang="zh-CN" sz="2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zh-CN" altLang="en-US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T-&gt;data=ch;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T-&gt;lchild=CreateBiTree();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T-&gt;rchild=CreateBiTree();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T;</a:t>
            </a:r>
          </a:p>
          <a:p>
            <a:pPr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71464" y="2852936"/>
            <a:ext cx="2664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66150" y="3284984"/>
            <a:ext cx="2664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36489" y="3717032"/>
            <a:ext cx="4032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71464" y="4149080"/>
            <a:ext cx="26642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71464" y="4581128"/>
            <a:ext cx="21602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71464" y="4941168"/>
            <a:ext cx="3960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71464" y="5445224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271464" y="5805264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51173" y="2204864"/>
            <a:ext cx="5400600" cy="954107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已知扩展的先序序列为：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#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# D E # G # # F # # #</a:t>
            </a:r>
            <a:endParaRPr lang="zh-CN" altLang="en-US" sz="28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01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已知扩展的先序遍历序列创建二叉树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77028" y="1527622"/>
            <a:ext cx="9711460" cy="517449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==’#’)   T=NULL;  	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递归结束，建空树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else{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T=new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T-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                         	//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生成根结点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递归创建左子树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递归创建右子树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												</a:t>
            </a:r>
          </a:p>
          <a:p>
            <a:pPr>
              <a:lnSpc>
                <a:spcPts val="4000"/>
              </a:lnSpc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	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				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11424" y="2564904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11424" y="3068960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08495" y="4149080"/>
            <a:ext cx="52195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71464" y="5157192"/>
            <a:ext cx="3960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236487" y="5661248"/>
            <a:ext cx="40324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545538" y="1524985"/>
            <a:ext cx="5400600" cy="954107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已知扩展的先序序列为：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#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# D E # G # # F # # #</a:t>
            </a:r>
            <a:endParaRPr lang="zh-CN" altLang="en-US" sz="28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6" name="燕尾形 5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已知先序和中序遍历序列创建二叉树</a:t>
              </a:r>
            </a:p>
          </p:txBody>
        </p:sp>
      </p:grp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631506" y="1583073"/>
            <a:ext cx="7656512" cy="1308884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已知一棵二叉树的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ABDFGC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BFDGAC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，请画出这棵二叉树。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911424" y="3060890"/>
            <a:ext cx="10081120" cy="358251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由先序遍历特征，根结点必在先序序列头部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②由中序遍历特征，根结点必在其中间，而且其左部必全部是左子树子孙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BFDG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，其右部必全部是右子树子孙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③继而，根据先序中的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BDFG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子树可确定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的左孩子，根据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子串可确定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的右孩子；以此类推。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26302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71464" y="2531140"/>
            <a:ext cx="9289030" cy="332398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需知要构建的二叉树先序序列、中序序列的起始位置、结点个数；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先创建根节点，就是先序的第一个字符；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根节点的左孩子就是左子树的根节点；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根节点的右孩子就是右子树的根节点；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横卷形 62"/>
          <p:cNvSpPr/>
          <p:nvPr/>
        </p:nvSpPr>
        <p:spPr>
          <a:xfrm>
            <a:off x="3287688" y="1518296"/>
            <a:ext cx="4126189" cy="900619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已知先序和中序遍历序列创建二叉树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64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57221" y="1527622"/>
            <a:ext cx="9721080" cy="522194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(char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pre,char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in,int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 {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if(n&lt;=0) return NULL;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T=(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T-&gt;data=pre[0];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=0;in[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]!=pre[0];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T-&gt;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pre+1,in,i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T-&gt;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CreatBinTree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pre+i+1,in+i+1,n-i-1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return T; </a:t>
            </a:r>
          </a:p>
          <a:p>
            <a:pPr>
              <a:lnSpc>
                <a:spcPts val="4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1464" y="417742"/>
            <a:ext cx="8928993" cy="988329"/>
            <a:chOff x="511396" y="5872981"/>
            <a:chExt cx="3727398" cy="1903027"/>
          </a:xfrm>
        </p:grpSpPr>
        <p:sp>
          <p:nvSpPr>
            <p:cNvPr id="11" name="燕尾形 10"/>
            <p:cNvSpPr/>
            <p:nvPr/>
          </p:nvSpPr>
          <p:spPr>
            <a:xfrm>
              <a:off x="511396" y="6101950"/>
              <a:ext cx="3727398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661695" y="5872981"/>
              <a:ext cx="3490632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已知先序和中序遍历序列创建二叉树</a:t>
              </a: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4511824" y="2060848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35832" y="2564904"/>
            <a:ext cx="22238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35832" y="3068960"/>
            <a:ext cx="35283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135832" y="3573016"/>
            <a:ext cx="5680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35832" y="4077072"/>
            <a:ext cx="26559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135832" y="4581128"/>
            <a:ext cx="4024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135832" y="5085184"/>
            <a:ext cx="611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35832" y="5589240"/>
            <a:ext cx="80565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35832" y="6093296"/>
            <a:ext cx="13597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0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1800"/>
  <p:tag name="MH_SECTIONID" val="1801,1802,1803,1804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SubTitle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8130043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36925</TotalTime>
  <Words>1282</Words>
  <Application>Microsoft Office PowerPoint</Application>
  <PresentationFormat>宽屏</PresentationFormat>
  <Paragraphs>155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仿宋_GB2312</vt:lpstr>
      <vt:lpstr>华文细黑</vt:lpstr>
      <vt:lpstr>楷体_GB2312</vt:lpstr>
      <vt:lpstr>宋体</vt:lpstr>
      <vt:lpstr>微软雅黑</vt:lpstr>
      <vt:lpstr>微软雅黑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教学节段8</dc:title>
  <dc:creator>lidongmei</dc:creator>
  <cp:lastModifiedBy>58236530@qq.com</cp:lastModifiedBy>
  <cp:revision>1938</cp:revision>
  <dcterms:created xsi:type="dcterms:W3CDTF">1996-07-15T15:40:02Z</dcterms:created>
  <dcterms:modified xsi:type="dcterms:W3CDTF">2024-05-06T04:09:15Z</dcterms:modified>
</cp:coreProperties>
</file>