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697" r:id="rId2"/>
    <p:sldMasterId id="2147483712" r:id="rId3"/>
    <p:sldMasterId id="2147483726" r:id="rId4"/>
  </p:sldMasterIdLst>
  <p:notesMasterIdLst>
    <p:notesMasterId r:id="rId28"/>
  </p:notesMasterIdLst>
  <p:handoutMasterIdLst>
    <p:handoutMasterId r:id="rId29"/>
  </p:handoutMasterIdLst>
  <p:sldIdLst>
    <p:sldId id="1408" r:id="rId5"/>
    <p:sldId id="1849" r:id="rId6"/>
    <p:sldId id="1804" r:id="rId7"/>
    <p:sldId id="1850" r:id="rId8"/>
    <p:sldId id="1838" r:id="rId9"/>
    <p:sldId id="1852" r:id="rId10"/>
    <p:sldId id="1840" r:id="rId11"/>
    <p:sldId id="1853" r:id="rId12"/>
    <p:sldId id="1834" r:id="rId13"/>
    <p:sldId id="1841" r:id="rId14"/>
    <p:sldId id="1842" r:id="rId15"/>
    <p:sldId id="1869" r:id="rId16"/>
    <p:sldId id="1870" r:id="rId17"/>
    <p:sldId id="1868" r:id="rId18"/>
    <p:sldId id="1858" r:id="rId19"/>
    <p:sldId id="1859" r:id="rId20"/>
    <p:sldId id="1844" r:id="rId21"/>
    <p:sldId id="1843" r:id="rId22"/>
    <p:sldId id="1866" r:id="rId23"/>
    <p:sldId id="1867" r:id="rId24"/>
    <p:sldId id="1865" r:id="rId25"/>
    <p:sldId id="1703" r:id="rId26"/>
    <p:sldId id="1669" r:id="rId27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8C8"/>
    <a:srgbClr val="FFFFFF"/>
    <a:srgbClr val="0000FF"/>
    <a:srgbClr val="FF3300"/>
    <a:srgbClr val="BDD7EE"/>
    <a:srgbClr val="00FF00"/>
    <a:srgbClr val="99FFCC"/>
    <a:srgbClr val="FFD966"/>
    <a:srgbClr val="FF0000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83" autoAdjust="0"/>
  </p:normalViewPr>
  <p:slideViewPr>
    <p:cSldViewPr snapToObjects="1">
      <p:cViewPr varScale="1">
        <p:scale>
          <a:sx n="58" d="100"/>
          <a:sy n="58" d="100"/>
        </p:scale>
        <p:origin x="28" y="2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2"/>
    </p:cViewPr>
  </p:sorterViewPr>
  <p:notesViewPr>
    <p:cSldViewPr snapToObjects="1">
      <p:cViewPr>
        <p:scale>
          <a:sx n="75" d="100"/>
          <a:sy n="75" d="100"/>
        </p:scale>
        <p:origin x="-1398" y="-7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FDE55A-F229-431B-9A59-534A7A5B26C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CB7301-0BF2-4781-A07D-79DB50C7264D}">
      <dgm:prSet custT="1"/>
      <dgm:spPr>
        <a:solidFill>
          <a:schemeClr val="bg1"/>
        </a:solidFill>
        <a:ln w="38100">
          <a:solidFill>
            <a:srgbClr val="7030A0"/>
          </a:solidFill>
        </a:ln>
      </dgm:spPr>
      <dgm:t>
        <a:bodyPr/>
        <a:lstStyle/>
        <a:p>
          <a:pPr algn="ctr"/>
          <a:r>
            <a:rPr lang="zh-CN" altLang="en-US" sz="2800" b="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总编码长度就是哈夫曼树的</a:t>
          </a:r>
          <a:r>
            <a:rPr lang="en-US" altLang="zh-CN" sz="2800" b="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WPL</a:t>
          </a:r>
          <a:r>
            <a:rPr lang="zh-CN" altLang="en-US" sz="2800" b="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值。</a:t>
          </a:r>
          <a:endParaRPr lang="en-US" altLang="zh-CN" sz="2800" b="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9D8D97-52F1-4B92-9346-40EF9ADBDD24}" type="parTrans" cxnId="{74733620-63D7-4D4A-AFDE-03E701F70022}">
      <dgm:prSet/>
      <dgm:spPr/>
      <dgm:t>
        <a:bodyPr/>
        <a:lstStyle/>
        <a:p>
          <a:endParaRPr lang="zh-CN" altLang="en-US"/>
        </a:p>
      </dgm:t>
    </dgm:pt>
    <dgm:pt modelId="{015C5FBB-9B38-46CD-B6F9-499E8A83C975}" type="sibTrans" cxnId="{74733620-63D7-4D4A-AFDE-03E701F70022}">
      <dgm:prSet/>
      <dgm:spPr/>
      <dgm:t>
        <a:bodyPr/>
        <a:lstStyle/>
        <a:p>
          <a:endParaRPr lang="zh-CN" altLang="en-US"/>
        </a:p>
      </dgm:t>
    </dgm:pt>
    <dgm:pt modelId="{89FB1AA8-9560-45E5-896C-27E5EF301BE3}">
      <dgm:prSet custT="1"/>
      <dgm:spPr>
        <a:solidFill>
          <a:schemeClr val="bg1"/>
        </a:solidFill>
        <a:ln w="25400">
          <a:solidFill>
            <a:srgbClr val="00B050"/>
          </a:solidFill>
        </a:ln>
      </dgm:spPr>
      <dgm:t>
        <a:bodyPr/>
        <a:lstStyle/>
        <a:p>
          <a:pPr algn="ctr"/>
          <a:r>
            <a:rPr lang="zh-CN" altLang="en-US" sz="2800" b="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把字符出现的次数作为叶子结点的权值，构造一棵哈夫曼树；</a:t>
          </a:r>
          <a:endParaRPr lang="zh-CN" altLang="en-US" sz="2800" b="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4F2279-1E80-4A1F-9CD6-4422EBCE1CFA}" type="parTrans" cxnId="{7089C535-55EC-4102-B2A9-FA6867621A38}">
      <dgm:prSet/>
      <dgm:spPr/>
      <dgm:t>
        <a:bodyPr/>
        <a:lstStyle/>
        <a:p>
          <a:endParaRPr lang="zh-CN" altLang="en-US"/>
        </a:p>
      </dgm:t>
    </dgm:pt>
    <dgm:pt modelId="{F8199E9A-CE59-4EE3-B4F6-CAE5A288803D}" type="sibTrans" cxnId="{7089C535-55EC-4102-B2A9-FA6867621A38}">
      <dgm:prSet/>
      <dgm:spPr>
        <a:solidFill>
          <a:srgbClr val="FFC000">
            <a:alpha val="90000"/>
          </a:srgbClr>
        </a:solidFill>
        <a:ln>
          <a:solidFill>
            <a:srgbClr val="002060">
              <a:alpha val="90000"/>
            </a:srgbClr>
          </a:solidFill>
        </a:ln>
      </dgm:spPr>
      <dgm:t>
        <a:bodyPr/>
        <a:lstStyle/>
        <a:p>
          <a:endParaRPr lang="zh-CN" altLang="en-US"/>
        </a:p>
      </dgm:t>
    </dgm:pt>
    <dgm:pt modelId="{7268B736-FFE5-4FF3-ACDC-367C91691566}">
      <dgm:prSet custT="1"/>
      <dgm:spPr>
        <a:solidFill>
          <a:schemeClr val="bg1"/>
        </a:solidFill>
        <a:ln w="38100">
          <a:solidFill>
            <a:srgbClr val="C00000"/>
          </a:solidFill>
        </a:ln>
      </dgm:spPr>
      <dgm:t>
        <a:bodyPr/>
        <a:lstStyle/>
        <a:p>
          <a:pPr algn="l"/>
          <a:r>
            <a:rPr lang="zh-CN" altLang="en-US" sz="2800" b="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左分支为</a:t>
          </a:r>
          <a:r>
            <a:rPr lang="en-US" altLang="en-US" sz="2800" b="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0</a:t>
          </a:r>
          <a:r>
            <a:rPr lang="zh-CN" altLang="en-US" sz="2800" b="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，右分支为</a:t>
          </a:r>
          <a:r>
            <a:rPr lang="en-US" altLang="en-US" sz="2800" b="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2800" b="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；</a:t>
          </a:r>
          <a:endParaRPr lang="zh-CN" altLang="en-US" sz="2800" b="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BB7916-7BAD-4FD0-9302-AEE98481B4BF}" type="parTrans" cxnId="{5434E0BF-94FD-471E-B1AF-99E4519AABA9}">
      <dgm:prSet/>
      <dgm:spPr/>
      <dgm:t>
        <a:bodyPr/>
        <a:lstStyle/>
        <a:p>
          <a:endParaRPr lang="zh-CN" altLang="en-US"/>
        </a:p>
      </dgm:t>
    </dgm:pt>
    <dgm:pt modelId="{74A0C237-2CAF-47FB-A76B-7832EF3720AC}" type="sibTrans" cxnId="{5434E0BF-94FD-471E-B1AF-99E4519AABA9}">
      <dgm:prSet/>
      <dgm:spPr>
        <a:solidFill>
          <a:srgbClr val="FFC000">
            <a:alpha val="90000"/>
          </a:srgbClr>
        </a:solidFill>
        <a:ln>
          <a:solidFill>
            <a:srgbClr val="002060">
              <a:alpha val="90000"/>
            </a:srgbClr>
          </a:solidFill>
        </a:ln>
      </dgm:spPr>
      <dgm:t>
        <a:bodyPr/>
        <a:lstStyle/>
        <a:p>
          <a:endParaRPr lang="zh-CN" altLang="en-US"/>
        </a:p>
      </dgm:t>
    </dgm:pt>
    <dgm:pt modelId="{8130EB45-31C0-4CD1-A2D4-E19A6E34B879}">
      <dgm:prSet custT="1"/>
      <dgm:spPr>
        <a:solidFill>
          <a:schemeClr val="bg1"/>
        </a:solidFill>
        <a:ln w="38100">
          <a:solidFill>
            <a:srgbClr val="002060"/>
          </a:solidFill>
        </a:ln>
      </dgm:spPr>
      <dgm:t>
        <a:bodyPr/>
        <a:lstStyle/>
        <a:p>
          <a:pPr algn="l"/>
          <a:r>
            <a:rPr lang="zh-CN" altLang="en-US" sz="2800" b="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从根结点到每个叶子结点路径上的</a:t>
          </a:r>
          <a:r>
            <a:rPr lang="en-US" altLang="zh-CN" sz="2800" b="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0</a:t>
          </a:r>
          <a:r>
            <a:rPr lang="zh-CN" altLang="en-US" sz="2800" b="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2800" b="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2800" b="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序列即为相应字符的编码。</a:t>
          </a:r>
          <a:endParaRPr lang="en-US" altLang="zh-CN" sz="2800" b="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42940F-7DFF-4A4D-AF61-7982CDB51ECB}" type="parTrans" cxnId="{9029AECF-67ED-4B05-A0C7-95986D6FFED7}">
      <dgm:prSet/>
      <dgm:spPr/>
      <dgm:t>
        <a:bodyPr/>
        <a:lstStyle/>
        <a:p>
          <a:endParaRPr lang="zh-CN" altLang="en-US"/>
        </a:p>
      </dgm:t>
    </dgm:pt>
    <dgm:pt modelId="{74E6EF0A-0440-4A6E-A22C-379CD05A0735}" type="sibTrans" cxnId="{9029AECF-67ED-4B05-A0C7-95986D6FFED7}">
      <dgm:prSet/>
      <dgm:spPr>
        <a:solidFill>
          <a:srgbClr val="FFC000">
            <a:alpha val="90000"/>
          </a:srgbClr>
        </a:solidFill>
        <a:ln>
          <a:solidFill>
            <a:srgbClr val="002060">
              <a:alpha val="90000"/>
            </a:srgbClr>
          </a:solidFill>
        </a:ln>
      </dgm:spPr>
      <dgm:t>
        <a:bodyPr/>
        <a:lstStyle/>
        <a:p>
          <a:endParaRPr lang="zh-CN" altLang="en-US"/>
        </a:p>
      </dgm:t>
    </dgm:pt>
    <dgm:pt modelId="{F94A5DD0-5148-406C-AED4-2F5DB17FFB8A}" type="pres">
      <dgm:prSet presAssocID="{12FDE55A-F229-431B-9A59-534A7A5B26C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31BBB2-95CB-4FF3-852B-FD5A6ED3A7C5}" type="pres">
      <dgm:prSet presAssocID="{12FDE55A-F229-431B-9A59-534A7A5B26CA}" presName="dummyMaxCanvas" presStyleCnt="0">
        <dgm:presLayoutVars/>
      </dgm:prSet>
      <dgm:spPr/>
    </dgm:pt>
    <dgm:pt modelId="{F5A10E89-8945-45B1-BD24-216FE5404537}" type="pres">
      <dgm:prSet presAssocID="{12FDE55A-F229-431B-9A59-534A7A5B26CA}" presName="FourNodes_1" presStyleLbl="node1" presStyleIdx="0" presStyleCnt="4" custScaleX="916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4ABECC-E97E-4475-9F1C-1FF1DA0DCE4D}" type="pres">
      <dgm:prSet presAssocID="{12FDE55A-F229-431B-9A59-534A7A5B26CA}" presName="FourNodes_2" presStyleLbl="node1" presStyleIdx="1" presStyleCnt="4" custScaleX="91406" custLinFactNeighborX="-1932" custLinFactNeighborY="-55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3EC47A-3A6A-47AA-BD17-BCA0FDD46E76}" type="pres">
      <dgm:prSet presAssocID="{12FDE55A-F229-431B-9A59-534A7A5B26CA}" presName="FourNodes_3" presStyleLbl="node1" presStyleIdx="2" presStyleCnt="4" custScaleX="97399" custLinFactNeighborX="-2875" custLinFactNeighborY="-111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8EA5BA-DB8E-4A32-B9A0-D04B60E64D99}" type="pres">
      <dgm:prSet presAssocID="{12FDE55A-F229-431B-9A59-534A7A5B26CA}" presName="FourNodes_4" presStyleLbl="node1" presStyleIdx="3" presStyleCnt="4" custScaleX="93135" custLinFactNeighborY="-167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E079F5-8568-4FBE-B857-10CDFFAE119B}" type="pres">
      <dgm:prSet presAssocID="{12FDE55A-F229-431B-9A59-534A7A5B26CA}" presName="FourConn_1-2" presStyleLbl="fgAccFollowNode1" presStyleIdx="0" presStyleCnt="3" custLinFactNeighborX="-62642" custLinFactNeighborY="-2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5A4890-EDC5-4776-8A86-6D595EA818A7}" type="pres">
      <dgm:prSet presAssocID="{12FDE55A-F229-431B-9A59-534A7A5B26CA}" presName="FourConn_2-3" presStyleLbl="fgAccFollowNode1" presStyleIdx="1" presStyleCnt="3" custLinFactNeighborX="-51974" custLinFactNeighborY="-143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154F1-11BE-44BA-9186-2F198C23B1CE}" type="pres">
      <dgm:prSet presAssocID="{12FDE55A-F229-431B-9A59-534A7A5B26CA}" presName="FourConn_3-4" presStyleLbl="fgAccFollowNode1" presStyleIdx="2" presStyleCnt="3" custLinFactNeighborX="-40097" custLinFactNeighborY="-229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F14EE0-3B0C-484D-99BC-646A375F68AC}" type="pres">
      <dgm:prSet presAssocID="{12FDE55A-F229-431B-9A59-534A7A5B26CA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4C609E-63EC-4924-8B4E-7BC1F99005A0}" type="pres">
      <dgm:prSet presAssocID="{12FDE55A-F229-431B-9A59-534A7A5B26CA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581001-8678-416C-A0FE-2B0BBE6DC79B}" type="pres">
      <dgm:prSet presAssocID="{12FDE55A-F229-431B-9A59-534A7A5B26CA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FE80A7-0AA9-4883-B7F8-953D34EA220A}" type="pres">
      <dgm:prSet presAssocID="{12FDE55A-F229-431B-9A59-534A7A5B26CA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EE24A57-8727-46B3-8EED-8DE0E706ED20}" type="presOf" srcId="{DBCB7301-0BF2-4781-A07D-79DB50C7264D}" destId="{A1FE80A7-0AA9-4883-B7F8-953D34EA220A}" srcOrd="1" destOrd="0" presId="urn:microsoft.com/office/officeart/2005/8/layout/vProcess5"/>
    <dgm:cxn modelId="{7AAA7BF5-0963-46D3-8A4E-731C9758649B}" type="presOf" srcId="{89FB1AA8-9560-45E5-896C-27E5EF301BE3}" destId="{F5A10E89-8945-45B1-BD24-216FE5404537}" srcOrd="0" destOrd="0" presId="urn:microsoft.com/office/officeart/2005/8/layout/vProcess5"/>
    <dgm:cxn modelId="{5434E0BF-94FD-471E-B1AF-99E4519AABA9}" srcId="{12FDE55A-F229-431B-9A59-534A7A5B26CA}" destId="{7268B736-FFE5-4FF3-ACDC-367C91691566}" srcOrd="1" destOrd="0" parTransId="{CDBB7916-7BAD-4FD0-9302-AEE98481B4BF}" sibTransId="{74A0C237-2CAF-47FB-A76B-7832EF3720AC}"/>
    <dgm:cxn modelId="{74733620-63D7-4D4A-AFDE-03E701F70022}" srcId="{12FDE55A-F229-431B-9A59-534A7A5B26CA}" destId="{DBCB7301-0BF2-4781-A07D-79DB50C7264D}" srcOrd="3" destOrd="0" parTransId="{809D8D97-52F1-4B92-9346-40EF9ADBDD24}" sibTransId="{015C5FBB-9B38-46CD-B6F9-499E8A83C975}"/>
    <dgm:cxn modelId="{C097E26F-8261-4040-8380-0806401F2347}" type="presOf" srcId="{7268B736-FFE5-4FF3-ACDC-367C91691566}" destId="{F44ABECC-E97E-4475-9F1C-1FF1DA0DCE4D}" srcOrd="0" destOrd="0" presId="urn:microsoft.com/office/officeart/2005/8/layout/vProcess5"/>
    <dgm:cxn modelId="{7D680BF1-6048-4C59-AAAB-EC541176E65D}" type="presOf" srcId="{89FB1AA8-9560-45E5-896C-27E5EF301BE3}" destId="{9FF14EE0-3B0C-484D-99BC-646A375F68AC}" srcOrd="1" destOrd="0" presId="urn:microsoft.com/office/officeart/2005/8/layout/vProcess5"/>
    <dgm:cxn modelId="{14168693-A04C-4CA1-A64B-AB7385AE253D}" type="presOf" srcId="{8130EB45-31C0-4CD1-A2D4-E19A6E34B879}" destId="{413EC47A-3A6A-47AA-BD17-BCA0FDD46E76}" srcOrd="0" destOrd="0" presId="urn:microsoft.com/office/officeart/2005/8/layout/vProcess5"/>
    <dgm:cxn modelId="{7B2D6EBD-7187-42C2-B70C-7CB8C581D759}" type="presOf" srcId="{74A0C237-2CAF-47FB-A76B-7832EF3720AC}" destId="{955A4890-EDC5-4776-8A86-6D595EA818A7}" srcOrd="0" destOrd="0" presId="urn:microsoft.com/office/officeart/2005/8/layout/vProcess5"/>
    <dgm:cxn modelId="{F58BC43B-60D1-45FA-B8EA-C6ABED5D1140}" type="presOf" srcId="{12FDE55A-F229-431B-9A59-534A7A5B26CA}" destId="{F94A5DD0-5148-406C-AED4-2F5DB17FFB8A}" srcOrd="0" destOrd="0" presId="urn:microsoft.com/office/officeart/2005/8/layout/vProcess5"/>
    <dgm:cxn modelId="{8D6A1906-85E3-4C1A-859D-A5A0655A3840}" type="presOf" srcId="{7268B736-FFE5-4FF3-ACDC-367C91691566}" destId="{4D4C609E-63EC-4924-8B4E-7BC1F99005A0}" srcOrd="1" destOrd="0" presId="urn:microsoft.com/office/officeart/2005/8/layout/vProcess5"/>
    <dgm:cxn modelId="{7D20EAA8-4CC7-4230-BB10-307FFA6F3DDA}" type="presOf" srcId="{F8199E9A-CE59-4EE3-B4F6-CAE5A288803D}" destId="{E7E079F5-8568-4FBE-B857-10CDFFAE119B}" srcOrd="0" destOrd="0" presId="urn:microsoft.com/office/officeart/2005/8/layout/vProcess5"/>
    <dgm:cxn modelId="{B2C89406-0173-4851-9236-CC1CF6FE291B}" type="presOf" srcId="{DBCB7301-0BF2-4781-A07D-79DB50C7264D}" destId="{3E8EA5BA-DB8E-4A32-B9A0-D04B60E64D99}" srcOrd="0" destOrd="0" presId="urn:microsoft.com/office/officeart/2005/8/layout/vProcess5"/>
    <dgm:cxn modelId="{9029AECF-67ED-4B05-A0C7-95986D6FFED7}" srcId="{12FDE55A-F229-431B-9A59-534A7A5B26CA}" destId="{8130EB45-31C0-4CD1-A2D4-E19A6E34B879}" srcOrd="2" destOrd="0" parTransId="{0342940F-7DFF-4A4D-AF61-7982CDB51ECB}" sibTransId="{74E6EF0A-0440-4A6E-A22C-379CD05A0735}"/>
    <dgm:cxn modelId="{CB1541F2-6968-42AB-B437-57AD55D864C6}" type="presOf" srcId="{8130EB45-31C0-4CD1-A2D4-E19A6E34B879}" destId="{ED581001-8678-416C-A0FE-2B0BBE6DC79B}" srcOrd="1" destOrd="0" presId="urn:microsoft.com/office/officeart/2005/8/layout/vProcess5"/>
    <dgm:cxn modelId="{DCBF2A2E-6AC7-4D31-A07D-752E5017266A}" type="presOf" srcId="{74E6EF0A-0440-4A6E-A22C-379CD05A0735}" destId="{0C4154F1-11BE-44BA-9186-2F198C23B1CE}" srcOrd="0" destOrd="0" presId="urn:microsoft.com/office/officeart/2005/8/layout/vProcess5"/>
    <dgm:cxn modelId="{7089C535-55EC-4102-B2A9-FA6867621A38}" srcId="{12FDE55A-F229-431B-9A59-534A7A5B26CA}" destId="{89FB1AA8-9560-45E5-896C-27E5EF301BE3}" srcOrd="0" destOrd="0" parTransId="{2D4F2279-1E80-4A1F-9CD6-4422EBCE1CFA}" sibTransId="{F8199E9A-CE59-4EE3-B4F6-CAE5A288803D}"/>
    <dgm:cxn modelId="{DAD830AA-0BD1-4E7E-A0B0-D2AFA556AC1D}" type="presParOf" srcId="{F94A5DD0-5148-406C-AED4-2F5DB17FFB8A}" destId="{0A31BBB2-95CB-4FF3-852B-FD5A6ED3A7C5}" srcOrd="0" destOrd="0" presId="urn:microsoft.com/office/officeart/2005/8/layout/vProcess5"/>
    <dgm:cxn modelId="{2ADFAB08-EE7F-45C1-90A9-2E44C3A00391}" type="presParOf" srcId="{F94A5DD0-5148-406C-AED4-2F5DB17FFB8A}" destId="{F5A10E89-8945-45B1-BD24-216FE5404537}" srcOrd="1" destOrd="0" presId="urn:microsoft.com/office/officeart/2005/8/layout/vProcess5"/>
    <dgm:cxn modelId="{8D9B0717-70E9-479C-B446-61F2A8C11203}" type="presParOf" srcId="{F94A5DD0-5148-406C-AED4-2F5DB17FFB8A}" destId="{F44ABECC-E97E-4475-9F1C-1FF1DA0DCE4D}" srcOrd="2" destOrd="0" presId="urn:microsoft.com/office/officeart/2005/8/layout/vProcess5"/>
    <dgm:cxn modelId="{8009F60C-BDF4-41D3-BD7A-18FC719C6E39}" type="presParOf" srcId="{F94A5DD0-5148-406C-AED4-2F5DB17FFB8A}" destId="{413EC47A-3A6A-47AA-BD17-BCA0FDD46E76}" srcOrd="3" destOrd="0" presId="urn:microsoft.com/office/officeart/2005/8/layout/vProcess5"/>
    <dgm:cxn modelId="{A53EFC46-DEFD-4938-AEE3-35FB503798B4}" type="presParOf" srcId="{F94A5DD0-5148-406C-AED4-2F5DB17FFB8A}" destId="{3E8EA5BA-DB8E-4A32-B9A0-D04B60E64D99}" srcOrd="4" destOrd="0" presId="urn:microsoft.com/office/officeart/2005/8/layout/vProcess5"/>
    <dgm:cxn modelId="{2C443D72-3971-422B-B5FA-699817A0EE49}" type="presParOf" srcId="{F94A5DD0-5148-406C-AED4-2F5DB17FFB8A}" destId="{E7E079F5-8568-4FBE-B857-10CDFFAE119B}" srcOrd="5" destOrd="0" presId="urn:microsoft.com/office/officeart/2005/8/layout/vProcess5"/>
    <dgm:cxn modelId="{85481F1B-0243-4415-B4CA-6235FC5612FF}" type="presParOf" srcId="{F94A5DD0-5148-406C-AED4-2F5DB17FFB8A}" destId="{955A4890-EDC5-4776-8A86-6D595EA818A7}" srcOrd="6" destOrd="0" presId="urn:microsoft.com/office/officeart/2005/8/layout/vProcess5"/>
    <dgm:cxn modelId="{E8A24B5C-1BC3-497F-A71F-78CB201C9BE4}" type="presParOf" srcId="{F94A5DD0-5148-406C-AED4-2F5DB17FFB8A}" destId="{0C4154F1-11BE-44BA-9186-2F198C23B1CE}" srcOrd="7" destOrd="0" presId="urn:microsoft.com/office/officeart/2005/8/layout/vProcess5"/>
    <dgm:cxn modelId="{A28E3B51-33C0-4EC8-8A32-623289BACB16}" type="presParOf" srcId="{F94A5DD0-5148-406C-AED4-2F5DB17FFB8A}" destId="{9FF14EE0-3B0C-484D-99BC-646A375F68AC}" srcOrd="8" destOrd="0" presId="urn:microsoft.com/office/officeart/2005/8/layout/vProcess5"/>
    <dgm:cxn modelId="{0057902D-C50E-4E89-A0E5-76811718C51F}" type="presParOf" srcId="{F94A5DD0-5148-406C-AED4-2F5DB17FFB8A}" destId="{4D4C609E-63EC-4924-8B4E-7BC1F99005A0}" srcOrd="9" destOrd="0" presId="urn:microsoft.com/office/officeart/2005/8/layout/vProcess5"/>
    <dgm:cxn modelId="{2E03D06B-53A3-448B-8595-39C9CABB32DB}" type="presParOf" srcId="{F94A5DD0-5148-406C-AED4-2F5DB17FFB8A}" destId="{ED581001-8678-416C-A0FE-2B0BBE6DC79B}" srcOrd="10" destOrd="0" presId="urn:microsoft.com/office/officeart/2005/8/layout/vProcess5"/>
    <dgm:cxn modelId="{06244507-9CA5-4A50-88AE-5702778CD5EF}" type="presParOf" srcId="{F94A5DD0-5148-406C-AED4-2F5DB17FFB8A}" destId="{A1FE80A7-0AA9-4883-B7F8-953D34EA220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10E89-8945-45B1-BD24-216FE5404537}">
      <dsp:nvSpPr>
        <dsp:cNvPr id="0" name=""/>
        <dsp:cNvSpPr/>
      </dsp:nvSpPr>
      <dsp:spPr>
        <a:xfrm>
          <a:off x="285316" y="0"/>
          <a:ext cx="6267395" cy="108723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把字符出现的次数作为叶子结点的权值，构造一棵哈夫曼树；</a:t>
          </a:r>
          <a:endParaRPr lang="zh-CN" altLang="en-US" sz="2800" b="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7160" y="31844"/>
        <a:ext cx="5102565" cy="1023550"/>
      </dsp:txXfrm>
    </dsp:sp>
    <dsp:sp modelId="{F44ABECC-E97E-4475-9F1C-1FF1DA0DCE4D}">
      <dsp:nvSpPr>
        <dsp:cNvPr id="0" name=""/>
        <dsp:cNvSpPr/>
      </dsp:nvSpPr>
      <dsp:spPr>
        <a:xfrm>
          <a:off x="734404" y="1224142"/>
          <a:ext cx="6250368" cy="1087238"/>
        </a:xfrm>
        <a:prstGeom prst="roundRect">
          <a:avLst>
            <a:gd name="adj" fmla="val 10000"/>
          </a:avLst>
        </a:prstGeom>
        <a:solidFill>
          <a:schemeClr val="bg1"/>
        </a:solidFill>
        <a:ln w="381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左分支为</a:t>
          </a:r>
          <a:r>
            <a:rPr lang="en-US" altLang="en-US" sz="2800" b="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0</a:t>
          </a:r>
          <a:r>
            <a:rPr lang="zh-CN" altLang="en-US" sz="2800" b="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，右分支为</a:t>
          </a:r>
          <a:r>
            <a:rPr lang="en-US" altLang="en-US" sz="2800" b="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2800" b="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；</a:t>
          </a:r>
          <a:endParaRPr lang="zh-CN" altLang="en-US" sz="2800" b="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66248" y="1255986"/>
        <a:ext cx="5017241" cy="1023550"/>
      </dsp:txXfrm>
    </dsp:sp>
    <dsp:sp modelId="{413EC47A-3A6A-47AA-BD17-BCA0FDD46E76}">
      <dsp:nvSpPr>
        <dsp:cNvPr id="0" name=""/>
        <dsp:cNvSpPr/>
      </dsp:nvSpPr>
      <dsp:spPr>
        <a:xfrm>
          <a:off x="1029157" y="2448273"/>
          <a:ext cx="6660171" cy="1087238"/>
        </a:xfrm>
        <a:prstGeom prst="roundRect">
          <a:avLst>
            <a:gd name="adj" fmla="val 10000"/>
          </a:avLst>
        </a:prstGeom>
        <a:solidFill>
          <a:schemeClr val="bg1"/>
        </a:solidFill>
        <a:ln w="381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从根结点到每个叶子结点路径上的</a:t>
          </a:r>
          <a:r>
            <a:rPr lang="en-US" altLang="zh-CN" sz="2800" b="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0</a:t>
          </a:r>
          <a:r>
            <a:rPr lang="zh-CN" altLang="en-US" sz="2800" b="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2800" b="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2800" b="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序列即为相应字符的编码。</a:t>
          </a:r>
          <a:endParaRPr lang="en-US" altLang="zh-CN" sz="2800" b="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61001" y="2480117"/>
        <a:ext cx="5358695" cy="1023550"/>
      </dsp:txXfrm>
    </dsp:sp>
    <dsp:sp modelId="{3E8EA5BA-DB8E-4A32-B9A0-D04B60E64D99}">
      <dsp:nvSpPr>
        <dsp:cNvPr id="0" name=""/>
        <dsp:cNvSpPr/>
      </dsp:nvSpPr>
      <dsp:spPr>
        <a:xfrm>
          <a:off x="1944222" y="3672404"/>
          <a:ext cx="6368598" cy="1087238"/>
        </a:xfrm>
        <a:prstGeom prst="roundRect">
          <a:avLst>
            <a:gd name="adj" fmla="val 10000"/>
          </a:avLst>
        </a:prstGeom>
        <a:solidFill>
          <a:schemeClr val="bg1"/>
        </a:solidFill>
        <a:ln w="381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总编码长度就是哈夫曼树的</a:t>
          </a:r>
          <a:r>
            <a:rPr lang="en-US" altLang="zh-CN" sz="2800" b="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WPL</a:t>
          </a:r>
          <a:r>
            <a:rPr lang="zh-CN" altLang="en-US" sz="2800" b="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值。</a:t>
          </a:r>
          <a:endParaRPr lang="en-US" altLang="zh-CN" sz="2800" b="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6066" y="3704248"/>
        <a:ext cx="5113350" cy="1023550"/>
      </dsp:txXfrm>
    </dsp:sp>
    <dsp:sp modelId="{E7E079F5-8568-4FBE-B857-10CDFFAE119B}">
      <dsp:nvSpPr>
        <dsp:cNvPr id="0" name=""/>
        <dsp:cNvSpPr/>
      </dsp:nvSpPr>
      <dsp:spPr>
        <a:xfrm>
          <a:off x="5688629" y="691385"/>
          <a:ext cx="706705" cy="706705"/>
        </a:xfrm>
        <a:prstGeom prst="downArrow">
          <a:avLst>
            <a:gd name="adj1" fmla="val 55000"/>
            <a:gd name="adj2" fmla="val 45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rgbClr val="002060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/>
        </a:p>
      </dsp:txBody>
      <dsp:txXfrm>
        <a:off x="5847638" y="691385"/>
        <a:ext cx="388687" cy="531796"/>
      </dsp:txXfrm>
    </dsp:sp>
    <dsp:sp modelId="{955A4890-EDC5-4776-8A86-6D595EA818A7}">
      <dsp:nvSpPr>
        <dsp:cNvPr id="0" name=""/>
        <dsp:cNvSpPr/>
      </dsp:nvSpPr>
      <dsp:spPr>
        <a:xfrm>
          <a:off x="6336705" y="2016225"/>
          <a:ext cx="706705" cy="706705"/>
        </a:xfrm>
        <a:prstGeom prst="downArrow">
          <a:avLst>
            <a:gd name="adj1" fmla="val 55000"/>
            <a:gd name="adj2" fmla="val 45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rgbClr val="002060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/>
        </a:p>
      </dsp:txBody>
      <dsp:txXfrm>
        <a:off x="6495714" y="2016225"/>
        <a:ext cx="388687" cy="531796"/>
      </dsp:txXfrm>
    </dsp:sp>
    <dsp:sp modelId="{0C4154F1-11BE-44BA-9186-2F198C23B1CE}">
      <dsp:nvSpPr>
        <dsp:cNvPr id="0" name=""/>
        <dsp:cNvSpPr/>
      </dsp:nvSpPr>
      <dsp:spPr>
        <a:xfrm>
          <a:off x="6984778" y="3240360"/>
          <a:ext cx="706705" cy="706705"/>
        </a:xfrm>
        <a:prstGeom prst="downArrow">
          <a:avLst>
            <a:gd name="adj1" fmla="val 55000"/>
            <a:gd name="adj2" fmla="val 45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rgbClr val="002060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/>
        </a:p>
      </dsp:txBody>
      <dsp:txXfrm>
        <a:off x="7143787" y="3240360"/>
        <a:ext cx="388687" cy="531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16D10F6B-86E3-40A5-B0FD-F49C1C9ECD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580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04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B3F80DB9-1D73-4BB5-BB50-5A6892133D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9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fld id="{C3C5DDE0-AAAF-4C39-9B50-442F3AD50290}" type="slidenum">
              <a:rPr lang="en-US" altLang="zh-CN" sz="1200" b="0" smtClean="0">
                <a:ea typeface="仿宋_GB2312" panose="02010609030101010101" charset="-122"/>
                <a:cs typeface="仿宋_GB2312" panose="02010609030101010101" charset="-122"/>
              </a:rPr>
              <a:t>1</a:t>
            </a:fld>
            <a:endParaRPr lang="en-US" altLang="zh-CN" sz="1200" b="0" smtClean="0">
              <a:ea typeface="仿宋_GB2312" panose="02010609030101010101" charset="-122"/>
              <a:cs typeface="仿宋_GB2312" panose="02010609030101010101" charset="-122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仿宋_GB2312" panose="02010609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33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9" y="18711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9" y="3657597"/>
            <a:ext cx="6815669" cy="1320802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832101" y="35179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39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56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294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129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6162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7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9" y="14647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2" y="3124198"/>
            <a:ext cx="6819900" cy="1866903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1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868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73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82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68529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0404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29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94453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06907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905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4664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9705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45348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5175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5214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6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12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14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81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386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128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2182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1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468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4/10/2023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960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4/10/2023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90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4/10/2023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289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4/10/2023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11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954172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4/10/2023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81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4/10/2023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692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snip2DiagRect">
            <a:avLst/>
          </a:prstGeom>
          <a:blipFill>
            <a:blip r:embed="rId3"/>
            <a:stretch>
              <a:fillRect/>
            </a:stretch>
          </a:blipFill>
          <a:ln w="88900" cap="sq">
            <a:solidFill>
              <a:srgbClr val="0000FF"/>
            </a:solidFill>
            <a:prstDash val="sysDash"/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22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900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67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839110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4490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636604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31783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603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70473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053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039883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31158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0030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04202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5" y="4815415"/>
            <a:ext cx="9064979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8347" y="1032934"/>
            <a:ext cx="9455309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9155" y="5382153"/>
            <a:ext cx="9064979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25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05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830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646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58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5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4/10/2023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4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4/10/2023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2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8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11.tmp"/><Relationship Id="rId5" Type="http://schemas.openxmlformats.org/officeDocument/2006/relationships/tags" Target="../tags/tag29.xml"/><Relationship Id="rId10" Type="http://schemas.openxmlformats.org/officeDocument/2006/relationships/slideLayout" Target="../slideLayouts/slideLayout50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slideLayout" Target="../slideLayouts/slideLayout50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tags" Target="../tags/tag50.xml"/><Relationship Id="rId2" Type="http://schemas.openxmlformats.org/officeDocument/2006/relationships/tags" Target="../tags/tag35.xml"/><Relationship Id="rId16" Type="http://schemas.openxmlformats.org/officeDocument/2006/relationships/tags" Target="../tags/tag49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tags" Target="../tags/tag48.xml"/><Relationship Id="rId10" Type="http://schemas.openxmlformats.org/officeDocument/2006/relationships/tags" Target="../tags/tag43.xml"/><Relationship Id="rId19" Type="http://schemas.openxmlformats.org/officeDocument/2006/relationships/image" Target="../media/image11.tmp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18" Type="http://schemas.openxmlformats.org/officeDocument/2006/relationships/slideLayout" Target="../slideLayouts/slideLayout50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17" Type="http://schemas.openxmlformats.org/officeDocument/2006/relationships/tags" Target="../tags/tag67.xml"/><Relationship Id="rId2" Type="http://schemas.openxmlformats.org/officeDocument/2006/relationships/tags" Target="../tags/tag52.xml"/><Relationship Id="rId16" Type="http://schemas.openxmlformats.org/officeDocument/2006/relationships/tags" Target="../tags/tag66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5" Type="http://schemas.openxmlformats.org/officeDocument/2006/relationships/tags" Target="../tags/tag55.xml"/><Relationship Id="rId15" Type="http://schemas.openxmlformats.org/officeDocument/2006/relationships/tags" Target="../tags/tag65.xml"/><Relationship Id="rId10" Type="http://schemas.openxmlformats.org/officeDocument/2006/relationships/tags" Target="../tags/tag60.xml"/><Relationship Id="rId19" Type="http://schemas.openxmlformats.org/officeDocument/2006/relationships/image" Target="../media/image11.tmp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6" Type="http://schemas.openxmlformats.org/officeDocument/2006/relationships/slide" Target="slide2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" Target="slide3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Layout" Target="../slideLayouts/slideLayout5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18" Type="http://schemas.openxmlformats.org/officeDocument/2006/relationships/slideLayout" Target="../slideLayouts/slideLayout50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10" Type="http://schemas.openxmlformats.org/officeDocument/2006/relationships/tags" Target="../tags/tag77.xml"/><Relationship Id="rId19" Type="http://schemas.openxmlformats.org/officeDocument/2006/relationships/image" Target="../media/image11.tmp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3" Type="http://schemas.openxmlformats.org/officeDocument/2006/relationships/tags" Target="../tags/tag87.xml"/><Relationship Id="rId21" Type="http://schemas.openxmlformats.org/officeDocument/2006/relationships/tags" Target="../tags/tag105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0" Type="http://schemas.openxmlformats.org/officeDocument/2006/relationships/tags" Target="../tags/tag104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4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image" Target="../media/image7.tmp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6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slideLayout" Target="../slideLayouts/slideLayout50.xml"/><Relationship Id="rId5" Type="http://schemas.openxmlformats.org/officeDocument/2006/relationships/tags" Target="../tags/tag1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 txBox="1">
            <a:spLocks noChangeArrowheads="1"/>
          </p:cNvSpPr>
          <p:nvPr/>
        </p:nvSpPr>
        <p:spPr>
          <a:xfrm>
            <a:off x="3261520" y="1988841"/>
            <a:ext cx="5666105" cy="91249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5400" dirty="0" smtClean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哈夫曼树</a:t>
            </a:r>
            <a:endParaRPr lang="zh-CN" altLang="en-US" sz="5400" dirty="0">
              <a:ln w="3175" cmpd="sng">
                <a:noFill/>
              </a:ln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674192" y="3284984"/>
            <a:ext cx="6840760" cy="1730550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选自</a:t>
            </a:r>
            <a:r>
              <a:rPr lang="en-US" altLang="zh-CN" sz="3600" dirty="0"/>
              <a:t>《</a:t>
            </a:r>
            <a:r>
              <a:rPr lang="zh-CN" altLang="en-US" sz="3600" dirty="0"/>
              <a:t>数据结构</a:t>
            </a:r>
            <a:r>
              <a:rPr lang="en-US" altLang="zh-CN" sz="3600" dirty="0" smtClean="0"/>
              <a:t>》</a:t>
            </a:r>
            <a:r>
              <a:rPr lang="zh-CN" altLang="en-US" sz="3600" dirty="0" smtClean="0"/>
              <a:t>第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章第</a:t>
            </a:r>
            <a:r>
              <a:rPr lang="en-US" altLang="zh-CN" sz="3600" dirty="0" smtClean="0"/>
              <a:t>7</a:t>
            </a:r>
            <a:r>
              <a:rPr lang="zh-CN" altLang="en-US" sz="3600" dirty="0" smtClean="0"/>
              <a:t>节</a:t>
            </a:r>
            <a:endParaRPr lang="en-US" altLang="zh-CN" sz="3600" dirty="0" smtClean="0"/>
          </a:p>
          <a:p>
            <a:r>
              <a:rPr lang="zh-CN" altLang="en-US" dirty="0" smtClean="0"/>
              <a:t>“哈夫曼树及其应用”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04606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602" y="1468661"/>
            <a:ext cx="2266481" cy="323318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90616" y="4797152"/>
            <a:ext cx="2509025" cy="1384995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戴维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哈夫曼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1952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美国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799329" y="2620778"/>
            <a:ext cx="457200" cy="428122"/>
          </a:xfrm>
          <a:prstGeom prst="ellipse">
            <a:avLst/>
          </a:prstGeom>
          <a:solidFill>
            <a:srgbClr val="00C9C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475634" y="2622408"/>
            <a:ext cx="457200" cy="457200"/>
          </a:xfrm>
          <a:prstGeom prst="ellipse">
            <a:avLst/>
          </a:prstGeom>
          <a:solidFill>
            <a:srgbClr val="00C9C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4072050" y="2610523"/>
            <a:ext cx="457200" cy="457200"/>
          </a:xfrm>
          <a:prstGeom prst="ellipse">
            <a:avLst/>
          </a:prstGeom>
          <a:solidFill>
            <a:srgbClr val="00C9C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5330932" y="2613819"/>
            <a:ext cx="457200" cy="457200"/>
          </a:xfrm>
          <a:prstGeom prst="ellipse">
            <a:avLst/>
          </a:prstGeom>
          <a:solidFill>
            <a:srgbClr val="00C9C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007710" y="2562034"/>
            <a:ext cx="43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38122" y="2558690"/>
            <a:ext cx="43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73733" y="2558690"/>
            <a:ext cx="43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83166" y="2558690"/>
            <a:ext cx="43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15480" y="3377607"/>
            <a:ext cx="6623818" cy="230832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CC702D"/>
              </a:buClr>
              <a:buSzPct val="80000"/>
            </a:pPr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kumimoji="1"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作为叶子结点，把字符出现的次数作为它们的权值，构造一棵哈夫曼树。</a:t>
            </a:r>
            <a:endParaRPr kumimoji="1"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2597821" y="1593424"/>
            <a:ext cx="4014251" cy="769441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kumimoji="1" sz="4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lang="en-US" altLang="zh-CN" dirty="0"/>
              <a:t>A B A C </a:t>
            </a:r>
            <a:r>
              <a:rPr lang="en-US" altLang="zh-CN" dirty="0" err="1"/>
              <a:t>C</a:t>
            </a:r>
            <a:r>
              <a:rPr lang="en-US" altLang="zh-CN" dirty="0"/>
              <a:t> D A</a:t>
            </a:r>
          </a:p>
        </p:txBody>
      </p:sp>
      <p:sp>
        <p:nvSpPr>
          <p:cNvPr id="18" name="五边形 17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75871" y="396250"/>
            <a:ext cx="4964145" cy="988329"/>
            <a:chOff x="511397" y="5831598"/>
            <a:chExt cx="2792539" cy="1903027"/>
          </a:xfrm>
        </p:grpSpPr>
        <p:sp>
          <p:nvSpPr>
            <p:cNvPr id="23" name="燕尾形 22"/>
            <p:cNvSpPr/>
            <p:nvPr/>
          </p:nvSpPr>
          <p:spPr>
            <a:xfrm>
              <a:off x="511397" y="6101950"/>
              <a:ext cx="2468479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燕尾形 4"/>
            <p:cNvSpPr/>
            <p:nvPr/>
          </p:nvSpPr>
          <p:spPr>
            <a:xfrm>
              <a:off x="751963" y="5831598"/>
              <a:ext cx="2551973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哈夫曼树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的构造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116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9" grpId="0" uiExpand="1" build="allAtOnce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9601200" y="4687714"/>
            <a:ext cx="732365" cy="70724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9452189" y="5366353"/>
            <a:ext cx="384313" cy="4779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079005" y="5376496"/>
            <a:ext cx="415939" cy="4576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10626776" y="4208003"/>
            <a:ext cx="345972" cy="6287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10100986" y="4208003"/>
            <a:ext cx="371976" cy="4902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9411287" y="2960294"/>
            <a:ext cx="357831" cy="6307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0048627" y="2943660"/>
            <a:ext cx="426178" cy="599127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7129280" y="1561741"/>
            <a:ext cx="552479" cy="505668"/>
          </a:xfrm>
          <a:prstGeom prst="ellipse">
            <a:avLst/>
          </a:prstGeom>
          <a:solidFill>
            <a:srgbClr val="00C9C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0404398" y="1528731"/>
            <a:ext cx="43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968074" y="1498023"/>
            <a:ext cx="43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203685" y="1498023"/>
            <a:ext cx="43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13118" y="1498023"/>
            <a:ext cx="43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41750" y="1317560"/>
            <a:ext cx="60970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r>
              <a:rPr kumimoji="1"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kumimoji="1"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个权值，构造</a:t>
            </a:r>
            <a:r>
              <a:rPr kumimoji="1"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kumimoji="1"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棵只有根结点的二叉树，构成森林</a:t>
            </a:r>
            <a:r>
              <a:rPr kumimoji="1"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</a:t>
            </a:r>
            <a:r>
              <a:rPr kumimoji="1"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kumimoji="1" lang="en-US" altLang="zh-CN" sz="28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r>
              <a:rPr kumimoji="1"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选取根结点权值最小的两棵二叉树，构造一棵新的二叉树</a:t>
            </a:r>
            <a:r>
              <a:rPr kumimoji="1"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kumimoji="1" lang="en-US" altLang="zh-CN" sz="28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r>
              <a:rPr kumimoji="1"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从森林</a:t>
            </a:r>
            <a:r>
              <a:rPr kumimoji="1"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</a:t>
            </a:r>
            <a:r>
              <a:rPr kumimoji="1"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中删除这两棵二叉树，并将新建立的二叉树加入到</a:t>
            </a:r>
            <a:r>
              <a:rPr kumimoji="1"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</a:t>
            </a:r>
            <a:r>
              <a:rPr kumimoji="1"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中</a:t>
            </a:r>
            <a:r>
              <a:rPr kumimoji="1"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kumimoji="1" lang="en-US" altLang="zh-CN" sz="28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r>
              <a:rPr kumimoji="1"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重复</a:t>
            </a:r>
            <a:r>
              <a:rPr kumimoji="1"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kumimoji="1"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1"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）、（</a:t>
            </a:r>
            <a:r>
              <a:rPr kumimoji="1"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</a:t>
            </a:r>
            <a:r>
              <a:rPr kumimoji="1"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r>
              <a:rPr kumimoji="1"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两步，直到</a:t>
            </a:r>
            <a:r>
              <a:rPr kumimoji="1"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</a:t>
            </a:r>
            <a:r>
              <a:rPr kumimoji="1"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中只剩下一棵二叉树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8510980" y="1564373"/>
            <a:ext cx="552479" cy="505668"/>
          </a:xfrm>
          <a:prstGeom prst="ellipse">
            <a:avLst/>
          </a:prstGeom>
          <a:solidFill>
            <a:srgbClr val="00C9C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9684864" y="1545909"/>
            <a:ext cx="552479" cy="505668"/>
          </a:xfrm>
          <a:prstGeom prst="ellipse">
            <a:avLst/>
          </a:prstGeom>
          <a:solidFill>
            <a:srgbClr val="00C9C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10861917" y="1555180"/>
            <a:ext cx="552479" cy="505668"/>
          </a:xfrm>
          <a:prstGeom prst="ellipse">
            <a:avLst/>
          </a:prstGeom>
          <a:solidFill>
            <a:srgbClr val="00C9C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Oval 7"/>
          <p:cNvSpPr>
            <a:spLocks noChangeArrowheads="1"/>
          </p:cNvSpPr>
          <p:nvPr/>
        </p:nvSpPr>
        <p:spPr bwMode="auto">
          <a:xfrm>
            <a:off x="10188171" y="3500758"/>
            <a:ext cx="732365" cy="70724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Oval 7"/>
          <p:cNvSpPr>
            <a:spLocks noChangeArrowheads="1"/>
          </p:cNvSpPr>
          <p:nvPr/>
        </p:nvSpPr>
        <p:spPr bwMode="auto">
          <a:xfrm>
            <a:off x="9529351" y="2278444"/>
            <a:ext cx="732365" cy="70724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三十二角星 49"/>
          <p:cNvSpPr/>
          <p:nvPr/>
        </p:nvSpPr>
        <p:spPr>
          <a:xfrm>
            <a:off x="6245777" y="2960294"/>
            <a:ext cx="2119186" cy="2016224"/>
          </a:xfrm>
          <a:prstGeom prst="star32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贪心法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五边形 21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275871" y="396250"/>
            <a:ext cx="4964145" cy="988329"/>
            <a:chOff x="511397" y="5831598"/>
            <a:chExt cx="2792539" cy="1903027"/>
          </a:xfrm>
        </p:grpSpPr>
        <p:sp>
          <p:nvSpPr>
            <p:cNvPr id="26" name="燕尾形 25"/>
            <p:cNvSpPr/>
            <p:nvPr/>
          </p:nvSpPr>
          <p:spPr>
            <a:xfrm>
              <a:off x="511397" y="6101950"/>
              <a:ext cx="2468479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燕尾形 4"/>
            <p:cNvSpPr/>
            <p:nvPr/>
          </p:nvSpPr>
          <p:spPr>
            <a:xfrm>
              <a:off x="751963" y="5831598"/>
              <a:ext cx="2551973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哈夫曼树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的构造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57668" y="436771"/>
            <a:ext cx="3458078" cy="988329"/>
            <a:chOff x="511397" y="5847799"/>
            <a:chExt cx="3031948" cy="1903027"/>
          </a:xfrm>
        </p:grpSpPr>
        <p:sp>
          <p:nvSpPr>
            <p:cNvPr id="38" name="燕尾形 37"/>
            <p:cNvSpPr/>
            <p:nvPr/>
          </p:nvSpPr>
          <p:spPr>
            <a:xfrm>
              <a:off x="566189" y="6076745"/>
              <a:ext cx="2977156" cy="1349457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燕尾形 4"/>
            <p:cNvSpPr/>
            <p:nvPr/>
          </p:nvSpPr>
          <p:spPr>
            <a:xfrm>
              <a:off x="511397" y="5847799"/>
              <a:ext cx="2777665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1">
                <a:lnSpc>
                  <a:spcPct val="105000"/>
                </a:lnSpc>
                <a:spcBef>
                  <a:spcPct val="50000"/>
                </a:spcBef>
                <a:buClr>
                  <a:srgbClr val="FF0000"/>
                </a:buClr>
                <a:buSzPct val="100000"/>
              </a:pPr>
              <a:r>
                <a:rPr lang="zh-CN" altLang="en-US" sz="40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哈夫曼算法</a:t>
              </a:r>
              <a:endPara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710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81481E-6 L 0.05456 0.6263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3131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0.0655 0.6347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317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0278 L -0.04739 0.6275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3150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1.11111E-6 L 0.03047 0.6300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L 0.17031 0.47408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6" y="2370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48148E-6 L 0.08893 0.46829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2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33333E-6 L 0.15547 0.29838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1490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0.14505 0.3136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3" y="1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5" grpId="0" animBg="1"/>
      <p:bldP spid="35" grpId="0"/>
      <p:bldP spid="36" grpId="0"/>
      <p:bldP spid="37" grpId="0"/>
      <p:bldP spid="39" grpId="0"/>
      <p:bldP spid="31" grpId="0" animBg="1"/>
      <p:bldP spid="33" grpId="0" animBg="1"/>
      <p:bldP spid="34" grpId="0" animBg="1"/>
      <p:bldP spid="42" grpId="0" animBg="1"/>
      <p:bldP spid="45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60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79376" y="1281906"/>
            <a:ext cx="11017224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若叶结点的权值分别为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(7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请构造一棵哈夫曼树，（约定：左子树权重小于右子树权重），并计算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WPL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0946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/>
              <a:t>在由 </a:t>
            </a:r>
            <a:r>
              <a:rPr lang="en-US" altLang="zh-CN" sz="2800" dirty="0"/>
              <a:t>6 </a:t>
            </a:r>
            <a:r>
              <a:rPr lang="zh-CN" altLang="en-US" sz="2800" dirty="0"/>
              <a:t>个字符组成的字符集 </a:t>
            </a:r>
            <a:r>
              <a:rPr lang="en-US" altLang="zh-CN" sz="2800" i="1" dirty="0"/>
              <a:t>S</a:t>
            </a:r>
            <a:r>
              <a:rPr lang="zh-CN" altLang="en-US" sz="2800" dirty="0"/>
              <a:t> 中，各字符出现的频次分别为 </a:t>
            </a:r>
            <a:r>
              <a:rPr lang="en-US" altLang="zh-CN" sz="2800" dirty="0"/>
              <a:t>3</a:t>
            </a:r>
            <a:r>
              <a:rPr lang="zh-CN" altLang="en-US" sz="2800" dirty="0"/>
              <a:t>，</a:t>
            </a:r>
            <a:r>
              <a:rPr lang="en-US" altLang="zh-CN" sz="2800" dirty="0"/>
              <a:t>4</a:t>
            </a:r>
            <a:r>
              <a:rPr lang="zh-CN" altLang="en-US" sz="2800" dirty="0"/>
              <a:t>，</a:t>
            </a:r>
            <a:r>
              <a:rPr lang="en-US" altLang="zh-CN" sz="2800" dirty="0"/>
              <a:t>5</a:t>
            </a:r>
            <a:r>
              <a:rPr lang="zh-CN" altLang="en-US" sz="2800" dirty="0"/>
              <a:t>，</a:t>
            </a:r>
            <a:r>
              <a:rPr lang="en-US" altLang="zh-CN" sz="2800" dirty="0"/>
              <a:t>6</a:t>
            </a:r>
            <a:r>
              <a:rPr lang="zh-CN" altLang="en-US" sz="2800" dirty="0"/>
              <a:t>，</a:t>
            </a:r>
            <a:r>
              <a:rPr lang="en-US" altLang="zh-CN" sz="2800" dirty="0"/>
              <a:t>8</a:t>
            </a:r>
            <a:r>
              <a:rPr lang="zh-CN" altLang="en-US" sz="2800" dirty="0"/>
              <a:t>，</a:t>
            </a:r>
            <a:r>
              <a:rPr lang="en-US" altLang="zh-CN" sz="2800" dirty="0"/>
              <a:t>10</a:t>
            </a:r>
            <a:r>
              <a:rPr lang="zh-CN" altLang="en-US" sz="2800" dirty="0"/>
              <a:t>，为 </a:t>
            </a:r>
            <a:r>
              <a:rPr lang="en-US" altLang="zh-CN" sz="2800" i="1" dirty="0"/>
              <a:t>S</a:t>
            </a:r>
            <a:r>
              <a:rPr lang="zh-CN" altLang="en-US" sz="2800" dirty="0"/>
              <a:t> 构造的哈夫曼编码的加权平均长度为：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2.4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2.5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2.67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2.75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8103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横卷形 4"/>
          <p:cNvSpPr/>
          <p:nvPr/>
        </p:nvSpPr>
        <p:spPr>
          <a:xfrm>
            <a:off x="767406" y="1471281"/>
            <a:ext cx="2016225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点总数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横卷形 5"/>
          <p:cNvSpPr/>
          <p:nvPr/>
        </p:nvSpPr>
        <p:spPr>
          <a:xfrm>
            <a:off x="767407" y="2672397"/>
            <a:ext cx="2016225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存储结构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横卷形 6"/>
          <p:cNvSpPr/>
          <p:nvPr/>
        </p:nvSpPr>
        <p:spPr>
          <a:xfrm>
            <a:off x="767407" y="3968541"/>
            <a:ext cx="2016225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结点结构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3000560" y="1660636"/>
            <a:ext cx="360040" cy="504056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63"/>
          <p:cNvSpPr>
            <a:spLocks noChangeArrowheads="1"/>
          </p:cNvSpPr>
          <p:nvPr/>
        </p:nvSpPr>
        <p:spPr bwMode="auto">
          <a:xfrm>
            <a:off x="3503712" y="1486800"/>
            <a:ext cx="1584176" cy="86208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2n-1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10" name="Rectangle 63"/>
          <p:cNvSpPr>
            <a:spLocks noChangeArrowheads="1"/>
          </p:cNvSpPr>
          <p:nvPr/>
        </p:nvSpPr>
        <p:spPr bwMode="auto">
          <a:xfrm>
            <a:off x="3485100" y="2636912"/>
            <a:ext cx="7579452" cy="86208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顺序存储结构，大小为</a:t>
            </a:r>
            <a:r>
              <a:rPr lang="en-US" altLang="zh-CN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2n-1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rPr>
              <a:t>的一维数组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2963652" y="2816986"/>
            <a:ext cx="360040" cy="504056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2963652" y="4166822"/>
            <a:ext cx="360040" cy="504056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867819"/>
              </p:ext>
            </p:extLst>
          </p:nvPr>
        </p:nvGraphicFramePr>
        <p:xfrm>
          <a:off x="3647728" y="4067681"/>
          <a:ext cx="7056784" cy="702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96"/>
                <a:gridCol w="1764196"/>
                <a:gridCol w="1764196"/>
                <a:gridCol w="1764196"/>
              </a:tblGrid>
              <a:tr h="702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weight</a:t>
                      </a:r>
                      <a:endParaRPr lang="zh-CN" altLang="en-US" sz="3200" b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parent</a:t>
                      </a:r>
                      <a:endParaRPr lang="zh-CN" altLang="en-US" sz="3200" b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err="1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lchild</a:t>
                      </a:r>
                      <a:endParaRPr lang="zh-CN" altLang="en-US" sz="3200" b="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err="1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rchild</a:t>
                      </a:r>
                      <a:endParaRPr lang="en-US" altLang="zh-CN" sz="3200" b="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五边形 12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75871" y="396250"/>
            <a:ext cx="4964145" cy="988329"/>
            <a:chOff x="511397" y="5831598"/>
            <a:chExt cx="2792539" cy="1903027"/>
          </a:xfrm>
        </p:grpSpPr>
        <p:sp>
          <p:nvSpPr>
            <p:cNvPr id="16" name="燕尾形 15"/>
            <p:cNvSpPr/>
            <p:nvPr/>
          </p:nvSpPr>
          <p:spPr>
            <a:xfrm>
              <a:off x="511397" y="6101950"/>
              <a:ext cx="1941881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燕尾形 4"/>
            <p:cNvSpPr/>
            <p:nvPr/>
          </p:nvSpPr>
          <p:spPr>
            <a:xfrm>
              <a:off x="751963" y="5831598"/>
              <a:ext cx="2551973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哈夫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曼算法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461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774373"/>
              </p:ext>
            </p:extLst>
          </p:nvPr>
        </p:nvGraphicFramePr>
        <p:xfrm>
          <a:off x="1127448" y="1564377"/>
          <a:ext cx="5400600" cy="4788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150"/>
                <a:gridCol w="1350150"/>
                <a:gridCol w="1350150"/>
                <a:gridCol w="1350150"/>
              </a:tblGrid>
              <a:tr h="592755"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weight</a:t>
                      </a:r>
                      <a:endParaRPr lang="zh-CN" altLang="en-US" sz="2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parent</a:t>
                      </a:r>
                      <a:endParaRPr lang="zh-CN" altLang="en-US" sz="2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lchild</a:t>
                      </a:r>
                      <a:endParaRPr lang="zh-CN" altLang="en-US" sz="2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rchild</a:t>
                      </a:r>
                      <a:endParaRPr lang="zh-CN" altLang="en-US" sz="2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592755">
                <a:tc>
                  <a:txBody>
                    <a:bodyPr/>
                    <a:lstStyle/>
                    <a:p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9650">
                <a:tc>
                  <a:txBody>
                    <a:bodyPr/>
                    <a:lstStyle/>
                    <a:p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2755">
                <a:tc>
                  <a:txBody>
                    <a:bodyPr/>
                    <a:lstStyle/>
                    <a:p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2755">
                <a:tc>
                  <a:txBody>
                    <a:bodyPr/>
                    <a:lstStyle/>
                    <a:p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2755">
                <a:tc>
                  <a:txBody>
                    <a:bodyPr/>
                    <a:lstStyle/>
                    <a:p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92755">
                <a:tc>
                  <a:txBody>
                    <a:bodyPr/>
                    <a:lstStyle/>
                    <a:p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92755">
                <a:tc>
                  <a:txBody>
                    <a:bodyPr/>
                    <a:lstStyle/>
                    <a:p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9601200" y="4687714"/>
            <a:ext cx="732365" cy="70724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9452189" y="5366353"/>
            <a:ext cx="384313" cy="4779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0079005" y="5376496"/>
            <a:ext cx="415939" cy="4576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9287922" y="4227661"/>
            <a:ext cx="345972" cy="6287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8835652" y="4227661"/>
            <a:ext cx="298456" cy="6287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998888" y="3056311"/>
            <a:ext cx="357831" cy="6307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636228" y="3039677"/>
            <a:ext cx="426178" cy="599127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7129280" y="1561741"/>
            <a:ext cx="552479" cy="505668"/>
          </a:xfrm>
          <a:prstGeom prst="ellipse">
            <a:avLst/>
          </a:prstGeom>
          <a:solidFill>
            <a:srgbClr val="00C9C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404398" y="1528731"/>
            <a:ext cx="43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68074" y="1498023"/>
            <a:ext cx="43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03685" y="1498023"/>
            <a:ext cx="43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13118" y="1498023"/>
            <a:ext cx="43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8510980" y="1564373"/>
            <a:ext cx="552479" cy="505668"/>
          </a:xfrm>
          <a:prstGeom prst="ellipse">
            <a:avLst/>
          </a:prstGeom>
          <a:solidFill>
            <a:srgbClr val="00C9C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9684864" y="1545909"/>
            <a:ext cx="552479" cy="505668"/>
          </a:xfrm>
          <a:prstGeom prst="ellipse">
            <a:avLst/>
          </a:prstGeom>
          <a:solidFill>
            <a:srgbClr val="00C9C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10861917" y="1555180"/>
            <a:ext cx="552479" cy="505668"/>
          </a:xfrm>
          <a:prstGeom prst="ellipse">
            <a:avLst/>
          </a:prstGeom>
          <a:solidFill>
            <a:srgbClr val="00C9C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8849317" y="3520416"/>
            <a:ext cx="732365" cy="70724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8116952" y="2374461"/>
            <a:ext cx="732365" cy="70724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10964"/>
              </p:ext>
            </p:extLst>
          </p:nvPr>
        </p:nvGraphicFramePr>
        <p:xfrm>
          <a:off x="420092" y="2200857"/>
          <a:ext cx="607616" cy="410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616"/>
              </a:tblGrid>
              <a:tr h="586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6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6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6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6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6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6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629632" y="2204864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29632" y="2852936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629632" y="3429000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29632" y="4005064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914557" y="2852258"/>
            <a:ext cx="43204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914557" y="3999156"/>
            <a:ext cx="43204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603266" y="4637476"/>
            <a:ext cx="432048" cy="523220"/>
          </a:xfrm>
          <a:prstGeom prst="rect">
            <a:avLst/>
          </a:prstGeom>
          <a:solidFill>
            <a:srgbClr val="BDD7EE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283309" y="4612776"/>
            <a:ext cx="432048" cy="523220"/>
          </a:xfrm>
          <a:prstGeom prst="rect">
            <a:avLst/>
          </a:prstGeom>
          <a:solidFill>
            <a:srgbClr val="BDD7EE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652062" y="4636456"/>
            <a:ext cx="432048" cy="523220"/>
          </a:xfrm>
          <a:prstGeom prst="rect">
            <a:avLst/>
          </a:prstGeom>
          <a:solidFill>
            <a:srgbClr val="BDD7EE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914557" y="3419021"/>
            <a:ext cx="43204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914557" y="4636456"/>
            <a:ext cx="432048" cy="523220"/>
          </a:xfrm>
          <a:prstGeom prst="rect">
            <a:avLst/>
          </a:prstGeom>
          <a:solidFill>
            <a:srgbClr val="BDD7EE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603266" y="5208606"/>
            <a:ext cx="432048" cy="523220"/>
          </a:xfrm>
          <a:prstGeom prst="rect">
            <a:avLst/>
          </a:prstGeom>
          <a:solidFill>
            <a:srgbClr val="BDD7EE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295800" y="5208606"/>
            <a:ext cx="432048" cy="523220"/>
          </a:xfrm>
          <a:prstGeom prst="rect">
            <a:avLst/>
          </a:prstGeom>
          <a:solidFill>
            <a:srgbClr val="BDD7EE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632202" y="5201587"/>
            <a:ext cx="393844" cy="523220"/>
          </a:xfrm>
          <a:prstGeom prst="rect">
            <a:avLst/>
          </a:prstGeom>
          <a:solidFill>
            <a:srgbClr val="BDD7EE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914557" y="2200859"/>
            <a:ext cx="43204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913606" y="5210036"/>
            <a:ext cx="432048" cy="523220"/>
          </a:xfrm>
          <a:prstGeom prst="rect">
            <a:avLst/>
          </a:prstGeom>
          <a:solidFill>
            <a:srgbClr val="BDD7EE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603266" y="5781125"/>
            <a:ext cx="432048" cy="523220"/>
          </a:xfrm>
          <a:prstGeom prst="rect">
            <a:avLst/>
          </a:prstGeom>
          <a:solidFill>
            <a:srgbClr val="BDD7EE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295800" y="5782824"/>
            <a:ext cx="432048" cy="523220"/>
          </a:xfrm>
          <a:prstGeom prst="rect">
            <a:avLst/>
          </a:prstGeom>
          <a:solidFill>
            <a:srgbClr val="BDD7EE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613100" y="5785217"/>
            <a:ext cx="432048" cy="523220"/>
          </a:xfrm>
          <a:prstGeom prst="rect">
            <a:avLst/>
          </a:prstGeom>
          <a:solidFill>
            <a:srgbClr val="BDD7EE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五边形 44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275871" y="396250"/>
            <a:ext cx="4964145" cy="988329"/>
            <a:chOff x="511397" y="5831598"/>
            <a:chExt cx="2792539" cy="1903027"/>
          </a:xfrm>
        </p:grpSpPr>
        <p:sp>
          <p:nvSpPr>
            <p:cNvPr id="48" name="燕尾形 47"/>
            <p:cNvSpPr/>
            <p:nvPr/>
          </p:nvSpPr>
          <p:spPr>
            <a:xfrm>
              <a:off x="511397" y="6101950"/>
              <a:ext cx="1941881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燕尾形 4"/>
            <p:cNvSpPr/>
            <p:nvPr/>
          </p:nvSpPr>
          <p:spPr>
            <a:xfrm>
              <a:off x="751963" y="5831598"/>
              <a:ext cx="2551973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哈夫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曼算法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14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81481E-6 L 0.05456 0.62639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3131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0.0655 0.6347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3173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0278 L -0.04739 0.62754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3150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1.11111E-6 L 0.03047 0.6300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L -0.09089 0.50324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25162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48148E-6 L -0.09401 0.48657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1" y="2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000"/>
                            </p:stCondLst>
                            <p:childTnLst>
                              <p:par>
                                <p:cTn id="9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0"/>
                            </p:stCondLst>
                            <p:childTnLst>
                              <p:par>
                                <p:cTn id="10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33333E-6 L 0.06094 0.31181 " pathEditMode="relative" rAng="0" ptsTypes="AA">
                                      <p:cBhvr>
                                        <p:cTn id="1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15579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0.0668 0.32755 " pathEditMode="relative" rAng="0" ptsTypes="AA">
                                      <p:cBhvr>
                                        <p:cTn id="1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1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500"/>
                            </p:stCondLst>
                            <p:childTnLst>
                              <p:par>
                                <p:cTn id="1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500"/>
                            </p:stCondLst>
                            <p:childTnLst>
                              <p:par>
                                <p:cTn id="15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500"/>
                            </p:stCondLst>
                            <p:childTnLst>
                              <p:par>
                                <p:cTn id="15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6500"/>
                            </p:stCondLst>
                            <p:childTnLst>
                              <p:par>
                                <p:cTn id="16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animBg="1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3" grpId="0"/>
      <p:bldP spid="24" grpId="0"/>
      <p:bldP spid="25" grpId="0"/>
      <p:bldP spid="26" grpId="0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506235465"/>
              </p:ext>
            </p:extLst>
          </p:nvPr>
        </p:nvGraphicFramePr>
        <p:xfrm>
          <a:off x="457286" y="1565805"/>
          <a:ext cx="8547536" cy="4941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五边形 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75869" y="374755"/>
            <a:ext cx="4142253" cy="988329"/>
            <a:chOff x="511396" y="5790210"/>
            <a:chExt cx="2821284" cy="1903027"/>
          </a:xfrm>
        </p:grpSpPr>
        <p:sp>
          <p:nvSpPr>
            <p:cNvPr id="6" name="燕尾形 5"/>
            <p:cNvSpPr/>
            <p:nvPr/>
          </p:nvSpPr>
          <p:spPr>
            <a:xfrm>
              <a:off x="511396" y="6101950"/>
              <a:ext cx="235113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燕尾形 4"/>
            <p:cNvSpPr/>
            <p:nvPr/>
          </p:nvSpPr>
          <p:spPr>
            <a:xfrm>
              <a:off x="780707" y="5790210"/>
              <a:ext cx="2551973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哈夫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曼编码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内容占位符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366" y="1468661"/>
            <a:ext cx="2266481" cy="323318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004822" y="4797152"/>
            <a:ext cx="2509025" cy="138499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戴维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哈夫曼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1952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美国</a:t>
            </a:r>
          </a:p>
        </p:txBody>
      </p:sp>
    </p:spTree>
    <p:extLst>
      <p:ext uri="{BB962C8B-B14F-4D97-AF65-F5344CB8AC3E}">
        <p14:creationId xmlns:p14="http://schemas.microsoft.com/office/powerpoint/2010/main" val="2119244549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7"/>
          <p:cNvSpPr>
            <a:spLocks noChangeArrowheads="1"/>
          </p:cNvSpPr>
          <p:nvPr/>
        </p:nvSpPr>
        <p:spPr bwMode="auto">
          <a:xfrm>
            <a:off x="1567692" y="4117452"/>
            <a:ext cx="732365" cy="70724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cxnSp>
        <p:nvCxnSpPr>
          <p:cNvPr id="37" name="直接连接符 36"/>
          <p:cNvCxnSpPr/>
          <p:nvPr/>
        </p:nvCxnSpPr>
        <p:spPr>
          <a:xfrm flipV="1">
            <a:off x="1418681" y="4796091"/>
            <a:ext cx="384313" cy="4779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2045497" y="4806234"/>
            <a:ext cx="415939" cy="4576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 flipV="1">
            <a:off x="2593268" y="3637741"/>
            <a:ext cx="345972" cy="6287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2067478" y="3637741"/>
            <a:ext cx="371976" cy="4902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1377779" y="2390032"/>
            <a:ext cx="357831" cy="6307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2015119" y="2373398"/>
            <a:ext cx="426178" cy="599127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2154663" y="2930496"/>
            <a:ext cx="732365" cy="70724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Oval 7"/>
          <p:cNvSpPr>
            <a:spLocks noChangeArrowheads="1"/>
          </p:cNvSpPr>
          <p:nvPr/>
        </p:nvSpPr>
        <p:spPr bwMode="auto">
          <a:xfrm>
            <a:off x="1495843" y="1708182"/>
            <a:ext cx="732365" cy="70724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Oval 7"/>
          <p:cNvSpPr>
            <a:spLocks noChangeArrowheads="1"/>
          </p:cNvSpPr>
          <p:nvPr/>
        </p:nvSpPr>
        <p:spPr bwMode="auto">
          <a:xfrm>
            <a:off x="1067327" y="2972525"/>
            <a:ext cx="552479" cy="505668"/>
          </a:xfrm>
          <a:prstGeom prst="ellipse">
            <a:avLst/>
          </a:prstGeom>
          <a:solidFill>
            <a:srgbClr val="00C9C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1" name="Oval 7"/>
          <p:cNvSpPr>
            <a:spLocks noChangeArrowheads="1"/>
          </p:cNvSpPr>
          <p:nvPr/>
        </p:nvSpPr>
        <p:spPr bwMode="auto">
          <a:xfrm>
            <a:off x="1109079" y="5274027"/>
            <a:ext cx="552479" cy="505668"/>
          </a:xfrm>
          <a:prstGeom prst="ellipse">
            <a:avLst/>
          </a:prstGeom>
          <a:solidFill>
            <a:srgbClr val="00C9C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2" name="Oval 7"/>
          <p:cNvSpPr>
            <a:spLocks noChangeArrowheads="1"/>
          </p:cNvSpPr>
          <p:nvPr/>
        </p:nvSpPr>
        <p:spPr bwMode="auto">
          <a:xfrm>
            <a:off x="2676088" y="4266487"/>
            <a:ext cx="552479" cy="505668"/>
          </a:xfrm>
          <a:prstGeom prst="ellipse">
            <a:avLst/>
          </a:prstGeom>
          <a:solidFill>
            <a:srgbClr val="00C9C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Oval 7"/>
          <p:cNvSpPr>
            <a:spLocks noChangeArrowheads="1"/>
          </p:cNvSpPr>
          <p:nvPr/>
        </p:nvSpPr>
        <p:spPr bwMode="auto">
          <a:xfrm>
            <a:off x="2188286" y="5296453"/>
            <a:ext cx="552479" cy="505668"/>
          </a:xfrm>
          <a:prstGeom prst="ellipse">
            <a:avLst/>
          </a:prstGeom>
          <a:solidFill>
            <a:srgbClr val="00C9C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811438" y="5340430"/>
            <a:ext cx="43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75150" y="5340430"/>
            <a:ext cx="43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228567" y="4257711"/>
            <a:ext cx="43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33398" y="2963749"/>
            <a:ext cx="43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133763" y="2289546"/>
            <a:ext cx="43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1"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256950" y="4712136"/>
            <a:ext cx="43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1"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885486" y="3522419"/>
            <a:ext cx="43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1"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197968" y="2214843"/>
            <a:ext cx="43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740765" y="3486969"/>
            <a:ext cx="43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185460" y="4595657"/>
            <a:ext cx="43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 Box 26"/>
          <p:cNvSpPr txBox="1">
            <a:spLocks noChangeArrowheads="1"/>
          </p:cNvSpPr>
          <p:nvPr/>
        </p:nvSpPr>
        <p:spPr bwMode="auto">
          <a:xfrm>
            <a:off x="4434819" y="1738309"/>
            <a:ext cx="1674813" cy="2144177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  <a:buFont typeface="Wingdings" panose="05000000000000000000" pitchFamily="2" charset="2"/>
              <a:buNone/>
            </a:pPr>
            <a:r>
              <a:rPr lang="en-US" altLang="zh-CN" b="0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A—0</a:t>
            </a:r>
            <a:endParaRPr lang="en-US" altLang="zh-CN" b="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000"/>
              </a:lnSpc>
              <a:buFont typeface="Wingdings" panose="05000000000000000000" pitchFamily="2" charset="2"/>
              <a:buNone/>
            </a:pPr>
            <a:r>
              <a:rPr lang="en-US" altLang="zh-CN" b="0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B—100</a:t>
            </a:r>
            <a:endParaRPr lang="en-US" altLang="zh-CN" b="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000"/>
              </a:lnSpc>
              <a:buFont typeface="Wingdings" panose="05000000000000000000" pitchFamily="2" charset="2"/>
              <a:buNone/>
            </a:pPr>
            <a:r>
              <a:rPr lang="en-US" altLang="zh-CN" b="0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C—11</a:t>
            </a:r>
            <a:endParaRPr lang="en-US" altLang="zh-CN" b="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000"/>
              </a:lnSpc>
              <a:buFont typeface="Wingdings" panose="05000000000000000000" pitchFamily="2" charset="2"/>
              <a:buNone/>
            </a:pPr>
            <a:r>
              <a:rPr lang="en-US" altLang="zh-CN" b="0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D—101 </a:t>
            </a:r>
            <a:r>
              <a:rPr lang="en-US" altLang="zh-CN" sz="2600" b="0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600" dirty="0" smtClean="0">
                <a:solidFill>
                  <a:srgbClr val="000066"/>
                </a:solidFill>
                <a:ea typeface="宋体" panose="02010600030101010101" pitchFamily="2" charset="-122"/>
              </a:rPr>
              <a:t>                                              </a:t>
            </a:r>
            <a:endParaRPr lang="en-US" altLang="zh-CN" sz="26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39816" y="4085631"/>
            <a:ext cx="6131351" cy="744773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  <a:buClr>
                <a:srgbClr val="CC702D"/>
              </a:buClr>
              <a:buSzPct val="80000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总编码长度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+3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+2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+3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=13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439816" y="5034922"/>
            <a:ext cx="6131351" cy="744773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WPL=1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+3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+2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+3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=13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五边形 29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275869" y="374755"/>
            <a:ext cx="4142253" cy="988329"/>
            <a:chOff x="511396" y="5790210"/>
            <a:chExt cx="2821284" cy="1903027"/>
          </a:xfrm>
        </p:grpSpPr>
        <p:sp>
          <p:nvSpPr>
            <p:cNvPr id="32" name="燕尾形 31"/>
            <p:cNvSpPr/>
            <p:nvPr/>
          </p:nvSpPr>
          <p:spPr>
            <a:xfrm>
              <a:off x="511396" y="6101950"/>
              <a:ext cx="235113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燕尾形 4"/>
            <p:cNvSpPr/>
            <p:nvPr/>
          </p:nvSpPr>
          <p:spPr>
            <a:xfrm>
              <a:off x="780707" y="5790210"/>
              <a:ext cx="2551973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哈夫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曼编码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左箭头标注 1"/>
          <p:cNvSpPr/>
          <p:nvPr/>
        </p:nvSpPr>
        <p:spPr>
          <a:xfrm>
            <a:off x="6130170" y="2428045"/>
            <a:ext cx="5366430" cy="769441"/>
          </a:xfrm>
          <a:prstGeom prst="leftArrowCallout">
            <a:avLst>
              <a:gd name="adj1" fmla="val 37264"/>
              <a:gd name="adj2" fmla="val 47282"/>
              <a:gd name="adj3" fmla="val 25000"/>
              <a:gd name="adj4" fmla="val 92988"/>
            </a:avLst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txBody>
          <a:bodyPr wrap="square" anchor="ctr" anchorCtr="0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1"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B A C </a:t>
            </a:r>
            <a:r>
              <a:rPr kumimoji="1" lang="en-US" altLang="zh-CN" sz="4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 A</a:t>
            </a:r>
          </a:p>
        </p:txBody>
      </p:sp>
    </p:spTree>
    <p:extLst>
      <p:ext uri="{BB962C8B-B14F-4D97-AF65-F5344CB8AC3E}">
        <p14:creationId xmlns:p14="http://schemas.microsoft.com/office/powerpoint/2010/main" val="372082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由分别带权为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的四个叶子结点构成一棵哈夫曼树，该树的带权路径长度为：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23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37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44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46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337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Number_1">
            <a:hlinkClick r:id="rId15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4410331" y="1331647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ea typeface="华文细黑" panose="02010600040101010101" pitchFamily="2" charset="-122"/>
              </a:rPr>
              <a:t>01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6" name="MH_Entry_1">
            <a:hlinkClick r:id="rId15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5242659" y="1331647"/>
            <a:ext cx="4346560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哈夫</a:t>
            </a:r>
            <a:r>
              <a:rPr lang="zh-CN" altLang="en-US" sz="3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曼树的定义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Number_3">
            <a:hlinkClick r:id="rId15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4410331" y="3677881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10" name="MH_Entry_3">
            <a:hlinkClick r:id="rId15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5242659" y="3677881"/>
            <a:ext cx="4346560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哈夫</a:t>
            </a:r>
            <a:r>
              <a:rPr lang="zh-CN" altLang="en-US" sz="3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曼</a:t>
            </a:r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21" name="MH_Number_2">
            <a:hlinkClick r:id="rId15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4410331" y="2504764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>
                <a:solidFill>
                  <a:srgbClr val="0000FF"/>
                </a:solidFill>
                <a:ea typeface="华文细黑" panose="02010600040101010101" pitchFamily="2" charset="-122"/>
              </a:rPr>
              <a:t>02</a:t>
            </a:r>
            <a:endParaRPr lang="zh-CN" altLang="en-US" sz="2800" b="1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22" name="MH_Entry_2">
            <a:hlinkClick r:id="rId15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5242659" y="2504764"/>
            <a:ext cx="4346560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哈夫曼树</a:t>
            </a:r>
            <a:r>
              <a:rPr lang="zh-CN" altLang="en-US" sz="3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</a:t>
            </a:r>
            <a:r>
              <a:rPr lang="zh-CN" altLang="en-US" sz="3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造过程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MH_Number_4">
            <a:hlinkClick r:id="rId16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4410331" y="4850998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ea typeface="华文细黑" panose="02010600040101010101" pitchFamily="2" charset="-122"/>
              </a:rPr>
              <a:t>04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25" name="MH_Entry_4">
            <a:hlinkClick r:id="rId16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5242659" y="4850998"/>
            <a:ext cx="4346560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哈夫</a:t>
            </a:r>
            <a:r>
              <a:rPr lang="zh-CN" altLang="en-US" sz="3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曼</a:t>
            </a: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MH_Others_1"/>
          <p:cNvCxnSpPr/>
          <p:nvPr>
            <p:custDataLst>
              <p:tags r:id="rId10"/>
            </p:custDataLst>
          </p:nvPr>
        </p:nvCxnSpPr>
        <p:spPr>
          <a:xfrm>
            <a:off x="3256636" y="740229"/>
            <a:ext cx="0" cy="5364000"/>
          </a:xfrm>
          <a:prstGeom prst="line">
            <a:avLst/>
          </a:prstGeom>
          <a:ln w="412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H_Others_2"/>
          <p:cNvSpPr txBox="1"/>
          <p:nvPr>
            <p:custDataLst>
              <p:tags r:id="rId11"/>
            </p:custDataLst>
          </p:nvPr>
        </p:nvSpPr>
        <p:spPr>
          <a:xfrm>
            <a:off x="1819491" y="291485"/>
            <a:ext cx="1054501" cy="1188575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lstStyle/>
          <a:p>
            <a:r>
              <a:rPr lang="en-US" altLang="zh-CN" sz="880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CN" altLang="en-US" sz="4400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MH_Others_3"/>
          <p:cNvSpPr txBox="1"/>
          <p:nvPr>
            <p:custDataLst>
              <p:tags r:id="rId12"/>
            </p:custDataLst>
          </p:nvPr>
        </p:nvSpPr>
        <p:spPr>
          <a:xfrm>
            <a:off x="1985896" y="2798661"/>
            <a:ext cx="693893" cy="312251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zh-CN" altLang="en-US" sz="4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内容安排</a:t>
            </a:r>
            <a:endParaRPr lang="zh-CN" altLang="en-US" sz="4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MH_Others_4"/>
          <p:cNvSpPr/>
          <p:nvPr>
            <p:custDataLst>
              <p:tags r:id="rId13"/>
            </p:custDataLst>
          </p:nvPr>
        </p:nvSpPr>
        <p:spPr>
          <a:xfrm>
            <a:off x="2009079" y="893398"/>
            <a:ext cx="615553" cy="2293405"/>
          </a:xfrm>
          <a:prstGeom prst="rect">
            <a:avLst/>
          </a:prstGeom>
        </p:spPr>
        <p:txBody>
          <a:bodyPr vert="eaVert" wrap="square">
            <a:noAutofit/>
          </a:bodyPr>
          <a:lstStyle/>
          <a:p>
            <a:r>
              <a:rPr lang="en-US" altLang="zh-CN" sz="2800" b="1" spc="5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b="1" spc="500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504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设一段文本中包含字符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{a, b, c, d, e}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，其出现频率相应为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{3, 2, 5, 1, 1}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。则经过哈夫曼编码后，文本所占字节数为：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36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25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734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Other_1"/>
          <p:cNvSpPr/>
          <p:nvPr>
            <p:custDataLst>
              <p:tags r:id="rId1"/>
            </p:custDataLst>
          </p:nvPr>
        </p:nvSpPr>
        <p:spPr>
          <a:xfrm>
            <a:off x="5192589" y="2125563"/>
            <a:ext cx="1273175" cy="1273175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MH_SubTitle_1"/>
          <p:cNvSpPr/>
          <p:nvPr>
            <p:custDataLst>
              <p:tags r:id="rId2"/>
            </p:custDataLst>
          </p:nvPr>
        </p:nvSpPr>
        <p:spPr>
          <a:xfrm>
            <a:off x="5300312" y="2232871"/>
            <a:ext cx="1058167" cy="1058167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9800000">
              <a:schemeClr val="tx1">
                <a:lumMod val="65000"/>
                <a:lumOff val="35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Other_2"/>
          <p:cNvSpPr/>
          <p:nvPr>
            <p:custDataLst>
              <p:tags r:id="rId3"/>
            </p:custDataLst>
          </p:nvPr>
        </p:nvSpPr>
        <p:spPr>
          <a:xfrm>
            <a:off x="4582989" y="3632101"/>
            <a:ext cx="1271587" cy="1273175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MH_SubTitle_2"/>
          <p:cNvSpPr/>
          <p:nvPr>
            <p:custDataLst>
              <p:tags r:id="rId4"/>
            </p:custDataLst>
          </p:nvPr>
        </p:nvSpPr>
        <p:spPr>
          <a:xfrm>
            <a:off x="4689764" y="3739239"/>
            <a:ext cx="1058167" cy="1058167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9800000">
              <a:schemeClr val="tx1">
                <a:lumMod val="65000"/>
                <a:lumOff val="35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_3"/>
          <p:cNvSpPr/>
          <p:nvPr>
            <p:custDataLst>
              <p:tags r:id="rId5"/>
            </p:custDataLst>
          </p:nvPr>
        </p:nvSpPr>
        <p:spPr>
          <a:xfrm>
            <a:off x="2793876" y="4748113"/>
            <a:ext cx="1273175" cy="1273175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MH_SubTitle_3"/>
          <p:cNvSpPr/>
          <p:nvPr>
            <p:custDataLst>
              <p:tags r:id="rId6"/>
            </p:custDataLst>
          </p:nvPr>
        </p:nvSpPr>
        <p:spPr>
          <a:xfrm>
            <a:off x="2900936" y="4856071"/>
            <a:ext cx="1058167" cy="1058167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9800000">
              <a:schemeClr val="tx1">
                <a:lumMod val="65000"/>
                <a:lumOff val="35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_4"/>
          <p:cNvSpPr/>
          <p:nvPr>
            <p:custDataLst>
              <p:tags r:id="rId7"/>
            </p:custDataLst>
          </p:nvPr>
        </p:nvSpPr>
        <p:spPr>
          <a:xfrm>
            <a:off x="4721101" y="2527200"/>
            <a:ext cx="392113" cy="392112"/>
          </a:xfrm>
          <a:prstGeom prst="ellipse">
            <a:avLst/>
          </a:prstGeom>
          <a:noFill/>
          <a:ln w="38100" cmpd="sng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MH_Other_5"/>
          <p:cNvSpPr/>
          <p:nvPr>
            <p:custDataLst>
              <p:tags r:id="rId8"/>
            </p:custDataLst>
          </p:nvPr>
        </p:nvSpPr>
        <p:spPr>
          <a:xfrm>
            <a:off x="6091113" y="3432075"/>
            <a:ext cx="279400" cy="279400"/>
          </a:xfrm>
          <a:prstGeom prst="ellipse">
            <a:avLst/>
          </a:prstGeom>
          <a:noFill/>
          <a:ln w="38100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MH_Other_6"/>
          <p:cNvSpPr/>
          <p:nvPr>
            <p:custDataLst>
              <p:tags r:id="rId9"/>
            </p:custDataLst>
          </p:nvPr>
        </p:nvSpPr>
        <p:spPr>
          <a:xfrm>
            <a:off x="2409701" y="5613301"/>
            <a:ext cx="250825" cy="250825"/>
          </a:xfrm>
          <a:prstGeom prst="ellipse">
            <a:avLst/>
          </a:prstGeom>
          <a:noFill/>
          <a:ln w="38100" cmpd="sng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MH_Other_7"/>
          <p:cNvSpPr/>
          <p:nvPr>
            <p:custDataLst>
              <p:tags r:id="rId10"/>
            </p:custDataLst>
          </p:nvPr>
        </p:nvSpPr>
        <p:spPr>
          <a:xfrm>
            <a:off x="1620714" y="1965226"/>
            <a:ext cx="2478087" cy="2478087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/>
          </a:p>
        </p:txBody>
      </p:sp>
      <p:sp>
        <p:nvSpPr>
          <p:cNvPr id="13" name="MH_Title_1"/>
          <p:cNvSpPr/>
          <p:nvPr>
            <p:custDataLst>
              <p:tags r:id="rId11"/>
            </p:custDataLst>
          </p:nvPr>
        </p:nvSpPr>
        <p:spPr>
          <a:xfrm>
            <a:off x="1858569" y="2202584"/>
            <a:ext cx="2002604" cy="2002604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89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4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_8"/>
          <p:cNvSpPr/>
          <p:nvPr>
            <p:custDataLst>
              <p:tags r:id="rId12"/>
            </p:custDataLst>
          </p:nvPr>
        </p:nvSpPr>
        <p:spPr>
          <a:xfrm>
            <a:off x="1271464" y="2998688"/>
            <a:ext cx="250825" cy="250825"/>
          </a:xfrm>
          <a:prstGeom prst="ellipse">
            <a:avLst/>
          </a:prstGeom>
          <a:noFill/>
          <a:ln w="38100" cmpd="sng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MH_Other_9"/>
          <p:cNvSpPr/>
          <p:nvPr>
            <p:custDataLst>
              <p:tags r:id="rId13"/>
            </p:custDataLst>
          </p:nvPr>
        </p:nvSpPr>
        <p:spPr>
          <a:xfrm>
            <a:off x="1280989" y="2273201"/>
            <a:ext cx="339725" cy="339725"/>
          </a:xfrm>
          <a:prstGeom prst="ellipse">
            <a:avLst/>
          </a:prstGeom>
          <a:noFill/>
          <a:ln w="38100" cmpd="sng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MH_Other_10"/>
          <p:cNvSpPr/>
          <p:nvPr>
            <p:custDataLst>
              <p:tags r:id="rId14"/>
            </p:custDataLst>
          </p:nvPr>
        </p:nvSpPr>
        <p:spPr>
          <a:xfrm>
            <a:off x="4057525" y="3855937"/>
            <a:ext cx="280988" cy="280988"/>
          </a:xfrm>
          <a:prstGeom prst="ellipse">
            <a:avLst/>
          </a:prstGeom>
          <a:noFill/>
          <a:ln w="38100" cmpd="sng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MH_Other_11"/>
          <p:cNvSpPr/>
          <p:nvPr>
            <p:custDataLst>
              <p:tags r:id="rId15"/>
            </p:custDataLst>
          </p:nvPr>
        </p:nvSpPr>
        <p:spPr>
          <a:xfrm>
            <a:off x="3836864" y="1879501"/>
            <a:ext cx="261937" cy="261937"/>
          </a:xfrm>
          <a:prstGeom prst="ellipse">
            <a:avLst/>
          </a:prstGeom>
          <a:noFill/>
          <a:ln w="38100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MH_Text_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487988" y="2255738"/>
            <a:ext cx="3928492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哈夫曼树的构造过程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MH_Text_3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067051" y="5114825"/>
            <a:ext cx="43432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哈夫曼编码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Text_2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879546" y="3964682"/>
            <a:ext cx="51448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哈夫曼算法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MH_Other_1"/>
          <p:cNvSpPr/>
          <p:nvPr>
            <p:custDataLst>
              <p:tags r:id="rId19"/>
            </p:custDataLst>
          </p:nvPr>
        </p:nvSpPr>
        <p:spPr>
          <a:xfrm>
            <a:off x="4702494" y="681732"/>
            <a:ext cx="1273175" cy="1273175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MH_Text_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97892" y="811907"/>
            <a:ext cx="326646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哈夫曼树的定义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MH_SubTitle_1"/>
          <p:cNvSpPr/>
          <p:nvPr>
            <p:custDataLst>
              <p:tags r:id="rId21"/>
            </p:custDataLst>
          </p:nvPr>
        </p:nvSpPr>
        <p:spPr>
          <a:xfrm>
            <a:off x="4809997" y="789235"/>
            <a:ext cx="1058167" cy="1058167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9800000">
              <a:schemeClr val="tx1">
                <a:lumMod val="65000"/>
                <a:lumOff val="35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0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36644" y="1667097"/>
            <a:ext cx="7746123" cy="4986093"/>
            <a:chOff x="490463" y="1856693"/>
            <a:chExt cx="7746123" cy="4986093"/>
          </a:xfrm>
        </p:grpSpPr>
        <p:sp>
          <p:nvSpPr>
            <p:cNvPr id="5" name="圆角矩形 4"/>
            <p:cNvSpPr/>
            <p:nvPr/>
          </p:nvSpPr>
          <p:spPr>
            <a:xfrm>
              <a:off x="1274003" y="1896312"/>
              <a:ext cx="6962583" cy="901843"/>
            </a:xfrm>
            <a:prstGeom prst="roundRect">
              <a:avLst>
                <a:gd name="adj" fmla="val 6415"/>
              </a:avLst>
            </a:prstGeom>
            <a:solidFill>
              <a:schemeClr val="bg1"/>
            </a:solidFill>
            <a:ln w="50800" cap="flat" cmpd="sng" algn="ctr">
              <a:solidFill>
                <a:srgbClr val="0000FF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90463" y="1856693"/>
              <a:ext cx="981002" cy="97875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000FF"/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  <a:ea typeface="宋体"/>
              </a:endParaRPr>
            </a:p>
          </p:txBody>
        </p:sp>
        <p:sp>
          <p:nvSpPr>
            <p:cNvPr id="11" name="TextBox 24"/>
            <p:cNvSpPr txBox="1"/>
            <p:nvPr/>
          </p:nvSpPr>
          <p:spPr>
            <a:xfrm>
              <a:off x="683670" y="1967506"/>
              <a:ext cx="492315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914400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400" b="1" kern="0" dirty="0">
                  <a:solidFill>
                    <a:srgbClr val="FF0000"/>
                  </a:solidFill>
                  <a:latin typeface="Arial Rounded MT Bold" pitchFamily="34" charset="0"/>
                  <a:ea typeface="Gungsuh" pitchFamily="18" charset="-127"/>
                </a:rPr>
                <a:t>1</a:t>
              </a:r>
              <a:endParaRPr lang="zh-CN" altLang="en-US" sz="5400" b="1" kern="0" dirty="0">
                <a:solidFill>
                  <a:srgbClr val="FF0000"/>
                </a:solidFill>
                <a:latin typeface="Arial Rounded MT Bold" pitchFamily="34" charset="0"/>
                <a:ea typeface="Gungsuh" pitchFamily="18" charset="-127"/>
              </a:endParaRPr>
            </a:p>
          </p:txBody>
        </p:sp>
        <p:sp>
          <p:nvSpPr>
            <p:cNvPr id="14" name="TextBox 27"/>
            <p:cNvSpPr txBox="1"/>
            <p:nvPr/>
          </p:nvSpPr>
          <p:spPr>
            <a:xfrm>
              <a:off x="754494" y="6442676"/>
              <a:ext cx="67665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1520184" y="2785143"/>
            <a:ext cx="6962583" cy="901843"/>
          </a:xfrm>
          <a:prstGeom prst="roundRect">
            <a:avLst>
              <a:gd name="adj" fmla="val 6415"/>
            </a:avLst>
          </a:prstGeom>
          <a:solidFill>
            <a:schemeClr val="bg1"/>
          </a:solidFill>
          <a:ln w="50800" cap="flat" cmpd="sng" algn="ctr">
            <a:solidFill>
              <a:srgbClr val="0000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6643" y="2745524"/>
            <a:ext cx="981002" cy="978757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00FF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6260" y="2933060"/>
            <a:ext cx="49231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kern="0" dirty="0">
                <a:solidFill>
                  <a:srgbClr val="FF0000"/>
                </a:solidFill>
                <a:latin typeface="Arial Rounded MT Bold" pitchFamily="34" charset="0"/>
                <a:ea typeface="Gungsuh" pitchFamily="18" charset="-127"/>
              </a:rPr>
              <a:t>2</a:t>
            </a:r>
            <a:endParaRPr lang="zh-CN" altLang="en-US" sz="5400" b="1" kern="0" dirty="0">
              <a:solidFill>
                <a:srgbClr val="FF0000"/>
              </a:solidFill>
              <a:latin typeface="Arial Rounded MT Bold" pitchFamily="34" charset="0"/>
              <a:ea typeface="Gungsuh" pitchFamily="18" charset="-127"/>
            </a:endParaRPr>
          </a:p>
        </p:txBody>
      </p:sp>
      <p:sp>
        <p:nvSpPr>
          <p:cNvPr id="26" name="TextBox 27"/>
          <p:cNvSpPr txBox="1"/>
          <p:nvPr/>
        </p:nvSpPr>
        <p:spPr>
          <a:xfrm>
            <a:off x="1710642" y="1772816"/>
            <a:ext cx="6766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哈夫曼树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在空气质量等级分类中的应用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智能计算机与应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2016.2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514877" y="3900865"/>
            <a:ext cx="6962583" cy="901843"/>
          </a:xfrm>
          <a:prstGeom prst="roundRect">
            <a:avLst>
              <a:gd name="adj" fmla="val 6415"/>
            </a:avLst>
          </a:prstGeom>
          <a:solidFill>
            <a:schemeClr val="bg1"/>
          </a:solidFill>
          <a:ln w="50800" cap="flat" cmpd="sng" algn="ctr">
            <a:solidFill>
              <a:srgbClr val="0000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36643" y="3823951"/>
            <a:ext cx="981002" cy="978757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00FF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29" name="TextBox 24"/>
          <p:cNvSpPr txBox="1"/>
          <p:nvPr/>
        </p:nvSpPr>
        <p:spPr>
          <a:xfrm>
            <a:off x="926260" y="4011487"/>
            <a:ext cx="49231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kern="0" dirty="0">
                <a:solidFill>
                  <a:srgbClr val="FF0000"/>
                </a:solidFill>
                <a:latin typeface="Arial Rounded MT Bold" pitchFamily="34" charset="0"/>
                <a:ea typeface="Gungsuh" pitchFamily="18" charset="-127"/>
              </a:rPr>
              <a:t>3</a:t>
            </a:r>
            <a:endParaRPr lang="zh-CN" altLang="en-US" sz="5400" b="1" kern="0" dirty="0">
              <a:solidFill>
                <a:srgbClr val="FF0000"/>
              </a:solidFill>
              <a:latin typeface="Arial Rounded MT Bold" pitchFamily="34" charset="0"/>
              <a:ea typeface="Gungsuh" pitchFamily="18" charset="-127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492008" y="4979292"/>
            <a:ext cx="6985452" cy="1015663"/>
          </a:xfrm>
          <a:prstGeom prst="roundRect">
            <a:avLst>
              <a:gd name="adj" fmla="val 6415"/>
            </a:avLst>
          </a:prstGeom>
          <a:solidFill>
            <a:schemeClr val="bg1"/>
          </a:solidFill>
          <a:ln w="50800" cap="flat" cmpd="sng" algn="ctr">
            <a:solidFill>
              <a:srgbClr val="0000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36643" y="4920471"/>
            <a:ext cx="981002" cy="978757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0000FF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33" name="TextBox 24"/>
          <p:cNvSpPr txBox="1"/>
          <p:nvPr/>
        </p:nvSpPr>
        <p:spPr>
          <a:xfrm>
            <a:off x="926260" y="5108007"/>
            <a:ext cx="49231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kern="0" dirty="0">
                <a:solidFill>
                  <a:srgbClr val="FF0000"/>
                </a:solidFill>
                <a:latin typeface="Arial Rounded MT Bold" pitchFamily="34" charset="0"/>
                <a:ea typeface="Gungsuh" pitchFamily="18" charset="-127"/>
              </a:rPr>
              <a:t>4</a:t>
            </a:r>
            <a:endParaRPr lang="zh-CN" altLang="en-US" sz="5400" b="1" kern="0" dirty="0">
              <a:solidFill>
                <a:srgbClr val="FF0000"/>
              </a:solidFill>
              <a:latin typeface="Arial Rounded MT Bold" pitchFamily="34" charset="0"/>
              <a:ea typeface="Gungsuh" pitchFamily="18" charset="-127"/>
            </a:endParaRPr>
          </a:p>
        </p:txBody>
      </p:sp>
      <p:sp>
        <p:nvSpPr>
          <p:cNvPr id="7" name="线形标注 2(带边框和强调线) 6"/>
          <p:cNvSpPr/>
          <p:nvPr/>
        </p:nvSpPr>
        <p:spPr>
          <a:xfrm>
            <a:off x="9192344" y="1723717"/>
            <a:ext cx="2282572" cy="547711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0074"/>
              <a:gd name="adj6" fmla="val -31642"/>
            </a:avLst>
          </a:prstGeom>
          <a:solidFill>
            <a:srgbClr val="0000FF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空气质量分类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线形标注 2(带边框和强调线) 23"/>
          <p:cNvSpPr/>
          <p:nvPr/>
        </p:nvSpPr>
        <p:spPr>
          <a:xfrm>
            <a:off x="9204032" y="2842459"/>
            <a:ext cx="2270884" cy="547711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0074"/>
              <a:gd name="adj6" fmla="val -31642"/>
            </a:avLst>
          </a:prstGeom>
          <a:solidFill>
            <a:srgbClr val="0000FF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分类模型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27"/>
          <p:cNvSpPr txBox="1"/>
          <p:nvPr/>
        </p:nvSpPr>
        <p:spPr>
          <a:xfrm>
            <a:off x="1782853" y="2852936"/>
            <a:ext cx="6766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基于粒计算的哈夫曼树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多分类模型研究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机科学，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2016.1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50766" y="5078010"/>
            <a:ext cx="6868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线形标注 2(带边框和强调线) 35"/>
          <p:cNvSpPr/>
          <p:nvPr/>
        </p:nvSpPr>
        <p:spPr>
          <a:xfrm>
            <a:off x="9214470" y="3959093"/>
            <a:ext cx="2270884" cy="547711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0074"/>
              <a:gd name="adj6" fmla="val -31642"/>
            </a:avLst>
          </a:prstGeom>
          <a:solidFill>
            <a:srgbClr val="0000FF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线形标注 2(带边框和强调线) 36"/>
          <p:cNvSpPr/>
          <p:nvPr/>
        </p:nvSpPr>
        <p:spPr>
          <a:xfrm>
            <a:off x="9214470" y="5108007"/>
            <a:ext cx="2270884" cy="547711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0074"/>
              <a:gd name="adj6" fmla="val -31642"/>
            </a:avLst>
          </a:prstGeom>
          <a:solidFill>
            <a:srgbClr val="0000FF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</a:p>
        </p:txBody>
      </p:sp>
      <p:sp>
        <p:nvSpPr>
          <p:cNvPr id="30" name="五边形 29"/>
          <p:cNvSpPr/>
          <p:nvPr/>
        </p:nvSpPr>
        <p:spPr>
          <a:xfrm>
            <a:off x="767408" y="536656"/>
            <a:ext cx="2808312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学习资源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855640" y="455834"/>
            <a:ext cx="3731917" cy="988329"/>
            <a:chOff x="236850" y="5955895"/>
            <a:chExt cx="2315566" cy="1903027"/>
          </a:xfrm>
        </p:grpSpPr>
        <p:sp>
          <p:nvSpPr>
            <p:cNvPr id="38" name="燕尾形 37"/>
            <p:cNvSpPr/>
            <p:nvPr/>
          </p:nvSpPr>
          <p:spPr>
            <a:xfrm>
              <a:off x="511397" y="6101950"/>
              <a:ext cx="1766903" cy="1396779"/>
            </a:xfrm>
            <a:prstGeom prst="chevron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燕尾形 4"/>
            <p:cNvSpPr/>
            <p:nvPr/>
          </p:nvSpPr>
          <p:spPr>
            <a:xfrm>
              <a:off x="236850" y="5955895"/>
              <a:ext cx="2315566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000" kern="12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知识拓展</a:t>
              </a:r>
              <a:endParaRPr lang="zh-CN" altLang="en-US" sz="4000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TextBox 27"/>
          <p:cNvSpPr txBox="1"/>
          <p:nvPr/>
        </p:nvSpPr>
        <p:spPr>
          <a:xfrm>
            <a:off x="1781915" y="5071073"/>
            <a:ext cx="6766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中国大学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，浙江大学，陈越，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哈夫曼树与哈夫曼编码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27"/>
          <p:cNvSpPr txBox="1"/>
          <p:nvPr/>
        </p:nvSpPr>
        <p:spPr>
          <a:xfrm>
            <a:off x="1782853" y="3861048"/>
            <a:ext cx="6766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哈夫曼树的应用，算法与实现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https://blog.csdn.net/weixin_42861049/article/details/81429067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74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527382" y="2764904"/>
            <a:ext cx="9144000" cy="1600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410254" y="1844824"/>
            <a:ext cx="3678237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6600" dirty="0">
                <a:solidFill>
                  <a:srgbClr val="FF0000"/>
                </a:solidFill>
                <a:latin typeface="Impact" panose="020B0806030902050204" pitchFamily="34" charset="0"/>
              </a:rPr>
              <a:t>Thank You</a:t>
            </a:r>
            <a:endParaRPr lang="zh-CN" altLang="en-US" sz="6600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4" name="任意多边形 3"/>
          <p:cNvSpPr/>
          <p:nvPr>
            <p:custDataLst>
              <p:tags r:id="rId3"/>
            </p:custDataLst>
          </p:nvPr>
        </p:nvSpPr>
        <p:spPr>
          <a:xfrm>
            <a:off x="3749883" y="2974900"/>
            <a:ext cx="1501775" cy="1246188"/>
          </a:xfrm>
          <a:custGeom>
            <a:avLst/>
            <a:gdLst>
              <a:gd name="connsiteX0" fmla="*/ 683259 w 1501139"/>
              <a:gd name="connsiteY0" fmla="*/ 0 h 1247086"/>
              <a:gd name="connsiteX1" fmla="*/ 962295 w 1501139"/>
              <a:gd name="connsiteY1" fmla="*/ 0 h 1247086"/>
              <a:gd name="connsiteX2" fmla="*/ 1501139 w 1501139"/>
              <a:gd name="connsiteY2" fmla="*/ 623543 h 1247086"/>
              <a:gd name="connsiteX3" fmla="*/ 962295 w 1501139"/>
              <a:gd name="connsiteY3" fmla="*/ 1247086 h 1247086"/>
              <a:gd name="connsiteX4" fmla="*/ 683259 w 1501139"/>
              <a:gd name="connsiteY4" fmla="*/ 1247086 h 1247086"/>
              <a:gd name="connsiteX5" fmla="*/ 1123741 w 1501139"/>
              <a:gd name="connsiteY5" fmla="*/ 737366 h 1247086"/>
              <a:gd name="connsiteX6" fmla="*/ 0 w 1501139"/>
              <a:gd name="connsiteY6" fmla="*/ 737366 h 1247086"/>
              <a:gd name="connsiteX7" fmla="*/ 0 w 1501139"/>
              <a:gd name="connsiteY7" fmla="*/ 509720 h 1247086"/>
              <a:gd name="connsiteX8" fmla="*/ 1123741 w 1501139"/>
              <a:gd name="connsiteY8" fmla="*/ 509720 h 124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1139" h="1247086">
                <a:moveTo>
                  <a:pt x="683259" y="0"/>
                </a:moveTo>
                <a:lnTo>
                  <a:pt x="962295" y="0"/>
                </a:lnTo>
                <a:lnTo>
                  <a:pt x="1501139" y="623543"/>
                </a:lnTo>
                <a:lnTo>
                  <a:pt x="962295" y="1247086"/>
                </a:lnTo>
                <a:lnTo>
                  <a:pt x="683259" y="1247086"/>
                </a:lnTo>
                <a:lnTo>
                  <a:pt x="1123741" y="737366"/>
                </a:lnTo>
                <a:lnTo>
                  <a:pt x="0" y="737366"/>
                </a:lnTo>
                <a:lnTo>
                  <a:pt x="0" y="509720"/>
                </a:lnTo>
                <a:lnTo>
                  <a:pt x="1123741" y="509720"/>
                </a:lnTo>
                <a:close/>
              </a:path>
            </a:pathLst>
          </a:cu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1310" y="2996952"/>
            <a:ext cx="367240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谢谢您！</a:t>
            </a:r>
            <a:endParaRPr lang="zh-CN" altLang="en-US" sz="6600" b="1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11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五边形 35"/>
          <p:cNvSpPr/>
          <p:nvPr/>
        </p:nvSpPr>
        <p:spPr>
          <a:xfrm>
            <a:off x="767408" y="536656"/>
            <a:ext cx="2448272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课程导入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1509614"/>
            <a:ext cx="4391196" cy="3801541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pic>
        <p:nvPicPr>
          <p:cNvPr id="27" name="内容占位符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84085">
            <a:off x="1046602" y="1866831"/>
            <a:ext cx="3163205" cy="4256398"/>
          </a:xfrm>
          <a:ln w="12700">
            <a:solidFill>
              <a:srgbClr val="0000FF"/>
            </a:solidFill>
          </a:ln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5570">
            <a:off x="7953682" y="1780909"/>
            <a:ext cx="3258620" cy="4423669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sp>
        <p:nvSpPr>
          <p:cNvPr id="3" name="矩形 2"/>
          <p:cNvSpPr/>
          <p:nvPr/>
        </p:nvSpPr>
        <p:spPr>
          <a:xfrm>
            <a:off x="3425316" y="4833116"/>
            <a:ext cx="5334980" cy="154684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你们是科学的千里眼、顺风耳。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你们是革命的鲁班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880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398058" y="2852936"/>
            <a:ext cx="10244541" cy="264548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vert="horz" wrap="square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在远程通讯中，要将待传字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符串转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换成二进制字符串，怎样编码才能使它们组成的报文在网络中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传输得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最快？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:8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:12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:15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内容占位符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920" y="698500"/>
            <a:ext cx="4572009" cy="2313437"/>
          </a:xfrm>
          <a:prstGeom prst="rect">
            <a:avLst/>
          </a:prstGeom>
        </p:spPr>
      </p:pic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026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87410" y="1534692"/>
            <a:ext cx="4014251" cy="769441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44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B A C </a:t>
            </a:r>
            <a:r>
              <a:rPr lang="en-US" altLang="zh-CN" sz="4400" b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44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 A</a:t>
            </a:r>
            <a:endParaRPr lang="en-US" altLang="zh-CN" sz="4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15950" y="5426060"/>
            <a:ext cx="3550972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00010010101100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674303" y="5436513"/>
            <a:ext cx="2348720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defRPr kumimoji="1"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lang="en-US" altLang="zh-CN" sz="3200" dirty="0"/>
              <a:t>000011010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189441" y="5374721"/>
            <a:ext cx="665567" cy="5847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794221" y="5388571"/>
            <a:ext cx="666541" cy="5847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defRPr kumimoji="1" sz="32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/>
            <a:r>
              <a:rPr lang="en-US" altLang="zh-CN" dirty="0"/>
              <a:t>9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087356" y="5388570"/>
            <a:ext cx="497252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18" name="五边形 17"/>
          <p:cNvSpPr/>
          <p:nvPr/>
        </p:nvSpPr>
        <p:spPr>
          <a:xfrm>
            <a:off x="767408" y="536656"/>
            <a:ext cx="2448272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143781" y="1563762"/>
            <a:ext cx="2336130" cy="805022"/>
          </a:xfrm>
          <a:prstGeom prst="roundRect">
            <a:avLst/>
          </a:prstGeom>
          <a:solidFill>
            <a:srgbClr val="0000FF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等长编码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463547" y="1529689"/>
            <a:ext cx="2613926" cy="805022"/>
          </a:xfrm>
          <a:prstGeom prst="roundRect">
            <a:avLst/>
          </a:prstGeom>
          <a:solidFill>
            <a:srgbClr val="0000FF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不等长编码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8056942" y="1772816"/>
            <a:ext cx="351323" cy="360040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燕尾形 21"/>
          <p:cNvSpPr/>
          <p:nvPr/>
        </p:nvSpPr>
        <p:spPr>
          <a:xfrm rot="10990086">
            <a:off x="3552649" y="1786253"/>
            <a:ext cx="351323" cy="360040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37139"/>
              </p:ext>
            </p:extLst>
          </p:nvPr>
        </p:nvGraphicFramePr>
        <p:xfrm>
          <a:off x="1215950" y="2519052"/>
          <a:ext cx="2191792" cy="2410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896"/>
                <a:gridCol w="1095896"/>
              </a:tblGrid>
              <a:tr h="6026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26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2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26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2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26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2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altLang="en-US" sz="2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566740"/>
              </p:ext>
            </p:extLst>
          </p:nvPr>
        </p:nvGraphicFramePr>
        <p:xfrm>
          <a:off x="8679507" y="2488904"/>
          <a:ext cx="2191792" cy="2410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896"/>
                <a:gridCol w="1095896"/>
              </a:tblGrid>
              <a:tr h="6026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26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</a:t>
                      </a:r>
                      <a:endParaRPr lang="zh-CN" altLang="en-US" sz="2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26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2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26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2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2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燕尾形 24"/>
          <p:cNvSpPr/>
          <p:nvPr/>
        </p:nvSpPr>
        <p:spPr>
          <a:xfrm rot="5400000">
            <a:off x="2139918" y="5017534"/>
            <a:ext cx="351323" cy="360040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燕尾形 25"/>
          <p:cNvSpPr/>
          <p:nvPr/>
        </p:nvSpPr>
        <p:spPr>
          <a:xfrm rot="5400000">
            <a:off x="9594849" y="5017534"/>
            <a:ext cx="351323" cy="360040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62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8" grpId="1" animBg="1"/>
      <p:bldP spid="12" grpId="0" animBg="1" autoUpdateAnimBg="0"/>
      <p:bldP spid="13" grpId="0" animBg="1" autoUpdateAnimBg="0"/>
      <p:bldP spid="14" grpId="0" animBg="1" autoUpdateAnimBg="0"/>
      <p:bldP spid="20" grpId="0" animBg="1"/>
      <p:bldP spid="21" grpId="0" animBg="1"/>
      <p:bldP spid="11" grpId="0" animBg="1"/>
      <p:bldP spid="22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87410" y="1534692"/>
            <a:ext cx="4014251" cy="769441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kumimoji="1" sz="4400" b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A B A C </a:t>
            </a:r>
            <a:r>
              <a:rPr lang="en-US" altLang="zh-CN" dirty="0" err="1">
                <a:solidFill>
                  <a:schemeClr val="bg1"/>
                </a:solidFill>
              </a:rPr>
              <a:t>C</a:t>
            </a:r>
            <a:r>
              <a:rPr lang="en-US" altLang="zh-CN" dirty="0">
                <a:solidFill>
                  <a:schemeClr val="bg1"/>
                </a:solidFill>
              </a:rPr>
              <a:t> D 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794360" y="2805569"/>
            <a:ext cx="2348720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defRPr kumimoji="1"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lang="en-US" altLang="zh-CN" sz="3200" dirty="0">
                <a:solidFill>
                  <a:srgbClr val="FF0000"/>
                </a:solidFill>
              </a:rPr>
              <a:t>0000</a:t>
            </a:r>
            <a:r>
              <a:rPr lang="en-US" altLang="zh-CN" sz="3200" dirty="0"/>
              <a:t>11010</a:t>
            </a:r>
          </a:p>
        </p:txBody>
      </p:sp>
      <p:sp>
        <p:nvSpPr>
          <p:cNvPr id="18" name="五边形 17"/>
          <p:cNvSpPr/>
          <p:nvPr/>
        </p:nvSpPr>
        <p:spPr>
          <a:xfrm>
            <a:off x="767408" y="536656"/>
            <a:ext cx="2448272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燕尾形 18"/>
          <p:cNvSpPr/>
          <p:nvPr/>
        </p:nvSpPr>
        <p:spPr>
          <a:xfrm>
            <a:off x="2959621" y="531244"/>
            <a:ext cx="3064371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前缀编码</a:t>
            </a:r>
            <a:endParaRPr lang="zh-CN" altLang="en-US" sz="4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463547" y="1529689"/>
            <a:ext cx="2613926" cy="805022"/>
          </a:xfrm>
          <a:prstGeom prst="roundRect">
            <a:avLst/>
          </a:prstGeom>
          <a:solidFill>
            <a:srgbClr val="0000FF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不等长编码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8056942" y="1772816"/>
            <a:ext cx="351323" cy="360040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566740"/>
              </p:ext>
            </p:extLst>
          </p:nvPr>
        </p:nvGraphicFramePr>
        <p:xfrm>
          <a:off x="8679507" y="2488904"/>
          <a:ext cx="2191792" cy="2410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896"/>
                <a:gridCol w="1095896"/>
              </a:tblGrid>
              <a:tr h="6026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26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</a:t>
                      </a:r>
                      <a:endParaRPr lang="zh-CN" altLang="en-US" sz="2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26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2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26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2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2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燕尾形 25"/>
          <p:cNvSpPr/>
          <p:nvPr/>
        </p:nvSpPr>
        <p:spPr>
          <a:xfrm rot="5400000">
            <a:off x="5731674" y="2323500"/>
            <a:ext cx="351323" cy="360040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1356064" y="2797600"/>
            <a:ext cx="3587808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70000"/>
              </a:spcBef>
            </a:pPr>
            <a:r>
              <a:rPr lang="zh-CN" altLang="en-US" sz="2400" b="0" dirty="0">
                <a:ea typeface="宋体" panose="02010600030101010101" pitchFamily="2" charset="-122"/>
              </a:rPr>
              <a:t>　　　</a:t>
            </a:r>
            <a:r>
              <a:rPr lang="zh-CN" altLang="en-US" sz="2400" b="0" dirty="0" smtClean="0">
                <a:ea typeface="宋体" panose="02010600030101010101" pitchFamily="2" charset="-122"/>
              </a:rPr>
              <a:t>   </a:t>
            </a:r>
            <a:r>
              <a:rPr lang="en-US" altLang="zh-CN" sz="3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0000</a:t>
            </a:r>
            <a:endParaRPr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70000"/>
              </a:spcBef>
            </a:pPr>
            <a:r>
              <a:rPr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AAAA   ABA   </a:t>
            </a:r>
            <a:r>
              <a:rPr lang="en-US" altLang="zh-CN" sz="3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BB</a:t>
            </a:r>
            <a:endParaRPr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 flipH="1">
            <a:off x="1991544" y="3290706"/>
            <a:ext cx="558800" cy="42632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 flipH="1">
            <a:off x="3075212" y="3229942"/>
            <a:ext cx="0" cy="48708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3542562" y="3244040"/>
            <a:ext cx="598703" cy="45670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左箭头 1"/>
          <p:cNvSpPr/>
          <p:nvPr/>
        </p:nvSpPr>
        <p:spPr>
          <a:xfrm>
            <a:off x="3958982" y="2866333"/>
            <a:ext cx="668430" cy="424373"/>
          </a:xfrm>
          <a:prstGeom prst="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3939380" y="5164199"/>
            <a:ext cx="7476241" cy="954107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kumimoji="1" sz="4400" b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lang="zh-CN" altLang="en-US" sz="2800" dirty="0"/>
              <a:t>要设计长度不等的编码，必须使任一字符的编码都不是另一个字符编码的前缀。</a:t>
            </a:r>
          </a:p>
        </p:txBody>
      </p:sp>
      <p:sp>
        <p:nvSpPr>
          <p:cNvPr id="7" name="下箭头标注 6"/>
          <p:cNvSpPr/>
          <p:nvPr/>
        </p:nvSpPr>
        <p:spPr>
          <a:xfrm>
            <a:off x="2552666" y="1518243"/>
            <a:ext cx="1264971" cy="1206843"/>
          </a:xfrm>
          <a:prstGeom prst="downArrowCallou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重码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40315" y="5238741"/>
            <a:ext cx="2336130" cy="805022"/>
          </a:xfrm>
          <a:prstGeom prst="roundRect">
            <a:avLst/>
          </a:prstGeom>
          <a:solidFill>
            <a:srgbClr val="0000FF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前缀编码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燕尾形 33"/>
          <p:cNvSpPr/>
          <p:nvPr/>
        </p:nvSpPr>
        <p:spPr>
          <a:xfrm>
            <a:off x="3288482" y="5400725"/>
            <a:ext cx="575270" cy="604166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8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 animBg="1"/>
      <p:bldP spid="30" grpId="0" animBg="1"/>
      <p:bldP spid="2" grpId="0" animBg="1"/>
      <p:bldP spid="31" grpId="0" animBg="1"/>
      <p:bldP spid="7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819400" y="-2286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 "/>
            </a:pPr>
            <a:endParaRPr lang="zh-CN" altLang="zh-CN" b="0">
              <a:ea typeface="宋体" panose="02010600030101010101" pitchFamily="2" charset="-122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7315200" y="1600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20507" name="Text Box 26"/>
          <p:cNvSpPr txBox="1">
            <a:spLocks noChangeArrowheads="1"/>
          </p:cNvSpPr>
          <p:nvPr/>
        </p:nvSpPr>
        <p:spPr bwMode="auto">
          <a:xfrm>
            <a:off x="6352381" y="2315344"/>
            <a:ext cx="1674813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ts val="4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A—1</a:t>
            </a:r>
          </a:p>
          <a:p>
            <a:pPr eaLnBrk="1" hangingPunct="1">
              <a:lnSpc>
                <a:spcPts val="4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B—010</a:t>
            </a:r>
          </a:p>
          <a:p>
            <a:pPr eaLnBrk="1" hangingPunct="1">
              <a:lnSpc>
                <a:spcPts val="4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C—00</a:t>
            </a:r>
          </a:p>
          <a:p>
            <a:pPr eaLnBrk="1" hangingPunct="1">
              <a:lnSpc>
                <a:spcPts val="4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D—011 </a:t>
            </a:r>
            <a:r>
              <a:rPr lang="en-US" altLang="zh-CN" sz="2600" b="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600" dirty="0">
                <a:solidFill>
                  <a:srgbClr val="000066"/>
                </a:solidFill>
                <a:ea typeface="宋体" panose="02010600030101010101" pitchFamily="2" charset="-122"/>
              </a:rPr>
              <a:t>                                              </a:t>
            </a:r>
          </a:p>
        </p:txBody>
      </p:sp>
      <p:sp>
        <p:nvSpPr>
          <p:cNvPr id="20508" name="AutoShape 27"/>
          <p:cNvSpPr>
            <a:spLocks noChangeArrowheads="1"/>
          </p:cNvSpPr>
          <p:nvPr/>
        </p:nvSpPr>
        <p:spPr bwMode="auto">
          <a:xfrm>
            <a:off x="8616156" y="2359794"/>
            <a:ext cx="565150" cy="1968500"/>
          </a:xfrm>
          <a:prstGeom prst="downArrow">
            <a:avLst>
              <a:gd name="adj1" fmla="val 50000"/>
              <a:gd name="adj2" fmla="val 78935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0509" name="Text Box 28"/>
          <p:cNvSpPr txBox="1">
            <a:spLocks noChangeArrowheads="1"/>
          </p:cNvSpPr>
          <p:nvPr/>
        </p:nvSpPr>
        <p:spPr bwMode="auto">
          <a:xfrm>
            <a:off x="7315994" y="4442594"/>
            <a:ext cx="3387725" cy="584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1010100000111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153" y="5167550"/>
            <a:ext cx="511233" cy="740581"/>
          </a:xfrm>
          <a:prstGeom prst="rect">
            <a:avLst/>
          </a:prstGeom>
        </p:spPr>
      </p:pic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4595114" y="5240463"/>
            <a:ext cx="7261526" cy="553998"/>
          </a:xfrm>
          <a:prstGeom prst="rect">
            <a:avLst/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如何构造二叉树，使得总编码长度最短？</a:t>
            </a: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5437929" y="4417194"/>
            <a:ext cx="717444" cy="5847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kumimoji="1" sz="28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</a:p>
        </p:txBody>
      </p:sp>
      <p:sp>
        <p:nvSpPr>
          <p:cNvPr id="34" name="AutoShape 27"/>
          <p:cNvSpPr>
            <a:spLocks noChangeArrowheads="1"/>
          </p:cNvSpPr>
          <p:nvPr/>
        </p:nvSpPr>
        <p:spPr bwMode="auto">
          <a:xfrm rot="5400000">
            <a:off x="6526701" y="4416653"/>
            <a:ext cx="380951" cy="618130"/>
          </a:xfrm>
          <a:prstGeom prst="downArrow">
            <a:avLst>
              <a:gd name="adj1" fmla="val 50000"/>
              <a:gd name="adj2" fmla="val 78935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36" name="五边形 35"/>
          <p:cNvSpPr/>
          <p:nvPr/>
        </p:nvSpPr>
        <p:spPr>
          <a:xfrm>
            <a:off x="767408" y="536656"/>
            <a:ext cx="2448272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燕尾形 36"/>
          <p:cNvSpPr/>
          <p:nvPr/>
        </p:nvSpPr>
        <p:spPr>
          <a:xfrm>
            <a:off x="2959621" y="531244"/>
            <a:ext cx="4072483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4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设计前缀编码</a:t>
            </a:r>
            <a:endParaRPr lang="zh-CN" altLang="en-US" sz="4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44524" y="1664772"/>
            <a:ext cx="3601977" cy="4486305"/>
            <a:chOff x="1312950" y="1924174"/>
            <a:chExt cx="3601977" cy="4486305"/>
          </a:xfrm>
        </p:grpSpPr>
        <p:cxnSp>
          <p:nvCxnSpPr>
            <p:cNvPr id="39" name="直接连接符 38"/>
            <p:cNvCxnSpPr/>
            <p:nvPr/>
          </p:nvCxnSpPr>
          <p:spPr>
            <a:xfrm flipH="1">
              <a:off x="2711504" y="2430729"/>
              <a:ext cx="432168" cy="4316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1763348" y="3512744"/>
              <a:ext cx="517952" cy="7518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3867640" y="2432126"/>
              <a:ext cx="431635" cy="4302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2705316" y="4955472"/>
              <a:ext cx="287258" cy="68649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2653264" y="3528373"/>
              <a:ext cx="509542" cy="7468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3410183" y="4942448"/>
              <a:ext cx="282650" cy="6846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/>
            <p:cNvGrpSpPr/>
            <p:nvPr/>
          </p:nvGrpSpPr>
          <p:grpSpPr>
            <a:xfrm>
              <a:off x="3105644" y="1924174"/>
              <a:ext cx="900796" cy="712737"/>
              <a:chOff x="3105644" y="1924174"/>
              <a:chExt cx="900796" cy="712737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3143672" y="2009313"/>
                <a:ext cx="8627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2105628" y="2838606"/>
              <a:ext cx="900796" cy="712737"/>
              <a:chOff x="3105644" y="1924174"/>
              <a:chExt cx="900796" cy="712737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3143672" y="2009313"/>
                <a:ext cx="8627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147658" y="2838606"/>
              <a:ext cx="767269" cy="712737"/>
              <a:chOff x="3105644" y="1924174"/>
              <a:chExt cx="767269" cy="712737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3140478" y="1942169"/>
                <a:ext cx="7292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1312950" y="4285558"/>
              <a:ext cx="987227" cy="712737"/>
              <a:chOff x="3105644" y="1924174"/>
              <a:chExt cx="987227" cy="712737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3230103" y="1967266"/>
                <a:ext cx="8627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2792037" y="4274072"/>
              <a:ext cx="900796" cy="712737"/>
              <a:chOff x="3105644" y="1924174"/>
              <a:chExt cx="900796" cy="71273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3143672" y="2009313"/>
                <a:ext cx="8627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3466727" y="5669899"/>
              <a:ext cx="998114" cy="712737"/>
              <a:chOff x="1616903" y="3381998"/>
              <a:chExt cx="998114" cy="712737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1616903" y="3381998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752249" y="3442797"/>
                <a:ext cx="8627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2253593" y="5697742"/>
              <a:ext cx="1050688" cy="712737"/>
              <a:chOff x="1666404" y="3384083"/>
              <a:chExt cx="1050688" cy="712737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1666404" y="3384083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854324" y="3407002"/>
                <a:ext cx="8627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8" name="Text Box 17"/>
          <p:cNvSpPr txBox="1">
            <a:spLocks noChangeArrowheads="1"/>
          </p:cNvSpPr>
          <p:nvPr/>
        </p:nvSpPr>
        <p:spPr bwMode="auto">
          <a:xfrm>
            <a:off x="1913819" y="1923076"/>
            <a:ext cx="266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941521" y="3166259"/>
            <a:ext cx="266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1787525" y="4623806"/>
            <a:ext cx="266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1" name="Text Box 17"/>
          <p:cNvSpPr txBox="1">
            <a:spLocks noChangeArrowheads="1"/>
          </p:cNvSpPr>
          <p:nvPr/>
        </p:nvSpPr>
        <p:spPr bwMode="auto">
          <a:xfrm>
            <a:off x="3401320" y="1973017"/>
            <a:ext cx="266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 Box 17"/>
          <p:cNvSpPr txBox="1">
            <a:spLocks noChangeArrowheads="1"/>
          </p:cNvSpPr>
          <p:nvPr/>
        </p:nvSpPr>
        <p:spPr bwMode="auto">
          <a:xfrm>
            <a:off x="2130761" y="3162876"/>
            <a:ext cx="266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 Box 17"/>
          <p:cNvSpPr txBox="1">
            <a:spLocks noChangeArrowheads="1"/>
          </p:cNvSpPr>
          <p:nvPr/>
        </p:nvSpPr>
        <p:spPr bwMode="auto">
          <a:xfrm>
            <a:off x="2850755" y="4582775"/>
            <a:ext cx="266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 Box 4"/>
          <p:cNvSpPr txBox="1">
            <a:spLocks noChangeArrowheads="1"/>
          </p:cNvSpPr>
          <p:nvPr/>
        </p:nvSpPr>
        <p:spPr bwMode="auto">
          <a:xfrm>
            <a:off x="6170512" y="1552491"/>
            <a:ext cx="4014251" cy="769441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kumimoji="1" sz="4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lang="en-US" altLang="zh-CN" dirty="0"/>
              <a:t>A B A C </a:t>
            </a:r>
            <a:r>
              <a:rPr lang="en-US" altLang="zh-CN" dirty="0" err="1"/>
              <a:t>C</a:t>
            </a:r>
            <a:r>
              <a:rPr lang="en-US" altLang="zh-CN" dirty="0"/>
              <a:t> D A</a:t>
            </a:r>
          </a:p>
        </p:txBody>
      </p:sp>
    </p:spTree>
    <p:extLst>
      <p:ext uri="{BB962C8B-B14F-4D97-AF65-F5344CB8AC3E}">
        <p14:creationId xmlns:p14="http://schemas.microsoft.com/office/powerpoint/2010/main" val="327147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7" grpId="0"/>
      <p:bldP spid="20508" grpId="0" animBg="1"/>
      <p:bldP spid="20509" grpId="0" animBg="1"/>
      <p:bldP spid="35" grpId="0" animBg="1"/>
      <p:bldP spid="33" grpId="1" animBg="1"/>
      <p:bldP spid="34" grpId="0" animBg="1"/>
      <p:bldP spid="68" grpId="0"/>
      <p:bldP spid="69" grpId="0"/>
      <p:bldP spid="70" grpId="0"/>
      <p:bldP spid="71" grpId="0"/>
      <p:bldP spid="72" grpId="0"/>
      <p:bldP spid="73" grpId="0"/>
      <p:bldP spid="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横卷形 6"/>
          <p:cNvSpPr/>
          <p:nvPr/>
        </p:nvSpPr>
        <p:spPr>
          <a:xfrm>
            <a:off x="725962" y="1435932"/>
            <a:ext cx="1265582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横卷形 11"/>
          <p:cNvSpPr/>
          <p:nvPr/>
        </p:nvSpPr>
        <p:spPr>
          <a:xfrm>
            <a:off x="698614" y="2600389"/>
            <a:ext cx="2013010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路径长度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横卷形 12"/>
          <p:cNvSpPr/>
          <p:nvPr/>
        </p:nvSpPr>
        <p:spPr>
          <a:xfrm>
            <a:off x="698614" y="3824525"/>
            <a:ext cx="2805098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带权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路径长度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横卷形 13"/>
          <p:cNvSpPr/>
          <p:nvPr/>
        </p:nvSpPr>
        <p:spPr>
          <a:xfrm>
            <a:off x="707216" y="5045011"/>
            <a:ext cx="3732600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树的带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路径长度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2135560" y="1660636"/>
            <a:ext cx="360040" cy="504056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2638712" y="1421906"/>
            <a:ext cx="7149910" cy="86208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一结点到另一结点间的分支所构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成；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18" name="Rectangle 63"/>
          <p:cNvSpPr>
            <a:spLocks noChangeArrowheads="1"/>
          </p:cNvSpPr>
          <p:nvPr/>
        </p:nvSpPr>
        <p:spPr bwMode="auto">
          <a:xfrm>
            <a:off x="3343198" y="2595199"/>
            <a:ext cx="3901520" cy="86208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路径上的分支数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目；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燕尾形 18"/>
          <p:cNvSpPr/>
          <p:nvPr/>
        </p:nvSpPr>
        <p:spPr>
          <a:xfrm>
            <a:off x="2830732" y="2823868"/>
            <a:ext cx="360040" cy="504056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燕尾形 19"/>
          <p:cNvSpPr/>
          <p:nvPr/>
        </p:nvSpPr>
        <p:spPr>
          <a:xfrm>
            <a:off x="4583832" y="5211456"/>
            <a:ext cx="360040" cy="504056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燕尾形 20"/>
          <p:cNvSpPr/>
          <p:nvPr/>
        </p:nvSpPr>
        <p:spPr>
          <a:xfrm>
            <a:off x="3647728" y="4010709"/>
            <a:ext cx="360040" cy="504056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4117431" y="3381585"/>
            <a:ext cx="4437506" cy="159985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结点到根的路径长度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endParaRPr lang="en-US" altLang="zh-CN" sz="3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点上权的乘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积；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63"/>
          <p:cNvSpPr>
            <a:spLocks noChangeArrowheads="1"/>
          </p:cNvSpPr>
          <p:nvPr/>
        </p:nvSpPr>
        <p:spPr bwMode="auto">
          <a:xfrm>
            <a:off x="4826537" y="4970035"/>
            <a:ext cx="6752472" cy="13682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树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中所有叶子结点的带权路径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和。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8678338" y="1651181"/>
            <a:ext cx="2703843" cy="2411446"/>
            <a:chOff x="1312950" y="1924174"/>
            <a:chExt cx="3601977" cy="3117914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2711504" y="2430729"/>
              <a:ext cx="432168" cy="4316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1763348" y="3512744"/>
              <a:ext cx="517952" cy="7518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867640" y="2432126"/>
              <a:ext cx="431635" cy="4302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4249857" y="3543724"/>
              <a:ext cx="287258" cy="6864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653264" y="3528373"/>
              <a:ext cx="509542" cy="7468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3105644" y="1924174"/>
              <a:ext cx="919930" cy="774836"/>
              <a:chOff x="3105644" y="1924174"/>
              <a:chExt cx="919930" cy="77483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3162806" y="1942916"/>
                <a:ext cx="862768" cy="756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105628" y="2834278"/>
              <a:ext cx="970886" cy="756094"/>
              <a:chOff x="3105644" y="1919846"/>
              <a:chExt cx="970886" cy="756094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3213761" y="1919846"/>
                <a:ext cx="862769" cy="756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4147658" y="2811954"/>
              <a:ext cx="767269" cy="756093"/>
              <a:chOff x="3105644" y="1897522"/>
              <a:chExt cx="767269" cy="756093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3117078" y="1897522"/>
                <a:ext cx="729241" cy="756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1312950" y="4275177"/>
              <a:ext cx="926237" cy="723118"/>
              <a:chOff x="3105644" y="1913793"/>
              <a:chExt cx="926237" cy="723118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3169113" y="1913793"/>
                <a:ext cx="8627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792037" y="4247491"/>
              <a:ext cx="969525" cy="756094"/>
              <a:chOff x="3105644" y="1897593"/>
              <a:chExt cx="969525" cy="756094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3105644" y="1924174"/>
                <a:ext cx="767269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3212401" y="1897593"/>
                <a:ext cx="862768" cy="756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3798134" y="4285994"/>
              <a:ext cx="976912" cy="756094"/>
              <a:chOff x="3210945" y="1972335"/>
              <a:chExt cx="976912" cy="756094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3210945" y="1972335"/>
                <a:ext cx="767268" cy="712737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3325089" y="1972335"/>
                <a:ext cx="862768" cy="756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4" name="Rectangle 63"/>
          <p:cNvSpPr>
            <a:spLocks noChangeArrowheads="1"/>
          </p:cNvSpPr>
          <p:nvPr/>
        </p:nvSpPr>
        <p:spPr bwMode="auto">
          <a:xfrm>
            <a:off x="11382181" y="3816825"/>
            <a:ext cx="720749" cy="6202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11277178" y="2868286"/>
            <a:ext cx="382490" cy="5775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11398039" y="3492907"/>
            <a:ext cx="575954" cy="551243"/>
          </a:xfrm>
          <a:prstGeom prst="ellipse">
            <a:avLst/>
          </a:prstGeom>
          <a:solidFill>
            <a:srgbClr val="00C9C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1468495" y="3465529"/>
            <a:ext cx="6476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814562"/>
              </p:ext>
            </p:extLst>
          </p:nvPr>
        </p:nvGraphicFramePr>
        <p:xfrm>
          <a:off x="6518637" y="5578466"/>
          <a:ext cx="2262641" cy="114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公式" r:id="rId3" imgW="965160" imgH="431640" progId="Equation.3">
                  <p:embed/>
                </p:oleObj>
              </mc:Choice>
              <mc:Fallback>
                <p:oleObj name="公式" r:id="rId3" imgW="965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637" y="5578466"/>
                        <a:ext cx="2262641" cy="1142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Rectangle 63"/>
          <p:cNvSpPr>
            <a:spLocks noChangeArrowheads="1"/>
          </p:cNvSpPr>
          <p:nvPr/>
        </p:nvSpPr>
        <p:spPr bwMode="auto">
          <a:xfrm>
            <a:off x="8746254" y="3816825"/>
            <a:ext cx="720749" cy="6202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/>
            </a:endParaRPr>
          </a:p>
        </p:txBody>
      </p:sp>
      <p:sp>
        <p:nvSpPr>
          <p:cNvPr id="61" name="Rectangle 63"/>
          <p:cNvSpPr>
            <a:spLocks noChangeArrowheads="1"/>
          </p:cNvSpPr>
          <p:nvPr/>
        </p:nvSpPr>
        <p:spPr bwMode="auto">
          <a:xfrm>
            <a:off x="9890063" y="3816825"/>
            <a:ext cx="720749" cy="6202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ctangle 63"/>
          <p:cNvSpPr>
            <a:spLocks noChangeArrowheads="1"/>
          </p:cNvSpPr>
          <p:nvPr/>
        </p:nvSpPr>
        <p:spPr bwMode="auto">
          <a:xfrm>
            <a:off x="10625789" y="3816825"/>
            <a:ext cx="720749" cy="6202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五边形 57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275871" y="396250"/>
            <a:ext cx="4964145" cy="988329"/>
            <a:chOff x="511397" y="5831598"/>
            <a:chExt cx="2792539" cy="1903027"/>
          </a:xfrm>
        </p:grpSpPr>
        <p:sp>
          <p:nvSpPr>
            <p:cNvPr id="64" name="燕尾形 63"/>
            <p:cNvSpPr/>
            <p:nvPr/>
          </p:nvSpPr>
          <p:spPr>
            <a:xfrm>
              <a:off x="511397" y="6101950"/>
              <a:ext cx="2468479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燕尾形 4"/>
            <p:cNvSpPr/>
            <p:nvPr/>
          </p:nvSpPr>
          <p:spPr>
            <a:xfrm>
              <a:off x="751963" y="5831598"/>
              <a:ext cx="2551973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哈夫曼树的定义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2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141"/>
          <p:cNvSpPr txBox="1">
            <a:spLocks noChangeArrowheads="1"/>
          </p:cNvSpPr>
          <p:nvPr/>
        </p:nvSpPr>
        <p:spPr bwMode="auto">
          <a:xfrm>
            <a:off x="7346410" y="4447203"/>
            <a:ext cx="432946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WPL=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*2+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*2+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*2+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*2=36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 Box 101"/>
          <p:cNvSpPr txBox="1">
            <a:spLocks noChangeArrowheads="1"/>
          </p:cNvSpPr>
          <p:nvPr/>
        </p:nvSpPr>
        <p:spPr bwMode="auto">
          <a:xfrm>
            <a:off x="451988" y="5403644"/>
            <a:ext cx="438391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WPL=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*3+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*3+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*1+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*2          =46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Text Box 120"/>
          <p:cNvSpPr txBox="1">
            <a:spLocks noChangeArrowheads="1"/>
          </p:cNvSpPr>
          <p:nvPr/>
        </p:nvSpPr>
        <p:spPr bwMode="auto">
          <a:xfrm>
            <a:off x="6981964" y="5554869"/>
            <a:ext cx="451463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WPL=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*1+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*2+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*3+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*3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=35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7408" y="1599819"/>
            <a:ext cx="2703843" cy="3484845"/>
            <a:chOff x="767408" y="1599819"/>
            <a:chExt cx="2703843" cy="3484845"/>
          </a:xfrm>
        </p:grpSpPr>
        <p:grpSp>
          <p:nvGrpSpPr>
            <p:cNvPr id="89" name="组合 88"/>
            <p:cNvGrpSpPr/>
            <p:nvPr/>
          </p:nvGrpSpPr>
          <p:grpSpPr>
            <a:xfrm>
              <a:off x="767408" y="1599819"/>
              <a:ext cx="2703843" cy="2381667"/>
              <a:chOff x="1312950" y="1924174"/>
              <a:chExt cx="3601977" cy="3079411"/>
            </a:xfrm>
          </p:grpSpPr>
          <p:cxnSp>
            <p:nvCxnSpPr>
              <p:cNvPr id="90" name="直接连接符 89"/>
              <p:cNvCxnSpPr/>
              <p:nvPr/>
            </p:nvCxnSpPr>
            <p:spPr>
              <a:xfrm flipH="1">
                <a:off x="2711504" y="2430729"/>
                <a:ext cx="432168" cy="43160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flipH="1">
                <a:off x="1763348" y="3512744"/>
                <a:ext cx="517952" cy="7518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>
                <a:off x="3867640" y="2432126"/>
                <a:ext cx="431635" cy="43020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2653264" y="3528373"/>
                <a:ext cx="509542" cy="7468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组合 94"/>
              <p:cNvGrpSpPr/>
              <p:nvPr/>
            </p:nvGrpSpPr>
            <p:grpSpPr>
              <a:xfrm>
                <a:off x="3105644" y="1924174"/>
                <a:ext cx="919930" cy="774836"/>
                <a:chOff x="3105644" y="1924174"/>
                <a:chExt cx="919930" cy="774836"/>
              </a:xfrm>
            </p:grpSpPr>
            <p:sp>
              <p:nvSpPr>
                <p:cNvPr id="111" name="椭圆 110"/>
                <p:cNvSpPr/>
                <p:nvPr/>
              </p:nvSpPr>
              <p:spPr>
                <a:xfrm>
                  <a:off x="3105644" y="1924174"/>
                  <a:ext cx="767269" cy="712737"/>
                </a:xfrm>
                <a:prstGeom prst="ellipse">
                  <a:avLst/>
                </a:prstGeom>
                <a:solidFill>
                  <a:srgbClr val="00C9CB"/>
                </a:solidFill>
                <a:ln>
                  <a:noFill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文本框 111"/>
                <p:cNvSpPr txBox="1"/>
                <p:nvPr/>
              </p:nvSpPr>
              <p:spPr>
                <a:xfrm>
                  <a:off x="3162806" y="1942916"/>
                  <a:ext cx="862768" cy="756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6" name="组合 95"/>
              <p:cNvGrpSpPr/>
              <p:nvPr/>
            </p:nvGrpSpPr>
            <p:grpSpPr>
              <a:xfrm>
                <a:off x="2105628" y="2834278"/>
                <a:ext cx="970886" cy="756094"/>
                <a:chOff x="3105644" y="1919846"/>
                <a:chExt cx="970886" cy="756094"/>
              </a:xfrm>
            </p:grpSpPr>
            <p:sp>
              <p:nvSpPr>
                <p:cNvPr id="109" name="椭圆 108"/>
                <p:cNvSpPr/>
                <p:nvPr/>
              </p:nvSpPr>
              <p:spPr>
                <a:xfrm>
                  <a:off x="3105644" y="1924174"/>
                  <a:ext cx="767269" cy="712737"/>
                </a:xfrm>
                <a:prstGeom prst="ellipse">
                  <a:avLst/>
                </a:prstGeom>
                <a:solidFill>
                  <a:srgbClr val="00C9CB"/>
                </a:solidFill>
                <a:ln>
                  <a:noFill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3213761" y="1919846"/>
                  <a:ext cx="862769" cy="756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7" name="组合 96"/>
              <p:cNvGrpSpPr/>
              <p:nvPr/>
            </p:nvGrpSpPr>
            <p:grpSpPr>
              <a:xfrm>
                <a:off x="4147658" y="2811954"/>
                <a:ext cx="767269" cy="756093"/>
                <a:chOff x="3105644" y="1897522"/>
                <a:chExt cx="767269" cy="756093"/>
              </a:xfrm>
            </p:grpSpPr>
            <p:sp>
              <p:nvSpPr>
                <p:cNvPr id="107" name="椭圆 106"/>
                <p:cNvSpPr/>
                <p:nvPr/>
              </p:nvSpPr>
              <p:spPr>
                <a:xfrm>
                  <a:off x="3105644" y="1924174"/>
                  <a:ext cx="767269" cy="712737"/>
                </a:xfrm>
                <a:prstGeom prst="ellipse">
                  <a:avLst/>
                </a:prstGeom>
                <a:solidFill>
                  <a:srgbClr val="00C9CB"/>
                </a:solidFill>
                <a:ln>
                  <a:noFill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文本框 107"/>
                <p:cNvSpPr txBox="1"/>
                <p:nvPr/>
              </p:nvSpPr>
              <p:spPr>
                <a:xfrm>
                  <a:off x="3117078" y="1897522"/>
                  <a:ext cx="729241" cy="7560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200" dirty="0" smtClean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</a:t>
                  </a:r>
                </a:p>
              </p:txBody>
            </p:sp>
          </p:grpSp>
          <p:grpSp>
            <p:nvGrpSpPr>
              <p:cNvPr id="98" name="组合 97"/>
              <p:cNvGrpSpPr/>
              <p:nvPr/>
            </p:nvGrpSpPr>
            <p:grpSpPr>
              <a:xfrm>
                <a:off x="1312950" y="4275176"/>
                <a:ext cx="926237" cy="723119"/>
                <a:chOff x="3105644" y="1913792"/>
                <a:chExt cx="926237" cy="723119"/>
              </a:xfrm>
            </p:grpSpPr>
            <p:sp>
              <p:nvSpPr>
                <p:cNvPr id="105" name="椭圆 104"/>
                <p:cNvSpPr/>
                <p:nvPr/>
              </p:nvSpPr>
              <p:spPr>
                <a:xfrm>
                  <a:off x="3105644" y="1924174"/>
                  <a:ext cx="767269" cy="712737"/>
                </a:xfrm>
                <a:prstGeom prst="ellipse">
                  <a:avLst/>
                </a:prstGeom>
                <a:solidFill>
                  <a:srgbClr val="00C9CB"/>
                </a:solidFill>
                <a:ln>
                  <a:noFill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3169113" y="1913792"/>
                  <a:ext cx="86276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dirty="0" smtClean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</a:t>
                  </a:r>
                  <a:endParaRPr lang="zh-CN" altLang="en-US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9" name="组合 98"/>
              <p:cNvGrpSpPr/>
              <p:nvPr/>
            </p:nvGrpSpPr>
            <p:grpSpPr>
              <a:xfrm>
                <a:off x="2792037" y="4247491"/>
                <a:ext cx="969525" cy="756094"/>
                <a:chOff x="3105644" y="1897593"/>
                <a:chExt cx="969525" cy="756094"/>
              </a:xfrm>
            </p:grpSpPr>
            <p:sp>
              <p:nvSpPr>
                <p:cNvPr id="103" name="椭圆 102"/>
                <p:cNvSpPr/>
                <p:nvPr/>
              </p:nvSpPr>
              <p:spPr>
                <a:xfrm>
                  <a:off x="3105644" y="1924174"/>
                  <a:ext cx="767269" cy="712737"/>
                </a:xfrm>
                <a:prstGeom prst="ellipse">
                  <a:avLst/>
                </a:prstGeom>
                <a:solidFill>
                  <a:srgbClr val="00C9CB"/>
                </a:solidFill>
                <a:ln>
                  <a:noFill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" name="文本框 103"/>
                <p:cNvSpPr txBox="1"/>
                <p:nvPr/>
              </p:nvSpPr>
              <p:spPr>
                <a:xfrm>
                  <a:off x="3212401" y="1897593"/>
                  <a:ext cx="862768" cy="756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cxnSp>
          <p:nvCxnSpPr>
            <p:cNvPr id="113" name="直接连接符 112"/>
            <p:cNvCxnSpPr/>
            <p:nvPr/>
          </p:nvCxnSpPr>
          <p:spPr>
            <a:xfrm flipH="1">
              <a:off x="1731059" y="3940361"/>
              <a:ext cx="326859" cy="5434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椭圆 114"/>
            <p:cNvSpPr/>
            <p:nvPr/>
          </p:nvSpPr>
          <p:spPr>
            <a:xfrm>
              <a:off x="1394838" y="4456164"/>
              <a:ext cx="575954" cy="551243"/>
            </a:xfrm>
            <a:prstGeom prst="ellipse">
              <a:avLst/>
            </a:prstGeom>
            <a:solidFill>
              <a:srgbClr val="00C9CB"/>
            </a:soli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1466578" y="4439397"/>
              <a:ext cx="5954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6" name="直接连接符 115"/>
            <p:cNvCxnSpPr/>
            <p:nvPr/>
          </p:nvCxnSpPr>
          <p:spPr>
            <a:xfrm>
              <a:off x="2223643" y="3943711"/>
              <a:ext cx="382490" cy="5775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椭圆 116"/>
            <p:cNvSpPr/>
            <p:nvPr/>
          </p:nvSpPr>
          <p:spPr>
            <a:xfrm>
              <a:off x="2327813" y="4520447"/>
              <a:ext cx="575954" cy="551243"/>
            </a:xfrm>
            <a:prstGeom prst="ellipse">
              <a:avLst/>
            </a:prstGeom>
            <a:solidFill>
              <a:srgbClr val="00C9CB"/>
            </a:soli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2407951" y="4499889"/>
              <a:ext cx="6476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7" name="Text Box 98"/>
          <p:cNvSpPr txBox="1">
            <a:spLocks noChangeArrowheads="1"/>
          </p:cNvSpPr>
          <p:nvPr/>
        </p:nvSpPr>
        <p:spPr bwMode="auto">
          <a:xfrm>
            <a:off x="842156" y="3933056"/>
            <a:ext cx="363682" cy="52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48" name="Text Box 98"/>
          <p:cNvSpPr txBox="1">
            <a:spLocks noChangeArrowheads="1"/>
          </p:cNvSpPr>
          <p:nvPr/>
        </p:nvSpPr>
        <p:spPr bwMode="auto">
          <a:xfrm>
            <a:off x="1483846" y="4941168"/>
            <a:ext cx="363682" cy="52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Text Box 98"/>
          <p:cNvSpPr txBox="1">
            <a:spLocks noChangeArrowheads="1"/>
          </p:cNvSpPr>
          <p:nvPr/>
        </p:nvSpPr>
        <p:spPr bwMode="auto">
          <a:xfrm>
            <a:off x="2436207" y="4960331"/>
            <a:ext cx="363682" cy="52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Text Box 98"/>
          <p:cNvSpPr txBox="1">
            <a:spLocks noChangeArrowheads="1"/>
          </p:cNvSpPr>
          <p:nvPr/>
        </p:nvSpPr>
        <p:spPr bwMode="auto">
          <a:xfrm>
            <a:off x="3017708" y="2780928"/>
            <a:ext cx="363682" cy="52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10499133" y="3315268"/>
            <a:ext cx="575955" cy="551243"/>
          </a:xfrm>
          <a:prstGeom prst="ellipse">
            <a:avLst/>
          </a:prstGeom>
          <a:solidFill>
            <a:srgbClr val="00C9CB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24902" y="1454482"/>
            <a:ext cx="3169093" cy="2428796"/>
            <a:chOff x="5757674" y="1696817"/>
            <a:chExt cx="3169093" cy="2428796"/>
          </a:xfrm>
        </p:grpSpPr>
        <p:grpSp>
          <p:nvGrpSpPr>
            <p:cNvPr id="119" name="组合 118"/>
            <p:cNvGrpSpPr/>
            <p:nvPr/>
          </p:nvGrpSpPr>
          <p:grpSpPr>
            <a:xfrm>
              <a:off x="5757674" y="1696817"/>
              <a:ext cx="2703843" cy="2411446"/>
              <a:chOff x="1312950" y="1924174"/>
              <a:chExt cx="3601977" cy="3117914"/>
            </a:xfrm>
          </p:grpSpPr>
          <p:cxnSp>
            <p:nvCxnSpPr>
              <p:cNvPr id="120" name="直接连接符 119"/>
              <p:cNvCxnSpPr/>
              <p:nvPr/>
            </p:nvCxnSpPr>
            <p:spPr>
              <a:xfrm flipH="1">
                <a:off x="2711504" y="2430729"/>
                <a:ext cx="432168" cy="43160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 flipH="1">
                <a:off x="1763348" y="3512744"/>
                <a:ext cx="517952" cy="7518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>
                <a:off x="3867640" y="2432126"/>
                <a:ext cx="431635" cy="43020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 flipH="1">
                <a:off x="4249857" y="3543724"/>
                <a:ext cx="287258" cy="68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>
                <a:endCxn id="133" idx="6"/>
              </p:cNvCxnSpPr>
              <p:nvPr/>
            </p:nvCxnSpPr>
            <p:spPr>
              <a:xfrm>
                <a:off x="2653264" y="3528373"/>
                <a:ext cx="906040" cy="110206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5" name="组合 124"/>
              <p:cNvGrpSpPr/>
              <p:nvPr/>
            </p:nvGrpSpPr>
            <p:grpSpPr>
              <a:xfrm>
                <a:off x="3105644" y="1924174"/>
                <a:ext cx="919930" cy="774836"/>
                <a:chOff x="3105644" y="1924174"/>
                <a:chExt cx="919930" cy="774836"/>
              </a:xfrm>
            </p:grpSpPr>
            <p:sp>
              <p:nvSpPr>
                <p:cNvPr id="141" name="椭圆 140"/>
                <p:cNvSpPr/>
                <p:nvPr/>
              </p:nvSpPr>
              <p:spPr>
                <a:xfrm>
                  <a:off x="3105644" y="1924174"/>
                  <a:ext cx="767269" cy="712737"/>
                </a:xfrm>
                <a:prstGeom prst="ellipse">
                  <a:avLst/>
                </a:prstGeom>
                <a:solidFill>
                  <a:srgbClr val="00C9CB"/>
                </a:solidFill>
                <a:ln>
                  <a:noFill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3162806" y="1942916"/>
                  <a:ext cx="862768" cy="756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6" name="组合 125"/>
              <p:cNvGrpSpPr/>
              <p:nvPr/>
            </p:nvGrpSpPr>
            <p:grpSpPr>
              <a:xfrm>
                <a:off x="2105628" y="2834278"/>
                <a:ext cx="970886" cy="756094"/>
                <a:chOff x="3105644" y="1919846"/>
                <a:chExt cx="970886" cy="756094"/>
              </a:xfrm>
            </p:grpSpPr>
            <p:sp>
              <p:nvSpPr>
                <p:cNvPr id="139" name="椭圆 138"/>
                <p:cNvSpPr/>
                <p:nvPr/>
              </p:nvSpPr>
              <p:spPr>
                <a:xfrm>
                  <a:off x="3105644" y="1924174"/>
                  <a:ext cx="767269" cy="712737"/>
                </a:xfrm>
                <a:prstGeom prst="ellipse">
                  <a:avLst/>
                </a:prstGeom>
                <a:solidFill>
                  <a:srgbClr val="00C9CB"/>
                </a:solidFill>
                <a:ln>
                  <a:noFill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文本框 139"/>
                <p:cNvSpPr txBox="1"/>
                <p:nvPr/>
              </p:nvSpPr>
              <p:spPr>
                <a:xfrm>
                  <a:off x="3213761" y="1919846"/>
                  <a:ext cx="862769" cy="756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7" name="组合 126"/>
              <p:cNvGrpSpPr/>
              <p:nvPr/>
            </p:nvGrpSpPr>
            <p:grpSpPr>
              <a:xfrm>
                <a:off x="4147658" y="2811954"/>
                <a:ext cx="767269" cy="756093"/>
                <a:chOff x="3105644" y="1897522"/>
                <a:chExt cx="767269" cy="756093"/>
              </a:xfrm>
            </p:grpSpPr>
            <p:sp>
              <p:nvSpPr>
                <p:cNvPr id="137" name="椭圆 136"/>
                <p:cNvSpPr/>
                <p:nvPr/>
              </p:nvSpPr>
              <p:spPr>
                <a:xfrm>
                  <a:off x="3105644" y="1924174"/>
                  <a:ext cx="767269" cy="712737"/>
                </a:xfrm>
                <a:prstGeom prst="ellipse">
                  <a:avLst/>
                </a:prstGeom>
                <a:solidFill>
                  <a:srgbClr val="00C9CB"/>
                </a:solidFill>
                <a:ln>
                  <a:noFill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3117078" y="1897522"/>
                  <a:ext cx="729241" cy="7560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8" name="组合 127"/>
              <p:cNvGrpSpPr/>
              <p:nvPr/>
            </p:nvGrpSpPr>
            <p:grpSpPr>
              <a:xfrm>
                <a:off x="1312950" y="4209343"/>
                <a:ext cx="945351" cy="788952"/>
                <a:chOff x="3105644" y="1847959"/>
                <a:chExt cx="945351" cy="788952"/>
              </a:xfrm>
            </p:grpSpPr>
            <p:sp>
              <p:nvSpPr>
                <p:cNvPr id="135" name="椭圆 134"/>
                <p:cNvSpPr/>
                <p:nvPr/>
              </p:nvSpPr>
              <p:spPr>
                <a:xfrm>
                  <a:off x="3105644" y="1924174"/>
                  <a:ext cx="767269" cy="712737"/>
                </a:xfrm>
                <a:prstGeom prst="ellipse">
                  <a:avLst/>
                </a:prstGeom>
                <a:solidFill>
                  <a:srgbClr val="00C9CB"/>
                </a:solidFill>
                <a:ln>
                  <a:noFill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" name="文本框 135"/>
                <p:cNvSpPr txBox="1"/>
                <p:nvPr/>
              </p:nvSpPr>
              <p:spPr>
                <a:xfrm>
                  <a:off x="3188227" y="1847959"/>
                  <a:ext cx="862768" cy="756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dirty="0" smtClean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endParaRPr lang="zh-CN" altLang="en-US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9" name="组合 128"/>
              <p:cNvGrpSpPr/>
              <p:nvPr/>
            </p:nvGrpSpPr>
            <p:grpSpPr>
              <a:xfrm>
                <a:off x="2792037" y="4247491"/>
                <a:ext cx="767269" cy="756094"/>
                <a:chOff x="3105644" y="1897593"/>
                <a:chExt cx="767269" cy="756094"/>
              </a:xfrm>
            </p:grpSpPr>
            <p:sp>
              <p:nvSpPr>
                <p:cNvPr id="133" name="椭圆 132"/>
                <p:cNvSpPr/>
                <p:nvPr/>
              </p:nvSpPr>
              <p:spPr>
                <a:xfrm>
                  <a:off x="3105644" y="1924174"/>
                  <a:ext cx="767269" cy="712737"/>
                </a:xfrm>
                <a:prstGeom prst="ellipse">
                  <a:avLst/>
                </a:prstGeom>
                <a:solidFill>
                  <a:srgbClr val="00C9CB"/>
                </a:solidFill>
                <a:ln>
                  <a:noFill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文本框 133"/>
                <p:cNvSpPr txBox="1"/>
                <p:nvPr/>
              </p:nvSpPr>
              <p:spPr>
                <a:xfrm>
                  <a:off x="3212401" y="1897593"/>
                  <a:ext cx="557530" cy="756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dirty="0" smtClean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  <a:endParaRPr lang="zh-CN" altLang="en-US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0" name="组合 129"/>
              <p:cNvGrpSpPr/>
              <p:nvPr/>
            </p:nvGrpSpPr>
            <p:grpSpPr>
              <a:xfrm>
                <a:off x="3798134" y="4285994"/>
                <a:ext cx="976912" cy="756094"/>
                <a:chOff x="3210945" y="1972335"/>
                <a:chExt cx="976912" cy="756094"/>
              </a:xfrm>
            </p:grpSpPr>
            <p:sp>
              <p:nvSpPr>
                <p:cNvPr id="131" name="椭圆 130"/>
                <p:cNvSpPr/>
                <p:nvPr/>
              </p:nvSpPr>
              <p:spPr>
                <a:xfrm>
                  <a:off x="3210945" y="1972335"/>
                  <a:ext cx="767268" cy="712737"/>
                </a:xfrm>
                <a:prstGeom prst="ellipse">
                  <a:avLst/>
                </a:prstGeom>
                <a:solidFill>
                  <a:srgbClr val="00C9CB"/>
                </a:solidFill>
                <a:ln>
                  <a:noFill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文本框 131"/>
                <p:cNvSpPr txBox="1"/>
                <p:nvPr/>
              </p:nvSpPr>
              <p:spPr>
                <a:xfrm>
                  <a:off x="3325089" y="1972335"/>
                  <a:ext cx="862768" cy="756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dirty="0" smtClean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</a:t>
                  </a:r>
                  <a:endParaRPr lang="zh-CN" altLang="en-US" sz="3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cxnSp>
          <p:nvCxnSpPr>
            <p:cNvPr id="151" name="直接连接符 150"/>
            <p:cNvCxnSpPr>
              <a:endCxn id="153" idx="0"/>
            </p:cNvCxnSpPr>
            <p:nvPr/>
          </p:nvCxnSpPr>
          <p:spPr>
            <a:xfrm>
              <a:off x="8301928" y="2924944"/>
              <a:ext cx="415583" cy="6158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8508254" y="3540837"/>
              <a:ext cx="41851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092487" y="3104180"/>
            <a:ext cx="1987258" cy="3496881"/>
            <a:chOff x="5410781" y="2945559"/>
            <a:chExt cx="1987258" cy="3496881"/>
          </a:xfrm>
        </p:grpSpPr>
        <p:grpSp>
          <p:nvGrpSpPr>
            <p:cNvPr id="154" name="组合 153"/>
            <p:cNvGrpSpPr/>
            <p:nvPr/>
          </p:nvGrpSpPr>
          <p:grpSpPr>
            <a:xfrm>
              <a:off x="5410781" y="2945559"/>
              <a:ext cx="1667035" cy="3496881"/>
              <a:chOff x="1479571" y="1381311"/>
              <a:chExt cx="1667035" cy="3496881"/>
            </a:xfrm>
          </p:grpSpPr>
          <p:grpSp>
            <p:nvGrpSpPr>
              <p:cNvPr id="155" name="组合 154"/>
              <p:cNvGrpSpPr/>
              <p:nvPr/>
            </p:nvGrpSpPr>
            <p:grpSpPr>
              <a:xfrm>
                <a:off x="1479571" y="1381311"/>
                <a:ext cx="1667035" cy="2414229"/>
                <a:chOff x="2261673" y="1641650"/>
                <a:chExt cx="2220774" cy="3121512"/>
              </a:xfrm>
            </p:grpSpPr>
            <p:cxnSp>
              <p:nvCxnSpPr>
                <p:cNvPr id="162" name="直接连接符 161"/>
                <p:cNvCxnSpPr/>
                <p:nvPr/>
              </p:nvCxnSpPr>
              <p:spPr>
                <a:xfrm flipH="1">
                  <a:off x="2711505" y="2274712"/>
                  <a:ext cx="372162" cy="5876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 flipH="1">
                  <a:off x="3293674" y="3445047"/>
                  <a:ext cx="393559" cy="6098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接连接符 163"/>
                <p:cNvCxnSpPr/>
                <p:nvPr/>
              </p:nvCxnSpPr>
              <p:spPr>
                <a:xfrm>
                  <a:off x="3570193" y="2274712"/>
                  <a:ext cx="288643" cy="49681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接连接符 164"/>
                <p:cNvCxnSpPr/>
                <p:nvPr/>
              </p:nvCxnSpPr>
              <p:spPr>
                <a:xfrm>
                  <a:off x="4059197" y="3460676"/>
                  <a:ext cx="347624" cy="6687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椭圆 178"/>
                <p:cNvSpPr/>
                <p:nvPr/>
              </p:nvSpPr>
              <p:spPr>
                <a:xfrm>
                  <a:off x="3008984" y="1641650"/>
                  <a:ext cx="767269" cy="712736"/>
                </a:xfrm>
                <a:prstGeom prst="ellipse">
                  <a:avLst/>
                </a:prstGeom>
                <a:solidFill>
                  <a:srgbClr val="00C9CB"/>
                </a:solidFill>
                <a:ln>
                  <a:noFill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67" name="组合 166"/>
                <p:cNvGrpSpPr/>
                <p:nvPr/>
              </p:nvGrpSpPr>
              <p:grpSpPr>
                <a:xfrm>
                  <a:off x="3511561" y="2766581"/>
                  <a:ext cx="970886" cy="756094"/>
                  <a:chOff x="4511577" y="1852149"/>
                  <a:chExt cx="970886" cy="756094"/>
                </a:xfrm>
              </p:grpSpPr>
              <p:sp>
                <p:nvSpPr>
                  <p:cNvPr id="177" name="椭圆 176"/>
                  <p:cNvSpPr/>
                  <p:nvPr/>
                </p:nvSpPr>
                <p:spPr>
                  <a:xfrm>
                    <a:off x="4511577" y="1856477"/>
                    <a:ext cx="767270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8" name="文本框 177"/>
                  <p:cNvSpPr txBox="1"/>
                  <p:nvPr/>
                </p:nvSpPr>
                <p:spPr>
                  <a:xfrm>
                    <a:off x="4619694" y="1852149"/>
                    <a:ext cx="862769" cy="7560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zh-CN" altLang="en-US" sz="3200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68" name="组合 167"/>
                <p:cNvGrpSpPr/>
                <p:nvPr/>
              </p:nvGrpSpPr>
              <p:grpSpPr>
                <a:xfrm>
                  <a:off x="2261673" y="2766580"/>
                  <a:ext cx="826266" cy="761791"/>
                  <a:chOff x="1219659" y="1852148"/>
                  <a:chExt cx="826266" cy="761791"/>
                </a:xfrm>
              </p:grpSpPr>
              <p:sp>
                <p:nvSpPr>
                  <p:cNvPr id="175" name="椭圆 174"/>
                  <p:cNvSpPr/>
                  <p:nvPr/>
                </p:nvSpPr>
                <p:spPr>
                  <a:xfrm>
                    <a:off x="1278657" y="1901202"/>
                    <a:ext cx="767268" cy="712737"/>
                  </a:xfrm>
                  <a:prstGeom prst="ellipse">
                    <a:avLst/>
                  </a:prstGeom>
                  <a:solidFill>
                    <a:srgbClr val="00C9CB"/>
                  </a:solidFill>
                  <a:ln>
                    <a:noFill/>
                  </a:ln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6" name="文本框 175"/>
                  <p:cNvSpPr txBox="1"/>
                  <p:nvPr/>
                </p:nvSpPr>
                <p:spPr>
                  <a:xfrm>
                    <a:off x="1219659" y="1852148"/>
                    <a:ext cx="729241" cy="7560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3200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A</a:t>
                    </a:r>
                  </a:p>
                </p:txBody>
              </p:sp>
            </p:grpSp>
            <p:sp>
              <p:nvSpPr>
                <p:cNvPr id="171" name="椭圆 170"/>
                <p:cNvSpPr/>
                <p:nvPr/>
              </p:nvSpPr>
              <p:spPr>
                <a:xfrm>
                  <a:off x="2866955" y="4050424"/>
                  <a:ext cx="767269" cy="712738"/>
                </a:xfrm>
                <a:prstGeom prst="ellipse">
                  <a:avLst/>
                </a:prstGeom>
                <a:solidFill>
                  <a:srgbClr val="00C9CB"/>
                </a:solidFill>
                <a:ln>
                  <a:noFill/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56" name="直接连接符 155"/>
              <p:cNvCxnSpPr/>
              <p:nvPr/>
            </p:nvCxnSpPr>
            <p:spPr>
              <a:xfrm flipH="1">
                <a:off x="1817240" y="3777766"/>
                <a:ext cx="274488" cy="48598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椭圆 156"/>
              <p:cNvSpPr/>
              <p:nvPr/>
            </p:nvSpPr>
            <p:spPr>
              <a:xfrm>
                <a:off x="1483228" y="4263749"/>
                <a:ext cx="575954" cy="551243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文本框 157"/>
              <p:cNvSpPr txBox="1"/>
              <p:nvPr/>
            </p:nvSpPr>
            <p:spPr>
              <a:xfrm>
                <a:off x="1523858" y="4250042"/>
                <a:ext cx="5954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9" name="直接连接符 158"/>
              <p:cNvCxnSpPr/>
              <p:nvPr/>
            </p:nvCxnSpPr>
            <p:spPr>
              <a:xfrm>
                <a:off x="2293864" y="3795540"/>
                <a:ext cx="216019" cy="50793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椭圆 159"/>
              <p:cNvSpPr/>
              <p:nvPr/>
            </p:nvSpPr>
            <p:spPr>
              <a:xfrm>
                <a:off x="2293201" y="4313975"/>
                <a:ext cx="575954" cy="551243"/>
              </a:xfrm>
              <a:prstGeom prst="ellipse">
                <a:avLst/>
              </a:prstGeom>
              <a:solidFill>
                <a:srgbClr val="00C9CB"/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2373339" y="4293417"/>
                <a:ext cx="6476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1" name="椭圆 180"/>
            <p:cNvSpPr/>
            <p:nvPr/>
          </p:nvSpPr>
          <p:spPr>
            <a:xfrm>
              <a:off x="6822084" y="4878393"/>
              <a:ext cx="575955" cy="551242"/>
            </a:xfrm>
            <a:prstGeom prst="ellipse">
              <a:avLst/>
            </a:prstGeom>
            <a:solidFill>
              <a:srgbClr val="00C9CB"/>
            </a:soli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4" name="文本框 183"/>
          <p:cNvSpPr txBox="1"/>
          <p:nvPr/>
        </p:nvSpPr>
        <p:spPr>
          <a:xfrm>
            <a:off x="6563762" y="5008947"/>
            <a:ext cx="647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Rectangle 63"/>
          <p:cNvSpPr>
            <a:spLocks noChangeArrowheads="1"/>
          </p:cNvSpPr>
          <p:nvPr/>
        </p:nvSpPr>
        <p:spPr bwMode="auto">
          <a:xfrm>
            <a:off x="3270475" y="1503820"/>
            <a:ext cx="5061567" cy="78262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xtLst/>
        </p:spPr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带权路径长度最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小的二叉树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Text Box 98"/>
          <p:cNvSpPr txBox="1">
            <a:spLocks noChangeArrowheads="1"/>
          </p:cNvSpPr>
          <p:nvPr/>
        </p:nvSpPr>
        <p:spPr bwMode="auto">
          <a:xfrm>
            <a:off x="6617582" y="5510674"/>
            <a:ext cx="363682" cy="52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Text Box 98"/>
          <p:cNvSpPr txBox="1">
            <a:spLocks noChangeArrowheads="1"/>
          </p:cNvSpPr>
          <p:nvPr/>
        </p:nvSpPr>
        <p:spPr bwMode="auto">
          <a:xfrm>
            <a:off x="4713168" y="6034077"/>
            <a:ext cx="363682" cy="52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Text Box 98"/>
          <p:cNvSpPr txBox="1">
            <a:spLocks noChangeArrowheads="1"/>
          </p:cNvSpPr>
          <p:nvPr/>
        </p:nvSpPr>
        <p:spPr bwMode="auto">
          <a:xfrm>
            <a:off x="6501365" y="6080222"/>
            <a:ext cx="363682" cy="52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Text Box 98"/>
          <p:cNvSpPr txBox="1">
            <a:spLocks noChangeArrowheads="1"/>
          </p:cNvSpPr>
          <p:nvPr/>
        </p:nvSpPr>
        <p:spPr bwMode="auto">
          <a:xfrm>
            <a:off x="4736145" y="4080453"/>
            <a:ext cx="363682" cy="52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Text Box 98"/>
          <p:cNvSpPr txBox="1">
            <a:spLocks noChangeArrowheads="1"/>
          </p:cNvSpPr>
          <p:nvPr/>
        </p:nvSpPr>
        <p:spPr bwMode="auto">
          <a:xfrm>
            <a:off x="9832185" y="3786576"/>
            <a:ext cx="363682" cy="52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Text Box 98"/>
          <p:cNvSpPr txBox="1">
            <a:spLocks noChangeArrowheads="1"/>
          </p:cNvSpPr>
          <p:nvPr/>
        </p:nvSpPr>
        <p:spPr bwMode="auto">
          <a:xfrm>
            <a:off x="10622291" y="3818752"/>
            <a:ext cx="363682" cy="52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Text Box 98"/>
          <p:cNvSpPr txBox="1">
            <a:spLocks noChangeArrowheads="1"/>
          </p:cNvSpPr>
          <p:nvPr/>
        </p:nvSpPr>
        <p:spPr bwMode="auto">
          <a:xfrm>
            <a:off x="9051422" y="3780254"/>
            <a:ext cx="363682" cy="52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Text Box 98"/>
          <p:cNvSpPr txBox="1">
            <a:spLocks noChangeArrowheads="1"/>
          </p:cNvSpPr>
          <p:nvPr/>
        </p:nvSpPr>
        <p:spPr bwMode="auto">
          <a:xfrm>
            <a:off x="7926908" y="3796219"/>
            <a:ext cx="363682" cy="52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五边形 99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1275871" y="396250"/>
            <a:ext cx="4964145" cy="988329"/>
            <a:chOff x="511397" y="5831598"/>
            <a:chExt cx="2792539" cy="1903027"/>
          </a:xfrm>
        </p:grpSpPr>
        <p:sp>
          <p:nvSpPr>
            <p:cNvPr id="102" name="燕尾形 101"/>
            <p:cNvSpPr/>
            <p:nvPr/>
          </p:nvSpPr>
          <p:spPr>
            <a:xfrm>
              <a:off x="511397" y="6101950"/>
              <a:ext cx="2468479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3" name="燕尾形 4"/>
            <p:cNvSpPr/>
            <p:nvPr/>
          </p:nvSpPr>
          <p:spPr>
            <a:xfrm>
              <a:off x="751963" y="5831598"/>
              <a:ext cx="2551973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哈夫曼树的定义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53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8" grpId="0"/>
      <p:bldP spid="87" grpId="0"/>
      <p:bldP spid="18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1800"/>
  <p:tag name="MH_SECTIONID" val="1801,1802,1803,1804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ext"/>
  <p:tag name="MH_ORDER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ext"/>
  <p:tag name="MH_ORDER" val="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ext"/>
  <p:tag name="MH_ORDER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ext"/>
  <p:tag name="MH_ORDER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SubTitle"/>
  <p:tag name="MH_ORDER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Rectangle 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TextBox 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Freeform 2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5.0"/>
  <p:tag name="PROBLEMVOICEALLOWED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AUTOCOLOR" val="TRUE"/>
  <p:tag name="MH_TYPE" val="CONTENTS"/>
  <p:tag name="ID" val="54584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SubTitle"/>
  <p:tag name="MH_ORDER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SubTitle"/>
  <p:tag name="MH_ORDER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SubTitle"/>
  <p:tag name="MH_ORDER" val="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itle"/>
  <p:tag name="MH_ORDER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9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1"/>
</p:tagLst>
</file>

<file path=ppt/theme/theme1.xml><?xml version="1.0" encoding="utf-8"?>
<a:theme xmlns:a="http://schemas.openxmlformats.org/drawingml/2006/main" name="演示文稿1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2" id="{1C8628DC-6B33-4EC7-AE98-090D3D666A30}" vid="{BD745617-EE1A-45F8-A219-F9FF47AA8987}"/>
    </a:ext>
  </a:extLst>
</a:theme>
</file>

<file path=ppt/theme/theme2.xml><?xml version="1.0" encoding="utf-8"?>
<a:theme xmlns:a="http://schemas.openxmlformats.org/drawingml/2006/main" name="演示文稿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4" id="{045DB648-4783-41B5-9CCC-79F144C40474}" vid="{EDBCDBCC-F968-44B7-AF65-6AC451178DDD}"/>
    </a:ext>
  </a:extLst>
</a:theme>
</file>

<file path=ppt/theme/theme3.xml><?xml version="1.0" encoding="utf-8"?>
<a:theme xmlns:a="http://schemas.openxmlformats.org/drawingml/2006/main" name="演示文稿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5" id="{890E0C8E-D88D-4477-B85F-DAAA0E5D9497}" vid="{87EC80FA-82FB-4DDD-9B77-B59C0ED9FC27}"/>
    </a:ext>
  </a:extLst>
</a:theme>
</file>

<file path=ppt/theme/theme4.xml><?xml version="1.0" encoding="utf-8"?>
<a:theme xmlns:a="http://schemas.openxmlformats.org/drawingml/2006/main" name="演示文稿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6" id="{8D34F381-B58E-4578-A651-42B86E16BB86}" vid="{78F00369-7F80-4453-A8A4-CC6C91E4BE21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《数据结构》课件模板（主题）</Template>
  <TotalTime>38777</TotalTime>
  <Words>1026</Words>
  <Application>Microsoft Office PowerPoint</Application>
  <PresentationFormat>宽屏</PresentationFormat>
  <Paragraphs>347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Gungsuh</vt:lpstr>
      <vt:lpstr>Microsoft Yahei</vt:lpstr>
      <vt:lpstr>仿宋_GB2312</vt:lpstr>
      <vt:lpstr>华文细黑</vt:lpstr>
      <vt:lpstr>楷体_GB2312</vt:lpstr>
      <vt:lpstr>宋体</vt:lpstr>
      <vt:lpstr>微软雅黑</vt:lpstr>
      <vt:lpstr>Arial</vt:lpstr>
      <vt:lpstr>Arial Rounded MT Bold</vt:lpstr>
      <vt:lpstr>Calibri</vt:lpstr>
      <vt:lpstr>Impact</vt:lpstr>
      <vt:lpstr>Times New Roman</vt:lpstr>
      <vt:lpstr>Wingdings</vt:lpstr>
      <vt:lpstr>演示文稿12</vt:lpstr>
      <vt:lpstr>演示文稿14</vt:lpstr>
      <vt:lpstr>演示文稿15</vt:lpstr>
      <vt:lpstr>演示文稿16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bjfu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教学节段9</dc:title>
  <dc:creator>lidongmei</dc:creator>
  <cp:lastModifiedBy>86139</cp:lastModifiedBy>
  <cp:revision>1962</cp:revision>
  <dcterms:created xsi:type="dcterms:W3CDTF">1996-07-15T15:40:02Z</dcterms:created>
  <dcterms:modified xsi:type="dcterms:W3CDTF">2023-04-10T06:21:26Z</dcterms:modified>
</cp:coreProperties>
</file>