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7" r:id="rId2"/>
    <p:sldMasterId id="2147483712" r:id="rId3"/>
    <p:sldMasterId id="2147483726" r:id="rId4"/>
  </p:sldMasterIdLst>
  <p:notesMasterIdLst>
    <p:notesMasterId r:id="rId32"/>
  </p:notesMasterIdLst>
  <p:handoutMasterIdLst>
    <p:handoutMasterId r:id="rId33"/>
  </p:handoutMasterIdLst>
  <p:sldIdLst>
    <p:sldId id="1408" r:id="rId5"/>
    <p:sldId id="1871" r:id="rId6"/>
    <p:sldId id="1872" r:id="rId7"/>
    <p:sldId id="1873" r:id="rId8"/>
    <p:sldId id="1874" r:id="rId9"/>
    <p:sldId id="1875" r:id="rId10"/>
    <p:sldId id="1876" r:id="rId11"/>
    <p:sldId id="1902" r:id="rId12"/>
    <p:sldId id="1903" r:id="rId13"/>
    <p:sldId id="1878" r:id="rId14"/>
    <p:sldId id="1879" r:id="rId15"/>
    <p:sldId id="1880" r:id="rId16"/>
    <p:sldId id="1881" r:id="rId17"/>
    <p:sldId id="1882" r:id="rId18"/>
    <p:sldId id="1883" r:id="rId19"/>
    <p:sldId id="1884" r:id="rId20"/>
    <p:sldId id="1885" r:id="rId21"/>
    <p:sldId id="1886" r:id="rId22"/>
    <p:sldId id="1887" r:id="rId23"/>
    <p:sldId id="1897" r:id="rId24"/>
    <p:sldId id="1898" r:id="rId25"/>
    <p:sldId id="1899" r:id="rId26"/>
    <p:sldId id="1900" r:id="rId27"/>
    <p:sldId id="1893" r:id="rId28"/>
    <p:sldId id="1895" r:id="rId29"/>
    <p:sldId id="1831" r:id="rId30"/>
    <p:sldId id="1669" r:id="rId31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D966"/>
    <a:srgbClr val="F4F4F4"/>
    <a:srgbClr val="FF3300"/>
    <a:srgbClr val="009999"/>
    <a:srgbClr val="00FF00"/>
    <a:srgbClr val="ED7D31"/>
    <a:srgbClr val="99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8" autoAdjust="0"/>
    <p:restoredTop sz="94683" autoAdjust="0"/>
  </p:normalViewPr>
  <p:slideViewPr>
    <p:cSldViewPr snapToObjects="1">
      <p:cViewPr varScale="1">
        <p:scale>
          <a:sx n="45" d="100"/>
          <a:sy n="45" d="100"/>
        </p:scale>
        <p:origin x="20" y="5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2"/>
    </p:cViewPr>
  </p:sorterViewPr>
  <p:notesViewPr>
    <p:cSldViewPr snapToObjects="1">
      <p:cViewPr>
        <p:scale>
          <a:sx n="75" d="100"/>
          <a:sy n="75" d="100"/>
        </p:scale>
        <p:origin x="-1398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F715B-9BA2-45BE-9E3B-620796C0361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5E8F21-600E-4C4D-B831-19E518A08E0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两种解决方法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1ED01C-C186-462C-A34D-9E88A796D362}" type="parTrans" cxnId="{8EB985E8-CCEA-450E-9B73-FD73D1D984C3}">
      <dgm:prSet/>
      <dgm:spPr/>
      <dgm:t>
        <a:bodyPr/>
        <a:lstStyle/>
        <a:p>
          <a:endParaRPr lang="zh-CN" altLang="en-US"/>
        </a:p>
      </dgm:t>
    </dgm:pt>
    <dgm:pt modelId="{4AB9C94A-F0B0-49C8-A4AF-DFFD31AE00BC}" type="sibTrans" cxnId="{8EB985E8-CCEA-450E-9B73-FD73D1D984C3}">
      <dgm:prSet/>
      <dgm:spPr/>
      <dgm:t>
        <a:bodyPr/>
        <a:lstStyle/>
        <a:p>
          <a:endParaRPr lang="zh-CN" altLang="en-US"/>
        </a:p>
      </dgm:t>
    </dgm:pt>
    <dgm:pt modelId="{B1C43C12-0A88-4C0E-95F6-7F74651BF77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增加两个域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43CF72-A34F-43AA-A989-FE76E185369D}" type="parTrans" cxnId="{236487EA-8AF8-45C6-BEA3-93963B0B3BD9}">
      <dgm:prSet/>
      <dgm:spPr/>
      <dgm:t>
        <a:bodyPr/>
        <a:lstStyle/>
        <a:p>
          <a:endParaRPr lang="zh-CN" altLang="en-US"/>
        </a:p>
      </dgm:t>
    </dgm:pt>
    <dgm:pt modelId="{51CDE810-B1CA-4FD8-B407-B6D88C1B42C3}" type="sibTrans" cxnId="{236487EA-8AF8-45C6-BEA3-93963B0B3BD9}">
      <dgm:prSet/>
      <dgm:spPr/>
      <dgm:t>
        <a:bodyPr/>
        <a:lstStyle/>
        <a:p>
          <a:endParaRPr lang="zh-CN" altLang="en-US"/>
        </a:p>
      </dgm:t>
    </dgm:pt>
    <dgm:pt modelId="{56715061-66A4-4327-BFAD-D83559C4A4C0}">
      <dgm:prSet phldrT="[文本]"/>
      <dgm:spPr/>
      <dgm:t>
        <a:bodyPr/>
        <a:lstStyle/>
        <a:p>
          <a:r>
            <a:rPr lang="en-US" altLang="zh-CN" dirty="0" err="1" smtClean="0"/>
            <a:t>fwd</a:t>
          </a:r>
          <a:r>
            <a:rPr lang="zh-CN" altLang="en-US" dirty="0" smtClean="0"/>
            <a:t>和</a:t>
          </a:r>
          <a:r>
            <a:rPr lang="en-US" altLang="zh-CN" dirty="0" err="1" smtClean="0"/>
            <a:t>bwd</a:t>
          </a:r>
          <a:endParaRPr lang="zh-CN" altLang="en-US" dirty="0"/>
        </a:p>
      </dgm:t>
    </dgm:pt>
    <dgm:pt modelId="{2A2F0906-F2E8-4AD5-88D8-7436D4BB3639}" type="parTrans" cxnId="{97137938-B3EA-49CE-9A19-204E8C92E27D}">
      <dgm:prSet/>
      <dgm:spPr/>
      <dgm:t>
        <a:bodyPr/>
        <a:lstStyle/>
        <a:p>
          <a:endParaRPr lang="zh-CN" altLang="en-US"/>
        </a:p>
      </dgm:t>
    </dgm:pt>
    <dgm:pt modelId="{CB44C547-B912-4B42-9EF4-A3CC8518489F}" type="sibTrans" cxnId="{97137938-B3EA-49CE-9A19-204E8C92E27D}">
      <dgm:prSet/>
      <dgm:spPr/>
      <dgm:t>
        <a:bodyPr/>
        <a:lstStyle/>
        <a:p>
          <a:endParaRPr lang="zh-CN" altLang="en-US"/>
        </a:p>
      </dgm:t>
    </dgm:pt>
    <dgm:pt modelId="{93C986C6-205E-4AA5-8690-41B8BBBBF5D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利用空链域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4C4637-47BF-48CE-A148-2CD04DBEE7C3}" type="parTrans" cxnId="{0694A9DF-4ACD-4519-A3E9-23306A426E34}">
      <dgm:prSet/>
      <dgm:spPr/>
      <dgm:t>
        <a:bodyPr/>
        <a:lstStyle/>
        <a:p>
          <a:endParaRPr lang="zh-CN" altLang="en-US"/>
        </a:p>
      </dgm:t>
    </dgm:pt>
    <dgm:pt modelId="{6DCC7F97-C0AF-4703-8346-FB617FDF3732}" type="sibTrans" cxnId="{0694A9DF-4ACD-4519-A3E9-23306A426E34}">
      <dgm:prSet/>
      <dgm:spPr/>
      <dgm:t>
        <a:bodyPr/>
        <a:lstStyle/>
        <a:p>
          <a:endParaRPr lang="zh-CN" altLang="en-US"/>
        </a:p>
      </dgm:t>
    </dgm:pt>
    <dgm:pt modelId="{8252C692-F989-4C7C-9F84-292793841299}">
      <dgm:prSet phldrT="[文本]"/>
      <dgm:spPr/>
      <dgm:t>
        <a:bodyPr/>
        <a:lstStyle/>
        <a:p>
          <a:r>
            <a:rPr lang="en-US" altLang="zh-CN" dirty="0" smtClean="0"/>
            <a:t>n+1</a:t>
          </a:r>
          <a:r>
            <a:rPr lang="zh-CN" altLang="en-US" dirty="0" smtClean="0"/>
            <a:t>个</a:t>
          </a:r>
          <a:endParaRPr lang="zh-CN" altLang="en-US" dirty="0"/>
        </a:p>
      </dgm:t>
    </dgm:pt>
    <dgm:pt modelId="{C2B3E898-EB29-4865-9C98-E576B642C193}" type="parTrans" cxnId="{16B6C2C5-E988-4228-B7E2-90B51AEC2BD7}">
      <dgm:prSet/>
      <dgm:spPr/>
      <dgm:t>
        <a:bodyPr/>
        <a:lstStyle/>
        <a:p>
          <a:endParaRPr lang="zh-CN" altLang="en-US"/>
        </a:p>
      </dgm:t>
    </dgm:pt>
    <dgm:pt modelId="{81EC7EC0-3B60-47A9-89C1-66009F8468A7}" type="sibTrans" cxnId="{16B6C2C5-E988-4228-B7E2-90B51AEC2BD7}">
      <dgm:prSet/>
      <dgm:spPr/>
      <dgm:t>
        <a:bodyPr/>
        <a:lstStyle/>
        <a:p>
          <a:endParaRPr lang="zh-CN" altLang="en-US"/>
        </a:p>
      </dgm:t>
    </dgm:pt>
    <dgm:pt modelId="{3C00FC92-3ACB-4A62-9010-6A716BF8E875}" type="pres">
      <dgm:prSet presAssocID="{873F715B-9BA2-45BE-9E3B-620796C0361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8E6D70-96C3-4144-956A-5CA9854649C4}" type="pres">
      <dgm:prSet presAssocID="{A85E8F21-600E-4C4D-B831-19E518A08E02}" presName="root1" presStyleCnt="0"/>
      <dgm:spPr/>
    </dgm:pt>
    <dgm:pt modelId="{B2A403B7-B71C-4638-937E-E5A9B9F5BEC8}" type="pres">
      <dgm:prSet presAssocID="{A85E8F21-600E-4C4D-B831-19E518A08E0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B3253D-A48D-4317-B6DB-4E5F96E35E47}" type="pres">
      <dgm:prSet presAssocID="{A85E8F21-600E-4C4D-B831-19E518A08E02}" presName="level2hierChild" presStyleCnt="0"/>
      <dgm:spPr/>
    </dgm:pt>
    <dgm:pt modelId="{90E6AEB8-CEB0-431D-B0F7-E82BA98A7960}" type="pres">
      <dgm:prSet presAssocID="{3443CF72-A34F-43AA-A989-FE76E185369D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D3C3EAF4-D9CF-4EB9-BBCA-BE7EB9956B90}" type="pres">
      <dgm:prSet presAssocID="{3443CF72-A34F-43AA-A989-FE76E185369D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F397D787-0EF6-4CCE-BA2E-E2B740C8BE21}" type="pres">
      <dgm:prSet presAssocID="{B1C43C12-0A88-4C0E-95F6-7F74651BF77F}" presName="root2" presStyleCnt="0"/>
      <dgm:spPr/>
    </dgm:pt>
    <dgm:pt modelId="{0B6950FC-5FB3-4A2A-81BB-2EB6717FAA0E}" type="pres">
      <dgm:prSet presAssocID="{B1C43C12-0A88-4C0E-95F6-7F74651BF77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2A284C-B414-475A-A864-438B369F29F9}" type="pres">
      <dgm:prSet presAssocID="{B1C43C12-0A88-4C0E-95F6-7F74651BF77F}" presName="level3hierChild" presStyleCnt="0"/>
      <dgm:spPr/>
    </dgm:pt>
    <dgm:pt modelId="{7683C72F-1289-4A63-AED8-775FB04676EA}" type="pres">
      <dgm:prSet presAssocID="{2A2F0906-F2E8-4AD5-88D8-7436D4BB3639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01B4D3D9-ABEB-47EE-A2A8-8013DFBFE41B}" type="pres">
      <dgm:prSet presAssocID="{2A2F0906-F2E8-4AD5-88D8-7436D4BB3639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A635AF17-0FD3-4603-A859-695AC551AD52}" type="pres">
      <dgm:prSet presAssocID="{56715061-66A4-4327-BFAD-D83559C4A4C0}" presName="root2" presStyleCnt="0"/>
      <dgm:spPr/>
    </dgm:pt>
    <dgm:pt modelId="{BC398392-0935-4422-A6AC-8DBE4AE9FDDA}" type="pres">
      <dgm:prSet presAssocID="{56715061-66A4-4327-BFAD-D83559C4A4C0}" presName="LevelTwoTextNode" presStyleLbl="node3" presStyleIdx="0" presStyleCnt="2" custLinFactNeighborX="257" custLinFactNeighborY="17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FE3BB2-4409-47D9-B67C-5A19E8B18786}" type="pres">
      <dgm:prSet presAssocID="{56715061-66A4-4327-BFAD-D83559C4A4C0}" presName="level3hierChild" presStyleCnt="0"/>
      <dgm:spPr/>
    </dgm:pt>
    <dgm:pt modelId="{2215CA2F-DDFE-4483-BE5B-F2F1ECC98413}" type="pres">
      <dgm:prSet presAssocID="{DB4C4637-47BF-48CE-A148-2CD04DBEE7C3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E99B9EB0-388C-4950-8E88-59F4A2E1D6DB}" type="pres">
      <dgm:prSet presAssocID="{DB4C4637-47BF-48CE-A148-2CD04DBEE7C3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410AE886-B7CA-45D1-AB39-A151DE23C830}" type="pres">
      <dgm:prSet presAssocID="{93C986C6-205E-4AA5-8690-41B8BBBBF5DB}" presName="root2" presStyleCnt="0"/>
      <dgm:spPr/>
    </dgm:pt>
    <dgm:pt modelId="{3D79099A-6920-4585-A550-86E2E5BA9EC1}" type="pres">
      <dgm:prSet presAssocID="{93C986C6-205E-4AA5-8690-41B8BBBBF5D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4DA7B1-07F8-4E73-B351-5F06658C187C}" type="pres">
      <dgm:prSet presAssocID="{93C986C6-205E-4AA5-8690-41B8BBBBF5DB}" presName="level3hierChild" presStyleCnt="0"/>
      <dgm:spPr/>
    </dgm:pt>
    <dgm:pt modelId="{15CB6950-15DD-4136-8B78-63D0ED0874CC}" type="pres">
      <dgm:prSet presAssocID="{C2B3E898-EB29-4865-9C98-E576B642C193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ABC21CE7-FDE1-43D5-A86F-85418D19A0D9}" type="pres">
      <dgm:prSet presAssocID="{C2B3E898-EB29-4865-9C98-E576B642C193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A9CC9A71-6C38-4DC8-BD2E-4EC498FEFC97}" type="pres">
      <dgm:prSet presAssocID="{8252C692-F989-4C7C-9F84-292793841299}" presName="root2" presStyleCnt="0"/>
      <dgm:spPr/>
    </dgm:pt>
    <dgm:pt modelId="{1ABF2766-B6C5-4265-ABED-DCC12D5C9FA1}" type="pres">
      <dgm:prSet presAssocID="{8252C692-F989-4C7C-9F84-292793841299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792346-A362-46C2-9C53-D38F40ECD1D4}" type="pres">
      <dgm:prSet presAssocID="{8252C692-F989-4C7C-9F84-292793841299}" presName="level3hierChild" presStyleCnt="0"/>
      <dgm:spPr/>
    </dgm:pt>
  </dgm:ptLst>
  <dgm:cxnLst>
    <dgm:cxn modelId="{0E556B9A-CEAF-47FB-9508-746ED0A9C82A}" type="presOf" srcId="{C2B3E898-EB29-4865-9C98-E576B642C193}" destId="{ABC21CE7-FDE1-43D5-A86F-85418D19A0D9}" srcOrd="1" destOrd="0" presId="urn:microsoft.com/office/officeart/2005/8/layout/hierarchy2"/>
    <dgm:cxn modelId="{24B5A009-DB1B-4308-BD27-5A314C24AE39}" type="presOf" srcId="{C2B3E898-EB29-4865-9C98-E576B642C193}" destId="{15CB6950-15DD-4136-8B78-63D0ED0874CC}" srcOrd="0" destOrd="0" presId="urn:microsoft.com/office/officeart/2005/8/layout/hierarchy2"/>
    <dgm:cxn modelId="{FCFF1392-8BB5-472C-8C98-9A5C82B4868D}" type="presOf" srcId="{873F715B-9BA2-45BE-9E3B-620796C03618}" destId="{3C00FC92-3ACB-4A62-9010-6A716BF8E875}" srcOrd="0" destOrd="0" presId="urn:microsoft.com/office/officeart/2005/8/layout/hierarchy2"/>
    <dgm:cxn modelId="{A3EB4B78-4C1F-4F06-85C1-3C21427B6AC0}" type="presOf" srcId="{56715061-66A4-4327-BFAD-D83559C4A4C0}" destId="{BC398392-0935-4422-A6AC-8DBE4AE9FDDA}" srcOrd="0" destOrd="0" presId="urn:microsoft.com/office/officeart/2005/8/layout/hierarchy2"/>
    <dgm:cxn modelId="{97137938-B3EA-49CE-9A19-204E8C92E27D}" srcId="{B1C43C12-0A88-4C0E-95F6-7F74651BF77F}" destId="{56715061-66A4-4327-BFAD-D83559C4A4C0}" srcOrd="0" destOrd="0" parTransId="{2A2F0906-F2E8-4AD5-88D8-7436D4BB3639}" sibTransId="{CB44C547-B912-4B42-9EF4-A3CC8518489F}"/>
    <dgm:cxn modelId="{7174A0E0-C8CB-4E6B-BEE3-9450CF2186F5}" type="presOf" srcId="{DB4C4637-47BF-48CE-A148-2CD04DBEE7C3}" destId="{2215CA2F-DDFE-4483-BE5B-F2F1ECC98413}" srcOrd="0" destOrd="0" presId="urn:microsoft.com/office/officeart/2005/8/layout/hierarchy2"/>
    <dgm:cxn modelId="{72870A66-2779-48EA-8B51-5226DBA07AE8}" type="presOf" srcId="{2A2F0906-F2E8-4AD5-88D8-7436D4BB3639}" destId="{7683C72F-1289-4A63-AED8-775FB04676EA}" srcOrd="0" destOrd="0" presId="urn:microsoft.com/office/officeart/2005/8/layout/hierarchy2"/>
    <dgm:cxn modelId="{BB40A001-B10F-4CCB-95D4-58DE3CF6967D}" type="presOf" srcId="{DB4C4637-47BF-48CE-A148-2CD04DBEE7C3}" destId="{E99B9EB0-388C-4950-8E88-59F4A2E1D6DB}" srcOrd="1" destOrd="0" presId="urn:microsoft.com/office/officeart/2005/8/layout/hierarchy2"/>
    <dgm:cxn modelId="{3D614417-DB59-4BEC-8675-3500489D8C7A}" type="presOf" srcId="{3443CF72-A34F-43AA-A989-FE76E185369D}" destId="{90E6AEB8-CEB0-431D-B0F7-E82BA98A7960}" srcOrd="0" destOrd="0" presId="urn:microsoft.com/office/officeart/2005/8/layout/hierarchy2"/>
    <dgm:cxn modelId="{BFAC2F30-5B06-4E5B-83E1-911322B4B5F9}" type="presOf" srcId="{93C986C6-205E-4AA5-8690-41B8BBBBF5DB}" destId="{3D79099A-6920-4585-A550-86E2E5BA9EC1}" srcOrd="0" destOrd="0" presId="urn:microsoft.com/office/officeart/2005/8/layout/hierarchy2"/>
    <dgm:cxn modelId="{64324BE6-E3A6-4934-AE59-5D1967571E69}" type="presOf" srcId="{3443CF72-A34F-43AA-A989-FE76E185369D}" destId="{D3C3EAF4-D9CF-4EB9-BBCA-BE7EB9956B90}" srcOrd="1" destOrd="0" presId="urn:microsoft.com/office/officeart/2005/8/layout/hierarchy2"/>
    <dgm:cxn modelId="{8EB985E8-CCEA-450E-9B73-FD73D1D984C3}" srcId="{873F715B-9BA2-45BE-9E3B-620796C03618}" destId="{A85E8F21-600E-4C4D-B831-19E518A08E02}" srcOrd="0" destOrd="0" parTransId="{C21ED01C-C186-462C-A34D-9E88A796D362}" sibTransId="{4AB9C94A-F0B0-49C8-A4AF-DFFD31AE00BC}"/>
    <dgm:cxn modelId="{0694A9DF-4ACD-4519-A3E9-23306A426E34}" srcId="{A85E8F21-600E-4C4D-B831-19E518A08E02}" destId="{93C986C6-205E-4AA5-8690-41B8BBBBF5DB}" srcOrd="1" destOrd="0" parTransId="{DB4C4637-47BF-48CE-A148-2CD04DBEE7C3}" sibTransId="{6DCC7F97-C0AF-4703-8346-FB617FDF3732}"/>
    <dgm:cxn modelId="{751F0C6D-CE3F-40A3-8BDA-4B63507FF02C}" type="presOf" srcId="{B1C43C12-0A88-4C0E-95F6-7F74651BF77F}" destId="{0B6950FC-5FB3-4A2A-81BB-2EB6717FAA0E}" srcOrd="0" destOrd="0" presId="urn:microsoft.com/office/officeart/2005/8/layout/hierarchy2"/>
    <dgm:cxn modelId="{71B4C9DB-A0F7-48FB-8A83-C8FA35E112BE}" type="presOf" srcId="{A85E8F21-600E-4C4D-B831-19E518A08E02}" destId="{B2A403B7-B71C-4638-937E-E5A9B9F5BEC8}" srcOrd="0" destOrd="0" presId="urn:microsoft.com/office/officeart/2005/8/layout/hierarchy2"/>
    <dgm:cxn modelId="{32F9B614-1943-4008-AAB4-F4B0E01CEE7A}" type="presOf" srcId="{2A2F0906-F2E8-4AD5-88D8-7436D4BB3639}" destId="{01B4D3D9-ABEB-47EE-A2A8-8013DFBFE41B}" srcOrd="1" destOrd="0" presId="urn:microsoft.com/office/officeart/2005/8/layout/hierarchy2"/>
    <dgm:cxn modelId="{236487EA-8AF8-45C6-BEA3-93963B0B3BD9}" srcId="{A85E8F21-600E-4C4D-B831-19E518A08E02}" destId="{B1C43C12-0A88-4C0E-95F6-7F74651BF77F}" srcOrd="0" destOrd="0" parTransId="{3443CF72-A34F-43AA-A989-FE76E185369D}" sibTransId="{51CDE810-B1CA-4FD8-B407-B6D88C1B42C3}"/>
    <dgm:cxn modelId="{16B6C2C5-E988-4228-B7E2-90B51AEC2BD7}" srcId="{93C986C6-205E-4AA5-8690-41B8BBBBF5DB}" destId="{8252C692-F989-4C7C-9F84-292793841299}" srcOrd="0" destOrd="0" parTransId="{C2B3E898-EB29-4865-9C98-E576B642C193}" sibTransId="{81EC7EC0-3B60-47A9-89C1-66009F8468A7}"/>
    <dgm:cxn modelId="{DD236A7B-F6BC-4C56-89A1-F0AA99E6E2A5}" type="presOf" srcId="{8252C692-F989-4C7C-9F84-292793841299}" destId="{1ABF2766-B6C5-4265-ABED-DCC12D5C9FA1}" srcOrd="0" destOrd="0" presId="urn:microsoft.com/office/officeart/2005/8/layout/hierarchy2"/>
    <dgm:cxn modelId="{6E08EF60-DCCC-435D-972A-AF48F9308624}" type="presParOf" srcId="{3C00FC92-3ACB-4A62-9010-6A716BF8E875}" destId="{708E6D70-96C3-4144-956A-5CA9854649C4}" srcOrd="0" destOrd="0" presId="urn:microsoft.com/office/officeart/2005/8/layout/hierarchy2"/>
    <dgm:cxn modelId="{F9467E74-4C1E-4B01-A419-03D867D1B15B}" type="presParOf" srcId="{708E6D70-96C3-4144-956A-5CA9854649C4}" destId="{B2A403B7-B71C-4638-937E-E5A9B9F5BEC8}" srcOrd="0" destOrd="0" presId="urn:microsoft.com/office/officeart/2005/8/layout/hierarchy2"/>
    <dgm:cxn modelId="{78AD5623-8478-4645-8CA5-42EA6A8B5DEB}" type="presParOf" srcId="{708E6D70-96C3-4144-956A-5CA9854649C4}" destId="{99B3253D-A48D-4317-B6DB-4E5F96E35E47}" srcOrd="1" destOrd="0" presId="urn:microsoft.com/office/officeart/2005/8/layout/hierarchy2"/>
    <dgm:cxn modelId="{3AAED3C2-FDFB-414C-9F13-FBF07F9B88BF}" type="presParOf" srcId="{99B3253D-A48D-4317-B6DB-4E5F96E35E47}" destId="{90E6AEB8-CEB0-431D-B0F7-E82BA98A7960}" srcOrd="0" destOrd="0" presId="urn:microsoft.com/office/officeart/2005/8/layout/hierarchy2"/>
    <dgm:cxn modelId="{96AEBE0A-5F1C-44D5-81DC-36A303646064}" type="presParOf" srcId="{90E6AEB8-CEB0-431D-B0F7-E82BA98A7960}" destId="{D3C3EAF4-D9CF-4EB9-BBCA-BE7EB9956B90}" srcOrd="0" destOrd="0" presId="urn:microsoft.com/office/officeart/2005/8/layout/hierarchy2"/>
    <dgm:cxn modelId="{FF2C28C5-A7BF-4EA9-BC77-D2178A5A1E86}" type="presParOf" srcId="{99B3253D-A48D-4317-B6DB-4E5F96E35E47}" destId="{F397D787-0EF6-4CCE-BA2E-E2B740C8BE21}" srcOrd="1" destOrd="0" presId="urn:microsoft.com/office/officeart/2005/8/layout/hierarchy2"/>
    <dgm:cxn modelId="{33AF4D33-D1EF-4748-A7A2-84C56C62CDDD}" type="presParOf" srcId="{F397D787-0EF6-4CCE-BA2E-E2B740C8BE21}" destId="{0B6950FC-5FB3-4A2A-81BB-2EB6717FAA0E}" srcOrd="0" destOrd="0" presId="urn:microsoft.com/office/officeart/2005/8/layout/hierarchy2"/>
    <dgm:cxn modelId="{6C78B9AF-CFB9-48F5-94C7-D78E133F72AB}" type="presParOf" srcId="{F397D787-0EF6-4CCE-BA2E-E2B740C8BE21}" destId="{E32A284C-B414-475A-A864-438B369F29F9}" srcOrd="1" destOrd="0" presId="urn:microsoft.com/office/officeart/2005/8/layout/hierarchy2"/>
    <dgm:cxn modelId="{8AAE56EE-4011-46DF-A869-7A7666B50CE2}" type="presParOf" srcId="{E32A284C-B414-475A-A864-438B369F29F9}" destId="{7683C72F-1289-4A63-AED8-775FB04676EA}" srcOrd="0" destOrd="0" presId="urn:microsoft.com/office/officeart/2005/8/layout/hierarchy2"/>
    <dgm:cxn modelId="{CE2D1F84-3B83-46E6-B8C9-8B081FE4F802}" type="presParOf" srcId="{7683C72F-1289-4A63-AED8-775FB04676EA}" destId="{01B4D3D9-ABEB-47EE-A2A8-8013DFBFE41B}" srcOrd="0" destOrd="0" presId="urn:microsoft.com/office/officeart/2005/8/layout/hierarchy2"/>
    <dgm:cxn modelId="{663E0B3D-138A-48AD-829B-5275EC09B13B}" type="presParOf" srcId="{E32A284C-B414-475A-A864-438B369F29F9}" destId="{A635AF17-0FD3-4603-A859-695AC551AD52}" srcOrd="1" destOrd="0" presId="urn:microsoft.com/office/officeart/2005/8/layout/hierarchy2"/>
    <dgm:cxn modelId="{7807CF05-E64C-433C-8E85-B2235BF35EA4}" type="presParOf" srcId="{A635AF17-0FD3-4603-A859-695AC551AD52}" destId="{BC398392-0935-4422-A6AC-8DBE4AE9FDDA}" srcOrd="0" destOrd="0" presId="urn:microsoft.com/office/officeart/2005/8/layout/hierarchy2"/>
    <dgm:cxn modelId="{5B87764E-4D64-47FD-AA51-7FD561739572}" type="presParOf" srcId="{A635AF17-0FD3-4603-A859-695AC551AD52}" destId="{BEFE3BB2-4409-47D9-B67C-5A19E8B18786}" srcOrd="1" destOrd="0" presId="urn:microsoft.com/office/officeart/2005/8/layout/hierarchy2"/>
    <dgm:cxn modelId="{D7BCDB4D-FCD5-46AD-B7AA-7CB59C445AB5}" type="presParOf" srcId="{99B3253D-A48D-4317-B6DB-4E5F96E35E47}" destId="{2215CA2F-DDFE-4483-BE5B-F2F1ECC98413}" srcOrd="2" destOrd="0" presId="urn:microsoft.com/office/officeart/2005/8/layout/hierarchy2"/>
    <dgm:cxn modelId="{5C36C51F-F1E8-4BE3-B976-0AA0B0DE4542}" type="presParOf" srcId="{2215CA2F-DDFE-4483-BE5B-F2F1ECC98413}" destId="{E99B9EB0-388C-4950-8E88-59F4A2E1D6DB}" srcOrd="0" destOrd="0" presId="urn:microsoft.com/office/officeart/2005/8/layout/hierarchy2"/>
    <dgm:cxn modelId="{0858BFA2-0138-49CA-A2EC-E9A7FC837603}" type="presParOf" srcId="{99B3253D-A48D-4317-B6DB-4E5F96E35E47}" destId="{410AE886-B7CA-45D1-AB39-A151DE23C830}" srcOrd="3" destOrd="0" presId="urn:microsoft.com/office/officeart/2005/8/layout/hierarchy2"/>
    <dgm:cxn modelId="{9C959125-2727-4899-A11C-DC9673658FFA}" type="presParOf" srcId="{410AE886-B7CA-45D1-AB39-A151DE23C830}" destId="{3D79099A-6920-4585-A550-86E2E5BA9EC1}" srcOrd="0" destOrd="0" presId="urn:microsoft.com/office/officeart/2005/8/layout/hierarchy2"/>
    <dgm:cxn modelId="{A9539513-76C8-46AC-BD7A-6981681E4A74}" type="presParOf" srcId="{410AE886-B7CA-45D1-AB39-A151DE23C830}" destId="{094DA7B1-07F8-4E73-B351-5F06658C187C}" srcOrd="1" destOrd="0" presId="urn:microsoft.com/office/officeart/2005/8/layout/hierarchy2"/>
    <dgm:cxn modelId="{52536B3C-FB4F-4792-B3A2-1580B02EB749}" type="presParOf" srcId="{094DA7B1-07F8-4E73-B351-5F06658C187C}" destId="{15CB6950-15DD-4136-8B78-63D0ED0874CC}" srcOrd="0" destOrd="0" presId="urn:microsoft.com/office/officeart/2005/8/layout/hierarchy2"/>
    <dgm:cxn modelId="{EFB31C22-7153-47E9-9737-0D0CC01687D4}" type="presParOf" srcId="{15CB6950-15DD-4136-8B78-63D0ED0874CC}" destId="{ABC21CE7-FDE1-43D5-A86F-85418D19A0D9}" srcOrd="0" destOrd="0" presId="urn:microsoft.com/office/officeart/2005/8/layout/hierarchy2"/>
    <dgm:cxn modelId="{16684371-197C-47AC-9E6D-0A9C52EC5D4D}" type="presParOf" srcId="{094DA7B1-07F8-4E73-B351-5F06658C187C}" destId="{A9CC9A71-6C38-4DC8-BD2E-4EC498FEFC97}" srcOrd="1" destOrd="0" presId="urn:microsoft.com/office/officeart/2005/8/layout/hierarchy2"/>
    <dgm:cxn modelId="{A16E518B-B6EA-4BCB-AC78-80280FE194A4}" type="presParOf" srcId="{A9CC9A71-6C38-4DC8-BD2E-4EC498FEFC97}" destId="{1ABF2766-B6C5-4265-ABED-DCC12D5C9FA1}" srcOrd="0" destOrd="0" presId="urn:microsoft.com/office/officeart/2005/8/layout/hierarchy2"/>
    <dgm:cxn modelId="{C04573E6-86DC-4B5E-92EB-872AF1DF4E8E}" type="presParOf" srcId="{A9CC9A71-6C38-4DC8-BD2E-4EC498FEFC97}" destId="{8F792346-A362-46C2-9C53-D38F40ECD1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403B7-B71C-4638-937E-E5A9B9F5BEC8}">
      <dsp:nvSpPr>
        <dsp:cNvPr id="0" name=""/>
        <dsp:cNvSpPr/>
      </dsp:nvSpPr>
      <dsp:spPr>
        <a:xfrm>
          <a:off x="6428" y="1217115"/>
          <a:ext cx="2506249" cy="125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两种解决方法</a:t>
          </a:r>
          <a:endParaRPr lang="zh-CN" alt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131" y="1253818"/>
        <a:ext cx="2432843" cy="1179718"/>
      </dsp:txXfrm>
    </dsp:sp>
    <dsp:sp modelId="{90E6AEB8-CEB0-431D-B0F7-E82BA98A7960}">
      <dsp:nvSpPr>
        <dsp:cNvPr id="0" name=""/>
        <dsp:cNvSpPr/>
      </dsp:nvSpPr>
      <dsp:spPr>
        <a:xfrm rot="19457599">
          <a:off x="2396637" y="1452818"/>
          <a:ext cx="1234582" cy="61171"/>
        </a:xfrm>
        <a:custGeom>
          <a:avLst/>
          <a:gdLst/>
          <a:ahLst/>
          <a:cxnLst/>
          <a:rect l="0" t="0" r="0" b="0"/>
          <a:pathLst>
            <a:path>
              <a:moveTo>
                <a:pt x="0" y="30585"/>
              </a:moveTo>
              <a:lnTo>
                <a:pt x="1234582" y="305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83064" y="1452540"/>
        <a:ext cx="61729" cy="61729"/>
      </dsp:txXfrm>
    </dsp:sp>
    <dsp:sp modelId="{0B6950FC-5FB3-4A2A-81BB-2EB6717FAA0E}">
      <dsp:nvSpPr>
        <dsp:cNvPr id="0" name=""/>
        <dsp:cNvSpPr/>
      </dsp:nvSpPr>
      <dsp:spPr>
        <a:xfrm>
          <a:off x="3515178" y="496568"/>
          <a:ext cx="2506249" cy="125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增加两个域</a:t>
          </a:r>
          <a:endParaRPr lang="zh-CN" alt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51881" y="533271"/>
        <a:ext cx="2432843" cy="1179718"/>
      </dsp:txXfrm>
    </dsp:sp>
    <dsp:sp modelId="{7683C72F-1289-4A63-AED8-775FB04676EA}">
      <dsp:nvSpPr>
        <dsp:cNvPr id="0" name=""/>
        <dsp:cNvSpPr/>
      </dsp:nvSpPr>
      <dsp:spPr>
        <a:xfrm rot="76417">
          <a:off x="6021303" y="1103760"/>
          <a:ext cx="1009178" cy="61171"/>
        </a:xfrm>
        <a:custGeom>
          <a:avLst/>
          <a:gdLst/>
          <a:ahLst/>
          <a:cxnLst/>
          <a:rect l="0" t="0" r="0" b="0"/>
          <a:pathLst>
            <a:path>
              <a:moveTo>
                <a:pt x="0" y="30585"/>
              </a:moveTo>
              <a:lnTo>
                <a:pt x="1009178" y="305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00663" y="1109117"/>
        <a:ext cx="50458" cy="50458"/>
      </dsp:txXfrm>
    </dsp:sp>
    <dsp:sp modelId="{BC398392-0935-4422-A6AC-8DBE4AE9FDDA}">
      <dsp:nvSpPr>
        <dsp:cNvPr id="0" name=""/>
        <dsp:cNvSpPr/>
      </dsp:nvSpPr>
      <dsp:spPr>
        <a:xfrm>
          <a:off x="7030357" y="518999"/>
          <a:ext cx="2506249" cy="125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fwd</a:t>
          </a:r>
          <a:r>
            <a:rPr lang="zh-CN" altLang="en-US" sz="3100" kern="1200" dirty="0" smtClean="0"/>
            <a:t>和</a:t>
          </a:r>
          <a:r>
            <a:rPr lang="en-US" altLang="zh-CN" sz="3100" kern="1200" dirty="0" err="1" smtClean="0"/>
            <a:t>bwd</a:t>
          </a:r>
          <a:endParaRPr lang="zh-CN" altLang="en-US" sz="3100" kern="1200" dirty="0"/>
        </a:p>
      </dsp:txBody>
      <dsp:txXfrm>
        <a:off x="7067060" y="555702"/>
        <a:ext cx="2432843" cy="1179718"/>
      </dsp:txXfrm>
    </dsp:sp>
    <dsp:sp modelId="{2215CA2F-DDFE-4483-BE5B-F2F1ECC98413}">
      <dsp:nvSpPr>
        <dsp:cNvPr id="0" name=""/>
        <dsp:cNvSpPr/>
      </dsp:nvSpPr>
      <dsp:spPr>
        <a:xfrm rot="2142401">
          <a:off x="2396637" y="2173365"/>
          <a:ext cx="1234582" cy="61171"/>
        </a:xfrm>
        <a:custGeom>
          <a:avLst/>
          <a:gdLst/>
          <a:ahLst/>
          <a:cxnLst/>
          <a:rect l="0" t="0" r="0" b="0"/>
          <a:pathLst>
            <a:path>
              <a:moveTo>
                <a:pt x="0" y="30585"/>
              </a:moveTo>
              <a:lnTo>
                <a:pt x="1234582" y="305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83064" y="2173086"/>
        <a:ext cx="61729" cy="61729"/>
      </dsp:txXfrm>
    </dsp:sp>
    <dsp:sp modelId="{3D79099A-6920-4585-A550-86E2E5BA9EC1}">
      <dsp:nvSpPr>
        <dsp:cNvPr id="0" name=""/>
        <dsp:cNvSpPr/>
      </dsp:nvSpPr>
      <dsp:spPr>
        <a:xfrm>
          <a:off x="3515178" y="1937662"/>
          <a:ext cx="2506249" cy="125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利用空链域</a:t>
          </a:r>
          <a:endParaRPr lang="zh-CN" alt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51881" y="1974365"/>
        <a:ext cx="2432843" cy="1179718"/>
      </dsp:txXfrm>
    </dsp:sp>
    <dsp:sp modelId="{15CB6950-15DD-4136-8B78-63D0ED0874CC}">
      <dsp:nvSpPr>
        <dsp:cNvPr id="0" name=""/>
        <dsp:cNvSpPr/>
      </dsp:nvSpPr>
      <dsp:spPr>
        <a:xfrm>
          <a:off x="6021428" y="2533638"/>
          <a:ext cx="1002499" cy="61171"/>
        </a:xfrm>
        <a:custGeom>
          <a:avLst/>
          <a:gdLst/>
          <a:ahLst/>
          <a:cxnLst/>
          <a:rect l="0" t="0" r="0" b="0"/>
          <a:pathLst>
            <a:path>
              <a:moveTo>
                <a:pt x="0" y="30585"/>
              </a:moveTo>
              <a:lnTo>
                <a:pt x="1002499" y="305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497615" y="2539162"/>
        <a:ext cx="50124" cy="50124"/>
      </dsp:txXfrm>
    </dsp:sp>
    <dsp:sp modelId="{1ABF2766-B6C5-4265-ABED-DCC12D5C9FA1}">
      <dsp:nvSpPr>
        <dsp:cNvPr id="0" name=""/>
        <dsp:cNvSpPr/>
      </dsp:nvSpPr>
      <dsp:spPr>
        <a:xfrm>
          <a:off x="7023928" y="1937662"/>
          <a:ext cx="2506249" cy="125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n+1</a:t>
          </a:r>
          <a:r>
            <a:rPr lang="zh-CN" altLang="en-US" sz="3100" kern="1200" dirty="0" smtClean="0"/>
            <a:t>个</a:t>
          </a:r>
          <a:endParaRPr lang="zh-CN" altLang="en-US" sz="3100" kern="1200" dirty="0"/>
        </a:p>
      </dsp:txBody>
      <dsp:txXfrm>
        <a:off x="7060631" y="1974365"/>
        <a:ext cx="2432843" cy="1179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16D10F6B-86E3-40A5-B0FD-F49C1C9EC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58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B3F80DB9-1D73-4BB5-BB50-5A6892133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9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C3C5DDE0-AAAF-4C39-9B50-442F3AD50290}" type="slidenum">
              <a:rPr lang="en-US" altLang="zh-CN" sz="1200" b="0" smtClean="0">
                <a:ea typeface="仿宋_GB2312" panose="02010609030101010101" charset="-122"/>
                <a:cs typeface="仿宋_GB2312" panose="02010609030101010101" charset="-122"/>
              </a:rPr>
              <a:t>1</a:t>
            </a:fld>
            <a:endParaRPr lang="en-US" altLang="zh-CN" sz="1200" b="0" smtClean="0"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仿宋_GB2312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3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2101" y="35179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5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9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12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6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9" y="14647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2" y="3124198"/>
            <a:ext cx="6819900" cy="1866903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1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6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82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852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40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29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4453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6907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0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66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70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5348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5175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214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81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86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2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218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1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4/17/2023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6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4/17/2023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9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4/17/2023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289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4/17/2023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5417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4/17/2023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81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4/17/2023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69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snip2DiagRect">
            <a:avLst/>
          </a:prstGeom>
          <a:blipFill>
            <a:blip r:embed="rId3"/>
            <a:stretch>
              <a:fillRect/>
            </a:stretch>
          </a:blipFill>
          <a:ln w="88900" cap="sq">
            <a:solidFill>
              <a:srgbClr val="0000FF"/>
            </a:solidFill>
            <a:prstDash val="sysDash"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0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67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3911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49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3660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3178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60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0473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05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3988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1158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003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04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5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830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64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8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4/17/2023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4/17/2023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tags" Target="../tags/tag22.xml"/><Relationship Id="rId21" Type="http://schemas.openxmlformats.org/officeDocument/2006/relationships/slideLayout" Target="../slideLayouts/slideLayout44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3.tmp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50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3.tmp"/><Relationship Id="rId5" Type="http://schemas.openxmlformats.org/officeDocument/2006/relationships/tags" Target="../tags/tag15.xml"/><Relationship Id="rId10" Type="http://schemas.openxmlformats.org/officeDocument/2006/relationships/slideLayout" Target="../slideLayouts/slideLayout5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 txBox="1">
            <a:spLocks noChangeArrowheads="1"/>
          </p:cNvSpPr>
          <p:nvPr/>
        </p:nvSpPr>
        <p:spPr>
          <a:xfrm>
            <a:off x="1631504" y="2060848"/>
            <a:ext cx="8928992" cy="91249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800" dirty="0" smtClean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树的存储</a:t>
            </a:r>
            <a:r>
              <a:rPr lang="en-US" altLang="zh-CN" sz="4800" dirty="0" smtClean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+</a:t>
            </a:r>
            <a:r>
              <a:rPr lang="zh-CN" altLang="en-US" sz="4800" dirty="0" smtClean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遍历</a:t>
            </a:r>
            <a:endParaRPr lang="zh-CN" altLang="en-US" sz="4800" dirty="0">
              <a:ln w="3175" cmpd="sng">
                <a:noFill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711624" y="3356992"/>
            <a:ext cx="6840760" cy="2448272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《</a:t>
            </a:r>
            <a:r>
              <a:rPr lang="zh-CN" altLang="en-US" sz="3600" dirty="0"/>
              <a:t>数据结构</a:t>
            </a:r>
            <a:r>
              <a:rPr lang="en-US" altLang="zh-CN" sz="3600" dirty="0" smtClean="0"/>
              <a:t>》</a:t>
            </a:r>
            <a:r>
              <a:rPr lang="zh-CN" altLang="en-US" sz="3600" dirty="0" smtClean="0"/>
              <a:t>第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章第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节</a:t>
            </a:r>
            <a:endParaRPr lang="en-US" altLang="zh-CN" sz="3600" dirty="0" smtClean="0"/>
          </a:p>
          <a:p>
            <a:r>
              <a:rPr lang="zh-CN" altLang="en-US" dirty="0" smtClean="0"/>
              <a:t>“遍历二叉树和线索二叉树”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0460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6" y="417742"/>
            <a:ext cx="3240360" cy="988329"/>
            <a:chOff x="511398" y="5872981"/>
            <a:chExt cx="1959842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8" y="6101950"/>
              <a:ext cx="195984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9" y="5872981"/>
              <a:ext cx="132613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树的遍历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横卷形 65"/>
          <p:cNvSpPr/>
          <p:nvPr/>
        </p:nvSpPr>
        <p:spPr>
          <a:xfrm>
            <a:off x="915354" y="1988840"/>
            <a:ext cx="2173894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先根遍历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626724" y="1931741"/>
            <a:ext cx="7869876" cy="104028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3pPr marL="0" lvl="2"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SzPct val="80000"/>
              <a:defRPr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若树不空，则先访问根结点，然后依次先根遍历各棵子树。</a:t>
            </a:r>
          </a:p>
        </p:txBody>
      </p:sp>
      <p:sp>
        <p:nvSpPr>
          <p:cNvPr id="68" name="燕尾形 67"/>
          <p:cNvSpPr/>
          <p:nvPr/>
        </p:nvSpPr>
        <p:spPr>
          <a:xfrm>
            <a:off x="3215680" y="2196981"/>
            <a:ext cx="360040" cy="4475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横卷形 68"/>
          <p:cNvSpPr/>
          <p:nvPr/>
        </p:nvSpPr>
        <p:spPr>
          <a:xfrm>
            <a:off x="915354" y="3495847"/>
            <a:ext cx="2173894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后根遍历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655146" y="3442524"/>
            <a:ext cx="7869876" cy="10072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3pPr marL="0" lvl="2"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SzPct val="80000"/>
              <a:defRPr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>
              <a:lnSpc>
                <a:spcPct val="11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若树不空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则先依次后根遍历各棵子树，然后访问根结点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燕尾形 71"/>
          <p:cNvSpPr/>
          <p:nvPr/>
        </p:nvSpPr>
        <p:spPr>
          <a:xfrm>
            <a:off x="3215680" y="3703988"/>
            <a:ext cx="360040" cy="4475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035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1" grpId="0" animBg="1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6" y="417742"/>
            <a:ext cx="3240360" cy="988329"/>
            <a:chOff x="511398" y="5872981"/>
            <a:chExt cx="1959842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8" y="6101950"/>
              <a:ext cx="195984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9" y="5872981"/>
              <a:ext cx="132613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树的遍历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9632" y="1564632"/>
            <a:ext cx="2894376" cy="4143000"/>
            <a:chOff x="1202946" y="1628612"/>
            <a:chExt cx="2894376" cy="41430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2591505" y="2352632"/>
              <a:ext cx="9401" cy="2070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1202946" y="1628612"/>
              <a:ext cx="2894376" cy="4143000"/>
              <a:chOff x="1202946" y="1628612"/>
              <a:chExt cx="2894376" cy="4143000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202946" y="1628612"/>
                <a:ext cx="2894376" cy="4143000"/>
                <a:chOff x="2105628" y="1924174"/>
                <a:chExt cx="2894376" cy="4143000"/>
              </a:xfrm>
            </p:grpSpPr>
            <p:cxnSp>
              <p:nvCxnSpPr>
                <p:cNvPr id="18" name="直接连接符 17"/>
                <p:cNvCxnSpPr/>
                <p:nvPr/>
              </p:nvCxnSpPr>
              <p:spPr>
                <a:xfrm flipH="1">
                  <a:off x="2711504" y="2430729"/>
                  <a:ext cx="432168" cy="43160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3867640" y="2432126"/>
                  <a:ext cx="431635" cy="4302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4506518" y="4859560"/>
                  <a:ext cx="0" cy="6228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 flipH="1">
                  <a:off x="4556445" y="3551343"/>
                  <a:ext cx="1" cy="491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组合 22"/>
                <p:cNvGrpSpPr/>
                <p:nvPr/>
              </p:nvGrpSpPr>
              <p:grpSpPr>
                <a:xfrm>
                  <a:off x="3105644" y="1924174"/>
                  <a:ext cx="1009112" cy="712737"/>
                  <a:chOff x="3105644" y="1924174"/>
                  <a:chExt cx="1009112" cy="712737"/>
                </a:xfrm>
              </p:grpSpPr>
              <p:sp>
                <p:nvSpPr>
                  <p:cNvPr id="39" name="椭圆 38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3251988" y="1978620"/>
                    <a:ext cx="86276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A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4" name="组合 23"/>
                <p:cNvGrpSpPr/>
                <p:nvPr/>
              </p:nvGrpSpPr>
              <p:grpSpPr>
                <a:xfrm>
                  <a:off x="2105628" y="2838606"/>
                  <a:ext cx="767269" cy="712737"/>
                  <a:chOff x="3105644" y="1924174"/>
                  <a:chExt cx="767269" cy="712737"/>
                </a:xfrm>
              </p:grpSpPr>
              <p:sp>
                <p:nvSpPr>
                  <p:cNvPr id="37" name="椭圆 36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3273285" y="2024213"/>
                    <a:ext cx="56784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B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" name="组合 24"/>
                <p:cNvGrpSpPr/>
                <p:nvPr/>
              </p:nvGrpSpPr>
              <p:grpSpPr>
                <a:xfrm>
                  <a:off x="4147658" y="2838606"/>
                  <a:ext cx="767269" cy="712737"/>
                  <a:chOff x="3105644" y="1924174"/>
                  <a:chExt cx="767269" cy="712737"/>
                </a:xfrm>
              </p:grpSpPr>
              <p:sp>
                <p:nvSpPr>
                  <p:cNvPr id="35" name="椭圆 34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3253097" y="2009313"/>
                    <a:ext cx="53610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4163267" y="5354437"/>
                  <a:ext cx="836737" cy="712737"/>
                  <a:chOff x="4476874" y="3004539"/>
                  <a:chExt cx="836737" cy="712737"/>
                </a:xfrm>
              </p:grpSpPr>
              <p:sp>
                <p:nvSpPr>
                  <p:cNvPr id="33" name="椭圆 32"/>
                  <p:cNvSpPr/>
                  <p:nvPr/>
                </p:nvSpPr>
                <p:spPr>
                  <a:xfrm>
                    <a:off x="4476874" y="3004539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4614518" y="3068521"/>
                    <a:ext cx="69909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H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4194761" y="4107833"/>
                  <a:ext cx="767269" cy="712737"/>
                  <a:chOff x="2344937" y="1819932"/>
                  <a:chExt cx="767269" cy="712737"/>
                </a:xfrm>
              </p:grpSpPr>
              <p:sp>
                <p:nvSpPr>
                  <p:cNvPr id="31" name="椭圆 30"/>
                  <p:cNvSpPr/>
                  <p:nvPr/>
                </p:nvSpPr>
                <p:spPr>
                  <a:xfrm>
                    <a:off x="2344937" y="1819932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2519556" y="1905071"/>
                    <a:ext cx="5163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G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2606153" y="4309743"/>
                  <a:ext cx="767269" cy="712737"/>
                  <a:chOff x="2018964" y="1996084"/>
                  <a:chExt cx="767269" cy="712737"/>
                </a:xfrm>
              </p:grpSpPr>
              <p:sp>
                <p:nvSpPr>
                  <p:cNvPr id="29" name="椭圆 28"/>
                  <p:cNvSpPr/>
                  <p:nvPr/>
                </p:nvSpPr>
                <p:spPr>
                  <a:xfrm>
                    <a:off x="2018964" y="199608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2215343" y="2081223"/>
                    <a:ext cx="56425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F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6" name="椭圆 15"/>
              <p:cNvSpPr/>
              <p:nvPr/>
            </p:nvSpPr>
            <p:spPr>
              <a:xfrm>
                <a:off x="2207870" y="2604502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75511" y="2704541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41" name="直接连接符 40"/>
          <p:cNvCxnSpPr/>
          <p:nvPr/>
        </p:nvCxnSpPr>
        <p:spPr>
          <a:xfrm flipH="1">
            <a:off x="741445" y="3209036"/>
            <a:ext cx="287258" cy="6864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294908" y="3186086"/>
            <a:ext cx="247396" cy="7239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259483" y="3910951"/>
            <a:ext cx="767269" cy="712737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5862" y="3996090"/>
            <a:ext cx="56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H="1">
            <a:off x="3175296" y="5731843"/>
            <a:ext cx="14106" cy="2689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1802518" y="5595479"/>
            <a:ext cx="2809299" cy="1182072"/>
            <a:chOff x="1202946" y="2135167"/>
            <a:chExt cx="2809299" cy="1182072"/>
          </a:xfrm>
        </p:grpSpPr>
        <p:grpSp>
          <p:nvGrpSpPr>
            <p:cNvPr id="50" name="组合 49"/>
            <p:cNvGrpSpPr/>
            <p:nvPr/>
          </p:nvGrpSpPr>
          <p:grpSpPr>
            <a:xfrm>
              <a:off x="1202946" y="2135167"/>
              <a:ext cx="2809299" cy="1120614"/>
              <a:chOff x="2105628" y="2430729"/>
              <a:chExt cx="2809299" cy="1120614"/>
            </a:xfrm>
          </p:grpSpPr>
          <p:cxnSp>
            <p:nvCxnSpPr>
              <p:cNvPr id="53" name="直接连接符 52"/>
              <p:cNvCxnSpPr/>
              <p:nvPr/>
            </p:nvCxnSpPr>
            <p:spPr>
              <a:xfrm flipH="1">
                <a:off x="2711504" y="2430729"/>
                <a:ext cx="432168" cy="43160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3867640" y="2432126"/>
                <a:ext cx="431635" cy="4302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组合 58"/>
              <p:cNvGrpSpPr/>
              <p:nvPr/>
            </p:nvGrpSpPr>
            <p:grpSpPr>
              <a:xfrm>
                <a:off x="2105628" y="2838606"/>
                <a:ext cx="767269" cy="712737"/>
                <a:chOff x="3105644" y="1924174"/>
                <a:chExt cx="767269" cy="712737"/>
              </a:xfrm>
            </p:grpSpPr>
            <p:sp>
              <p:nvSpPr>
                <p:cNvPr id="82" name="椭圆 81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3273285" y="2024213"/>
                  <a:ext cx="5678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 smtClean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</a:t>
                  </a:r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4147658" y="2838606"/>
                <a:ext cx="767269" cy="712737"/>
                <a:chOff x="3105644" y="1924174"/>
                <a:chExt cx="767269" cy="712737"/>
              </a:xfrm>
            </p:grpSpPr>
            <p:sp>
              <p:nvSpPr>
                <p:cNvPr id="80" name="椭圆 79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文本框 80"/>
                <p:cNvSpPr txBox="1"/>
                <p:nvPr/>
              </p:nvSpPr>
              <p:spPr>
                <a:xfrm>
                  <a:off x="3253097" y="2009313"/>
                  <a:ext cx="53610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 smtClean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</a:t>
                  </a:r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1" name="椭圆 50"/>
            <p:cNvSpPr/>
            <p:nvPr/>
          </p:nvSpPr>
          <p:spPr>
            <a:xfrm>
              <a:off x="2207870" y="2604502"/>
              <a:ext cx="767269" cy="712737"/>
            </a:xfrm>
            <a:prstGeom prst="ellipse">
              <a:avLst/>
            </a:prstGeom>
            <a:solidFill>
              <a:srgbClr val="00C9CB"/>
            </a:soli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375511" y="2704541"/>
              <a:ext cx="567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endPara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6862438" y="2038806"/>
            <a:ext cx="4411988" cy="6340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buFontTx/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3pPr marL="0" lvl="2"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SzPct val="80000"/>
              <a:defRPr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sz="3200" dirty="0"/>
              <a:t>A B E F C D G H I J K</a:t>
            </a:r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6862438" y="3919809"/>
            <a:ext cx="4411988" cy="6340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buFontTx/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3pPr marL="0" lvl="2"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SzPct val="80000"/>
              <a:defRPr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dirty="0"/>
              <a:t>E F B C I J K H G D A</a:t>
            </a:r>
          </a:p>
        </p:txBody>
      </p:sp>
      <p:sp>
        <p:nvSpPr>
          <p:cNvPr id="90" name="横卷形 89"/>
          <p:cNvSpPr/>
          <p:nvPr/>
        </p:nvSpPr>
        <p:spPr>
          <a:xfrm>
            <a:off x="4007621" y="1878974"/>
            <a:ext cx="2173894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先根遍历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燕尾形 90"/>
          <p:cNvSpPr/>
          <p:nvPr/>
        </p:nvSpPr>
        <p:spPr>
          <a:xfrm>
            <a:off x="6348143" y="2098176"/>
            <a:ext cx="360040" cy="4475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横卷形 91"/>
          <p:cNvSpPr/>
          <p:nvPr/>
        </p:nvSpPr>
        <p:spPr>
          <a:xfrm>
            <a:off x="4007621" y="3856259"/>
            <a:ext cx="2173894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后根遍历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燕尾形 92"/>
          <p:cNvSpPr/>
          <p:nvPr/>
        </p:nvSpPr>
        <p:spPr>
          <a:xfrm>
            <a:off x="6348143" y="4013458"/>
            <a:ext cx="360040" cy="4475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7103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 autoUpdateAnimBg="0"/>
      <p:bldP spid="8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6" y="417742"/>
            <a:ext cx="3888430" cy="988329"/>
            <a:chOff x="511398" y="5872981"/>
            <a:chExt cx="1959842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8" y="6101950"/>
              <a:ext cx="195984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9" y="5872981"/>
              <a:ext cx="132613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森林的遍历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1658" y="1874006"/>
            <a:ext cx="2894376" cy="3228568"/>
            <a:chOff x="1202946" y="2543044"/>
            <a:chExt cx="2894376" cy="3228568"/>
          </a:xfrm>
        </p:grpSpPr>
        <p:grpSp>
          <p:nvGrpSpPr>
            <p:cNvPr id="15" name="组合 14"/>
            <p:cNvGrpSpPr/>
            <p:nvPr/>
          </p:nvGrpSpPr>
          <p:grpSpPr>
            <a:xfrm>
              <a:off x="1202946" y="2543044"/>
              <a:ext cx="2894376" cy="3228568"/>
              <a:chOff x="2105628" y="2838606"/>
              <a:chExt cx="2894376" cy="3228568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4506518" y="4859560"/>
                <a:ext cx="0" cy="6228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4556445" y="3551343"/>
                <a:ext cx="1" cy="4910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/>
              <p:cNvGrpSpPr/>
              <p:nvPr/>
            </p:nvGrpSpPr>
            <p:grpSpPr>
              <a:xfrm>
                <a:off x="2105628" y="2838606"/>
                <a:ext cx="767269" cy="712737"/>
                <a:chOff x="3105644" y="1924174"/>
                <a:chExt cx="767269" cy="712737"/>
              </a:xfrm>
            </p:grpSpPr>
            <p:sp>
              <p:nvSpPr>
                <p:cNvPr id="36" name="椭圆 35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3273285" y="2024213"/>
                  <a:ext cx="5678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 smtClean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4147658" y="2838606"/>
                <a:ext cx="767269" cy="712737"/>
                <a:chOff x="3105644" y="1924174"/>
                <a:chExt cx="767269" cy="712737"/>
              </a:xfrm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3253097" y="2009313"/>
                  <a:ext cx="53610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 smtClean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</a:t>
                  </a:r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4163267" y="5354437"/>
                <a:ext cx="836737" cy="712737"/>
                <a:chOff x="4476874" y="3004539"/>
                <a:chExt cx="836737" cy="712737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4476874" y="3004539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4614518" y="3068521"/>
                  <a:ext cx="69909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 smtClean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4194761" y="4107833"/>
                <a:ext cx="767269" cy="712737"/>
                <a:chOff x="2344937" y="1819932"/>
                <a:chExt cx="767269" cy="712737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2344937" y="1819932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2519556" y="1905071"/>
                  <a:ext cx="5163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 smtClean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</a:t>
                  </a:r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2606153" y="4309743"/>
                <a:ext cx="767269" cy="712737"/>
                <a:chOff x="2018964" y="1996084"/>
                <a:chExt cx="767269" cy="712737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2018964" y="199608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2215343" y="2081223"/>
                  <a:ext cx="56425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smtClean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</a:t>
                  </a:r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6" name="椭圆 15"/>
            <p:cNvSpPr/>
            <p:nvPr/>
          </p:nvSpPr>
          <p:spPr>
            <a:xfrm>
              <a:off x="2207870" y="2604502"/>
              <a:ext cx="767269" cy="712737"/>
            </a:xfrm>
            <a:prstGeom prst="ellipse">
              <a:avLst/>
            </a:prstGeom>
            <a:solidFill>
              <a:srgbClr val="00C9CB"/>
            </a:soli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75511" y="2704541"/>
              <a:ext cx="567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>
          <a:xfrm flipH="1">
            <a:off x="703471" y="2603978"/>
            <a:ext cx="287258" cy="6864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256934" y="2581028"/>
            <a:ext cx="247396" cy="7239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221509" y="3305893"/>
            <a:ext cx="767269" cy="712737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17888" y="3391032"/>
            <a:ext cx="56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3137322" y="5126785"/>
            <a:ext cx="14106" cy="2689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764544" y="4990421"/>
            <a:ext cx="2809299" cy="1182072"/>
            <a:chOff x="1202946" y="2135167"/>
            <a:chExt cx="2809299" cy="1182072"/>
          </a:xfrm>
        </p:grpSpPr>
        <p:grpSp>
          <p:nvGrpSpPr>
            <p:cNvPr id="46" name="组合 45"/>
            <p:cNvGrpSpPr/>
            <p:nvPr/>
          </p:nvGrpSpPr>
          <p:grpSpPr>
            <a:xfrm>
              <a:off x="1202946" y="2135167"/>
              <a:ext cx="2809299" cy="1120614"/>
              <a:chOff x="2105628" y="2430729"/>
              <a:chExt cx="2809299" cy="1120614"/>
            </a:xfrm>
          </p:grpSpPr>
          <p:cxnSp>
            <p:nvCxnSpPr>
              <p:cNvPr id="49" name="直接连接符 48"/>
              <p:cNvCxnSpPr/>
              <p:nvPr/>
            </p:nvCxnSpPr>
            <p:spPr>
              <a:xfrm flipH="1">
                <a:off x="2711504" y="2430729"/>
                <a:ext cx="432168" cy="43160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867640" y="2432126"/>
                <a:ext cx="431635" cy="4302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组合 50"/>
              <p:cNvGrpSpPr/>
              <p:nvPr/>
            </p:nvGrpSpPr>
            <p:grpSpPr>
              <a:xfrm>
                <a:off x="2105628" y="2838606"/>
                <a:ext cx="767269" cy="712737"/>
                <a:chOff x="3105644" y="1924174"/>
                <a:chExt cx="767269" cy="712737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文本框 55"/>
                <p:cNvSpPr txBox="1"/>
                <p:nvPr/>
              </p:nvSpPr>
              <p:spPr>
                <a:xfrm>
                  <a:off x="3273285" y="2024213"/>
                  <a:ext cx="5678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 smtClean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</a:t>
                  </a:r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4147658" y="2838606"/>
                <a:ext cx="767269" cy="712737"/>
                <a:chOff x="3105644" y="1924174"/>
                <a:chExt cx="767269" cy="712737"/>
              </a:xfrm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3253097" y="2009313"/>
                  <a:ext cx="53610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 smtClean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</a:t>
                  </a:r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7" name="椭圆 46"/>
            <p:cNvSpPr/>
            <p:nvPr/>
          </p:nvSpPr>
          <p:spPr>
            <a:xfrm>
              <a:off x="2207870" y="2604502"/>
              <a:ext cx="767269" cy="712737"/>
            </a:xfrm>
            <a:prstGeom prst="ellipse">
              <a:avLst/>
            </a:prstGeom>
            <a:solidFill>
              <a:srgbClr val="00C9CB"/>
            </a:soli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375511" y="2704541"/>
              <a:ext cx="567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endPara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横卷形 56"/>
          <p:cNvSpPr/>
          <p:nvPr/>
        </p:nvSpPr>
        <p:spPr>
          <a:xfrm>
            <a:off x="5337324" y="1596857"/>
            <a:ext cx="3991574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森林由三部分构成：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4919644" y="2832265"/>
            <a:ext cx="5352820" cy="20313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buFontTx/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3pPr marL="0" lvl="2"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SzPct val="80000"/>
              <a:defRPr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．森林中第一棵树的根结点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．森林中第一棵树的子树森林；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．森林中其它树构成的森林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798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6" y="417742"/>
            <a:ext cx="3888430" cy="988329"/>
            <a:chOff x="511398" y="5872981"/>
            <a:chExt cx="1959842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8" y="6101950"/>
              <a:ext cx="195984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9" y="5872981"/>
              <a:ext cx="132613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森林的遍历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横卷形 65"/>
          <p:cNvSpPr/>
          <p:nvPr/>
        </p:nvSpPr>
        <p:spPr>
          <a:xfrm>
            <a:off x="1024461" y="1524985"/>
            <a:ext cx="2173894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60151" y="2544518"/>
            <a:ext cx="10559253" cy="332398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3pPr marL="0" lvl="2"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SzPct val="80000"/>
              <a:defRPr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若森林不空，则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森林中第一棵树的根结点；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序遍历森林中第一棵树的子树森林；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序遍历森林中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除第一棵树之外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其余树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构成的森林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即：依次从左至右对森林中的每一棵树进行先根遍历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0908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6" y="417742"/>
            <a:ext cx="3888430" cy="988329"/>
            <a:chOff x="511398" y="5872981"/>
            <a:chExt cx="1959842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8" y="6101950"/>
              <a:ext cx="195984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9" y="5872981"/>
              <a:ext cx="132613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森林的遍历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横卷形 65"/>
          <p:cNvSpPr/>
          <p:nvPr/>
        </p:nvSpPr>
        <p:spPr>
          <a:xfrm>
            <a:off x="1024461" y="1524985"/>
            <a:ext cx="2173894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60151" y="2544518"/>
            <a:ext cx="10559253" cy="332398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3pPr marL="0" lvl="2"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SzPct val="80000"/>
              <a:defRPr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若森林不空，则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序遍历森林中第一棵树的子树森林；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森林中第一棵树的根结点；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序遍历森林中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除第一棵树之外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其余树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构成的森林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即：依次从左至右对森林中的每一棵树进行后根遍历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8700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6" y="417742"/>
            <a:ext cx="3888430" cy="988329"/>
            <a:chOff x="511398" y="5872981"/>
            <a:chExt cx="1959842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8" y="6101950"/>
              <a:ext cx="195984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9" y="5872981"/>
              <a:ext cx="132613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森林的遍历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07650"/>
              </p:ext>
            </p:extLst>
          </p:nvPr>
        </p:nvGraphicFramePr>
        <p:xfrm>
          <a:off x="1535087" y="2191629"/>
          <a:ext cx="8127999" cy="2736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9121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树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森林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二叉树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先根遍历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先序遍历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先序遍历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后根遍历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中序遍历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中序遍历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4009860" y="3420616"/>
            <a:ext cx="504056" cy="28803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4009860" y="4293096"/>
            <a:ext cx="504056" cy="28803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6672064" y="3420616"/>
            <a:ext cx="504056" cy="28803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右箭头 11"/>
          <p:cNvSpPr/>
          <p:nvPr/>
        </p:nvSpPr>
        <p:spPr>
          <a:xfrm>
            <a:off x="6672064" y="4322373"/>
            <a:ext cx="504056" cy="28803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4429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908720"/>
            <a:ext cx="4572009" cy="231343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23392" y="4293096"/>
            <a:ext cx="10297144" cy="136978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个结点的二叉链表中，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3200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空指针</a:t>
            </a:r>
            <a:r>
              <a:rPr lang="zh-CN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911424" y="222350"/>
            <a:ext cx="3530600" cy="3686175"/>
            <a:chOff x="2962" y="1354"/>
            <a:chExt cx="2224" cy="2650"/>
          </a:xfrm>
        </p:grpSpPr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2963" y="1796"/>
              <a:ext cx="2223" cy="2150"/>
              <a:chOff x="2540" y="1809"/>
              <a:chExt cx="2223" cy="2150"/>
            </a:xfrm>
          </p:grpSpPr>
          <p:grpSp>
            <p:nvGrpSpPr>
              <p:cNvPr id="27" name="Group 11"/>
              <p:cNvGrpSpPr>
                <a:grpSpLocks/>
              </p:cNvGrpSpPr>
              <p:nvPr/>
            </p:nvGrpSpPr>
            <p:grpSpPr bwMode="auto">
              <a:xfrm>
                <a:off x="3289" y="1809"/>
                <a:ext cx="778" cy="256"/>
                <a:chOff x="1700" y="2033"/>
                <a:chExt cx="778" cy="256"/>
              </a:xfrm>
            </p:grpSpPr>
            <p:sp>
              <p:nvSpPr>
                <p:cNvPr id="52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>
                      <a:ea typeface="宋体" panose="02010600030101010101" pitchFamily="2" charset="-122"/>
                    </a:rPr>
                    <a:t>       A</a:t>
                  </a:r>
                </a:p>
              </p:txBody>
            </p:sp>
            <p:sp>
              <p:nvSpPr>
                <p:cNvPr id="53" name="Line 13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Line 14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15"/>
              <p:cNvGrpSpPr>
                <a:grpSpLocks/>
              </p:cNvGrpSpPr>
              <p:nvPr/>
            </p:nvGrpSpPr>
            <p:grpSpPr bwMode="auto">
              <a:xfrm>
                <a:off x="2819" y="2217"/>
                <a:ext cx="778" cy="256"/>
                <a:chOff x="1700" y="2033"/>
                <a:chExt cx="778" cy="256"/>
              </a:xfrm>
            </p:grpSpPr>
            <p:sp>
              <p:nvSpPr>
                <p:cNvPr id="49" name="Rectangle 16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50" name="Line 17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Line 18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19"/>
              <p:cNvGrpSpPr>
                <a:grpSpLocks/>
              </p:cNvGrpSpPr>
              <p:nvPr/>
            </p:nvGrpSpPr>
            <p:grpSpPr bwMode="auto">
              <a:xfrm>
                <a:off x="2540" y="2717"/>
                <a:ext cx="778" cy="256"/>
                <a:chOff x="1700" y="2033"/>
                <a:chExt cx="778" cy="256"/>
              </a:xfrm>
            </p:grpSpPr>
            <p:sp>
              <p:nvSpPr>
                <p:cNvPr id="46" name="Rectangle 20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>
                      <a:ea typeface="宋体" panose="02010600030101010101" pitchFamily="2" charset="-122"/>
                    </a:rPr>
                    <a:t>       C</a:t>
                  </a:r>
                </a:p>
              </p:txBody>
            </p:sp>
            <p:sp>
              <p:nvSpPr>
                <p:cNvPr id="47" name="Line 21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Line 22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23"/>
              <p:cNvGrpSpPr>
                <a:grpSpLocks/>
              </p:cNvGrpSpPr>
              <p:nvPr/>
            </p:nvGrpSpPr>
            <p:grpSpPr bwMode="auto">
              <a:xfrm>
                <a:off x="3497" y="2716"/>
                <a:ext cx="778" cy="256"/>
                <a:chOff x="1700" y="2033"/>
                <a:chExt cx="778" cy="256"/>
              </a:xfrm>
            </p:grpSpPr>
            <p:sp>
              <p:nvSpPr>
                <p:cNvPr id="43" name="Rectangle 24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>
                      <a:ea typeface="宋体" panose="02010600030101010101" pitchFamily="2" charset="-122"/>
                    </a:rPr>
                    <a:t>       D</a:t>
                  </a:r>
                </a:p>
              </p:txBody>
            </p:sp>
            <p:sp>
              <p:nvSpPr>
                <p:cNvPr id="44" name="Line 25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Line 26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27"/>
              <p:cNvGrpSpPr>
                <a:grpSpLocks/>
              </p:cNvGrpSpPr>
              <p:nvPr/>
            </p:nvGrpSpPr>
            <p:grpSpPr bwMode="auto">
              <a:xfrm>
                <a:off x="3052" y="3226"/>
                <a:ext cx="778" cy="256"/>
                <a:chOff x="1700" y="2033"/>
                <a:chExt cx="778" cy="256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>
                      <a:ea typeface="宋体" panose="02010600030101010101" pitchFamily="2" charset="-122"/>
                    </a:rPr>
                    <a:t>       E</a:t>
                  </a: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Group 31"/>
              <p:cNvGrpSpPr>
                <a:grpSpLocks/>
              </p:cNvGrpSpPr>
              <p:nvPr/>
            </p:nvGrpSpPr>
            <p:grpSpPr bwMode="auto">
              <a:xfrm>
                <a:off x="3985" y="3216"/>
                <a:ext cx="778" cy="256"/>
                <a:chOff x="1700" y="2033"/>
                <a:chExt cx="778" cy="256"/>
              </a:xfrm>
            </p:grpSpPr>
            <p:sp>
              <p:nvSpPr>
                <p:cNvPr id="37" name="Rectangle 32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>
                      <a:ea typeface="宋体" panose="02010600030101010101" pitchFamily="2" charset="-122"/>
                    </a:rPr>
                    <a:t>       F</a:t>
                  </a:r>
                </a:p>
              </p:txBody>
            </p:sp>
            <p:sp>
              <p:nvSpPr>
                <p:cNvPr id="38" name="Line 33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Line 34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Group 35"/>
              <p:cNvGrpSpPr>
                <a:grpSpLocks/>
              </p:cNvGrpSpPr>
              <p:nvPr/>
            </p:nvGrpSpPr>
            <p:grpSpPr bwMode="auto">
              <a:xfrm>
                <a:off x="3517" y="3703"/>
                <a:ext cx="778" cy="256"/>
                <a:chOff x="1700" y="2033"/>
                <a:chExt cx="778" cy="256"/>
              </a:xfrm>
            </p:grpSpPr>
            <p:sp>
              <p:nvSpPr>
                <p:cNvPr id="34" name="Rectangle 36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>
                      <a:ea typeface="宋体" panose="02010600030101010101" pitchFamily="2" charset="-122"/>
                    </a:rPr>
                    <a:t>       G</a:t>
                  </a:r>
                </a:p>
              </p:txBody>
            </p:sp>
            <p:sp>
              <p:nvSpPr>
                <p:cNvPr id="35" name="Line 37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Line 38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" name="Line 39"/>
            <p:cNvSpPr>
              <a:spLocks noChangeShapeType="1"/>
            </p:cNvSpPr>
            <p:nvPr/>
          </p:nvSpPr>
          <p:spPr bwMode="auto">
            <a:xfrm flipH="1">
              <a:off x="3657" y="1975"/>
              <a:ext cx="144" cy="2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40"/>
            <p:cNvSpPr>
              <a:spLocks noChangeShapeType="1"/>
            </p:cNvSpPr>
            <p:nvPr/>
          </p:nvSpPr>
          <p:spPr bwMode="auto">
            <a:xfrm flipH="1">
              <a:off x="3257" y="2408"/>
              <a:ext cx="111" cy="3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>
              <a:off x="3924" y="2375"/>
              <a:ext cx="322" cy="3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 flipH="1">
              <a:off x="3857" y="2853"/>
              <a:ext cx="178" cy="3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>
              <a:off x="4557" y="2853"/>
              <a:ext cx="200" cy="3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44"/>
            <p:cNvSpPr>
              <a:spLocks noChangeShapeType="1"/>
            </p:cNvSpPr>
            <p:nvPr/>
          </p:nvSpPr>
          <p:spPr bwMode="auto">
            <a:xfrm>
              <a:off x="4090" y="3408"/>
              <a:ext cx="200" cy="2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3868" y="1354"/>
              <a:ext cx="211" cy="444"/>
              <a:chOff x="3445" y="1367"/>
              <a:chExt cx="211" cy="444"/>
            </a:xfrm>
          </p:grpSpPr>
          <p:sp>
            <p:nvSpPr>
              <p:cNvPr id="25" name="Freeform 46"/>
              <p:cNvSpPr>
                <a:spLocks/>
              </p:cNvSpPr>
              <p:nvPr/>
            </p:nvSpPr>
            <p:spPr bwMode="auto">
              <a:xfrm>
                <a:off x="3445" y="1367"/>
                <a:ext cx="72" cy="222"/>
              </a:xfrm>
              <a:custGeom>
                <a:avLst/>
                <a:gdLst>
                  <a:gd name="T0" fmla="*/ 2 w 94"/>
                  <a:gd name="T1" fmla="*/ 0 h 233"/>
                  <a:gd name="T2" fmla="*/ 4 w 94"/>
                  <a:gd name="T3" fmla="*/ 62 h 233"/>
                  <a:gd name="T4" fmla="*/ 0 w 94"/>
                  <a:gd name="T5" fmla="*/ 131 h 233"/>
                  <a:gd name="T6" fmla="*/ 0 60000 65536"/>
                  <a:gd name="T7" fmla="*/ 0 60000 65536"/>
                  <a:gd name="T8" fmla="*/ 0 60000 65536"/>
                  <a:gd name="T9" fmla="*/ 0 w 94"/>
                  <a:gd name="T10" fmla="*/ 0 h 233"/>
                  <a:gd name="T11" fmla="*/ 94 w 94"/>
                  <a:gd name="T12" fmla="*/ 233 h 2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47"/>
              <p:cNvSpPr>
                <a:spLocks noChangeShapeType="1"/>
              </p:cNvSpPr>
              <p:nvPr/>
            </p:nvSpPr>
            <p:spPr bwMode="auto">
              <a:xfrm>
                <a:off x="3456" y="1589"/>
                <a:ext cx="200" cy="22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Text Box 48"/>
            <p:cNvSpPr txBox="1">
              <a:spLocks noChangeArrowheads="1"/>
            </p:cNvSpPr>
            <p:nvPr/>
          </p:nvSpPr>
          <p:spPr bwMode="auto">
            <a:xfrm>
              <a:off x="4222" y="1767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auto">
            <a:xfrm>
              <a:off x="2962" y="2666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auto">
            <a:xfrm>
              <a:off x="3502" y="2666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20" name="Text Box 51"/>
            <p:cNvSpPr txBox="1">
              <a:spLocks noChangeArrowheads="1"/>
            </p:cNvSpPr>
            <p:nvPr/>
          </p:nvSpPr>
          <p:spPr bwMode="auto">
            <a:xfrm>
              <a:off x="3490" y="3182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21" name="Text Box 52"/>
            <p:cNvSpPr txBox="1">
              <a:spLocks noChangeArrowheads="1"/>
            </p:cNvSpPr>
            <p:nvPr/>
          </p:nvSpPr>
          <p:spPr bwMode="auto">
            <a:xfrm>
              <a:off x="4414" y="3171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22" name="Text Box 53"/>
            <p:cNvSpPr txBox="1">
              <a:spLocks noChangeArrowheads="1"/>
            </p:cNvSpPr>
            <p:nvPr/>
          </p:nvSpPr>
          <p:spPr bwMode="auto">
            <a:xfrm>
              <a:off x="4942" y="3171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23" name="Text Box 54"/>
            <p:cNvSpPr txBox="1">
              <a:spLocks noChangeArrowheads="1"/>
            </p:cNvSpPr>
            <p:nvPr/>
          </p:nvSpPr>
          <p:spPr bwMode="auto">
            <a:xfrm>
              <a:off x="3946" y="3675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24" name="Text Box 55"/>
            <p:cNvSpPr txBox="1">
              <a:spLocks noChangeArrowheads="1"/>
            </p:cNvSpPr>
            <p:nvPr/>
          </p:nvSpPr>
          <p:spPr bwMode="auto">
            <a:xfrm>
              <a:off x="4474" y="3662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</p:grpSp>
      <p:sp>
        <p:nvSpPr>
          <p:cNvPr id="55" name="矩形 54"/>
          <p:cNvSpPr/>
          <p:nvPr/>
        </p:nvSpPr>
        <p:spPr>
          <a:xfrm>
            <a:off x="6384032" y="4567792"/>
            <a:ext cx="1403892" cy="82039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n+1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9389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4851756" y="529891"/>
            <a:ext cx="239637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71465" y="417742"/>
            <a:ext cx="3849662" cy="988329"/>
            <a:chOff x="511397" y="5872981"/>
            <a:chExt cx="3048644" cy="1903027"/>
          </a:xfrm>
        </p:grpSpPr>
        <p:sp>
          <p:nvSpPr>
            <p:cNvPr id="7" name="燕尾形 6"/>
            <p:cNvSpPr/>
            <p:nvPr/>
          </p:nvSpPr>
          <p:spPr>
            <a:xfrm>
              <a:off x="511397" y="6101950"/>
              <a:ext cx="304864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819519" y="5872981"/>
              <a:ext cx="265717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线索二叉树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18297" y="1569537"/>
            <a:ext cx="2809299" cy="2902656"/>
            <a:chOff x="2105628" y="1924174"/>
            <a:chExt cx="2809299" cy="2902656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2711504" y="2430729"/>
              <a:ext cx="432168" cy="4316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867640" y="2432126"/>
              <a:ext cx="431635" cy="430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60" idx="2"/>
            </p:cNvCxnSpPr>
            <p:nvPr/>
          </p:nvCxnSpPr>
          <p:spPr>
            <a:xfrm>
              <a:off x="2557193" y="3523420"/>
              <a:ext cx="370395" cy="5661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58" idx="2"/>
            </p:cNvCxnSpPr>
            <p:nvPr/>
          </p:nvCxnSpPr>
          <p:spPr>
            <a:xfrm flipH="1">
              <a:off x="4061187" y="3508520"/>
              <a:ext cx="501977" cy="6852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3105644" y="1924174"/>
              <a:ext cx="1009112" cy="712737"/>
              <a:chOff x="3105644" y="1924174"/>
              <a:chExt cx="1009112" cy="712737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3251988" y="1978620"/>
                <a:ext cx="862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105628" y="2838606"/>
              <a:ext cx="767269" cy="712737"/>
              <a:chOff x="3105644" y="1924174"/>
              <a:chExt cx="767269" cy="712737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3273285" y="2024213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147658" y="2838606"/>
              <a:ext cx="767269" cy="712737"/>
              <a:chOff x="3105644" y="1924174"/>
              <a:chExt cx="767269" cy="712737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3253097" y="2009313"/>
                <a:ext cx="5361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604189" y="4114093"/>
              <a:ext cx="767269" cy="712737"/>
              <a:chOff x="1754365" y="1826192"/>
              <a:chExt cx="767269" cy="712737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1754365" y="1826192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928984" y="1911331"/>
                <a:ext cx="5163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602192" y="4108662"/>
              <a:ext cx="767269" cy="712737"/>
              <a:chOff x="2015003" y="1795003"/>
              <a:chExt cx="767269" cy="712737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2015003" y="1795003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211382" y="1880142"/>
                <a:ext cx="5642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3634736" y="1494401"/>
            <a:ext cx="7848600" cy="13849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序遍历结果：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C A E D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，实际上已将二叉树转为线性排列，显然具有唯一前驱和唯一后继！</a:t>
            </a: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3634736" y="3338408"/>
            <a:ext cx="7848600" cy="73866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如何保存遍历序列某个结点的前驱和后继？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3634736" y="4532694"/>
            <a:ext cx="7848600" cy="20313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若将遍历后对应的有关前驱和后继预存起来，则从第一个结点开始就能很快“顺藤摸瓜”而遍历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整棵二叉树。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燕尾形 69"/>
          <p:cNvSpPr/>
          <p:nvPr/>
        </p:nvSpPr>
        <p:spPr>
          <a:xfrm rot="5400000">
            <a:off x="7046109" y="2783009"/>
            <a:ext cx="357523" cy="5502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燕尾形 70"/>
          <p:cNvSpPr/>
          <p:nvPr/>
        </p:nvSpPr>
        <p:spPr>
          <a:xfrm rot="5400000">
            <a:off x="7071411" y="4008425"/>
            <a:ext cx="357523" cy="5502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92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1" animBg="1"/>
      <p:bldP spid="7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71465" y="417742"/>
            <a:ext cx="3849662" cy="988329"/>
            <a:chOff x="511397" y="5872981"/>
            <a:chExt cx="3048644" cy="1903027"/>
          </a:xfrm>
        </p:grpSpPr>
        <p:sp>
          <p:nvSpPr>
            <p:cNvPr id="7" name="燕尾形 6"/>
            <p:cNvSpPr/>
            <p:nvPr/>
          </p:nvSpPr>
          <p:spPr>
            <a:xfrm>
              <a:off x="511397" y="6101950"/>
              <a:ext cx="304864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819519" y="5872981"/>
              <a:ext cx="265717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线索二叉树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760151" y="1538222"/>
            <a:ext cx="7848600" cy="95410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如何保存遍历序列中某个结点的前驱和后继结点？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燕尾形 70"/>
          <p:cNvSpPr/>
          <p:nvPr/>
        </p:nvSpPr>
        <p:spPr>
          <a:xfrm rot="5400000">
            <a:off x="4454549" y="2528093"/>
            <a:ext cx="357523" cy="5502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12266214"/>
              </p:ext>
            </p:extLst>
          </p:nvPr>
        </p:nvGraphicFramePr>
        <p:xfrm>
          <a:off x="951880" y="2982004"/>
          <a:ext cx="9536607" cy="368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70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 animBg="1"/>
      <p:bldGraphic spid="2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71465" y="417742"/>
            <a:ext cx="3849662" cy="988329"/>
            <a:chOff x="511397" y="5872981"/>
            <a:chExt cx="3048644" cy="1903027"/>
          </a:xfrm>
        </p:grpSpPr>
        <p:sp>
          <p:nvSpPr>
            <p:cNvPr id="7" name="燕尾形 6"/>
            <p:cNvSpPr/>
            <p:nvPr/>
          </p:nvSpPr>
          <p:spPr>
            <a:xfrm>
              <a:off x="511397" y="6101950"/>
              <a:ext cx="304864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819519" y="5872981"/>
              <a:ext cx="265717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线索二叉树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横卷形 8"/>
          <p:cNvSpPr/>
          <p:nvPr/>
        </p:nvSpPr>
        <p:spPr>
          <a:xfrm>
            <a:off x="808245" y="1668571"/>
            <a:ext cx="2173894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线索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6724" y="1835725"/>
            <a:ext cx="5277588" cy="566309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3pPr marL="0" lvl="2"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SzPct val="80000"/>
              <a:defRPr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指向结点前驱和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后继结点的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11" name="燕尾形 10"/>
          <p:cNvSpPr/>
          <p:nvPr/>
        </p:nvSpPr>
        <p:spPr>
          <a:xfrm>
            <a:off x="3128552" y="1895094"/>
            <a:ext cx="360040" cy="4475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横卷形 11"/>
          <p:cNvSpPr/>
          <p:nvPr/>
        </p:nvSpPr>
        <p:spPr>
          <a:xfrm>
            <a:off x="808245" y="2834292"/>
            <a:ext cx="2173894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线索链表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04142" y="3026655"/>
            <a:ext cx="5300170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3pPr marL="0" lvl="2"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SzPct val="80000"/>
              <a:defRPr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>
              <a:spcBef>
                <a:spcPct val="3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加上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线索的二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叉链表</a:t>
            </a:r>
          </a:p>
        </p:txBody>
      </p:sp>
      <p:sp>
        <p:nvSpPr>
          <p:cNvPr id="14" name="燕尾形 13"/>
          <p:cNvSpPr/>
          <p:nvPr/>
        </p:nvSpPr>
        <p:spPr>
          <a:xfrm>
            <a:off x="3110529" y="3026655"/>
            <a:ext cx="360040" cy="4475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横卷形 14"/>
          <p:cNvSpPr/>
          <p:nvPr/>
        </p:nvSpPr>
        <p:spPr>
          <a:xfrm>
            <a:off x="559869" y="4015471"/>
            <a:ext cx="2422270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线索二叉树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55146" y="4151558"/>
            <a:ext cx="5249166" cy="5286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3pPr marL="0" lvl="2"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SzPct val="80000"/>
              <a:defRPr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>
              <a:spcBef>
                <a:spcPct val="3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加上线索的二叉树（图形式样）</a:t>
            </a:r>
          </a:p>
        </p:txBody>
      </p:sp>
      <p:sp>
        <p:nvSpPr>
          <p:cNvPr id="17" name="燕尾形 16"/>
          <p:cNvSpPr/>
          <p:nvPr/>
        </p:nvSpPr>
        <p:spPr>
          <a:xfrm>
            <a:off x="3097047" y="4227970"/>
            <a:ext cx="360040" cy="4475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横卷形 17"/>
          <p:cNvSpPr/>
          <p:nvPr/>
        </p:nvSpPr>
        <p:spPr>
          <a:xfrm>
            <a:off x="773035" y="5192611"/>
            <a:ext cx="2173894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线索化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04142" y="5400731"/>
            <a:ext cx="8396514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3pPr marL="0" lvl="2"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SzPct val="80000"/>
              <a:defRPr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>
              <a:spcBef>
                <a:spcPct val="3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对二叉树以某种次序遍历使其变为线索二叉树的过程</a:t>
            </a:r>
          </a:p>
        </p:txBody>
      </p:sp>
      <p:sp>
        <p:nvSpPr>
          <p:cNvPr id="20" name="燕尾形 19"/>
          <p:cNvSpPr/>
          <p:nvPr/>
        </p:nvSpPr>
        <p:spPr>
          <a:xfrm>
            <a:off x="3097047" y="5438556"/>
            <a:ext cx="360040" cy="4475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2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燕尾形 71"/>
          <p:cNvSpPr/>
          <p:nvPr/>
        </p:nvSpPr>
        <p:spPr>
          <a:xfrm>
            <a:off x="4851756" y="529891"/>
            <a:ext cx="3470834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双亲表示法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5" y="417742"/>
            <a:ext cx="3849662" cy="988329"/>
            <a:chOff x="511397" y="5872981"/>
            <a:chExt cx="3048644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7" y="6101950"/>
              <a:ext cx="304864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9" y="5872981"/>
              <a:ext cx="265717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树的存储结构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3" name="Text Box 22"/>
          <p:cNvSpPr txBox="1">
            <a:spLocks noChangeArrowheads="1"/>
          </p:cNvSpPr>
          <p:nvPr/>
        </p:nvSpPr>
        <p:spPr bwMode="auto">
          <a:xfrm>
            <a:off x="6470981" y="1896165"/>
            <a:ext cx="622139" cy="476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ts val="5200"/>
              </a:lnSpc>
              <a:buFontTx/>
              <a:buNone/>
            </a:pPr>
            <a:r>
              <a:rPr lang="en-US" altLang="zh-CN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200"/>
              </a:lnSpc>
              <a:buFontTx/>
              <a:buNone/>
            </a:pPr>
            <a:r>
              <a:rPr lang="en-US" altLang="zh-CN" dirty="0" smtClean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200"/>
              </a:lnSpc>
              <a:buFontTx/>
              <a:buNone/>
            </a:pPr>
            <a:r>
              <a:rPr lang="en-US" altLang="zh-CN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200"/>
              </a:lnSpc>
              <a:buFontTx/>
              <a:buNone/>
            </a:pPr>
            <a:r>
              <a:rPr lang="en-US" altLang="zh-CN" dirty="0" smtClean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200"/>
              </a:lnSpc>
              <a:buFontTx/>
              <a:buNone/>
            </a:pPr>
            <a:r>
              <a:rPr lang="en-US" altLang="zh-CN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200"/>
              </a:lnSpc>
              <a:buFontTx/>
              <a:buNone/>
            </a:pPr>
            <a:r>
              <a:rPr lang="en-US" altLang="zh-CN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200"/>
              </a:lnSpc>
              <a:buFontTx/>
              <a:buNone/>
            </a:pPr>
            <a:r>
              <a:rPr lang="en-US" altLang="zh-CN" dirty="0" smtClean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Text Box 32"/>
          <p:cNvSpPr txBox="1">
            <a:spLocks noChangeArrowheads="1"/>
          </p:cNvSpPr>
          <p:nvPr/>
        </p:nvSpPr>
        <p:spPr bwMode="auto">
          <a:xfrm>
            <a:off x="7212315" y="1312787"/>
            <a:ext cx="3240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6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 parent</a:t>
            </a:r>
            <a:endParaRPr lang="en-US" altLang="zh-CN" sz="2400" dirty="0">
              <a:solidFill>
                <a:srgbClr val="9900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202946" y="1628612"/>
            <a:ext cx="2809299" cy="4480831"/>
            <a:chOff x="2105628" y="1924174"/>
            <a:chExt cx="2809299" cy="4480831"/>
          </a:xfrm>
        </p:grpSpPr>
        <p:cxnSp>
          <p:nvCxnSpPr>
            <p:cNvPr id="157" name="直接连接符 156"/>
            <p:cNvCxnSpPr/>
            <p:nvPr/>
          </p:nvCxnSpPr>
          <p:spPr>
            <a:xfrm flipH="1">
              <a:off x="2711504" y="2430729"/>
              <a:ext cx="432168" cy="4316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3867640" y="2432126"/>
              <a:ext cx="431635" cy="430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flipH="1">
              <a:off x="3088115" y="3607828"/>
              <a:ext cx="287258" cy="6864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4114756" y="5024888"/>
              <a:ext cx="0" cy="6228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3641578" y="3584878"/>
              <a:ext cx="247396" cy="7239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组合 162"/>
            <p:cNvGrpSpPr/>
            <p:nvPr/>
          </p:nvGrpSpPr>
          <p:grpSpPr>
            <a:xfrm>
              <a:off x="3105644" y="1924174"/>
              <a:ext cx="1009112" cy="712737"/>
              <a:chOff x="3105644" y="1924174"/>
              <a:chExt cx="1009112" cy="712737"/>
            </a:xfrm>
          </p:grpSpPr>
          <p:sp>
            <p:nvSpPr>
              <p:cNvPr id="182" name="椭圆 181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3251988" y="1978620"/>
                <a:ext cx="862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>
              <a:off x="2105628" y="2838606"/>
              <a:ext cx="767269" cy="712737"/>
              <a:chOff x="3105644" y="1924174"/>
              <a:chExt cx="767269" cy="712737"/>
            </a:xfrm>
          </p:grpSpPr>
          <p:sp>
            <p:nvSpPr>
              <p:cNvPr id="180" name="椭圆 179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文本框 180"/>
              <p:cNvSpPr txBox="1"/>
              <p:nvPr/>
            </p:nvSpPr>
            <p:spPr>
              <a:xfrm>
                <a:off x="3273285" y="2024213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4147658" y="2838606"/>
              <a:ext cx="767269" cy="712737"/>
              <a:chOff x="3105644" y="1924174"/>
              <a:chExt cx="767269" cy="712737"/>
            </a:xfrm>
          </p:grpSpPr>
          <p:sp>
            <p:nvSpPr>
              <p:cNvPr id="178" name="椭圆 177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3253097" y="2009313"/>
                <a:ext cx="5361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7" name="组合 166"/>
            <p:cNvGrpSpPr/>
            <p:nvPr/>
          </p:nvGrpSpPr>
          <p:grpSpPr>
            <a:xfrm>
              <a:off x="3717039" y="5692268"/>
              <a:ext cx="836737" cy="712737"/>
              <a:chOff x="4030646" y="3342370"/>
              <a:chExt cx="836737" cy="712737"/>
            </a:xfrm>
          </p:grpSpPr>
          <p:sp>
            <p:nvSpPr>
              <p:cNvPr id="174" name="椭圆 173"/>
              <p:cNvSpPr/>
              <p:nvPr/>
            </p:nvSpPr>
            <p:spPr>
              <a:xfrm>
                <a:off x="4030646" y="3342370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文本框 174"/>
              <p:cNvSpPr txBox="1"/>
              <p:nvPr/>
            </p:nvSpPr>
            <p:spPr>
              <a:xfrm>
                <a:off x="4168290" y="3406352"/>
                <a:ext cx="699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3680064" y="4309743"/>
              <a:ext cx="767269" cy="712737"/>
              <a:chOff x="1830240" y="2021842"/>
              <a:chExt cx="767269" cy="712737"/>
            </a:xfrm>
          </p:grpSpPr>
          <p:sp>
            <p:nvSpPr>
              <p:cNvPr id="172" name="椭圆 171"/>
              <p:cNvSpPr/>
              <p:nvPr/>
            </p:nvSpPr>
            <p:spPr>
              <a:xfrm>
                <a:off x="1830240" y="2021842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004859" y="2106981"/>
                <a:ext cx="5163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2606153" y="4309743"/>
              <a:ext cx="767269" cy="712737"/>
              <a:chOff x="2018964" y="1996084"/>
              <a:chExt cx="767269" cy="712737"/>
            </a:xfrm>
          </p:grpSpPr>
          <p:sp>
            <p:nvSpPr>
              <p:cNvPr id="170" name="椭圆 169"/>
              <p:cNvSpPr/>
              <p:nvPr/>
            </p:nvSpPr>
            <p:spPr>
              <a:xfrm>
                <a:off x="2018964" y="199608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2215343" y="2081223"/>
                <a:ext cx="5642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90" name="直接连接符 189"/>
          <p:cNvCxnSpPr/>
          <p:nvPr/>
        </p:nvCxnSpPr>
        <p:spPr>
          <a:xfrm>
            <a:off x="2591505" y="2352632"/>
            <a:ext cx="9401" cy="207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/>
          <p:cNvSpPr/>
          <p:nvPr/>
        </p:nvSpPr>
        <p:spPr>
          <a:xfrm>
            <a:off x="2207870" y="2604502"/>
            <a:ext cx="767269" cy="712737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2375511" y="2704541"/>
            <a:ext cx="56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16807"/>
              </p:ext>
            </p:extLst>
          </p:nvPr>
        </p:nvGraphicFramePr>
        <p:xfrm>
          <a:off x="7093120" y="1971956"/>
          <a:ext cx="3217582" cy="4608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791"/>
                <a:gridCol w="1608791"/>
              </a:tblGrid>
              <a:tr h="6455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直接连接符 10"/>
          <p:cNvCxnSpPr>
            <a:stCxn id="9" idx="0"/>
            <a:endCxn id="9" idx="2"/>
          </p:cNvCxnSpPr>
          <p:nvPr/>
        </p:nvCxnSpPr>
        <p:spPr>
          <a:xfrm>
            <a:off x="8701911" y="1971956"/>
            <a:ext cx="0" cy="4608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645487" y="2018125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7645487" y="272622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7645487" y="335891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7645487" y="4014181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7672098" y="466945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7672098" y="531939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7672098" y="5973825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9120336" y="2019727"/>
            <a:ext cx="656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9247343" y="2696027"/>
            <a:ext cx="510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9227669" y="3372327"/>
            <a:ext cx="530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9240899" y="3998973"/>
            <a:ext cx="54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9229177" y="4712756"/>
            <a:ext cx="54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9211012" y="5352178"/>
            <a:ext cx="54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9211012" y="5972515"/>
            <a:ext cx="54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4098622" y="3750267"/>
            <a:ext cx="1931955" cy="1666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顺序存储结构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7548633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utoUpdateAnimBg="0"/>
      <p:bldP spid="155" grpId="0" autoUpdateAnimBg="0"/>
      <p:bldP spid="1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5" grpId="0"/>
      <p:bldP spid="206" grpId="0"/>
      <p:bldP spid="207" grpId="0"/>
      <p:bldP spid="20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71465" y="417742"/>
            <a:ext cx="3849662" cy="988329"/>
            <a:chOff x="511397" y="5872981"/>
            <a:chExt cx="3048644" cy="1903027"/>
          </a:xfrm>
        </p:grpSpPr>
        <p:sp>
          <p:nvSpPr>
            <p:cNvPr id="7" name="燕尾形 6"/>
            <p:cNvSpPr/>
            <p:nvPr/>
          </p:nvSpPr>
          <p:spPr>
            <a:xfrm>
              <a:off x="511397" y="6101950"/>
              <a:ext cx="304864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819519" y="5872981"/>
              <a:ext cx="265717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线索二叉树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191344" y="1388934"/>
            <a:ext cx="10592433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）若结点有左子树，则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指向其左孩子；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否则，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指向其直接前驱</a:t>
            </a:r>
            <a:r>
              <a:rPr lang="en-US" altLang="zh-CN" sz="2800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即线索</a:t>
            </a:r>
            <a:r>
              <a:rPr lang="en-US" altLang="zh-CN" sz="2800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）若结点有右子树，则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指向其右孩子；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否则，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指向其直接后继</a:t>
            </a:r>
            <a:r>
              <a:rPr lang="en-US" altLang="zh-CN" sz="2800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即线索</a:t>
            </a:r>
            <a:r>
              <a:rPr lang="en-US" altLang="zh-CN" sz="2800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76914"/>
              </p:ext>
            </p:extLst>
          </p:nvPr>
        </p:nvGraphicFramePr>
        <p:xfrm>
          <a:off x="2927648" y="5373216"/>
          <a:ext cx="5321300" cy="517662"/>
        </p:xfrm>
        <a:graphic>
          <a:graphicData uri="http://schemas.openxmlformats.org/drawingml/2006/table">
            <a:tbl>
              <a:tblPr/>
              <a:tblGrid>
                <a:gridCol w="1063625"/>
                <a:gridCol w="1065213"/>
                <a:gridCol w="1063625"/>
                <a:gridCol w="1065212"/>
                <a:gridCol w="106362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lchild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471" marB="454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LTag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data</a:t>
                      </a: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RTag</a:t>
                      </a: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rchild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911424" y="4551779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为了避免混淆，增加两个标志域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7248128" y="3691620"/>
            <a:ext cx="4679279" cy="138499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LTag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: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LTag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域指向左孩子；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LTag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域指向其前驱。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RTag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: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RTag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域指向右孩子；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RTag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域指向其后继。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642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71465" y="417742"/>
            <a:ext cx="3849662" cy="988329"/>
            <a:chOff x="511397" y="5872981"/>
            <a:chExt cx="3048644" cy="1903027"/>
          </a:xfrm>
        </p:grpSpPr>
        <p:sp>
          <p:nvSpPr>
            <p:cNvPr id="7" name="燕尾形 6"/>
            <p:cNvSpPr/>
            <p:nvPr/>
          </p:nvSpPr>
          <p:spPr>
            <a:xfrm>
              <a:off x="511397" y="6101950"/>
              <a:ext cx="304864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819519" y="5872981"/>
              <a:ext cx="265717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线索二叉树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98401"/>
              </p:ext>
            </p:extLst>
          </p:nvPr>
        </p:nvGraphicFramePr>
        <p:xfrm>
          <a:off x="5844158" y="1625464"/>
          <a:ext cx="5321300" cy="517662"/>
        </p:xfrm>
        <a:graphic>
          <a:graphicData uri="http://schemas.openxmlformats.org/drawingml/2006/table">
            <a:tbl>
              <a:tblPr/>
              <a:tblGrid>
                <a:gridCol w="1063625"/>
                <a:gridCol w="1065213"/>
                <a:gridCol w="1063625"/>
                <a:gridCol w="1065212"/>
                <a:gridCol w="106362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lchild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471" marB="454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LTag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data</a:t>
                      </a: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RTag</a:t>
                      </a: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rchild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382560" y="2255135"/>
            <a:ext cx="2809299" cy="2902656"/>
            <a:chOff x="2105628" y="1924174"/>
            <a:chExt cx="2809299" cy="2902656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2711504" y="2430729"/>
              <a:ext cx="432168" cy="4316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867640" y="2432126"/>
              <a:ext cx="431635" cy="430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2" idx="2"/>
            </p:cNvCxnSpPr>
            <p:nvPr/>
          </p:nvCxnSpPr>
          <p:spPr>
            <a:xfrm>
              <a:off x="2557193" y="3523420"/>
              <a:ext cx="370395" cy="5661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30" idx="2"/>
            </p:cNvCxnSpPr>
            <p:nvPr/>
          </p:nvCxnSpPr>
          <p:spPr>
            <a:xfrm flipH="1">
              <a:off x="4061187" y="3508520"/>
              <a:ext cx="501977" cy="6852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3105644" y="1924174"/>
              <a:ext cx="1009112" cy="712737"/>
              <a:chOff x="3105644" y="1924174"/>
              <a:chExt cx="1009112" cy="712737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3251988" y="1978620"/>
                <a:ext cx="862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105628" y="2838606"/>
              <a:ext cx="767269" cy="712737"/>
              <a:chOff x="3105644" y="1924174"/>
              <a:chExt cx="767269" cy="71273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3273285" y="2024213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147658" y="2838606"/>
              <a:ext cx="767269" cy="712737"/>
              <a:chOff x="3105644" y="1924174"/>
              <a:chExt cx="767269" cy="712737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253097" y="2009313"/>
                <a:ext cx="5361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604189" y="4114093"/>
              <a:ext cx="767269" cy="712737"/>
              <a:chOff x="1754365" y="1826192"/>
              <a:chExt cx="767269" cy="71273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754365" y="1826192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928984" y="1911331"/>
                <a:ext cx="5163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602192" y="4108662"/>
              <a:ext cx="767269" cy="712737"/>
              <a:chOff x="2015003" y="1795003"/>
              <a:chExt cx="767269" cy="71273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015003" y="1795003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211382" y="1880142"/>
                <a:ext cx="5642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1" name="Line 14"/>
          <p:cNvSpPr>
            <a:spLocks noChangeShapeType="1"/>
          </p:cNvSpPr>
          <p:nvPr/>
        </p:nvSpPr>
        <p:spPr bwMode="auto">
          <a:xfrm flipH="1">
            <a:off x="6930008" y="3133726"/>
            <a:ext cx="6096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Line 15"/>
          <p:cNvSpPr>
            <a:spLocks noChangeShapeType="1"/>
          </p:cNvSpPr>
          <p:nvPr/>
        </p:nvSpPr>
        <p:spPr bwMode="auto">
          <a:xfrm flipV="1">
            <a:off x="6244208" y="2981326"/>
            <a:ext cx="1219200" cy="838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Line 16"/>
          <p:cNvSpPr>
            <a:spLocks noChangeShapeType="1"/>
          </p:cNvSpPr>
          <p:nvPr/>
        </p:nvSpPr>
        <p:spPr bwMode="auto">
          <a:xfrm>
            <a:off x="8758808" y="3133726"/>
            <a:ext cx="8382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Line 17"/>
          <p:cNvSpPr>
            <a:spLocks noChangeShapeType="1"/>
          </p:cNvSpPr>
          <p:nvPr/>
        </p:nvSpPr>
        <p:spPr bwMode="auto">
          <a:xfrm>
            <a:off x="7387208" y="4048126"/>
            <a:ext cx="3810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Line 18"/>
          <p:cNvSpPr>
            <a:spLocks noChangeShapeType="1"/>
          </p:cNvSpPr>
          <p:nvPr/>
        </p:nvSpPr>
        <p:spPr bwMode="auto">
          <a:xfrm flipH="1" flipV="1">
            <a:off x="6244208" y="4124326"/>
            <a:ext cx="533400" cy="685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Line 19"/>
          <p:cNvSpPr>
            <a:spLocks noChangeShapeType="1"/>
          </p:cNvSpPr>
          <p:nvPr/>
        </p:nvSpPr>
        <p:spPr bwMode="auto">
          <a:xfrm flipH="1">
            <a:off x="8606408" y="4048126"/>
            <a:ext cx="4572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20"/>
          <p:cNvSpPr>
            <a:spLocks noChangeShapeType="1"/>
          </p:cNvSpPr>
          <p:nvPr/>
        </p:nvSpPr>
        <p:spPr bwMode="auto">
          <a:xfrm flipV="1">
            <a:off x="7920608" y="3971926"/>
            <a:ext cx="914400" cy="762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Line 21"/>
          <p:cNvSpPr>
            <a:spLocks noChangeShapeType="1"/>
          </p:cNvSpPr>
          <p:nvPr/>
        </p:nvSpPr>
        <p:spPr bwMode="auto">
          <a:xfrm flipH="1">
            <a:off x="9520808" y="4124326"/>
            <a:ext cx="533400" cy="609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Line 22"/>
          <p:cNvSpPr>
            <a:spLocks noChangeShapeType="1"/>
          </p:cNvSpPr>
          <p:nvPr/>
        </p:nvSpPr>
        <p:spPr bwMode="auto">
          <a:xfrm flipV="1">
            <a:off x="8377808" y="4124326"/>
            <a:ext cx="533400" cy="685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0" name="Group 23"/>
          <p:cNvGrpSpPr>
            <a:grpSpLocks/>
          </p:cNvGrpSpPr>
          <p:nvPr/>
        </p:nvGrpSpPr>
        <p:grpSpPr bwMode="auto">
          <a:xfrm>
            <a:off x="6091808" y="2219326"/>
            <a:ext cx="4191000" cy="3922713"/>
            <a:chOff x="2928" y="144"/>
            <a:chExt cx="2640" cy="2471"/>
          </a:xfrm>
        </p:grpSpPr>
        <p:grpSp>
          <p:nvGrpSpPr>
            <p:cNvPr id="131" name="Group 24"/>
            <p:cNvGrpSpPr>
              <a:grpSpLocks/>
            </p:cNvGrpSpPr>
            <p:nvPr/>
          </p:nvGrpSpPr>
          <p:grpSpPr bwMode="auto">
            <a:xfrm>
              <a:off x="3792" y="528"/>
              <a:ext cx="912" cy="256"/>
              <a:chOff x="3216" y="3312"/>
              <a:chExt cx="1680" cy="256"/>
            </a:xfrm>
          </p:grpSpPr>
          <p:sp>
            <p:nvSpPr>
              <p:cNvPr id="158" name="Rectangle 25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         A</a:t>
                </a:r>
              </a:p>
            </p:txBody>
          </p:sp>
          <p:sp>
            <p:nvSpPr>
              <p:cNvPr id="159" name="Line 26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" name="Line 27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" name="Line 28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2" name="Line 29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2" name="Rectangle 30"/>
            <p:cNvSpPr>
              <a:spLocks noChangeArrowheads="1"/>
            </p:cNvSpPr>
            <p:nvPr/>
          </p:nvSpPr>
          <p:spPr bwMode="auto">
            <a:xfrm>
              <a:off x="2928" y="1104"/>
              <a:ext cx="91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         B</a:t>
              </a:r>
            </a:p>
          </p:txBody>
        </p:sp>
        <p:sp>
          <p:nvSpPr>
            <p:cNvPr id="133" name="Line 31"/>
            <p:cNvSpPr>
              <a:spLocks noChangeShapeType="1"/>
            </p:cNvSpPr>
            <p:nvPr/>
          </p:nvSpPr>
          <p:spPr bwMode="auto">
            <a:xfrm>
              <a:off x="3110" y="1104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" name="Line 32"/>
            <p:cNvSpPr>
              <a:spLocks noChangeShapeType="1"/>
            </p:cNvSpPr>
            <p:nvPr/>
          </p:nvSpPr>
          <p:spPr bwMode="auto">
            <a:xfrm>
              <a:off x="3293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" name="Line 33"/>
            <p:cNvSpPr>
              <a:spLocks noChangeShapeType="1"/>
            </p:cNvSpPr>
            <p:nvPr/>
          </p:nvSpPr>
          <p:spPr bwMode="auto">
            <a:xfrm>
              <a:off x="3475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6" name="Line 34"/>
            <p:cNvSpPr>
              <a:spLocks noChangeShapeType="1"/>
            </p:cNvSpPr>
            <p:nvPr/>
          </p:nvSpPr>
          <p:spPr bwMode="auto">
            <a:xfrm>
              <a:off x="365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7" name="Group 35"/>
            <p:cNvGrpSpPr>
              <a:grpSpLocks/>
            </p:cNvGrpSpPr>
            <p:nvPr/>
          </p:nvGrpSpPr>
          <p:grpSpPr bwMode="auto">
            <a:xfrm>
              <a:off x="4656" y="1104"/>
              <a:ext cx="912" cy="256"/>
              <a:chOff x="3216" y="3312"/>
              <a:chExt cx="1680" cy="256"/>
            </a:xfrm>
          </p:grpSpPr>
          <p:sp>
            <p:nvSpPr>
              <p:cNvPr id="153" name="Rectangle 36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         D</a:t>
                </a:r>
              </a:p>
            </p:txBody>
          </p:sp>
          <p:sp>
            <p:nvSpPr>
              <p:cNvPr id="154" name="Line 37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" name="Line 38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" name="Line 39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" name="Line 40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8" name="Group 41"/>
            <p:cNvGrpSpPr>
              <a:grpSpLocks/>
            </p:cNvGrpSpPr>
            <p:nvPr/>
          </p:nvGrpSpPr>
          <p:grpSpPr bwMode="auto">
            <a:xfrm>
              <a:off x="3264" y="1728"/>
              <a:ext cx="912" cy="256"/>
              <a:chOff x="3216" y="3312"/>
              <a:chExt cx="1680" cy="256"/>
            </a:xfrm>
          </p:grpSpPr>
          <p:sp>
            <p:nvSpPr>
              <p:cNvPr id="148" name="Rectangle 42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         C</a:t>
                </a:r>
              </a:p>
            </p:txBody>
          </p:sp>
          <p:sp>
            <p:nvSpPr>
              <p:cNvPr id="149" name="Line 43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0" name="Line 44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1" name="Line 45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" name="Line 46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9" name="Group 47"/>
            <p:cNvGrpSpPr>
              <a:grpSpLocks/>
            </p:cNvGrpSpPr>
            <p:nvPr/>
          </p:nvGrpSpPr>
          <p:grpSpPr bwMode="auto">
            <a:xfrm>
              <a:off x="4272" y="1728"/>
              <a:ext cx="912" cy="256"/>
              <a:chOff x="3216" y="3312"/>
              <a:chExt cx="1680" cy="256"/>
            </a:xfrm>
          </p:grpSpPr>
          <p:sp>
            <p:nvSpPr>
              <p:cNvPr id="143" name="Rectangle 48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         E</a:t>
                </a:r>
              </a:p>
            </p:txBody>
          </p:sp>
          <p:sp>
            <p:nvSpPr>
              <p:cNvPr id="144" name="Line 49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" name="Line 50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" name="Line 51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" name="Line 52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0" name="Line 53"/>
            <p:cNvSpPr>
              <a:spLocks noChangeShapeType="1"/>
            </p:cNvSpPr>
            <p:nvPr/>
          </p:nvSpPr>
          <p:spPr bwMode="auto">
            <a:xfrm flipH="1">
              <a:off x="4272" y="288"/>
              <a:ext cx="96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Text Box 54"/>
            <p:cNvSpPr txBox="1">
              <a:spLocks noChangeArrowheads="1"/>
            </p:cNvSpPr>
            <p:nvPr/>
          </p:nvSpPr>
          <p:spPr bwMode="auto">
            <a:xfrm>
              <a:off x="4368" y="14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42" name="Text Box 55"/>
            <p:cNvSpPr txBox="1">
              <a:spLocks noChangeArrowheads="1"/>
            </p:cNvSpPr>
            <p:nvPr/>
          </p:nvSpPr>
          <p:spPr bwMode="auto">
            <a:xfrm>
              <a:off x="3321" y="2285"/>
              <a:ext cx="19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先序序列：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ABCDE</a:t>
              </a:r>
            </a:p>
          </p:txBody>
        </p:sp>
      </p:grpSp>
      <p:sp>
        <p:nvSpPr>
          <p:cNvPr id="163" name="Text Box 56"/>
          <p:cNvSpPr txBox="1">
            <a:spLocks noChangeArrowheads="1"/>
          </p:cNvSpPr>
          <p:nvPr/>
        </p:nvSpPr>
        <p:spPr bwMode="auto">
          <a:xfrm>
            <a:off x="7745983" y="284321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4" name="Text Box 57"/>
          <p:cNvSpPr txBox="1">
            <a:spLocks noChangeArrowheads="1"/>
          </p:cNvSpPr>
          <p:nvPr/>
        </p:nvSpPr>
        <p:spPr bwMode="auto">
          <a:xfrm>
            <a:off x="8319070" y="284639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5" name="Text Box 58"/>
          <p:cNvSpPr txBox="1">
            <a:spLocks noChangeArrowheads="1"/>
          </p:cNvSpPr>
          <p:nvPr/>
        </p:nvSpPr>
        <p:spPr bwMode="auto">
          <a:xfrm>
            <a:off x="6945883" y="375126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6" name="Text Box 59"/>
          <p:cNvSpPr txBox="1">
            <a:spLocks noChangeArrowheads="1"/>
          </p:cNvSpPr>
          <p:nvPr/>
        </p:nvSpPr>
        <p:spPr bwMode="auto">
          <a:xfrm>
            <a:off x="9098533" y="3749677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7" name="Text Box 60"/>
          <p:cNvSpPr txBox="1">
            <a:spLocks noChangeArrowheads="1"/>
          </p:cNvSpPr>
          <p:nvPr/>
        </p:nvSpPr>
        <p:spPr bwMode="auto">
          <a:xfrm>
            <a:off x="6364858" y="3736977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8" name="Text Box 61"/>
          <p:cNvSpPr txBox="1">
            <a:spLocks noChangeArrowheads="1"/>
          </p:cNvSpPr>
          <p:nvPr/>
        </p:nvSpPr>
        <p:spPr bwMode="auto">
          <a:xfrm>
            <a:off x="9679558" y="3749677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9" name="Text Box 62"/>
          <p:cNvSpPr txBox="1">
            <a:spLocks noChangeArrowheads="1"/>
          </p:cNvSpPr>
          <p:nvPr/>
        </p:nvSpPr>
        <p:spPr bwMode="auto">
          <a:xfrm>
            <a:off x="7503095" y="4752977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0" name="Text Box 63"/>
          <p:cNvSpPr txBox="1">
            <a:spLocks noChangeArrowheads="1"/>
          </p:cNvSpPr>
          <p:nvPr/>
        </p:nvSpPr>
        <p:spPr bwMode="auto">
          <a:xfrm>
            <a:off x="9085833" y="4727577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1" name="Text Box 64"/>
          <p:cNvSpPr txBox="1">
            <a:spLocks noChangeArrowheads="1"/>
          </p:cNvSpPr>
          <p:nvPr/>
        </p:nvSpPr>
        <p:spPr bwMode="auto">
          <a:xfrm>
            <a:off x="9362690" y="4695183"/>
            <a:ext cx="32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ea typeface="宋体" panose="02010600030101010101" pitchFamily="2" charset="-122"/>
              </a:rPr>
              <a:t>^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2" name="Text Box 65"/>
          <p:cNvSpPr txBox="1">
            <a:spLocks noChangeArrowheads="1"/>
          </p:cNvSpPr>
          <p:nvPr/>
        </p:nvSpPr>
        <p:spPr bwMode="auto">
          <a:xfrm>
            <a:off x="6883970" y="475139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3" name="Text Box 66"/>
          <p:cNvSpPr txBox="1">
            <a:spLocks noChangeArrowheads="1"/>
          </p:cNvSpPr>
          <p:nvPr/>
        </p:nvSpPr>
        <p:spPr bwMode="auto">
          <a:xfrm>
            <a:off x="8504808" y="475139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6164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71465" y="417742"/>
            <a:ext cx="3849662" cy="988329"/>
            <a:chOff x="511397" y="5872981"/>
            <a:chExt cx="3048644" cy="1903027"/>
          </a:xfrm>
        </p:grpSpPr>
        <p:sp>
          <p:nvSpPr>
            <p:cNvPr id="7" name="燕尾形 6"/>
            <p:cNvSpPr/>
            <p:nvPr/>
          </p:nvSpPr>
          <p:spPr>
            <a:xfrm>
              <a:off x="511397" y="6101950"/>
              <a:ext cx="304864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819519" y="5872981"/>
              <a:ext cx="265717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线索二叉树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98401"/>
              </p:ext>
            </p:extLst>
          </p:nvPr>
        </p:nvGraphicFramePr>
        <p:xfrm>
          <a:off x="5844158" y="1625464"/>
          <a:ext cx="5321300" cy="517662"/>
        </p:xfrm>
        <a:graphic>
          <a:graphicData uri="http://schemas.openxmlformats.org/drawingml/2006/table">
            <a:tbl>
              <a:tblPr/>
              <a:tblGrid>
                <a:gridCol w="1063625"/>
                <a:gridCol w="1065213"/>
                <a:gridCol w="1063625"/>
                <a:gridCol w="1065212"/>
                <a:gridCol w="106362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lchild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471" marB="454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LTag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data</a:t>
                      </a: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RTag</a:t>
                      </a: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rchild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382560" y="2255135"/>
            <a:ext cx="2809299" cy="2902656"/>
            <a:chOff x="2105628" y="1924174"/>
            <a:chExt cx="2809299" cy="2902656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2711504" y="2430729"/>
              <a:ext cx="432168" cy="4316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867640" y="2432126"/>
              <a:ext cx="431635" cy="430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2" idx="2"/>
            </p:cNvCxnSpPr>
            <p:nvPr/>
          </p:nvCxnSpPr>
          <p:spPr>
            <a:xfrm>
              <a:off x="2557193" y="3523420"/>
              <a:ext cx="370395" cy="5661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30" idx="2"/>
            </p:cNvCxnSpPr>
            <p:nvPr/>
          </p:nvCxnSpPr>
          <p:spPr>
            <a:xfrm flipH="1">
              <a:off x="4061187" y="3508520"/>
              <a:ext cx="501977" cy="6852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3105644" y="1924174"/>
              <a:ext cx="1009112" cy="712737"/>
              <a:chOff x="3105644" y="1924174"/>
              <a:chExt cx="1009112" cy="712737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3251988" y="1978620"/>
                <a:ext cx="862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105628" y="2838606"/>
              <a:ext cx="767269" cy="712737"/>
              <a:chOff x="3105644" y="1924174"/>
              <a:chExt cx="767269" cy="71273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3273285" y="2024213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147658" y="2838606"/>
              <a:ext cx="767269" cy="712737"/>
              <a:chOff x="3105644" y="1924174"/>
              <a:chExt cx="767269" cy="712737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253097" y="2009313"/>
                <a:ext cx="5361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604189" y="4114093"/>
              <a:ext cx="767269" cy="712737"/>
              <a:chOff x="1754365" y="1826192"/>
              <a:chExt cx="767269" cy="71273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754365" y="1826192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928984" y="1911331"/>
                <a:ext cx="5163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602192" y="4108662"/>
              <a:ext cx="767269" cy="712737"/>
              <a:chOff x="2015003" y="1795003"/>
              <a:chExt cx="767269" cy="71273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015003" y="1795003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211382" y="1880142"/>
                <a:ext cx="5642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0" name="Line 14"/>
          <p:cNvSpPr>
            <a:spLocks noChangeShapeType="1"/>
          </p:cNvSpPr>
          <p:nvPr/>
        </p:nvSpPr>
        <p:spPr bwMode="auto">
          <a:xfrm flipH="1">
            <a:off x="6737350" y="3112182"/>
            <a:ext cx="6096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15"/>
          <p:cNvSpPr>
            <a:spLocks noChangeShapeType="1"/>
          </p:cNvSpPr>
          <p:nvPr/>
        </p:nvSpPr>
        <p:spPr bwMode="auto">
          <a:xfrm>
            <a:off x="8566150" y="3112182"/>
            <a:ext cx="8382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16"/>
          <p:cNvSpPr>
            <a:spLocks noChangeShapeType="1"/>
          </p:cNvSpPr>
          <p:nvPr/>
        </p:nvSpPr>
        <p:spPr bwMode="auto">
          <a:xfrm>
            <a:off x="7194550" y="4026582"/>
            <a:ext cx="3810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17"/>
          <p:cNvSpPr>
            <a:spLocks noChangeShapeType="1"/>
          </p:cNvSpPr>
          <p:nvPr/>
        </p:nvSpPr>
        <p:spPr bwMode="auto">
          <a:xfrm flipH="1">
            <a:off x="8413750" y="4026582"/>
            <a:ext cx="4572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4" name="Group 18"/>
          <p:cNvGrpSpPr>
            <a:grpSpLocks/>
          </p:cNvGrpSpPr>
          <p:nvPr/>
        </p:nvGrpSpPr>
        <p:grpSpPr bwMode="auto">
          <a:xfrm>
            <a:off x="5899150" y="2197783"/>
            <a:ext cx="4191000" cy="3919538"/>
            <a:chOff x="2928" y="144"/>
            <a:chExt cx="2640" cy="2469"/>
          </a:xfrm>
        </p:grpSpPr>
        <p:grpSp>
          <p:nvGrpSpPr>
            <p:cNvPr id="85" name="Group 19"/>
            <p:cNvGrpSpPr>
              <a:grpSpLocks/>
            </p:cNvGrpSpPr>
            <p:nvPr/>
          </p:nvGrpSpPr>
          <p:grpSpPr bwMode="auto">
            <a:xfrm>
              <a:off x="3792" y="528"/>
              <a:ext cx="912" cy="256"/>
              <a:chOff x="3216" y="3312"/>
              <a:chExt cx="1680" cy="256"/>
            </a:xfrm>
          </p:grpSpPr>
          <p:sp>
            <p:nvSpPr>
              <p:cNvPr id="112" name="Rectangle 20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         A</a:t>
                </a:r>
              </a:p>
            </p:txBody>
          </p:sp>
          <p:sp>
            <p:nvSpPr>
              <p:cNvPr id="113" name="Line 21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" name="Line 22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" name="Line 23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6" name="Line 24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6" name="Rectangle 25"/>
            <p:cNvSpPr>
              <a:spLocks noChangeArrowheads="1"/>
            </p:cNvSpPr>
            <p:nvPr/>
          </p:nvSpPr>
          <p:spPr bwMode="auto">
            <a:xfrm>
              <a:off x="2928" y="1104"/>
              <a:ext cx="91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         B</a:t>
              </a:r>
            </a:p>
          </p:txBody>
        </p:sp>
        <p:sp>
          <p:nvSpPr>
            <p:cNvPr id="87" name="Line 26"/>
            <p:cNvSpPr>
              <a:spLocks noChangeShapeType="1"/>
            </p:cNvSpPr>
            <p:nvPr/>
          </p:nvSpPr>
          <p:spPr bwMode="auto">
            <a:xfrm>
              <a:off x="3110" y="1104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Line 27"/>
            <p:cNvSpPr>
              <a:spLocks noChangeShapeType="1"/>
            </p:cNvSpPr>
            <p:nvPr/>
          </p:nvSpPr>
          <p:spPr bwMode="auto">
            <a:xfrm>
              <a:off x="3293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28"/>
            <p:cNvSpPr>
              <a:spLocks noChangeShapeType="1"/>
            </p:cNvSpPr>
            <p:nvPr/>
          </p:nvSpPr>
          <p:spPr bwMode="auto">
            <a:xfrm>
              <a:off x="3475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365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1" name="Group 30"/>
            <p:cNvGrpSpPr>
              <a:grpSpLocks/>
            </p:cNvGrpSpPr>
            <p:nvPr/>
          </p:nvGrpSpPr>
          <p:grpSpPr bwMode="auto">
            <a:xfrm>
              <a:off x="4656" y="1104"/>
              <a:ext cx="912" cy="256"/>
              <a:chOff x="3216" y="3312"/>
              <a:chExt cx="1680" cy="256"/>
            </a:xfrm>
          </p:grpSpPr>
          <p:sp>
            <p:nvSpPr>
              <p:cNvPr id="107" name="Rectangle 31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         D</a:t>
                </a:r>
              </a:p>
            </p:txBody>
          </p:sp>
          <p:sp>
            <p:nvSpPr>
              <p:cNvPr id="108" name="Line 32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" name="Line 33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34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35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" name="Group 36"/>
            <p:cNvGrpSpPr>
              <a:grpSpLocks/>
            </p:cNvGrpSpPr>
            <p:nvPr/>
          </p:nvGrpSpPr>
          <p:grpSpPr bwMode="auto">
            <a:xfrm>
              <a:off x="3264" y="1728"/>
              <a:ext cx="912" cy="256"/>
              <a:chOff x="3216" y="3312"/>
              <a:chExt cx="1680" cy="256"/>
            </a:xfrm>
          </p:grpSpPr>
          <p:sp>
            <p:nvSpPr>
              <p:cNvPr id="102" name="Rectangle 37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         C</a:t>
                </a:r>
              </a:p>
            </p:txBody>
          </p:sp>
          <p:sp>
            <p:nvSpPr>
              <p:cNvPr id="103" name="Line 38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" name="Line 39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5" name="Line 40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" name="Line 41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3" name="Group 42"/>
            <p:cNvGrpSpPr>
              <a:grpSpLocks/>
            </p:cNvGrpSpPr>
            <p:nvPr/>
          </p:nvGrpSpPr>
          <p:grpSpPr bwMode="auto">
            <a:xfrm>
              <a:off x="4272" y="1728"/>
              <a:ext cx="912" cy="256"/>
              <a:chOff x="3216" y="3312"/>
              <a:chExt cx="1680" cy="256"/>
            </a:xfrm>
          </p:grpSpPr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         E</a:t>
                </a:r>
              </a:p>
            </p:txBody>
          </p:sp>
          <p:sp>
            <p:nvSpPr>
              <p:cNvPr id="98" name="Line 44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45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" name="Line 46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1" name="Line 47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4" name="Line 48"/>
            <p:cNvSpPr>
              <a:spLocks noChangeShapeType="1"/>
            </p:cNvSpPr>
            <p:nvPr/>
          </p:nvSpPr>
          <p:spPr bwMode="auto">
            <a:xfrm flipH="1">
              <a:off x="4272" y="288"/>
              <a:ext cx="96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Text Box 49"/>
            <p:cNvSpPr txBox="1">
              <a:spLocks noChangeArrowheads="1"/>
            </p:cNvSpPr>
            <p:nvPr/>
          </p:nvSpPr>
          <p:spPr bwMode="auto">
            <a:xfrm>
              <a:off x="4368" y="14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96" name="Text Box 50"/>
            <p:cNvSpPr txBox="1">
              <a:spLocks noChangeArrowheads="1"/>
            </p:cNvSpPr>
            <p:nvPr/>
          </p:nvSpPr>
          <p:spPr bwMode="auto">
            <a:xfrm>
              <a:off x="3338" y="2283"/>
              <a:ext cx="221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中序序列：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BCAED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7" name="Text Box 51"/>
          <p:cNvSpPr txBox="1">
            <a:spLocks noChangeArrowheads="1"/>
          </p:cNvSpPr>
          <p:nvPr/>
        </p:nvSpPr>
        <p:spPr bwMode="auto">
          <a:xfrm>
            <a:off x="7553325" y="282167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8" name="Text Box 52"/>
          <p:cNvSpPr txBox="1">
            <a:spLocks noChangeArrowheads="1"/>
          </p:cNvSpPr>
          <p:nvPr/>
        </p:nvSpPr>
        <p:spPr bwMode="auto">
          <a:xfrm>
            <a:off x="8126412" y="282484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9" name="Text Box 53"/>
          <p:cNvSpPr txBox="1">
            <a:spLocks noChangeArrowheads="1"/>
          </p:cNvSpPr>
          <p:nvPr/>
        </p:nvSpPr>
        <p:spPr bwMode="auto">
          <a:xfrm>
            <a:off x="6753225" y="372972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0" name="Text Box 54"/>
          <p:cNvSpPr txBox="1">
            <a:spLocks noChangeArrowheads="1"/>
          </p:cNvSpPr>
          <p:nvPr/>
        </p:nvSpPr>
        <p:spPr bwMode="auto">
          <a:xfrm>
            <a:off x="8905875" y="372813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4" name="Text Box 55"/>
          <p:cNvSpPr txBox="1">
            <a:spLocks noChangeArrowheads="1"/>
          </p:cNvSpPr>
          <p:nvPr/>
        </p:nvSpPr>
        <p:spPr bwMode="auto">
          <a:xfrm>
            <a:off x="6172200" y="371543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5" name="Text Box 56"/>
          <p:cNvSpPr txBox="1">
            <a:spLocks noChangeArrowheads="1"/>
          </p:cNvSpPr>
          <p:nvPr/>
        </p:nvSpPr>
        <p:spPr bwMode="auto">
          <a:xfrm>
            <a:off x="9486900" y="372813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6" name="Text Box 57"/>
          <p:cNvSpPr txBox="1">
            <a:spLocks noChangeArrowheads="1"/>
          </p:cNvSpPr>
          <p:nvPr/>
        </p:nvSpPr>
        <p:spPr bwMode="auto">
          <a:xfrm>
            <a:off x="7310437" y="473143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7" name="Text Box 58"/>
          <p:cNvSpPr txBox="1">
            <a:spLocks noChangeArrowheads="1"/>
          </p:cNvSpPr>
          <p:nvPr/>
        </p:nvSpPr>
        <p:spPr bwMode="auto">
          <a:xfrm>
            <a:off x="8893175" y="470603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8" name="Text Box 59"/>
          <p:cNvSpPr txBox="1">
            <a:spLocks noChangeArrowheads="1"/>
          </p:cNvSpPr>
          <p:nvPr/>
        </p:nvSpPr>
        <p:spPr bwMode="auto">
          <a:xfrm>
            <a:off x="9774869" y="3710026"/>
            <a:ext cx="32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ea typeface="宋体" panose="02010600030101010101" pitchFamily="2" charset="-122"/>
              </a:rPr>
              <a:t>^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9" name="Text Box 60"/>
          <p:cNvSpPr txBox="1">
            <a:spLocks noChangeArrowheads="1"/>
          </p:cNvSpPr>
          <p:nvPr/>
        </p:nvSpPr>
        <p:spPr bwMode="auto">
          <a:xfrm>
            <a:off x="6691312" y="472984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0" name="Text Box 61"/>
          <p:cNvSpPr txBox="1">
            <a:spLocks noChangeArrowheads="1"/>
          </p:cNvSpPr>
          <p:nvPr/>
        </p:nvSpPr>
        <p:spPr bwMode="auto">
          <a:xfrm>
            <a:off x="8312150" y="472984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1" name="Line 62"/>
          <p:cNvSpPr>
            <a:spLocks noChangeShapeType="1"/>
          </p:cNvSpPr>
          <p:nvPr/>
        </p:nvSpPr>
        <p:spPr bwMode="auto">
          <a:xfrm flipH="1" flipV="1">
            <a:off x="6216650" y="4117070"/>
            <a:ext cx="381000" cy="762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Line 63"/>
          <p:cNvSpPr>
            <a:spLocks noChangeShapeType="1"/>
          </p:cNvSpPr>
          <p:nvPr/>
        </p:nvSpPr>
        <p:spPr bwMode="auto">
          <a:xfrm flipV="1">
            <a:off x="7740650" y="3202670"/>
            <a:ext cx="0" cy="1600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" name="Line 64"/>
          <p:cNvSpPr>
            <a:spLocks noChangeShapeType="1"/>
          </p:cNvSpPr>
          <p:nvPr/>
        </p:nvSpPr>
        <p:spPr bwMode="auto">
          <a:xfrm flipV="1">
            <a:off x="8197850" y="3202670"/>
            <a:ext cx="0" cy="1600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Line 65"/>
          <p:cNvSpPr>
            <a:spLocks noChangeShapeType="1"/>
          </p:cNvSpPr>
          <p:nvPr/>
        </p:nvSpPr>
        <p:spPr bwMode="auto">
          <a:xfrm flipV="1">
            <a:off x="9340850" y="4117070"/>
            <a:ext cx="533400" cy="685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" name="Text Box 66"/>
          <p:cNvSpPr txBox="1">
            <a:spLocks noChangeArrowheads="1"/>
          </p:cNvSpPr>
          <p:nvPr/>
        </p:nvSpPr>
        <p:spPr bwMode="auto">
          <a:xfrm>
            <a:off x="5883907" y="3700501"/>
            <a:ext cx="32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ea typeface="宋体" panose="02010600030101010101" pitchFamily="2" charset="-122"/>
              </a:rPr>
              <a:t>^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1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71465" y="417742"/>
            <a:ext cx="3849662" cy="988329"/>
            <a:chOff x="511397" y="5872981"/>
            <a:chExt cx="3048644" cy="1903027"/>
          </a:xfrm>
        </p:grpSpPr>
        <p:sp>
          <p:nvSpPr>
            <p:cNvPr id="7" name="燕尾形 6"/>
            <p:cNvSpPr/>
            <p:nvPr/>
          </p:nvSpPr>
          <p:spPr>
            <a:xfrm>
              <a:off x="511397" y="6101950"/>
              <a:ext cx="304864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819519" y="5872981"/>
              <a:ext cx="265717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线索二叉树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98401"/>
              </p:ext>
            </p:extLst>
          </p:nvPr>
        </p:nvGraphicFramePr>
        <p:xfrm>
          <a:off x="5844158" y="1625464"/>
          <a:ext cx="5321300" cy="517662"/>
        </p:xfrm>
        <a:graphic>
          <a:graphicData uri="http://schemas.openxmlformats.org/drawingml/2006/table">
            <a:tbl>
              <a:tblPr/>
              <a:tblGrid>
                <a:gridCol w="1063625"/>
                <a:gridCol w="1065213"/>
                <a:gridCol w="1063625"/>
                <a:gridCol w="1065212"/>
                <a:gridCol w="106362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lchild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471" marB="454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LTag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data</a:t>
                      </a: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RTag</a:t>
                      </a: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rchild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382560" y="2255135"/>
            <a:ext cx="2809299" cy="2902656"/>
            <a:chOff x="2105628" y="1924174"/>
            <a:chExt cx="2809299" cy="2902656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2711504" y="2430729"/>
              <a:ext cx="432168" cy="4316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867640" y="2432126"/>
              <a:ext cx="431635" cy="430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2" idx="2"/>
            </p:cNvCxnSpPr>
            <p:nvPr/>
          </p:nvCxnSpPr>
          <p:spPr>
            <a:xfrm>
              <a:off x="2557193" y="3523420"/>
              <a:ext cx="370395" cy="5661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30" idx="2"/>
            </p:cNvCxnSpPr>
            <p:nvPr/>
          </p:nvCxnSpPr>
          <p:spPr>
            <a:xfrm flipH="1">
              <a:off x="4061187" y="3508520"/>
              <a:ext cx="501977" cy="6852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3105644" y="1924174"/>
              <a:ext cx="1009112" cy="712737"/>
              <a:chOff x="3105644" y="1924174"/>
              <a:chExt cx="1009112" cy="712737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3251988" y="1978620"/>
                <a:ext cx="862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105628" y="2838606"/>
              <a:ext cx="767269" cy="712737"/>
              <a:chOff x="3105644" y="1924174"/>
              <a:chExt cx="767269" cy="71273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3273285" y="2024213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147658" y="2838606"/>
              <a:ext cx="767269" cy="712737"/>
              <a:chOff x="3105644" y="1924174"/>
              <a:chExt cx="767269" cy="712737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253097" y="2009313"/>
                <a:ext cx="5361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604189" y="4114093"/>
              <a:ext cx="767269" cy="712737"/>
              <a:chOff x="1754365" y="1826192"/>
              <a:chExt cx="767269" cy="71273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754365" y="1826192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928984" y="1911331"/>
                <a:ext cx="5163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602192" y="4108662"/>
              <a:ext cx="767269" cy="712737"/>
              <a:chOff x="2015003" y="1795003"/>
              <a:chExt cx="767269" cy="71273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015003" y="1795003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211382" y="1880142"/>
                <a:ext cx="5642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1" name="Line 20"/>
          <p:cNvSpPr>
            <a:spLocks noChangeShapeType="1"/>
          </p:cNvSpPr>
          <p:nvPr/>
        </p:nvSpPr>
        <p:spPr bwMode="auto">
          <a:xfrm flipH="1">
            <a:off x="6860540" y="3169567"/>
            <a:ext cx="6096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Line 21"/>
          <p:cNvSpPr>
            <a:spLocks noChangeShapeType="1"/>
          </p:cNvSpPr>
          <p:nvPr/>
        </p:nvSpPr>
        <p:spPr bwMode="auto">
          <a:xfrm>
            <a:off x="8689340" y="3169567"/>
            <a:ext cx="8382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Line 22"/>
          <p:cNvSpPr>
            <a:spLocks noChangeShapeType="1"/>
          </p:cNvSpPr>
          <p:nvPr/>
        </p:nvSpPr>
        <p:spPr bwMode="auto">
          <a:xfrm>
            <a:off x="7317740" y="4083967"/>
            <a:ext cx="3810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Line 23"/>
          <p:cNvSpPr>
            <a:spLocks noChangeShapeType="1"/>
          </p:cNvSpPr>
          <p:nvPr/>
        </p:nvSpPr>
        <p:spPr bwMode="auto">
          <a:xfrm flipH="1">
            <a:off x="8536940" y="4083967"/>
            <a:ext cx="4572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Group 24"/>
          <p:cNvGrpSpPr>
            <a:grpSpLocks/>
          </p:cNvGrpSpPr>
          <p:nvPr/>
        </p:nvGrpSpPr>
        <p:grpSpPr bwMode="auto">
          <a:xfrm>
            <a:off x="6022340" y="2255167"/>
            <a:ext cx="4191000" cy="3792538"/>
            <a:chOff x="2928" y="144"/>
            <a:chExt cx="2640" cy="2389"/>
          </a:xfrm>
        </p:grpSpPr>
        <p:grpSp>
          <p:nvGrpSpPr>
            <p:cNvPr id="126" name="Group 25"/>
            <p:cNvGrpSpPr>
              <a:grpSpLocks/>
            </p:cNvGrpSpPr>
            <p:nvPr/>
          </p:nvGrpSpPr>
          <p:grpSpPr bwMode="auto">
            <a:xfrm>
              <a:off x="3792" y="528"/>
              <a:ext cx="912" cy="256"/>
              <a:chOff x="3216" y="3312"/>
              <a:chExt cx="1680" cy="256"/>
            </a:xfrm>
          </p:grpSpPr>
          <p:sp>
            <p:nvSpPr>
              <p:cNvPr id="153" name="Rectangle 26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         A</a:t>
                </a:r>
              </a:p>
            </p:txBody>
          </p:sp>
          <p:sp>
            <p:nvSpPr>
              <p:cNvPr id="154" name="Line 27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" name="Line 28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" name="Line 29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" name="Line 30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7" name="Rectangle 31"/>
            <p:cNvSpPr>
              <a:spLocks noChangeArrowheads="1"/>
            </p:cNvSpPr>
            <p:nvPr/>
          </p:nvSpPr>
          <p:spPr bwMode="auto">
            <a:xfrm>
              <a:off x="2928" y="1104"/>
              <a:ext cx="91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         B</a:t>
              </a:r>
            </a:p>
          </p:txBody>
        </p: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>
              <a:off x="3110" y="1104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3293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3475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365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" name="Group 36"/>
            <p:cNvGrpSpPr>
              <a:grpSpLocks/>
            </p:cNvGrpSpPr>
            <p:nvPr/>
          </p:nvGrpSpPr>
          <p:grpSpPr bwMode="auto">
            <a:xfrm>
              <a:off x="4656" y="1104"/>
              <a:ext cx="912" cy="256"/>
              <a:chOff x="3216" y="3312"/>
              <a:chExt cx="1680" cy="256"/>
            </a:xfrm>
          </p:grpSpPr>
          <p:sp>
            <p:nvSpPr>
              <p:cNvPr id="148" name="Rectangle 37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         D</a:t>
                </a:r>
              </a:p>
            </p:txBody>
          </p:sp>
          <p:sp>
            <p:nvSpPr>
              <p:cNvPr id="149" name="Line 38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0" name="Line 39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1" name="Line 40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" name="Line 41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" name="Group 42"/>
            <p:cNvGrpSpPr>
              <a:grpSpLocks/>
            </p:cNvGrpSpPr>
            <p:nvPr/>
          </p:nvGrpSpPr>
          <p:grpSpPr bwMode="auto">
            <a:xfrm>
              <a:off x="3264" y="1728"/>
              <a:ext cx="912" cy="256"/>
              <a:chOff x="3216" y="3312"/>
              <a:chExt cx="1680" cy="256"/>
            </a:xfrm>
          </p:grpSpPr>
          <p:sp>
            <p:nvSpPr>
              <p:cNvPr id="143" name="Rectangle 43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         C</a:t>
                </a:r>
              </a:p>
            </p:txBody>
          </p:sp>
          <p:sp>
            <p:nvSpPr>
              <p:cNvPr id="144" name="Line 44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" name="Line 45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" name="Line 46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" name="Line 47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4" name="Group 48"/>
            <p:cNvGrpSpPr>
              <a:grpSpLocks/>
            </p:cNvGrpSpPr>
            <p:nvPr/>
          </p:nvGrpSpPr>
          <p:grpSpPr bwMode="auto">
            <a:xfrm>
              <a:off x="4272" y="1728"/>
              <a:ext cx="912" cy="256"/>
              <a:chOff x="3216" y="3312"/>
              <a:chExt cx="1680" cy="256"/>
            </a:xfrm>
          </p:grpSpPr>
          <p:sp>
            <p:nvSpPr>
              <p:cNvPr id="138" name="Rectangle 49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         E</a:t>
                </a:r>
              </a:p>
            </p:txBody>
          </p:sp>
          <p:sp>
            <p:nvSpPr>
              <p:cNvPr id="139" name="Line 50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0" name="Line 51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" name="Line 52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2" name="Line 53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" name="Line 54"/>
            <p:cNvSpPr>
              <a:spLocks noChangeShapeType="1"/>
            </p:cNvSpPr>
            <p:nvPr/>
          </p:nvSpPr>
          <p:spPr bwMode="auto">
            <a:xfrm flipH="1">
              <a:off x="4272" y="288"/>
              <a:ext cx="96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Text Box 55"/>
            <p:cNvSpPr txBox="1">
              <a:spLocks noChangeArrowheads="1"/>
            </p:cNvSpPr>
            <p:nvPr/>
          </p:nvSpPr>
          <p:spPr bwMode="auto">
            <a:xfrm>
              <a:off x="4368" y="14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37" name="Text Box 56"/>
            <p:cNvSpPr txBox="1">
              <a:spLocks noChangeArrowheads="1"/>
            </p:cNvSpPr>
            <p:nvPr/>
          </p:nvSpPr>
          <p:spPr bwMode="auto">
            <a:xfrm>
              <a:off x="3343" y="2203"/>
              <a:ext cx="19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后序序列：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CBEDA</a:t>
              </a:r>
            </a:p>
          </p:txBody>
        </p:sp>
      </p:grpSp>
      <p:sp>
        <p:nvSpPr>
          <p:cNvPr id="158" name="Text Box 57"/>
          <p:cNvSpPr txBox="1">
            <a:spLocks noChangeArrowheads="1"/>
          </p:cNvSpPr>
          <p:nvPr/>
        </p:nvSpPr>
        <p:spPr bwMode="auto">
          <a:xfrm>
            <a:off x="7676515" y="287905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9" name="Text Box 58"/>
          <p:cNvSpPr txBox="1">
            <a:spLocks noChangeArrowheads="1"/>
          </p:cNvSpPr>
          <p:nvPr/>
        </p:nvSpPr>
        <p:spPr bwMode="auto">
          <a:xfrm>
            <a:off x="8249603" y="288223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0" name="Text Box 59"/>
          <p:cNvSpPr txBox="1">
            <a:spLocks noChangeArrowheads="1"/>
          </p:cNvSpPr>
          <p:nvPr/>
        </p:nvSpPr>
        <p:spPr bwMode="auto">
          <a:xfrm>
            <a:off x="6876415" y="378710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" name="Text Box 60"/>
          <p:cNvSpPr txBox="1">
            <a:spLocks noChangeArrowheads="1"/>
          </p:cNvSpPr>
          <p:nvPr/>
        </p:nvSpPr>
        <p:spPr bwMode="auto">
          <a:xfrm>
            <a:off x="9029065" y="378551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" name="Text Box 61"/>
          <p:cNvSpPr txBox="1">
            <a:spLocks noChangeArrowheads="1"/>
          </p:cNvSpPr>
          <p:nvPr/>
        </p:nvSpPr>
        <p:spPr bwMode="auto">
          <a:xfrm>
            <a:off x="6295390" y="377281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3" name="Text Box 62"/>
          <p:cNvSpPr txBox="1">
            <a:spLocks noChangeArrowheads="1"/>
          </p:cNvSpPr>
          <p:nvPr/>
        </p:nvSpPr>
        <p:spPr bwMode="auto">
          <a:xfrm>
            <a:off x="9610090" y="378551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4" name="Text Box 63"/>
          <p:cNvSpPr txBox="1">
            <a:spLocks noChangeArrowheads="1"/>
          </p:cNvSpPr>
          <p:nvPr/>
        </p:nvSpPr>
        <p:spPr bwMode="auto">
          <a:xfrm>
            <a:off x="7433628" y="478881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5" name="Text Box 64"/>
          <p:cNvSpPr txBox="1">
            <a:spLocks noChangeArrowheads="1"/>
          </p:cNvSpPr>
          <p:nvPr/>
        </p:nvSpPr>
        <p:spPr bwMode="auto">
          <a:xfrm>
            <a:off x="9016365" y="476341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6" name="Text Box 65"/>
          <p:cNvSpPr txBox="1">
            <a:spLocks noChangeArrowheads="1"/>
          </p:cNvSpPr>
          <p:nvPr/>
        </p:nvSpPr>
        <p:spPr bwMode="auto">
          <a:xfrm>
            <a:off x="6814503" y="478723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7" name="Text Box 66"/>
          <p:cNvSpPr txBox="1">
            <a:spLocks noChangeArrowheads="1"/>
          </p:cNvSpPr>
          <p:nvPr/>
        </p:nvSpPr>
        <p:spPr bwMode="auto">
          <a:xfrm>
            <a:off x="8435340" y="478723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8" name="Text Box 67"/>
          <p:cNvSpPr txBox="1">
            <a:spLocks noChangeArrowheads="1"/>
          </p:cNvSpPr>
          <p:nvPr/>
        </p:nvSpPr>
        <p:spPr bwMode="auto">
          <a:xfrm>
            <a:off x="6513510" y="4746899"/>
            <a:ext cx="32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ea typeface="宋体" panose="02010600030101010101" pitchFamily="2" charset="-122"/>
              </a:rPr>
              <a:t>^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9" name="Line 68"/>
          <p:cNvSpPr>
            <a:spLocks noChangeShapeType="1"/>
          </p:cNvSpPr>
          <p:nvPr/>
        </p:nvSpPr>
        <p:spPr bwMode="auto">
          <a:xfrm flipH="1" flipV="1">
            <a:off x="6144578" y="4080792"/>
            <a:ext cx="457200" cy="685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Line 69"/>
          <p:cNvSpPr>
            <a:spLocks noChangeShapeType="1"/>
          </p:cNvSpPr>
          <p:nvPr/>
        </p:nvSpPr>
        <p:spPr bwMode="auto">
          <a:xfrm flipH="1" flipV="1">
            <a:off x="7439978" y="4004593"/>
            <a:ext cx="381000" cy="822325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Line 70"/>
          <p:cNvSpPr>
            <a:spLocks noChangeShapeType="1"/>
          </p:cNvSpPr>
          <p:nvPr/>
        </p:nvSpPr>
        <p:spPr bwMode="auto">
          <a:xfrm flipH="1" flipV="1">
            <a:off x="7439978" y="3852193"/>
            <a:ext cx="838200" cy="974725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Line 71"/>
          <p:cNvSpPr>
            <a:spLocks noChangeShapeType="1"/>
          </p:cNvSpPr>
          <p:nvPr/>
        </p:nvSpPr>
        <p:spPr bwMode="auto">
          <a:xfrm flipV="1">
            <a:off x="9421178" y="4141117"/>
            <a:ext cx="533400" cy="685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" name="Line 72"/>
          <p:cNvSpPr>
            <a:spLocks noChangeShapeType="1"/>
          </p:cNvSpPr>
          <p:nvPr/>
        </p:nvSpPr>
        <p:spPr bwMode="auto">
          <a:xfrm flipH="1" flipV="1">
            <a:off x="8811578" y="3013992"/>
            <a:ext cx="1295400" cy="838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75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487864" y="4067175"/>
            <a:ext cx="485775" cy="2058988"/>
            <a:chOff x="1895" y="2426"/>
            <a:chExt cx="306" cy="1297"/>
          </a:xfrm>
        </p:grpSpPr>
        <p:sp>
          <p:nvSpPr>
            <p:cNvPr id="25674" name="Line 13"/>
            <p:cNvSpPr>
              <a:spLocks noChangeShapeType="1"/>
            </p:cNvSpPr>
            <p:nvPr/>
          </p:nvSpPr>
          <p:spPr bwMode="auto">
            <a:xfrm>
              <a:off x="2078" y="3715"/>
              <a:ext cx="123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5" name="Line 14"/>
            <p:cNvSpPr>
              <a:spLocks noChangeShapeType="1"/>
            </p:cNvSpPr>
            <p:nvPr/>
          </p:nvSpPr>
          <p:spPr bwMode="auto">
            <a:xfrm>
              <a:off x="1895" y="2426"/>
              <a:ext cx="305" cy="129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660900" y="4043364"/>
            <a:ext cx="762000" cy="904875"/>
            <a:chOff x="2004" y="2411"/>
            <a:chExt cx="480" cy="570"/>
          </a:xfrm>
        </p:grpSpPr>
        <p:sp>
          <p:nvSpPr>
            <p:cNvPr id="25672" name="Line 16"/>
            <p:cNvSpPr>
              <a:spLocks noChangeShapeType="1"/>
            </p:cNvSpPr>
            <p:nvPr/>
          </p:nvSpPr>
          <p:spPr bwMode="auto">
            <a:xfrm flipH="1">
              <a:off x="2237" y="2973"/>
              <a:ext cx="247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3" name="Line 17"/>
            <p:cNvSpPr>
              <a:spLocks noChangeShapeType="1"/>
            </p:cNvSpPr>
            <p:nvPr/>
          </p:nvSpPr>
          <p:spPr bwMode="auto">
            <a:xfrm>
              <a:off x="2004" y="2411"/>
              <a:ext cx="233" cy="57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708400" y="5245101"/>
            <a:ext cx="438150" cy="811213"/>
            <a:chOff x="1404" y="3168"/>
            <a:chExt cx="276" cy="511"/>
          </a:xfrm>
        </p:grpSpPr>
        <p:sp>
          <p:nvSpPr>
            <p:cNvPr id="25670" name="Line 19"/>
            <p:cNvSpPr>
              <a:spLocks noChangeShapeType="1"/>
            </p:cNvSpPr>
            <p:nvPr/>
          </p:nvSpPr>
          <p:spPr bwMode="auto">
            <a:xfrm flipH="1">
              <a:off x="1410" y="3678"/>
              <a:ext cx="270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1" name="Line 20"/>
            <p:cNvSpPr>
              <a:spLocks noChangeShapeType="1"/>
            </p:cNvSpPr>
            <p:nvPr/>
          </p:nvSpPr>
          <p:spPr bwMode="auto">
            <a:xfrm flipV="1">
              <a:off x="1404" y="3168"/>
              <a:ext cx="1" cy="51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068638" y="5268914"/>
            <a:ext cx="392112" cy="835025"/>
            <a:chOff x="1001" y="3183"/>
            <a:chExt cx="247" cy="526"/>
          </a:xfrm>
        </p:grpSpPr>
        <p:sp>
          <p:nvSpPr>
            <p:cNvPr id="25668" name="Line 22"/>
            <p:cNvSpPr>
              <a:spLocks noChangeShapeType="1"/>
            </p:cNvSpPr>
            <p:nvPr/>
          </p:nvSpPr>
          <p:spPr bwMode="auto">
            <a:xfrm>
              <a:off x="1001" y="3708"/>
              <a:ext cx="239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9" name="Line 23"/>
            <p:cNvSpPr>
              <a:spLocks noChangeShapeType="1"/>
            </p:cNvSpPr>
            <p:nvPr/>
          </p:nvSpPr>
          <p:spPr bwMode="auto">
            <a:xfrm flipV="1">
              <a:off x="1247" y="3183"/>
              <a:ext cx="1" cy="52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6748463" y="3006725"/>
            <a:ext cx="679450" cy="1893888"/>
            <a:chOff x="3319" y="1758"/>
            <a:chExt cx="428" cy="1193"/>
          </a:xfrm>
        </p:grpSpPr>
        <p:sp>
          <p:nvSpPr>
            <p:cNvPr id="25666" name="Line 25"/>
            <p:cNvSpPr>
              <a:spLocks noChangeShapeType="1"/>
            </p:cNvSpPr>
            <p:nvPr/>
          </p:nvSpPr>
          <p:spPr bwMode="auto">
            <a:xfrm flipH="1" flipV="1">
              <a:off x="3332" y="2950"/>
              <a:ext cx="415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7" name="Line 26"/>
            <p:cNvSpPr>
              <a:spLocks noChangeShapeType="1"/>
            </p:cNvSpPr>
            <p:nvPr/>
          </p:nvSpPr>
          <p:spPr bwMode="auto">
            <a:xfrm flipH="1" flipV="1">
              <a:off x="3319" y="1758"/>
              <a:ext cx="6" cy="11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8821738" y="4019551"/>
            <a:ext cx="557212" cy="892175"/>
            <a:chOff x="4625" y="2396"/>
            <a:chExt cx="351" cy="562"/>
          </a:xfrm>
        </p:grpSpPr>
        <p:sp>
          <p:nvSpPr>
            <p:cNvPr id="25664" name="Line 28"/>
            <p:cNvSpPr>
              <a:spLocks noChangeShapeType="1"/>
            </p:cNvSpPr>
            <p:nvPr/>
          </p:nvSpPr>
          <p:spPr bwMode="auto">
            <a:xfrm flipH="1" flipV="1">
              <a:off x="4632" y="2957"/>
              <a:ext cx="344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5" name="Line 29"/>
            <p:cNvSpPr>
              <a:spLocks noChangeShapeType="1"/>
            </p:cNvSpPr>
            <p:nvPr/>
          </p:nvSpPr>
          <p:spPr bwMode="auto">
            <a:xfrm flipV="1">
              <a:off x="4625" y="2396"/>
              <a:ext cx="2" cy="56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200275" y="5314951"/>
            <a:ext cx="292100" cy="811213"/>
            <a:chOff x="454" y="3212"/>
            <a:chExt cx="184" cy="511"/>
          </a:xfrm>
        </p:grpSpPr>
        <p:sp>
          <p:nvSpPr>
            <p:cNvPr id="25662" name="Line 31"/>
            <p:cNvSpPr>
              <a:spLocks noChangeShapeType="1"/>
            </p:cNvSpPr>
            <p:nvPr/>
          </p:nvSpPr>
          <p:spPr bwMode="auto">
            <a:xfrm flipH="1" flipV="1">
              <a:off x="461" y="3722"/>
              <a:ext cx="17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3" name="Line 32"/>
            <p:cNvSpPr>
              <a:spLocks noChangeShapeType="1"/>
            </p:cNvSpPr>
            <p:nvPr/>
          </p:nvSpPr>
          <p:spPr bwMode="auto">
            <a:xfrm flipV="1">
              <a:off x="454" y="3212"/>
              <a:ext cx="1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5999163" y="3030539"/>
            <a:ext cx="495300" cy="1881187"/>
            <a:chOff x="2847" y="1773"/>
            <a:chExt cx="312" cy="1185"/>
          </a:xfrm>
        </p:grpSpPr>
        <p:sp>
          <p:nvSpPr>
            <p:cNvPr id="25660" name="Line 34"/>
            <p:cNvSpPr>
              <a:spLocks noChangeShapeType="1"/>
            </p:cNvSpPr>
            <p:nvPr/>
          </p:nvSpPr>
          <p:spPr bwMode="auto">
            <a:xfrm flipV="1">
              <a:off x="2847" y="2949"/>
              <a:ext cx="303" cy="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1" name="Line 35"/>
            <p:cNvSpPr>
              <a:spLocks noChangeShapeType="1"/>
            </p:cNvSpPr>
            <p:nvPr/>
          </p:nvSpPr>
          <p:spPr bwMode="auto">
            <a:xfrm flipV="1">
              <a:off x="3157" y="1773"/>
              <a:ext cx="2" cy="117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7994651" y="4030664"/>
            <a:ext cx="587375" cy="866775"/>
            <a:chOff x="4104" y="2403"/>
            <a:chExt cx="370" cy="546"/>
          </a:xfrm>
        </p:grpSpPr>
        <p:sp>
          <p:nvSpPr>
            <p:cNvPr id="25658" name="Line 37"/>
            <p:cNvSpPr>
              <a:spLocks noChangeShapeType="1"/>
            </p:cNvSpPr>
            <p:nvPr/>
          </p:nvSpPr>
          <p:spPr bwMode="auto">
            <a:xfrm>
              <a:off x="4104" y="2943"/>
              <a:ext cx="362" cy="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9" name="Line 38"/>
            <p:cNvSpPr>
              <a:spLocks noChangeShapeType="1"/>
            </p:cNvSpPr>
            <p:nvPr/>
          </p:nvSpPr>
          <p:spPr bwMode="auto">
            <a:xfrm flipV="1">
              <a:off x="4472" y="2403"/>
              <a:ext cx="2" cy="54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9955213" y="3578225"/>
            <a:ext cx="393700" cy="1320800"/>
            <a:chOff x="5339" y="2118"/>
            <a:chExt cx="248" cy="832"/>
          </a:xfrm>
        </p:grpSpPr>
        <p:sp>
          <p:nvSpPr>
            <p:cNvPr id="25656" name="Line 40"/>
            <p:cNvSpPr>
              <a:spLocks noChangeShapeType="1"/>
            </p:cNvSpPr>
            <p:nvPr/>
          </p:nvSpPr>
          <p:spPr bwMode="auto">
            <a:xfrm>
              <a:off x="5339" y="2949"/>
              <a:ext cx="23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7" name="Line 41"/>
            <p:cNvSpPr>
              <a:spLocks noChangeShapeType="1"/>
            </p:cNvSpPr>
            <p:nvPr/>
          </p:nvSpPr>
          <p:spPr bwMode="auto">
            <a:xfrm flipV="1">
              <a:off x="5585" y="2118"/>
              <a:ext cx="2" cy="8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2498726" y="2276476"/>
            <a:ext cx="7434263" cy="4111625"/>
            <a:chOff x="642" y="1298"/>
            <a:chExt cx="4683" cy="2590"/>
          </a:xfrm>
        </p:grpSpPr>
        <p:grpSp>
          <p:nvGrpSpPr>
            <p:cNvPr id="25619" name="Group 43"/>
            <p:cNvGrpSpPr>
              <a:grpSpLocks/>
            </p:cNvGrpSpPr>
            <p:nvPr/>
          </p:nvGrpSpPr>
          <p:grpSpPr bwMode="auto">
            <a:xfrm>
              <a:off x="3056" y="1321"/>
              <a:ext cx="349" cy="359"/>
              <a:chOff x="3089" y="1206"/>
              <a:chExt cx="360" cy="359"/>
            </a:xfrm>
          </p:grpSpPr>
          <p:sp>
            <p:nvSpPr>
              <p:cNvPr id="25654" name="Oval 44"/>
              <p:cNvSpPr>
                <a:spLocks noChangeArrowheads="1"/>
              </p:cNvSpPr>
              <p:nvPr/>
            </p:nvSpPr>
            <p:spPr bwMode="auto">
              <a:xfrm>
                <a:off x="3089" y="120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5655" name="Rectangle 45"/>
              <p:cNvSpPr>
                <a:spLocks noChangeArrowheads="1"/>
              </p:cNvSpPr>
              <p:nvPr/>
            </p:nvSpPr>
            <p:spPr bwMode="auto">
              <a:xfrm>
                <a:off x="3158" y="1259"/>
                <a:ext cx="26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ea typeface="PMingLiU" pitchFamily="18" charset="-120"/>
                  </a:rPr>
                  <a:t>A</a:t>
                </a:r>
              </a:p>
            </p:txBody>
          </p:sp>
        </p:grpSp>
        <p:grpSp>
          <p:nvGrpSpPr>
            <p:cNvPr id="25620" name="Group 46"/>
            <p:cNvGrpSpPr>
              <a:grpSpLocks/>
            </p:cNvGrpSpPr>
            <p:nvPr/>
          </p:nvGrpSpPr>
          <p:grpSpPr bwMode="auto">
            <a:xfrm>
              <a:off x="1774" y="2055"/>
              <a:ext cx="349" cy="359"/>
              <a:chOff x="1766" y="1940"/>
              <a:chExt cx="360" cy="359"/>
            </a:xfrm>
          </p:grpSpPr>
          <p:sp>
            <p:nvSpPr>
              <p:cNvPr id="25652" name="Oval 47"/>
              <p:cNvSpPr>
                <a:spLocks noChangeArrowheads="1"/>
              </p:cNvSpPr>
              <p:nvPr/>
            </p:nvSpPr>
            <p:spPr bwMode="auto">
              <a:xfrm>
                <a:off x="1766" y="1940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5653" name="Rectangle 48"/>
              <p:cNvSpPr>
                <a:spLocks noChangeArrowheads="1"/>
              </p:cNvSpPr>
              <p:nvPr/>
            </p:nvSpPr>
            <p:spPr bwMode="auto">
              <a:xfrm>
                <a:off x="1835" y="1993"/>
                <a:ext cx="25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ea typeface="PMingLiU" pitchFamily="18" charset="-120"/>
                  </a:rPr>
                  <a:t>B</a:t>
                </a:r>
              </a:p>
            </p:txBody>
          </p:sp>
        </p:grpSp>
        <p:sp>
          <p:nvSpPr>
            <p:cNvPr id="25621" name="Line 49"/>
            <p:cNvSpPr>
              <a:spLocks noChangeShapeType="1"/>
            </p:cNvSpPr>
            <p:nvPr/>
          </p:nvSpPr>
          <p:spPr bwMode="auto">
            <a:xfrm flipH="1">
              <a:off x="1931" y="1630"/>
              <a:ext cx="118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22" name="Group 50"/>
            <p:cNvGrpSpPr>
              <a:grpSpLocks/>
            </p:cNvGrpSpPr>
            <p:nvPr/>
          </p:nvGrpSpPr>
          <p:grpSpPr bwMode="auto">
            <a:xfrm>
              <a:off x="4374" y="2031"/>
              <a:ext cx="349" cy="359"/>
              <a:chOff x="4449" y="1916"/>
              <a:chExt cx="360" cy="359"/>
            </a:xfrm>
          </p:grpSpPr>
          <p:sp>
            <p:nvSpPr>
              <p:cNvPr id="25650" name="Oval 51"/>
              <p:cNvSpPr>
                <a:spLocks noChangeArrowheads="1"/>
              </p:cNvSpPr>
              <p:nvPr/>
            </p:nvSpPr>
            <p:spPr bwMode="auto">
              <a:xfrm>
                <a:off x="4449" y="191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5651" name="Rectangle 52"/>
              <p:cNvSpPr>
                <a:spLocks noChangeArrowheads="1"/>
              </p:cNvSpPr>
              <p:nvPr/>
            </p:nvSpPr>
            <p:spPr bwMode="auto">
              <a:xfrm>
                <a:off x="4518" y="1969"/>
                <a:ext cx="25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ea typeface="PMingLiU" pitchFamily="18" charset="-120"/>
                  </a:rPr>
                  <a:t>C</a:t>
                </a:r>
              </a:p>
            </p:txBody>
          </p:sp>
        </p:grpSp>
        <p:grpSp>
          <p:nvGrpSpPr>
            <p:cNvPr id="25623" name="Group 53"/>
            <p:cNvGrpSpPr>
              <a:grpSpLocks/>
            </p:cNvGrpSpPr>
            <p:nvPr/>
          </p:nvGrpSpPr>
          <p:grpSpPr bwMode="auto">
            <a:xfrm>
              <a:off x="4976" y="2729"/>
              <a:ext cx="349" cy="359"/>
              <a:chOff x="5070" y="2614"/>
              <a:chExt cx="360" cy="359"/>
            </a:xfrm>
          </p:grpSpPr>
          <p:sp>
            <p:nvSpPr>
              <p:cNvPr id="25648" name="Oval 54"/>
              <p:cNvSpPr>
                <a:spLocks noChangeArrowheads="1"/>
              </p:cNvSpPr>
              <p:nvPr/>
            </p:nvSpPr>
            <p:spPr bwMode="auto">
              <a:xfrm>
                <a:off x="5070" y="261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5649" name="Rectangle 55"/>
              <p:cNvSpPr>
                <a:spLocks noChangeArrowheads="1"/>
              </p:cNvSpPr>
              <p:nvPr/>
            </p:nvSpPr>
            <p:spPr bwMode="auto">
              <a:xfrm>
                <a:off x="5139" y="2667"/>
                <a:ext cx="26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FF33CC"/>
                    </a:solidFill>
                    <a:ea typeface="PMingLiU" pitchFamily="18" charset="-120"/>
                  </a:rPr>
                  <a:t>G</a:t>
                </a:r>
              </a:p>
            </p:txBody>
          </p:sp>
        </p:grpSp>
        <p:sp>
          <p:nvSpPr>
            <p:cNvPr id="25624" name="Line 56"/>
            <p:cNvSpPr>
              <a:spLocks noChangeShapeType="1"/>
            </p:cNvSpPr>
            <p:nvPr/>
          </p:nvSpPr>
          <p:spPr bwMode="auto">
            <a:xfrm>
              <a:off x="4693" y="2353"/>
              <a:ext cx="436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25" name="Group 57"/>
            <p:cNvGrpSpPr>
              <a:grpSpLocks/>
            </p:cNvGrpSpPr>
            <p:nvPr/>
          </p:nvGrpSpPr>
          <p:grpSpPr bwMode="auto">
            <a:xfrm>
              <a:off x="2496" y="2768"/>
              <a:ext cx="349" cy="359"/>
              <a:chOff x="2511" y="2653"/>
              <a:chExt cx="360" cy="359"/>
            </a:xfrm>
          </p:grpSpPr>
          <p:sp>
            <p:nvSpPr>
              <p:cNvPr id="25646" name="Oval 58"/>
              <p:cNvSpPr>
                <a:spLocks noChangeArrowheads="1"/>
              </p:cNvSpPr>
              <p:nvPr/>
            </p:nvSpPr>
            <p:spPr bwMode="auto">
              <a:xfrm>
                <a:off x="2511" y="265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5647" name="Rectangle 59"/>
              <p:cNvSpPr>
                <a:spLocks noChangeArrowheads="1"/>
              </p:cNvSpPr>
              <p:nvPr/>
            </p:nvSpPr>
            <p:spPr bwMode="auto">
              <a:xfrm>
                <a:off x="2580" y="2706"/>
                <a:ext cx="24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ea typeface="PMingLiU" pitchFamily="18" charset="-120"/>
                  </a:rPr>
                  <a:t>E</a:t>
                </a:r>
              </a:p>
            </p:txBody>
          </p:sp>
        </p:grpSp>
        <p:grpSp>
          <p:nvGrpSpPr>
            <p:cNvPr id="25626" name="Group 60"/>
            <p:cNvGrpSpPr>
              <a:grpSpLocks/>
            </p:cNvGrpSpPr>
            <p:nvPr/>
          </p:nvGrpSpPr>
          <p:grpSpPr bwMode="auto">
            <a:xfrm>
              <a:off x="1708" y="3514"/>
              <a:ext cx="348" cy="359"/>
              <a:chOff x="1697" y="3399"/>
              <a:chExt cx="360" cy="359"/>
            </a:xfrm>
          </p:grpSpPr>
          <p:sp>
            <p:nvSpPr>
              <p:cNvPr id="25644" name="Oval 61"/>
              <p:cNvSpPr>
                <a:spLocks noChangeArrowheads="1"/>
              </p:cNvSpPr>
              <p:nvPr/>
            </p:nvSpPr>
            <p:spPr bwMode="auto">
              <a:xfrm>
                <a:off x="1697" y="339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5645" name="Rectangle 62"/>
              <p:cNvSpPr>
                <a:spLocks noChangeArrowheads="1"/>
              </p:cNvSpPr>
              <p:nvPr/>
            </p:nvSpPr>
            <p:spPr bwMode="auto">
              <a:xfrm>
                <a:off x="1766" y="3452"/>
                <a:ext cx="18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ea typeface="PMingLiU" pitchFamily="18" charset="-120"/>
                  </a:rPr>
                  <a:t>I</a:t>
                </a:r>
              </a:p>
            </p:txBody>
          </p:sp>
        </p:grpSp>
        <p:sp>
          <p:nvSpPr>
            <p:cNvPr id="25627" name="Line 63"/>
            <p:cNvSpPr>
              <a:spLocks noChangeShapeType="1"/>
            </p:cNvSpPr>
            <p:nvPr/>
          </p:nvSpPr>
          <p:spPr bwMode="auto">
            <a:xfrm>
              <a:off x="1474" y="3103"/>
              <a:ext cx="422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28" name="Group 64"/>
            <p:cNvGrpSpPr>
              <a:grpSpLocks/>
            </p:cNvGrpSpPr>
            <p:nvPr/>
          </p:nvGrpSpPr>
          <p:grpSpPr bwMode="auto">
            <a:xfrm>
              <a:off x="1180" y="2772"/>
              <a:ext cx="349" cy="359"/>
              <a:chOff x="1153" y="2657"/>
              <a:chExt cx="360" cy="359"/>
            </a:xfrm>
          </p:grpSpPr>
          <p:sp>
            <p:nvSpPr>
              <p:cNvPr id="25642" name="Oval 65"/>
              <p:cNvSpPr>
                <a:spLocks noChangeArrowheads="1"/>
              </p:cNvSpPr>
              <p:nvPr/>
            </p:nvSpPr>
            <p:spPr bwMode="auto">
              <a:xfrm>
                <a:off x="1153" y="2657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5643" name="Rectangle 66"/>
              <p:cNvSpPr>
                <a:spLocks noChangeArrowheads="1"/>
              </p:cNvSpPr>
              <p:nvPr/>
            </p:nvSpPr>
            <p:spPr bwMode="auto">
              <a:xfrm>
                <a:off x="1222" y="2710"/>
                <a:ext cx="26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ea typeface="PMingLiU" pitchFamily="18" charset="-120"/>
                  </a:rPr>
                  <a:t>D</a:t>
                </a:r>
              </a:p>
            </p:txBody>
          </p:sp>
        </p:grpSp>
        <p:grpSp>
          <p:nvGrpSpPr>
            <p:cNvPr id="25629" name="Group 67"/>
            <p:cNvGrpSpPr>
              <a:grpSpLocks/>
            </p:cNvGrpSpPr>
            <p:nvPr/>
          </p:nvGrpSpPr>
          <p:grpSpPr bwMode="auto">
            <a:xfrm>
              <a:off x="642" y="3529"/>
              <a:ext cx="349" cy="359"/>
              <a:chOff x="598" y="3414"/>
              <a:chExt cx="360" cy="359"/>
            </a:xfrm>
          </p:grpSpPr>
          <p:sp>
            <p:nvSpPr>
              <p:cNvPr id="25640" name="Oval 68"/>
              <p:cNvSpPr>
                <a:spLocks noChangeArrowheads="1"/>
              </p:cNvSpPr>
              <p:nvPr/>
            </p:nvSpPr>
            <p:spPr bwMode="auto">
              <a:xfrm>
                <a:off x="598" y="341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5641" name="Rectangle 69"/>
              <p:cNvSpPr>
                <a:spLocks noChangeArrowheads="1"/>
              </p:cNvSpPr>
              <p:nvPr/>
            </p:nvSpPr>
            <p:spPr bwMode="auto">
              <a:xfrm>
                <a:off x="667" y="3467"/>
                <a:ext cx="26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FF33CC"/>
                    </a:solidFill>
                    <a:ea typeface="PMingLiU" pitchFamily="18" charset="-120"/>
                  </a:rPr>
                  <a:t>H</a:t>
                </a:r>
              </a:p>
            </p:txBody>
          </p:sp>
        </p:grpSp>
        <p:grpSp>
          <p:nvGrpSpPr>
            <p:cNvPr id="25630" name="Group 70"/>
            <p:cNvGrpSpPr>
              <a:grpSpLocks/>
            </p:cNvGrpSpPr>
            <p:nvPr/>
          </p:nvGrpSpPr>
          <p:grpSpPr bwMode="auto">
            <a:xfrm>
              <a:off x="3750" y="2736"/>
              <a:ext cx="349" cy="359"/>
              <a:chOff x="3805" y="2621"/>
              <a:chExt cx="360" cy="359"/>
            </a:xfrm>
          </p:grpSpPr>
          <p:sp>
            <p:nvSpPr>
              <p:cNvPr id="25638" name="Oval 71"/>
              <p:cNvSpPr>
                <a:spLocks noChangeArrowheads="1"/>
              </p:cNvSpPr>
              <p:nvPr/>
            </p:nvSpPr>
            <p:spPr bwMode="auto">
              <a:xfrm>
                <a:off x="3805" y="2621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5639" name="Rectangle 72"/>
              <p:cNvSpPr>
                <a:spLocks noChangeArrowheads="1"/>
              </p:cNvSpPr>
              <p:nvPr/>
            </p:nvSpPr>
            <p:spPr bwMode="auto">
              <a:xfrm>
                <a:off x="3874" y="2674"/>
                <a:ext cx="23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ea typeface="PMingLiU" pitchFamily="18" charset="-120"/>
                  </a:rPr>
                  <a:t>F</a:t>
                </a:r>
              </a:p>
            </p:txBody>
          </p:sp>
        </p:grpSp>
        <p:sp>
          <p:nvSpPr>
            <p:cNvPr id="25631" name="Line 73"/>
            <p:cNvSpPr>
              <a:spLocks noChangeShapeType="1"/>
            </p:cNvSpPr>
            <p:nvPr/>
          </p:nvSpPr>
          <p:spPr bwMode="auto">
            <a:xfrm flipH="1">
              <a:off x="3908" y="2344"/>
              <a:ext cx="506" cy="3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2" name="Line 74"/>
            <p:cNvSpPr>
              <a:spLocks noChangeShapeType="1"/>
            </p:cNvSpPr>
            <p:nvPr/>
          </p:nvSpPr>
          <p:spPr bwMode="auto">
            <a:xfrm>
              <a:off x="2088" y="2373"/>
              <a:ext cx="578" cy="3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Line 75"/>
            <p:cNvSpPr>
              <a:spLocks noChangeShapeType="1"/>
            </p:cNvSpPr>
            <p:nvPr/>
          </p:nvSpPr>
          <p:spPr bwMode="auto">
            <a:xfrm flipH="1">
              <a:off x="1343" y="2369"/>
              <a:ext cx="466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4" name="Line 76"/>
            <p:cNvSpPr>
              <a:spLocks noChangeShapeType="1"/>
            </p:cNvSpPr>
            <p:nvPr/>
          </p:nvSpPr>
          <p:spPr bwMode="auto">
            <a:xfrm flipH="1">
              <a:off x="827" y="3106"/>
              <a:ext cx="392" cy="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5" name="Line 77"/>
            <p:cNvSpPr>
              <a:spLocks noChangeShapeType="1"/>
            </p:cNvSpPr>
            <p:nvPr/>
          </p:nvSpPr>
          <p:spPr bwMode="auto">
            <a:xfrm>
              <a:off x="3342" y="1641"/>
              <a:ext cx="1191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6" name="Line 78"/>
            <p:cNvSpPr>
              <a:spLocks noChangeShapeType="1"/>
            </p:cNvSpPr>
            <p:nvPr/>
          </p:nvSpPr>
          <p:spPr bwMode="auto">
            <a:xfrm>
              <a:off x="2019" y="1465"/>
              <a:ext cx="102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7" name="Rectangle 79"/>
            <p:cNvSpPr>
              <a:spLocks noChangeArrowheads="1"/>
            </p:cNvSpPr>
            <p:nvPr/>
          </p:nvSpPr>
          <p:spPr bwMode="auto">
            <a:xfrm>
              <a:off x="1570" y="1298"/>
              <a:ext cx="4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ea typeface="PMingLiU" pitchFamily="18" charset="-120"/>
                </a:rPr>
                <a:t>root</a:t>
              </a:r>
            </a:p>
          </p:txBody>
        </p:sp>
      </p:grpSp>
      <p:sp>
        <p:nvSpPr>
          <p:cNvPr id="778320" name="Text Box 80"/>
          <p:cNvSpPr txBox="1">
            <a:spLocks noChangeArrowheads="1"/>
          </p:cNvSpPr>
          <p:nvPr/>
        </p:nvSpPr>
        <p:spPr bwMode="auto">
          <a:xfrm>
            <a:off x="1727201" y="4573588"/>
            <a:ext cx="129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悬空？</a:t>
            </a:r>
          </a:p>
        </p:txBody>
      </p:sp>
      <p:sp>
        <p:nvSpPr>
          <p:cNvPr id="778321" name="Rectangle 81"/>
          <p:cNvSpPr>
            <a:spLocks noChangeArrowheads="1"/>
          </p:cNvSpPr>
          <p:nvPr/>
        </p:nvSpPr>
        <p:spPr bwMode="auto">
          <a:xfrm>
            <a:off x="9378950" y="3111500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悬空？</a:t>
            </a:r>
          </a:p>
        </p:txBody>
      </p:sp>
      <p:sp>
        <p:nvSpPr>
          <p:cNvPr id="778322" name="Text Box 82"/>
          <p:cNvSpPr txBox="1">
            <a:spLocks noChangeArrowheads="1"/>
          </p:cNvSpPr>
          <p:nvPr/>
        </p:nvSpPr>
        <p:spPr bwMode="auto">
          <a:xfrm>
            <a:off x="5040314" y="5541964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序遍历结果为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2400" dirty="0">
                <a:solidFill>
                  <a:srgbClr val="66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TW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H, </a:t>
            </a:r>
            <a:r>
              <a:rPr lang="en-US" altLang="zh-TW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 I, B, E, A, F, C</a:t>
            </a:r>
            <a:r>
              <a:rPr lang="en-US" altLang="zh-TW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</a:t>
            </a:r>
            <a:endParaRPr lang="zh-TW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8323" name="Rectangle 83"/>
          <p:cNvSpPr>
            <a:spLocks noGrp="1" noChangeArrowheads="1"/>
          </p:cNvSpPr>
          <p:nvPr>
            <p:ph type="title"/>
          </p:nvPr>
        </p:nvSpPr>
        <p:spPr>
          <a:xfrm>
            <a:off x="798514" y="1490665"/>
            <a:ext cx="6634162" cy="609600"/>
          </a:xfrm>
          <a:solidFill>
            <a:srgbClr val="0000FF"/>
          </a:solidFill>
          <a:ln w="25400">
            <a:solidFill>
              <a:srgbClr val="0000FF"/>
            </a:solidFill>
          </a:ln>
        </p:spPr>
        <p:txBody>
          <a:bodyPr/>
          <a:lstStyle/>
          <a:p>
            <a:pPr algn="l"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画出以下二叉树对应的中序线索二叉树。</a:t>
            </a:r>
          </a:p>
        </p:txBody>
      </p:sp>
      <p:sp>
        <p:nvSpPr>
          <p:cNvPr id="778324" name="AutoShape 84"/>
          <p:cNvSpPr>
            <a:spLocks noChangeArrowheads="1"/>
          </p:cNvSpPr>
          <p:nvPr/>
        </p:nvSpPr>
        <p:spPr bwMode="auto">
          <a:xfrm>
            <a:off x="1708150" y="3006725"/>
            <a:ext cx="1600200" cy="1247775"/>
          </a:xfrm>
          <a:prstGeom prst="wedgeRoundRectCallout">
            <a:avLst>
              <a:gd name="adj1" fmla="val -3883"/>
              <a:gd name="adj2" fmla="val 8248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为避免悬空态，应增设一个头结点</a:t>
            </a:r>
          </a:p>
        </p:txBody>
      </p:sp>
      <p:sp>
        <p:nvSpPr>
          <p:cNvPr id="76" name="五边形 75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271465" y="417742"/>
            <a:ext cx="3849662" cy="988329"/>
            <a:chOff x="511397" y="5872981"/>
            <a:chExt cx="3048644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7" y="6101950"/>
              <a:ext cx="304864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9" y="5872981"/>
              <a:ext cx="265717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线索二叉树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639189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7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7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0" grpId="0" autoUpdateAnimBg="0"/>
      <p:bldP spid="778321" grpId="0" autoUpdateAnimBg="0"/>
      <p:bldP spid="778322" grpId="0" build="p" autoUpdateAnimBg="0"/>
      <p:bldP spid="77832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ChangeArrowheads="1"/>
          </p:cNvSpPr>
          <p:nvPr/>
        </p:nvSpPr>
        <p:spPr bwMode="auto">
          <a:xfrm>
            <a:off x="694897" y="1574213"/>
            <a:ext cx="6207125" cy="798513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画出与二叉树对应的中序线索二叉树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824836" y="1742415"/>
            <a:ext cx="3429000" cy="2881313"/>
            <a:chOff x="1174" y="864"/>
            <a:chExt cx="2160" cy="1815"/>
          </a:xfrm>
        </p:grpSpPr>
        <p:sp>
          <p:nvSpPr>
            <p:cNvPr id="27684" name="Rectangle 8"/>
            <p:cNvSpPr>
              <a:spLocks noChangeArrowheads="1"/>
            </p:cNvSpPr>
            <p:nvPr/>
          </p:nvSpPr>
          <p:spPr bwMode="auto">
            <a:xfrm>
              <a:off x="2192" y="86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宋体" panose="02010600030101010101" pitchFamily="2" charset="-122"/>
                </a:rPr>
                <a:t>28</a:t>
              </a:r>
            </a:p>
          </p:txBody>
        </p:sp>
        <p:sp>
          <p:nvSpPr>
            <p:cNvPr id="27685" name="Rectangle 9"/>
            <p:cNvSpPr>
              <a:spLocks noChangeArrowheads="1"/>
            </p:cNvSpPr>
            <p:nvPr/>
          </p:nvSpPr>
          <p:spPr bwMode="auto">
            <a:xfrm>
              <a:off x="1798" y="139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宋体" panose="02010600030101010101" pitchFamily="2" charset="-122"/>
                </a:rPr>
                <a:t>25</a:t>
              </a:r>
            </a:p>
          </p:txBody>
        </p:sp>
        <p:grpSp>
          <p:nvGrpSpPr>
            <p:cNvPr id="27686" name="Group 10"/>
            <p:cNvGrpSpPr>
              <a:grpSpLocks/>
            </p:cNvGrpSpPr>
            <p:nvPr/>
          </p:nvGrpSpPr>
          <p:grpSpPr bwMode="auto">
            <a:xfrm>
              <a:off x="1680" y="1680"/>
              <a:ext cx="480" cy="240"/>
              <a:chOff x="2304" y="2352"/>
              <a:chExt cx="480" cy="240"/>
            </a:xfrm>
          </p:grpSpPr>
          <p:sp>
            <p:nvSpPr>
              <p:cNvPr id="27700" name="Line 11"/>
              <p:cNvSpPr>
                <a:spLocks noChangeShapeType="1"/>
              </p:cNvSpPr>
              <p:nvPr/>
            </p:nvSpPr>
            <p:spPr bwMode="auto">
              <a:xfrm flipH="1">
                <a:off x="2304" y="2352"/>
                <a:ext cx="192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1" name="Line 12"/>
              <p:cNvSpPr>
                <a:spLocks noChangeShapeType="1"/>
              </p:cNvSpPr>
              <p:nvPr/>
            </p:nvSpPr>
            <p:spPr bwMode="auto">
              <a:xfrm>
                <a:off x="2640" y="2352"/>
                <a:ext cx="144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87" name="Group 13"/>
            <p:cNvGrpSpPr>
              <a:grpSpLocks/>
            </p:cNvGrpSpPr>
            <p:nvPr/>
          </p:nvGrpSpPr>
          <p:grpSpPr bwMode="auto">
            <a:xfrm>
              <a:off x="2112" y="1200"/>
              <a:ext cx="480" cy="240"/>
              <a:chOff x="2304" y="2352"/>
              <a:chExt cx="480" cy="240"/>
            </a:xfrm>
          </p:grpSpPr>
          <p:sp>
            <p:nvSpPr>
              <p:cNvPr id="27698" name="Line 14"/>
              <p:cNvSpPr>
                <a:spLocks noChangeShapeType="1"/>
              </p:cNvSpPr>
              <p:nvPr/>
            </p:nvSpPr>
            <p:spPr bwMode="auto">
              <a:xfrm flipH="1">
                <a:off x="2304" y="2352"/>
                <a:ext cx="192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9" name="Line 15"/>
              <p:cNvSpPr>
                <a:spLocks noChangeShapeType="1"/>
              </p:cNvSpPr>
              <p:nvPr/>
            </p:nvSpPr>
            <p:spPr bwMode="auto">
              <a:xfrm>
                <a:off x="2640" y="2352"/>
                <a:ext cx="144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88" name="Rectangle 16"/>
            <p:cNvSpPr>
              <a:spLocks noChangeArrowheads="1"/>
            </p:cNvSpPr>
            <p:nvPr/>
          </p:nvSpPr>
          <p:spPr bwMode="auto">
            <a:xfrm>
              <a:off x="1462" y="187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27689" name="Line 17"/>
            <p:cNvSpPr>
              <a:spLocks noChangeShapeType="1"/>
            </p:cNvSpPr>
            <p:nvPr/>
          </p:nvSpPr>
          <p:spPr bwMode="auto">
            <a:xfrm flipH="1">
              <a:off x="1366" y="2160"/>
              <a:ext cx="192" cy="24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Rectangle 18"/>
            <p:cNvSpPr>
              <a:spLocks noChangeArrowheads="1"/>
            </p:cNvSpPr>
            <p:nvPr/>
          </p:nvSpPr>
          <p:spPr bwMode="auto">
            <a:xfrm>
              <a:off x="1174" y="235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27691" name="Rectangle 19"/>
            <p:cNvSpPr>
              <a:spLocks noChangeArrowheads="1"/>
            </p:cNvSpPr>
            <p:nvPr/>
          </p:nvSpPr>
          <p:spPr bwMode="auto">
            <a:xfrm>
              <a:off x="1990" y="1872"/>
              <a:ext cx="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27692" name="Rectangle 20"/>
            <p:cNvSpPr>
              <a:spLocks noChangeArrowheads="1"/>
            </p:cNvSpPr>
            <p:nvPr/>
          </p:nvSpPr>
          <p:spPr bwMode="auto">
            <a:xfrm>
              <a:off x="2564" y="139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宋体" panose="02010600030101010101" pitchFamily="2" charset="-122"/>
                </a:rPr>
                <a:t>33</a:t>
              </a:r>
            </a:p>
          </p:txBody>
        </p:sp>
        <p:grpSp>
          <p:nvGrpSpPr>
            <p:cNvPr id="27693" name="Group 21"/>
            <p:cNvGrpSpPr>
              <a:grpSpLocks/>
            </p:cNvGrpSpPr>
            <p:nvPr/>
          </p:nvGrpSpPr>
          <p:grpSpPr bwMode="auto">
            <a:xfrm>
              <a:off x="2470" y="1680"/>
              <a:ext cx="480" cy="240"/>
              <a:chOff x="2304" y="2352"/>
              <a:chExt cx="480" cy="240"/>
            </a:xfrm>
          </p:grpSpPr>
          <p:sp>
            <p:nvSpPr>
              <p:cNvPr id="27696" name="Line 22"/>
              <p:cNvSpPr>
                <a:spLocks noChangeShapeType="1"/>
              </p:cNvSpPr>
              <p:nvPr/>
            </p:nvSpPr>
            <p:spPr bwMode="auto">
              <a:xfrm flipH="1">
                <a:off x="2304" y="2352"/>
                <a:ext cx="192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7" name="Line 23"/>
              <p:cNvSpPr>
                <a:spLocks noChangeShapeType="1"/>
              </p:cNvSpPr>
              <p:nvPr/>
            </p:nvSpPr>
            <p:spPr bwMode="auto">
              <a:xfrm>
                <a:off x="2640" y="2352"/>
                <a:ext cx="144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94" name="Rectangle 24"/>
            <p:cNvSpPr>
              <a:spLocks noChangeArrowheads="1"/>
            </p:cNvSpPr>
            <p:nvPr/>
          </p:nvSpPr>
          <p:spPr bwMode="auto">
            <a:xfrm>
              <a:off x="2304" y="187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宋体" panose="02010600030101010101" pitchFamily="2" charset="-122"/>
                </a:rPr>
                <a:t>08</a:t>
              </a:r>
            </a:p>
          </p:txBody>
        </p:sp>
        <p:sp>
          <p:nvSpPr>
            <p:cNvPr id="27695" name="Rectangle 25"/>
            <p:cNvSpPr>
              <a:spLocks noChangeArrowheads="1"/>
            </p:cNvSpPr>
            <p:nvPr/>
          </p:nvSpPr>
          <p:spPr bwMode="auto">
            <a:xfrm>
              <a:off x="2854" y="187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宋体" panose="02010600030101010101" pitchFamily="2" charset="-122"/>
                </a:rPr>
                <a:t>54</a:t>
              </a:r>
            </a:p>
          </p:txBody>
        </p:sp>
      </p:grpSp>
      <p:sp>
        <p:nvSpPr>
          <p:cNvPr id="780314" name="Rectangle 26"/>
          <p:cNvSpPr>
            <a:spLocks noChangeArrowheads="1"/>
          </p:cNvSpPr>
          <p:nvPr/>
        </p:nvSpPr>
        <p:spPr bwMode="auto">
          <a:xfrm>
            <a:off x="3430637" y="5390049"/>
            <a:ext cx="8153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因为中序遍历序列是：</a:t>
            </a:r>
            <a:r>
              <a:rPr lang="en-US" altLang="zh-CN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40 25 60 </a:t>
            </a:r>
            <a:r>
              <a:rPr lang="en-US" altLang="zh-CN" sz="28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08 33 </a:t>
            </a:r>
            <a:r>
              <a:rPr lang="en-US" altLang="zh-CN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在原二叉树中添加虚线。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7104112" y="2199614"/>
            <a:ext cx="4651375" cy="2133600"/>
            <a:chOff x="720" y="1200"/>
            <a:chExt cx="2930" cy="1344"/>
          </a:xfrm>
        </p:grpSpPr>
        <p:grpSp>
          <p:nvGrpSpPr>
            <p:cNvPr id="27655" name="Group 28"/>
            <p:cNvGrpSpPr>
              <a:grpSpLocks/>
            </p:cNvGrpSpPr>
            <p:nvPr/>
          </p:nvGrpSpPr>
          <p:grpSpPr bwMode="auto">
            <a:xfrm>
              <a:off x="912" y="1922"/>
              <a:ext cx="247" cy="622"/>
              <a:chOff x="192" y="2208"/>
              <a:chExt cx="247" cy="622"/>
            </a:xfrm>
          </p:grpSpPr>
          <p:sp>
            <p:nvSpPr>
              <p:cNvPr id="27682" name="Line 29"/>
              <p:cNvSpPr>
                <a:spLocks noChangeShapeType="1"/>
              </p:cNvSpPr>
              <p:nvPr/>
            </p:nvSpPr>
            <p:spPr bwMode="auto">
              <a:xfrm flipH="1">
                <a:off x="200" y="2829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3" name="Line 30"/>
              <p:cNvSpPr>
                <a:spLocks noChangeShapeType="1"/>
              </p:cNvSpPr>
              <p:nvPr/>
            </p:nvSpPr>
            <p:spPr bwMode="auto">
              <a:xfrm flipH="1" flipV="1">
                <a:off x="192" y="2208"/>
                <a:ext cx="1" cy="62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56" name="Rectangle 31"/>
            <p:cNvSpPr>
              <a:spLocks noChangeArrowheads="1"/>
            </p:cNvSpPr>
            <p:nvPr/>
          </p:nvSpPr>
          <p:spPr bwMode="auto">
            <a:xfrm>
              <a:off x="720" y="1536"/>
              <a:ext cx="5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1"/>
                  </a:solidFill>
                  <a:latin typeface="楷体_GB2312" pitchFamily="49" charset="-122"/>
                  <a:ea typeface="楷体_GB2312" pitchFamily="49" charset="-122"/>
                </a:rPr>
                <a:t>NULL</a:t>
              </a:r>
            </a:p>
          </p:txBody>
        </p:sp>
        <p:grpSp>
          <p:nvGrpSpPr>
            <p:cNvPr id="27657" name="Group 32"/>
            <p:cNvGrpSpPr>
              <a:grpSpLocks/>
            </p:cNvGrpSpPr>
            <p:nvPr/>
          </p:nvGrpSpPr>
          <p:grpSpPr bwMode="auto">
            <a:xfrm>
              <a:off x="1462" y="2160"/>
              <a:ext cx="199" cy="384"/>
              <a:chOff x="1001" y="3183"/>
              <a:chExt cx="247" cy="526"/>
            </a:xfrm>
          </p:grpSpPr>
          <p:sp>
            <p:nvSpPr>
              <p:cNvPr id="27680" name="Line 33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1" name="Line 34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658" name="Group 35"/>
            <p:cNvGrpSpPr>
              <a:grpSpLocks/>
            </p:cNvGrpSpPr>
            <p:nvPr/>
          </p:nvGrpSpPr>
          <p:grpSpPr bwMode="auto">
            <a:xfrm>
              <a:off x="1750" y="1680"/>
              <a:ext cx="96" cy="382"/>
              <a:chOff x="1001" y="3183"/>
              <a:chExt cx="247" cy="526"/>
            </a:xfrm>
          </p:grpSpPr>
          <p:sp>
            <p:nvSpPr>
              <p:cNvPr id="27678" name="Line 36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9" name="Line 37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659" name="Group 38"/>
            <p:cNvGrpSpPr>
              <a:grpSpLocks/>
            </p:cNvGrpSpPr>
            <p:nvPr/>
          </p:nvGrpSpPr>
          <p:grpSpPr bwMode="auto">
            <a:xfrm>
              <a:off x="2230" y="1200"/>
              <a:ext cx="96" cy="864"/>
              <a:chOff x="1001" y="3183"/>
              <a:chExt cx="247" cy="526"/>
            </a:xfrm>
          </p:grpSpPr>
          <p:sp>
            <p:nvSpPr>
              <p:cNvPr id="27676" name="Line 39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7" name="Line 40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660" name="Group 41"/>
            <p:cNvGrpSpPr>
              <a:grpSpLocks/>
            </p:cNvGrpSpPr>
            <p:nvPr/>
          </p:nvGrpSpPr>
          <p:grpSpPr bwMode="auto">
            <a:xfrm flipH="1">
              <a:off x="1990" y="1680"/>
              <a:ext cx="48" cy="384"/>
              <a:chOff x="1001" y="3183"/>
              <a:chExt cx="247" cy="526"/>
            </a:xfrm>
          </p:grpSpPr>
          <p:sp>
            <p:nvSpPr>
              <p:cNvPr id="27674" name="Line 42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5" name="Line 43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661" name="Group 44"/>
            <p:cNvGrpSpPr>
              <a:grpSpLocks/>
            </p:cNvGrpSpPr>
            <p:nvPr/>
          </p:nvGrpSpPr>
          <p:grpSpPr bwMode="auto">
            <a:xfrm flipH="1">
              <a:off x="2806" y="1776"/>
              <a:ext cx="48" cy="384"/>
              <a:chOff x="1001" y="3183"/>
              <a:chExt cx="247" cy="526"/>
            </a:xfrm>
          </p:grpSpPr>
          <p:sp>
            <p:nvSpPr>
              <p:cNvPr id="27672" name="Line 45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3" name="Line 46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662" name="Group 47"/>
            <p:cNvGrpSpPr>
              <a:grpSpLocks/>
            </p:cNvGrpSpPr>
            <p:nvPr/>
          </p:nvGrpSpPr>
          <p:grpSpPr bwMode="auto">
            <a:xfrm flipH="1">
              <a:off x="2374" y="1200"/>
              <a:ext cx="96" cy="960"/>
              <a:chOff x="1001" y="3183"/>
              <a:chExt cx="247" cy="526"/>
            </a:xfrm>
          </p:grpSpPr>
          <p:sp>
            <p:nvSpPr>
              <p:cNvPr id="27670" name="Line 48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1" name="Line 49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663" name="Group 50"/>
            <p:cNvGrpSpPr>
              <a:grpSpLocks/>
            </p:cNvGrpSpPr>
            <p:nvPr/>
          </p:nvGrpSpPr>
          <p:grpSpPr bwMode="auto">
            <a:xfrm>
              <a:off x="2614" y="1776"/>
              <a:ext cx="96" cy="382"/>
              <a:chOff x="1001" y="3183"/>
              <a:chExt cx="247" cy="526"/>
            </a:xfrm>
          </p:grpSpPr>
          <p:sp>
            <p:nvSpPr>
              <p:cNvPr id="27668" name="Line 51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9" name="Line 52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664" name="Group 53"/>
            <p:cNvGrpSpPr>
              <a:grpSpLocks/>
            </p:cNvGrpSpPr>
            <p:nvPr/>
          </p:nvGrpSpPr>
          <p:grpSpPr bwMode="auto">
            <a:xfrm>
              <a:off x="3161" y="1728"/>
              <a:ext cx="199" cy="432"/>
              <a:chOff x="1001" y="3183"/>
              <a:chExt cx="247" cy="526"/>
            </a:xfrm>
          </p:grpSpPr>
          <p:sp>
            <p:nvSpPr>
              <p:cNvPr id="27666" name="Line 54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7" name="Line 55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65" name="Rectangle 56"/>
            <p:cNvSpPr>
              <a:spLocks noChangeArrowheads="1"/>
            </p:cNvSpPr>
            <p:nvPr/>
          </p:nvSpPr>
          <p:spPr bwMode="auto">
            <a:xfrm>
              <a:off x="3142" y="1440"/>
              <a:ext cx="5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66FF33"/>
                  </a:solidFill>
                  <a:latin typeface="楷体_GB2312" pitchFamily="49" charset="-122"/>
                  <a:ea typeface="楷体_GB2312" pitchFamily="49" charset="-122"/>
                </a:rPr>
                <a:t>NULL</a:t>
              </a:r>
            </a:p>
          </p:txBody>
        </p:sp>
      </p:grpSp>
      <p:sp>
        <p:nvSpPr>
          <p:cNvPr id="56" name="五边形 55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271465" y="417742"/>
            <a:ext cx="3849662" cy="988329"/>
            <a:chOff x="511397" y="5872981"/>
            <a:chExt cx="3048644" cy="1903027"/>
          </a:xfrm>
        </p:grpSpPr>
        <p:sp>
          <p:nvSpPr>
            <p:cNvPr id="58" name="燕尾形 57"/>
            <p:cNvSpPr/>
            <p:nvPr/>
          </p:nvSpPr>
          <p:spPr>
            <a:xfrm>
              <a:off x="511397" y="6101950"/>
              <a:ext cx="304864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燕尾形 4"/>
            <p:cNvSpPr/>
            <p:nvPr/>
          </p:nvSpPr>
          <p:spPr>
            <a:xfrm>
              <a:off x="819519" y="5872981"/>
              <a:ext cx="265717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线索二叉树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694897" y="2980622"/>
            <a:ext cx="5113071" cy="20313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514350" indent="-514350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写出中序遍历序列；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添加虚线；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指针写上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燕尾形 60"/>
          <p:cNvSpPr/>
          <p:nvPr/>
        </p:nvSpPr>
        <p:spPr>
          <a:xfrm rot="5400000">
            <a:off x="3519645" y="2467996"/>
            <a:ext cx="357523" cy="4747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7433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80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80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314" grpId="0" build="p" autoUpdateAnimBg="0"/>
      <p:bldP spid="60" grpId="0" animBg="1"/>
      <p:bldP spid="61" grpId="0" animBg="1"/>
      <p:bldP spid="6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6669089" y="3735389"/>
            <a:ext cx="903287" cy="1690687"/>
          </a:xfrm>
          <a:custGeom>
            <a:avLst/>
            <a:gdLst>
              <a:gd name="connsiteX0" fmla="*/ 221247 w 863600"/>
              <a:gd name="connsiteY0" fmla="*/ 0 h 1615441"/>
              <a:gd name="connsiteX1" fmla="*/ 863600 w 863600"/>
              <a:gd name="connsiteY1" fmla="*/ 1 h 1615441"/>
              <a:gd name="connsiteX2" fmla="*/ 863600 w 863600"/>
              <a:gd name="connsiteY2" fmla="*/ 140965 h 1615441"/>
              <a:gd name="connsiteX3" fmla="*/ 221247 w 863600"/>
              <a:gd name="connsiteY3" fmla="*/ 140965 h 1615441"/>
              <a:gd name="connsiteX4" fmla="*/ 140965 w 863600"/>
              <a:gd name="connsiteY4" fmla="*/ 221247 h 1615441"/>
              <a:gd name="connsiteX5" fmla="*/ 140964 w 863600"/>
              <a:gd name="connsiteY5" fmla="*/ 1615441 h 1615441"/>
              <a:gd name="connsiteX6" fmla="*/ 0 w 863600"/>
              <a:gd name="connsiteY6" fmla="*/ 1615441 h 1615441"/>
              <a:gd name="connsiteX7" fmla="*/ 0 w 863600"/>
              <a:gd name="connsiteY7" fmla="*/ 221247 h 1615441"/>
              <a:gd name="connsiteX8" fmla="*/ 221247 w 863600"/>
              <a:gd name="connsiteY8" fmla="*/ 0 h 161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3600" h="161544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cubicBezTo>
                  <a:pt x="140965" y="685978"/>
                  <a:pt x="140964" y="1150710"/>
                  <a:pt x="140964" y="1615441"/>
                </a:cubicBezTo>
                <a:lnTo>
                  <a:pt x="0" y="161544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6348414" y="2559051"/>
            <a:ext cx="903287" cy="2867025"/>
          </a:xfrm>
          <a:custGeom>
            <a:avLst/>
            <a:gdLst>
              <a:gd name="connsiteX0" fmla="*/ 221247 w 863600"/>
              <a:gd name="connsiteY0" fmla="*/ 0 h 2741461"/>
              <a:gd name="connsiteX1" fmla="*/ 863600 w 863600"/>
              <a:gd name="connsiteY1" fmla="*/ 1 h 2741461"/>
              <a:gd name="connsiteX2" fmla="*/ 863600 w 863600"/>
              <a:gd name="connsiteY2" fmla="*/ 140965 h 2741461"/>
              <a:gd name="connsiteX3" fmla="*/ 221247 w 863600"/>
              <a:gd name="connsiteY3" fmla="*/ 140965 h 2741461"/>
              <a:gd name="connsiteX4" fmla="*/ 140965 w 863600"/>
              <a:gd name="connsiteY4" fmla="*/ 221247 h 2741461"/>
              <a:gd name="connsiteX5" fmla="*/ 140965 w 863600"/>
              <a:gd name="connsiteY5" fmla="*/ 1013461 h 2741461"/>
              <a:gd name="connsiteX6" fmla="*/ 140965 w 863600"/>
              <a:gd name="connsiteY6" fmla="*/ 1013461 h 2741461"/>
              <a:gd name="connsiteX7" fmla="*/ 140965 w 863600"/>
              <a:gd name="connsiteY7" fmla="*/ 2741461 h 2741461"/>
              <a:gd name="connsiteX8" fmla="*/ 1 w 863600"/>
              <a:gd name="connsiteY8" fmla="*/ 2741461 h 2741461"/>
              <a:gd name="connsiteX9" fmla="*/ 0 w 863600"/>
              <a:gd name="connsiteY9" fmla="*/ 1615441 h 2741461"/>
              <a:gd name="connsiteX10" fmla="*/ 0 w 863600"/>
              <a:gd name="connsiteY10" fmla="*/ 1615441 h 2741461"/>
              <a:gd name="connsiteX11" fmla="*/ 0 w 863600"/>
              <a:gd name="connsiteY11" fmla="*/ 1013461 h 2741461"/>
              <a:gd name="connsiteX12" fmla="*/ 0 w 863600"/>
              <a:gd name="connsiteY12" fmla="*/ 221247 h 2741461"/>
              <a:gd name="connsiteX13" fmla="*/ 221247 w 863600"/>
              <a:gd name="connsiteY13" fmla="*/ 0 h 274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3600" h="274146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lnTo>
                  <a:pt x="140965" y="1013461"/>
                </a:lnTo>
                <a:lnTo>
                  <a:pt x="140965" y="1013461"/>
                </a:lnTo>
                <a:lnTo>
                  <a:pt x="140965" y="2741461"/>
                </a:lnTo>
                <a:lnTo>
                  <a:pt x="1" y="2741461"/>
                </a:lnTo>
                <a:lnTo>
                  <a:pt x="0" y="1615441"/>
                </a:lnTo>
                <a:lnTo>
                  <a:pt x="0" y="1615441"/>
                </a:lnTo>
                <a:lnTo>
                  <a:pt x="0" y="101346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 flipH="1">
            <a:off x="4972050" y="4645025"/>
            <a:ext cx="903288" cy="781050"/>
          </a:xfrm>
          <a:custGeom>
            <a:avLst/>
            <a:gdLst>
              <a:gd name="connsiteX0" fmla="*/ 221247 w 863600"/>
              <a:gd name="connsiteY0" fmla="*/ 0 h 746809"/>
              <a:gd name="connsiteX1" fmla="*/ 0 w 863600"/>
              <a:gd name="connsiteY1" fmla="*/ 221247 h 746809"/>
              <a:gd name="connsiteX2" fmla="*/ 0 w 863600"/>
              <a:gd name="connsiteY2" fmla="*/ 746809 h 746809"/>
              <a:gd name="connsiteX3" fmla="*/ 140965 w 863600"/>
              <a:gd name="connsiteY3" fmla="*/ 746809 h 746809"/>
              <a:gd name="connsiteX4" fmla="*/ 140965 w 863600"/>
              <a:gd name="connsiteY4" fmla="*/ 221247 h 746809"/>
              <a:gd name="connsiteX5" fmla="*/ 221247 w 863600"/>
              <a:gd name="connsiteY5" fmla="*/ 140965 h 746809"/>
              <a:gd name="connsiteX6" fmla="*/ 863600 w 863600"/>
              <a:gd name="connsiteY6" fmla="*/ 140965 h 746809"/>
              <a:gd name="connsiteX7" fmla="*/ 863600 w 863600"/>
              <a:gd name="connsiteY7" fmla="*/ 1 h 74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600" h="746809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746809"/>
                </a:lnTo>
                <a:lnTo>
                  <a:pt x="140965" y="746809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 flipH="1">
            <a:off x="5292725" y="3516313"/>
            <a:ext cx="903288" cy="1909762"/>
          </a:xfrm>
          <a:custGeom>
            <a:avLst/>
            <a:gdLst>
              <a:gd name="connsiteX0" fmla="*/ 221247 w 863600"/>
              <a:gd name="connsiteY0" fmla="*/ 0 h 1825043"/>
              <a:gd name="connsiteX1" fmla="*/ 0 w 863600"/>
              <a:gd name="connsiteY1" fmla="*/ 221247 h 1825043"/>
              <a:gd name="connsiteX2" fmla="*/ 0 w 863600"/>
              <a:gd name="connsiteY2" fmla="*/ 1013461 h 1825043"/>
              <a:gd name="connsiteX3" fmla="*/ 0 w 863600"/>
              <a:gd name="connsiteY3" fmla="*/ 1615441 h 1825043"/>
              <a:gd name="connsiteX4" fmla="*/ 0 w 863600"/>
              <a:gd name="connsiteY4" fmla="*/ 1825043 h 1825043"/>
              <a:gd name="connsiteX5" fmla="*/ 140965 w 863600"/>
              <a:gd name="connsiteY5" fmla="*/ 1825043 h 1825043"/>
              <a:gd name="connsiteX6" fmla="*/ 140965 w 863600"/>
              <a:gd name="connsiteY6" fmla="*/ 1013461 h 1825043"/>
              <a:gd name="connsiteX7" fmla="*/ 140965 w 863600"/>
              <a:gd name="connsiteY7" fmla="*/ 221247 h 1825043"/>
              <a:gd name="connsiteX8" fmla="*/ 221247 w 863600"/>
              <a:gd name="connsiteY8" fmla="*/ 140965 h 1825043"/>
              <a:gd name="connsiteX9" fmla="*/ 863600 w 863600"/>
              <a:gd name="connsiteY9" fmla="*/ 140965 h 1825043"/>
              <a:gd name="connsiteX10" fmla="*/ 863600 w 863600"/>
              <a:gd name="connsiteY10" fmla="*/ 1 h 182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600" h="1825043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1013461"/>
                </a:lnTo>
                <a:lnTo>
                  <a:pt x="0" y="1615441"/>
                </a:lnTo>
                <a:lnTo>
                  <a:pt x="0" y="1825043"/>
                </a:lnTo>
                <a:lnTo>
                  <a:pt x="140965" y="1825043"/>
                </a:lnTo>
                <a:lnTo>
                  <a:pt x="140965" y="1013461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MH_Other_5"/>
          <p:cNvSpPr/>
          <p:nvPr>
            <p:custDataLst>
              <p:tags r:id="rId5"/>
            </p:custDataLst>
          </p:nvPr>
        </p:nvSpPr>
        <p:spPr>
          <a:xfrm flipH="1">
            <a:off x="4662489" y="1887539"/>
            <a:ext cx="903287" cy="3538537"/>
          </a:xfrm>
          <a:custGeom>
            <a:avLst/>
            <a:gdLst>
              <a:gd name="connsiteX0" fmla="*/ 221247 w 863600"/>
              <a:gd name="connsiteY0" fmla="*/ 0 h 3383233"/>
              <a:gd name="connsiteX1" fmla="*/ 0 w 863600"/>
              <a:gd name="connsiteY1" fmla="*/ 221247 h 3383233"/>
              <a:gd name="connsiteX2" fmla="*/ 0 w 863600"/>
              <a:gd name="connsiteY2" fmla="*/ 1547881 h 3383233"/>
              <a:gd name="connsiteX3" fmla="*/ 0 w 863600"/>
              <a:gd name="connsiteY3" fmla="*/ 1615441 h 3383233"/>
              <a:gd name="connsiteX4" fmla="*/ 1 w 863600"/>
              <a:gd name="connsiteY4" fmla="*/ 3383233 h 3383233"/>
              <a:gd name="connsiteX5" fmla="*/ 140965 w 863600"/>
              <a:gd name="connsiteY5" fmla="*/ 3383233 h 3383233"/>
              <a:gd name="connsiteX6" fmla="*/ 140965 w 863600"/>
              <a:gd name="connsiteY6" fmla="*/ 1547881 h 3383233"/>
              <a:gd name="connsiteX7" fmla="*/ 140964 w 863600"/>
              <a:gd name="connsiteY7" fmla="*/ 1547881 h 3383233"/>
              <a:gd name="connsiteX8" fmla="*/ 140965 w 863600"/>
              <a:gd name="connsiteY8" fmla="*/ 221247 h 3383233"/>
              <a:gd name="connsiteX9" fmla="*/ 221247 w 863600"/>
              <a:gd name="connsiteY9" fmla="*/ 140965 h 3383233"/>
              <a:gd name="connsiteX10" fmla="*/ 863600 w 863600"/>
              <a:gd name="connsiteY10" fmla="*/ 140965 h 3383233"/>
              <a:gd name="connsiteX11" fmla="*/ 863600 w 863600"/>
              <a:gd name="connsiteY11" fmla="*/ 1 h 338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3600" h="3383233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1547881"/>
                </a:lnTo>
                <a:lnTo>
                  <a:pt x="0" y="1615441"/>
                </a:lnTo>
                <a:lnTo>
                  <a:pt x="1" y="3383233"/>
                </a:lnTo>
                <a:lnTo>
                  <a:pt x="140965" y="3383233"/>
                </a:lnTo>
                <a:lnTo>
                  <a:pt x="140965" y="1547881"/>
                </a:lnTo>
                <a:lnTo>
                  <a:pt x="140964" y="1547881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>
            <a:off x="7542214" y="3559176"/>
            <a:ext cx="504825" cy="5048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Other_7"/>
          <p:cNvSpPr/>
          <p:nvPr>
            <p:custDataLst>
              <p:tags r:id="rId7"/>
            </p:custDataLst>
          </p:nvPr>
        </p:nvSpPr>
        <p:spPr>
          <a:xfrm>
            <a:off x="7219951" y="2379663"/>
            <a:ext cx="506413" cy="5064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8"/>
          <p:cNvSpPr/>
          <p:nvPr>
            <p:custDataLst>
              <p:tags r:id="rId8"/>
            </p:custDataLst>
          </p:nvPr>
        </p:nvSpPr>
        <p:spPr>
          <a:xfrm flipH="1">
            <a:off x="4497388" y="4467226"/>
            <a:ext cx="506412" cy="5064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Other_9"/>
          <p:cNvSpPr/>
          <p:nvPr>
            <p:custDataLst>
              <p:tags r:id="rId9"/>
            </p:custDataLst>
          </p:nvPr>
        </p:nvSpPr>
        <p:spPr>
          <a:xfrm flipH="1">
            <a:off x="4819651" y="3338513"/>
            <a:ext cx="504825" cy="5064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_10"/>
          <p:cNvSpPr/>
          <p:nvPr>
            <p:custDataLst>
              <p:tags r:id="rId10"/>
            </p:custDataLst>
          </p:nvPr>
        </p:nvSpPr>
        <p:spPr>
          <a:xfrm flipH="1">
            <a:off x="4244976" y="1708151"/>
            <a:ext cx="506413" cy="5064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SubTitle_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821613" y="2314689"/>
            <a:ext cx="240665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表达式求值</a:t>
            </a:r>
          </a:p>
        </p:txBody>
      </p:sp>
      <p:sp>
        <p:nvSpPr>
          <p:cNvPr id="15" name="MH_Desc_1"/>
          <p:cNvSpPr txBox="1"/>
          <p:nvPr>
            <p:custDataLst>
              <p:tags r:id="rId12"/>
            </p:custDataLst>
          </p:nvPr>
        </p:nvSpPr>
        <p:spPr>
          <a:xfrm>
            <a:off x="3326097" y="5515879"/>
            <a:ext cx="6274169" cy="898301"/>
          </a:xfrm>
          <a:prstGeom prst="rect">
            <a:avLst/>
          </a:prstGeom>
          <a:noFill/>
        </p:spPr>
        <p:txBody>
          <a:bodyPr lIns="72000" tIns="72000" rIns="72000" bIns="0">
            <a:no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Application </a:t>
            </a:r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</a:rPr>
              <a:t>Field 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of </a:t>
            </a:r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</a:rPr>
              <a:t>Binary Tree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6" name="MH_Other_11"/>
          <p:cNvCxnSpPr/>
          <p:nvPr>
            <p:custDataLst>
              <p:tags r:id="rId13"/>
            </p:custDataLst>
          </p:nvPr>
        </p:nvCxnSpPr>
        <p:spPr>
          <a:xfrm>
            <a:off x="3309939" y="5429250"/>
            <a:ext cx="5775325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SubTitle_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822065" y="1602603"/>
            <a:ext cx="240665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altLang="zh-CN" sz="3200" dirty="0" err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Merkle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SubTitle_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271464" y="3230243"/>
            <a:ext cx="3446586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折半查找的判定树</a:t>
            </a:r>
          </a:p>
        </p:txBody>
      </p:sp>
      <p:sp>
        <p:nvSpPr>
          <p:cNvPr id="19" name="MH_SubTitle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997075" y="4378801"/>
            <a:ext cx="240665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哈夫曼树</a:t>
            </a:r>
          </a:p>
        </p:txBody>
      </p:sp>
      <p:sp>
        <p:nvSpPr>
          <p:cNvPr id="20" name="MH_SubTitle_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047039" y="3528332"/>
            <a:ext cx="240665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</a:t>
            </a:r>
          </a:p>
        </p:txBody>
      </p:sp>
      <p:sp>
        <p:nvSpPr>
          <p:cNvPr id="21" name="MH_Other_2"/>
          <p:cNvSpPr/>
          <p:nvPr>
            <p:custDataLst>
              <p:tags r:id="rId18"/>
            </p:custDataLst>
          </p:nvPr>
        </p:nvSpPr>
        <p:spPr>
          <a:xfrm>
            <a:off x="6989765" y="1887539"/>
            <a:ext cx="1086442" cy="3555999"/>
          </a:xfrm>
          <a:custGeom>
            <a:avLst/>
            <a:gdLst>
              <a:gd name="connsiteX0" fmla="*/ 221247 w 863600"/>
              <a:gd name="connsiteY0" fmla="*/ 0 h 2741461"/>
              <a:gd name="connsiteX1" fmla="*/ 863600 w 863600"/>
              <a:gd name="connsiteY1" fmla="*/ 1 h 2741461"/>
              <a:gd name="connsiteX2" fmla="*/ 863600 w 863600"/>
              <a:gd name="connsiteY2" fmla="*/ 140965 h 2741461"/>
              <a:gd name="connsiteX3" fmla="*/ 221247 w 863600"/>
              <a:gd name="connsiteY3" fmla="*/ 140965 h 2741461"/>
              <a:gd name="connsiteX4" fmla="*/ 140965 w 863600"/>
              <a:gd name="connsiteY4" fmla="*/ 221247 h 2741461"/>
              <a:gd name="connsiteX5" fmla="*/ 140965 w 863600"/>
              <a:gd name="connsiteY5" fmla="*/ 1013461 h 2741461"/>
              <a:gd name="connsiteX6" fmla="*/ 140965 w 863600"/>
              <a:gd name="connsiteY6" fmla="*/ 1013461 h 2741461"/>
              <a:gd name="connsiteX7" fmla="*/ 140965 w 863600"/>
              <a:gd name="connsiteY7" fmla="*/ 2741461 h 2741461"/>
              <a:gd name="connsiteX8" fmla="*/ 1 w 863600"/>
              <a:gd name="connsiteY8" fmla="*/ 2741461 h 2741461"/>
              <a:gd name="connsiteX9" fmla="*/ 0 w 863600"/>
              <a:gd name="connsiteY9" fmla="*/ 1615441 h 2741461"/>
              <a:gd name="connsiteX10" fmla="*/ 0 w 863600"/>
              <a:gd name="connsiteY10" fmla="*/ 1615441 h 2741461"/>
              <a:gd name="connsiteX11" fmla="*/ 0 w 863600"/>
              <a:gd name="connsiteY11" fmla="*/ 1013461 h 2741461"/>
              <a:gd name="connsiteX12" fmla="*/ 0 w 863600"/>
              <a:gd name="connsiteY12" fmla="*/ 221247 h 2741461"/>
              <a:gd name="connsiteX13" fmla="*/ 221247 w 863600"/>
              <a:gd name="connsiteY13" fmla="*/ 0 h 274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3600" h="274146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lnTo>
                  <a:pt x="140965" y="1013461"/>
                </a:lnTo>
                <a:lnTo>
                  <a:pt x="140965" y="1013461"/>
                </a:lnTo>
                <a:lnTo>
                  <a:pt x="140965" y="2741461"/>
                </a:lnTo>
                <a:lnTo>
                  <a:pt x="1" y="2741461"/>
                </a:lnTo>
                <a:lnTo>
                  <a:pt x="0" y="1615441"/>
                </a:lnTo>
                <a:lnTo>
                  <a:pt x="0" y="1615441"/>
                </a:lnTo>
                <a:lnTo>
                  <a:pt x="0" y="101346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MH_SubTitle_4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432195" y="1570945"/>
            <a:ext cx="240665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红黑树</a:t>
            </a:r>
          </a:p>
        </p:txBody>
      </p:sp>
      <p:sp>
        <p:nvSpPr>
          <p:cNvPr id="23" name="MH_Other_7"/>
          <p:cNvSpPr/>
          <p:nvPr>
            <p:custDataLst>
              <p:tags r:id="rId20"/>
            </p:custDataLst>
          </p:nvPr>
        </p:nvSpPr>
        <p:spPr>
          <a:xfrm>
            <a:off x="7949104" y="1669285"/>
            <a:ext cx="506413" cy="5064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五边形 23"/>
          <p:cNvSpPr/>
          <p:nvPr/>
        </p:nvSpPr>
        <p:spPr>
          <a:xfrm>
            <a:off x="767408" y="536656"/>
            <a:ext cx="3729980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二叉树的应用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4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527382" y="2764904"/>
            <a:ext cx="9144000" cy="16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10254" y="1844824"/>
            <a:ext cx="3678237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FF0000"/>
                </a:solidFill>
                <a:latin typeface="Impact" panose="020B0806030902050204" pitchFamily="34" charset="0"/>
              </a:rPr>
              <a:t>Thank You</a:t>
            </a:r>
            <a:endParaRPr lang="zh-CN" altLang="en-US" sz="66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3749883" y="2974900"/>
            <a:ext cx="1501775" cy="1246188"/>
          </a:xfrm>
          <a:custGeom>
            <a:avLst/>
            <a:gdLst>
              <a:gd name="connsiteX0" fmla="*/ 683259 w 1501139"/>
              <a:gd name="connsiteY0" fmla="*/ 0 h 1247086"/>
              <a:gd name="connsiteX1" fmla="*/ 962295 w 1501139"/>
              <a:gd name="connsiteY1" fmla="*/ 0 h 1247086"/>
              <a:gd name="connsiteX2" fmla="*/ 1501139 w 1501139"/>
              <a:gd name="connsiteY2" fmla="*/ 623543 h 1247086"/>
              <a:gd name="connsiteX3" fmla="*/ 962295 w 1501139"/>
              <a:gd name="connsiteY3" fmla="*/ 1247086 h 1247086"/>
              <a:gd name="connsiteX4" fmla="*/ 683259 w 1501139"/>
              <a:gd name="connsiteY4" fmla="*/ 1247086 h 1247086"/>
              <a:gd name="connsiteX5" fmla="*/ 1123741 w 1501139"/>
              <a:gd name="connsiteY5" fmla="*/ 737366 h 1247086"/>
              <a:gd name="connsiteX6" fmla="*/ 0 w 1501139"/>
              <a:gd name="connsiteY6" fmla="*/ 737366 h 1247086"/>
              <a:gd name="connsiteX7" fmla="*/ 0 w 1501139"/>
              <a:gd name="connsiteY7" fmla="*/ 509720 h 1247086"/>
              <a:gd name="connsiteX8" fmla="*/ 1123741 w 1501139"/>
              <a:gd name="connsiteY8" fmla="*/ 509720 h 12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310" y="2996952"/>
            <a:ext cx="367240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谢谢您！</a:t>
            </a:r>
            <a:endParaRPr lang="zh-CN" altLang="en-US" sz="66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1184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燕尾形 71"/>
          <p:cNvSpPr/>
          <p:nvPr/>
        </p:nvSpPr>
        <p:spPr>
          <a:xfrm>
            <a:off x="4851756" y="529891"/>
            <a:ext cx="470062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孩子链表表示法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5" y="417742"/>
            <a:ext cx="3849662" cy="988329"/>
            <a:chOff x="511397" y="5872981"/>
            <a:chExt cx="3048644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7" y="6101950"/>
              <a:ext cx="304864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9" y="5872981"/>
              <a:ext cx="265717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树的存储结构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3" name="Text Box 22"/>
          <p:cNvSpPr txBox="1">
            <a:spLocks noChangeArrowheads="1"/>
          </p:cNvSpPr>
          <p:nvPr/>
        </p:nvSpPr>
        <p:spPr bwMode="auto">
          <a:xfrm>
            <a:off x="3670886" y="1837161"/>
            <a:ext cx="622139" cy="476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ts val="5200"/>
              </a:lnSpc>
              <a:buFontTx/>
              <a:buNone/>
            </a:pPr>
            <a:r>
              <a:rPr lang="en-US" altLang="zh-CN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200"/>
              </a:lnSpc>
              <a:buFontTx/>
              <a:buNone/>
            </a:pPr>
            <a:r>
              <a:rPr lang="en-US" altLang="zh-CN" dirty="0" smtClean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200"/>
              </a:lnSpc>
              <a:buFontTx/>
              <a:buNone/>
            </a:pPr>
            <a:r>
              <a:rPr lang="en-US" altLang="zh-CN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200"/>
              </a:lnSpc>
              <a:buFontTx/>
              <a:buNone/>
            </a:pPr>
            <a:r>
              <a:rPr lang="en-US" altLang="zh-CN" dirty="0" smtClean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200"/>
              </a:lnSpc>
              <a:buFontTx/>
              <a:buNone/>
            </a:pPr>
            <a:r>
              <a:rPr lang="en-US" altLang="zh-CN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200"/>
              </a:lnSpc>
              <a:buFontTx/>
              <a:buNone/>
            </a:pPr>
            <a:r>
              <a:rPr lang="en-US" altLang="zh-CN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200"/>
              </a:lnSpc>
              <a:buFontTx/>
              <a:buNone/>
            </a:pPr>
            <a:r>
              <a:rPr lang="en-US" altLang="zh-CN" dirty="0" smtClean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Text Box 32"/>
          <p:cNvSpPr txBox="1">
            <a:spLocks noChangeArrowheads="1"/>
          </p:cNvSpPr>
          <p:nvPr/>
        </p:nvSpPr>
        <p:spPr bwMode="auto">
          <a:xfrm>
            <a:off x="4412219" y="1253783"/>
            <a:ext cx="39242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6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 </a:t>
            </a:r>
            <a:r>
              <a:rPr lang="en-US" altLang="zh-CN" sz="3600" dirty="0" smtClean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 err="1" smtClean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firstchild</a:t>
            </a:r>
            <a:endParaRPr lang="en-US" altLang="zh-CN" sz="2800" dirty="0">
              <a:solidFill>
                <a:srgbClr val="9900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6997" y="1564632"/>
            <a:ext cx="2809299" cy="4480831"/>
            <a:chOff x="1202946" y="1628612"/>
            <a:chExt cx="2809299" cy="4480831"/>
          </a:xfrm>
        </p:grpSpPr>
        <p:cxnSp>
          <p:nvCxnSpPr>
            <p:cNvPr id="190" name="直接连接符 189"/>
            <p:cNvCxnSpPr/>
            <p:nvPr/>
          </p:nvCxnSpPr>
          <p:spPr>
            <a:xfrm>
              <a:off x="2591505" y="2352632"/>
              <a:ext cx="9401" cy="2070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202946" y="1628612"/>
              <a:ext cx="2809299" cy="4480831"/>
              <a:chOff x="1202946" y="1628612"/>
              <a:chExt cx="2809299" cy="4480831"/>
            </a:xfrm>
          </p:grpSpPr>
          <p:grpSp>
            <p:nvGrpSpPr>
              <p:cNvPr id="156" name="组合 155"/>
              <p:cNvGrpSpPr/>
              <p:nvPr/>
            </p:nvGrpSpPr>
            <p:grpSpPr>
              <a:xfrm>
                <a:off x="1202946" y="1628612"/>
                <a:ext cx="2809299" cy="4480831"/>
                <a:chOff x="2105628" y="1924174"/>
                <a:chExt cx="2809299" cy="4480831"/>
              </a:xfrm>
            </p:grpSpPr>
            <p:cxnSp>
              <p:nvCxnSpPr>
                <p:cNvPr id="157" name="直接连接符 156"/>
                <p:cNvCxnSpPr/>
                <p:nvPr/>
              </p:nvCxnSpPr>
              <p:spPr>
                <a:xfrm flipH="1">
                  <a:off x="2711504" y="2430729"/>
                  <a:ext cx="432168" cy="43160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/>
                <p:cNvCxnSpPr/>
                <p:nvPr/>
              </p:nvCxnSpPr>
              <p:spPr>
                <a:xfrm>
                  <a:off x="3867640" y="2432126"/>
                  <a:ext cx="431635" cy="4302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/>
                <p:cNvCxnSpPr/>
                <p:nvPr/>
              </p:nvCxnSpPr>
              <p:spPr>
                <a:xfrm flipH="1">
                  <a:off x="3088115" y="3607828"/>
                  <a:ext cx="287258" cy="68649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/>
                <p:cNvCxnSpPr/>
                <p:nvPr/>
              </p:nvCxnSpPr>
              <p:spPr>
                <a:xfrm>
                  <a:off x="4114756" y="5024888"/>
                  <a:ext cx="0" cy="6228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3641578" y="3584878"/>
                  <a:ext cx="247396" cy="7239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组合 162"/>
                <p:cNvGrpSpPr/>
                <p:nvPr/>
              </p:nvGrpSpPr>
              <p:grpSpPr>
                <a:xfrm>
                  <a:off x="3105644" y="1924174"/>
                  <a:ext cx="1009112" cy="712737"/>
                  <a:chOff x="3105644" y="1924174"/>
                  <a:chExt cx="1009112" cy="712737"/>
                </a:xfrm>
              </p:grpSpPr>
              <p:sp>
                <p:nvSpPr>
                  <p:cNvPr id="182" name="椭圆 181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3251988" y="1978620"/>
                    <a:ext cx="86276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A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4" name="组合 163"/>
                <p:cNvGrpSpPr/>
                <p:nvPr/>
              </p:nvGrpSpPr>
              <p:grpSpPr>
                <a:xfrm>
                  <a:off x="2105628" y="2838606"/>
                  <a:ext cx="767269" cy="712737"/>
                  <a:chOff x="3105644" y="1924174"/>
                  <a:chExt cx="767269" cy="712737"/>
                </a:xfrm>
              </p:grpSpPr>
              <p:sp>
                <p:nvSpPr>
                  <p:cNvPr id="180" name="椭圆 179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1" name="文本框 180"/>
                  <p:cNvSpPr txBox="1"/>
                  <p:nvPr/>
                </p:nvSpPr>
                <p:spPr>
                  <a:xfrm>
                    <a:off x="3273285" y="2024213"/>
                    <a:ext cx="56784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B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5" name="组合 164"/>
                <p:cNvGrpSpPr/>
                <p:nvPr/>
              </p:nvGrpSpPr>
              <p:grpSpPr>
                <a:xfrm>
                  <a:off x="4147658" y="2838606"/>
                  <a:ext cx="767269" cy="712737"/>
                  <a:chOff x="3105644" y="1924174"/>
                  <a:chExt cx="767269" cy="712737"/>
                </a:xfrm>
              </p:grpSpPr>
              <p:sp>
                <p:nvSpPr>
                  <p:cNvPr id="178" name="椭圆 177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9" name="文本框 178"/>
                  <p:cNvSpPr txBox="1"/>
                  <p:nvPr/>
                </p:nvSpPr>
                <p:spPr>
                  <a:xfrm>
                    <a:off x="3253097" y="2009313"/>
                    <a:ext cx="53610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7" name="组合 166"/>
                <p:cNvGrpSpPr/>
                <p:nvPr/>
              </p:nvGrpSpPr>
              <p:grpSpPr>
                <a:xfrm>
                  <a:off x="3717039" y="5692268"/>
                  <a:ext cx="836737" cy="712737"/>
                  <a:chOff x="4030646" y="3342370"/>
                  <a:chExt cx="836737" cy="712737"/>
                </a:xfrm>
              </p:grpSpPr>
              <p:sp>
                <p:nvSpPr>
                  <p:cNvPr id="174" name="椭圆 173"/>
                  <p:cNvSpPr/>
                  <p:nvPr/>
                </p:nvSpPr>
                <p:spPr>
                  <a:xfrm>
                    <a:off x="4030646" y="3342370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文本框 174"/>
                  <p:cNvSpPr txBox="1"/>
                  <p:nvPr/>
                </p:nvSpPr>
                <p:spPr>
                  <a:xfrm>
                    <a:off x="4168290" y="3406352"/>
                    <a:ext cx="69909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G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8" name="组合 167"/>
                <p:cNvGrpSpPr/>
                <p:nvPr/>
              </p:nvGrpSpPr>
              <p:grpSpPr>
                <a:xfrm>
                  <a:off x="3680064" y="4309743"/>
                  <a:ext cx="767269" cy="712737"/>
                  <a:chOff x="1830240" y="2021842"/>
                  <a:chExt cx="767269" cy="712737"/>
                </a:xfrm>
              </p:grpSpPr>
              <p:sp>
                <p:nvSpPr>
                  <p:cNvPr id="172" name="椭圆 171"/>
                  <p:cNvSpPr/>
                  <p:nvPr/>
                </p:nvSpPr>
                <p:spPr>
                  <a:xfrm>
                    <a:off x="1830240" y="2021842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3" name="文本框 172"/>
                  <p:cNvSpPr txBox="1"/>
                  <p:nvPr/>
                </p:nvSpPr>
                <p:spPr>
                  <a:xfrm>
                    <a:off x="2004859" y="2106981"/>
                    <a:ext cx="5163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F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9" name="组合 168"/>
                <p:cNvGrpSpPr/>
                <p:nvPr/>
              </p:nvGrpSpPr>
              <p:grpSpPr>
                <a:xfrm>
                  <a:off x="2606153" y="4309743"/>
                  <a:ext cx="767269" cy="712737"/>
                  <a:chOff x="2018964" y="1996084"/>
                  <a:chExt cx="767269" cy="712737"/>
                </a:xfrm>
              </p:grpSpPr>
              <p:sp>
                <p:nvSpPr>
                  <p:cNvPr id="170" name="椭圆 169"/>
                  <p:cNvSpPr/>
                  <p:nvPr/>
                </p:nvSpPr>
                <p:spPr>
                  <a:xfrm>
                    <a:off x="2018964" y="199608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1" name="文本框 170"/>
                  <p:cNvSpPr txBox="1"/>
                  <p:nvPr/>
                </p:nvSpPr>
                <p:spPr>
                  <a:xfrm>
                    <a:off x="2215343" y="2081223"/>
                    <a:ext cx="56425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E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91" name="椭圆 190"/>
              <p:cNvSpPr/>
              <p:nvPr/>
            </p:nvSpPr>
            <p:spPr>
              <a:xfrm>
                <a:off x="2207870" y="2604502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2375511" y="2704541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37494"/>
              </p:ext>
            </p:extLst>
          </p:nvPr>
        </p:nvGraphicFramePr>
        <p:xfrm>
          <a:off x="4293025" y="1912952"/>
          <a:ext cx="3217582" cy="4608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791"/>
                <a:gridCol w="1608791"/>
              </a:tblGrid>
              <a:tr h="6455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直接连接符 10"/>
          <p:cNvCxnSpPr>
            <a:stCxn id="9" idx="0"/>
            <a:endCxn id="9" idx="2"/>
          </p:cNvCxnSpPr>
          <p:nvPr/>
        </p:nvCxnSpPr>
        <p:spPr>
          <a:xfrm>
            <a:off x="5901816" y="1912952"/>
            <a:ext cx="0" cy="4608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45392" y="1959121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4845392" y="2667218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4845392" y="3299906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4845392" y="395517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4872003" y="4610448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4872003" y="5260393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4872003" y="5914821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9696400" y="4291351"/>
            <a:ext cx="1931955" cy="1666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顺序和链式结合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7174"/>
              </p:ext>
            </p:extLst>
          </p:nvPr>
        </p:nvGraphicFramePr>
        <p:xfrm>
          <a:off x="7760400" y="1992428"/>
          <a:ext cx="93610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/>
                <a:gridCol w="468052"/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直接箭头连接符 55"/>
          <p:cNvCxnSpPr/>
          <p:nvPr/>
        </p:nvCxnSpPr>
        <p:spPr>
          <a:xfrm>
            <a:off x="8550459" y="2244853"/>
            <a:ext cx="4958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58375"/>
              </p:ext>
            </p:extLst>
          </p:nvPr>
        </p:nvGraphicFramePr>
        <p:xfrm>
          <a:off x="10357476" y="1963565"/>
          <a:ext cx="99510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54"/>
                <a:gridCol w="497554"/>
              </a:tblGrid>
              <a:tr h="502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8" name="直接箭头连接符 57"/>
          <p:cNvCxnSpPr/>
          <p:nvPr/>
        </p:nvCxnSpPr>
        <p:spPr>
          <a:xfrm>
            <a:off x="6927071" y="2244853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70382"/>
              </p:ext>
            </p:extLst>
          </p:nvPr>
        </p:nvGraphicFramePr>
        <p:xfrm>
          <a:off x="9047707" y="1970655"/>
          <a:ext cx="100873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66"/>
                <a:gridCol w="504366"/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直接箭头连接符 59"/>
          <p:cNvCxnSpPr/>
          <p:nvPr/>
        </p:nvCxnSpPr>
        <p:spPr>
          <a:xfrm>
            <a:off x="9853121" y="2244853"/>
            <a:ext cx="49135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495550" y="259148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48391"/>
              </p:ext>
            </p:extLst>
          </p:nvPr>
        </p:nvGraphicFramePr>
        <p:xfrm>
          <a:off x="7751338" y="3306742"/>
          <a:ext cx="93610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/>
                <a:gridCol w="468052"/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5" name="直接箭头连接符 64"/>
          <p:cNvCxnSpPr/>
          <p:nvPr/>
        </p:nvCxnSpPr>
        <p:spPr>
          <a:xfrm>
            <a:off x="8541397" y="3559167"/>
            <a:ext cx="4958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3492"/>
              </p:ext>
            </p:extLst>
          </p:nvPr>
        </p:nvGraphicFramePr>
        <p:xfrm>
          <a:off x="9048328" y="3284984"/>
          <a:ext cx="99510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54"/>
                <a:gridCol w="497554"/>
              </a:tblGrid>
              <a:tr h="502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7" name="直接箭头连接符 66"/>
          <p:cNvCxnSpPr/>
          <p:nvPr/>
        </p:nvCxnSpPr>
        <p:spPr>
          <a:xfrm>
            <a:off x="6918009" y="3559167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465523" y="3924818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49683" y="468438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00025"/>
              </p:ext>
            </p:extLst>
          </p:nvPr>
        </p:nvGraphicFramePr>
        <p:xfrm>
          <a:off x="7784594" y="5269159"/>
          <a:ext cx="99510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54"/>
                <a:gridCol w="497554"/>
              </a:tblGrid>
              <a:tr h="502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5" name="直接箭头连接符 74"/>
          <p:cNvCxnSpPr/>
          <p:nvPr/>
        </p:nvCxnSpPr>
        <p:spPr>
          <a:xfrm>
            <a:off x="6931012" y="5543342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6429678" y="591482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6346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  <p:bldP spid="63" grpId="0"/>
      <p:bldP spid="71" grpId="0"/>
      <p:bldP spid="73" grpId="0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燕尾形 71"/>
          <p:cNvSpPr/>
          <p:nvPr/>
        </p:nvSpPr>
        <p:spPr>
          <a:xfrm>
            <a:off x="4851756" y="529891"/>
            <a:ext cx="470062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孩子链表表示法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5" y="417742"/>
            <a:ext cx="3849662" cy="988329"/>
            <a:chOff x="511397" y="5872981"/>
            <a:chExt cx="3048644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7" y="6101950"/>
              <a:ext cx="304864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9" y="5872981"/>
              <a:ext cx="265717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树的存储结构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3" name="Text Box 22"/>
          <p:cNvSpPr txBox="1">
            <a:spLocks noChangeArrowheads="1"/>
          </p:cNvSpPr>
          <p:nvPr/>
        </p:nvSpPr>
        <p:spPr bwMode="auto">
          <a:xfrm>
            <a:off x="3670886" y="1837161"/>
            <a:ext cx="622139" cy="476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ts val="5200"/>
              </a:lnSpc>
              <a:buFontTx/>
              <a:buNone/>
            </a:pPr>
            <a:r>
              <a:rPr lang="en-US" altLang="zh-CN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200"/>
              </a:lnSpc>
              <a:buFontTx/>
              <a:buNone/>
            </a:pPr>
            <a:r>
              <a:rPr lang="en-US" altLang="zh-CN" dirty="0" smtClean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200"/>
              </a:lnSpc>
              <a:buFontTx/>
              <a:buNone/>
            </a:pPr>
            <a:r>
              <a:rPr lang="en-US" altLang="zh-CN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200"/>
              </a:lnSpc>
              <a:buFontTx/>
              <a:buNone/>
            </a:pPr>
            <a:r>
              <a:rPr lang="en-US" altLang="zh-CN" dirty="0" smtClean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200"/>
              </a:lnSpc>
              <a:buFontTx/>
              <a:buNone/>
            </a:pPr>
            <a:r>
              <a:rPr lang="en-US" altLang="zh-CN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200"/>
              </a:lnSpc>
              <a:buFontTx/>
              <a:buNone/>
            </a:pPr>
            <a:r>
              <a:rPr lang="en-US" altLang="zh-CN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200"/>
              </a:lnSpc>
              <a:buFontTx/>
              <a:buNone/>
            </a:pPr>
            <a:r>
              <a:rPr lang="en-US" altLang="zh-CN" dirty="0" smtClean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Text Box 32"/>
          <p:cNvSpPr txBox="1">
            <a:spLocks noChangeArrowheads="1"/>
          </p:cNvSpPr>
          <p:nvPr/>
        </p:nvSpPr>
        <p:spPr bwMode="auto">
          <a:xfrm>
            <a:off x="4383931" y="1406071"/>
            <a:ext cx="35122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en-US" altLang="zh-CN" sz="2400" dirty="0" smtClean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parent   </a:t>
            </a:r>
            <a:r>
              <a:rPr lang="en-US" altLang="zh-CN" sz="2400" dirty="0" err="1" smtClean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firstchild</a:t>
            </a:r>
            <a:endParaRPr lang="en-US" altLang="zh-CN" sz="2400" dirty="0">
              <a:solidFill>
                <a:srgbClr val="9900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6997" y="1564632"/>
            <a:ext cx="2809299" cy="4480831"/>
            <a:chOff x="1202946" y="1628612"/>
            <a:chExt cx="2809299" cy="4480831"/>
          </a:xfrm>
        </p:grpSpPr>
        <p:cxnSp>
          <p:nvCxnSpPr>
            <p:cNvPr id="190" name="直接连接符 189"/>
            <p:cNvCxnSpPr/>
            <p:nvPr/>
          </p:nvCxnSpPr>
          <p:spPr>
            <a:xfrm>
              <a:off x="2591505" y="2352632"/>
              <a:ext cx="9401" cy="2070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202946" y="1628612"/>
              <a:ext cx="2809299" cy="4480831"/>
              <a:chOff x="1202946" y="1628612"/>
              <a:chExt cx="2809299" cy="4480831"/>
            </a:xfrm>
          </p:grpSpPr>
          <p:grpSp>
            <p:nvGrpSpPr>
              <p:cNvPr id="156" name="组合 155"/>
              <p:cNvGrpSpPr/>
              <p:nvPr/>
            </p:nvGrpSpPr>
            <p:grpSpPr>
              <a:xfrm>
                <a:off x="1202946" y="1628612"/>
                <a:ext cx="2809299" cy="4480831"/>
                <a:chOff x="2105628" y="1924174"/>
                <a:chExt cx="2809299" cy="4480831"/>
              </a:xfrm>
            </p:grpSpPr>
            <p:cxnSp>
              <p:nvCxnSpPr>
                <p:cNvPr id="157" name="直接连接符 156"/>
                <p:cNvCxnSpPr/>
                <p:nvPr/>
              </p:nvCxnSpPr>
              <p:spPr>
                <a:xfrm flipH="1">
                  <a:off x="2711504" y="2430729"/>
                  <a:ext cx="432168" cy="43160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/>
                <p:cNvCxnSpPr/>
                <p:nvPr/>
              </p:nvCxnSpPr>
              <p:spPr>
                <a:xfrm>
                  <a:off x="3867640" y="2432126"/>
                  <a:ext cx="431635" cy="4302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/>
                <p:cNvCxnSpPr/>
                <p:nvPr/>
              </p:nvCxnSpPr>
              <p:spPr>
                <a:xfrm flipH="1">
                  <a:off x="3088115" y="3607828"/>
                  <a:ext cx="287258" cy="68649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/>
                <p:cNvCxnSpPr/>
                <p:nvPr/>
              </p:nvCxnSpPr>
              <p:spPr>
                <a:xfrm>
                  <a:off x="4114756" y="5024888"/>
                  <a:ext cx="0" cy="6228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3641578" y="3584878"/>
                  <a:ext cx="247396" cy="7239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组合 162"/>
                <p:cNvGrpSpPr/>
                <p:nvPr/>
              </p:nvGrpSpPr>
              <p:grpSpPr>
                <a:xfrm>
                  <a:off x="3105644" y="1924174"/>
                  <a:ext cx="1009112" cy="712737"/>
                  <a:chOff x="3105644" y="1924174"/>
                  <a:chExt cx="1009112" cy="712737"/>
                </a:xfrm>
              </p:grpSpPr>
              <p:sp>
                <p:nvSpPr>
                  <p:cNvPr id="182" name="椭圆 181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3251988" y="1978620"/>
                    <a:ext cx="86276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A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4" name="组合 163"/>
                <p:cNvGrpSpPr/>
                <p:nvPr/>
              </p:nvGrpSpPr>
              <p:grpSpPr>
                <a:xfrm>
                  <a:off x="2105628" y="2838606"/>
                  <a:ext cx="767269" cy="712737"/>
                  <a:chOff x="3105644" y="1924174"/>
                  <a:chExt cx="767269" cy="712737"/>
                </a:xfrm>
              </p:grpSpPr>
              <p:sp>
                <p:nvSpPr>
                  <p:cNvPr id="180" name="椭圆 179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1" name="文本框 180"/>
                  <p:cNvSpPr txBox="1"/>
                  <p:nvPr/>
                </p:nvSpPr>
                <p:spPr>
                  <a:xfrm>
                    <a:off x="3273285" y="2024213"/>
                    <a:ext cx="56784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B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5" name="组合 164"/>
                <p:cNvGrpSpPr/>
                <p:nvPr/>
              </p:nvGrpSpPr>
              <p:grpSpPr>
                <a:xfrm>
                  <a:off x="4147658" y="2838606"/>
                  <a:ext cx="767269" cy="712737"/>
                  <a:chOff x="3105644" y="1924174"/>
                  <a:chExt cx="767269" cy="712737"/>
                </a:xfrm>
              </p:grpSpPr>
              <p:sp>
                <p:nvSpPr>
                  <p:cNvPr id="178" name="椭圆 177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9" name="文本框 178"/>
                  <p:cNvSpPr txBox="1"/>
                  <p:nvPr/>
                </p:nvSpPr>
                <p:spPr>
                  <a:xfrm>
                    <a:off x="3253097" y="2009313"/>
                    <a:ext cx="53610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7" name="组合 166"/>
                <p:cNvGrpSpPr/>
                <p:nvPr/>
              </p:nvGrpSpPr>
              <p:grpSpPr>
                <a:xfrm>
                  <a:off x="3717039" y="5692268"/>
                  <a:ext cx="836737" cy="712737"/>
                  <a:chOff x="4030646" y="3342370"/>
                  <a:chExt cx="836737" cy="712737"/>
                </a:xfrm>
              </p:grpSpPr>
              <p:sp>
                <p:nvSpPr>
                  <p:cNvPr id="174" name="椭圆 173"/>
                  <p:cNvSpPr/>
                  <p:nvPr/>
                </p:nvSpPr>
                <p:spPr>
                  <a:xfrm>
                    <a:off x="4030646" y="3342370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文本框 174"/>
                  <p:cNvSpPr txBox="1"/>
                  <p:nvPr/>
                </p:nvSpPr>
                <p:spPr>
                  <a:xfrm>
                    <a:off x="4168290" y="3406352"/>
                    <a:ext cx="69909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G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8" name="组合 167"/>
                <p:cNvGrpSpPr/>
                <p:nvPr/>
              </p:nvGrpSpPr>
              <p:grpSpPr>
                <a:xfrm>
                  <a:off x="3680064" y="4309743"/>
                  <a:ext cx="767269" cy="712737"/>
                  <a:chOff x="1830240" y="2021842"/>
                  <a:chExt cx="767269" cy="712737"/>
                </a:xfrm>
              </p:grpSpPr>
              <p:sp>
                <p:nvSpPr>
                  <p:cNvPr id="172" name="椭圆 171"/>
                  <p:cNvSpPr/>
                  <p:nvPr/>
                </p:nvSpPr>
                <p:spPr>
                  <a:xfrm>
                    <a:off x="1830240" y="2021842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3" name="文本框 172"/>
                  <p:cNvSpPr txBox="1"/>
                  <p:nvPr/>
                </p:nvSpPr>
                <p:spPr>
                  <a:xfrm>
                    <a:off x="2004859" y="2106981"/>
                    <a:ext cx="5163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F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9" name="组合 168"/>
                <p:cNvGrpSpPr/>
                <p:nvPr/>
              </p:nvGrpSpPr>
              <p:grpSpPr>
                <a:xfrm>
                  <a:off x="2606153" y="4309743"/>
                  <a:ext cx="767269" cy="712737"/>
                  <a:chOff x="2018964" y="1996084"/>
                  <a:chExt cx="767269" cy="712737"/>
                </a:xfrm>
              </p:grpSpPr>
              <p:sp>
                <p:nvSpPr>
                  <p:cNvPr id="170" name="椭圆 169"/>
                  <p:cNvSpPr/>
                  <p:nvPr/>
                </p:nvSpPr>
                <p:spPr>
                  <a:xfrm>
                    <a:off x="2018964" y="199608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1" name="文本框 170"/>
                  <p:cNvSpPr txBox="1"/>
                  <p:nvPr/>
                </p:nvSpPr>
                <p:spPr>
                  <a:xfrm>
                    <a:off x="2215343" y="2081223"/>
                    <a:ext cx="56425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E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91" name="椭圆 190"/>
              <p:cNvSpPr/>
              <p:nvPr/>
            </p:nvSpPr>
            <p:spPr>
              <a:xfrm>
                <a:off x="2207870" y="2604502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2375511" y="2704541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37494"/>
              </p:ext>
            </p:extLst>
          </p:nvPr>
        </p:nvGraphicFramePr>
        <p:xfrm>
          <a:off x="4293025" y="1912952"/>
          <a:ext cx="3217582" cy="4608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791"/>
                <a:gridCol w="1608791"/>
              </a:tblGrid>
              <a:tr h="6455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5303912" y="1912952"/>
            <a:ext cx="0" cy="4608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46440" y="194677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4548770" y="2649021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4528018" y="3308453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4534774" y="395517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4544111" y="4620115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4554241" y="529482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4486949" y="592626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9696400" y="4291351"/>
            <a:ext cx="1931955" cy="1666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顺序和链式结合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7174"/>
              </p:ext>
            </p:extLst>
          </p:nvPr>
        </p:nvGraphicFramePr>
        <p:xfrm>
          <a:off x="7760400" y="1992428"/>
          <a:ext cx="93610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/>
                <a:gridCol w="468052"/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直接箭头连接符 55"/>
          <p:cNvCxnSpPr/>
          <p:nvPr/>
        </p:nvCxnSpPr>
        <p:spPr>
          <a:xfrm>
            <a:off x="8550459" y="2244853"/>
            <a:ext cx="4958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58375"/>
              </p:ext>
            </p:extLst>
          </p:nvPr>
        </p:nvGraphicFramePr>
        <p:xfrm>
          <a:off x="10357476" y="1963565"/>
          <a:ext cx="99510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54"/>
                <a:gridCol w="497554"/>
              </a:tblGrid>
              <a:tr h="502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8" name="直接箭头连接符 57"/>
          <p:cNvCxnSpPr/>
          <p:nvPr/>
        </p:nvCxnSpPr>
        <p:spPr>
          <a:xfrm>
            <a:off x="6927071" y="2244853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70382"/>
              </p:ext>
            </p:extLst>
          </p:nvPr>
        </p:nvGraphicFramePr>
        <p:xfrm>
          <a:off x="9047707" y="1970655"/>
          <a:ext cx="100873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66"/>
                <a:gridCol w="504366"/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直接箭头连接符 59"/>
          <p:cNvCxnSpPr/>
          <p:nvPr/>
        </p:nvCxnSpPr>
        <p:spPr>
          <a:xfrm>
            <a:off x="9853121" y="2244853"/>
            <a:ext cx="49135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495550" y="259148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48391"/>
              </p:ext>
            </p:extLst>
          </p:nvPr>
        </p:nvGraphicFramePr>
        <p:xfrm>
          <a:off x="7751338" y="3306742"/>
          <a:ext cx="93610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/>
                <a:gridCol w="468052"/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5" name="直接箭头连接符 64"/>
          <p:cNvCxnSpPr/>
          <p:nvPr/>
        </p:nvCxnSpPr>
        <p:spPr>
          <a:xfrm>
            <a:off x="8541397" y="3559167"/>
            <a:ext cx="4958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3492"/>
              </p:ext>
            </p:extLst>
          </p:nvPr>
        </p:nvGraphicFramePr>
        <p:xfrm>
          <a:off x="9048328" y="3284984"/>
          <a:ext cx="99510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54"/>
                <a:gridCol w="497554"/>
              </a:tblGrid>
              <a:tr h="502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7" name="直接箭头连接符 66"/>
          <p:cNvCxnSpPr/>
          <p:nvPr/>
        </p:nvCxnSpPr>
        <p:spPr>
          <a:xfrm>
            <a:off x="6918009" y="3559167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465523" y="3924818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49683" y="468438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00025"/>
              </p:ext>
            </p:extLst>
          </p:nvPr>
        </p:nvGraphicFramePr>
        <p:xfrm>
          <a:off x="7784594" y="5269159"/>
          <a:ext cx="99510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54"/>
                <a:gridCol w="497554"/>
              </a:tblGrid>
              <a:tr h="502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5" name="直接箭头连接符 74"/>
          <p:cNvCxnSpPr/>
          <p:nvPr/>
        </p:nvCxnSpPr>
        <p:spPr>
          <a:xfrm>
            <a:off x="6931012" y="5543342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6429678" y="591482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6374331" y="1911465"/>
            <a:ext cx="0" cy="4608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583520" y="5270857"/>
            <a:ext cx="54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583520" y="5891194"/>
            <a:ext cx="54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482531" y="1964261"/>
            <a:ext cx="656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609538" y="2640561"/>
            <a:ext cx="510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589864" y="3316861"/>
            <a:ext cx="530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603094" y="3943507"/>
            <a:ext cx="54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591372" y="4657290"/>
            <a:ext cx="54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4890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燕尾形 71"/>
          <p:cNvSpPr/>
          <p:nvPr/>
        </p:nvSpPr>
        <p:spPr>
          <a:xfrm>
            <a:off x="4851756" y="529891"/>
            <a:ext cx="650082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孩子</a:t>
            </a:r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兄弟（二叉链表）表示法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5" y="417742"/>
            <a:ext cx="3849662" cy="988329"/>
            <a:chOff x="511397" y="5872981"/>
            <a:chExt cx="3048644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7" y="6101950"/>
              <a:ext cx="304864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9" y="5872981"/>
              <a:ext cx="265717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树的存储结构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6997" y="1564632"/>
            <a:ext cx="2809299" cy="4480831"/>
            <a:chOff x="1202946" y="1628612"/>
            <a:chExt cx="2809299" cy="4480831"/>
          </a:xfrm>
        </p:grpSpPr>
        <p:cxnSp>
          <p:nvCxnSpPr>
            <p:cNvPr id="190" name="直接连接符 189"/>
            <p:cNvCxnSpPr/>
            <p:nvPr/>
          </p:nvCxnSpPr>
          <p:spPr>
            <a:xfrm>
              <a:off x="2591505" y="2352632"/>
              <a:ext cx="9401" cy="2070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202946" y="1628612"/>
              <a:ext cx="2809299" cy="4480831"/>
              <a:chOff x="1202946" y="1628612"/>
              <a:chExt cx="2809299" cy="4480831"/>
            </a:xfrm>
          </p:grpSpPr>
          <p:grpSp>
            <p:nvGrpSpPr>
              <p:cNvPr id="156" name="组合 155"/>
              <p:cNvGrpSpPr/>
              <p:nvPr/>
            </p:nvGrpSpPr>
            <p:grpSpPr>
              <a:xfrm>
                <a:off x="1202946" y="1628612"/>
                <a:ext cx="2809299" cy="4480831"/>
                <a:chOff x="2105628" y="1924174"/>
                <a:chExt cx="2809299" cy="4480831"/>
              </a:xfrm>
            </p:grpSpPr>
            <p:cxnSp>
              <p:nvCxnSpPr>
                <p:cNvPr id="157" name="直接连接符 156"/>
                <p:cNvCxnSpPr/>
                <p:nvPr/>
              </p:nvCxnSpPr>
              <p:spPr>
                <a:xfrm flipH="1">
                  <a:off x="2711504" y="2430729"/>
                  <a:ext cx="432168" cy="43160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/>
                <p:cNvCxnSpPr/>
                <p:nvPr/>
              </p:nvCxnSpPr>
              <p:spPr>
                <a:xfrm>
                  <a:off x="3867640" y="2432126"/>
                  <a:ext cx="431635" cy="4302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/>
                <p:cNvCxnSpPr/>
                <p:nvPr/>
              </p:nvCxnSpPr>
              <p:spPr>
                <a:xfrm flipH="1">
                  <a:off x="3088115" y="3607828"/>
                  <a:ext cx="287258" cy="68649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/>
                <p:cNvCxnSpPr/>
                <p:nvPr/>
              </p:nvCxnSpPr>
              <p:spPr>
                <a:xfrm>
                  <a:off x="4114756" y="5024888"/>
                  <a:ext cx="0" cy="6228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3641578" y="3584878"/>
                  <a:ext cx="247396" cy="7239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组合 162"/>
                <p:cNvGrpSpPr/>
                <p:nvPr/>
              </p:nvGrpSpPr>
              <p:grpSpPr>
                <a:xfrm>
                  <a:off x="3105644" y="1924174"/>
                  <a:ext cx="1009112" cy="712737"/>
                  <a:chOff x="3105644" y="1924174"/>
                  <a:chExt cx="1009112" cy="712737"/>
                </a:xfrm>
              </p:grpSpPr>
              <p:sp>
                <p:nvSpPr>
                  <p:cNvPr id="182" name="椭圆 181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3251988" y="1978620"/>
                    <a:ext cx="86276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A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4" name="组合 163"/>
                <p:cNvGrpSpPr/>
                <p:nvPr/>
              </p:nvGrpSpPr>
              <p:grpSpPr>
                <a:xfrm>
                  <a:off x="2105628" y="2838606"/>
                  <a:ext cx="767269" cy="712737"/>
                  <a:chOff x="3105644" y="1924174"/>
                  <a:chExt cx="767269" cy="712737"/>
                </a:xfrm>
              </p:grpSpPr>
              <p:sp>
                <p:nvSpPr>
                  <p:cNvPr id="180" name="椭圆 179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1" name="文本框 180"/>
                  <p:cNvSpPr txBox="1"/>
                  <p:nvPr/>
                </p:nvSpPr>
                <p:spPr>
                  <a:xfrm>
                    <a:off x="3273285" y="2024213"/>
                    <a:ext cx="56784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B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5" name="组合 164"/>
                <p:cNvGrpSpPr/>
                <p:nvPr/>
              </p:nvGrpSpPr>
              <p:grpSpPr>
                <a:xfrm>
                  <a:off x="4147658" y="2838606"/>
                  <a:ext cx="767269" cy="712737"/>
                  <a:chOff x="3105644" y="1924174"/>
                  <a:chExt cx="767269" cy="712737"/>
                </a:xfrm>
              </p:grpSpPr>
              <p:sp>
                <p:nvSpPr>
                  <p:cNvPr id="178" name="椭圆 177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9" name="文本框 178"/>
                  <p:cNvSpPr txBox="1"/>
                  <p:nvPr/>
                </p:nvSpPr>
                <p:spPr>
                  <a:xfrm>
                    <a:off x="3253097" y="2009313"/>
                    <a:ext cx="53610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7" name="组合 166"/>
                <p:cNvGrpSpPr/>
                <p:nvPr/>
              </p:nvGrpSpPr>
              <p:grpSpPr>
                <a:xfrm>
                  <a:off x="3717039" y="5692268"/>
                  <a:ext cx="836737" cy="712737"/>
                  <a:chOff x="4030646" y="3342370"/>
                  <a:chExt cx="836737" cy="712737"/>
                </a:xfrm>
              </p:grpSpPr>
              <p:sp>
                <p:nvSpPr>
                  <p:cNvPr id="174" name="椭圆 173"/>
                  <p:cNvSpPr/>
                  <p:nvPr/>
                </p:nvSpPr>
                <p:spPr>
                  <a:xfrm>
                    <a:off x="4030646" y="3342370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文本框 174"/>
                  <p:cNvSpPr txBox="1"/>
                  <p:nvPr/>
                </p:nvSpPr>
                <p:spPr>
                  <a:xfrm>
                    <a:off x="4168290" y="3406352"/>
                    <a:ext cx="69909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G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8" name="组合 167"/>
                <p:cNvGrpSpPr/>
                <p:nvPr/>
              </p:nvGrpSpPr>
              <p:grpSpPr>
                <a:xfrm>
                  <a:off x="3680064" y="4309743"/>
                  <a:ext cx="767269" cy="712737"/>
                  <a:chOff x="1830240" y="2021842"/>
                  <a:chExt cx="767269" cy="712737"/>
                </a:xfrm>
              </p:grpSpPr>
              <p:sp>
                <p:nvSpPr>
                  <p:cNvPr id="172" name="椭圆 171"/>
                  <p:cNvSpPr/>
                  <p:nvPr/>
                </p:nvSpPr>
                <p:spPr>
                  <a:xfrm>
                    <a:off x="1830240" y="2021842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3" name="文本框 172"/>
                  <p:cNvSpPr txBox="1"/>
                  <p:nvPr/>
                </p:nvSpPr>
                <p:spPr>
                  <a:xfrm>
                    <a:off x="2004859" y="2106981"/>
                    <a:ext cx="5163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F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9" name="组合 168"/>
                <p:cNvGrpSpPr/>
                <p:nvPr/>
              </p:nvGrpSpPr>
              <p:grpSpPr>
                <a:xfrm>
                  <a:off x="2606153" y="4309743"/>
                  <a:ext cx="767269" cy="712737"/>
                  <a:chOff x="2018964" y="1996084"/>
                  <a:chExt cx="767269" cy="712737"/>
                </a:xfrm>
              </p:grpSpPr>
              <p:sp>
                <p:nvSpPr>
                  <p:cNvPr id="170" name="椭圆 169"/>
                  <p:cNvSpPr/>
                  <p:nvPr/>
                </p:nvSpPr>
                <p:spPr>
                  <a:xfrm>
                    <a:off x="2018964" y="199608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1" name="文本框 170"/>
                  <p:cNvSpPr txBox="1"/>
                  <p:nvPr/>
                </p:nvSpPr>
                <p:spPr>
                  <a:xfrm>
                    <a:off x="2215343" y="2081223"/>
                    <a:ext cx="56425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E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91" name="椭圆 190"/>
              <p:cNvSpPr/>
              <p:nvPr/>
            </p:nvSpPr>
            <p:spPr>
              <a:xfrm>
                <a:off x="2207870" y="2604502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2375511" y="2704541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08" name="矩形 207"/>
          <p:cNvSpPr/>
          <p:nvPr/>
        </p:nvSpPr>
        <p:spPr>
          <a:xfrm>
            <a:off x="5842553" y="5582290"/>
            <a:ext cx="2664296" cy="798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链式存储结构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55878"/>
              </p:ext>
            </p:extLst>
          </p:nvPr>
        </p:nvGraphicFramePr>
        <p:xfrm>
          <a:off x="6384032" y="1598469"/>
          <a:ext cx="3744416" cy="67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864096"/>
                <a:gridCol w="1512168"/>
              </a:tblGrid>
              <a:tr h="67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solidFill>
                            <a:srgbClr val="99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firstchild</a:t>
                      </a:r>
                      <a:r>
                        <a:rPr lang="en-US" altLang="zh-CN" sz="1800" b="0" dirty="0" smtClean="0">
                          <a:solidFill>
                            <a:srgbClr val="99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99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rgbClr val="99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nextsibling</a:t>
                      </a:r>
                      <a:endParaRPr lang="en-US" altLang="zh-CN" sz="18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横卷形 87"/>
          <p:cNvSpPr/>
          <p:nvPr/>
        </p:nvSpPr>
        <p:spPr>
          <a:xfrm>
            <a:off x="4130347" y="1518220"/>
            <a:ext cx="1296143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燕尾形 88"/>
          <p:cNvSpPr/>
          <p:nvPr/>
        </p:nvSpPr>
        <p:spPr>
          <a:xfrm>
            <a:off x="5662533" y="1736984"/>
            <a:ext cx="360040" cy="4475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" name="Text Box 2"/>
          <p:cNvSpPr txBox="1">
            <a:spLocks noChangeArrowheads="1"/>
          </p:cNvSpPr>
          <p:nvPr/>
        </p:nvSpPr>
        <p:spPr bwMode="auto">
          <a:xfrm>
            <a:off x="3597495" y="2564203"/>
            <a:ext cx="7556700" cy="2677656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  <a:effectLst/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CSNode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ElemType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data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CSNode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firstchild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*nextsibling;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CSNode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*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CSTree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17402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燕尾形 71"/>
          <p:cNvSpPr/>
          <p:nvPr/>
        </p:nvSpPr>
        <p:spPr>
          <a:xfrm>
            <a:off x="4851756" y="529891"/>
            <a:ext cx="650082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孩子</a:t>
            </a:r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兄弟（二叉链表）表示法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5" y="417742"/>
            <a:ext cx="3849662" cy="988329"/>
            <a:chOff x="511397" y="5872981"/>
            <a:chExt cx="3048644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7" y="6101950"/>
              <a:ext cx="304864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9" y="5872981"/>
              <a:ext cx="265717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树的存储结构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6997" y="1564632"/>
            <a:ext cx="2809299" cy="4480831"/>
            <a:chOff x="1202946" y="1628612"/>
            <a:chExt cx="2809299" cy="4480831"/>
          </a:xfrm>
        </p:grpSpPr>
        <p:cxnSp>
          <p:nvCxnSpPr>
            <p:cNvPr id="190" name="直接连接符 189"/>
            <p:cNvCxnSpPr/>
            <p:nvPr/>
          </p:nvCxnSpPr>
          <p:spPr>
            <a:xfrm>
              <a:off x="2591505" y="2352632"/>
              <a:ext cx="9401" cy="2070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202946" y="1628612"/>
              <a:ext cx="2809299" cy="4480831"/>
              <a:chOff x="1202946" y="1628612"/>
              <a:chExt cx="2809299" cy="4480831"/>
            </a:xfrm>
          </p:grpSpPr>
          <p:grpSp>
            <p:nvGrpSpPr>
              <p:cNvPr id="156" name="组合 155"/>
              <p:cNvGrpSpPr/>
              <p:nvPr/>
            </p:nvGrpSpPr>
            <p:grpSpPr>
              <a:xfrm>
                <a:off x="1202946" y="1628612"/>
                <a:ext cx="2809299" cy="4480831"/>
                <a:chOff x="2105628" y="1924174"/>
                <a:chExt cx="2809299" cy="4480831"/>
              </a:xfrm>
            </p:grpSpPr>
            <p:cxnSp>
              <p:nvCxnSpPr>
                <p:cNvPr id="157" name="直接连接符 156"/>
                <p:cNvCxnSpPr/>
                <p:nvPr/>
              </p:nvCxnSpPr>
              <p:spPr>
                <a:xfrm flipH="1">
                  <a:off x="2711504" y="2430729"/>
                  <a:ext cx="432168" cy="43160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/>
                <p:cNvCxnSpPr/>
                <p:nvPr/>
              </p:nvCxnSpPr>
              <p:spPr>
                <a:xfrm>
                  <a:off x="3867640" y="2432126"/>
                  <a:ext cx="431635" cy="4302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/>
                <p:cNvCxnSpPr/>
                <p:nvPr/>
              </p:nvCxnSpPr>
              <p:spPr>
                <a:xfrm flipH="1">
                  <a:off x="3088115" y="3607828"/>
                  <a:ext cx="287258" cy="68649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/>
                <p:cNvCxnSpPr/>
                <p:nvPr/>
              </p:nvCxnSpPr>
              <p:spPr>
                <a:xfrm>
                  <a:off x="4114756" y="5024888"/>
                  <a:ext cx="0" cy="6228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3641578" y="3584878"/>
                  <a:ext cx="247396" cy="7239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组合 162"/>
                <p:cNvGrpSpPr/>
                <p:nvPr/>
              </p:nvGrpSpPr>
              <p:grpSpPr>
                <a:xfrm>
                  <a:off x="3105644" y="1924174"/>
                  <a:ext cx="1009112" cy="712737"/>
                  <a:chOff x="3105644" y="1924174"/>
                  <a:chExt cx="1009112" cy="712737"/>
                </a:xfrm>
              </p:grpSpPr>
              <p:sp>
                <p:nvSpPr>
                  <p:cNvPr id="182" name="椭圆 181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3251988" y="1978620"/>
                    <a:ext cx="86276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A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4" name="组合 163"/>
                <p:cNvGrpSpPr/>
                <p:nvPr/>
              </p:nvGrpSpPr>
              <p:grpSpPr>
                <a:xfrm>
                  <a:off x="2105628" y="2838606"/>
                  <a:ext cx="767269" cy="712737"/>
                  <a:chOff x="3105644" y="1924174"/>
                  <a:chExt cx="767269" cy="712737"/>
                </a:xfrm>
              </p:grpSpPr>
              <p:sp>
                <p:nvSpPr>
                  <p:cNvPr id="180" name="椭圆 179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1" name="文本框 180"/>
                  <p:cNvSpPr txBox="1"/>
                  <p:nvPr/>
                </p:nvSpPr>
                <p:spPr>
                  <a:xfrm>
                    <a:off x="3273285" y="2024213"/>
                    <a:ext cx="56784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B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5" name="组合 164"/>
                <p:cNvGrpSpPr/>
                <p:nvPr/>
              </p:nvGrpSpPr>
              <p:grpSpPr>
                <a:xfrm>
                  <a:off x="4147658" y="2838606"/>
                  <a:ext cx="767269" cy="712737"/>
                  <a:chOff x="3105644" y="1924174"/>
                  <a:chExt cx="767269" cy="712737"/>
                </a:xfrm>
              </p:grpSpPr>
              <p:sp>
                <p:nvSpPr>
                  <p:cNvPr id="178" name="椭圆 177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9" name="文本框 178"/>
                  <p:cNvSpPr txBox="1"/>
                  <p:nvPr/>
                </p:nvSpPr>
                <p:spPr>
                  <a:xfrm>
                    <a:off x="3253097" y="2009313"/>
                    <a:ext cx="53610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7" name="组合 166"/>
                <p:cNvGrpSpPr/>
                <p:nvPr/>
              </p:nvGrpSpPr>
              <p:grpSpPr>
                <a:xfrm>
                  <a:off x="3717039" y="5692268"/>
                  <a:ext cx="836737" cy="712737"/>
                  <a:chOff x="4030646" y="3342370"/>
                  <a:chExt cx="836737" cy="712737"/>
                </a:xfrm>
              </p:grpSpPr>
              <p:sp>
                <p:nvSpPr>
                  <p:cNvPr id="174" name="椭圆 173"/>
                  <p:cNvSpPr/>
                  <p:nvPr/>
                </p:nvSpPr>
                <p:spPr>
                  <a:xfrm>
                    <a:off x="4030646" y="3342370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文本框 174"/>
                  <p:cNvSpPr txBox="1"/>
                  <p:nvPr/>
                </p:nvSpPr>
                <p:spPr>
                  <a:xfrm>
                    <a:off x="4168290" y="3406352"/>
                    <a:ext cx="69909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G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8" name="组合 167"/>
                <p:cNvGrpSpPr/>
                <p:nvPr/>
              </p:nvGrpSpPr>
              <p:grpSpPr>
                <a:xfrm>
                  <a:off x="3680064" y="4309743"/>
                  <a:ext cx="767269" cy="712737"/>
                  <a:chOff x="1830240" y="2021842"/>
                  <a:chExt cx="767269" cy="712737"/>
                </a:xfrm>
              </p:grpSpPr>
              <p:sp>
                <p:nvSpPr>
                  <p:cNvPr id="172" name="椭圆 171"/>
                  <p:cNvSpPr/>
                  <p:nvPr/>
                </p:nvSpPr>
                <p:spPr>
                  <a:xfrm>
                    <a:off x="1830240" y="2021842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3" name="文本框 172"/>
                  <p:cNvSpPr txBox="1"/>
                  <p:nvPr/>
                </p:nvSpPr>
                <p:spPr>
                  <a:xfrm>
                    <a:off x="2004859" y="2106981"/>
                    <a:ext cx="5163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F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9" name="组合 168"/>
                <p:cNvGrpSpPr/>
                <p:nvPr/>
              </p:nvGrpSpPr>
              <p:grpSpPr>
                <a:xfrm>
                  <a:off x="2606153" y="4309743"/>
                  <a:ext cx="767269" cy="712737"/>
                  <a:chOff x="2018964" y="1996084"/>
                  <a:chExt cx="767269" cy="712737"/>
                </a:xfrm>
              </p:grpSpPr>
              <p:sp>
                <p:nvSpPr>
                  <p:cNvPr id="170" name="椭圆 169"/>
                  <p:cNvSpPr/>
                  <p:nvPr/>
                </p:nvSpPr>
                <p:spPr>
                  <a:xfrm>
                    <a:off x="2018964" y="199608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1" name="文本框 170"/>
                  <p:cNvSpPr txBox="1"/>
                  <p:nvPr/>
                </p:nvSpPr>
                <p:spPr>
                  <a:xfrm>
                    <a:off x="2215343" y="2081223"/>
                    <a:ext cx="56425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E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91" name="椭圆 190"/>
              <p:cNvSpPr/>
              <p:nvPr/>
            </p:nvSpPr>
            <p:spPr>
              <a:xfrm>
                <a:off x="2207870" y="2604502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2375511" y="2704541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023745"/>
              </p:ext>
            </p:extLst>
          </p:nvPr>
        </p:nvGraphicFramePr>
        <p:xfrm>
          <a:off x="5951984" y="1733134"/>
          <a:ext cx="1872208" cy="5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24070"/>
                <a:gridCol w="624069"/>
              </a:tblGrid>
              <a:tr h="553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99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6672064" y="169259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61319"/>
              </p:ext>
            </p:extLst>
          </p:nvPr>
        </p:nvGraphicFramePr>
        <p:xfrm>
          <a:off x="4851756" y="2594562"/>
          <a:ext cx="1872208" cy="5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24070"/>
                <a:gridCol w="624069"/>
              </a:tblGrid>
              <a:tr h="553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99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5571836" y="255402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>
            <a:endCxn id="43" idx="0"/>
          </p:cNvCxnSpPr>
          <p:nvPr/>
        </p:nvCxnSpPr>
        <p:spPr>
          <a:xfrm flipH="1">
            <a:off x="5787860" y="2072584"/>
            <a:ext cx="452156" cy="5219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320136" y="169259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984070" y="2639608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>
            <a:endCxn id="53" idx="0"/>
          </p:cNvCxnSpPr>
          <p:nvPr/>
        </p:nvCxnSpPr>
        <p:spPr>
          <a:xfrm>
            <a:off x="6424513" y="2939016"/>
            <a:ext cx="473908" cy="5019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75198"/>
              </p:ext>
            </p:extLst>
          </p:nvPr>
        </p:nvGraphicFramePr>
        <p:xfrm>
          <a:off x="5926313" y="3481484"/>
          <a:ext cx="1872208" cy="5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24070"/>
                <a:gridCol w="624069"/>
              </a:tblGrid>
              <a:tr h="553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99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6646393" y="344094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50615"/>
              </p:ext>
            </p:extLst>
          </p:nvPr>
        </p:nvGraphicFramePr>
        <p:xfrm>
          <a:off x="4825788" y="4263732"/>
          <a:ext cx="1872208" cy="5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24070"/>
                <a:gridCol w="624069"/>
              </a:tblGrid>
              <a:tr h="553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99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5545868" y="4287051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cxnSp>
        <p:nvCxnSpPr>
          <p:cNvPr id="59" name="直接箭头连接符 58"/>
          <p:cNvCxnSpPr>
            <a:endCxn id="57" idx="0"/>
          </p:cNvCxnSpPr>
          <p:nvPr/>
        </p:nvCxnSpPr>
        <p:spPr>
          <a:xfrm flipH="1">
            <a:off x="5761892" y="3741754"/>
            <a:ext cx="452156" cy="5219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7549021" y="3735808"/>
            <a:ext cx="473908" cy="5019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46777"/>
              </p:ext>
            </p:extLst>
          </p:nvPr>
        </p:nvGraphicFramePr>
        <p:xfrm>
          <a:off x="7050821" y="4265470"/>
          <a:ext cx="1872208" cy="5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24070"/>
                <a:gridCol w="624069"/>
              </a:tblGrid>
              <a:tr h="553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99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7770901" y="426547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884442" y="432772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6439338" y="4555937"/>
            <a:ext cx="473908" cy="5019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60395"/>
              </p:ext>
            </p:extLst>
          </p:nvPr>
        </p:nvGraphicFramePr>
        <p:xfrm>
          <a:off x="5941138" y="5085599"/>
          <a:ext cx="1872208" cy="5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24070"/>
                <a:gridCol w="624069"/>
              </a:tblGrid>
              <a:tr h="553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99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6" name="文本框 65"/>
          <p:cNvSpPr txBox="1"/>
          <p:nvPr/>
        </p:nvSpPr>
        <p:spPr>
          <a:xfrm>
            <a:off x="6652107" y="508386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7258"/>
              </p:ext>
            </p:extLst>
          </p:nvPr>
        </p:nvGraphicFramePr>
        <p:xfrm>
          <a:off x="4809047" y="5852784"/>
          <a:ext cx="1872208" cy="5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24070"/>
                <a:gridCol w="624069"/>
              </a:tblGrid>
              <a:tr h="553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99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文本框 67"/>
          <p:cNvSpPr txBox="1"/>
          <p:nvPr/>
        </p:nvSpPr>
        <p:spPr>
          <a:xfrm>
            <a:off x="5529127" y="5876103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</p:txBody>
      </p:sp>
      <p:cxnSp>
        <p:nvCxnSpPr>
          <p:cNvPr id="69" name="直接箭头连接符 68"/>
          <p:cNvCxnSpPr>
            <a:endCxn id="67" idx="0"/>
          </p:cNvCxnSpPr>
          <p:nvPr/>
        </p:nvCxnSpPr>
        <p:spPr>
          <a:xfrm flipH="1">
            <a:off x="5745151" y="5330806"/>
            <a:ext cx="452156" cy="5219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884442" y="585278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137808" y="584799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254643" y="511140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119045" y="4317206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389698" y="429064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箭头连接符 79"/>
          <p:cNvCxnSpPr>
            <a:endCxn id="41" idx="0"/>
          </p:cNvCxnSpPr>
          <p:nvPr/>
        </p:nvCxnSpPr>
        <p:spPr>
          <a:xfrm>
            <a:off x="5649108" y="1410209"/>
            <a:ext cx="1238980" cy="322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803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8" grpId="0"/>
      <p:bldP spid="49" grpId="0"/>
      <p:bldP spid="53" grpId="0"/>
      <p:bldP spid="58" grpId="0"/>
      <p:bldP spid="62" grpId="0"/>
      <p:bldP spid="63" grpId="0"/>
      <p:bldP spid="66" grpId="0"/>
      <p:bldP spid="68" grpId="0"/>
      <p:bldP spid="71" grpId="0"/>
      <p:bldP spid="73" grpId="0"/>
      <p:bldP spid="74" grpId="0"/>
      <p:bldP spid="75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4" y="417742"/>
            <a:ext cx="5040560" cy="988329"/>
            <a:chOff x="511397" y="5872981"/>
            <a:chExt cx="3048644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7" y="6101950"/>
              <a:ext cx="304864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9" y="5872981"/>
              <a:ext cx="265717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树和二叉树的转换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6997" y="1564632"/>
            <a:ext cx="2809299" cy="4480831"/>
            <a:chOff x="1202946" y="1628612"/>
            <a:chExt cx="2809299" cy="4480831"/>
          </a:xfrm>
        </p:grpSpPr>
        <p:cxnSp>
          <p:nvCxnSpPr>
            <p:cNvPr id="190" name="直接连接符 189"/>
            <p:cNvCxnSpPr/>
            <p:nvPr/>
          </p:nvCxnSpPr>
          <p:spPr>
            <a:xfrm>
              <a:off x="2591505" y="2352632"/>
              <a:ext cx="9401" cy="2070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202946" y="1628612"/>
              <a:ext cx="2809299" cy="4480831"/>
              <a:chOff x="1202946" y="1628612"/>
              <a:chExt cx="2809299" cy="4480831"/>
            </a:xfrm>
          </p:grpSpPr>
          <p:grpSp>
            <p:nvGrpSpPr>
              <p:cNvPr id="156" name="组合 155"/>
              <p:cNvGrpSpPr/>
              <p:nvPr/>
            </p:nvGrpSpPr>
            <p:grpSpPr>
              <a:xfrm>
                <a:off x="1202946" y="1628612"/>
                <a:ext cx="2809299" cy="4480831"/>
                <a:chOff x="2105628" y="1924174"/>
                <a:chExt cx="2809299" cy="4480831"/>
              </a:xfrm>
            </p:grpSpPr>
            <p:cxnSp>
              <p:nvCxnSpPr>
                <p:cNvPr id="157" name="直接连接符 156"/>
                <p:cNvCxnSpPr/>
                <p:nvPr/>
              </p:nvCxnSpPr>
              <p:spPr>
                <a:xfrm flipH="1">
                  <a:off x="2711504" y="2430729"/>
                  <a:ext cx="432168" cy="43160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/>
                <p:cNvCxnSpPr/>
                <p:nvPr/>
              </p:nvCxnSpPr>
              <p:spPr>
                <a:xfrm>
                  <a:off x="3867640" y="2432126"/>
                  <a:ext cx="431635" cy="4302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/>
                <p:cNvCxnSpPr/>
                <p:nvPr/>
              </p:nvCxnSpPr>
              <p:spPr>
                <a:xfrm flipH="1">
                  <a:off x="3088115" y="3607828"/>
                  <a:ext cx="287258" cy="68649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/>
                <p:cNvCxnSpPr/>
                <p:nvPr/>
              </p:nvCxnSpPr>
              <p:spPr>
                <a:xfrm>
                  <a:off x="4114756" y="5024888"/>
                  <a:ext cx="0" cy="6228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3641578" y="3584878"/>
                  <a:ext cx="247396" cy="7239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组合 162"/>
                <p:cNvGrpSpPr/>
                <p:nvPr/>
              </p:nvGrpSpPr>
              <p:grpSpPr>
                <a:xfrm>
                  <a:off x="3105644" y="1924174"/>
                  <a:ext cx="1009112" cy="712737"/>
                  <a:chOff x="3105644" y="1924174"/>
                  <a:chExt cx="1009112" cy="712737"/>
                </a:xfrm>
              </p:grpSpPr>
              <p:sp>
                <p:nvSpPr>
                  <p:cNvPr id="182" name="椭圆 181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3251988" y="1978620"/>
                    <a:ext cx="86276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A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4" name="组合 163"/>
                <p:cNvGrpSpPr/>
                <p:nvPr/>
              </p:nvGrpSpPr>
              <p:grpSpPr>
                <a:xfrm>
                  <a:off x="2105628" y="2838606"/>
                  <a:ext cx="767269" cy="712737"/>
                  <a:chOff x="3105644" y="1924174"/>
                  <a:chExt cx="767269" cy="712737"/>
                </a:xfrm>
              </p:grpSpPr>
              <p:sp>
                <p:nvSpPr>
                  <p:cNvPr id="180" name="椭圆 179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1" name="文本框 180"/>
                  <p:cNvSpPr txBox="1"/>
                  <p:nvPr/>
                </p:nvSpPr>
                <p:spPr>
                  <a:xfrm>
                    <a:off x="3273285" y="2024213"/>
                    <a:ext cx="56784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B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5" name="组合 164"/>
                <p:cNvGrpSpPr/>
                <p:nvPr/>
              </p:nvGrpSpPr>
              <p:grpSpPr>
                <a:xfrm>
                  <a:off x="4147658" y="2838606"/>
                  <a:ext cx="767269" cy="712737"/>
                  <a:chOff x="3105644" y="1924174"/>
                  <a:chExt cx="767269" cy="712737"/>
                </a:xfrm>
              </p:grpSpPr>
              <p:sp>
                <p:nvSpPr>
                  <p:cNvPr id="178" name="椭圆 177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9" name="文本框 178"/>
                  <p:cNvSpPr txBox="1"/>
                  <p:nvPr/>
                </p:nvSpPr>
                <p:spPr>
                  <a:xfrm>
                    <a:off x="3253097" y="2009313"/>
                    <a:ext cx="53610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7" name="组合 166"/>
                <p:cNvGrpSpPr/>
                <p:nvPr/>
              </p:nvGrpSpPr>
              <p:grpSpPr>
                <a:xfrm>
                  <a:off x="3717039" y="5692268"/>
                  <a:ext cx="836737" cy="712737"/>
                  <a:chOff x="4030646" y="3342370"/>
                  <a:chExt cx="836737" cy="712737"/>
                </a:xfrm>
              </p:grpSpPr>
              <p:sp>
                <p:nvSpPr>
                  <p:cNvPr id="174" name="椭圆 173"/>
                  <p:cNvSpPr/>
                  <p:nvPr/>
                </p:nvSpPr>
                <p:spPr>
                  <a:xfrm>
                    <a:off x="4030646" y="3342370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文本框 174"/>
                  <p:cNvSpPr txBox="1"/>
                  <p:nvPr/>
                </p:nvSpPr>
                <p:spPr>
                  <a:xfrm>
                    <a:off x="4168290" y="3406352"/>
                    <a:ext cx="69909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G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8" name="组合 167"/>
                <p:cNvGrpSpPr/>
                <p:nvPr/>
              </p:nvGrpSpPr>
              <p:grpSpPr>
                <a:xfrm>
                  <a:off x="3680064" y="4309743"/>
                  <a:ext cx="767269" cy="712737"/>
                  <a:chOff x="1830240" y="2021842"/>
                  <a:chExt cx="767269" cy="712737"/>
                </a:xfrm>
              </p:grpSpPr>
              <p:sp>
                <p:nvSpPr>
                  <p:cNvPr id="172" name="椭圆 171"/>
                  <p:cNvSpPr/>
                  <p:nvPr/>
                </p:nvSpPr>
                <p:spPr>
                  <a:xfrm>
                    <a:off x="1830240" y="2021842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3" name="文本框 172"/>
                  <p:cNvSpPr txBox="1"/>
                  <p:nvPr/>
                </p:nvSpPr>
                <p:spPr>
                  <a:xfrm>
                    <a:off x="2004859" y="2106981"/>
                    <a:ext cx="5163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F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9" name="组合 168"/>
                <p:cNvGrpSpPr/>
                <p:nvPr/>
              </p:nvGrpSpPr>
              <p:grpSpPr>
                <a:xfrm>
                  <a:off x="2606153" y="4309743"/>
                  <a:ext cx="767269" cy="712737"/>
                  <a:chOff x="2018964" y="1996084"/>
                  <a:chExt cx="767269" cy="712737"/>
                </a:xfrm>
              </p:grpSpPr>
              <p:sp>
                <p:nvSpPr>
                  <p:cNvPr id="170" name="椭圆 169"/>
                  <p:cNvSpPr/>
                  <p:nvPr/>
                </p:nvSpPr>
                <p:spPr>
                  <a:xfrm>
                    <a:off x="2018964" y="199608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1" name="文本框 170"/>
                  <p:cNvSpPr txBox="1"/>
                  <p:nvPr/>
                </p:nvSpPr>
                <p:spPr>
                  <a:xfrm>
                    <a:off x="2215343" y="2081223"/>
                    <a:ext cx="56425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E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91" name="椭圆 190"/>
              <p:cNvSpPr/>
              <p:nvPr/>
            </p:nvSpPr>
            <p:spPr>
              <a:xfrm>
                <a:off x="2207870" y="2604502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2375511" y="2704541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023745"/>
              </p:ext>
            </p:extLst>
          </p:nvPr>
        </p:nvGraphicFramePr>
        <p:xfrm>
          <a:off x="5951984" y="1733134"/>
          <a:ext cx="1872208" cy="5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24070"/>
                <a:gridCol w="624069"/>
              </a:tblGrid>
              <a:tr h="553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99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6672064" y="169259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61319"/>
              </p:ext>
            </p:extLst>
          </p:nvPr>
        </p:nvGraphicFramePr>
        <p:xfrm>
          <a:off x="4851756" y="2594562"/>
          <a:ext cx="1872208" cy="5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24070"/>
                <a:gridCol w="624069"/>
              </a:tblGrid>
              <a:tr h="553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99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5571836" y="255402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>
            <a:endCxn id="43" idx="0"/>
          </p:cNvCxnSpPr>
          <p:nvPr/>
        </p:nvCxnSpPr>
        <p:spPr>
          <a:xfrm flipH="1">
            <a:off x="5787860" y="2072584"/>
            <a:ext cx="452156" cy="5219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320136" y="169259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984070" y="2639608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>
            <a:endCxn id="53" idx="0"/>
          </p:cNvCxnSpPr>
          <p:nvPr/>
        </p:nvCxnSpPr>
        <p:spPr>
          <a:xfrm>
            <a:off x="6424513" y="2939016"/>
            <a:ext cx="473908" cy="5019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75198"/>
              </p:ext>
            </p:extLst>
          </p:nvPr>
        </p:nvGraphicFramePr>
        <p:xfrm>
          <a:off x="5926313" y="3481484"/>
          <a:ext cx="1872208" cy="5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24070"/>
                <a:gridCol w="624069"/>
              </a:tblGrid>
              <a:tr h="553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99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6646393" y="344094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50615"/>
              </p:ext>
            </p:extLst>
          </p:nvPr>
        </p:nvGraphicFramePr>
        <p:xfrm>
          <a:off x="4825788" y="4263732"/>
          <a:ext cx="1872208" cy="5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24070"/>
                <a:gridCol w="624069"/>
              </a:tblGrid>
              <a:tr h="553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99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5545868" y="4287051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cxnSp>
        <p:nvCxnSpPr>
          <p:cNvPr id="59" name="直接箭头连接符 58"/>
          <p:cNvCxnSpPr>
            <a:endCxn id="57" idx="0"/>
          </p:cNvCxnSpPr>
          <p:nvPr/>
        </p:nvCxnSpPr>
        <p:spPr>
          <a:xfrm flipH="1">
            <a:off x="5761892" y="3741754"/>
            <a:ext cx="452156" cy="5219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7549021" y="3735808"/>
            <a:ext cx="473908" cy="5019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46777"/>
              </p:ext>
            </p:extLst>
          </p:nvPr>
        </p:nvGraphicFramePr>
        <p:xfrm>
          <a:off x="7050821" y="4265470"/>
          <a:ext cx="1872208" cy="5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24070"/>
                <a:gridCol w="624069"/>
              </a:tblGrid>
              <a:tr h="553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99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7770901" y="426547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884442" y="432772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6439338" y="4555937"/>
            <a:ext cx="473908" cy="5019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60395"/>
              </p:ext>
            </p:extLst>
          </p:nvPr>
        </p:nvGraphicFramePr>
        <p:xfrm>
          <a:off x="5941138" y="5085599"/>
          <a:ext cx="1872208" cy="5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24070"/>
                <a:gridCol w="624069"/>
              </a:tblGrid>
              <a:tr h="553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99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6" name="文本框 65"/>
          <p:cNvSpPr txBox="1"/>
          <p:nvPr/>
        </p:nvSpPr>
        <p:spPr>
          <a:xfrm>
            <a:off x="6652107" y="508386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7258"/>
              </p:ext>
            </p:extLst>
          </p:nvPr>
        </p:nvGraphicFramePr>
        <p:xfrm>
          <a:off x="4809047" y="5852784"/>
          <a:ext cx="1872208" cy="5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24070"/>
                <a:gridCol w="624069"/>
              </a:tblGrid>
              <a:tr h="553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99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文本框 67"/>
          <p:cNvSpPr txBox="1"/>
          <p:nvPr/>
        </p:nvSpPr>
        <p:spPr>
          <a:xfrm>
            <a:off x="5529127" y="5876103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</p:txBody>
      </p:sp>
      <p:cxnSp>
        <p:nvCxnSpPr>
          <p:cNvPr id="69" name="直接箭头连接符 68"/>
          <p:cNvCxnSpPr>
            <a:endCxn id="67" idx="0"/>
          </p:cNvCxnSpPr>
          <p:nvPr/>
        </p:nvCxnSpPr>
        <p:spPr>
          <a:xfrm flipH="1">
            <a:off x="5745151" y="5330806"/>
            <a:ext cx="452156" cy="5219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884442" y="585278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137808" y="584799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254643" y="511140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119045" y="4317206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389698" y="429064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箭头连接符 79"/>
          <p:cNvCxnSpPr>
            <a:endCxn id="41" idx="0"/>
          </p:cNvCxnSpPr>
          <p:nvPr/>
        </p:nvCxnSpPr>
        <p:spPr>
          <a:xfrm>
            <a:off x="5649108" y="1410209"/>
            <a:ext cx="1238980" cy="322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1682001" y="6106396"/>
            <a:ext cx="1059589" cy="69746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树</a:t>
            </a:r>
          </a:p>
        </p:txBody>
      </p:sp>
      <p:sp>
        <p:nvSpPr>
          <p:cNvPr id="82" name="矩形 81"/>
          <p:cNvSpPr/>
          <p:nvPr/>
        </p:nvSpPr>
        <p:spPr>
          <a:xfrm>
            <a:off x="7549021" y="5995716"/>
            <a:ext cx="1512168" cy="69746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二叉树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9247238" y="1495079"/>
            <a:ext cx="2484283" cy="4232339"/>
            <a:chOff x="1386364" y="1628612"/>
            <a:chExt cx="2484283" cy="4232339"/>
          </a:xfrm>
        </p:grpSpPr>
        <p:cxnSp>
          <p:nvCxnSpPr>
            <p:cNvPr id="84" name="直接连接符 83"/>
            <p:cNvCxnSpPr/>
            <p:nvPr/>
          </p:nvCxnSpPr>
          <p:spPr>
            <a:xfrm>
              <a:off x="2091217" y="3063289"/>
              <a:ext cx="258089" cy="2374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1386364" y="1628612"/>
              <a:ext cx="2484283" cy="4232339"/>
              <a:chOff x="1386364" y="1628612"/>
              <a:chExt cx="2484283" cy="4232339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1386364" y="1628612"/>
                <a:ext cx="2484283" cy="4232339"/>
                <a:chOff x="2289046" y="1924174"/>
                <a:chExt cx="2484283" cy="4232339"/>
              </a:xfrm>
            </p:grpSpPr>
            <p:cxnSp>
              <p:nvCxnSpPr>
                <p:cNvPr id="89" name="直接连接符 88"/>
                <p:cNvCxnSpPr/>
                <p:nvPr/>
              </p:nvCxnSpPr>
              <p:spPr>
                <a:xfrm flipH="1">
                  <a:off x="2895895" y="2430729"/>
                  <a:ext cx="247777" cy="3256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 flipH="1">
                  <a:off x="3028445" y="4115305"/>
                  <a:ext cx="275086" cy="4694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>
                  <a:off x="3284958" y="5186021"/>
                  <a:ext cx="240336" cy="2773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>
                  <a:off x="3878977" y="4115305"/>
                  <a:ext cx="307702" cy="44600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组合 93"/>
                <p:cNvGrpSpPr/>
                <p:nvPr/>
              </p:nvGrpSpPr>
              <p:grpSpPr>
                <a:xfrm>
                  <a:off x="3105644" y="1924174"/>
                  <a:ext cx="1009112" cy="712737"/>
                  <a:chOff x="3105644" y="1924174"/>
                  <a:chExt cx="1009112" cy="712737"/>
                </a:xfrm>
              </p:grpSpPr>
              <p:sp>
                <p:nvSpPr>
                  <p:cNvPr id="110" name="椭圆 109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3251988" y="1978620"/>
                    <a:ext cx="86276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A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95" name="组合 94"/>
                <p:cNvGrpSpPr/>
                <p:nvPr/>
              </p:nvGrpSpPr>
              <p:grpSpPr>
                <a:xfrm>
                  <a:off x="2289046" y="2750882"/>
                  <a:ext cx="767269" cy="712737"/>
                  <a:chOff x="3289062" y="1836450"/>
                  <a:chExt cx="767269" cy="712737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3289062" y="1836450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3456703" y="1936489"/>
                    <a:ext cx="56784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B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97" name="组合 96"/>
                <p:cNvGrpSpPr/>
                <p:nvPr/>
              </p:nvGrpSpPr>
              <p:grpSpPr>
                <a:xfrm>
                  <a:off x="3332190" y="5443776"/>
                  <a:ext cx="836737" cy="712737"/>
                  <a:chOff x="3645797" y="3093878"/>
                  <a:chExt cx="836737" cy="712737"/>
                </a:xfrm>
              </p:grpSpPr>
              <p:sp>
                <p:nvSpPr>
                  <p:cNvPr id="104" name="椭圆 103"/>
                  <p:cNvSpPr/>
                  <p:nvPr/>
                </p:nvSpPr>
                <p:spPr>
                  <a:xfrm>
                    <a:off x="3645797" y="3093878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5" name="文本框 104"/>
                  <p:cNvSpPr txBox="1"/>
                  <p:nvPr/>
                </p:nvSpPr>
                <p:spPr>
                  <a:xfrm>
                    <a:off x="3783441" y="3157860"/>
                    <a:ext cx="69909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F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98" name="组合 97"/>
                <p:cNvGrpSpPr/>
                <p:nvPr/>
              </p:nvGrpSpPr>
              <p:grpSpPr>
                <a:xfrm>
                  <a:off x="4006060" y="4581692"/>
                  <a:ext cx="767269" cy="712737"/>
                  <a:chOff x="2156236" y="2293791"/>
                  <a:chExt cx="767269" cy="712737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2156236" y="2293791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" name="文本框 102"/>
                  <p:cNvSpPr txBox="1"/>
                  <p:nvPr/>
                </p:nvSpPr>
                <p:spPr>
                  <a:xfrm>
                    <a:off x="2330855" y="2378930"/>
                    <a:ext cx="5163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99" name="组合 98"/>
                <p:cNvGrpSpPr/>
                <p:nvPr/>
              </p:nvGrpSpPr>
              <p:grpSpPr>
                <a:xfrm>
                  <a:off x="2586859" y="4601246"/>
                  <a:ext cx="767269" cy="712737"/>
                  <a:chOff x="1999670" y="2287587"/>
                  <a:chExt cx="767269" cy="712737"/>
                </a:xfrm>
              </p:grpSpPr>
              <p:sp>
                <p:nvSpPr>
                  <p:cNvPr id="100" name="椭圆 99"/>
                  <p:cNvSpPr/>
                  <p:nvPr/>
                </p:nvSpPr>
                <p:spPr>
                  <a:xfrm>
                    <a:off x="1999670" y="2287587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" name="文本框 100"/>
                  <p:cNvSpPr txBox="1"/>
                  <p:nvPr/>
                </p:nvSpPr>
                <p:spPr>
                  <a:xfrm>
                    <a:off x="2196049" y="2372726"/>
                    <a:ext cx="56425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E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87" name="椭圆 86"/>
              <p:cNvSpPr/>
              <p:nvPr/>
            </p:nvSpPr>
            <p:spPr>
              <a:xfrm>
                <a:off x="2292907" y="3200710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2460548" y="3300749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12" name="直接连接符 111"/>
          <p:cNvCxnSpPr/>
          <p:nvPr/>
        </p:nvCxnSpPr>
        <p:spPr>
          <a:xfrm flipH="1">
            <a:off x="10124180" y="5641390"/>
            <a:ext cx="275086" cy="4694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/>
          <p:cNvSpPr/>
          <p:nvPr/>
        </p:nvSpPr>
        <p:spPr>
          <a:xfrm>
            <a:off x="9560793" y="5991693"/>
            <a:ext cx="767269" cy="712737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9757172" y="6076832"/>
            <a:ext cx="56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365675" y="159718"/>
            <a:ext cx="1734482" cy="808059"/>
          </a:xfrm>
          <a:prstGeom prst="wedgeRoundRectCallout">
            <a:avLst>
              <a:gd name="adj1" fmla="val 52162"/>
              <a:gd name="adj2" fmla="val 116378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无右孩子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9370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07057" y="396330"/>
            <a:ext cx="9753600" cy="123482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请把右侧的树转换成一棵二叉树。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951984" y="951950"/>
            <a:ext cx="2894376" cy="4143000"/>
            <a:chOff x="1202946" y="1628612"/>
            <a:chExt cx="2894376" cy="41430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2591505" y="2352632"/>
              <a:ext cx="9401" cy="2070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1202946" y="1628612"/>
              <a:ext cx="2894376" cy="4143000"/>
              <a:chOff x="1202946" y="1628612"/>
              <a:chExt cx="2894376" cy="4143000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202946" y="1628612"/>
                <a:ext cx="2894376" cy="4143000"/>
                <a:chOff x="2105628" y="1924174"/>
                <a:chExt cx="2894376" cy="4143000"/>
              </a:xfrm>
            </p:grpSpPr>
            <p:cxnSp>
              <p:nvCxnSpPr>
                <p:cNvPr id="18" name="直接连接符 17"/>
                <p:cNvCxnSpPr/>
                <p:nvPr/>
              </p:nvCxnSpPr>
              <p:spPr>
                <a:xfrm flipH="1">
                  <a:off x="2711504" y="2430729"/>
                  <a:ext cx="432168" cy="43160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3867640" y="2432126"/>
                  <a:ext cx="431635" cy="4302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4506518" y="4859560"/>
                  <a:ext cx="0" cy="6228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 flipH="1">
                  <a:off x="4556445" y="3551343"/>
                  <a:ext cx="1" cy="491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组合 21"/>
                <p:cNvGrpSpPr/>
                <p:nvPr/>
              </p:nvGrpSpPr>
              <p:grpSpPr>
                <a:xfrm>
                  <a:off x="3105644" y="1924174"/>
                  <a:ext cx="1009112" cy="712737"/>
                  <a:chOff x="3105644" y="1924174"/>
                  <a:chExt cx="1009112" cy="712737"/>
                </a:xfrm>
              </p:grpSpPr>
              <p:sp>
                <p:nvSpPr>
                  <p:cNvPr id="38" name="椭圆 37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3251988" y="1978620"/>
                    <a:ext cx="86276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A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2105628" y="2838606"/>
                  <a:ext cx="767269" cy="712737"/>
                  <a:chOff x="3105644" y="1924174"/>
                  <a:chExt cx="767269" cy="712737"/>
                </a:xfrm>
              </p:grpSpPr>
              <p:sp>
                <p:nvSpPr>
                  <p:cNvPr id="36" name="椭圆 35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3273285" y="2024213"/>
                    <a:ext cx="56784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B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4" name="组合 23"/>
                <p:cNvGrpSpPr/>
                <p:nvPr/>
              </p:nvGrpSpPr>
              <p:grpSpPr>
                <a:xfrm>
                  <a:off x="4147658" y="2838606"/>
                  <a:ext cx="767269" cy="712737"/>
                  <a:chOff x="3105644" y="1924174"/>
                  <a:chExt cx="767269" cy="712737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3253097" y="2009313"/>
                    <a:ext cx="53610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" name="组合 24"/>
                <p:cNvGrpSpPr/>
                <p:nvPr/>
              </p:nvGrpSpPr>
              <p:grpSpPr>
                <a:xfrm>
                  <a:off x="4163267" y="5354437"/>
                  <a:ext cx="836737" cy="712737"/>
                  <a:chOff x="4476874" y="3004539"/>
                  <a:chExt cx="836737" cy="712737"/>
                </a:xfrm>
              </p:grpSpPr>
              <p:sp>
                <p:nvSpPr>
                  <p:cNvPr id="32" name="椭圆 31"/>
                  <p:cNvSpPr/>
                  <p:nvPr/>
                </p:nvSpPr>
                <p:spPr>
                  <a:xfrm>
                    <a:off x="4476874" y="3004539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4614518" y="3068521"/>
                    <a:ext cx="69909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H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4194761" y="4107833"/>
                  <a:ext cx="767269" cy="712737"/>
                  <a:chOff x="2344937" y="1819932"/>
                  <a:chExt cx="767269" cy="712737"/>
                </a:xfrm>
              </p:grpSpPr>
              <p:sp>
                <p:nvSpPr>
                  <p:cNvPr id="30" name="椭圆 29"/>
                  <p:cNvSpPr/>
                  <p:nvPr/>
                </p:nvSpPr>
                <p:spPr>
                  <a:xfrm>
                    <a:off x="2344937" y="1819932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2519556" y="1905071"/>
                    <a:ext cx="5163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G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2606153" y="4309743"/>
                  <a:ext cx="767269" cy="712737"/>
                  <a:chOff x="2018964" y="1996084"/>
                  <a:chExt cx="767269" cy="712737"/>
                </a:xfrm>
              </p:grpSpPr>
              <p:sp>
                <p:nvSpPr>
                  <p:cNvPr id="28" name="椭圆 27"/>
                  <p:cNvSpPr/>
                  <p:nvPr/>
                </p:nvSpPr>
                <p:spPr>
                  <a:xfrm>
                    <a:off x="2018964" y="199608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2215343" y="2081223"/>
                    <a:ext cx="56425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F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6" name="椭圆 15"/>
              <p:cNvSpPr/>
              <p:nvPr/>
            </p:nvSpPr>
            <p:spPr>
              <a:xfrm>
                <a:off x="2207870" y="2604502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75511" y="2704541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40" name="直接连接符 39"/>
          <p:cNvCxnSpPr/>
          <p:nvPr/>
        </p:nvCxnSpPr>
        <p:spPr>
          <a:xfrm flipH="1">
            <a:off x="5943797" y="2596354"/>
            <a:ext cx="287258" cy="6864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497260" y="2573404"/>
            <a:ext cx="247396" cy="7239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5461835" y="3298269"/>
            <a:ext cx="767269" cy="712737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658214" y="3383408"/>
            <a:ext cx="56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8377648" y="5119161"/>
            <a:ext cx="14106" cy="2689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7004870" y="4982797"/>
            <a:ext cx="2809299" cy="1182072"/>
            <a:chOff x="1202946" y="2135167"/>
            <a:chExt cx="2809299" cy="1182072"/>
          </a:xfrm>
        </p:grpSpPr>
        <p:grpSp>
          <p:nvGrpSpPr>
            <p:cNvPr id="46" name="组合 45"/>
            <p:cNvGrpSpPr/>
            <p:nvPr/>
          </p:nvGrpSpPr>
          <p:grpSpPr>
            <a:xfrm>
              <a:off x="1202946" y="2135167"/>
              <a:ext cx="2809299" cy="1120614"/>
              <a:chOff x="2105628" y="2430729"/>
              <a:chExt cx="2809299" cy="1120614"/>
            </a:xfrm>
          </p:grpSpPr>
          <p:cxnSp>
            <p:nvCxnSpPr>
              <p:cNvPr id="49" name="直接连接符 48"/>
              <p:cNvCxnSpPr/>
              <p:nvPr/>
            </p:nvCxnSpPr>
            <p:spPr>
              <a:xfrm flipH="1">
                <a:off x="2711504" y="2430729"/>
                <a:ext cx="432168" cy="43160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867640" y="2432126"/>
                <a:ext cx="431635" cy="4302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组合 50"/>
              <p:cNvGrpSpPr/>
              <p:nvPr/>
            </p:nvGrpSpPr>
            <p:grpSpPr>
              <a:xfrm>
                <a:off x="2105628" y="2838606"/>
                <a:ext cx="767269" cy="712737"/>
                <a:chOff x="3105644" y="1924174"/>
                <a:chExt cx="767269" cy="712737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文本框 55"/>
                <p:cNvSpPr txBox="1"/>
                <p:nvPr/>
              </p:nvSpPr>
              <p:spPr>
                <a:xfrm>
                  <a:off x="3273285" y="2024213"/>
                  <a:ext cx="5678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 smtClean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</a:t>
                  </a:r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4147658" y="2838606"/>
                <a:ext cx="767269" cy="712737"/>
                <a:chOff x="3105644" y="1924174"/>
                <a:chExt cx="767269" cy="712737"/>
              </a:xfrm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3253097" y="2009313"/>
                  <a:ext cx="53610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 smtClean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</a:t>
                  </a:r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7" name="椭圆 46"/>
            <p:cNvSpPr/>
            <p:nvPr/>
          </p:nvSpPr>
          <p:spPr>
            <a:xfrm>
              <a:off x="2207870" y="2604502"/>
              <a:ext cx="767269" cy="712737"/>
            </a:xfrm>
            <a:prstGeom prst="ellipse">
              <a:avLst/>
            </a:prstGeom>
            <a:solidFill>
              <a:srgbClr val="00C9CB"/>
            </a:soli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375511" y="2704541"/>
              <a:ext cx="567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endPara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8574" y="-71016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8574" y="-71016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7"/>
              </p:custDataLst>
            </p:nvPr>
          </p:nvSpPr>
          <p:spPr>
            <a:xfrm>
              <a:off x="8574" y="-71016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62574" y="-71016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34479" y="38204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728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07057" y="396330"/>
            <a:ext cx="9753600" cy="123482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请把右侧的二叉树转换成一棵树或森林。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951984" y="951950"/>
            <a:ext cx="2894376" cy="4416135"/>
            <a:chOff x="2105628" y="1924174"/>
            <a:chExt cx="2894376" cy="4416135"/>
          </a:xfrm>
        </p:grpSpPr>
        <p:cxnSp>
          <p:nvCxnSpPr>
            <p:cNvPr id="18" name="直接连接符 17"/>
            <p:cNvCxnSpPr/>
            <p:nvPr/>
          </p:nvCxnSpPr>
          <p:spPr>
            <a:xfrm flipH="1">
              <a:off x="2711504" y="2430729"/>
              <a:ext cx="432168" cy="4316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867640" y="2432126"/>
              <a:ext cx="431635" cy="430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3105644" y="1924174"/>
              <a:ext cx="1009112" cy="712737"/>
              <a:chOff x="3105644" y="1924174"/>
              <a:chExt cx="1009112" cy="712737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251988" y="1978620"/>
                <a:ext cx="862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105628" y="2838606"/>
              <a:ext cx="767269" cy="712737"/>
              <a:chOff x="3105644" y="1924174"/>
              <a:chExt cx="767269" cy="712737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273285" y="2024213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4147658" y="2838606"/>
              <a:ext cx="767269" cy="712737"/>
              <a:chOff x="3105644" y="1924174"/>
              <a:chExt cx="767269" cy="712737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3253097" y="2009313"/>
                <a:ext cx="5361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163267" y="5354437"/>
              <a:ext cx="836737" cy="712737"/>
              <a:chOff x="4476874" y="3004539"/>
              <a:chExt cx="836737" cy="712737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476874" y="3004539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614518" y="3068521"/>
                <a:ext cx="699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640475" y="4216759"/>
              <a:ext cx="767269" cy="712737"/>
              <a:chOff x="1790651" y="1928858"/>
              <a:chExt cx="767269" cy="712737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790651" y="1928858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965270" y="2013997"/>
                <a:ext cx="5163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258262" y="5627572"/>
              <a:ext cx="767269" cy="712737"/>
              <a:chOff x="1671073" y="3313913"/>
              <a:chExt cx="767269" cy="712737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671073" y="3313913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867452" y="3399052"/>
                <a:ext cx="5642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40" name="直接连接符 39"/>
          <p:cNvCxnSpPr/>
          <p:nvPr/>
        </p:nvCxnSpPr>
        <p:spPr>
          <a:xfrm flipH="1">
            <a:off x="7854209" y="2524613"/>
            <a:ext cx="287258" cy="6864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972302" y="3996018"/>
            <a:ext cx="361155" cy="666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5461835" y="3298269"/>
            <a:ext cx="767269" cy="712737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658214" y="3383408"/>
            <a:ext cx="56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564473" y="3893755"/>
            <a:ext cx="1125375" cy="2242691"/>
            <a:chOff x="3789552" y="1308652"/>
            <a:chExt cx="1125375" cy="2242691"/>
          </a:xfrm>
        </p:grpSpPr>
        <p:cxnSp>
          <p:nvCxnSpPr>
            <p:cNvPr id="49" name="直接连接符 48"/>
            <p:cNvCxnSpPr/>
            <p:nvPr/>
          </p:nvCxnSpPr>
          <p:spPr>
            <a:xfrm flipH="1">
              <a:off x="3789552" y="1308652"/>
              <a:ext cx="304353" cy="5130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867640" y="2432126"/>
              <a:ext cx="431635" cy="430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47658" y="2838606"/>
              <a:ext cx="767269" cy="712737"/>
              <a:chOff x="3105644" y="1924174"/>
              <a:chExt cx="767269" cy="712737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3253097" y="2009313"/>
                <a:ext cx="5361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57" name="直接连接符 56"/>
          <p:cNvCxnSpPr/>
          <p:nvPr/>
        </p:nvCxnSpPr>
        <p:spPr>
          <a:xfrm flipH="1">
            <a:off x="5881743" y="2558045"/>
            <a:ext cx="287258" cy="6864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8621544" y="2524613"/>
            <a:ext cx="361155" cy="666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8687447" y="3229635"/>
            <a:ext cx="767269" cy="712737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855088" y="3329674"/>
            <a:ext cx="56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8574" y="-71016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8574" y="-71016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7"/>
              </p:custDataLst>
            </p:nvPr>
          </p:nvSpPr>
          <p:spPr>
            <a:xfrm>
              <a:off x="8574" y="-71016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62574" y="-71016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34479" y="38204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953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1800"/>
  <p:tag name="MH_SECTIONID" val="1801,1802,1803,1804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SubTitle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Desc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SubTitle"/>
  <p:tag name="MH_ORDER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SubTitle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SubTitle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SubTitle"/>
  <p:tag name="MH_ORDER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SubTitle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Rectangle 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TextBox 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Freeform 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演示文稿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2" id="{1C8628DC-6B33-4EC7-AE98-090D3D666A30}" vid="{BD745617-EE1A-45F8-A219-F9FF47AA8987}"/>
    </a:ext>
  </a:extLst>
</a:theme>
</file>

<file path=ppt/theme/theme2.xml><?xml version="1.0" encoding="utf-8"?>
<a:theme xmlns:a="http://schemas.openxmlformats.org/drawingml/2006/main" name="演示文稿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4" id="{045DB648-4783-41B5-9CCC-79F144C40474}" vid="{EDBCDBCC-F968-44B7-AF65-6AC451178DDD}"/>
    </a:ext>
  </a:extLst>
</a:theme>
</file>

<file path=ppt/theme/theme3.xml><?xml version="1.0" encoding="utf-8"?>
<a:theme xmlns:a="http://schemas.openxmlformats.org/drawingml/2006/main" name="演示文稿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5" id="{890E0C8E-D88D-4477-B85F-DAAA0E5D9497}" vid="{87EC80FA-82FB-4DDD-9B77-B59C0ED9FC27}"/>
    </a:ext>
  </a:extLst>
</a:theme>
</file>

<file path=ppt/theme/theme4.xml><?xml version="1.0" encoding="utf-8"?>
<a:theme xmlns:a="http://schemas.openxmlformats.org/drawingml/2006/main" name="演示文稿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6" id="{8D34F381-B58E-4578-A651-42B86E16BB86}" vid="{78F00369-7F80-4453-A8A4-CC6C91E4BE21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《数据结构》课件模板（主题）</Template>
  <TotalTime>38575</TotalTime>
  <Words>1269</Words>
  <Application>Microsoft Office PowerPoint</Application>
  <PresentationFormat>宽屏</PresentationFormat>
  <Paragraphs>510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Microsoft Yahei</vt:lpstr>
      <vt:lpstr>PMingLiU</vt:lpstr>
      <vt:lpstr>仿宋_GB2312</vt:lpstr>
      <vt:lpstr>楷体_GB2312</vt:lpstr>
      <vt:lpstr>宋体</vt:lpstr>
      <vt:lpstr>微软雅黑</vt:lpstr>
      <vt:lpstr>Arial</vt:lpstr>
      <vt:lpstr>Calibri</vt:lpstr>
      <vt:lpstr>Impact</vt:lpstr>
      <vt:lpstr>Times New Roman</vt:lpstr>
      <vt:lpstr>演示文稿12</vt:lpstr>
      <vt:lpstr>演示文稿14</vt:lpstr>
      <vt:lpstr>演示文稿15</vt:lpstr>
      <vt:lpstr>演示文稿16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画出以下二叉树对应的中序线索二叉树。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教学节段8</dc:title>
  <dc:creator>lidongmei</dc:creator>
  <cp:lastModifiedBy>86139</cp:lastModifiedBy>
  <cp:revision>1955</cp:revision>
  <dcterms:created xsi:type="dcterms:W3CDTF">1996-07-15T15:40:02Z</dcterms:created>
  <dcterms:modified xsi:type="dcterms:W3CDTF">2023-04-18T06:24:36Z</dcterms:modified>
</cp:coreProperties>
</file>