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60" r:id="rId3"/>
    <p:sldId id="414" r:id="rId4"/>
    <p:sldId id="415" r:id="rId5"/>
    <p:sldId id="416" r:id="rId6"/>
    <p:sldId id="417" r:id="rId7"/>
    <p:sldId id="418" r:id="rId8"/>
    <p:sldId id="419" r:id="rId9"/>
    <p:sldId id="428" r:id="rId10"/>
    <p:sldId id="421" r:id="rId11"/>
    <p:sldId id="422" r:id="rId12"/>
    <p:sldId id="423" r:id="rId13"/>
    <p:sldId id="424" r:id="rId14"/>
    <p:sldId id="269" r:id="rId1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006600"/>
    <a:srgbClr val="FFFFDC"/>
    <a:srgbClr val="FFFFCC"/>
    <a:srgbClr val="FFFFFF"/>
    <a:srgbClr val="FF0000"/>
    <a:srgbClr val="008000"/>
    <a:srgbClr val="E100FF"/>
    <a:srgbClr val="1002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>
      <p:cViewPr varScale="1">
        <p:scale>
          <a:sx n="113" d="100"/>
          <a:sy n="113" d="100"/>
        </p:scale>
        <p:origin x="151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32.wmf"/><Relationship Id="rId2" Type="http://schemas.openxmlformats.org/officeDocument/2006/relationships/image" Target="../media/image29.wmf"/><Relationship Id="rId1" Type="http://schemas.openxmlformats.org/officeDocument/2006/relationships/image" Target="../media/image21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7" Type="http://schemas.openxmlformats.org/officeDocument/2006/relationships/image" Target="../media/image32.wmf"/><Relationship Id="rId2" Type="http://schemas.openxmlformats.org/officeDocument/2006/relationships/image" Target="../media/image22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8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7.wmf"/><Relationship Id="rId1" Type="http://schemas.openxmlformats.org/officeDocument/2006/relationships/image" Target="../media/image14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4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4.wmf"/><Relationship Id="rId1" Type="http://schemas.openxmlformats.org/officeDocument/2006/relationships/image" Target="../media/image17.wmf"/><Relationship Id="rId4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7.wmf"/><Relationship Id="rId5" Type="http://schemas.openxmlformats.org/officeDocument/2006/relationships/image" Target="../media/image18.wmf"/><Relationship Id="rId4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3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24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3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77B0621-D84E-4C76-BA46-1FEB760FFB1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C5161BB-89C7-44B5-831D-817978729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56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A77B7-AB1E-4562-895D-03104C59CB3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51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7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33.bin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27.wmf"/><Relationship Id="rId17" Type="http://schemas.openxmlformats.org/officeDocument/2006/relationships/image" Target="../media/image28.gi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10" Type="http://schemas.openxmlformats.org/officeDocument/2006/relationships/image" Target="../media/image26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23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40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30.wmf"/><Relationship Id="rId17" Type="http://schemas.openxmlformats.org/officeDocument/2006/relationships/image" Target="../media/image3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1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5" Type="http://schemas.openxmlformats.org/officeDocument/2006/relationships/image" Target="../media/image33.jpeg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3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47.bin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31.wmf"/><Relationship Id="rId17" Type="http://schemas.openxmlformats.org/officeDocument/2006/relationships/image" Target="../media/image3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8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5" Type="http://schemas.openxmlformats.org/officeDocument/2006/relationships/image" Target="../media/image33.jpeg"/><Relationship Id="rId10" Type="http://schemas.openxmlformats.org/officeDocument/2006/relationships/image" Target="../media/image30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34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12.pn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1.wmf"/><Relationship Id="rId5" Type="http://schemas.openxmlformats.org/officeDocument/2006/relationships/image" Target="../media/image13.png"/><Relationship Id="rId10" Type="http://schemas.openxmlformats.org/officeDocument/2006/relationships/oleObject" Target="../embeddings/oleObject8.bin"/><Relationship Id="rId4" Type="http://schemas.microsoft.com/office/2007/relationships/hdphoto" Target="../media/hdphoto1.wdp"/><Relationship Id="rId9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6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image" Target="../media/image12.png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8.wmf"/><Relationship Id="rId5" Type="http://schemas.openxmlformats.org/officeDocument/2006/relationships/image" Target="../media/image13.png"/><Relationship Id="rId10" Type="http://schemas.openxmlformats.org/officeDocument/2006/relationships/oleObject" Target="../embeddings/oleObject14.bin"/><Relationship Id="rId4" Type="http://schemas.microsoft.com/office/2007/relationships/hdphoto" Target="../media/hdphoto1.wdp"/><Relationship Id="rId9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9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2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2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9"/>
          <p:cNvSpPr txBox="1">
            <a:spLocks noChangeArrowheads="1"/>
          </p:cNvSpPr>
          <p:nvPr/>
        </p:nvSpPr>
        <p:spPr bwMode="auto">
          <a:xfrm>
            <a:off x="0" y="3733800"/>
            <a:ext cx="9144000" cy="7078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000" b="1" i="1" dirty="0" err="1" smtClean="0">
                <a:solidFill>
                  <a:srgbClr val="0000FF"/>
                </a:solidFill>
                <a:latin typeface="Times New Roman" pitchFamily="18" charset="0"/>
              </a:rPr>
              <a:t>Qiang</a:t>
            </a:r>
            <a:r>
              <a:rPr lang="en-US" sz="4000" b="1" i="1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4000" b="1" i="1" dirty="0">
                <a:solidFill>
                  <a:srgbClr val="0000FF"/>
                </a:solidFill>
                <a:latin typeface="Times New Roman" pitchFamily="18" charset="0"/>
              </a:rPr>
              <a:t>(David) </a:t>
            </a:r>
            <a:r>
              <a:rPr lang="en-US" sz="4000" b="1" i="1" dirty="0" smtClean="0">
                <a:solidFill>
                  <a:srgbClr val="0000FF"/>
                </a:solidFill>
                <a:latin typeface="Times New Roman" pitchFamily="18" charset="0"/>
              </a:rPr>
              <a:t>Wang</a:t>
            </a:r>
            <a:endParaRPr lang="en-US" sz="4000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152400" y="1905000"/>
            <a:ext cx="8839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/>
            <a:r>
              <a:rPr lang="en-US" sz="4800" b="1" dirty="0">
                <a:solidFill>
                  <a:srgbClr val="FF0000"/>
                </a:solidFill>
                <a:latin typeface="Times New Roman" pitchFamily="18" charset="0"/>
              </a:rPr>
              <a:t>Bonded Potentials of Coarse-Grained Polymer Models</a:t>
            </a:r>
            <a:endParaRPr lang="en-US" sz="4800" b="1" i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228600" y="4755684"/>
            <a:ext cx="8686800" cy="1492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800" dirty="0">
                <a:latin typeface="Times New Roman" pitchFamily="18" charset="0"/>
              </a:rPr>
              <a:t>Department of Chemical </a:t>
            </a:r>
            <a:r>
              <a:rPr lang="en-US" sz="2800" dirty="0" smtClean="0">
                <a:latin typeface="Times New Roman" pitchFamily="18" charset="0"/>
              </a:rPr>
              <a:t>and </a:t>
            </a:r>
            <a:r>
              <a:rPr lang="en-US" sz="2800" dirty="0">
                <a:latin typeface="Times New Roman" pitchFamily="18" charset="0"/>
              </a:rPr>
              <a:t>Biological Engineering</a:t>
            </a:r>
          </a:p>
          <a:p>
            <a:pPr algn="ctr" eaLnBrk="1" hangingPunct="1"/>
            <a:r>
              <a:rPr lang="en-US" sz="2800" dirty="0" smtClean="0">
                <a:latin typeface="Times New Roman" pitchFamily="18" charset="0"/>
              </a:rPr>
              <a:t>Colorado State University</a:t>
            </a:r>
            <a:endParaRPr lang="en-US" sz="2800" dirty="0">
              <a:latin typeface="Times New Roman" pitchFamily="18" charset="0"/>
            </a:endParaRPr>
          </a:p>
          <a:p>
            <a:pPr algn="ctr" eaLnBrk="1" hangingPunct="1">
              <a:spcBef>
                <a:spcPct val="25000"/>
              </a:spcBef>
            </a:pPr>
            <a:r>
              <a:rPr lang="en-US" sz="2800" dirty="0" smtClean="0">
                <a:solidFill>
                  <a:srgbClr val="0000FF"/>
                </a:solidFill>
                <a:latin typeface="Times New Roman" pitchFamily="18" charset="0"/>
              </a:rPr>
              <a:t>q.wang@colostate.edu</a:t>
            </a:r>
            <a:endParaRPr lang="en-US" sz="2800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0" y="0"/>
            <a:ext cx="2286000" cy="1373188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20" rIns="137160">
            <a:spAutoFit/>
          </a:bodyPr>
          <a:lstStyle>
            <a:lvl1pPr marL="1127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 dirty="0">
                <a:solidFill>
                  <a:srgbClr val="FFFF33"/>
                </a:solidFill>
                <a:latin typeface="Monotype Corsiva" pitchFamily="66" charset="0"/>
                <a:ea typeface="宋体" pitchFamily="2" charset="-122"/>
              </a:rPr>
              <a:t>Laboratory of Computational Soft Materials</a:t>
            </a:r>
            <a:endParaRPr lang="en-US" sz="2800" dirty="0">
              <a:ea typeface="宋体" pitchFamily="2" charset="-122"/>
            </a:endParaRPr>
          </a:p>
        </p:txBody>
      </p:sp>
      <p:pic>
        <p:nvPicPr>
          <p:cNvPr id="2054" name="Picture 6" descr="CSU_logo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00" y="0"/>
            <a:ext cx="2705100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PR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460860"/>
            <a:ext cx="1828800" cy="134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75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730996"/>
              </p:ext>
            </p:extLst>
          </p:nvPr>
        </p:nvGraphicFramePr>
        <p:xfrm>
          <a:off x="304800" y="685800"/>
          <a:ext cx="79502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141" name="Equation" r:id="rId3" imgW="3974760" imgH="863280" progId="Equation.DSMT4">
                  <p:embed/>
                </p:oleObj>
              </mc:Choice>
              <mc:Fallback>
                <p:oleObj name="Equation" r:id="rId3" imgW="3974760" imgH="863280" progId="Equation.DSMT4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685800"/>
                        <a:ext cx="7950200" cy="1727200"/>
                      </a:xfrm>
                      <a:prstGeom prst="rect">
                        <a:avLst/>
                      </a:prstGeom>
                      <a:noFill/>
                      <a:ln w="1905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</a:rPr>
              <a:t>An Example</a:t>
            </a:r>
            <a:endParaRPr lang="en-US" sz="2800" baseline="30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4875530" y="2971800"/>
            <a:ext cx="4039870" cy="1750486"/>
            <a:chOff x="822960" y="4627956"/>
            <a:chExt cx="4039870" cy="1750486"/>
          </a:xfrm>
        </p:grpSpPr>
        <p:sp>
          <p:nvSpPr>
            <p:cNvPr id="28" name="Oval 27"/>
            <p:cNvSpPr/>
            <p:nvPr/>
          </p:nvSpPr>
          <p:spPr>
            <a:xfrm>
              <a:off x="1005840" y="4663440"/>
              <a:ext cx="731520" cy="731520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920240" y="5577840"/>
              <a:ext cx="731520" cy="731520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063240" y="5577840"/>
              <a:ext cx="731520" cy="731520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977640" y="4663440"/>
              <a:ext cx="731520" cy="731520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371600" y="5029200"/>
              <a:ext cx="914400" cy="9144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286000" y="5943600"/>
              <a:ext cx="1143000" cy="0"/>
            </a:xfrm>
            <a:prstGeom prst="line">
              <a:avLst/>
            </a:prstGeom>
            <a:ln w="254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3429000" y="5029200"/>
              <a:ext cx="914400" cy="9144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371600" y="5029200"/>
              <a:ext cx="2057400" cy="914400"/>
            </a:xfrm>
            <a:prstGeom prst="line">
              <a:avLst/>
            </a:prstGeom>
            <a:ln w="2540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2286000" y="5029199"/>
              <a:ext cx="2057400" cy="922868"/>
            </a:xfrm>
            <a:prstGeom prst="line">
              <a:avLst/>
            </a:prstGeom>
            <a:ln w="2540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371600" y="5029199"/>
              <a:ext cx="2971800" cy="0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468880" y="4627956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9/14</a:t>
              </a:r>
              <a:endPara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308860" y="5128298"/>
              <a:ext cx="1082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6600"/>
                  </a:solidFill>
                  <a:latin typeface="Symbol" panose="05050102010706020507" pitchFamily="18" charset="2"/>
                  <a:cs typeface="Times New Roman" panose="02020603050405020304" pitchFamily="18" charset="0"/>
                </a:rPr>
                <a:t>-</a:t>
              </a:r>
              <a:r>
                <a:rPr lang="en-US" sz="2400" dirty="0" smtClean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45/14</a:t>
              </a:r>
              <a:endParaRPr 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22960" y="5382297"/>
              <a:ext cx="10782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171/14</a:t>
              </a:r>
              <a:endPara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784600" y="5382297"/>
              <a:ext cx="10782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171/14</a:t>
              </a:r>
              <a:endPara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321137" y="5916777"/>
              <a:ext cx="10782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225/14</a:t>
              </a:r>
              <a:endParaRPr lang="en-US" sz="2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2626783"/>
              </p:ext>
            </p:extLst>
          </p:nvPr>
        </p:nvGraphicFramePr>
        <p:xfrm>
          <a:off x="304800" y="3581400"/>
          <a:ext cx="48006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142" name="Equation" r:id="rId5" imgW="2400120" imgH="774360" progId="Equation.DSMT4">
                  <p:embed/>
                </p:oleObj>
              </mc:Choice>
              <mc:Fallback>
                <p:oleObj name="Equation" r:id="rId5" imgW="2400120" imgH="774360" progId="Equation.DSMT4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581400"/>
                        <a:ext cx="4800600" cy="1549400"/>
                      </a:xfrm>
                      <a:prstGeom prst="rect">
                        <a:avLst/>
                      </a:prstGeom>
                      <a:noFill/>
                      <a:ln w="1905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7811036"/>
              </p:ext>
            </p:extLst>
          </p:nvPr>
        </p:nvGraphicFramePr>
        <p:xfrm>
          <a:off x="304800" y="2517775"/>
          <a:ext cx="74422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143" name="Equation" r:id="rId7" imgW="3720960" imgH="482400" progId="Equation.DSMT4">
                  <p:embed/>
                </p:oleObj>
              </mc:Choice>
              <mc:Fallback>
                <p:oleObj name="Equation" r:id="rId7" imgW="3720960" imgH="482400" progId="Equation.DSMT4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517775"/>
                        <a:ext cx="7442200" cy="965200"/>
                      </a:xfrm>
                      <a:prstGeom prst="rect">
                        <a:avLst/>
                      </a:prstGeom>
                      <a:noFill/>
                      <a:ln w="1905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624045"/>
              </p:ext>
            </p:extLst>
          </p:nvPr>
        </p:nvGraphicFramePr>
        <p:xfrm>
          <a:off x="402336" y="5130800"/>
          <a:ext cx="44450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144" name="Equation" r:id="rId9" imgW="2222280" imgH="634680" progId="Equation.DSMT4">
                  <p:embed/>
                </p:oleObj>
              </mc:Choice>
              <mc:Fallback>
                <p:oleObj name="Equation" r:id="rId9" imgW="2222280" imgH="634680" progId="Equation.DSMT4">
                  <p:embed/>
                  <p:pic>
                    <p:nvPicPr>
                      <p:cNvPr id="46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336" y="5130800"/>
                        <a:ext cx="4445000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630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730996"/>
              </p:ext>
            </p:extLst>
          </p:nvPr>
        </p:nvGraphicFramePr>
        <p:xfrm>
          <a:off x="304800" y="685800"/>
          <a:ext cx="79502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208" name="Equation" r:id="rId3" imgW="3974760" imgH="863280" progId="Equation.DSMT4">
                  <p:embed/>
                </p:oleObj>
              </mc:Choice>
              <mc:Fallback>
                <p:oleObj name="Equation" r:id="rId3" imgW="3974760" imgH="863280" progId="Equation.DSMT4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685800"/>
                        <a:ext cx="7950200" cy="1727200"/>
                      </a:xfrm>
                      <a:prstGeom prst="rect">
                        <a:avLst/>
                      </a:prstGeom>
                      <a:noFill/>
                      <a:ln w="1905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</a:rPr>
              <a:t>An Example</a:t>
            </a:r>
            <a:endParaRPr lang="en-US" sz="2800" baseline="30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4875530" y="2971800"/>
            <a:ext cx="4039870" cy="1750486"/>
            <a:chOff x="822960" y="4627956"/>
            <a:chExt cx="4039870" cy="1750486"/>
          </a:xfrm>
        </p:grpSpPr>
        <p:sp>
          <p:nvSpPr>
            <p:cNvPr id="28" name="Oval 27"/>
            <p:cNvSpPr/>
            <p:nvPr/>
          </p:nvSpPr>
          <p:spPr>
            <a:xfrm>
              <a:off x="1005840" y="4663440"/>
              <a:ext cx="731520" cy="731520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920240" y="5577840"/>
              <a:ext cx="731520" cy="731520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063240" y="5577840"/>
              <a:ext cx="731520" cy="731520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977640" y="4663440"/>
              <a:ext cx="731520" cy="731520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371600" y="5029200"/>
              <a:ext cx="914400" cy="9144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286000" y="5943600"/>
              <a:ext cx="1143000" cy="0"/>
            </a:xfrm>
            <a:prstGeom prst="line">
              <a:avLst/>
            </a:prstGeom>
            <a:ln w="254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3429000" y="5029200"/>
              <a:ext cx="914400" cy="9144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371600" y="5029200"/>
              <a:ext cx="2057400" cy="914400"/>
            </a:xfrm>
            <a:prstGeom prst="line">
              <a:avLst/>
            </a:prstGeom>
            <a:ln w="2540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2286000" y="5029199"/>
              <a:ext cx="2057400" cy="922868"/>
            </a:xfrm>
            <a:prstGeom prst="line">
              <a:avLst/>
            </a:prstGeom>
            <a:ln w="2540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371600" y="5029199"/>
              <a:ext cx="2971800" cy="0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468880" y="4627956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9/14</a:t>
              </a:r>
              <a:endPara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308860" y="5128298"/>
              <a:ext cx="1082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6600"/>
                  </a:solidFill>
                  <a:latin typeface="Symbol" panose="05050102010706020507" pitchFamily="18" charset="2"/>
                  <a:cs typeface="Times New Roman" panose="02020603050405020304" pitchFamily="18" charset="0"/>
                </a:rPr>
                <a:t>-</a:t>
              </a:r>
              <a:r>
                <a:rPr lang="en-US" sz="2400" dirty="0" smtClean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45/14</a:t>
              </a:r>
              <a:endParaRPr 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22960" y="5382297"/>
              <a:ext cx="10782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171/14</a:t>
              </a:r>
              <a:endPara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784600" y="5382297"/>
              <a:ext cx="10782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171/14</a:t>
              </a:r>
              <a:endPara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321137" y="5916777"/>
              <a:ext cx="10782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225/14</a:t>
              </a:r>
              <a:endParaRPr lang="en-US" sz="2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7811036"/>
              </p:ext>
            </p:extLst>
          </p:nvPr>
        </p:nvGraphicFramePr>
        <p:xfrm>
          <a:off x="304800" y="2517775"/>
          <a:ext cx="74422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209" name="Equation" r:id="rId5" imgW="3720960" imgH="482400" progId="Equation.DSMT4">
                  <p:embed/>
                </p:oleObj>
              </mc:Choice>
              <mc:Fallback>
                <p:oleObj name="Equation" r:id="rId5" imgW="3720960" imgH="482400" progId="Equation.DSMT4">
                  <p:embed/>
                  <p:pic>
                    <p:nvPicPr>
                      <p:cNvPr id="4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517775"/>
                        <a:ext cx="7442200" cy="965200"/>
                      </a:xfrm>
                      <a:prstGeom prst="rect">
                        <a:avLst/>
                      </a:prstGeom>
                      <a:noFill/>
                      <a:ln w="1905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5059680" y="4884274"/>
            <a:ext cx="3703320" cy="1897526"/>
            <a:chOff x="5059680" y="4728215"/>
            <a:chExt cx="3703320" cy="1897526"/>
          </a:xfrm>
        </p:grpSpPr>
        <p:grpSp>
          <p:nvGrpSpPr>
            <p:cNvPr id="30" name="Group 29"/>
            <p:cNvGrpSpPr/>
            <p:nvPr/>
          </p:nvGrpSpPr>
          <p:grpSpPr>
            <a:xfrm>
              <a:off x="5059680" y="4838198"/>
              <a:ext cx="3703320" cy="1645920"/>
              <a:chOff x="1005840" y="4663440"/>
              <a:chExt cx="3703320" cy="1645920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1005840" y="4663440"/>
                <a:ext cx="731520" cy="731520"/>
              </a:xfrm>
              <a:prstGeom prst="ellipse">
                <a:avLst/>
              </a:prstGeom>
              <a:solidFill>
                <a:srgbClr val="00B0F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1920240" y="5577840"/>
                <a:ext cx="731520" cy="731520"/>
              </a:xfrm>
              <a:prstGeom prst="ellipse">
                <a:avLst/>
              </a:prstGeom>
              <a:solidFill>
                <a:srgbClr val="00B0F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3063240" y="5577840"/>
                <a:ext cx="731520" cy="731520"/>
              </a:xfrm>
              <a:prstGeom prst="ellipse">
                <a:avLst/>
              </a:prstGeom>
              <a:solidFill>
                <a:srgbClr val="00B0F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3977640" y="4663440"/>
                <a:ext cx="731520" cy="731520"/>
              </a:xfrm>
              <a:prstGeom prst="ellipse">
                <a:avLst/>
              </a:prstGeom>
              <a:solidFill>
                <a:srgbClr val="00B0F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>
                <a:off x="1371600" y="5029200"/>
                <a:ext cx="914400" cy="91440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2286000" y="5943600"/>
                <a:ext cx="114300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3429000" y="5029200"/>
                <a:ext cx="914400" cy="91440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1371600" y="5029200"/>
                <a:ext cx="2057400" cy="914400"/>
              </a:xfrm>
              <a:prstGeom prst="line">
                <a:avLst/>
              </a:prstGeom>
              <a:ln w="2540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2286000" y="5029199"/>
                <a:ext cx="2057400" cy="922868"/>
              </a:xfrm>
              <a:prstGeom prst="line">
                <a:avLst/>
              </a:prstGeom>
              <a:ln w="2540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1371600" y="5029199"/>
                <a:ext cx="2971800" cy="0"/>
              </a:xfrm>
              <a:prstGeom prst="line">
                <a:avLst/>
              </a:prstGeom>
              <a:ln w="254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61" name="Object 6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94123707"/>
                </p:ext>
              </p:extLst>
            </p:nvPr>
          </p:nvGraphicFramePr>
          <p:xfrm>
            <a:off x="6261324" y="6138445"/>
            <a:ext cx="1300032" cy="487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210" name="Equation" r:id="rId7" imgW="812520" imgH="304560" progId="Equation.DSMT4">
                    <p:embed/>
                  </p:oleObj>
                </mc:Choice>
                <mc:Fallback>
                  <p:oleObj name="Equation" r:id="rId7" imgW="812520" imgH="304560" progId="Equation.DSMT4">
                    <p:embed/>
                    <p:pic>
                      <p:nvPicPr>
                        <p:cNvPr id="52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61324" y="6138445"/>
                          <a:ext cx="1300032" cy="487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" name="Object 6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47621863"/>
                </p:ext>
              </p:extLst>
            </p:nvPr>
          </p:nvGraphicFramePr>
          <p:xfrm>
            <a:off x="6261324" y="5215578"/>
            <a:ext cx="1300032" cy="487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211" name="Equation" r:id="rId9" imgW="812520" imgH="304560" progId="Equation.DSMT4">
                    <p:embed/>
                  </p:oleObj>
                </mc:Choice>
                <mc:Fallback>
                  <p:oleObj name="Equation" r:id="rId9" imgW="812520" imgH="304560" progId="Equation.DSMT4">
                    <p:embed/>
                    <p:pic>
                      <p:nvPicPr>
                        <p:cNvPr id="61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61324" y="5215578"/>
                          <a:ext cx="1300032" cy="487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" name="Object 6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3737029"/>
                </p:ext>
              </p:extLst>
            </p:nvPr>
          </p:nvGraphicFramePr>
          <p:xfrm>
            <a:off x="6243320" y="4728215"/>
            <a:ext cx="1422400" cy="487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212" name="Equation" r:id="rId11" imgW="888840" imgH="304560" progId="Equation.DSMT4">
                    <p:embed/>
                  </p:oleObj>
                </mc:Choice>
                <mc:Fallback>
                  <p:oleObj name="Equation" r:id="rId11" imgW="888840" imgH="304560" progId="Equation.DSMT4">
                    <p:embed/>
                    <p:pic>
                      <p:nvPicPr>
                        <p:cNvPr id="61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3320" y="4728215"/>
                          <a:ext cx="1422400" cy="487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5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2167626"/>
              </p:ext>
            </p:extLst>
          </p:nvPr>
        </p:nvGraphicFramePr>
        <p:xfrm>
          <a:off x="304800" y="3581400"/>
          <a:ext cx="48006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213" name="Equation" r:id="rId13" imgW="2400120" imgH="774360" progId="Equation.DSMT4">
                  <p:embed/>
                </p:oleObj>
              </mc:Choice>
              <mc:Fallback>
                <p:oleObj name="Equation" r:id="rId13" imgW="2400120" imgH="774360" progId="Equation.DSMT4">
                  <p:embed/>
                  <p:pic>
                    <p:nvPicPr>
                      <p:cNvPr id="37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581400"/>
                        <a:ext cx="4800600" cy="1549400"/>
                      </a:xfrm>
                      <a:prstGeom prst="rect">
                        <a:avLst/>
                      </a:prstGeom>
                      <a:noFill/>
                      <a:ln w="1905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8452379"/>
              </p:ext>
            </p:extLst>
          </p:nvPr>
        </p:nvGraphicFramePr>
        <p:xfrm>
          <a:off x="402336" y="5130800"/>
          <a:ext cx="44450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214" name="Equation" r:id="rId15" imgW="2222280" imgH="634680" progId="Equation.DSMT4">
                  <p:embed/>
                </p:oleObj>
              </mc:Choice>
              <mc:Fallback>
                <p:oleObj name="Equation" r:id="rId15" imgW="2222280" imgH="634680" progId="Equation.DSMT4">
                  <p:embed/>
                  <p:pic>
                    <p:nvPicPr>
                      <p:cNvPr id="52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336" y="5130800"/>
                        <a:ext cx="4445000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5" name="Group 74"/>
          <p:cNvGrpSpPr/>
          <p:nvPr/>
        </p:nvGrpSpPr>
        <p:grpSpPr>
          <a:xfrm>
            <a:off x="347473" y="3000374"/>
            <a:ext cx="5076697" cy="3858768"/>
            <a:chOff x="347473" y="3000374"/>
            <a:chExt cx="5076697" cy="3858768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473" y="3000374"/>
              <a:ext cx="4167469" cy="3858768"/>
            </a:xfrm>
            <a:prstGeom prst="rect">
              <a:avLst/>
            </a:prstGeom>
          </p:spPr>
        </p:pic>
        <p:sp>
          <p:nvSpPr>
            <p:cNvPr id="77" name="Rectangle 76"/>
            <p:cNvSpPr/>
            <p:nvPr/>
          </p:nvSpPr>
          <p:spPr>
            <a:xfrm>
              <a:off x="4419600" y="4343400"/>
              <a:ext cx="685800" cy="378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511040" y="5858932"/>
              <a:ext cx="913130" cy="4127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342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730996"/>
              </p:ext>
            </p:extLst>
          </p:nvPr>
        </p:nvGraphicFramePr>
        <p:xfrm>
          <a:off x="304800" y="685800"/>
          <a:ext cx="79502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212" name="Equation" r:id="rId3" imgW="3974760" imgH="863280" progId="Equation.DSMT4">
                  <p:embed/>
                </p:oleObj>
              </mc:Choice>
              <mc:Fallback>
                <p:oleObj name="Equation" r:id="rId3" imgW="3974760" imgH="863280" progId="Equation.DSMT4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685800"/>
                        <a:ext cx="7950200" cy="1727200"/>
                      </a:xfrm>
                      <a:prstGeom prst="rect">
                        <a:avLst/>
                      </a:prstGeom>
                      <a:noFill/>
                      <a:ln w="1905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</a:rPr>
              <a:t>An Example</a:t>
            </a:r>
            <a:endParaRPr lang="en-US" sz="2800" baseline="30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846524"/>
              </p:ext>
            </p:extLst>
          </p:nvPr>
        </p:nvGraphicFramePr>
        <p:xfrm>
          <a:off x="304800" y="3581400"/>
          <a:ext cx="48006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213" name="Equation" r:id="rId5" imgW="2400120" imgH="774360" progId="Equation.DSMT4">
                  <p:embed/>
                </p:oleObj>
              </mc:Choice>
              <mc:Fallback>
                <p:oleObj name="Equation" r:id="rId5" imgW="2400120" imgH="774360" progId="Equation.DSMT4">
                  <p:embed/>
                  <p:pic>
                    <p:nvPicPr>
                      <p:cNvPr id="37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581400"/>
                        <a:ext cx="4800600" cy="1549400"/>
                      </a:xfrm>
                      <a:prstGeom prst="rect">
                        <a:avLst/>
                      </a:prstGeom>
                      <a:noFill/>
                      <a:ln w="1905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7811036"/>
              </p:ext>
            </p:extLst>
          </p:nvPr>
        </p:nvGraphicFramePr>
        <p:xfrm>
          <a:off x="304800" y="2517775"/>
          <a:ext cx="74422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214" name="Equation" r:id="rId7" imgW="3720960" imgH="482400" progId="Equation.DSMT4">
                  <p:embed/>
                </p:oleObj>
              </mc:Choice>
              <mc:Fallback>
                <p:oleObj name="Equation" r:id="rId7" imgW="3720960" imgH="482400" progId="Equation.DSMT4">
                  <p:embed/>
                  <p:pic>
                    <p:nvPicPr>
                      <p:cNvPr id="4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517775"/>
                        <a:ext cx="7442200" cy="965200"/>
                      </a:xfrm>
                      <a:prstGeom prst="rect">
                        <a:avLst/>
                      </a:prstGeom>
                      <a:noFill/>
                      <a:ln w="1905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6771840"/>
              </p:ext>
            </p:extLst>
          </p:nvPr>
        </p:nvGraphicFramePr>
        <p:xfrm>
          <a:off x="402336" y="5130800"/>
          <a:ext cx="44450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215" name="Equation" r:id="rId9" imgW="2222280" imgH="634680" progId="Equation.DSMT4">
                  <p:embed/>
                </p:oleObj>
              </mc:Choice>
              <mc:Fallback>
                <p:oleObj name="Equation" r:id="rId9" imgW="2222280" imgH="634680" progId="Equation.DSMT4">
                  <p:embed/>
                  <p:pic>
                    <p:nvPicPr>
                      <p:cNvPr id="52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336" y="5130800"/>
                        <a:ext cx="4445000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638629"/>
              </p:ext>
            </p:extLst>
          </p:nvPr>
        </p:nvGraphicFramePr>
        <p:xfrm>
          <a:off x="5435600" y="5359400"/>
          <a:ext cx="34036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216" name="Equation" r:id="rId11" imgW="1701720" imgH="609480" progId="Equation.DSMT4">
                  <p:embed/>
                </p:oleObj>
              </mc:Choice>
              <mc:Fallback>
                <p:oleObj name="Equation" r:id="rId11" imgW="1701720" imgH="609480" progId="Equation.DSMT4">
                  <p:embed/>
                  <p:pic>
                    <p:nvPicPr>
                      <p:cNvPr id="57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5359400"/>
                        <a:ext cx="3403600" cy="121920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5" name="Group 64"/>
          <p:cNvGrpSpPr/>
          <p:nvPr/>
        </p:nvGrpSpPr>
        <p:grpSpPr>
          <a:xfrm>
            <a:off x="304800" y="5229224"/>
            <a:ext cx="4999736" cy="1476375"/>
            <a:chOff x="304800" y="5229224"/>
            <a:chExt cx="4999736" cy="1476375"/>
          </a:xfrm>
        </p:grpSpPr>
        <p:sp>
          <p:nvSpPr>
            <p:cNvPr id="66" name="Rectangle 65"/>
            <p:cNvSpPr/>
            <p:nvPr/>
          </p:nvSpPr>
          <p:spPr>
            <a:xfrm>
              <a:off x="304800" y="5229224"/>
              <a:ext cx="4999736" cy="1476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67" name="Object 6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98353719"/>
                </p:ext>
              </p:extLst>
            </p:nvPr>
          </p:nvGraphicFramePr>
          <p:xfrm>
            <a:off x="389635" y="5268911"/>
            <a:ext cx="4216400" cy="1397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217" name="Equation" r:id="rId13" imgW="2108160" imgH="698400" progId="Equation.DSMT4">
                    <p:embed/>
                  </p:oleObj>
                </mc:Choice>
                <mc:Fallback>
                  <p:oleObj name="Equation" r:id="rId13" imgW="2108160" imgH="698400" progId="Equation.DSMT4">
                    <p:embed/>
                    <p:pic>
                      <p:nvPicPr>
                        <p:cNvPr id="59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635" y="5268911"/>
                          <a:ext cx="4216400" cy="1397000"/>
                        </a:xfrm>
                        <a:prstGeom prst="rect">
                          <a:avLst/>
                        </a:prstGeom>
                        <a:noFill/>
                        <a:ln w="25400">
                          <a:solidFill>
                            <a:srgbClr val="FF0000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" name="Left Arrow 67"/>
            <p:cNvSpPr/>
            <p:nvPr/>
          </p:nvSpPr>
          <p:spPr>
            <a:xfrm>
              <a:off x="4694936" y="5815011"/>
              <a:ext cx="609600" cy="30480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47132" y="3040126"/>
            <a:ext cx="8543459" cy="2141474"/>
            <a:chOff x="347132" y="3040126"/>
            <a:chExt cx="8543459" cy="2141474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132" y="3040126"/>
              <a:ext cx="8543459" cy="2141474"/>
            </a:xfrm>
            <a:prstGeom prst="rect">
              <a:avLst/>
            </a:prstGeom>
          </p:spPr>
        </p:pic>
        <p:graphicFrame>
          <p:nvGraphicFramePr>
            <p:cNvPr id="71" name="Object 7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47161853"/>
                </p:ext>
              </p:extLst>
            </p:nvPr>
          </p:nvGraphicFramePr>
          <p:xfrm>
            <a:off x="592836" y="3133725"/>
            <a:ext cx="53340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218" name="Equation" r:id="rId16" imgW="266400" imgH="241200" progId="Equation.DSMT4">
                    <p:embed/>
                  </p:oleObj>
                </mc:Choice>
                <mc:Fallback>
                  <p:oleObj name="Equation" r:id="rId16" imgW="266400" imgH="241200" progId="Equation.DSMT4">
                    <p:embed/>
                    <p:pic>
                      <p:nvPicPr>
                        <p:cNvPr id="6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2836" y="3133725"/>
                          <a:ext cx="533400" cy="482600"/>
                        </a:xfrm>
                        <a:prstGeom prst="rect">
                          <a:avLst/>
                        </a:prstGeom>
                        <a:noFill/>
                        <a:ln w="1905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09378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</a:rPr>
              <a:t>An Example</a:t>
            </a:r>
            <a:endParaRPr lang="en-US" sz="2800" baseline="30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846524"/>
              </p:ext>
            </p:extLst>
          </p:nvPr>
        </p:nvGraphicFramePr>
        <p:xfrm>
          <a:off x="304800" y="3581400"/>
          <a:ext cx="48006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144" name="Equation" r:id="rId3" imgW="2400120" imgH="774360" progId="Equation.DSMT4">
                  <p:embed/>
                </p:oleObj>
              </mc:Choice>
              <mc:Fallback>
                <p:oleObj name="Equation" r:id="rId3" imgW="2400120" imgH="774360" progId="Equation.DSMT4">
                  <p:embed/>
                  <p:pic>
                    <p:nvPicPr>
                      <p:cNvPr id="37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581400"/>
                        <a:ext cx="4800600" cy="1549400"/>
                      </a:xfrm>
                      <a:prstGeom prst="rect">
                        <a:avLst/>
                      </a:prstGeom>
                      <a:noFill/>
                      <a:ln w="1905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7811036"/>
              </p:ext>
            </p:extLst>
          </p:nvPr>
        </p:nvGraphicFramePr>
        <p:xfrm>
          <a:off x="304800" y="2517775"/>
          <a:ext cx="74422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145" name="Equation" r:id="rId5" imgW="3720960" imgH="482400" progId="Equation.DSMT4">
                  <p:embed/>
                </p:oleObj>
              </mc:Choice>
              <mc:Fallback>
                <p:oleObj name="Equation" r:id="rId5" imgW="3720960" imgH="482400" progId="Equation.DSMT4">
                  <p:embed/>
                  <p:pic>
                    <p:nvPicPr>
                      <p:cNvPr id="4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517775"/>
                        <a:ext cx="7442200" cy="965200"/>
                      </a:xfrm>
                      <a:prstGeom prst="rect">
                        <a:avLst/>
                      </a:prstGeom>
                      <a:noFill/>
                      <a:ln w="1905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6771840"/>
              </p:ext>
            </p:extLst>
          </p:nvPr>
        </p:nvGraphicFramePr>
        <p:xfrm>
          <a:off x="402336" y="5130800"/>
          <a:ext cx="44450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146" name="Equation" r:id="rId7" imgW="2222280" imgH="634680" progId="Equation.DSMT4">
                  <p:embed/>
                </p:oleObj>
              </mc:Choice>
              <mc:Fallback>
                <p:oleObj name="Equation" r:id="rId7" imgW="2222280" imgH="634680" progId="Equation.DSMT4">
                  <p:embed/>
                  <p:pic>
                    <p:nvPicPr>
                      <p:cNvPr id="57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336" y="5130800"/>
                        <a:ext cx="4445000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638629"/>
              </p:ext>
            </p:extLst>
          </p:nvPr>
        </p:nvGraphicFramePr>
        <p:xfrm>
          <a:off x="5435600" y="5359400"/>
          <a:ext cx="34036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147" name="Equation" r:id="rId9" imgW="1701720" imgH="609480" progId="Equation.DSMT4">
                  <p:embed/>
                </p:oleObj>
              </mc:Choice>
              <mc:Fallback>
                <p:oleObj name="Equation" r:id="rId9" imgW="1701720" imgH="609480" progId="Equation.DSMT4">
                  <p:embed/>
                  <p:pic>
                    <p:nvPicPr>
                      <p:cNvPr id="58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5359400"/>
                        <a:ext cx="3403600" cy="121920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5" name="Group 64"/>
          <p:cNvGrpSpPr/>
          <p:nvPr/>
        </p:nvGrpSpPr>
        <p:grpSpPr>
          <a:xfrm>
            <a:off x="304800" y="5229224"/>
            <a:ext cx="4999736" cy="1476375"/>
            <a:chOff x="304800" y="5229224"/>
            <a:chExt cx="4999736" cy="1476375"/>
          </a:xfrm>
        </p:grpSpPr>
        <p:sp>
          <p:nvSpPr>
            <p:cNvPr id="66" name="Rectangle 65"/>
            <p:cNvSpPr/>
            <p:nvPr/>
          </p:nvSpPr>
          <p:spPr>
            <a:xfrm>
              <a:off x="304800" y="5229224"/>
              <a:ext cx="4999736" cy="1476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67" name="Object 6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98353719"/>
                </p:ext>
              </p:extLst>
            </p:nvPr>
          </p:nvGraphicFramePr>
          <p:xfrm>
            <a:off x="389635" y="5268911"/>
            <a:ext cx="4216400" cy="1397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148" name="Equation" r:id="rId11" imgW="2108160" imgH="698400" progId="Equation.DSMT4">
                    <p:embed/>
                  </p:oleObj>
                </mc:Choice>
                <mc:Fallback>
                  <p:oleObj name="Equation" r:id="rId11" imgW="2108160" imgH="698400" progId="Equation.DSMT4">
                    <p:embed/>
                    <p:pic>
                      <p:nvPicPr>
                        <p:cNvPr id="67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635" y="5268911"/>
                          <a:ext cx="4216400" cy="1397000"/>
                        </a:xfrm>
                        <a:prstGeom prst="rect">
                          <a:avLst/>
                        </a:prstGeom>
                        <a:noFill/>
                        <a:ln w="25400">
                          <a:solidFill>
                            <a:srgbClr val="FF0000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" name="Left Arrow 67"/>
            <p:cNvSpPr/>
            <p:nvPr/>
          </p:nvSpPr>
          <p:spPr>
            <a:xfrm>
              <a:off x="4694936" y="5815011"/>
              <a:ext cx="609600" cy="30480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250809"/>
              </p:ext>
            </p:extLst>
          </p:nvPr>
        </p:nvGraphicFramePr>
        <p:xfrm>
          <a:off x="304800" y="536472"/>
          <a:ext cx="7938504" cy="1978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149" name="Equation" r:id="rId13" imgW="4178160" imgH="1041120" progId="Equation.DSMT4">
                  <p:embed/>
                </p:oleObj>
              </mc:Choice>
              <mc:Fallback>
                <p:oleObj name="Equation" r:id="rId13" imgW="4178160" imgH="1041120" progId="Equation.DSMT4">
                  <p:embed/>
                  <p:pic>
                    <p:nvPicPr>
                      <p:cNvPr id="4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36472"/>
                        <a:ext cx="7938504" cy="1978128"/>
                      </a:xfrm>
                      <a:prstGeom prst="rect">
                        <a:avLst/>
                      </a:prstGeom>
                      <a:noFill/>
                      <a:ln w="1905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347132" y="3040126"/>
            <a:ext cx="8543459" cy="2141474"/>
            <a:chOff x="347132" y="3040126"/>
            <a:chExt cx="8543459" cy="2141474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132" y="3040126"/>
              <a:ext cx="8543459" cy="2141474"/>
            </a:xfrm>
            <a:prstGeom prst="rect">
              <a:avLst/>
            </a:prstGeom>
          </p:spPr>
        </p:pic>
        <p:graphicFrame>
          <p:nvGraphicFramePr>
            <p:cNvPr id="20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84650475"/>
                </p:ext>
              </p:extLst>
            </p:nvPr>
          </p:nvGraphicFramePr>
          <p:xfrm>
            <a:off x="592836" y="3133725"/>
            <a:ext cx="53340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150" name="Equation" r:id="rId16" imgW="266400" imgH="241200" progId="Equation.DSMT4">
                    <p:embed/>
                  </p:oleObj>
                </mc:Choice>
                <mc:Fallback>
                  <p:oleObj name="Equation" r:id="rId16" imgW="266400" imgH="241200" progId="Equation.DSMT4">
                    <p:embed/>
                    <p:pic>
                      <p:nvPicPr>
                        <p:cNvPr id="71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2836" y="3133725"/>
                          <a:ext cx="533400" cy="482600"/>
                        </a:xfrm>
                        <a:prstGeom prst="rect">
                          <a:avLst/>
                        </a:prstGeom>
                        <a:noFill/>
                        <a:ln w="1905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Rectangle 1"/>
          <p:cNvSpPr/>
          <p:nvPr/>
        </p:nvSpPr>
        <p:spPr>
          <a:xfrm>
            <a:off x="304800" y="990600"/>
            <a:ext cx="7938504" cy="1082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47132" y="2112306"/>
            <a:ext cx="5672668" cy="4038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6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</a:rPr>
              <a:t>Summary</a:t>
            </a:r>
            <a:endParaRPr lang="en-US" altLang="zh-CN" sz="28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609600"/>
            <a:ext cx="86106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ct val="50000"/>
              </a:spcAft>
              <a:buFont typeface="Arial" pitchFamily="34" charset="0"/>
              <a:buChar char="•"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We have shown that the bonded coarse-grained potentials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(taken to be isotropic pair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potentials here),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in the most commonly used structure-based coarse graining (which reproduces some distribution functions of the original system), need to reproduce the 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intrachain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segment pair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correlation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functions at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length scales, and that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the bonded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and non-bonded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coarse-grained potentials need to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be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determined </a:t>
            </a:r>
            <a:r>
              <a:rPr lang="en-US" altLang="zh-CN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simultaneously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4267200"/>
            <a:ext cx="8610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ct val="50000"/>
              </a:spcAft>
              <a:buFont typeface="Arial" pitchFamily="34" charset="0"/>
              <a:buChar char="•"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We have proposed </a:t>
            </a:r>
            <a:r>
              <a:rPr lang="en-US" altLang="zh-CN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several ways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to achieve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the above by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combining theories and simulations, for the case where each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coarse-grained segment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represents the center-of-mass of a group of consecutive monomers on the same chain.</a:t>
            </a:r>
            <a:endParaRPr lang="en-US" altLang="zh-CN" sz="2800" baseline="30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68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-304800"/>
            <a:ext cx="7315200" cy="4113581"/>
          </a:xfrm>
          <a:prstGeom prst="rect">
            <a:avLst/>
          </a:prstGeom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</a:rPr>
              <a:t>Introduction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584960" y="794309"/>
            <a:ext cx="6507480" cy="2404872"/>
            <a:chOff x="1584960" y="870509"/>
            <a:chExt cx="6507480" cy="2404872"/>
          </a:xfrm>
        </p:grpSpPr>
        <p:sp>
          <p:nvSpPr>
            <p:cNvPr id="3" name="Oval 2"/>
            <p:cNvSpPr>
              <a:spLocks noChangeAspect="1"/>
            </p:cNvSpPr>
            <p:nvPr/>
          </p:nvSpPr>
          <p:spPr>
            <a:xfrm>
              <a:off x="6629400" y="1812341"/>
              <a:ext cx="1463040" cy="1463040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4876800" y="1659941"/>
              <a:ext cx="1463040" cy="1463040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3185160" y="1370381"/>
              <a:ext cx="1463040" cy="1463040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1584960" y="870509"/>
              <a:ext cx="1463040" cy="1463040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2308860" y="1602029"/>
              <a:ext cx="1600200" cy="50292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909060" y="2104577"/>
              <a:ext cx="1691640" cy="286884"/>
            </a:xfrm>
            <a:prstGeom prst="line">
              <a:avLst/>
            </a:prstGeom>
            <a:ln w="508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600700" y="2391461"/>
              <a:ext cx="1755648" cy="15240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206021" y="3352800"/>
            <a:ext cx="8633179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31775" indent="-231775" algn="just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</a:rPr>
              <a:t>Analytical bonded potentials</a:t>
            </a:r>
            <a:r>
              <a:rPr lang="en-US" altLang="zh-CN" sz="2400" dirty="0" smtClean="0">
                <a:latin typeface="Times New Roman" pitchFamily="18" charset="0"/>
              </a:rPr>
              <a:t> restricting the </a:t>
            </a:r>
            <a:r>
              <a:rPr lang="en-US" altLang="zh-CN" sz="2400" dirty="0">
                <a:latin typeface="Times New Roman" pitchFamily="18" charset="0"/>
              </a:rPr>
              <a:t>bond </a:t>
            </a:r>
            <a:r>
              <a:rPr lang="en-US" altLang="zh-CN" sz="2400" dirty="0" smtClean="0">
                <a:latin typeface="Times New Roman" pitchFamily="18" charset="0"/>
              </a:rPr>
              <a:t>length, </a:t>
            </a:r>
            <a:r>
              <a:rPr lang="en-US" altLang="zh-CN" sz="2400" dirty="0">
                <a:latin typeface="Times New Roman" pitchFamily="18" charset="0"/>
              </a:rPr>
              <a:t>the bond </a:t>
            </a:r>
            <a:r>
              <a:rPr lang="en-US" altLang="zh-CN" sz="2400" dirty="0" smtClean="0">
                <a:latin typeface="Times New Roman" pitchFamily="18" charset="0"/>
              </a:rPr>
              <a:t>angle, </a:t>
            </a:r>
            <a:r>
              <a:rPr lang="en-US" altLang="zh-CN" sz="2400" dirty="0">
                <a:latin typeface="Times New Roman" pitchFamily="18" charset="0"/>
              </a:rPr>
              <a:t>and the torsion </a:t>
            </a:r>
            <a:r>
              <a:rPr lang="en-US" altLang="zh-CN" sz="2400" dirty="0" smtClean="0">
                <a:latin typeface="Times New Roman" pitchFamily="18" charset="0"/>
              </a:rPr>
              <a:t>angle </a:t>
            </a:r>
            <a:r>
              <a:rPr lang="en-US" altLang="zh-CN" sz="2400" dirty="0">
                <a:latin typeface="Times New Roman" pitchFamily="18" charset="0"/>
              </a:rPr>
              <a:t>among consecutive </a:t>
            </a:r>
            <a:r>
              <a:rPr lang="en-US" altLang="zh-CN" sz="2400" dirty="0" smtClean="0">
                <a:latin typeface="Times New Roman" pitchFamily="18" charset="0"/>
              </a:rPr>
              <a:t>backbone </a:t>
            </a:r>
            <a:r>
              <a:rPr lang="en-US" altLang="zh-CN" sz="2400" dirty="0">
                <a:latin typeface="Times New Roman" pitchFamily="18" charset="0"/>
              </a:rPr>
              <a:t>atoms on the same </a:t>
            </a:r>
            <a:r>
              <a:rPr lang="en-US" altLang="zh-CN" sz="2400" dirty="0" smtClean="0">
                <a:latin typeface="Times New Roman" pitchFamily="18" charset="0"/>
              </a:rPr>
              <a:t>chain </a:t>
            </a:r>
            <a:r>
              <a:rPr lang="en-US" altLang="zh-CN" sz="2400" dirty="0">
                <a:latin typeface="Times New Roman" pitchFamily="18" charset="0"/>
              </a:rPr>
              <a:t>are </a:t>
            </a:r>
            <a:r>
              <a:rPr lang="en-US" altLang="zh-CN" sz="2400" dirty="0" smtClean="0">
                <a:latin typeface="Times New Roman" pitchFamily="18" charset="0"/>
              </a:rPr>
              <a:t>used </a:t>
            </a:r>
            <a:r>
              <a:rPr lang="en-US" altLang="zh-CN" sz="2400" dirty="0">
                <a:latin typeface="Times New Roman" pitchFamily="18" charset="0"/>
              </a:rPr>
              <a:t>in atomistic </a:t>
            </a:r>
            <a:r>
              <a:rPr lang="en-US" altLang="zh-CN" sz="2400" dirty="0" smtClean="0">
                <a:latin typeface="Times New Roman" pitchFamily="18" charset="0"/>
              </a:rPr>
              <a:t>simulations.</a:t>
            </a:r>
            <a:endParaRPr lang="en-US" altLang="zh-CN" sz="2400" dirty="0" smtClean="0">
              <a:latin typeface="Times New Roman" pitchFamily="18" charset="0"/>
              <a:ea typeface="宋体" pitchFamily="2" charset="-122"/>
            </a:endParaRPr>
          </a:p>
          <a:p>
            <a:pPr marL="231775" indent="-231775" algn="just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altLang="zh-CN" sz="2400" dirty="0" smtClean="0">
                <a:latin typeface="Times New Roman" pitchFamily="18" charset="0"/>
              </a:rPr>
              <a:t>Similar 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</a:rPr>
              <a:t>analytical</a:t>
            </a:r>
            <a:r>
              <a:rPr lang="en-US" altLang="zh-CN" sz="2400" dirty="0" smtClean="0">
                <a:latin typeface="Times New Roman" pitchFamily="18" charset="0"/>
              </a:rPr>
              <a:t> bonded </a:t>
            </a:r>
            <a:r>
              <a:rPr lang="en-US" altLang="zh-CN" sz="2400" dirty="0">
                <a:latin typeface="Times New Roman" pitchFamily="18" charset="0"/>
              </a:rPr>
              <a:t>potentials </a:t>
            </a:r>
            <a:r>
              <a:rPr lang="en-US" altLang="zh-CN" sz="2400" dirty="0" smtClean="0">
                <a:latin typeface="Times New Roman" pitchFamily="18" charset="0"/>
              </a:rPr>
              <a:t>are 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</a:rPr>
              <a:t>heuristically</a:t>
            </a:r>
            <a:r>
              <a:rPr lang="en-US" altLang="zh-CN" sz="2400" dirty="0" smtClean="0">
                <a:latin typeface="Times New Roman" pitchFamily="18" charset="0"/>
              </a:rPr>
              <a:t> used in coarse-grained (CG) polymer models to reproduce, to some extent</a:t>
            </a:r>
            <a:r>
              <a:rPr lang="en-US" altLang="zh-CN" sz="2400" dirty="0">
                <a:latin typeface="Times New Roman" pitchFamily="18" charset="0"/>
              </a:rPr>
              <a:t>, only the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</a:rPr>
              <a:t>local</a:t>
            </a:r>
            <a:r>
              <a:rPr lang="en-US" altLang="zh-CN" sz="2400" dirty="0">
                <a:latin typeface="Times New Roman" pitchFamily="18" charset="0"/>
              </a:rPr>
              <a:t> </a:t>
            </a:r>
            <a:r>
              <a:rPr lang="en-US" altLang="zh-CN" sz="2400" dirty="0" err="1">
                <a:latin typeface="Times New Roman" pitchFamily="18" charset="0"/>
              </a:rPr>
              <a:t>intrachain</a:t>
            </a:r>
            <a:r>
              <a:rPr lang="en-US" altLang="zh-CN" sz="2400" dirty="0">
                <a:latin typeface="Times New Roman" pitchFamily="18" charset="0"/>
              </a:rPr>
              <a:t> </a:t>
            </a:r>
            <a:r>
              <a:rPr lang="en-US" altLang="zh-CN" sz="2400" dirty="0" smtClean="0">
                <a:latin typeface="Times New Roman" pitchFamily="18" charset="0"/>
              </a:rPr>
              <a:t>structures of CG segments.</a:t>
            </a:r>
          </a:p>
          <a:p>
            <a:pPr marL="231775" indent="-231775" algn="just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Bonded and non-bonded CG potentials are usually determined </a:t>
            </a:r>
            <a:r>
              <a:rPr lang="en-US" sz="2400" b="1" i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sequentially</a:t>
            </a:r>
            <a:r>
              <a:rPr 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en-US" sz="2400" b="1" i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sometimes even independently</a:t>
            </a:r>
            <a:r>
              <a:rPr 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75301" y="752210"/>
            <a:ext cx="2806700" cy="52322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we do </a:t>
            </a:r>
            <a:r>
              <a:rPr lang="en-US" sz="28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3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1993065"/>
              </p:ext>
            </p:extLst>
          </p:nvPr>
        </p:nvGraphicFramePr>
        <p:xfrm>
          <a:off x="533400" y="5435600"/>
          <a:ext cx="8051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743" name="Equation" r:id="rId3" imgW="4025880" imgH="482400" progId="Equation.DSMT4">
                  <p:embed/>
                </p:oleObj>
              </mc:Choice>
              <mc:Fallback>
                <p:oleObj name="Equation" r:id="rId3" imgW="4025880" imgH="48240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435600"/>
                        <a:ext cx="80518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</a:rPr>
              <a:t>Relative-Entropy-based Coarse Graining</a:t>
            </a:r>
          </a:p>
          <a:p>
            <a:pPr algn="ctr" eaLnBrk="1" hangingPunct="1"/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</a:rPr>
              <a:t>of Homopolymer Melts</a:t>
            </a:r>
            <a:r>
              <a:rPr lang="en-US" altLang="zh-CN" sz="2800" b="1" baseline="30000" dirty="0" smtClean="0">
                <a:latin typeface="Times New Roman" pitchFamily="18" charset="0"/>
                <a:ea typeface="宋体" pitchFamily="2" charset="-122"/>
              </a:rPr>
              <a:t>*</a:t>
            </a:r>
            <a:endParaRPr lang="en-US" sz="2800" baseline="30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142392"/>
              </p:ext>
            </p:extLst>
          </p:nvPr>
        </p:nvGraphicFramePr>
        <p:xfrm>
          <a:off x="128588" y="1001713"/>
          <a:ext cx="8939212" cy="440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744" name="Equation" r:id="rId5" imgW="4584600" imgH="2260440" progId="Equation.DSMT4">
                  <p:embed/>
                </p:oleObj>
              </mc:Choice>
              <mc:Fallback>
                <p:oleObj name="Equation" r:id="rId5" imgW="4584600" imgH="2260440" progId="Equation.DSMT4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8" y="1001713"/>
                        <a:ext cx="8939212" cy="440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0" y="6427113"/>
            <a:ext cx="9144000" cy="43088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200" baseline="30000" dirty="0" smtClean="0">
                <a:latin typeface="Times New Roman" pitchFamily="18" charset="0"/>
                <a:ea typeface="宋体" pitchFamily="2" charset="-122"/>
              </a:rPr>
              <a:t>*</a:t>
            </a:r>
            <a:r>
              <a:rPr lang="en-US" altLang="zh-CN" sz="2200" i="1" dirty="0">
                <a:latin typeface="Times New Roman" pitchFamily="18" charset="0"/>
              </a:rPr>
              <a:t>D. Yang and Q. Wang</a:t>
            </a:r>
            <a:r>
              <a:rPr lang="en-US" altLang="zh-CN" sz="2200" dirty="0" smtClean="0">
                <a:latin typeface="Times New Roman" pitchFamily="18" charset="0"/>
                <a:ea typeface="宋体" pitchFamily="2" charset="-122"/>
              </a:rPr>
              <a:t>, </a:t>
            </a:r>
            <a:r>
              <a:rPr lang="en-US" altLang="zh-CN" sz="2200" b="1" dirty="0" smtClean="0">
                <a:latin typeface="Times New Roman" pitchFamily="18" charset="0"/>
                <a:ea typeface="宋体" pitchFamily="2" charset="-122"/>
              </a:rPr>
              <a:t>Soft Matter 11</a:t>
            </a:r>
            <a:r>
              <a:rPr lang="en-US" altLang="zh-CN" sz="2200" dirty="0" smtClean="0">
                <a:latin typeface="Times New Roman" pitchFamily="18" charset="0"/>
                <a:ea typeface="宋体" pitchFamily="2" charset="-122"/>
              </a:rPr>
              <a:t>, 7109 </a:t>
            </a:r>
            <a:r>
              <a:rPr lang="en-US" altLang="zh-CN" sz="2200" dirty="0"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200" dirty="0" smtClean="0">
                <a:latin typeface="Times New Roman" pitchFamily="18" charset="0"/>
                <a:ea typeface="宋体" pitchFamily="2" charset="-122"/>
              </a:rPr>
              <a:t>2015).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98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8300" y="606299"/>
            <a:ext cx="838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simplicity, we use isotropic pair potentials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400" b="1" dirty="0" err="1" smtClean="0">
                <a:latin typeface="Symbol" panose="05050102010706020507" pitchFamily="18" charset="2"/>
                <a:cs typeface="Times New Roman" panose="02020603050405020304" pitchFamily="18" charset="0"/>
              </a:rPr>
              <a:t>l</a:t>
            </a:r>
            <a:r>
              <a:rPr lang="en-US" sz="2400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and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400" b="1" dirty="0" err="1" smtClean="0">
                <a:latin typeface="Symbol" panose="05050102010706020507" pitchFamily="18" charset="2"/>
                <a:cs typeface="Times New Roman" panose="02020603050405020304" pitchFamily="18" charset="0"/>
              </a:rPr>
              <a:t>l</a:t>
            </a:r>
            <a:r>
              <a:rPr lang="en-US" sz="2400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for the bonded and non-bond CG potentials, respectively, in a system of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chains at chain number density </a:t>
            </a:r>
            <a:r>
              <a:rPr lang="en-US" sz="2400" i="1" dirty="0" err="1" smtClean="0">
                <a:latin typeface="Symbol" panose="05050102010706020507" pitchFamily="18" charset="2"/>
                <a:cs typeface="Times New Roman" panose="02020603050405020304" pitchFamily="18" charset="0"/>
              </a:rPr>
              <a:t>r</a:t>
            </a:r>
            <a:r>
              <a:rPr lang="en-US" sz="2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where each chain is coarse-grained as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segment.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65100" y="3160712"/>
            <a:ext cx="8788400" cy="1734105"/>
            <a:chOff x="165100" y="3160712"/>
            <a:chExt cx="8788400" cy="1734105"/>
          </a:xfrm>
        </p:grpSpPr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6314153"/>
                </p:ext>
              </p:extLst>
            </p:nvPr>
          </p:nvGraphicFramePr>
          <p:xfrm>
            <a:off x="5791200" y="4031217"/>
            <a:ext cx="3073400" cy="863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059" name="Equation" r:id="rId3" imgW="1536480" imgH="431640" progId="Equation.DSMT4">
                    <p:embed/>
                  </p:oleObj>
                </mc:Choice>
                <mc:Fallback>
                  <p:oleObj name="Equation" r:id="rId3" imgW="1536480" imgH="431640" progId="Equation.DSMT4">
                    <p:embed/>
                    <p:pic>
                      <p:nvPicPr>
                        <p:cNvPr id="9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91200" y="4031217"/>
                          <a:ext cx="3073400" cy="863600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41170178"/>
                </p:ext>
              </p:extLst>
            </p:nvPr>
          </p:nvGraphicFramePr>
          <p:xfrm>
            <a:off x="165100" y="3160712"/>
            <a:ext cx="8788400" cy="838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060" name="Equation" r:id="rId5" imgW="4394160" imgH="419040" progId="Equation.DSMT4">
                    <p:embed/>
                  </p:oleObj>
                </mc:Choice>
                <mc:Fallback>
                  <p:oleObj name="Equation" r:id="rId5" imgW="4394160" imgH="419040" progId="Equation.DSMT4">
                    <p:embed/>
                    <p:pic>
                      <p:nvPicPr>
                        <p:cNvPr id="1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100" y="3160712"/>
                          <a:ext cx="8788400" cy="838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7147657"/>
              </p:ext>
            </p:extLst>
          </p:nvPr>
        </p:nvGraphicFramePr>
        <p:xfrm>
          <a:off x="237744" y="4978400"/>
          <a:ext cx="7772400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061" name="Equation" r:id="rId7" imgW="3886200" imgH="939600" progId="Equation.DSMT4">
                  <p:embed/>
                </p:oleObj>
              </mc:Choice>
              <mc:Fallback>
                <p:oleObj name="Equation" r:id="rId7" imgW="3886200" imgH="939600" progId="Equation.DSMT4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744" y="4978400"/>
                        <a:ext cx="7772400" cy="187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0" y="0"/>
            <a:ext cx="9144000" cy="3146299"/>
            <a:chOff x="0" y="0"/>
            <a:chExt cx="9144000" cy="3146299"/>
          </a:xfrm>
        </p:grpSpPr>
        <p:sp>
          <p:nvSpPr>
            <p:cNvPr id="6" name="Text Box 2"/>
            <p:cNvSpPr txBox="1">
              <a:spLocks noChangeArrowheads="1"/>
            </p:cNvSpPr>
            <p:nvPr/>
          </p:nvSpPr>
          <p:spPr bwMode="auto">
            <a:xfrm>
              <a:off x="0" y="0"/>
              <a:ext cx="91440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CN" sz="2800" b="1" dirty="0" smtClean="0">
                  <a:latin typeface="Times New Roman" pitchFamily="18" charset="0"/>
                  <a:ea typeface="宋体" pitchFamily="2" charset="-122"/>
                </a:rPr>
                <a:t>Approach </a:t>
              </a:r>
              <a:r>
                <a:rPr lang="en-US" altLang="zh-CN" sz="2800" b="1" dirty="0" smtClean="0">
                  <a:solidFill>
                    <a:srgbClr val="FF00FF"/>
                  </a:solidFill>
                  <a:latin typeface="Times New Roman" pitchFamily="18" charset="0"/>
                  <a:ea typeface="宋体" pitchFamily="2" charset="-122"/>
                </a:rPr>
                <a:t>I</a:t>
              </a:r>
              <a:endParaRPr lang="en-US" sz="2800" baseline="30000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2514249"/>
                </p:ext>
              </p:extLst>
            </p:nvPr>
          </p:nvGraphicFramePr>
          <p:xfrm>
            <a:off x="152400" y="2282699"/>
            <a:ext cx="5461000" cy="863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062" name="Equation" r:id="rId9" imgW="2730240" imgH="431640" progId="Equation.DSMT4">
                    <p:embed/>
                  </p:oleObj>
                </mc:Choice>
                <mc:Fallback>
                  <p:oleObj name="Equation" r:id="rId9" imgW="2730240" imgH="431640" progId="Equation.DSMT4">
                    <p:embed/>
                    <p:pic>
                      <p:nvPicPr>
                        <p:cNvPr id="9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400" y="2282699"/>
                          <a:ext cx="5461000" cy="863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87484666"/>
                </p:ext>
              </p:extLst>
            </p:nvPr>
          </p:nvGraphicFramePr>
          <p:xfrm>
            <a:off x="6375400" y="2384299"/>
            <a:ext cx="2489200" cy="660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063" name="Equation" r:id="rId11" imgW="1244520" imgH="330120" progId="Equation.DSMT4">
                    <p:embed/>
                  </p:oleObj>
                </mc:Choice>
                <mc:Fallback>
                  <p:oleObj name="Equation" r:id="rId11" imgW="1244520" imgH="330120" progId="Equation.DSMT4">
                    <p:embed/>
                    <p:pic>
                      <p:nvPicPr>
                        <p:cNvPr id="1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75400" y="2384299"/>
                          <a:ext cx="2489200" cy="660400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2537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28600" y="2032060"/>
            <a:ext cx="8763000" cy="1854140"/>
            <a:chOff x="228600" y="2032060"/>
            <a:chExt cx="8763000" cy="185414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361"/>
            <a:stretch/>
          </p:blipFill>
          <p:spPr>
            <a:xfrm>
              <a:off x="228600" y="2032060"/>
              <a:ext cx="8166100" cy="1465351"/>
            </a:xfrm>
            <a:prstGeom prst="rect">
              <a:avLst/>
            </a:prstGeom>
            <a:solidFill>
              <a:srgbClr val="00B0F0"/>
            </a:solidFill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807" y="2965624"/>
              <a:ext cx="3523793" cy="920576"/>
            </a:xfrm>
            <a:prstGeom prst="rect">
              <a:avLst/>
            </a:prstGeom>
            <a:solidFill>
              <a:srgbClr val="FFFFDC"/>
            </a:solidFill>
          </p:spPr>
        </p:pic>
      </p:grpSp>
      <p:sp>
        <p:nvSpPr>
          <p:cNvPr id="3" name="TextBox 2"/>
          <p:cNvSpPr txBox="1"/>
          <p:nvPr/>
        </p:nvSpPr>
        <p:spPr>
          <a:xfrm>
            <a:off x="368300" y="606299"/>
            <a:ext cx="838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simplicity, we use isotropic pair potentials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400" b="1" dirty="0" err="1" smtClean="0">
                <a:latin typeface="Symbol" panose="05050102010706020507" pitchFamily="18" charset="2"/>
                <a:cs typeface="Times New Roman" panose="02020603050405020304" pitchFamily="18" charset="0"/>
              </a:rPr>
              <a:t>l</a:t>
            </a:r>
            <a:r>
              <a:rPr lang="en-US" sz="2400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and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400" b="1" dirty="0" err="1" smtClean="0">
                <a:latin typeface="Symbol" panose="05050102010706020507" pitchFamily="18" charset="2"/>
                <a:cs typeface="Times New Roman" panose="02020603050405020304" pitchFamily="18" charset="0"/>
              </a:rPr>
              <a:t>l</a:t>
            </a:r>
            <a:r>
              <a:rPr lang="en-US" sz="2400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for the bonded and non-bond CG potentials, respectively, in a system of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chains at chain number density </a:t>
            </a:r>
            <a:r>
              <a:rPr lang="en-US" sz="2400" i="1" dirty="0" err="1" smtClean="0">
                <a:latin typeface="Symbol" panose="05050102010706020507" pitchFamily="18" charset="2"/>
                <a:cs typeface="Times New Roman" panose="02020603050405020304" pitchFamily="18" charset="0"/>
              </a:rPr>
              <a:t>r</a:t>
            </a:r>
            <a:r>
              <a:rPr lang="en-US" sz="2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where each chain is coarse-grained as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segment.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314153"/>
              </p:ext>
            </p:extLst>
          </p:nvPr>
        </p:nvGraphicFramePr>
        <p:xfrm>
          <a:off x="5791200" y="4031217"/>
          <a:ext cx="3073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72" name="Equation" r:id="rId6" imgW="1536480" imgH="431640" progId="Equation.DSMT4">
                  <p:embed/>
                </p:oleObj>
              </mc:Choice>
              <mc:Fallback>
                <p:oleObj name="Equation" r:id="rId6" imgW="1536480" imgH="431640" progId="Equation.DSMT4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031217"/>
                        <a:ext cx="3073400" cy="8636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165825"/>
              </p:ext>
            </p:extLst>
          </p:nvPr>
        </p:nvGraphicFramePr>
        <p:xfrm>
          <a:off x="241300" y="4978400"/>
          <a:ext cx="7772400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73" name="Equation" r:id="rId8" imgW="3886200" imgH="939600" progId="Equation.DSMT4">
                  <p:embed/>
                </p:oleObj>
              </mc:Choice>
              <mc:Fallback>
                <p:oleObj name="Equation" r:id="rId8" imgW="3886200" imgH="939600" progId="Equation.DSMT4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" y="4978400"/>
                        <a:ext cx="7772400" cy="187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</a:rPr>
              <a:t>Approach </a:t>
            </a:r>
            <a:r>
              <a:rPr lang="en-US" altLang="zh-CN" sz="28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I</a:t>
            </a:r>
            <a:endParaRPr lang="en-US" sz="2800" baseline="30000" dirty="0">
              <a:solidFill>
                <a:srgbClr val="FF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28600" y="3606800"/>
            <a:ext cx="4902200" cy="1417426"/>
            <a:chOff x="660400" y="3606800"/>
            <a:chExt cx="4902200" cy="1417426"/>
          </a:xfrm>
        </p:grpSpPr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98026921"/>
                </p:ext>
              </p:extLst>
            </p:nvPr>
          </p:nvGraphicFramePr>
          <p:xfrm>
            <a:off x="660400" y="3606800"/>
            <a:ext cx="4800600" cy="965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74" name="Equation" r:id="rId10" imgW="2400120" imgH="482400" progId="Equation.DSMT4">
                    <p:embed/>
                  </p:oleObj>
                </mc:Choice>
                <mc:Fallback>
                  <p:oleObj name="Equation" r:id="rId10" imgW="2400120" imgH="482400" progId="Equation.DSMT4">
                    <p:embed/>
                    <p:pic>
                      <p:nvPicPr>
                        <p:cNvPr id="11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0400" y="3606800"/>
                          <a:ext cx="4800600" cy="965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Up Arrow 1"/>
            <p:cNvSpPr/>
            <p:nvPr/>
          </p:nvSpPr>
          <p:spPr>
            <a:xfrm>
              <a:off x="1143000" y="4608387"/>
              <a:ext cx="266700" cy="37001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47800" y="4562561"/>
              <a:ext cx="4114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Structure-based coarse graining</a:t>
              </a:r>
              <a:endPara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406400" y="3657600"/>
            <a:ext cx="4572000" cy="431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610204" y="4089400"/>
            <a:ext cx="914400" cy="46166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484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8300" y="606299"/>
            <a:ext cx="838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simplicity, we use isotropic pair potentials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400" b="1" dirty="0" err="1" smtClean="0">
                <a:latin typeface="Symbol" panose="05050102010706020507" pitchFamily="18" charset="2"/>
                <a:cs typeface="Times New Roman" panose="02020603050405020304" pitchFamily="18" charset="0"/>
              </a:rPr>
              <a:t>l</a:t>
            </a:r>
            <a:r>
              <a:rPr lang="en-US" sz="2400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and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400" b="1" dirty="0" err="1" smtClean="0">
                <a:latin typeface="Symbol" panose="05050102010706020507" pitchFamily="18" charset="2"/>
                <a:cs typeface="Times New Roman" panose="02020603050405020304" pitchFamily="18" charset="0"/>
              </a:rPr>
              <a:t>l</a:t>
            </a:r>
            <a:r>
              <a:rPr lang="en-US" sz="2400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for the bonded and non-bond CG potentials, respectively, in a system of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chains at chain number density </a:t>
            </a:r>
            <a:r>
              <a:rPr lang="en-US" sz="2400" i="1" dirty="0" err="1" smtClean="0">
                <a:latin typeface="Symbol" panose="05050102010706020507" pitchFamily="18" charset="2"/>
                <a:cs typeface="Times New Roman" panose="02020603050405020304" pitchFamily="18" charset="0"/>
              </a:rPr>
              <a:t>r</a:t>
            </a:r>
            <a:r>
              <a:rPr lang="en-US" sz="2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where each chain is coarse-grained as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segment.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5609858"/>
              </p:ext>
            </p:extLst>
          </p:nvPr>
        </p:nvGraphicFramePr>
        <p:xfrm>
          <a:off x="5740400" y="4030663"/>
          <a:ext cx="3175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65" name="Equation" r:id="rId3" imgW="1587240" imgH="431640" progId="Equation.DSMT4">
                  <p:embed/>
                </p:oleObj>
              </mc:Choice>
              <mc:Fallback>
                <p:oleObj name="Equation" r:id="rId3" imgW="1587240" imgH="431640" progId="Equation.DSMT4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0400" y="4030663"/>
                        <a:ext cx="3175000" cy="8636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65100" y="3160712"/>
            <a:ext cx="8788400" cy="3671888"/>
            <a:chOff x="165100" y="3160712"/>
            <a:chExt cx="8788400" cy="3671888"/>
          </a:xfrm>
        </p:grpSpPr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99753868"/>
                </p:ext>
              </p:extLst>
            </p:nvPr>
          </p:nvGraphicFramePr>
          <p:xfrm>
            <a:off x="165100" y="3160712"/>
            <a:ext cx="8788400" cy="838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966" name="Equation" r:id="rId5" imgW="4394160" imgH="419040" progId="Equation.DSMT4">
                    <p:embed/>
                  </p:oleObj>
                </mc:Choice>
                <mc:Fallback>
                  <p:oleObj name="Equation" r:id="rId5" imgW="4394160" imgH="419040" progId="Equation.DSMT4">
                    <p:embed/>
                    <p:pic>
                      <p:nvPicPr>
                        <p:cNvPr id="12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100" y="3160712"/>
                          <a:ext cx="8788400" cy="838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37664444"/>
                </p:ext>
              </p:extLst>
            </p:nvPr>
          </p:nvGraphicFramePr>
          <p:xfrm>
            <a:off x="228600" y="5003800"/>
            <a:ext cx="7747000" cy="1828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967" name="Equation" r:id="rId7" imgW="3873240" imgH="914400" progId="Equation.DSMT4">
                    <p:embed/>
                  </p:oleObj>
                </mc:Choice>
                <mc:Fallback>
                  <p:oleObj name="Equation" r:id="rId7" imgW="3873240" imgH="914400" progId="Equation.DSMT4">
                    <p:embed/>
                    <p:pic>
                      <p:nvPicPr>
                        <p:cNvPr id="13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600" y="5003800"/>
                          <a:ext cx="7747000" cy="1828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</a:rPr>
              <a:t>Approach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II</a:t>
            </a:r>
            <a:endParaRPr lang="en-US" sz="2800" baseline="30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1807398"/>
              </p:ext>
            </p:extLst>
          </p:nvPr>
        </p:nvGraphicFramePr>
        <p:xfrm>
          <a:off x="165100" y="2207973"/>
          <a:ext cx="5207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68" name="Equation" r:id="rId9" imgW="2603160" imgH="457200" progId="Equation.DSMT4">
                  <p:embed/>
                </p:oleObj>
              </mc:Choice>
              <mc:Fallback>
                <p:oleObj name="Equation" r:id="rId9" imgW="2603160" imgH="457200" progId="Equation.DSMT4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" y="2207973"/>
                        <a:ext cx="5207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324600" y="2249674"/>
            <a:ext cx="2590800" cy="8309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4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baseline="30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is a subset of </a:t>
            </a:r>
            <a:r>
              <a:rPr lang="en-US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integers in [1,</a:t>
            </a:r>
            <a:r>
              <a:rPr lang="en-US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i="1" dirty="0" smtClean="0">
                <a:solidFill>
                  <a:srgbClr val="FF0000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1]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19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228600" y="2032060"/>
            <a:ext cx="8763000" cy="1854140"/>
            <a:chOff x="228600" y="2032060"/>
            <a:chExt cx="8763000" cy="1854140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361"/>
            <a:stretch/>
          </p:blipFill>
          <p:spPr>
            <a:xfrm>
              <a:off x="228600" y="2032060"/>
              <a:ext cx="8166100" cy="1465351"/>
            </a:xfrm>
            <a:prstGeom prst="rect">
              <a:avLst/>
            </a:prstGeom>
            <a:solidFill>
              <a:srgbClr val="00B0F0"/>
            </a:solidFill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807" y="2965624"/>
              <a:ext cx="3523793" cy="920576"/>
            </a:xfrm>
            <a:prstGeom prst="rect">
              <a:avLst/>
            </a:prstGeom>
            <a:solidFill>
              <a:srgbClr val="FFFFDC"/>
            </a:solidFill>
          </p:spPr>
        </p:pic>
      </p:grpSp>
      <p:sp>
        <p:nvSpPr>
          <p:cNvPr id="3" name="TextBox 2"/>
          <p:cNvSpPr txBox="1"/>
          <p:nvPr/>
        </p:nvSpPr>
        <p:spPr>
          <a:xfrm>
            <a:off x="368300" y="606299"/>
            <a:ext cx="838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simplicity, we use isotropic pair potentials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400" b="1" dirty="0" err="1" smtClean="0">
                <a:latin typeface="Symbol" panose="05050102010706020507" pitchFamily="18" charset="2"/>
                <a:cs typeface="Times New Roman" panose="02020603050405020304" pitchFamily="18" charset="0"/>
              </a:rPr>
              <a:t>l</a:t>
            </a:r>
            <a:r>
              <a:rPr lang="en-US" sz="2400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and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400" b="1" dirty="0" err="1" smtClean="0">
                <a:latin typeface="Symbol" panose="05050102010706020507" pitchFamily="18" charset="2"/>
                <a:cs typeface="Times New Roman" panose="02020603050405020304" pitchFamily="18" charset="0"/>
              </a:rPr>
              <a:t>l</a:t>
            </a:r>
            <a:r>
              <a:rPr lang="en-US" sz="2400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for the bonded and non-bond CG potentials, respectively, in a system of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chains at chain number density </a:t>
            </a:r>
            <a:r>
              <a:rPr lang="en-US" sz="2400" i="1" dirty="0" err="1" smtClean="0">
                <a:latin typeface="Symbol" panose="05050102010706020507" pitchFamily="18" charset="2"/>
                <a:cs typeface="Times New Roman" panose="02020603050405020304" pitchFamily="18" charset="0"/>
              </a:rPr>
              <a:t>r</a:t>
            </a:r>
            <a:r>
              <a:rPr lang="en-US" sz="2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where each chain is coarse-grained as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segment.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28600" y="3606800"/>
            <a:ext cx="4876800" cy="1417426"/>
            <a:chOff x="685800" y="3606800"/>
            <a:chExt cx="4876800" cy="1417426"/>
          </a:xfrm>
        </p:grpSpPr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30411507"/>
                </p:ext>
              </p:extLst>
            </p:nvPr>
          </p:nvGraphicFramePr>
          <p:xfrm>
            <a:off x="685800" y="3606800"/>
            <a:ext cx="3962400" cy="965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897" name="Equation" r:id="rId6" imgW="1981080" imgH="482400" progId="Equation.DSMT4">
                    <p:embed/>
                  </p:oleObj>
                </mc:Choice>
                <mc:Fallback>
                  <p:oleObj name="Equation" r:id="rId6" imgW="1981080" imgH="482400" progId="Equation.DSMT4">
                    <p:embed/>
                    <p:pic>
                      <p:nvPicPr>
                        <p:cNvPr id="11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5800" y="3606800"/>
                          <a:ext cx="3962400" cy="965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Up Arrow 1"/>
            <p:cNvSpPr/>
            <p:nvPr/>
          </p:nvSpPr>
          <p:spPr>
            <a:xfrm>
              <a:off x="1143000" y="4608387"/>
              <a:ext cx="266700" cy="37001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47800" y="4562561"/>
              <a:ext cx="4114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Structure-based coarse graining</a:t>
              </a:r>
              <a:endPara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381000" y="3657600"/>
            <a:ext cx="3810000" cy="431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200400" y="4089400"/>
            <a:ext cx="838200" cy="46166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&lt;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2643301"/>
              </p:ext>
            </p:extLst>
          </p:nvPr>
        </p:nvGraphicFramePr>
        <p:xfrm>
          <a:off x="5740400" y="4030663"/>
          <a:ext cx="3175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98" name="Equation" r:id="rId8" imgW="1587240" imgH="431640" progId="Equation.DSMT4">
                  <p:embed/>
                </p:oleObj>
              </mc:Choice>
              <mc:Fallback>
                <p:oleObj name="Equation" r:id="rId8" imgW="1587240" imgH="431640" progId="Equation.DSMT4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0400" y="4030663"/>
                        <a:ext cx="3175000" cy="8636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</a:rPr>
              <a:t>Approach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II</a:t>
            </a:r>
            <a:endParaRPr lang="en-US" sz="2800" baseline="30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1919512"/>
              </p:ext>
            </p:extLst>
          </p:nvPr>
        </p:nvGraphicFramePr>
        <p:xfrm>
          <a:off x="228600" y="5003800"/>
          <a:ext cx="77470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99" name="Equation" r:id="rId10" imgW="3873240" imgH="914400" progId="Equation.DSMT4">
                  <p:embed/>
                </p:oleObj>
              </mc:Choice>
              <mc:Fallback>
                <p:oleObj name="Equation" r:id="rId10" imgW="3873240" imgH="914400" progId="Equation.DSMT4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5003800"/>
                        <a:ext cx="77470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7993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8300" y="606299"/>
            <a:ext cx="838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simplicity, we use isotropic pair potentials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400" b="1" dirty="0" err="1" smtClean="0">
                <a:latin typeface="Symbol" panose="05050102010706020507" pitchFamily="18" charset="2"/>
                <a:cs typeface="Times New Roman" panose="02020603050405020304" pitchFamily="18" charset="0"/>
              </a:rPr>
              <a:t>l</a:t>
            </a:r>
            <a:r>
              <a:rPr lang="en-US" sz="2400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and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400" b="1" dirty="0" err="1" smtClean="0">
                <a:latin typeface="Symbol" panose="05050102010706020507" pitchFamily="18" charset="2"/>
                <a:cs typeface="Times New Roman" panose="02020603050405020304" pitchFamily="18" charset="0"/>
              </a:rPr>
              <a:t>l</a:t>
            </a:r>
            <a:r>
              <a:rPr lang="en-US" sz="2400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for the bonded and non-bond CG potentials, respectively, in a system of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chains at chain number density </a:t>
            </a:r>
            <a:r>
              <a:rPr lang="en-US" sz="2400" i="1" dirty="0" err="1" smtClean="0">
                <a:latin typeface="Symbol" panose="05050102010706020507" pitchFamily="18" charset="2"/>
                <a:cs typeface="Times New Roman" panose="02020603050405020304" pitchFamily="18" charset="0"/>
              </a:rPr>
              <a:t>r</a:t>
            </a:r>
            <a:r>
              <a:rPr lang="en-US" sz="2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where each chain is coarse-grained as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segment.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28600" y="3606800"/>
            <a:ext cx="4876800" cy="1417426"/>
            <a:chOff x="685800" y="3606800"/>
            <a:chExt cx="4876800" cy="1417426"/>
          </a:xfrm>
        </p:grpSpPr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30411507"/>
                </p:ext>
              </p:extLst>
            </p:nvPr>
          </p:nvGraphicFramePr>
          <p:xfrm>
            <a:off x="685800" y="3606800"/>
            <a:ext cx="3962400" cy="965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986" name="Equation" r:id="rId3" imgW="1981080" imgH="482400" progId="Equation.DSMT4">
                    <p:embed/>
                  </p:oleObj>
                </mc:Choice>
                <mc:Fallback>
                  <p:oleObj name="Equation" r:id="rId3" imgW="1981080" imgH="482400" progId="Equation.DSMT4">
                    <p:embed/>
                    <p:pic>
                      <p:nvPicPr>
                        <p:cNvPr id="11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5800" y="3606800"/>
                          <a:ext cx="3962400" cy="965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Up Arrow 1"/>
            <p:cNvSpPr/>
            <p:nvPr/>
          </p:nvSpPr>
          <p:spPr>
            <a:xfrm>
              <a:off x="1143000" y="4608387"/>
              <a:ext cx="266700" cy="37001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47800" y="4562561"/>
              <a:ext cx="4114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Structure-based coarse graining</a:t>
              </a:r>
              <a:endPara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381000" y="3657600"/>
            <a:ext cx="3810000" cy="431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200400" y="4089400"/>
            <a:ext cx="838200" cy="46166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&lt;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2643301"/>
              </p:ext>
            </p:extLst>
          </p:nvPr>
        </p:nvGraphicFramePr>
        <p:xfrm>
          <a:off x="5740400" y="4030663"/>
          <a:ext cx="3175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87" name="Equation" r:id="rId5" imgW="1587240" imgH="431640" progId="Equation.DSMT4">
                  <p:embed/>
                </p:oleObj>
              </mc:Choice>
              <mc:Fallback>
                <p:oleObj name="Equation" r:id="rId5" imgW="1587240" imgH="431640" progId="Equation.DSMT4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0400" y="4030663"/>
                        <a:ext cx="3175000" cy="8636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</a:rPr>
              <a:t>Approach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II</a:t>
            </a:r>
            <a:endParaRPr lang="en-US" sz="2800" baseline="30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7026663"/>
              </p:ext>
            </p:extLst>
          </p:nvPr>
        </p:nvGraphicFramePr>
        <p:xfrm>
          <a:off x="228600" y="5003800"/>
          <a:ext cx="77470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88" name="Equation" r:id="rId7" imgW="3873240" imgH="914400" progId="Equation.DSMT4">
                  <p:embed/>
                </p:oleObj>
              </mc:Choice>
              <mc:Fallback>
                <p:oleObj name="Equation" r:id="rId7" imgW="3873240" imgH="914400" progId="Equation.DSMT4">
                  <p:embed/>
                  <p:pic>
                    <p:nvPicPr>
                      <p:cNvPr id="37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5003800"/>
                        <a:ext cx="77470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4205588"/>
              </p:ext>
            </p:extLst>
          </p:nvPr>
        </p:nvGraphicFramePr>
        <p:xfrm>
          <a:off x="381000" y="2228735"/>
          <a:ext cx="84582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89" name="Equation" r:id="rId9" imgW="4228920" imgH="622080" progId="Equation.DSMT4">
                  <p:embed/>
                </p:oleObj>
              </mc:Choice>
              <mc:Fallback>
                <p:oleObj name="Equation" r:id="rId9" imgW="4228920" imgH="622080" progId="Equation.DSMT4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228735"/>
                        <a:ext cx="8458200" cy="124460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095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4167978"/>
              </p:ext>
            </p:extLst>
          </p:nvPr>
        </p:nvGraphicFramePr>
        <p:xfrm>
          <a:off x="228600" y="3606800"/>
          <a:ext cx="3962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973" name="Equation" r:id="rId3" imgW="1981080" imgH="482400" progId="Equation.DSMT4">
                  <p:embed/>
                </p:oleObj>
              </mc:Choice>
              <mc:Fallback>
                <p:oleObj name="Equation" r:id="rId3" imgW="1981080" imgH="482400" progId="Equation.DSMT4">
                  <p:embed/>
                  <p:pic>
                    <p:nvPicPr>
                      <p:cNvPr id="41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606800"/>
                        <a:ext cx="39624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2646642"/>
              </p:ext>
            </p:extLst>
          </p:nvPr>
        </p:nvGraphicFramePr>
        <p:xfrm>
          <a:off x="381000" y="3632200"/>
          <a:ext cx="3810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974" name="Equation" r:id="rId5" imgW="1904760" imgH="241200" progId="Equation.DSMT4">
                  <p:embed/>
                </p:oleObj>
              </mc:Choice>
              <mc:Fallback>
                <p:oleObj name="Equation" r:id="rId5" imgW="1904760" imgH="241200" progId="Equation.DSMT4">
                  <p:embed/>
                  <p:pic>
                    <p:nvPicPr>
                      <p:cNvPr id="5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632200"/>
                        <a:ext cx="3810000" cy="482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" name="Group 47"/>
          <p:cNvGrpSpPr/>
          <p:nvPr/>
        </p:nvGrpSpPr>
        <p:grpSpPr>
          <a:xfrm>
            <a:off x="0" y="0"/>
            <a:ext cx="9144000" cy="2413000"/>
            <a:chOff x="0" y="0"/>
            <a:chExt cx="9144000" cy="2413000"/>
          </a:xfrm>
        </p:grpSpPr>
        <p:graphicFrame>
          <p:nvGraphicFramePr>
            <p:cNvPr id="1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81730996"/>
                </p:ext>
              </p:extLst>
            </p:nvPr>
          </p:nvGraphicFramePr>
          <p:xfrm>
            <a:off x="304800" y="685800"/>
            <a:ext cx="7950200" cy="172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975" name="Equation" r:id="rId7" imgW="3974760" imgH="863280" progId="Equation.DSMT4">
                    <p:embed/>
                  </p:oleObj>
                </mc:Choice>
                <mc:Fallback>
                  <p:oleObj name="Equation" r:id="rId7" imgW="3974760" imgH="863280" progId="Equation.DSMT4">
                    <p:embed/>
                    <p:pic>
                      <p:nvPicPr>
                        <p:cNvPr id="15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800" y="685800"/>
                          <a:ext cx="7950200" cy="1727200"/>
                        </a:xfrm>
                        <a:prstGeom prst="rect">
                          <a:avLst/>
                        </a:prstGeom>
                        <a:noFill/>
                        <a:ln w="1905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Text Box 2"/>
            <p:cNvSpPr txBox="1">
              <a:spLocks noChangeArrowheads="1"/>
            </p:cNvSpPr>
            <p:nvPr/>
          </p:nvSpPr>
          <p:spPr bwMode="auto">
            <a:xfrm>
              <a:off x="0" y="0"/>
              <a:ext cx="91440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zh-CN" sz="2800" b="1" dirty="0" smtClean="0">
                  <a:latin typeface="Times New Roman" pitchFamily="18" charset="0"/>
                  <a:ea typeface="宋体" pitchFamily="2" charset="-122"/>
                </a:rPr>
                <a:t>An Example</a:t>
              </a:r>
              <a:endParaRPr lang="en-US" sz="2800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7960730"/>
              </p:ext>
            </p:extLst>
          </p:nvPr>
        </p:nvGraphicFramePr>
        <p:xfrm>
          <a:off x="304800" y="2517775"/>
          <a:ext cx="74422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976" name="Equation" r:id="rId9" imgW="3720960" imgH="482400" progId="Equation.DSMT4">
                  <p:embed/>
                </p:oleObj>
              </mc:Choice>
              <mc:Fallback>
                <p:oleObj name="Equation" r:id="rId9" imgW="3720960" imgH="482400" progId="Equation.DSMT4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517775"/>
                        <a:ext cx="7442200" cy="965200"/>
                      </a:xfrm>
                      <a:prstGeom prst="rect">
                        <a:avLst/>
                      </a:prstGeom>
                      <a:noFill/>
                      <a:ln w="1905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Up Arrow 41"/>
          <p:cNvSpPr/>
          <p:nvPr/>
        </p:nvSpPr>
        <p:spPr>
          <a:xfrm>
            <a:off x="685800" y="4608387"/>
            <a:ext cx="266700" cy="37001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990600" y="4562561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Structure-based coarse graining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81000" y="3657600"/>
            <a:ext cx="3810000" cy="431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200400" y="4089400"/>
            <a:ext cx="838200" cy="46166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&lt;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3164868"/>
              </p:ext>
            </p:extLst>
          </p:nvPr>
        </p:nvGraphicFramePr>
        <p:xfrm>
          <a:off x="228600" y="5003800"/>
          <a:ext cx="77470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977" name="Equation" r:id="rId11" imgW="3873240" imgH="914400" progId="Equation.DSMT4">
                  <p:embed/>
                </p:oleObj>
              </mc:Choice>
              <mc:Fallback>
                <p:oleObj name="Equation" r:id="rId11" imgW="3873240" imgH="914400" progId="Equation.DSMT4">
                  <p:embed/>
                  <p:pic>
                    <p:nvPicPr>
                      <p:cNvPr id="47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5003800"/>
                        <a:ext cx="77470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" name="Group 59"/>
          <p:cNvGrpSpPr/>
          <p:nvPr/>
        </p:nvGrpSpPr>
        <p:grpSpPr>
          <a:xfrm>
            <a:off x="3200400" y="2971800"/>
            <a:ext cx="5715000" cy="1750486"/>
            <a:chOff x="3200400" y="2971800"/>
            <a:chExt cx="5715000" cy="1750486"/>
          </a:xfrm>
        </p:grpSpPr>
        <p:grpSp>
          <p:nvGrpSpPr>
            <p:cNvPr id="34" name="Group 33"/>
            <p:cNvGrpSpPr/>
            <p:nvPr/>
          </p:nvGrpSpPr>
          <p:grpSpPr>
            <a:xfrm>
              <a:off x="4875530" y="2971800"/>
              <a:ext cx="4039870" cy="1750486"/>
              <a:chOff x="822960" y="4627956"/>
              <a:chExt cx="4039870" cy="1750486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3063240" y="5577840"/>
                <a:ext cx="731520" cy="731520"/>
              </a:xfrm>
              <a:prstGeom prst="ellipse">
                <a:avLst/>
              </a:prstGeom>
              <a:solidFill>
                <a:srgbClr val="00B0F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1920240" y="5577840"/>
                <a:ext cx="731520" cy="731520"/>
              </a:xfrm>
              <a:prstGeom prst="ellipse">
                <a:avLst/>
              </a:prstGeom>
              <a:solidFill>
                <a:srgbClr val="00B0F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3977640" y="4663440"/>
                <a:ext cx="731520" cy="731520"/>
              </a:xfrm>
              <a:prstGeom prst="ellipse">
                <a:avLst/>
              </a:prstGeom>
              <a:solidFill>
                <a:srgbClr val="00B0F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1005840" y="4663440"/>
                <a:ext cx="731520" cy="731520"/>
              </a:xfrm>
              <a:prstGeom prst="ellipse">
                <a:avLst/>
              </a:prstGeom>
              <a:solidFill>
                <a:srgbClr val="00B0F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" name="Straight Connector 4"/>
              <p:cNvCxnSpPr/>
              <p:nvPr/>
            </p:nvCxnSpPr>
            <p:spPr>
              <a:xfrm>
                <a:off x="1371600" y="5029200"/>
                <a:ext cx="914400" cy="91440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286000" y="5943600"/>
                <a:ext cx="1143000" cy="0"/>
              </a:xfrm>
              <a:prstGeom prst="line">
                <a:avLst/>
              </a:prstGeom>
              <a:ln w="25400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3429000" y="5029200"/>
                <a:ext cx="914400" cy="91440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371600" y="5029200"/>
                <a:ext cx="2057400" cy="914400"/>
              </a:xfrm>
              <a:prstGeom prst="line">
                <a:avLst/>
              </a:prstGeom>
              <a:ln w="2540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V="1">
                <a:off x="2286000" y="5029199"/>
                <a:ext cx="2057400" cy="922868"/>
              </a:xfrm>
              <a:prstGeom prst="line">
                <a:avLst/>
              </a:prstGeom>
              <a:ln w="2540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1371600" y="5029199"/>
                <a:ext cx="2971800" cy="0"/>
              </a:xfrm>
              <a:prstGeom prst="line">
                <a:avLst/>
              </a:prstGeom>
              <a:ln w="254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2468880" y="4627956"/>
                <a:ext cx="762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9/14</a:t>
                </a: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308860" y="5128298"/>
                <a:ext cx="1082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rgbClr val="006600"/>
                    </a:solidFill>
                    <a:latin typeface="Symbol" panose="05050102010706020507" pitchFamily="18" charset="2"/>
                    <a:cs typeface="Times New Roman" panose="02020603050405020304" pitchFamily="18" charset="0"/>
                  </a:rPr>
                  <a:t>-</a:t>
                </a:r>
                <a:r>
                  <a:rPr lang="en-US" sz="2400" dirty="0" smtClean="0">
                    <a:solidFill>
                      <a:srgbClr val="0066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45/14</a:t>
                </a:r>
                <a:endParaRPr lang="en-US" sz="2400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822960" y="5382297"/>
                <a:ext cx="10782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171/14</a:t>
                </a:r>
                <a:endParaRPr 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784600" y="5382297"/>
                <a:ext cx="10782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171/14</a:t>
                </a:r>
                <a:endParaRPr 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321137" y="5916777"/>
                <a:ext cx="10782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rgbClr val="FF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225/14</a:t>
                </a:r>
                <a:endParaRPr lang="en-US" sz="2400" dirty="0">
                  <a:solidFill>
                    <a:srgbClr val="FF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3200400" y="4087368"/>
              <a:ext cx="838200" cy="461665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sz="2400" dirty="0" smtClean="0">
                  <a:latin typeface="Symbol" panose="05050102010706020507" pitchFamily="18" charset="2"/>
                  <a:cs typeface="Times New Roman" panose="02020603050405020304" pitchFamily="18" charset="0"/>
                </a:rPr>
                <a:t>=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411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75656</TotalTime>
  <Words>521</Words>
  <Application>Microsoft Office PowerPoint</Application>
  <PresentationFormat>On-screen Show (4:3)</PresentationFormat>
  <Paragraphs>58</Paragraphs>
  <Slides>14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宋体</vt:lpstr>
      <vt:lpstr>Arial</vt:lpstr>
      <vt:lpstr>Calibri</vt:lpstr>
      <vt:lpstr>Monotype Corsiva</vt:lpstr>
      <vt:lpstr>Symbol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Delian, Yang</dc:creator>
  <cp:lastModifiedBy>Wang,Qiang</cp:lastModifiedBy>
  <cp:revision>958</cp:revision>
  <cp:lastPrinted>2013-10-31T06:26:04Z</cp:lastPrinted>
  <dcterms:created xsi:type="dcterms:W3CDTF">2006-08-16T00:00:00Z</dcterms:created>
  <dcterms:modified xsi:type="dcterms:W3CDTF">2018-08-06T17:12:59Z</dcterms:modified>
</cp:coreProperties>
</file>