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70" r:id="rId4"/>
    <p:sldId id="265" r:id="rId5"/>
    <p:sldId id="274" r:id="rId6"/>
    <p:sldId id="283" r:id="rId7"/>
    <p:sldId id="260" r:id="rId8"/>
    <p:sldId id="284" r:id="rId9"/>
    <p:sldId id="259" r:id="rId10"/>
    <p:sldId id="277" r:id="rId11"/>
    <p:sldId id="278" r:id="rId12"/>
    <p:sldId id="279" r:id="rId13"/>
    <p:sldId id="280" r:id="rId14"/>
    <p:sldId id="282" r:id="rId15"/>
    <p:sldId id="262" r:id="rId16"/>
    <p:sldId id="263" r:id="rId17"/>
    <p:sldId id="285"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14"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5/18/2023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5/18/2023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5/18/2023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AA7825-EBCE-50BE-DBEB-B69197858538}"/>
              </a:ext>
            </a:extLst>
          </p:cNvPr>
          <p:cNvSpPr>
            <a:spLocks noGrp="1"/>
          </p:cNvSpPr>
          <p:nvPr>
            <p:ph type="ctrTitle"/>
          </p:nvPr>
        </p:nvSpPr>
        <p:spPr>
          <a:xfrm>
            <a:off x="1915125" y="2080561"/>
            <a:ext cx="8361229" cy="2098226"/>
          </a:xfrm>
        </p:spPr>
        <p:txBody>
          <a:bodyPr/>
          <a:lstStyle/>
          <a:p>
            <a:pPr>
              <a:lnSpc>
                <a:spcPct val="150000"/>
              </a:lnSpc>
            </a:pPr>
            <a:r>
              <a:rPr lang="en-US" altLang="zh-TW" sz="5400" dirty="0"/>
              <a:t>How Multitasking</a:t>
            </a:r>
            <a:br>
              <a:rPr lang="en-US" altLang="zh-TW" sz="5400" dirty="0"/>
            </a:br>
            <a:r>
              <a:rPr lang="en-US" altLang="zh-TW" sz="5400" dirty="0"/>
              <a:t>Benefits QA Retrieval</a:t>
            </a:r>
            <a:endParaRPr lang="zh-TW" altLang="en-US" sz="5400" dirty="0"/>
          </a:p>
        </p:txBody>
      </p:sp>
      <p:sp>
        <p:nvSpPr>
          <p:cNvPr id="3" name="副標題 2">
            <a:extLst>
              <a:ext uri="{FF2B5EF4-FFF2-40B4-BE49-F238E27FC236}">
                <a16:creationId xmlns:a16="http://schemas.microsoft.com/office/drawing/2014/main" id="{1938DB1D-7BC6-C21D-FA47-E70FCDBCB558}"/>
              </a:ext>
            </a:extLst>
          </p:cNvPr>
          <p:cNvSpPr>
            <a:spLocks noGrp="1"/>
          </p:cNvSpPr>
          <p:nvPr>
            <p:ph type="subTitle" idx="1"/>
          </p:nvPr>
        </p:nvSpPr>
        <p:spPr>
          <a:xfrm>
            <a:off x="668762" y="5334817"/>
            <a:ext cx="2492726" cy="1086237"/>
          </a:xfrm>
        </p:spPr>
        <p:txBody>
          <a:bodyPr>
            <a:normAutofit/>
          </a:bodyPr>
          <a:lstStyle/>
          <a:p>
            <a:r>
              <a:rPr lang="en-US" altLang="zh-TW" sz="2000" dirty="0"/>
              <a:t>F74096043 </a:t>
            </a:r>
            <a:r>
              <a:rPr lang="zh-TW" altLang="en-US" sz="2000" dirty="0"/>
              <a:t>王駿杰</a:t>
            </a:r>
            <a:endParaRPr lang="en-US" altLang="zh-TW" sz="2000" dirty="0"/>
          </a:p>
          <a:p>
            <a:pPr>
              <a:lnSpc>
                <a:spcPct val="150000"/>
              </a:lnSpc>
            </a:pPr>
            <a:r>
              <a:rPr lang="en-US" altLang="zh-TW" sz="2000" dirty="0"/>
              <a:t>F74091035 </a:t>
            </a:r>
            <a:r>
              <a:rPr lang="zh-TW" altLang="en-US" sz="2000" dirty="0"/>
              <a:t>黃念暉</a:t>
            </a:r>
          </a:p>
        </p:txBody>
      </p:sp>
      <p:sp>
        <p:nvSpPr>
          <p:cNvPr id="5" name="文字方塊 4">
            <a:extLst>
              <a:ext uri="{FF2B5EF4-FFF2-40B4-BE49-F238E27FC236}">
                <a16:creationId xmlns:a16="http://schemas.microsoft.com/office/drawing/2014/main" id="{C14E0F80-0487-424F-6B25-EA9843E6AF77}"/>
              </a:ext>
            </a:extLst>
          </p:cNvPr>
          <p:cNvSpPr txBox="1"/>
          <p:nvPr/>
        </p:nvSpPr>
        <p:spPr>
          <a:xfrm>
            <a:off x="3856838" y="5787715"/>
            <a:ext cx="2065789" cy="400110"/>
          </a:xfrm>
          <a:prstGeom prst="rect">
            <a:avLst/>
          </a:prstGeom>
          <a:noFill/>
        </p:spPr>
        <p:txBody>
          <a:bodyPr wrap="square">
            <a:spAutoFit/>
          </a:bodyPr>
          <a:lstStyle/>
          <a:p>
            <a:r>
              <a:rPr lang="zh-TW" altLang="en-US" sz="2000" dirty="0"/>
              <a:t>指導教授 高宏宇</a:t>
            </a:r>
            <a:endParaRPr lang="en-US" altLang="zh-TW" sz="2000" dirty="0"/>
          </a:p>
        </p:txBody>
      </p:sp>
    </p:spTree>
    <p:extLst>
      <p:ext uri="{BB962C8B-B14F-4D97-AF65-F5344CB8AC3E}">
        <p14:creationId xmlns:p14="http://schemas.microsoft.com/office/powerpoint/2010/main" val="6016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543FB6-528D-2BA8-0136-1F8030E631D5}"/>
              </a:ext>
            </a:extLst>
          </p:cNvPr>
          <p:cNvSpPr/>
          <p:nvPr/>
        </p:nvSpPr>
        <p:spPr>
          <a:xfrm>
            <a:off x="1057013" y="1378207"/>
            <a:ext cx="4974684" cy="1196217"/>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31097" y="271909"/>
            <a:ext cx="9601200" cy="691664"/>
          </a:xfrm>
        </p:spPr>
        <p:txBody>
          <a:bodyPr>
            <a:normAutofit/>
          </a:bodyPr>
          <a:lstStyle/>
          <a:p>
            <a:r>
              <a:rPr lang="en-US" altLang="zh-TW" sz="4000" dirty="0"/>
              <a:t>Approach</a:t>
            </a:r>
            <a:endParaRPr lang="zh-TW" altLang="en-US" sz="4000" dirty="0"/>
          </a:p>
        </p:txBody>
      </p:sp>
      <p:pic>
        <p:nvPicPr>
          <p:cNvPr id="8" name="圖片 7">
            <a:extLst>
              <a:ext uri="{FF2B5EF4-FFF2-40B4-BE49-F238E27FC236}">
                <a16:creationId xmlns:a16="http://schemas.microsoft.com/office/drawing/2014/main" id="{F82613A2-D8AB-380D-379A-FF4EE4CC56C6}"/>
              </a:ext>
            </a:extLst>
          </p:cNvPr>
          <p:cNvPicPr>
            <a:picLocks noChangeAspect="1"/>
          </p:cNvPicPr>
          <p:nvPr/>
        </p:nvPicPr>
        <p:blipFill>
          <a:blip r:embed="rId2"/>
          <a:stretch>
            <a:fillRect/>
          </a:stretch>
        </p:blipFill>
        <p:spPr>
          <a:xfrm>
            <a:off x="1295400" y="2692866"/>
            <a:ext cx="3339289" cy="3584373"/>
          </a:xfrm>
          <a:prstGeom prst="rect">
            <a:avLst/>
          </a:prstGeom>
        </p:spPr>
      </p:pic>
      <p:sp>
        <p:nvSpPr>
          <p:cNvPr id="16" name="文字方塊 15">
            <a:extLst>
              <a:ext uri="{FF2B5EF4-FFF2-40B4-BE49-F238E27FC236}">
                <a16:creationId xmlns:a16="http://schemas.microsoft.com/office/drawing/2014/main" id="{85C67151-2BB5-9673-6A1C-EE8399D607C8}"/>
              </a:ext>
            </a:extLst>
          </p:cNvPr>
          <p:cNvSpPr txBox="1"/>
          <p:nvPr/>
        </p:nvSpPr>
        <p:spPr>
          <a:xfrm>
            <a:off x="6031697" y="6303481"/>
            <a:ext cx="3876675" cy="307777"/>
          </a:xfrm>
          <a:prstGeom prst="rect">
            <a:avLst/>
          </a:prstGeom>
          <a:noFill/>
        </p:spPr>
        <p:txBody>
          <a:bodyPr wrap="square">
            <a:spAutoFit/>
          </a:bodyPr>
          <a:lstStyle/>
          <a:p>
            <a:pPr marL="0" indent="0">
              <a:buNone/>
            </a:pPr>
            <a:r>
              <a:rPr lang="en-US" altLang="zh-TW" sz="1400" dirty="0">
                <a:latin typeface="+mj-lt"/>
              </a:rPr>
              <a:t>Fig5, training structure for target data</a:t>
            </a:r>
          </a:p>
        </p:txBody>
      </p:sp>
      <p:sp>
        <p:nvSpPr>
          <p:cNvPr id="4" name="文字方塊 3">
            <a:extLst>
              <a:ext uri="{FF2B5EF4-FFF2-40B4-BE49-F238E27FC236}">
                <a16:creationId xmlns:a16="http://schemas.microsoft.com/office/drawing/2014/main" id="{2E41D15C-780D-840D-4309-F8ADA495A0C6}"/>
              </a:ext>
            </a:extLst>
          </p:cNvPr>
          <p:cNvSpPr txBox="1"/>
          <p:nvPr/>
        </p:nvSpPr>
        <p:spPr>
          <a:xfrm>
            <a:off x="1138818" y="999557"/>
            <a:ext cx="4800600" cy="1538883"/>
          </a:xfrm>
          <a:prstGeom prst="rect">
            <a:avLst/>
          </a:prstGeom>
          <a:noFill/>
        </p:spPr>
        <p:txBody>
          <a:bodyPr wrap="square">
            <a:spAutoFit/>
          </a:bodyPr>
          <a:lstStyle/>
          <a:p>
            <a:pPr marL="0" indent="0">
              <a:buNone/>
            </a:pPr>
            <a:r>
              <a:rPr lang="en-US" altLang="zh-TW" sz="2000" dirty="0">
                <a:latin typeface="+mj-lt"/>
              </a:rPr>
              <a:t>2.1 Training procedure</a:t>
            </a:r>
          </a:p>
          <a:p>
            <a:pPr marL="0" indent="0">
              <a:buNone/>
            </a:pPr>
            <a:endParaRPr lang="en-US" altLang="zh-TW" sz="800" dirty="0">
              <a:latin typeface="+mj-lt"/>
            </a:endParaRPr>
          </a:p>
          <a:p>
            <a:pPr marL="0" indent="0">
              <a:buNone/>
            </a:pPr>
            <a:r>
              <a:rPr lang="en-US" altLang="zh-TW" dirty="0">
                <a:latin typeface="+mj-lt"/>
              </a:rPr>
              <a:t>Two stages in the Multi-Task learning process</a:t>
            </a:r>
            <a:r>
              <a:rPr lang="en-US" altLang="zh-TW" sz="1400" dirty="0">
                <a:latin typeface="+mj-lt"/>
              </a:rPr>
              <a:t>[5]</a:t>
            </a:r>
            <a:r>
              <a:rPr lang="en-US" altLang="zh-TW" dirty="0">
                <a:latin typeface="+mj-lt"/>
              </a:rPr>
              <a:t>.</a:t>
            </a:r>
          </a:p>
          <a:p>
            <a:pPr marL="0" indent="0">
              <a:buNone/>
            </a:pPr>
            <a:endParaRPr lang="en-US" altLang="zh-TW" sz="1000" dirty="0">
              <a:latin typeface="+mj-lt"/>
            </a:endParaRPr>
          </a:p>
          <a:p>
            <a:pPr marL="0" indent="0">
              <a:buNone/>
            </a:pPr>
            <a:r>
              <a:rPr lang="en-US" altLang="zh-TW" dirty="0">
                <a:latin typeface="+mj-lt"/>
              </a:rPr>
              <a:t>1:</a:t>
            </a:r>
            <a:r>
              <a:rPr lang="zh-TW" altLang="en-US" dirty="0">
                <a:latin typeface="+mj-lt"/>
              </a:rPr>
              <a:t> </a:t>
            </a:r>
            <a:r>
              <a:rPr lang="en-US" altLang="zh-TW" dirty="0">
                <a:latin typeface="+mj-lt"/>
              </a:rPr>
              <a:t>training supporting data</a:t>
            </a:r>
          </a:p>
          <a:p>
            <a:pPr marL="0" indent="0">
              <a:buNone/>
            </a:pPr>
            <a:r>
              <a:rPr lang="en-US" altLang="zh-TW" dirty="0">
                <a:latin typeface="+mj-lt"/>
              </a:rPr>
              <a:t>2: training target data</a:t>
            </a:r>
          </a:p>
        </p:txBody>
      </p:sp>
      <p:pic>
        <p:nvPicPr>
          <p:cNvPr id="5" name="圖片 4">
            <a:extLst>
              <a:ext uri="{FF2B5EF4-FFF2-40B4-BE49-F238E27FC236}">
                <a16:creationId xmlns:a16="http://schemas.microsoft.com/office/drawing/2014/main" id="{EFF1E5BA-D26A-E5BB-3A3D-C40A6C209AAB}"/>
              </a:ext>
            </a:extLst>
          </p:cNvPr>
          <p:cNvPicPr>
            <a:picLocks noChangeAspect="1"/>
          </p:cNvPicPr>
          <p:nvPr/>
        </p:nvPicPr>
        <p:blipFill>
          <a:blip r:embed="rId3"/>
          <a:stretch>
            <a:fillRect/>
          </a:stretch>
        </p:blipFill>
        <p:spPr>
          <a:xfrm>
            <a:off x="6096000" y="505919"/>
            <a:ext cx="5956195" cy="5796487"/>
          </a:xfrm>
          <a:prstGeom prst="rect">
            <a:avLst/>
          </a:prstGeom>
        </p:spPr>
      </p:pic>
      <p:sp>
        <p:nvSpPr>
          <p:cNvPr id="6" name="文字方塊 5">
            <a:extLst>
              <a:ext uri="{FF2B5EF4-FFF2-40B4-BE49-F238E27FC236}">
                <a16:creationId xmlns:a16="http://schemas.microsoft.com/office/drawing/2014/main" id="{4F12181E-B969-9F6D-E937-0FDEEDDC7C8D}"/>
              </a:ext>
            </a:extLst>
          </p:cNvPr>
          <p:cNvSpPr txBox="1"/>
          <p:nvPr/>
        </p:nvSpPr>
        <p:spPr>
          <a:xfrm>
            <a:off x="1231097" y="6278314"/>
            <a:ext cx="3876675" cy="307777"/>
          </a:xfrm>
          <a:prstGeom prst="rect">
            <a:avLst/>
          </a:prstGeom>
          <a:noFill/>
        </p:spPr>
        <p:txBody>
          <a:bodyPr wrap="square">
            <a:spAutoFit/>
          </a:bodyPr>
          <a:lstStyle/>
          <a:p>
            <a:pPr marL="0" indent="0">
              <a:buNone/>
            </a:pPr>
            <a:r>
              <a:rPr lang="en-US" altLang="zh-TW" sz="1400" dirty="0">
                <a:latin typeface="+mj-lt"/>
              </a:rPr>
              <a:t>Fig4, training structure for supporting data</a:t>
            </a:r>
          </a:p>
        </p:txBody>
      </p:sp>
    </p:spTree>
    <p:extLst>
      <p:ext uri="{BB962C8B-B14F-4D97-AF65-F5344CB8AC3E}">
        <p14:creationId xmlns:p14="http://schemas.microsoft.com/office/powerpoint/2010/main" val="384308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DFD5A2-EEE5-3D36-49CC-28ED7F443D82}"/>
              </a:ext>
            </a:extLst>
          </p:cNvPr>
          <p:cNvSpPr/>
          <p:nvPr/>
        </p:nvSpPr>
        <p:spPr>
          <a:xfrm>
            <a:off x="1149292" y="2407641"/>
            <a:ext cx="6937432" cy="3330429"/>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352459"/>
            <a:ext cx="9601200" cy="691664"/>
          </a:xfrm>
        </p:spPr>
        <p:txBody>
          <a:bodyPr>
            <a:normAutofit/>
          </a:bodyPr>
          <a:lstStyle/>
          <a:p>
            <a:r>
              <a:rPr lang="en-US" altLang="zh-TW" sz="4000" dirty="0"/>
              <a:t>Approach</a:t>
            </a:r>
            <a:endParaRPr lang="zh-TW" altLang="en-US" sz="4000" dirty="0"/>
          </a:p>
        </p:txBody>
      </p:sp>
      <p:pic>
        <p:nvPicPr>
          <p:cNvPr id="8" name="圖片 7">
            <a:extLst>
              <a:ext uri="{FF2B5EF4-FFF2-40B4-BE49-F238E27FC236}">
                <a16:creationId xmlns:a16="http://schemas.microsoft.com/office/drawing/2014/main" id="{F82613A2-D8AB-380D-379A-FF4EE4CC56C6}"/>
              </a:ext>
            </a:extLst>
          </p:cNvPr>
          <p:cNvPicPr>
            <a:picLocks noChangeAspect="1"/>
          </p:cNvPicPr>
          <p:nvPr/>
        </p:nvPicPr>
        <p:blipFill>
          <a:blip r:embed="rId2"/>
          <a:stretch>
            <a:fillRect/>
          </a:stretch>
        </p:blipFill>
        <p:spPr>
          <a:xfrm>
            <a:off x="8318296" y="1607286"/>
            <a:ext cx="3781425" cy="4058960"/>
          </a:xfrm>
          <a:prstGeom prst="rect">
            <a:avLst/>
          </a:prstGeom>
        </p:spPr>
      </p:pic>
      <p:sp>
        <p:nvSpPr>
          <p:cNvPr id="12" name="文字方塊 11">
            <a:extLst>
              <a:ext uri="{FF2B5EF4-FFF2-40B4-BE49-F238E27FC236}">
                <a16:creationId xmlns:a16="http://schemas.microsoft.com/office/drawing/2014/main" id="{848D3CBB-B22D-1BEA-6288-E5CB73734823}"/>
              </a:ext>
            </a:extLst>
          </p:cNvPr>
          <p:cNvSpPr txBox="1"/>
          <p:nvPr/>
        </p:nvSpPr>
        <p:spPr>
          <a:xfrm>
            <a:off x="1295399" y="4041554"/>
            <a:ext cx="6791325" cy="646331"/>
          </a:xfrm>
          <a:prstGeom prst="rect">
            <a:avLst/>
          </a:prstGeom>
          <a:noFill/>
        </p:spPr>
        <p:txBody>
          <a:bodyPr wrap="square">
            <a:spAutoFit/>
          </a:bodyPr>
          <a:lstStyle/>
          <a:p>
            <a:pPr marL="0" indent="0">
              <a:buNone/>
            </a:pPr>
            <a:r>
              <a:rPr lang="en-US" altLang="zh-TW" dirty="0"/>
              <a:t>With the self-attention[6] in BERT Encoder, the model can find the relationship between two sentences. </a:t>
            </a:r>
          </a:p>
        </p:txBody>
      </p:sp>
      <p:sp>
        <p:nvSpPr>
          <p:cNvPr id="16" name="文字方塊 15">
            <a:extLst>
              <a:ext uri="{FF2B5EF4-FFF2-40B4-BE49-F238E27FC236}">
                <a16:creationId xmlns:a16="http://schemas.microsoft.com/office/drawing/2014/main" id="{85C67151-2BB5-9673-6A1C-EE8399D607C8}"/>
              </a:ext>
            </a:extLst>
          </p:cNvPr>
          <p:cNvSpPr txBox="1"/>
          <p:nvPr/>
        </p:nvSpPr>
        <p:spPr>
          <a:xfrm>
            <a:off x="8318296" y="5666246"/>
            <a:ext cx="3876675" cy="307777"/>
          </a:xfrm>
          <a:prstGeom prst="rect">
            <a:avLst/>
          </a:prstGeom>
          <a:noFill/>
        </p:spPr>
        <p:txBody>
          <a:bodyPr wrap="square">
            <a:spAutoFit/>
          </a:bodyPr>
          <a:lstStyle/>
          <a:p>
            <a:pPr marL="0" indent="0">
              <a:buNone/>
            </a:pPr>
            <a:r>
              <a:rPr lang="en-US" altLang="zh-TW" sz="1400" dirty="0">
                <a:latin typeface="+mj-lt"/>
              </a:rPr>
              <a:t>Fig4, training structure for supporting data</a:t>
            </a:r>
          </a:p>
        </p:txBody>
      </p:sp>
      <p:sp>
        <p:nvSpPr>
          <p:cNvPr id="18" name="文字方塊 17">
            <a:extLst>
              <a:ext uri="{FF2B5EF4-FFF2-40B4-BE49-F238E27FC236}">
                <a16:creationId xmlns:a16="http://schemas.microsoft.com/office/drawing/2014/main" id="{052E34F8-CF9D-0BD1-604A-967922EE10E9}"/>
              </a:ext>
            </a:extLst>
          </p:cNvPr>
          <p:cNvSpPr txBox="1"/>
          <p:nvPr/>
        </p:nvSpPr>
        <p:spPr>
          <a:xfrm>
            <a:off x="1295400" y="2568628"/>
            <a:ext cx="6143624" cy="1384995"/>
          </a:xfrm>
          <a:prstGeom prst="rect">
            <a:avLst/>
          </a:prstGeom>
          <a:noFill/>
        </p:spPr>
        <p:txBody>
          <a:bodyPr wrap="square">
            <a:spAutoFit/>
          </a:bodyPr>
          <a:lstStyle/>
          <a:p>
            <a:pPr marL="0" indent="0">
              <a:buNone/>
            </a:pPr>
            <a:r>
              <a:rPr lang="en-US" altLang="zh-TW" dirty="0">
                <a:latin typeface="+mj-lt"/>
              </a:rPr>
              <a:t>Shared layer:  Embedding, BERT Encoder</a:t>
            </a:r>
          </a:p>
          <a:p>
            <a:pPr marL="0" indent="0">
              <a:buNone/>
            </a:pPr>
            <a:endParaRPr lang="en-US" altLang="zh-TW" sz="600" dirty="0">
              <a:latin typeface="+mj-lt"/>
            </a:endParaRPr>
          </a:p>
          <a:p>
            <a:pPr marL="0" indent="0">
              <a:buNone/>
            </a:pPr>
            <a:r>
              <a:rPr lang="en-US" altLang="zh-TW" dirty="0">
                <a:latin typeface="+mj-lt"/>
              </a:rPr>
              <a:t>Specific layer: Modeling, Classifier</a:t>
            </a:r>
          </a:p>
          <a:p>
            <a:pPr marL="0" indent="0">
              <a:buNone/>
            </a:pPr>
            <a:endParaRPr lang="en-US" altLang="zh-TW" sz="600" dirty="0">
              <a:latin typeface="+mj-lt"/>
            </a:endParaRPr>
          </a:p>
          <a:p>
            <a:r>
              <a:rPr lang="en-US" altLang="zh-TW" dirty="0"/>
              <a:t>Input format : [CLS] </a:t>
            </a:r>
            <a:r>
              <a:rPr lang="zh-TW" altLang="en-US" dirty="0"/>
              <a:t> </a:t>
            </a:r>
            <a:r>
              <a:rPr lang="en-US" altLang="zh-TW" dirty="0"/>
              <a:t>sentence1 </a:t>
            </a:r>
            <a:r>
              <a:rPr lang="zh-TW" altLang="en-US" dirty="0"/>
              <a:t> </a:t>
            </a:r>
            <a:r>
              <a:rPr lang="en-US" altLang="zh-TW" dirty="0"/>
              <a:t>[SEP] </a:t>
            </a:r>
            <a:r>
              <a:rPr lang="zh-TW" altLang="en-US" dirty="0"/>
              <a:t> </a:t>
            </a:r>
            <a:r>
              <a:rPr lang="en-US" altLang="zh-TW" dirty="0"/>
              <a:t>sentence2 </a:t>
            </a:r>
          </a:p>
          <a:p>
            <a:pPr marL="0" indent="0">
              <a:buNone/>
            </a:pPr>
            <a:endParaRPr lang="en-US" altLang="zh-TW" dirty="0">
              <a:latin typeface="+mj-lt"/>
            </a:endParaRPr>
          </a:p>
        </p:txBody>
      </p:sp>
      <p:sp>
        <p:nvSpPr>
          <p:cNvPr id="21" name="文字方塊 20">
            <a:extLst>
              <a:ext uri="{FF2B5EF4-FFF2-40B4-BE49-F238E27FC236}">
                <a16:creationId xmlns:a16="http://schemas.microsoft.com/office/drawing/2014/main" id="{61BD91ED-94A4-FC01-7CDA-70708A7B2970}"/>
              </a:ext>
            </a:extLst>
          </p:cNvPr>
          <p:cNvSpPr txBox="1"/>
          <p:nvPr/>
        </p:nvSpPr>
        <p:spPr>
          <a:xfrm>
            <a:off x="1295399" y="4926503"/>
            <a:ext cx="6791325" cy="646331"/>
          </a:xfrm>
          <a:prstGeom prst="rect">
            <a:avLst/>
          </a:prstGeom>
          <a:noFill/>
        </p:spPr>
        <p:txBody>
          <a:bodyPr wrap="square">
            <a:spAutoFit/>
          </a:bodyPr>
          <a:lstStyle/>
          <a:p>
            <a:pPr marL="0" indent="0">
              <a:buNone/>
            </a:pPr>
            <a:r>
              <a:rPr lang="en-US" altLang="zh-TW" dirty="0">
                <a:solidFill>
                  <a:srgbClr val="374151"/>
                </a:solidFill>
              </a:rPr>
              <a:t>The </a:t>
            </a:r>
            <a:r>
              <a:rPr lang="en-US" altLang="zh-TW" b="0" i="0" dirty="0">
                <a:solidFill>
                  <a:srgbClr val="374151"/>
                </a:solidFill>
                <a:effectLst/>
              </a:rPr>
              <a:t>representation of the [CLS] token is extracted and combined with additional layers for further fine-tuning.</a:t>
            </a:r>
          </a:p>
        </p:txBody>
      </p:sp>
      <p:sp>
        <p:nvSpPr>
          <p:cNvPr id="23" name="文字方塊 22">
            <a:extLst>
              <a:ext uri="{FF2B5EF4-FFF2-40B4-BE49-F238E27FC236}">
                <a16:creationId xmlns:a16="http://schemas.microsoft.com/office/drawing/2014/main" id="{437F40A3-7CB7-0308-7447-95BAFF167CA7}"/>
              </a:ext>
            </a:extLst>
          </p:cNvPr>
          <p:cNvSpPr txBox="1"/>
          <p:nvPr/>
        </p:nvSpPr>
        <p:spPr>
          <a:xfrm>
            <a:off x="1295400" y="1852128"/>
            <a:ext cx="2647426" cy="400110"/>
          </a:xfrm>
          <a:prstGeom prst="rect">
            <a:avLst/>
          </a:prstGeom>
          <a:noFill/>
        </p:spPr>
        <p:txBody>
          <a:bodyPr wrap="square">
            <a:spAutoFit/>
          </a:bodyPr>
          <a:lstStyle/>
          <a:p>
            <a:r>
              <a:rPr lang="en-US" altLang="zh-TW" sz="2000" dirty="0"/>
              <a:t>2.2</a:t>
            </a:r>
            <a:r>
              <a:rPr lang="zh-TW" altLang="en-US" sz="2000" dirty="0"/>
              <a:t> </a:t>
            </a:r>
            <a:r>
              <a:rPr lang="en-US" altLang="zh-TW" sz="2000" dirty="0"/>
              <a:t>Supporting Data</a:t>
            </a:r>
            <a:endParaRPr lang="zh-TW" altLang="en-US" sz="2000" dirty="0"/>
          </a:p>
        </p:txBody>
      </p:sp>
    </p:spTree>
    <p:extLst>
      <p:ext uri="{BB962C8B-B14F-4D97-AF65-F5344CB8AC3E}">
        <p14:creationId xmlns:p14="http://schemas.microsoft.com/office/powerpoint/2010/main" val="11401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B394499-83F5-6B2C-A05A-5F1376E8407C}"/>
              </a:ext>
            </a:extLst>
          </p:cNvPr>
          <p:cNvSpPr/>
          <p:nvPr/>
        </p:nvSpPr>
        <p:spPr>
          <a:xfrm>
            <a:off x="1149293" y="2407641"/>
            <a:ext cx="5981350" cy="3188734"/>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352459"/>
            <a:ext cx="9601200" cy="691664"/>
          </a:xfrm>
        </p:spPr>
        <p:txBody>
          <a:bodyPr>
            <a:normAutofit/>
          </a:bodyPr>
          <a:lstStyle/>
          <a:p>
            <a:r>
              <a:rPr lang="en-US" altLang="zh-TW" sz="4000" dirty="0"/>
              <a:t>Approach</a:t>
            </a:r>
            <a:endParaRPr lang="zh-TW" altLang="en-US" sz="4000" dirty="0"/>
          </a:p>
        </p:txBody>
      </p:sp>
      <p:sp>
        <p:nvSpPr>
          <p:cNvPr id="16" name="文字方塊 15">
            <a:extLst>
              <a:ext uri="{FF2B5EF4-FFF2-40B4-BE49-F238E27FC236}">
                <a16:creationId xmlns:a16="http://schemas.microsoft.com/office/drawing/2014/main" id="{85C67151-2BB5-9673-6A1C-EE8399D607C8}"/>
              </a:ext>
            </a:extLst>
          </p:cNvPr>
          <p:cNvSpPr txBox="1"/>
          <p:nvPr/>
        </p:nvSpPr>
        <p:spPr>
          <a:xfrm>
            <a:off x="7826929" y="5683306"/>
            <a:ext cx="3876675" cy="307777"/>
          </a:xfrm>
          <a:prstGeom prst="rect">
            <a:avLst/>
          </a:prstGeom>
          <a:noFill/>
        </p:spPr>
        <p:txBody>
          <a:bodyPr wrap="square">
            <a:spAutoFit/>
          </a:bodyPr>
          <a:lstStyle/>
          <a:p>
            <a:pPr marL="0" indent="0">
              <a:buNone/>
            </a:pPr>
            <a:r>
              <a:rPr lang="en-US" altLang="zh-TW" sz="1400" dirty="0">
                <a:latin typeface="+mj-lt"/>
              </a:rPr>
              <a:t>Fig5, training structure for target data</a:t>
            </a:r>
          </a:p>
        </p:txBody>
      </p:sp>
      <p:sp>
        <p:nvSpPr>
          <p:cNvPr id="18" name="文字方塊 17">
            <a:extLst>
              <a:ext uri="{FF2B5EF4-FFF2-40B4-BE49-F238E27FC236}">
                <a16:creationId xmlns:a16="http://schemas.microsoft.com/office/drawing/2014/main" id="{052E34F8-CF9D-0BD1-604A-967922EE10E9}"/>
              </a:ext>
            </a:extLst>
          </p:cNvPr>
          <p:cNvSpPr txBox="1"/>
          <p:nvPr/>
        </p:nvSpPr>
        <p:spPr>
          <a:xfrm>
            <a:off x="1295399" y="2576656"/>
            <a:ext cx="5768131" cy="1661993"/>
          </a:xfrm>
          <a:prstGeom prst="rect">
            <a:avLst/>
          </a:prstGeom>
          <a:noFill/>
        </p:spPr>
        <p:txBody>
          <a:bodyPr wrap="square">
            <a:spAutoFit/>
          </a:bodyPr>
          <a:lstStyle/>
          <a:p>
            <a:r>
              <a:rPr lang="en-US" altLang="zh-TW" dirty="0">
                <a:latin typeface="+mj-lt"/>
              </a:rPr>
              <a:t>Shared layer: </a:t>
            </a:r>
          </a:p>
          <a:p>
            <a:r>
              <a:rPr lang="en-US" altLang="zh-TW" dirty="0">
                <a:latin typeface="+mj-lt"/>
              </a:rPr>
              <a:t>Embedding, BERT Encoder, Supporting Data Modeling</a:t>
            </a:r>
          </a:p>
          <a:p>
            <a:endParaRPr lang="en-US" altLang="zh-TW" sz="600" dirty="0">
              <a:latin typeface="+mj-lt"/>
            </a:endParaRPr>
          </a:p>
          <a:p>
            <a:pPr marL="0" indent="0">
              <a:buNone/>
            </a:pPr>
            <a:r>
              <a:rPr lang="en-US" altLang="zh-TW" dirty="0">
                <a:latin typeface="+mj-lt"/>
              </a:rPr>
              <a:t>Specific layer: other</a:t>
            </a:r>
          </a:p>
          <a:p>
            <a:pPr marL="0" indent="0">
              <a:buNone/>
            </a:pPr>
            <a:endParaRPr lang="en-US" altLang="zh-TW" sz="600" dirty="0">
              <a:latin typeface="+mj-lt"/>
            </a:endParaRPr>
          </a:p>
          <a:p>
            <a:pPr marL="0" indent="0">
              <a:buNone/>
            </a:pPr>
            <a:r>
              <a:rPr lang="en-US" altLang="zh-TW" dirty="0"/>
              <a:t>Input format: [CLS] question [SEP] context</a:t>
            </a:r>
          </a:p>
          <a:p>
            <a:pPr marL="0" indent="0">
              <a:buNone/>
            </a:pPr>
            <a:endParaRPr lang="en-US" altLang="zh-TW" dirty="0">
              <a:latin typeface="+mj-lt"/>
            </a:endParaRPr>
          </a:p>
        </p:txBody>
      </p:sp>
      <p:sp>
        <p:nvSpPr>
          <p:cNvPr id="23" name="文字方塊 22">
            <a:extLst>
              <a:ext uri="{FF2B5EF4-FFF2-40B4-BE49-F238E27FC236}">
                <a16:creationId xmlns:a16="http://schemas.microsoft.com/office/drawing/2014/main" id="{437F40A3-7CB7-0308-7447-95BAFF167CA7}"/>
              </a:ext>
            </a:extLst>
          </p:cNvPr>
          <p:cNvSpPr txBox="1"/>
          <p:nvPr/>
        </p:nvSpPr>
        <p:spPr>
          <a:xfrm>
            <a:off x="1295400" y="1848855"/>
            <a:ext cx="2177642" cy="400110"/>
          </a:xfrm>
          <a:prstGeom prst="rect">
            <a:avLst/>
          </a:prstGeom>
          <a:noFill/>
        </p:spPr>
        <p:txBody>
          <a:bodyPr wrap="square">
            <a:spAutoFit/>
          </a:bodyPr>
          <a:lstStyle/>
          <a:p>
            <a:r>
              <a:rPr lang="en-US" altLang="zh-TW" sz="2000" dirty="0"/>
              <a:t>2.3</a:t>
            </a:r>
            <a:r>
              <a:rPr lang="zh-TW" altLang="en-US" sz="2000" dirty="0"/>
              <a:t> </a:t>
            </a:r>
            <a:r>
              <a:rPr lang="en-US" altLang="zh-TW" sz="2000" dirty="0"/>
              <a:t>Target Data</a:t>
            </a:r>
            <a:endParaRPr lang="zh-TW" altLang="en-US" sz="2000" dirty="0"/>
          </a:p>
        </p:txBody>
      </p:sp>
      <p:pic>
        <p:nvPicPr>
          <p:cNvPr id="3" name="圖片 2">
            <a:extLst>
              <a:ext uri="{FF2B5EF4-FFF2-40B4-BE49-F238E27FC236}">
                <a16:creationId xmlns:a16="http://schemas.microsoft.com/office/drawing/2014/main" id="{E72858E7-30B3-8620-EFBD-81AF8214DE72}"/>
              </a:ext>
            </a:extLst>
          </p:cNvPr>
          <p:cNvPicPr>
            <a:picLocks noChangeAspect="1"/>
          </p:cNvPicPr>
          <p:nvPr/>
        </p:nvPicPr>
        <p:blipFill>
          <a:blip r:embed="rId2"/>
          <a:stretch>
            <a:fillRect/>
          </a:stretch>
        </p:blipFill>
        <p:spPr>
          <a:xfrm>
            <a:off x="7139031" y="751789"/>
            <a:ext cx="4978067" cy="4844586"/>
          </a:xfrm>
          <a:prstGeom prst="rect">
            <a:avLst/>
          </a:prstGeom>
        </p:spPr>
      </p:pic>
      <p:sp>
        <p:nvSpPr>
          <p:cNvPr id="7" name="文字方塊 6">
            <a:extLst>
              <a:ext uri="{FF2B5EF4-FFF2-40B4-BE49-F238E27FC236}">
                <a16:creationId xmlns:a16="http://schemas.microsoft.com/office/drawing/2014/main" id="{A7E705B6-56CA-1A3E-2ECD-66EDA11ADECA}"/>
              </a:ext>
            </a:extLst>
          </p:cNvPr>
          <p:cNvSpPr txBox="1"/>
          <p:nvPr/>
        </p:nvSpPr>
        <p:spPr>
          <a:xfrm>
            <a:off x="1295399" y="4381674"/>
            <a:ext cx="6094602" cy="369332"/>
          </a:xfrm>
          <a:prstGeom prst="rect">
            <a:avLst/>
          </a:prstGeom>
          <a:noFill/>
        </p:spPr>
        <p:txBody>
          <a:bodyPr wrap="square">
            <a:spAutoFit/>
          </a:bodyPr>
          <a:lstStyle/>
          <a:p>
            <a:pPr marL="0" indent="0">
              <a:buNone/>
            </a:pPr>
            <a:r>
              <a:rPr lang="en-US" altLang="zh-TW" dirty="0"/>
              <a:t>Part1(left): identify if the context has the answer</a:t>
            </a:r>
          </a:p>
        </p:txBody>
      </p:sp>
      <p:sp>
        <p:nvSpPr>
          <p:cNvPr id="9" name="文字方塊 8">
            <a:extLst>
              <a:ext uri="{FF2B5EF4-FFF2-40B4-BE49-F238E27FC236}">
                <a16:creationId xmlns:a16="http://schemas.microsoft.com/office/drawing/2014/main" id="{D639C08E-EB4C-E27C-F6B0-B826DF234B38}"/>
              </a:ext>
            </a:extLst>
          </p:cNvPr>
          <p:cNvSpPr txBox="1"/>
          <p:nvPr/>
        </p:nvSpPr>
        <p:spPr>
          <a:xfrm>
            <a:off x="1295399" y="4894031"/>
            <a:ext cx="6094602" cy="369332"/>
          </a:xfrm>
          <a:prstGeom prst="rect">
            <a:avLst/>
          </a:prstGeom>
          <a:noFill/>
        </p:spPr>
        <p:txBody>
          <a:bodyPr wrap="square">
            <a:spAutoFit/>
          </a:bodyPr>
          <a:lstStyle/>
          <a:p>
            <a:pPr marL="0" indent="0">
              <a:buNone/>
            </a:pPr>
            <a:r>
              <a:rPr lang="en-US" altLang="zh-TW" dirty="0"/>
              <a:t>Part2(right): determine the start and end position</a:t>
            </a:r>
          </a:p>
        </p:txBody>
      </p:sp>
    </p:spTree>
    <p:extLst>
      <p:ext uri="{BB962C8B-B14F-4D97-AF65-F5344CB8AC3E}">
        <p14:creationId xmlns:p14="http://schemas.microsoft.com/office/powerpoint/2010/main" val="62636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190D44B4-60FC-6E44-228F-CF98F7D7C356}"/>
              </a:ext>
            </a:extLst>
          </p:cNvPr>
          <p:cNvSpPr/>
          <p:nvPr/>
        </p:nvSpPr>
        <p:spPr>
          <a:xfrm>
            <a:off x="1190477" y="4553054"/>
            <a:ext cx="6199522" cy="1495407"/>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7" name="矩形 16">
            <a:extLst>
              <a:ext uri="{FF2B5EF4-FFF2-40B4-BE49-F238E27FC236}">
                <a16:creationId xmlns:a16="http://schemas.microsoft.com/office/drawing/2014/main" id="{8905455D-4149-8053-A39F-27ECDFF011F4}"/>
              </a:ext>
            </a:extLst>
          </p:cNvPr>
          <p:cNvSpPr/>
          <p:nvPr/>
        </p:nvSpPr>
        <p:spPr>
          <a:xfrm>
            <a:off x="1190479" y="1948799"/>
            <a:ext cx="6199520" cy="2030702"/>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352459"/>
            <a:ext cx="9601200" cy="691664"/>
          </a:xfrm>
        </p:spPr>
        <p:txBody>
          <a:bodyPr>
            <a:normAutofit/>
          </a:bodyPr>
          <a:lstStyle/>
          <a:p>
            <a:r>
              <a:rPr lang="en-US" altLang="zh-TW" sz="4000" dirty="0"/>
              <a:t>Approach</a:t>
            </a:r>
            <a:endParaRPr lang="zh-TW" altLang="en-US" sz="4000" dirty="0"/>
          </a:p>
        </p:txBody>
      </p:sp>
      <p:sp>
        <p:nvSpPr>
          <p:cNvPr id="23" name="文字方塊 22">
            <a:extLst>
              <a:ext uri="{FF2B5EF4-FFF2-40B4-BE49-F238E27FC236}">
                <a16:creationId xmlns:a16="http://schemas.microsoft.com/office/drawing/2014/main" id="{437F40A3-7CB7-0308-7447-95BAFF167CA7}"/>
              </a:ext>
            </a:extLst>
          </p:cNvPr>
          <p:cNvSpPr txBox="1"/>
          <p:nvPr/>
        </p:nvSpPr>
        <p:spPr>
          <a:xfrm>
            <a:off x="1295400" y="1464240"/>
            <a:ext cx="3637327" cy="400110"/>
          </a:xfrm>
          <a:prstGeom prst="rect">
            <a:avLst/>
          </a:prstGeom>
          <a:noFill/>
        </p:spPr>
        <p:txBody>
          <a:bodyPr wrap="square">
            <a:spAutoFit/>
          </a:bodyPr>
          <a:lstStyle/>
          <a:p>
            <a:r>
              <a:rPr lang="en-US" altLang="zh-TW" sz="2000" dirty="0"/>
              <a:t>2.3.1</a:t>
            </a:r>
            <a:r>
              <a:rPr lang="zh-TW" altLang="en-US" sz="2000" dirty="0"/>
              <a:t> </a:t>
            </a:r>
            <a:r>
              <a:rPr lang="en-US" altLang="zh-TW" sz="2000" dirty="0"/>
              <a:t>Target data Part1</a:t>
            </a:r>
            <a:endParaRPr lang="zh-TW" altLang="en-US" sz="2000" dirty="0"/>
          </a:p>
        </p:txBody>
      </p:sp>
      <p:pic>
        <p:nvPicPr>
          <p:cNvPr id="4" name="圖片 3">
            <a:extLst>
              <a:ext uri="{FF2B5EF4-FFF2-40B4-BE49-F238E27FC236}">
                <a16:creationId xmlns:a16="http://schemas.microsoft.com/office/drawing/2014/main" id="{73B3331A-E4B8-6E7A-4A1D-02BB7E3A4008}"/>
              </a:ext>
            </a:extLst>
          </p:cNvPr>
          <p:cNvPicPr>
            <a:picLocks noChangeAspect="1"/>
          </p:cNvPicPr>
          <p:nvPr/>
        </p:nvPicPr>
        <p:blipFill rotWithShape="1">
          <a:blip r:embed="rId2"/>
          <a:srcRect t="1047"/>
          <a:stretch/>
        </p:blipFill>
        <p:spPr>
          <a:xfrm>
            <a:off x="7494923" y="1513294"/>
            <a:ext cx="4405481" cy="4197099"/>
          </a:xfrm>
          <a:prstGeom prst="rect">
            <a:avLst/>
          </a:prstGeom>
        </p:spPr>
      </p:pic>
      <p:sp>
        <p:nvSpPr>
          <p:cNvPr id="5" name="文字方塊 4">
            <a:extLst>
              <a:ext uri="{FF2B5EF4-FFF2-40B4-BE49-F238E27FC236}">
                <a16:creationId xmlns:a16="http://schemas.microsoft.com/office/drawing/2014/main" id="{2CD8032A-5394-3C5E-7C9B-2E24EF50DA60}"/>
              </a:ext>
            </a:extLst>
          </p:cNvPr>
          <p:cNvSpPr txBox="1"/>
          <p:nvPr/>
        </p:nvSpPr>
        <p:spPr>
          <a:xfrm>
            <a:off x="7478145" y="5779508"/>
            <a:ext cx="4476167" cy="307777"/>
          </a:xfrm>
          <a:prstGeom prst="rect">
            <a:avLst/>
          </a:prstGeom>
          <a:noFill/>
        </p:spPr>
        <p:txBody>
          <a:bodyPr wrap="square">
            <a:spAutoFit/>
          </a:bodyPr>
          <a:lstStyle/>
          <a:p>
            <a:pPr marL="0" indent="0">
              <a:buNone/>
            </a:pPr>
            <a:r>
              <a:rPr lang="en-US" altLang="zh-TW" sz="1400" dirty="0">
                <a:latin typeface="+mj-lt"/>
              </a:rPr>
              <a:t>Fig6, the part determine if the context has answer</a:t>
            </a:r>
          </a:p>
        </p:txBody>
      </p:sp>
      <p:sp>
        <p:nvSpPr>
          <p:cNvPr id="7" name="文字方塊 6">
            <a:extLst>
              <a:ext uri="{FF2B5EF4-FFF2-40B4-BE49-F238E27FC236}">
                <a16:creationId xmlns:a16="http://schemas.microsoft.com/office/drawing/2014/main" id="{64245081-8A4F-031A-7709-B843E3056EF8}"/>
              </a:ext>
            </a:extLst>
          </p:cNvPr>
          <p:cNvSpPr txBox="1"/>
          <p:nvPr/>
        </p:nvSpPr>
        <p:spPr>
          <a:xfrm>
            <a:off x="1295400" y="1999133"/>
            <a:ext cx="6094602" cy="646331"/>
          </a:xfrm>
          <a:prstGeom prst="rect">
            <a:avLst/>
          </a:prstGeom>
          <a:noFill/>
        </p:spPr>
        <p:txBody>
          <a:bodyPr wrap="square">
            <a:spAutoFit/>
          </a:bodyPr>
          <a:lstStyle/>
          <a:p>
            <a:r>
              <a:rPr lang="en-US" altLang="zh-TW" dirty="0"/>
              <a:t>N supporting data =&gt;</a:t>
            </a:r>
            <a:r>
              <a:rPr lang="zh-TW" altLang="en-US" dirty="0"/>
              <a:t> </a:t>
            </a:r>
            <a:r>
              <a:rPr lang="en-US" altLang="zh-TW" dirty="0"/>
              <a:t>N Modeling layers</a:t>
            </a:r>
          </a:p>
          <a:p>
            <a:r>
              <a:rPr lang="en-US" altLang="zh-TW" dirty="0"/>
              <a:t>=&gt; N pairs of  “query”  and  “value” </a:t>
            </a:r>
            <a:endParaRPr lang="zh-TW" altLang="en-US" dirty="0"/>
          </a:p>
        </p:txBody>
      </p:sp>
      <p:sp>
        <p:nvSpPr>
          <p:cNvPr id="8" name="文字方塊 7">
            <a:extLst>
              <a:ext uri="{FF2B5EF4-FFF2-40B4-BE49-F238E27FC236}">
                <a16:creationId xmlns:a16="http://schemas.microsoft.com/office/drawing/2014/main" id="{73AF0543-D95B-9266-88DC-B2C27E757A16}"/>
              </a:ext>
            </a:extLst>
          </p:cNvPr>
          <p:cNvSpPr txBox="1"/>
          <p:nvPr/>
        </p:nvSpPr>
        <p:spPr>
          <a:xfrm>
            <a:off x="1295400" y="2706761"/>
            <a:ext cx="6094602" cy="1200329"/>
          </a:xfrm>
          <a:prstGeom prst="rect">
            <a:avLst/>
          </a:prstGeom>
          <a:noFill/>
        </p:spPr>
        <p:txBody>
          <a:bodyPr wrap="square">
            <a:spAutoFit/>
          </a:bodyPr>
          <a:lstStyle/>
          <a:p>
            <a:r>
              <a:rPr lang="en-US" altLang="zh-TW" dirty="0"/>
              <a:t>Using modeling QA to get the key, then do the </a:t>
            </a:r>
          </a:p>
          <a:p>
            <a:r>
              <a:rPr lang="en-US" altLang="zh-TW" dirty="0"/>
              <a:t>single-head self-attention to the N modeling results.</a:t>
            </a:r>
          </a:p>
          <a:p>
            <a:r>
              <a:rPr lang="en-US" altLang="zh-TW" dirty="0"/>
              <a:t>Ultimately, use the CLF QA to determine if the context has the answer.</a:t>
            </a:r>
          </a:p>
        </p:txBody>
      </p:sp>
      <p:sp>
        <p:nvSpPr>
          <p:cNvPr id="9" name="文字方塊 8">
            <a:extLst>
              <a:ext uri="{FF2B5EF4-FFF2-40B4-BE49-F238E27FC236}">
                <a16:creationId xmlns:a16="http://schemas.microsoft.com/office/drawing/2014/main" id="{86F49BD9-CDBD-8631-DB81-941EFC253EF2}"/>
              </a:ext>
            </a:extLst>
          </p:cNvPr>
          <p:cNvSpPr txBox="1"/>
          <p:nvPr/>
        </p:nvSpPr>
        <p:spPr>
          <a:xfrm>
            <a:off x="1295399" y="4119389"/>
            <a:ext cx="3637327" cy="400110"/>
          </a:xfrm>
          <a:prstGeom prst="rect">
            <a:avLst/>
          </a:prstGeom>
          <a:noFill/>
        </p:spPr>
        <p:txBody>
          <a:bodyPr wrap="square">
            <a:spAutoFit/>
          </a:bodyPr>
          <a:lstStyle/>
          <a:p>
            <a:r>
              <a:rPr lang="en-US" altLang="zh-TW" sz="2000" dirty="0"/>
              <a:t>2.3.2</a:t>
            </a:r>
            <a:r>
              <a:rPr lang="zh-TW" altLang="en-US" sz="2000" dirty="0"/>
              <a:t> </a:t>
            </a:r>
            <a:r>
              <a:rPr lang="en-US" altLang="zh-TW" sz="2000" dirty="0"/>
              <a:t>Modeling Layer</a:t>
            </a:r>
            <a:endParaRPr lang="zh-TW" altLang="en-US" sz="2000" dirty="0"/>
          </a:p>
        </p:txBody>
      </p:sp>
      <p:sp>
        <p:nvSpPr>
          <p:cNvPr id="12" name="文字方塊 11">
            <a:extLst>
              <a:ext uri="{FF2B5EF4-FFF2-40B4-BE49-F238E27FC236}">
                <a16:creationId xmlns:a16="http://schemas.microsoft.com/office/drawing/2014/main" id="{342E9F22-3A88-C457-94D2-17A448408FEE}"/>
              </a:ext>
            </a:extLst>
          </p:cNvPr>
          <p:cNvSpPr txBox="1"/>
          <p:nvPr/>
        </p:nvSpPr>
        <p:spPr>
          <a:xfrm>
            <a:off x="1295399" y="4640063"/>
            <a:ext cx="6094602" cy="923330"/>
          </a:xfrm>
          <a:prstGeom prst="rect">
            <a:avLst/>
          </a:prstGeom>
          <a:noFill/>
        </p:spPr>
        <p:txBody>
          <a:bodyPr wrap="square">
            <a:spAutoFit/>
          </a:bodyPr>
          <a:lstStyle/>
          <a:p>
            <a:r>
              <a:rPr lang="en-US" altLang="zh-TW" dirty="0"/>
              <a:t>Linear(Concatenate the last 4 hidden states in BERT Encoder)</a:t>
            </a:r>
          </a:p>
          <a:p>
            <a:r>
              <a:rPr lang="en-US" altLang="zh-TW" dirty="0"/>
              <a:t>                                                +</a:t>
            </a:r>
          </a:p>
          <a:p>
            <a:r>
              <a:rPr lang="en-US" altLang="zh-TW" dirty="0"/>
              <a:t>                                   BERT Pooler(T[CLS])</a:t>
            </a:r>
            <a:endParaRPr lang="zh-TW" altLang="en-US" dirty="0"/>
          </a:p>
        </p:txBody>
      </p:sp>
      <p:sp>
        <p:nvSpPr>
          <p:cNvPr id="15" name="文字方塊 14">
            <a:extLst>
              <a:ext uri="{FF2B5EF4-FFF2-40B4-BE49-F238E27FC236}">
                <a16:creationId xmlns:a16="http://schemas.microsoft.com/office/drawing/2014/main" id="{B786C56E-E78A-B734-5676-ACF2D012CBC9}"/>
              </a:ext>
            </a:extLst>
          </p:cNvPr>
          <p:cNvSpPr txBox="1"/>
          <p:nvPr/>
        </p:nvSpPr>
        <p:spPr>
          <a:xfrm>
            <a:off x="1278621" y="5564064"/>
            <a:ext cx="2488036" cy="369332"/>
          </a:xfrm>
          <a:prstGeom prst="rect">
            <a:avLst/>
          </a:prstGeom>
          <a:noFill/>
        </p:spPr>
        <p:txBody>
          <a:bodyPr wrap="square">
            <a:spAutoFit/>
          </a:bodyPr>
          <a:lstStyle/>
          <a:p>
            <a:r>
              <a:rPr lang="en-US" altLang="zh-TW" dirty="0"/>
              <a:t>To get more information</a:t>
            </a:r>
            <a:endParaRPr lang="zh-TW" altLang="en-US" dirty="0"/>
          </a:p>
        </p:txBody>
      </p:sp>
    </p:spTree>
    <p:extLst>
      <p:ext uri="{BB962C8B-B14F-4D97-AF65-F5344CB8AC3E}">
        <p14:creationId xmlns:p14="http://schemas.microsoft.com/office/powerpoint/2010/main" val="205523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352459"/>
            <a:ext cx="9601200" cy="691664"/>
          </a:xfrm>
        </p:spPr>
        <p:txBody>
          <a:bodyPr>
            <a:normAutofit/>
          </a:bodyPr>
          <a:lstStyle/>
          <a:p>
            <a:r>
              <a:rPr lang="en-US" altLang="zh-TW" sz="4000" dirty="0"/>
              <a:t>Approach</a:t>
            </a:r>
            <a:endParaRPr lang="zh-TW" altLang="en-US" sz="4000" dirty="0"/>
          </a:p>
        </p:txBody>
      </p:sp>
      <p:sp>
        <p:nvSpPr>
          <p:cNvPr id="23" name="文字方塊 22">
            <a:extLst>
              <a:ext uri="{FF2B5EF4-FFF2-40B4-BE49-F238E27FC236}">
                <a16:creationId xmlns:a16="http://schemas.microsoft.com/office/drawing/2014/main" id="{437F40A3-7CB7-0308-7447-95BAFF167CA7}"/>
              </a:ext>
            </a:extLst>
          </p:cNvPr>
          <p:cNvSpPr txBox="1"/>
          <p:nvPr/>
        </p:nvSpPr>
        <p:spPr>
          <a:xfrm>
            <a:off x="1295400" y="1296460"/>
            <a:ext cx="3637327" cy="400110"/>
          </a:xfrm>
          <a:prstGeom prst="rect">
            <a:avLst/>
          </a:prstGeom>
          <a:noFill/>
        </p:spPr>
        <p:txBody>
          <a:bodyPr wrap="square">
            <a:spAutoFit/>
          </a:bodyPr>
          <a:lstStyle/>
          <a:p>
            <a:r>
              <a:rPr lang="en-US" altLang="zh-TW" sz="2000" dirty="0"/>
              <a:t>2.3.3</a:t>
            </a:r>
            <a:r>
              <a:rPr lang="zh-TW" altLang="en-US" sz="2000" dirty="0"/>
              <a:t> </a:t>
            </a:r>
            <a:r>
              <a:rPr lang="en-US" altLang="zh-TW" sz="2000" dirty="0"/>
              <a:t>Target data Part2</a:t>
            </a:r>
            <a:endParaRPr lang="zh-TW" altLang="en-US" sz="2000" dirty="0"/>
          </a:p>
        </p:txBody>
      </p:sp>
      <p:sp>
        <p:nvSpPr>
          <p:cNvPr id="5" name="文字方塊 4">
            <a:extLst>
              <a:ext uri="{FF2B5EF4-FFF2-40B4-BE49-F238E27FC236}">
                <a16:creationId xmlns:a16="http://schemas.microsoft.com/office/drawing/2014/main" id="{2CD8032A-5394-3C5E-7C9B-2E24EF50DA60}"/>
              </a:ext>
            </a:extLst>
          </p:cNvPr>
          <p:cNvSpPr txBox="1"/>
          <p:nvPr/>
        </p:nvSpPr>
        <p:spPr>
          <a:xfrm>
            <a:off x="7989874" y="5750083"/>
            <a:ext cx="3609975" cy="523220"/>
          </a:xfrm>
          <a:prstGeom prst="rect">
            <a:avLst/>
          </a:prstGeom>
          <a:noFill/>
        </p:spPr>
        <p:txBody>
          <a:bodyPr wrap="square">
            <a:spAutoFit/>
          </a:bodyPr>
          <a:lstStyle/>
          <a:p>
            <a:pPr marL="0" indent="0">
              <a:buNone/>
            </a:pPr>
            <a:r>
              <a:rPr lang="en-US" altLang="zh-TW" sz="1400" dirty="0">
                <a:latin typeface="+mj-lt"/>
              </a:rPr>
              <a:t>Fig7, the part determines the answer’s start and end in context</a:t>
            </a:r>
          </a:p>
        </p:txBody>
      </p:sp>
      <p:pic>
        <p:nvPicPr>
          <p:cNvPr id="6" name="圖片 5">
            <a:extLst>
              <a:ext uri="{FF2B5EF4-FFF2-40B4-BE49-F238E27FC236}">
                <a16:creationId xmlns:a16="http://schemas.microsoft.com/office/drawing/2014/main" id="{83D35EAC-400A-3E5C-058C-FA069111F18F}"/>
              </a:ext>
            </a:extLst>
          </p:cNvPr>
          <p:cNvPicPr>
            <a:picLocks noChangeAspect="1"/>
          </p:cNvPicPr>
          <p:nvPr/>
        </p:nvPicPr>
        <p:blipFill>
          <a:blip r:embed="rId2"/>
          <a:stretch>
            <a:fillRect/>
          </a:stretch>
        </p:blipFill>
        <p:spPr>
          <a:xfrm>
            <a:off x="7989874" y="1597183"/>
            <a:ext cx="3609975" cy="4152900"/>
          </a:xfrm>
          <a:prstGeom prst="rect">
            <a:avLst/>
          </a:prstGeom>
        </p:spPr>
      </p:pic>
      <p:sp>
        <p:nvSpPr>
          <p:cNvPr id="7" name="文字方塊 6">
            <a:extLst>
              <a:ext uri="{FF2B5EF4-FFF2-40B4-BE49-F238E27FC236}">
                <a16:creationId xmlns:a16="http://schemas.microsoft.com/office/drawing/2014/main" id="{4CEA00EE-3A53-D529-19FD-736CDFB0B4F0}"/>
              </a:ext>
            </a:extLst>
          </p:cNvPr>
          <p:cNvSpPr txBox="1"/>
          <p:nvPr/>
        </p:nvSpPr>
        <p:spPr>
          <a:xfrm>
            <a:off x="1290242" y="3844812"/>
            <a:ext cx="3924499" cy="400110"/>
          </a:xfrm>
          <a:prstGeom prst="rect">
            <a:avLst/>
          </a:prstGeom>
          <a:noFill/>
        </p:spPr>
        <p:txBody>
          <a:bodyPr wrap="square">
            <a:spAutoFit/>
          </a:bodyPr>
          <a:lstStyle/>
          <a:p>
            <a:r>
              <a:rPr lang="en-US" altLang="zh-TW" sz="2000" dirty="0"/>
              <a:t>2.3.4</a:t>
            </a:r>
            <a:r>
              <a:rPr lang="zh-TW" altLang="en-US" sz="2000" dirty="0"/>
              <a:t> </a:t>
            </a:r>
            <a:r>
              <a:rPr lang="en-US" altLang="zh-TW" sz="2000" dirty="0"/>
              <a:t>Highway Network + </a:t>
            </a:r>
            <a:r>
              <a:rPr lang="en-US" altLang="zh-TW" sz="2000" dirty="0" err="1"/>
              <a:t>BiLSTM</a:t>
            </a:r>
            <a:endParaRPr lang="zh-TW" altLang="en-US" sz="2000" dirty="0"/>
          </a:p>
        </p:txBody>
      </p:sp>
      <p:sp>
        <p:nvSpPr>
          <p:cNvPr id="3" name="矩形 2">
            <a:extLst>
              <a:ext uri="{FF2B5EF4-FFF2-40B4-BE49-F238E27FC236}">
                <a16:creationId xmlns:a16="http://schemas.microsoft.com/office/drawing/2014/main" id="{FC426D90-BE9E-0000-BDB1-BEF9DEAECDC9}"/>
              </a:ext>
            </a:extLst>
          </p:cNvPr>
          <p:cNvSpPr/>
          <p:nvPr/>
        </p:nvSpPr>
        <p:spPr>
          <a:xfrm>
            <a:off x="1185324" y="4295163"/>
            <a:ext cx="6214937" cy="2348600"/>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4" name="文字方塊 3">
            <a:extLst>
              <a:ext uri="{FF2B5EF4-FFF2-40B4-BE49-F238E27FC236}">
                <a16:creationId xmlns:a16="http://schemas.microsoft.com/office/drawing/2014/main" id="{6D38247B-5A84-693D-B60D-89D28BB489C7}"/>
              </a:ext>
            </a:extLst>
          </p:cNvPr>
          <p:cNvSpPr txBox="1"/>
          <p:nvPr/>
        </p:nvSpPr>
        <p:spPr>
          <a:xfrm>
            <a:off x="1290242" y="4403338"/>
            <a:ext cx="6094602" cy="923330"/>
          </a:xfrm>
          <a:prstGeom prst="rect">
            <a:avLst/>
          </a:prstGeom>
          <a:noFill/>
        </p:spPr>
        <p:txBody>
          <a:bodyPr wrap="square">
            <a:spAutoFit/>
          </a:bodyPr>
          <a:lstStyle/>
          <a:p>
            <a:r>
              <a:rPr lang="en-US" altLang="zh-TW" dirty="0"/>
              <a:t>Highway network :</a:t>
            </a:r>
          </a:p>
          <a:p>
            <a:endParaRPr lang="en-US" altLang="zh-TW" dirty="0"/>
          </a:p>
          <a:p>
            <a:endParaRPr lang="en-US" altLang="zh-TW" dirty="0"/>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34415CCC-AE4F-6699-0095-D734B5402AE0}"/>
                  </a:ext>
                </a:extLst>
              </p:cNvPr>
              <p:cNvSpPr txBox="1"/>
              <p:nvPr/>
            </p:nvSpPr>
            <p:spPr>
              <a:xfrm>
                <a:off x="1290242" y="4775932"/>
                <a:ext cx="3961266" cy="925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𝑝</m:t>
                          </m:r>
                        </m:sub>
                      </m:sSub>
                      <m:r>
                        <a:rPr lang="en-US" altLang="zh-TW" sz="1600" i="1">
                          <a:latin typeface="Cambria Math" panose="02040503050406030204" pitchFamily="18" charset="0"/>
                        </a:rPr>
                        <m:t> =</m:t>
                      </m:r>
                      <m:r>
                        <a:rPr lang="en-US" altLang="zh-TW" sz="1600" b="0" i="1" smtClean="0">
                          <a:latin typeface="Cambria Math" panose="02040503050406030204" pitchFamily="18" charset="0"/>
                        </a:rPr>
                        <m:t>𝑅𝑒𝐿𝑈</m:t>
                      </m:r>
                      <m:d>
                        <m:dPr>
                          <m:ctrlPr>
                            <a:rPr lang="en-US" altLang="zh-TW" sz="1600" b="0" i="1" smtClean="0">
                              <a:latin typeface="Cambria Math" panose="02040503050406030204" pitchFamily="18" charset="0"/>
                            </a:rPr>
                          </m:ctrlPr>
                        </m:dPr>
                        <m:e>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𝑊</m:t>
                              </m:r>
                            </m:e>
                            <m:sub>
                              <m:r>
                                <a:rPr lang="en-US" altLang="zh-TW" sz="1600" b="0" i="1" smtClean="0">
                                  <a:latin typeface="Cambria Math" panose="02040503050406030204" pitchFamily="18" charset="0"/>
                                </a:rPr>
                                <m:t>𝑃</m:t>
                              </m:r>
                            </m:sub>
                          </m:sSub>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𝑇</m:t>
                              </m:r>
                            </m:e>
                            <m:sub>
                              <m:r>
                                <a:rPr lang="en-US" altLang="zh-TW" sz="1600" b="0" i="1" smtClean="0">
                                  <a:latin typeface="Cambria Math" panose="02040503050406030204" pitchFamily="18" charset="0"/>
                                </a:rPr>
                                <m:t>𝑖</m:t>
                              </m:r>
                            </m:sub>
                          </m:sSub>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𝑏</m:t>
                              </m:r>
                            </m:e>
                            <m:sub>
                              <m:r>
                                <a:rPr lang="en-US" altLang="zh-TW" sz="1600" i="1">
                                  <a:latin typeface="Cambria Math" panose="02040503050406030204" pitchFamily="18" charset="0"/>
                                </a:rPr>
                                <m:t>𝑃</m:t>
                              </m:r>
                            </m:sub>
                          </m:sSub>
                        </m:e>
                      </m:d>
                    </m:oMath>
                  </m:oMathPara>
                </a14:m>
                <a:endParaRPr lang="en-US" altLang="zh-TW" sz="1600" b="0" dirty="0"/>
              </a:p>
              <a:p>
                <a:pPr/>
                <a14:m>
                  <m:oMathPara xmlns:m="http://schemas.openxmlformats.org/officeDocument/2006/math">
                    <m:oMathParaPr>
                      <m:jc m:val="centerGroup"/>
                    </m:oMathParaPr>
                    <m:oMath xmlns:m="http://schemas.openxmlformats.org/officeDocument/2006/math">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𝑔𝑎𝑡𝑒</m:t>
                          </m:r>
                        </m:sub>
                      </m:sSub>
                      <m:r>
                        <a:rPr lang="en-US" altLang="zh-TW" sz="1600" i="1">
                          <a:latin typeface="Cambria Math" panose="02040503050406030204" pitchFamily="18" charset="0"/>
                        </a:rPr>
                        <m:t>=</m:t>
                      </m:r>
                      <m:r>
                        <a:rPr lang="zh-TW" altLang="en-US" sz="1600" i="1">
                          <a:latin typeface="Cambria Math" panose="02040503050406030204" pitchFamily="18" charset="0"/>
                        </a:rPr>
                        <m:t>𝜎</m:t>
                      </m:r>
                      <m:d>
                        <m:dPr>
                          <m:ctrlPr>
                            <a:rPr lang="en-US" altLang="zh-TW" sz="1600" i="1">
                              <a:latin typeface="Cambria Math" panose="02040503050406030204" pitchFamily="18" charset="0"/>
                            </a:rPr>
                          </m:ctrlPr>
                        </m:dPr>
                        <m:e>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𝑊</m:t>
                              </m:r>
                            </m:e>
                            <m:sub>
                              <m:r>
                                <a:rPr lang="en-US" altLang="zh-TW" sz="1600" b="0" i="1" smtClean="0">
                                  <a:latin typeface="Cambria Math" panose="02040503050406030204" pitchFamily="18" charset="0"/>
                                </a:rPr>
                                <m:t>𝑔𝑎𝑡𝑒</m:t>
                              </m:r>
                            </m:sub>
                          </m:sSub>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𝑇</m:t>
                              </m:r>
                            </m:e>
                            <m:sub>
                              <m:r>
                                <a:rPr lang="en-US" altLang="zh-TW" sz="1600" b="0" i="1" smtClean="0">
                                  <a:latin typeface="Cambria Math" panose="02040503050406030204" pitchFamily="18" charset="0"/>
                                </a:rPr>
                                <m:t>𝑖</m:t>
                              </m:r>
                            </m:sub>
                          </m:sSub>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𝑏</m:t>
                              </m:r>
                            </m:e>
                            <m:sub>
                              <m:r>
                                <a:rPr lang="en-US" altLang="zh-TW" sz="1600" b="0" i="1" smtClean="0">
                                  <a:latin typeface="Cambria Math" panose="02040503050406030204" pitchFamily="18" charset="0"/>
                                </a:rPr>
                                <m:t>𝑔𝑎𝑡𝑒</m:t>
                              </m:r>
                            </m:sub>
                          </m:sSub>
                        </m:e>
                      </m:d>
                    </m:oMath>
                  </m:oMathPara>
                </a14:m>
                <a:endParaRPr lang="en-US" altLang="zh-TW"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h𝑖𝑔h𝑤𝑎𝑦</m:t>
                          </m:r>
                        </m:sub>
                      </m:sSub>
                      <m:r>
                        <a:rPr lang="en-US" altLang="zh-TW"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𝑔𝑎𝑡𝑒</m:t>
                          </m:r>
                        </m:sub>
                      </m:sSub>
                      <m:r>
                        <m:rPr>
                          <m:nor/>
                        </m:rPr>
                        <a:rPr lang="zh-TW" altLang="en-US"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 </m:t>
                          </m:r>
                          <m:r>
                            <a:rPr lang="en-US" altLang="zh-TW" sz="1600" b="0" i="1" smtClean="0">
                              <a:latin typeface="Cambria Math" panose="02040503050406030204" pitchFamily="18" charset="0"/>
                            </a:rPr>
                            <m:t>𝑥</m:t>
                          </m:r>
                        </m:e>
                        <m:sub>
                          <m:r>
                            <a:rPr lang="en-US" altLang="zh-TW" sz="1600" i="1">
                              <a:latin typeface="Cambria Math" panose="02040503050406030204" pitchFamily="18" charset="0"/>
                            </a:rPr>
                            <m:t>𝑃</m:t>
                          </m:r>
                        </m:sub>
                      </m:sSub>
                      <m:r>
                        <a:rPr lang="en-US" altLang="zh-TW" sz="1600" i="1">
                          <a:latin typeface="Cambria Math" panose="02040503050406030204" pitchFamily="18" charset="0"/>
                        </a:rPr>
                        <m:t>+</m:t>
                      </m:r>
                      <m:d>
                        <m:dPr>
                          <m:ctrlPr>
                            <a:rPr lang="en-US" altLang="zh-TW" sz="1600" i="1">
                              <a:latin typeface="Cambria Math" panose="02040503050406030204" pitchFamily="18" charset="0"/>
                            </a:rPr>
                          </m:ctrlPr>
                        </m:dPr>
                        <m:e>
                          <m:r>
                            <a:rPr lang="en-US" altLang="zh-TW" sz="1600" i="1">
                              <a:latin typeface="Cambria Math" panose="02040503050406030204" pitchFamily="18" charset="0"/>
                            </a:rPr>
                            <m:t>1−</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𝑔𝑎𝑡𝑒</m:t>
                              </m:r>
                            </m:sub>
                          </m:sSub>
                        </m:e>
                      </m:d>
                      <m:r>
                        <m:rPr>
                          <m:nor/>
                        </m:rPr>
                        <a:rPr lang="zh-TW" altLang="en-US" sz="1600" i="1">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 </m:t>
                          </m:r>
                          <m:r>
                            <a:rPr lang="en-US" altLang="zh-TW" sz="1600" b="0" i="1" smtClean="0">
                              <a:latin typeface="Cambria Math" panose="02040503050406030204" pitchFamily="18" charset="0"/>
                            </a:rPr>
                            <m:t>𝑇</m:t>
                          </m:r>
                        </m:e>
                        <m:sub>
                          <m:r>
                            <a:rPr lang="en-US" altLang="zh-TW" sz="1600" b="0" i="1" smtClean="0">
                              <a:latin typeface="Cambria Math" panose="02040503050406030204" pitchFamily="18" charset="0"/>
                            </a:rPr>
                            <m:t>𝑖</m:t>
                          </m:r>
                        </m:sub>
                      </m:sSub>
                    </m:oMath>
                  </m:oMathPara>
                </a14:m>
                <a:endParaRPr lang="en-US" altLang="zh-TW" sz="1600" i="1" dirty="0">
                  <a:latin typeface="Cambria Math" panose="02040503050406030204" pitchFamily="18" charset="0"/>
                </a:endParaRPr>
              </a:p>
            </p:txBody>
          </p:sp>
        </mc:Choice>
        <mc:Fallback xmlns="">
          <p:sp>
            <p:nvSpPr>
              <p:cNvPr id="8" name="文字方塊 7">
                <a:extLst>
                  <a:ext uri="{FF2B5EF4-FFF2-40B4-BE49-F238E27FC236}">
                    <a16:creationId xmlns:a16="http://schemas.microsoft.com/office/drawing/2014/main" id="{34415CCC-AE4F-6699-0095-D734B5402AE0}"/>
                  </a:ext>
                </a:extLst>
              </p:cNvPr>
              <p:cNvSpPr txBox="1">
                <a:spLocks noRot="1" noChangeAspect="1" noMove="1" noResize="1" noEditPoints="1" noAdjustHandles="1" noChangeArrowheads="1" noChangeShapeType="1" noTextEdit="1"/>
              </p:cNvSpPr>
              <p:nvPr/>
            </p:nvSpPr>
            <p:spPr>
              <a:xfrm>
                <a:off x="1290242" y="4775932"/>
                <a:ext cx="3961266" cy="925253"/>
              </a:xfrm>
              <a:prstGeom prst="rect">
                <a:avLst/>
              </a:prstGeom>
              <a:blipFill>
                <a:blip r:embed="rId3"/>
                <a:stretch>
                  <a:fillRect b="-1974"/>
                </a:stretch>
              </a:blipFill>
            </p:spPr>
            <p:txBody>
              <a:bodyPr/>
              <a:lstStyle/>
              <a:p>
                <a:r>
                  <a:rPr lang="zh-TW" altLang="en-US">
                    <a:noFill/>
                  </a:rPr>
                  <a:t> </a:t>
                </a:r>
              </a:p>
            </p:txBody>
          </p:sp>
        </mc:Fallback>
      </mc:AlternateContent>
      <p:sp>
        <p:nvSpPr>
          <p:cNvPr id="12" name="矩形 11">
            <a:extLst>
              <a:ext uri="{FF2B5EF4-FFF2-40B4-BE49-F238E27FC236}">
                <a16:creationId xmlns:a16="http://schemas.microsoft.com/office/drawing/2014/main" id="{38374A83-982D-9DD6-F5AC-6A33CA3C8715}"/>
              </a:ext>
            </a:extLst>
          </p:cNvPr>
          <p:cNvSpPr/>
          <p:nvPr/>
        </p:nvSpPr>
        <p:spPr>
          <a:xfrm>
            <a:off x="1185324" y="1772995"/>
            <a:ext cx="6199520" cy="2030702"/>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highlight>
                <a:srgbClr val="FFFF00"/>
              </a:highlight>
            </a:endParaRPr>
          </a:p>
        </p:txBody>
      </p: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D9750570-EE6F-66ED-8D5A-1EF63B2A81E7}"/>
                  </a:ext>
                </a:extLst>
              </p:cNvPr>
              <p:cNvSpPr txBox="1"/>
              <p:nvPr/>
            </p:nvSpPr>
            <p:spPr>
              <a:xfrm>
                <a:off x="1200741" y="1915526"/>
                <a:ext cx="6199520" cy="2162259"/>
              </a:xfrm>
              <a:prstGeom prst="rect">
                <a:avLst/>
              </a:prstGeom>
              <a:noFill/>
            </p:spPr>
            <p:txBody>
              <a:bodyPr wrap="square" rtlCol="0">
                <a:spAutoFit/>
              </a:bodyPr>
              <a:lstStyle/>
              <a:p>
                <a:r>
                  <a:rPr lang="en-US" altLang="zh-TW" dirty="0"/>
                  <a:t>Extract the representation of context </a:t>
                </a:r>
                <a14:m>
                  <m:oMath xmlns:m="http://schemas.openxmlformats.org/officeDocument/2006/math">
                    <m:sSub>
                      <m:sSubPr>
                        <m:ctrlPr>
                          <a:rPr lang="en-US" altLang="zh-TW" sz="1800" i="1" smtClean="0">
                            <a:latin typeface="Cambria Math" panose="02040503050406030204" pitchFamily="18" charset="0"/>
                          </a:rPr>
                        </m:ctrlPr>
                      </m:sSubPr>
                      <m:e>
                        <m:r>
                          <a:rPr lang="en-US" altLang="zh-TW" sz="1800" b="0" i="1" smtClean="0">
                            <a:latin typeface="Cambria Math" panose="02040503050406030204" pitchFamily="18" charset="0"/>
                          </a:rPr>
                          <m:t>𝑇</m:t>
                        </m:r>
                      </m:e>
                      <m:sub>
                        <m:r>
                          <a:rPr lang="en-US" altLang="zh-TW" sz="1800" b="0" i="1" smtClean="0">
                            <a:latin typeface="Cambria Math" panose="02040503050406030204" pitchFamily="18" charset="0"/>
                          </a:rPr>
                          <m:t>𝑖</m:t>
                        </m:r>
                      </m:sub>
                    </m:sSub>
                  </m:oMath>
                </a14:m>
                <a:r>
                  <a:rPr lang="en-US" altLang="zh-TW" dirty="0"/>
                  <a:t>, fed into the Highway to refine the BERT-embedded representation and pass through the LSTM layer to get the new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sub>
                    </m:sSub>
                  </m:oMath>
                </a14:m>
                <a:r>
                  <a:rPr lang="en-US" altLang="zh-TW" dirty="0"/>
                  <a:t>.</a:t>
                </a:r>
              </a:p>
              <a:p>
                <a:endParaRPr lang="en-US" altLang="zh-TW" sz="800" dirty="0"/>
              </a:p>
              <a:p>
                <a14:m>
                  <m:oMath xmlns:m="http://schemas.openxmlformats.org/officeDocument/2006/math">
                    <m:sSub>
                      <m:sSubPr>
                        <m:ctrlPr>
                          <a:rPr lang="en-US" altLang="zh-TW" sz="1800" i="1" smtClean="0">
                            <a:latin typeface="Cambria Math" panose="02040503050406030204" pitchFamily="18" charset="0"/>
                          </a:rPr>
                        </m:ctrlPr>
                      </m:sSubPr>
                      <m:e>
                        <m:r>
                          <a:rPr lang="en-US" altLang="zh-TW" sz="1800" b="0" i="1" smtClean="0">
                            <a:latin typeface="Cambria Math" panose="02040503050406030204" pitchFamily="18" charset="0"/>
                          </a:rPr>
                          <m:t>𝑃</m:t>
                        </m:r>
                      </m:e>
                      <m:sub>
                        <m:r>
                          <a:rPr lang="en-US" altLang="zh-TW" sz="1800" b="0" i="1" smtClean="0">
                            <a:latin typeface="Cambria Math" panose="02040503050406030204" pitchFamily="18" charset="0"/>
                          </a:rPr>
                          <m:t>𝑖</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𝑠𝑡𝑎𝑟𝑡</m:t>
                        </m:r>
                      </m:sub>
                    </m:sSub>
                    <m:r>
                      <a:rPr lang="en-US" altLang="zh-TW" sz="1800" b="0" i="1" smtClean="0">
                        <a:latin typeface="Cambria Math" panose="02040503050406030204" pitchFamily="18" charset="0"/>
                      </a:rPr>
                      <m:t>=</m:t>
                    </m:r>
                    <m:f>
                      <m:fPr>
                        <m:ctrlPr>
                          <a:rPr lang="en-US" altLang="zh-TW" sz="1800" b="0" i="1" smtClean="0">
                            <a:latin typeface="Cambria Math" panose="02040503050406030204" pitchFamily="18" charset="0"/>
                          </a:rPr>
                        </m:ctrlPr>
                      </m:fPr>
                      <m:num>
                        <m:sSup>
                          <m:sSupPr>
                            <m:ctrlPr>
                              <a:rPr lang="en-US" altLang="zh-TW" sz="1800" b="0" i="1" smtClean="0">
                                <a:latin typeface="Cambria Math" panose="02040503050406030204" pitchFamily="18" charset="0"/>
                              </a:rPr>
                            </m:ctrlPr>
                          </m:sSupPr>
                          <m:e>
                            <m:r>
                              <a:rPr lang="en-US" altLang="zh-TW" sz="1800" b="0" i="1" smtClean="0">
                                <a:latin typeface="Cambria Math" panose="02040503050406030204" pitchFamily="18" charset="0"/>
                              </a:rPr>
                              <m:t>𝑒</m:t>
                            </m:r>
                          </m:e>
                          <m:sup>
                            <m:r>
                              <a:rPr lang="en-US" altLang="zh-TW" sz="1800" b="0" i="1" smtClean="0">
                                <a:latin typeface="Cambria Math" panose="02040503050406030204" pitchFamily="18" charset="0"/>
                              </a:rPr>
                              <m:t>𝑆</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sub>
                            </m:sSub>
                          </m:sup>
                        </m:sSup>
                      </m:num>
                      <m:den>
                        <m:nary>
                          <m:naryPr>
                            <m:chr m:val="∑"/>
                            <m:limLoc m:val="subSup"/>
                            <m:supHide m:val="on"/>
                            <m:ctrlPr>
                              <a:rPr lang="en-US" altLang="zh-TW" sz="1800" b="0" i="1" smtClean="0">
                                <a:latin typeface="Cambria Math" panose="02040503050406030204" pitchFamily="18" charset="0"/>
                              </a:rPr>
                            </m:ctrlPr>
                          </m:naryPr>
                          <m:sub>
                            <m:r>
                              <m:rPr>
                                <m:brk m:alnAt="9"/>
                              </m:rPr>
                              <a:rPr lang="en-US" altLang="zh-TW" sz="1800" b="0" i="1" smtClean="0">
                                <a:latin typeface="Cambria Math" panose="02040503050406030204" pitchFamily="18" charset="0"/>
                              </a:rPr>
                              <m:t>𝑗</m:t>
                            </m:r>
                          </m:sub>
                          <m:sup/>
                          <m:e>
                            <m:sSup>
                              <m:sSupPr>
                                <m:ctrlPr>
                                  <a:rPr lang="en-US" altLang="zh-TW" i="1">
                                    <a:latin typeface="Cambria Math" panose="02040503050406030204" pitchFamily="18" charset="0"/>
                                  </a:rPr>
                                </m:ctrlPr>
                              </m:sSupPr>
                              <m:e>
                                <m:r>
                                  <a:rPr lang="en-US" altLang="zh-TW" i="1">
                                    <a:latin typeface="Cambria Math" panose="02040503050406030204" pitchFamily="18" charset="0"/>
                                  </a:rPr>
                                  <m:t>𝑒</m:t>
                                </m:r>
                              </m:e>
                              <m:sup>
                                <m:r>
                                  <a:rPr lang="en-US" altLang="zh-TW" i="1">
                                    <a:latin typeface="Cambria Math" panose="02040503050406030204" pitchFamily="18" charset="0"/>
                                  </a:rPr>
                                  <m:t>𝑆</m:t>
                                </m:r>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b="0" i="1" smtClean="0">
                                        <a:latin typeface="Cambria Math" panose="02040503050406030204" pitchFamily="18" charset="0"/>
                                      </a:rPr>
                                      <m:t>𝑗</m:t>
                                    </m:r>
                                  </m:sub>
                                </m:sSub>
                              </m:sup>
                            </m:sSup>
                          </m:e>
                        </m:nary>
                      </m:den>
                    </m:f>
                  </m:oMath>
                </a14:m>
                <a:r>
                  <a:rPr lang="en-US" altLang="zh-TW" dirty="0"/>
                  <a:t> ,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𝑖</m:t>
                        </m:r>
                        <m:r>
                          <a:rPr lang="en-US" altLang="zh-TW" i="1">
                            <a:latin typeface="Cambria Math" panose="02040503050406030204" pitchFamily="18" charset="0"/>
                          </a:rPr>
                          <m:t>,</m:t>
                        </m:r>
                        <m:r>
                          <a:rPr lang="en-US" altLang="zh-TW" b="0" i="1" smtClean="0">
                            <a:latin typeface="Cambria Math" panose="02040503050406030204" pitchFamily="18" charset="0"/>
                          </a:rPr>
                          <m:t>𝑒𝑛𝑑</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p>
                          <m:sSupPr>
                            <m:ctrlPr>
                              <a:rPr lang="en-US" altLang="zh-TW" i="1">
                                <a:latin typeface="Cambria Math" panose="02040503050406030204" pitchFamily="18" charset="0"/>
                              </a:rPr>
                            </m:ctrlPr>
                          </m:sSupPr>
                          <m:e>
                            <m:r>
                              <a:rPr lang="en-US" altLang="zh-TW" i="1">
                                <a:latin typeface="Cambria Math" panose="02040503050406030204" pitchFamily="18" charset="0"/>
                              </a:rPr>
                              <m:t>𝑒</m:t>
                            </m:r>
                          </m:e>
                          <m:sup>
                            <m:r>
                              <a:rPr lang="en-US" altLang="zh-TW" b="0" i="1" smtClean="0">
                                <a:latin typeface="Cambria Math" panose="02040503050406030204" pitchFamily="18" charset="0"/>
                              </a:rPr>
                              <m:t>𝐸</m:t>
                            </m:r>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𝑖</m:t>
                                </m:r>
                              </m:sub>
                            </m:sSub>
                          </m:sup>
                        </m:sSup>
                      </m:num>
                      <m:den>
                        <m:nary>
                          <m:naryPr>
                            <m:chr m:val="∑"/>
                            <m:limLoc m:val="subSup"/>
                            <m:supHide m:val="on"/>
                            <m:ctrlPr>
                              <a:rPr lang="en-US" altLang="zh-TW" i="1">
                                <a:latin typeface="Cambria Math" panose="02040503050406030204" pitchFamily="18" charset="0"/>
                              </a:rPr>
                            </m:ctrlPr>
                          </m:naryPr>
                          <m:sub>
                            <m:r>
                              <m:rPr>
                                <m:brk m:alnAt="9"/>
                              </m:rPr>
                              <a:rPr lang="en-US" altLang="zh-TW" i="1">
                                <a:latin typeface="Cambria Math" panose="02040503050406030204" pitchFamily="18" charset="0"/>
                              </a:rPr>
                              <m:t>𝑗</m:t>
                            </m:r>
                          </m:sub>
                          <m:sup/>
                          <m:e>
                            <m:sSup>
                              <m:sSupPr>
                                <m:ctrlPr>
                                  <a:rPr lang="en-US" altLang="zh-TW" i="1">
                                    <a:latin typeface="Cambria Math" panose="02040503050406030204" pitchFamily="18" charset="0"/>
                                  </a:rPr>
                                </m:ctrlPr>
                              </m:sSupPr>
                              <m:e>
                                <m:r>
                                  <a:rPr lang="en-US" altLang="zh-TW" i="1">
                                    <a:latin typeface="Cambria Math" panose="02040503050406030204" pitchFamily="18" charset="0"/>
                                  </a:rPr>
                                  <m:t>𝑒</m:t>
                                </m:r>
                              </m:e>
                              <m:sup>
                                <m:r>
                                  <a:rPr lang="en-US" altLang="zh-TW" b="0" i="1" smtClean="0">
                                    <a:latin typeface="Cambria Math" panose="02040503050406030204" pitchFamily="18" charset="0"/>
                                  </a:rPr>
                                  <m:t>𝐸</m:t>
                                </m:r>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𝑗</m:t>
                                    </m:r>
                                  </m:sub>
                                </m:sSub>
                              </m:sup>
                            </m:sSup>
                          </m:e>
                        </m:nary>
                      </m:den>
                    </m:f>
                  </m:oMath>
                </a14:m>
                <a:r>
                  <a:rPr lang="en-US" altLang="zh-TW" dirty="0"/>
                  <a:t> </a:t>
                </a:r>
                <a:endParaRPr lang="en-US" altLang="zh-TW" dirty="0">
                  <a:highlight>
                    <a:srgbClr val="FFFF00"/>
                  </a:highlight>
                </a:endParaRPr>
              </a:p>
              <a:p>
                <a:endParaRPr lang="zh-TW" altLang="en-US" dirty="0">
                  <a:solidFill>
                    <a:schemeClr val="tx1"/>
                  </a:solidFill>
                  <a:highlight>
                    <a:srgbClr val="FFFF00"/>
                  </a:highlight>
                </a:endParaRPr>
              </a:p>
              <a:p>
                <a:endParaRPr lang="zh-TW" altLang="en-US" dirty="0"/>
              </a:p>
            </p:txBody>
          </p:sp>
        </mc:Choice>
        <mc:Fallback xmlns="">
          <p:sp>
            <p:nvSpPr>
              <p:cNvPr id="13" name="文字方塊 12">
                <a:extLst>
                  <a:ext uri="{FF2B5EF4-FFF2-40B4-BE49-F238E27FC236}">
                    <a16:creationId xmlns:a16="http://schemas.microsoft.com/office/drawing/2014/main" id="{D9750570-EE6F-66ED-8D5A-1EF63B2A81E7}"/>
                  </a:ext>
                </a:extLst>
              </p:cNvPr>
              <p:cNvSpPr txBox="1">
                <a:spLocks noRot="1" noChangeAspect="1" noMove="1" noResize="1" noEditPoints="1" noAdjustHandles="1" noChangeArrowheads="1" noChangeShapeType="1" noTextEdit="1"/>
              </p:cNvSpPr>
              <p:nvPr/>
            </p:nvSpPr>
            <p:spPr>
              <a:xfrm>
                <a:off x="1200741" y="1915526"/>
                <a:ext cx="6199520" cy="2162259"/>
              </a:xfrm>
              <a:prstGeom prst="rect">
                <a:avLst/>
              </a:prstGeom>
              <a:blipFill>
                <a:blip r:embed="rId4"/>
                <a:stretch>
                  <a:fillRect l="-885" t="-1408"/>
                </a:stretch>
              </a:blipFill>
            </p:spPr>
            <p:txBody>
              <a:bodyPr/>
              <a:lstStyle/>
              <a:p>
                <a:r>
                  <a:rPr lang="zh-TW" altLang="en-US">
                    <a:noFill/>
                  </a:rPr>
                  <a:t> </a:t>
                </a:r>
              </a:p>
            </p:txBody>
          </p:sp>
        </mc:Fallback>
      </mc:AlternateContent>
      <p:sp>
        <p:nvSpPr>
          <p:cNvPr id="15" name="文字方塊 14">
            <a:extLst>
              <a:ext uri="{FF2B5EF4-FFF2-40B4-BE49-F238E27FC236}">
                <a16:creationId xmlns:a16="http://schemas.microsoft.com/office/drawing/2014/main" id="{D26537CE-E37D-B32A-75BD-CF8180D8AF9B}"/>
              </a:ext>
            </a:extLst>
          </p:cNvPr>
          <p:cNvSpPr txBox="1"/>
          <p:nvPr/>
        </p:nvSpPr>
        <p:spPr>
          <a:xfrm>
            <a:off x="1290242" y="5764796"/>
            <a:ext cx="1031845" cy="369332"/>
          </a:xfrm>
          <a:prstGeom prst="rect">
            <a:avLst/>
          </a:prstGeom>
          <a:noFill/>
        </p:spPr>
        <p:txBody>
          <a:bodyPr wrap="square">
            <a:spAutoFit/>
          </a:bodyPr>
          <a:lstStyle/>
          <a:p>
            <a:pPr algn="ctr"/>
            <a:r>
              <a:rPr lang="en-US" altLang="zh-TW" dirty="0" err="1"/>
              <a:t>BiLSTM</a:t>
            </a:r>
            <a:r>
              <a:rPr lang="en-US" altLang="zh-TW" dirty="0"/>
              <a:t> :</a:t>
            </a:r>
          </a:p>
        </p:txBody>
      </p:sp>
      <mc:AlternateContent xmlns:mc="http://schemas.openxmlformats.org/markup-compatibility/2006">
        <mc:Choice xmlns:a14="http://schemas.microsoft.com/office/drawing/2010/main" Requires="a14">
          <p:sp>
            <p:nvSpPr>
              <p:cNvPr id="14" name="文字方塊 13">
                <a:extLst>
                  <a:ext uri="{FF2B5EF4-FFF2-40B4-BE49-F238E27FC236}">
                    <a16:creationId xmlns:a16="http://schemas.microsoft.com/office/drawing/2014/main" id="{4301411D-3EEF-FE9F-FA97-1DA13E73A63B}"/>
                  </a:ext>
                </a:extLst>
              </p:cNvPr>
              <p:cNvSpPr txBox="1"/>
              <p:nvPr/>
            </p:nvSpPr>
            <p:spPr>
              <a:xfrm>
                <a:off x="1290242" y="6101334"/>
                <a:ext cx="4439439" cy="338554"/>
              </a:xfrm>
              <a:prstGeom prst="rect">
                <a:avLst/>
              </a:prstGeom>
              <a:noFill/>
            </p:spPr>
            <p:txBody>
              <a:bodyPr wrap="square">
                <a:spAutoFit/>
              </a:bodyPr>
              <a:lstStyle/>
              <a:p>
                <a:r>
                  <a:rPr lang="en-US" altLang="zh-TW" sz="1600" dirty="0"/>
                  <a:t>{</a:t>
                </a:r>
                <a14:m>
                  <m:oMath xmlns:m="http://schemas.openxmlformats.org/officeDocument/2006/math">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𝑏</m:t>
                        </m:r>
                      </m:e>
                      <m:sub>
                        <m:r>
                          <a:rPr lang="en-US" altLang="zh-TW" sz="1600" b="0" i="1" smtClean="0">
                            <a:latin typeface="Cambria Math" panose="02040503050406030204" pitchFamily="18" charset="0"/>
                          </a:rPr>
                          <m:t>1</m:t>
                        </m:r>
                      </m:sub>
                    </m:sSub>
                  </m:oMath>
                </a14:m>
                <a:r>
                  <a:rPr lang="en-US" altLang="zh-TW" sz="1600" dirty="0"/>
                  <a:t>, </a:t>
                </a: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𝑏</m:t>
                        </m:r>
                      </m:e>
                      <m:sub>
                        <m:r>
                          <a:rPr lang="en-US" altLang="zh-TW" sz="1600" b="0" i="1" smtClean="0">
                            <a:latin typeface="Cambria Math" panose="02040503050406030204" pitchFamily="18" charset="0"/>
                          </a:rPr>
                          <m:t>2</m:t>
                        </m:r>
                      </m:sub>
                    </m:sSub>
                    <m:r>
                      <a:rPr lang="en-US" altLang="zh-TW" sz="1600" b="0" i="0" smtClean="0">
                        <a:latin typeface="Cambria Math" panose="02040503050406030204" pitchFamily="18" charset="0"/>
                      </a:rPr>
                      <m:t>, ……,</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𝑏</m:t>
                        </m:r>
                      </m:e>
                      <m:sub>
                        <m:r>
                          <a:rPr lang="en-US" altLang="zh-TW" sz="1600" b="0" i="1" smtClean="0">
                            <a:latin typeface="Cambria Math" panose="02040503050406030204" pitchFamily="18" charset="0"/>
                          </a:rPr>
                          <m:t>𝐿</m:t>
                        </m:r>
                      </m:sub>
                    </m:sSub>
                  </m:oMath>
                </a14:m>
                <a:r>
                  <a:rPr lang="en-US" altLang="zh-TW" sz="1600" dirty="0"/>
                  <a:t>}</a:t>
                </a:r>
                <a14:m>
                  <m:oMath xmlns:m="http://schemas.openxmlformats.org/officeDocument/2006/math">
                    <m:r>
                      <a:rPr lang="en-US" altLang="zh-TW" sz="1600" i="1" smtClean="0">
                        <a:latin typeface="Cambria Math" panose="02040503050406030204" pitchFamily="18" charset="0"/>
                      </a:rPr>
                      <m:t>=</m:t>
                    </m:r>
                    <m:r>
                      <a:rPr lang="en-US" altLang="zh-TW" sz="1600" b="0" i="1" smtClean="0">
                        <a:latin typeface="Cambria Math" panose="02040503050406030204" pitchFamily="18" charset="0"/>
                      </a:rPr>
                      <m:t>𝐵</m:t>
                    </m:r>
                    <m:r>
                      <a:rPr lang="en-US" altLang="zh-TW" sz="1600" b="0" i="1" smtClean="0">
                        <a:latin typeface="Cambria Math" panose="02040503050406030204" pitchFamily="18" charset="0"/>
                      </a:rPr>
                      <m:t>𝑖𝐿𝑆𝑇𝑀</m:t>
                    </m:r>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i="1">
                            <a:latin typeface="Cambria Math" panose="02040503050406030204" pitchFamily="18" charset="0"/>
                          </a:rPr>
                          <m:t>1</m:t>
                        </m:r>
                      </m:sub>
                    </m:sSub>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2</m:t>
                        </m:r>
                      </m:sub>
                    </m:sSub>
                    <m:r>
                      <a:rPr lang="en-US" altLang="zh-TW" sz="1600" b="0" i="1" smtClean="0">
                        <a:latin typeface="Cambria Math" panose="02040503050406030204" pitchFamily="18" charset="0"/>
                      </a:rPr>
                      <m:t>, ……</m:t>
                    </m:r>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𝐿</m:t>
                        </m:r>
                      </m:sub>
                    </m:sSub>
                    <m:r>
                      <a:rPr lang="en-US" altLang="zh-TW" sz="1600" b="0" i="1" smtClean="0">
                        <a:latin typeface="Cambria Math" panose="02040503050406030204" pitchFamily="18" charset="0"/>
                      </a:rPr>
                      <m:t>})</m:t>
                    </m:r>
                  </m:oMath>
                </a14:m>
                <a:endParaRPr lang="zh-TW" altLang="en-US" sz="1600" dirty="0"/>
              </a:p>
            </p:txBody>
          </p:sp>
        </mc:Choice>
        <mc:Fallback>
          <p:sp>
            <p:nvSpPr>
              <p:cNvPr id="14" name="文字方塊 13">
                <a:extLst>
                  <a:ext uri="{FF2B5EF4-FFF2-40B4-BE49-F238E27FC236}">
                    <a16:creationId xmlns:a16="http://schemas.microsoft.com/office/drawing/2014/main" id="{4301411D-3EEF-FE9F-FA97-1DA13E73A63B}"/>
                  </a:ext>
                </a:extLst>
              </p:cNvPr>
              <p:cNvSpPr txBox="1">
                <a:spLocks noRot="1" noChangeAspect="1" noMove="1" noResize="1" noEditPoints="1" noAdjustHandles="1" noChangeArrowheads="1" noChangeShapeType="1" noTextEdit="1"/>
              </p:cNvSpPr>
              <p:nvPr/>
            </p:nvSpPr>
            <p:spPr>
              <a:xfrm>
                <a:off x="1290242" y="6101334"/>
                <a:ext cx="4439439" cy="338554"/>
              </a:xfrm>
              <a:prstGeom prst="rect">
                <a:avLst/>
              </a:prstGeom>
              <a:blipFill>
                <a:blip r:embed="rId5"/>
                <a:stretch>
                  <a:fillRect l="-824" t="-5455" b="-2363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1118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3F75DE-8FBE-B8A0-48C1-58DF0BCD1D63}"/>
              </a:ext>
            </a:extLst>
          </p:cNvPr>
          <p:cNvSpPr>
            <a:spLocks noGrp="1"/>
          </p:cNvSpPr>
          <p:nvPr>
            <p:ph type="title"/>
          </p:nvPr>
        </p:nvSpPr>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4AE33C87-CAD7-861F-CE7A-3F8BD8D64A3C}"/>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88256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3BBCB1F-4950-6121-208F-3B2E49DC688B}"/>
              </a:ext>
            </a:extLst>
          </p:cNvPr>
          <p:cNvSpPr/>
          <p:nvPr/>
        </p:nvSpPr>
        <p:spPr>
          <a:xfrm>
            <a:off x="6539752" y="2171700"/>
            <a:ext cx="5320552" cy="3749551"/>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6A3F75DE-8FBE-B8A0-48C1-58DF0BCD1D63}"/>
              </a:ext>
            </a:extLst>
          </p:cNvPr>
          <p:cNvSpPr>
            <a:spLocks noGrp="1"/>
          </p:cNvSpPr>
          <p:nvPr>
            <p:ph type="title"/>
          </p:nvPr>
        </p:nvSpPr>
        <p:spPr/>
        <p:txBody>
          <a:bodyPr/>
          <a:lstStyle/>
          <a:p>
            <a:r>
              <a:rPr lang="en-US" altLang="zh-TW" dirty="0"/>
              <a:t>Compared with no-multitasking</a:t>
            </a:r>
            <a:endParaRPr lang="zh-TW" altLang="en-US" dirty="0"/>
          </a:p>
        </p:txBody>
      </p:sp>
      <p:pic>
        <p:nvPicPr>
          <p:cNvPr id="7" name="圖片 6">
            <a:extLst>
              <a:ext uri="{FF2B5EF4-FFF2-40B4-BE49-F238E27FC236}">
                <a16:creationId xmlns:a16="http://schemas.microsoft.com/office/drawing/2014/main" id="{6C93D1F3-8136-D677-8238-17B26C59BA94}"/>
              </a:ext>
            </a:extLst>
          </p:cNvPr>
          <p:cNvPicPr>
            <a:picLocks noChangeAspect="1"/>
          </p:cNvPicPr>
          <p:nvPr/>
        </p:nvPicPr>
        <p:blipFill>
          <a:blip r:embed="rId2"/>
          <a:stretch>
            <a:fillRect/>
          </a:stretch>
        </p:blipFill>
        <p:spPr>
          <a:xfrm>
            <a:off x="1152525" y="2171700"/>
            <a:ext cx="5168152" cy="3749552"/>
          </a:xfrm>
          <a:prstGeom prst="rect">
            <a:avLst/>
          </a:prstGeom>
        </p:spPr>
      </p:pic>
      <p:sp>
        <p:nvSpPr>
          <p:cNvPr id="8" name="文字方塊 7">
            <a:extLst>
              <a:ext uri="{FF2B5EF4-FFF2-40B4-BE49-F238E27FC236}">
                <a16:creationId xmlns:a16="http://schemas.microsoft.com/office/drawing/2014/main" id="{4CA3D7C9-7CD0-D0E6-7780-D1BCB79264E5}"/>
              </a:ext>
            </a:extLst>
          </p:cNvPr>
          <p:cNvSpPr txBox="1"/>
          <p:nvPr/>
        </p:nvSpPr>
        <p:spPr>
          <a:xfrm>
            <a:off x="6539752" y="2476814"/>
            <a:ext cx="5246187" cy="3139321"/>
          </a:xfrm>
          <a:prstGeom prst="rect">
            <a:avLst/>
          </a:prstGeom>
          <a:noFill/>
        </p:spPr>
        <p:txBody>
          <a:bodyPr wrap="square" rtlCol="0">
            <a:spAutoFit/>
          </a:bodyPr>
          <a:lstStyle/>
          <a:p>
            <a:r>
              <a:rPr lang="en-US" altLang="zh-TW" dirty="0"/>
              <a:t>	From the chart, we can observe that the test correct rate fluctuates or worsens across all epochs.</a:t>
            </a:r>
          </a:p>
          <a:p>
            <a:r>
              <a:rPr lang="en-US" altLang="zh-TW" dirty="0"/>
              <a:t>	The test loss for answerable questions consistently decreases, indicating that the model does not suffer from overfitting. However, the performance for unanswerable questions deteriorates. </a:t>
            </a:r>
          </a:p>
          <a:p>
            <a:r>
              <a:rPr lang="en-US" altLang="zh-TW" dirty="0"/>
              <a:t>	Hence the Transformer may focus less on the attention associated with the [CLS] </a:t>
            </a:r>
            <a:r>
              <a:rPr lang="en-US" altLang="zh-TW" dirty="0" err="1"/>
              <a:t>token.This</a:t>
            </a:r>
            <a:r>
              <a:rPr lang="en-US" altLang="zh-TW" dirty="0"/>
              <a:t> observation aligns with the same analysis presented in the paper</a:t>
            </a:r>
            <a:r>
              <a:rPr lang="en-US" altLang="zh-TW" sz="1400" dirty="0"/>
              <a:t>[4] .</a:t>
            </a:r>
            <a:r>
              <a:rPr lang="en-US" altLang="zh-TW" dirty="0"/>
              <a:t>.</a:t>
            </a:r>
            <a:endParaRPr lang="zh-TW" altLang="en-US" sz="1400" dirty="0"/>
          </a:p>
        </p:txBody>
      </p:sp>
      <p:sp>
        <p:nvSpPr>
          <p:cNvPr id="5" name="文字方塊 4">
            <a:extLst>
              <a:ext uri="{FF2B5EF4-FFF2-40B4-BE49-F238E27FC236}">
                <a16:creationId xmlns:a16="http://schemas.microsoft.com/office/drawing/2014/main" id="{AE543E37-20F0-3C6B-88D7-4EE5B0036075}"/>
              </a:ext>
            </a:extLst>
          </p:cNvPr>
          <p:cNvSpPr txBox="1"/>
          <p:nvPr/>
        </p:nvSpPr>
        <p:spPr>
          <a:xfrm>
            <a:off x="1071843" y="5964755"/>
            <a:ext cx="6096000" cy="523220"/>
          </a:xfrm>
          <a:prstGeom prst="rect">
            <a:avLst/>
          </a:prstGeom>
          <a:noFill/>
        </p:spPr>
        <p:txBody>
          <a:bodyPr wrap="square">
            <a:spAutoFit/>
          </a:bodyPr>
          <a:lstStyle/>
          <a:p>
            <a:r>
              <a:rPr lang="en-US" altLang="zh-TW" sz="1400" dirty="0">
                <a:latin typeface="+mj-lt"/>
              </a:rPr>
              <a:t>Fig8, test loss with answerable and unanswerable question without multitasking &amp; self-attention</a:t>
            </a:r>
            <a:endParaRPr lang="zh-TW" altLang="en-US" sz="1400" dirty="0">
              <a:latin typeface="+mj-lt"/>
            </a:endParaRPr>
          </a:p>
        </p:txBody>
      </p:sp>
    </p:spTree>
    <p:extLst>
      <p:ext uri="{BB962C8B-B14F-4D97-AF65-F5344CB8AC3E}">
        <p14:creationId xmlns:p14="http://schemas.microsoft.com/office/powerpoint/2010/main" val="1991125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1633FB-98C9-5048-6843-B29808E67307}"/>
              </a:ext>
            </a:extLst>
          </p:cNvPr>
          <p:cNvSpPr/>
          <p:nvPr/>
        </p:nvSpPr>
        <p:spPr>
          <a:xfrm>
            <a:off x="1371600" y="1986803"/>
            <a:ext cx="9749119" cy="3581400"/>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7C48AF20-8F56-DCEB-0B6D-4A4BDAE737E6}"/>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7392694C-E981-D6C7-DAFF-8B05FD8BF752}"/>
              </a:ext>
            </a:extLst>
          </p:cNvPr>
          <p:cNvSpPr>
            <a:spLocks noGrp="1"/>
          </p:cNvSpPr>
          <p:nvPr>
            <p:ph idx="1"/>
          </p:nvPr>
        </p:nvSpPr>
        <p:spPr>
          <a:xfrm>
            <a:off x="1445559" y="2171700"/>
            <a:ext cx="9601200" cy="3581400"/>
          </a:xfrm>
        </p:spPr>
        <p:txBody>
          <a:bodyPr/>
          <a:lstStyle/>
          <a:p>
            <a:pPr marL="0" indent="0">
              <a:buNone/>
            </a:pPr>
            <a:r>
              <a:rPr lang="en-US" altLang="zh-TW" dirty="0"/>
              <a:t>	In comparing the use of self-attention for multitasking in Squad 2.0 tasks with the absence of self-attention and multitasking , we observed a notable difference. Specifically, the accuracy of the answerable and unanswerable questions in Squad 2.0 showed an increasing trend with each epoch in the former method, while the latter method exhibited a decrease or fluctuation in the accuracy of unanswerable questions.</a:t>
            </a:r>
          </a:p>
          <a:p>
            <a:pPr marL="0" indent="0">
              <a:buNone/>
            </a:pPr>
            <a:r>
              <a:rPr lang="en-US" altLang="zh-TW" dirty="0"/>
              <a:t>	This suggests that the presence of self-attention and multitasking in the model enhances the performance of the Squad 2.0 tasks, particularly in the classification between answerable and unanswerable questions, emphasizing the importance of the [CLS] token.</a:t>
            </a:r>
            <a:endParaRPr lang="zh-TW" altLang="en-US" dirty="0"/>
          </a:p>
        </p:txBody>
      </p:sp>
    </p:spTree>
    <p:extLst>
      <p:ext uri="{BB962C8B-B14F-4D97-AF65-F5344CB8AC3E}">
        <p14:creationId xmlns:p14="http://schemas.microsoft.com/office/powerpoint/2010/main" val="107726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AE33C87-CAD7-861F-CE7A-3F8BD8D64A3C}"/>
              </a:ext>
            </a:extLst>
          </p:cNvPr>
          <p:cNvSpPr>
            <a:spLocks noGrp="1"/>
          </p:cNvSpPr>
          <p:nvPr>
            <p:ph idx="1"/>
          </p:nvPr>
        </p:nvSpPr>
        <p:spPr>
          <a:xfrm>
            <a:off x="1371600" y="345440"/>
            <a:ext cx="9601200" cy="5521960"/>
          </a:xfrm>
        </p:spPr>
        <p:txBody>
          <a:bodyPr/>
          <a:lstStyle/>
          <a:p>
            <a:pPr marL="0" indent="0">
              <a:buNone/>
            </a:pPr>
            <a:r>
              <a:rPr lang="en-US" altLang="zh-TW" dirty="0"/>
              <a:t>[1] WENDY LEHNER. Human and Computational  Question Answering*. Yale University.                 1977</a:t>
            </a:r>
          </a:p>
          <a:p>
            <a:pPr marL="0" indent="0">
              <a:buNone/>
            </a:pPr>
            <a:r>
              <a:rPr lang="en-US" altLang="zh-TW" dirty="0"/>
              <a:t>[2] Jacob Devlin, Ming-Wei Chang, Kenton Lee, and Kristina Toutanova. Bert: Pre-training of deep bidirectional transformers for language understanding.</a:t>
            </a:r>
            <a:r>
              <a:rPr lang="zh-TW" altLang="en-US" dirty="0"/>
              <a:t> </a:t>
            </a:r>
            <a:r>
              <a:rPr lang="en-US" altLang="zh-TW" dirty="0"/>
              <a:t>2018</a:t>
            </a:r>
          </a:p>
          <a:p>
            <a:pPr marL="0" indent="0">
              <a:buNone/>
            </a:pPr>
            <a:r>
              <a:rPr lang="en-US" altLang="zh-TW" dirty="0"/>
              <a:t>[3] Jacob Devlin, Ming-Wei Chang, Kenton Lee, and Kristina Toutanova. Bert: Pre-training of deep bidirectional transformers for language understanding. 2018</a:t>
            </a:r>
          </a:p>
          <a:p>
            <a:pPr marL="0" indent="0">
              <a:buNone/>
            </a:pPr>
            <a:r>
              <a:rPr lang="en-US" altLang="zh-TW" dirty="0"/>
              <a:t>[4] </a:t>
            </a:r>
            <a:r>
              <a:rPr lang="en-US" altLang="zh-TW" dirty="0" err="1"/>
              <a:t>Yuanjun</a:t>
            </a:r>
            <a:r>
              <a:rPr lang="en-US" altLang="zh-TW" dirty="0"/>
              <a:t> Li, </a:t>
            </a:r>
            <a:r>
              <a:rPr lang="en-US" altLang="zh-TW" dirty="0" err="1"/>
              <a:t>Yuzhu</a:t>
            </a:r>
            <a:r>
              <a:rPr lang="en-US" altLang="zh-TW" dirty="0"/>
              <a:t> Zhang. Question Answering on </a:t>
            </a:r>
            <a:r>
              <a:rPr lang="en-US" altLang="zh-TW" dirty="0" err="1"/>
              <a:t>SQuAD</a:t>
            </a:r>
            <a:r>
              <a:rPr lang="en-US" altLang="zh-TW" dirty="0"/>
              <a:t> 2.0 Dataset. </a:t>
            </a:r>
          </a:p>
          <a:p>
            <a:pPr marL="0" indent="0">
              <a:buNone/>
            </a:pPr>
            <a:r>
              <a:rPr lang="en-US" altLang="zh-TW" dirty="0"/>
              <a:t>[5] Orion Weller*, Kevin Seppi, Matt Gardner. When to Use Multi-Task Learning vs Intermediate Fine-Tuning for Pre-Trained Encoder Transfer Learning. 2022</a:t>
            </a:r>
          </a:p>
          <a:p>
            <a:pPr marL="0" indent="0">
              <a:buNone/>
            </a:pPr>
            <a:r>
              <a:rPr lang="en-US" altLang="zh-TW" dirty="0"/>
              <a:t>[6] </a:t>
            </a:r>
            <a:r>
              <a:rPr lang="en-US" altLang="zh-TW" i="0" strike="noStrike" dirty="0">
                <a:solidFill>
                  <a:schemeClr val="tx1"/>
                </a:solidFill>
                <a:effectLst/>
                <a:latin typeface="Lucida Grande"/>
              </a:rPr>
              <a:t>Ashish Vaswani, Noam </a:t>
            </a:r>
            <a:r>
              <a:rPr lang="en-US" altLang="zh-TW" i="0" strike="noStrike" dirty="0" err="1">
                <a:solidFill>
                  <a:schemeClr val="tx1"/>
                </a:solidFill>
                <a:effectLst/>
                <a:latin typeface="Lucida Grande"/>
              </a:rPr>
              <a:t>Shazeer</a:t>
            </a:r>
            <a:r>
              <a:rPr lang="en-US" altLang="zh-TW" i="0" strike="noStrike" dirty="0">
                <a:solidFill>
                  <a:schemeClr val="tx1"/>
                </a:solidFill>
                <a:effectLst/>
                <a:latin typeface="Lucida Grande"/>
              </a:rPr>
              <a:t>, Niki Parmar, Jakob </a:t>
            </a:r>
            <a:r>
              <a:rPr lang="en-US" altLang="zh-TW" i="0" strike="noStrike" dirty="0" err="1">
                <a:solidFill>
                  <a:schemeClr val="tx1"/>
                </a:solidFill>
                <a:effectLst/>
                <a:latin typeface="Lucida Grande"/>
              </a:rPr>
              <a:t>Uszkoreit</a:t>
            </a:r>
            <a:r>
              <a:rPr lang="en-US" altLang="zh-TW" i="0" strike="noStrike" dirty="0">
                <a:solidFill>
                  <a:schemeClr val="tx1"/>
                </a:solidFill>
                <a:effectLst/>
                <a:latin typeface="Lucida Grande"/>
              </a:rPr>
              <a:t>, </a:t>
            </a:r>
            <a:r>
              <a:rPr lang="en-US" altLang="zh-TW" i="0" strike="noStrike" dirty="0" err="1">
                <a:solidFill>
                  <a:schemeClr val="tx1"/>
                </a:solidFill>
                <a:effectLst/>
                <a:latin typeface="Lucida Grande"/>
              </a:rPr>
              <a:t>Llion</a:t>
            </a:r>
            <a:r>
              <a:rPr lang="en-US" altLang="zh-TW" i="0" strike="noStrike" dirty="0">
                <a:solidFill>
                  <a:schemeClr val="tx1"/>
                </a:solidFill>
                <a:effectLst/>
                <a:latin typeface="Lucida Grande"/>
              </a:rPr>
              <a:t> Jones, Aidan N. Gomez, Lukasz Kaiser, </a:t>
            </a:r>
            <a:r>
              <a:rPr lang="en-US" altLang="zh-TW" i="0" strike="noStrike" dirty="0" err="1">
                <a:solidFill>
                  <a:schemeClr val="tx1"/>
                </a:solidFill>
                <a:effectLst/>
                <a:latin typeface="Lucida Grande"/>
              </a:rPr>
              <a:t>Illia</a:t>
            </a:r>
            <a:r>
              <a:rPr lang="en-US" altLang="zh-TW" i="0" strike="noStrike" dirty="0">
                <a:solidFill>
                  <a:schemeClr val="tx1"/>
                </a:solidFill>
                <a:effectLst/>
                <a:latin typeface="Lucida Grande"/>
              </a:rPr>
              <a:t> </a:t>
            </a:r>
            <a:r>
              <a:rPr lang="en-US" altLang="zh-TW" i="0" strike="noStrike" dirty="0" err="1">
                <a:solidFill>
                  <a:schemeClr val="tx1"/>
                </a:solidFill>
                <a:effectLst/>
                <a:latin typeface="Lucida Grande"/>
              </a:rPr>
              <a:t>Polosukhin</a:t>
            </a:r>
            <a:r>
              <a:rPr lang="en-US" altLang="zh-TW" i="0" strike="noStrike" dirty="0">
                <a:solidFill>
                  <a:schemeClr val="tx1"/>
                </a:solidFill>
                <a:effectLst/>
                <a:latin typeface="Lucida Grande"/>
              </a:rPr>
              <a:t>. Attention Is All You Need</a:t>
            </a:r>
            <a:r>
              <a:rPr lang="en-US" altLang="zh-TW" i="0" dirty="0">
                <a:solidFill>
                  <a:srgbClr val="000000"/>
                </a:solidFill>
                <a:effectLst/>
                <a:latin typeface="Lucida Grande"/>
              </a:rPr>
              <a:t>. 2017</a:t>
            </a:r>
          </a:p>
          <a:p>
            <a:pPr marL="0" indent="0">
              <a:buNone/>
            </a:pPr>
            <a:r>
              <a:rPr lang="en-US" altLang="zh-TW" i="0" dirty="0">
                <a:solidFill>
                  <a:srgbClr val="000000"/>
                </a:solidFill>
                <a:effectLst/>
                <a:latin typeface="Lucida Grande"/>
              </a:rPr>
              <a:t>[7] </a:t>
            </a:r>
            <a:r>
              <a:rPr lang="en-US" altLang="zh-TW" dirty="0"/>
              <a:t>Pranav </a:t>
            </a:r>
            <a:r>
              <a:rPr lang="en-US" altLang="zh-TW" dirty="0" err="1"/>
              <a:t>Rajpurkar</a:t>
            </a:r>
            <a:r>
              <a:rPr lang="en-US" altLang="zh-TW" dirty="0"/>
              <a:t>, Jian Zhang, Konstantin </a:t>
            </a:r>
            <a:r>
              <a:rPr lang="en-US" altLang="zh-TW" dirty="0" err="1"/>
              <a:t>Lopyrev</a:t>
            </a:r>
            <a:r>
              <a:rPr lang="en-US" altLang="zh-TW" dirty="0"/>
              <a:t>, Percy Liang. </a:t>
            </a:r>
            <a:r>
              <a:rPr lang="en-US" altLang="zh-TW" dirty="0" err="1"/>
              <a:t>SQuAD</a:t>
            </a:r>
            <a:r>
              <a:rPr lang="en-US" altLang="zh-TW" dirty="0"/>
              <a:t>: 100,000+ Questions for Machine Comprehension of Text</a:t>
            </a:r>
          </a:p>
          <a:p>
            <a:pPr marL="0" indent="0">
              <a:buNone/>
            </a:pPr>
            <a:r>
              <a:rPr lang="en-US" altLang="zh-TW" i="0" dirty="0">
                <a:solidFill>
                  <a:srgbClr val="000000"/>
                </a:solidFill>
                <a:effectLst/>
                <a:latin typeface="Lucida Grande"/>
              </a:rPr>
              <a:t>[8]</a:t>
            </a:r>
            <a:r>
              <a:rPr lang="en-US" altLang="zh-TW" dirty="0"/>
              <a:t> </a:t>
            </a:r>
            <a:r>
              <a:rPr lang="en-US" altLang="zh-TW" dirty="0" err="1"/>
              <a:t>Shijie</a:t>
            </a:r>
            <a:r>
              <a:rPr lang="en-US" altLang="zh-TW" dirty="0"/>
              <a:t> Chen, Yu Zhang, </a:t>
            </a:r>
            <a:r>
              <a:rPr lang="en-US" altLang="zh-TW" dirty="0" err="1"/>
              <a:t>Qiang</a:t>
            </a:r>
            <a:r>
              <a:rPr lang="en-US" altLang="zh-TW" dirty="0"/>
              <a:t> Yang. Multi-Task Learning in Natural Language Processing: An Overview.</a:t>
            </a:r>
            <a:r>
              <a:rPr lang="zh-TW" altLang="en-US" dirty="0"/>
              <a:t> </a:t>
            </a:r>
            <a:r>
              <a:rPr lang="en-US" altLang="zh-TW" dirty="0"/>
              <a:t>2021</a:t>
            </a:r>
          </a:p>
          <a:p>
            <a:pPr marL="0" indent="0">
              <a:buNone/>
            </a:pPr>
            <a:endParaRPr lang="en-US" altLang="zh-TW" i="0" dirty="0">
              <a:solidFill>
                <a:srgbClr val="000000"/>
              </a:solidFill>
              <a:effectLst/>
              <a:latin typeface="Lucida Grande"/>
            </a:endParaRPr>
          </a:p>
        </p:txBody>
      </p:sp>
    </p:spTree>
    <p:extLst>
      <p:ext uri="{BB962C8B-B14F-4D97-AF65-F5344CB8AC3E}">
        <p14:creationId xmlns:p14="http://schemas.microsoft.com/office/powerpoint/2010/main" val="320108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4AF88BE-0720-114B-749D-FE4854752C22}"/>
              </a:ext>
            </a:extLst>
          </p:cNvPr>
          <p:cNvSpPr/>
          <p:nvPr/>
        </p:nvSpPr>
        <p:spPr>
          <a:xfrm>
            <a:off x="713064" y="2147582"/>
            <a:ext cx="11478936" cy="207208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5E1013CF-8173-9290-B12A-6783ABACBA35}"/>
              </a:ext>
            </a:extLst>
          </p:cNvPr>
          <p:cNvSpPr txBox="1"/>
          <p:nvPr/>
        </p:nvSpPr>
        <p:spPr>
          <a:xfrm>
            <a:off x="1535185" y="1361070"/>
            <a:ext cx="9784360" cy="4647426"/>
          </a:xfrm>
          <a:prstGeom prst="rect">
            <a:avLst/>
          </a:prstGeom>
          <a:noFill/>
        </p:spPr>
        <p:txBody>
          <a:bodyPr wrap="square">
            <a:spAutoFit/>
          </a:bodyPr>
          <a:lstStyle/>
          <a:p>
            <a:endParaRPr lang="en-US" altLang="zh-TW" b="1" dirty="0">
              <a:latin typeface="+mj-lt"/>
            </a:endParaRPr>
          </a:p>
          <a:p>
            <a:endParaRPr lang="en-US" altLang="zh-TW" b="1" dirty="0">
              <a:latin typeface="+mj-lt"/>
            </a:endParaRPr>
          </a:p>
          <a:p>
            <a:endParaRPr lang="en-US" altLang="zh-TW" b="1" dirty="0">
              <a:latin typeface="+mj-lt"/>
            </a:endParaRPr>
          </a:p>
          <a:p>
            <a:pPr marL="0" indent="0">
              <a:buNone/>
            </a:pPr>
            <a:r>
              <a:rPr lang="en-US" altLang="zh-TW" sz="2400" b="1" dirty="0">
                <a:latin typeface="+mj-lt"/>
              </a:rPr>
              <a:t>Wendy Lehnert </a:t>
            </a:r>
            <a:r>
              <a:rPr lang="en-US" altLang="zh-TW" sz="1800" dirty="0"/>
              <a:t>[1] :</a:t>
            </a:r>
          </a:p>
          <a:p>
            <a:pPr marL="0" indent="0">
              <a:buNone/>
            </a:pPr>
            <a:endParaRPr lang="en-US" altLang="zh-TW" sz="1800" dirty="0"/>
          </a:p>
          <a:p>
            <a:pPr marL="0" indent="0">
              <a:buNone/>
            </a:pPr>
            <a:endParaRPr lang="en-US" altLang="zh-TW" dirty="0"/>
          </a:p>
          <a:p>
            <a:pPr marL="0" indent="0">
              <a:buNone/>
            </a:pPr>
            <a:r>
              <a:rPr lang="en-US" altLang="zh-TW" sz="2800" i="1" dirty="0">
                <a:latin typeface="Amasis MT Pro Black" panose="02040A04050005020304" pitchFamily="18" charset="0"/>
              </a:rPr>
              <a:t> “</a:t>
            </a:r>
            <a:r>
              <a:rPr lang="zh-TW" altLang="en-US" sz="2800" i="1" dirty="0">
                <a:latin typeface="Amasis MT Pro Black" panose="02040A04050005020304" pitchFamily="18" charset="0"/>
              </a:rPr>
              <a:t> </a:t>
            </a:r>
            <a:r>
              <a:rPr lang="en-US" altLang="zh-TW" sz="2800" i="1" dirty="0">
                <a:latin typeface="Amasis MT Pro Black" panose="02040A04050005020304" pitchFamily="18" charset="0"/>
              </a:rPr>
              <a:t>The ability to answer questions about a text is the strongest possible demonstration of text comprehension.”</a:t>
            </a:r>
            <a:endParaRPr lang="en-US" altLang="zh-TW" dirty="0"/>
          </a:p>
          <a:p>
            <a:pPr marL="0" indent="0">
              <a:buNone/>
            </a:pPr>
            <a:endParaRPr lang="en-US" altLang="zh-TW" sz="1800" dirty="0"/>
          </a:p>
          <a:p>
            <a:pPr marL="0" indent="0">
              <a:buNone/>
            </a:pPr>
            <a:endParaRPr lang="en-US" altLang="zh-TW" dirty="0"/>
          </a:p>
          <a:p>
            <a:endParaRPr lang="en-US" altLang="zh-TW" dirty="0"/>
          </a:p>
          <a:p>
            <a:endParaRPr lang="en-US" altLang="zh-TW" dirty="0"/>
          </a:p>
          <a:p>
            <a:endParaRPr lang="en-US" altLang="zh-TW" dirty="0"/>
          </a:p>
          <a:p>
            <a:endParaRPr lang="en-US" altLang="zh-TW" dirty="0"/>
          </a:p>
          <a:p>
            <a:r>
              <a:rPr lang="en-US" altLang="zh-TW" dirty="0"/>
              <a:t>---- The QA is a benchmark for Machine Comprehension.</a:t>
            </a:r>
          </a:p>
        </p:txBody>
      </p:sp>
    </p:spTree>
    <p:extLst>
      <p:ext uri="{BB962C8B-B14F-4D97-AF65-F5344CB8AC3E}">
        <p14:creationId xmlns:p14="http://schemas.microsoft.com/office/powerpoint/2010/main" val="302487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6EDF05B7-2613-E5D0-82AA-62EC356E0D05}"/>
              </a:ext>
            </a:extLst>
          </p:cNvPr>
          <p:cNvSpPr/>
          <p:nvPr/>
        </p:nvSpPr>
        <p:spPr>
          <a:xfrm>
            <a:off x="1073791" y="2357306"/>
            <a:ext cx="10528183" cy="3523377"/>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409922"/>
            <a:ext cx="9601200" cy="722592"/>
          </a:xfrm>
        </p:spPr>
        <p:txBody>
          <a:bodyPr>
            <a:normAutofit/>
          </a:bodyPr>
          <a:lstStyle/>
          <a:p>
            <a:r>
              <a:rPr lang="en-US" altLang="zh-TW" sz="4000" dirty="0"/>
              <a:t>Introduction</a:t>
            </a:r>
            <a:endParaRPr lang="zh-TW" altLang="en-US" sz="4000" dirty="0"/>
          </a:p>
        </p:txBody>
      </p:sp>
      <p:sp>
        <p:nvSpPr>
          <p:cNvPr id="3" name="內容版面配置區 2">
            <a:extLst>
              <a:ext uri="{FF2B5EF4-FFF2-40B4-BE49-F238E27FC236}">
                <a16:creationId xmlns:a16="http://schemas.microsoft.com/office/drawing/2014/main" id="{2C983A71-8331-6A64-5D6A-E18089B0DE2B}"/>
              </a:ext>
            </a:extLst>
          </p:cNvPr>
          <p:cNvSpPr>
            <a:spLocks noGrp="1"/>
          </p:cNvSpPr>
          <p:nvPr>
            <p:ph idx="1"/>
          </p:nvPr>
        </p:nvSpPr>
        <p:spPr>
          <a:xfrm>
            <a:off x="1098734" y="2261972"/>
            <a:ext cx="10388594" cy="3816991"/>
          </a:xfrm>
        </p:spPr>
        <p:txBody>
          <a:bodyPr>
            <a:normAutofit/>
          </a:bodyPr>
          <a:lstStyle/>
          <a:p>
            <a:pPr marL="0" indent="0">
              <a:buNone/>
            </a:pPr>
            <a:endParaRPr lang="en-US" altLang="zh-TW" sz="1050" dirty="0"/>
          </a:p>
          <a:p>
            <a:pPr marL="0" indent="0">
              <a:buNone/>
            </a:pPr>
            <a:r>
              <a:rPr lang="en-US" altLang="zh-TW" sz="1800" dirty="0"/>
              <a:t>Decades ago,</a:t>
            </a:r>
            <a:r>
              <a:rPr lang="zh-TW" altLang="en-US" sz="1800" dirty="0"/>
              <a:t> </a:t>
            </a:r>
            <a:r>
              <a:rPr lang="en-US" altLang="zh-TW" sz="1800" dirty="0"/>
              <a:t>reading comprehension has been a challenging task for machines, then come in 2018, BERT[2] was born and revolutionized the landscape of it, became the state of the art in many tasks at that time, including the QA-retrieval.</a:t>
            </a:r>
          </a:p>
          <a:p>
            <a:pPr marL="0" indent="0">
              <a:buNone/>
            </a:pPr>
            <a:endParaRPr lang="en-US" altLang="zh-TW" sz="400" dirty="0"/>
          </a:p>
          <a:p>
            <a:pPr marL="0" indent="0">
              <a:buNone/>
            </a:pPr>
            <a:r>
              <a:rPr lang="en-US" altLang="zh-TW" sz="1800" dirty="0"/>
              <a:t>But before the BERT appearance, there has been a variety of models to do the QA-retrieval task, </a:t>
            </a:r>
            <a:r>
              <a:rPr lang="en-US" altLang="zh-TW" sz="1800" dirty="0" err="1"/>
              <a:t>BiDAF</a:t>
            </a:r>
            <a:r>
              <a:rPr lang="en-US" altLang="zh-TW" sz="1800" dirty="0"/>
              <a:t>[3], was introduced in 2016 and served as a significant milestone in the development of QA systems. </a:t>
            </a:r>
          </a:p>
          <a:p>
            <a:pPr marL="0" indent="0">
              <a:buNone/>
            </a:pPr>
            <a:endParaRPr lang="en-US" altLang="zh-TW" sz="400" i="0" dirty="0">
              <a:solidFill>
                <a:srgbClr val="374151"/>
              </a:solidFill>
              <a:effectLst/>
              <a:latin typeface="+mj-lt"/>
            </a:endParaRPr>
          </a:p>
          <a:p>
            <a:pPr marL="0" indent="0">
              <a:buNone/>
            </a:pPr>
            <a:r>
              <a:rPr lang="en-US" altLang="zh-TW" sz="1800" dirty="0"/>
              <a:t>The paper, “Question Answering on </a:t>
            </a:r>
            <a:r>
              <a:rPr lang="en-US" altLang="zh-TW" sz="1800" dirty="0" err="1"/>
              <a:t>SQuAD</a:t>
            </a:r>
            <a:r>
              <a:rPr lang="en-US" altLang="zh-TW" sz="1800" dirty="0"/>
              <a:t> 2.0 Dataset” [4], which proposed three self-designed model structures built on the BERT embeddings and compare its results with </a:t>
            </a:r>
            <a:r>
              <a:rPr lang="en-US" altLang="zh-TW" sz="1800" dirty="0" err="1"/>
              <a:t>BiDAF</a:t>
            </a:r>
            <a:r>
              <a:rPr lang="en-US" altLang="zh-TW" sz="1800" dirty="0"/>
              <a:t>, is taken as a reference to design our structure for Multi-Task learning</a:t>
            </a:r>
            <a:r>
              <a:rPr lang="zh-TW" altLang="en-US" sz="1800" dirty="0"/>
              <a:t> </a:t>
            </a:r>
            <a:r>
              <a:rPr lang="en-US" altLang="zh-TW" sz="1800" dirty="0"/>
              <a:t>to help the model improve the performance in classifying if the context has the answer for the question.</a:t>
            </a:r>
          </a:p>
        </p:txBody>
      </p:sp>
      <p:sp>
        <p:nvSpPr>
          <p:cNvPr id="9" name="文字方塊 8">
            <a:extLst>
              <a:ext uri="{FF2B5EF4-FFF2-40B4-BE49-F238E27FC236}">
                <a16:creationId xmlns:a16="http://schemas.microsoft.com/office/drawing/2014/main" id="{663F1891-2E8F-3C26-3842-A440970CA8C0}"/>
              </a:ext>
            </a:extLst>
          </p:cNvPr>
          <p:cNvSpPr txBox="1"/>
          <p:nvPr/>
        </p:nvSpPr>
        <p:spPr>
          <a:xfrm>
            <a:off x="1098735" y="1734607"/>
            <a:ext cx="6102990" cy="461665"/>
          </a:xfrm>
          <a:prstGeom prst="rect">
            <a:avLst/>
          </a:prstGeom>
          <a:noFill/>
        </p:spPr>
        <p:txBody>
          <a:bodyPr wrap="square">
            <a:spAutoFit/>
          </a:bodyPr>
          <a:lstStyle/>
          <a:p>
            <a:pPr marL="0" indent="0">
              <a:buNone/>
            </a:pPr>
            <a:r>
              <a:rPr lang="en-US" altLang="zh-TW" sz="2400" dirty="0"/>
              <a:t>1.1 Outline</a:t>
            </a:r>
            <a:r>
              <a:rPr lang="zh-TW" altLang="en-US" sz="2400" dirty="0"/>
              <a:t> </a:t>
            </a:r>
            <a:r>
              <a:rPr lang="en-US" altLang="zh-TW" sz="2400" dirty="0"/>
              <a:t>and history</a:t>
            </a:r>
          </a:p>
        </p:txBody>
      </p:sp>
    </p:spTree>
    <p:extLst>
      <p:ext uri="{BB962C8B-B14F-4D97-AF65-F5344CB8AC3E}">
        <p14:creationId xmlns:p14="http://schemas.microsoft.com/office/powerpoint/2010/main" val="310653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21B3E35-40FA-6FA0-4EEC-23B418A1540B}"/>
              </a:ext>
            </a:extLst>
          </p:cNvPr>
          <p:cNvSpPr/>
          <p:nvPr/>
        </p:nvSpPr>
        <p:spPr>
          <a:xfrm>
            <a:off x="1224794" y="3506598"/>
            <a:ext cx="6207620" cy="1350628"/>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408909"/>
            <a:ext cx="9601200" cy="689036"/>
          </a:xfrm>
        </p:spPr>
        <p:txBody>
          <a:bodyPr>
            <a:normAutofit/>
          </a:bodyPr>
          <a:lstStyle/>
          <a:p>
            <a:r>
              <a:rPr lang="en-US" altLang="zh-TW" sz="4000" dirty="0"/>
              <a:t>Introduction</a:t>
            </a:r>
            <a:endParaRPr lang="zh-TW" altLang="en-US" sz="4000" dirty="0"/>
          </a:p>
        </p:txBody>
      </p:sp>
      <p:sp>
        <p:nvSpPr>
          <p:cNvPr id="4" name="文字方塊 3">
            <a:extLst>
              <a:ext uri="{FF2B5EF4-FFF2-40B4-BE49-F238E27FC236}">
                <a16:creationId xmlns:a16="http://schemas.microsoft.com/office/drawing/2014/main" id="{4C34515C-8AAD-0D18-DE4F-F473D0C8C066}"/>
              </a:ext>
            </a:extLst>
          </p:cNvPr>
          <p:cNvSpPr txBox="1"/>
          <p:nvPr/>
        </p:nvSpPr>
        <p:spPr>
          <a:xfrm>
            <a:off x="1295400" y="2833145"/>
            <a:ext cx="6094602" cy="2108269"/>
          </a:xfrm>
          <a:prstGeom prst="rect">
            <a:avLst/>
          </a:prstGeom>
          <a:noFill/>
        </p:spPr>
        <p:txBody>
          <a:bodyPr wrap="square">
            <a:spAutoFit/>
          </a:bodyPr>
          <a:lstStyle/>
          <a:p>
            <a:r>
              <a:rPr lang="en-US" altLang="zh-TW" sz="2400" dirty="0"/>
              <a:t>1.2 Question answering retrieval</a:t>
            </a:r>
          </a:p>
          <a:p>
            <a:endParaRPr lang="en-US" altLang="zh-TW" sz="2000" dirty="0"/>
          </a:p>
          <a:p>
            <a:endParaRPr lang="en-US" altLang="zh-TW" sz="900" dirty="0"/>
          </a:p>
          <a:p>
            <a:r>
              <a:rPr lang="en-US" altLang="zh-TW" sz="2000" dirty="0"/>
              <a:t>Given the context and question, </a:t>
            </a:r>
          </a:p>
          <a:p>
            <a:r>
              <a:rPr lang="en-US" altLang="zh-TW" sz="2000" dirty="0"/>
              <a:t>then retrieve the relevant answer for the question from the context.</a:t>
            </a:r>
          </a:p>
          <a:p>
            <a:endParaRPr lang="zh-TW" altLang="en-US" dirty="0"/>
          </a:p>
        </p:txBody>
      </p:sp>
      <p:pic>
        <p:nvPicPr>
          <p:cNvPr id="12" name="圖片 11">
            <a:extLst>
              <a:ext uri="{FF2B5EF4-FFF2-40B4-BE49-F238E27FC236}">
                <a16:creationId xmlns:a16="http://schemas.microsoft.com/office/drawing/2014/main" id="{77F71EBE-F6E0-84CD-14E1-B1F7EC9D90C7}"/>
              </a:ext>
            </a:extLst>
          </p:cNvPr>
          <p:cNvPicPr>
            <a:picLocks noChangeAspect="1"/>
          </p:cNvPicPr>
          <p:nvPr/>
        </p:nvPicPr>
        <p:blipFill>
          <a:blip r:embed="rId2"/>
          <a:stretch>
            <a:fillRect/>
          </a:stretch>
        </p:blipFill>
        <p:spPr>
          <a:xfrm>
            <a:off x="7734650" y="1709914"/>
            <a:ext cx="4136568" cy="3915755"/>
          </a:xfrm>
          <a:prstGeom prst="rect">
            <a:avLst/>
          </a:prstGeom>
        </p:spPr>
      </p:pic>
      <p:sp>
        <p:nvSpPr>
          <p:cNvPr id="14" name="文字方塊 13">
            <a:extLst>
              <a:ext uri="{FF2B5EF4-FFF2-40B4-BE49-F238E27FC236}">
                <a16:creationId xmlns:a16="http://schemas.microsoft.com/office/drawing/2014/main" id="{F13467BE-35CA-0668-CAD1-2EA9456FE00F}"/>
              </a:ext>
            </a:extLst>
          </p:cNvPr>
          <p:cNvSpPr txBox="1"/>
          <p:nvPr/>
        </p:nvSpPr>
        <p:spPr>
          <a:xfrm>
            <a:off x="7717872" y="5625669"/>
            <a:ext cx="4455582" cy="307777"/>
          </a:xfrm>
          <a:prstGeom prst="rect">
            <a:avLst/>
          </a:prstGeom>
          <a:noFill/>
        </p:spPr>
        <p:txBody>
          <a:bodyPr wrap="square">
            <a:spAutoFit/>
          </a:bodyPr>
          <a:lstStyle/>
          <a:p>
            <a:r>
              <a:rPr lang="en-US" altLang="zh-TW" sz="1400" dirty="0"/>
              <a:t>Fig1, the example of QA-retrieval [7]</a:t>
            </a:r>
          </a:p>
        </p:txBody>
      </p:sp>
    </p:spTree>
    <p:extLst>
      <p:ext uri="{BB962C8B-B14F-4D97-AF65-F5344CB8AC3E}">
        <p14:creationId xmlns:p14="http://schemas.microsoft.com/office/powerpoint/2010/main" val="212366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02D4D2-36BF-AB36-06DB-DC1BF38E2069}"/>
              </a:ext>
            </a:extLst>
          </p:cNvPr>
          <p:cNvSpPr/>
          <p:nvPr/>
        </p:nvSpPr>
        <p:spPr>
          <a:xfrm>
            <a:off x="1216404" y="3531765"/>
            <a:ext cx="6308520" cy="1644242"/>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409922"/>
            <a:ext cx="9601200" cy="689036"/>
          </a:xfrm>
        </p:spPr>
        <p:txBody>
          <a:bodyPr>
            <a:normAutofit/>
          </a:bodyPr>
          <a:lstStyle/>
          <a:p>
            <a:r>
              <a:rPr lang="en-US" altLang="zh-TW" sz="4000" dirty="0"/>
              <a:t>Introduction</a:t>
            </a:r>
            <a:endParaRPr lang="zh-TW" altLang="en-US" sz="4000" dirty="0"/>
          </a:p>
        </p:txBody>
      </p:sp>
      <p:sp>
        <p:nvSpPr>
          <p:cNvPr id="10" name="文字方塊 9">
            <a:extLst>
              <a:ext uri="{FF2B5EF4-FFF2-40B4-BE49-F238E27FC236}">
                <a16:creationId xmlns:a16="http://schemas.microsoft.com/office/drawing/2014/main" id="{22E5122F-6407-3664-45D3-4A78189B76BB}"/>
              </a:ext>
            </a:extLst>
          </p:cNvPr>
          <p:cNvSpPr txBox="1"/>
          <p:nvPr/>
        </p:nvSpPr>
        <p:spPr>
          <a:xfrm>
            <a:off x="1295400" y="2826003"/>
            <a:ext cx="6094602" cy="2139047"/>
          </a:xfrm>
          <a:prstGeom prst="rect">
            <a:avLst/>
          </a:prstGeom>
          <a:noFill/>
        </p:spPr>
        <p:txBody>
          <a:bodyPr wrap="square">
            <a:spAutoFit/>
          </a:bodyPr>
          <a:lstStyle/>
          <a:p>
            <a:r>
              <a:rPr lang="en-US" altLang="zh-TW" sz="2400" dirty="0"/>
              <a:t>1.3 Multi-Task Learning (MTL)</a:t>
            </a:r>
          </a:p>
          <a:p>
            <a:endParaRPr lang="en-US" altLang="zh-TW" sz="2000" dirty="0"/>
          </a:p>
          <a:p>
            <a:endParaRPr lang="en-US" altLang="zh-TW" sz="900" dirty="0"/>
          </a:p>
          <a:p>
            <a:r>
              <a:rPr lang="en-US" altLang="zh-TW" sz="2000" dirty="0"/>
              <a:t>Leverage useful information on related tasks to achieve performance improvement on target tasks.</a:t>
            </a:r>
          </a:p>
          <a:p>
            <a:endParaRPr lang="en-US" altLang="zh-TW" sz="2000" dirty="0"/>
          </a:p>
          <a:p>
            <a:r>
              <a:rPr lang="en-US" altLang="zh-TW" sz="2000" dirty="0"/>
              <a:t>There are shared layers and task-specific layers in MTL.</a:t>
            </a:r>
            <a:endParaRPr lang="zh-TW" altLang="en-US" sz="2000" dirty="0"/>
          </a:p>
        </p:txBody>
      </p:sp>
      <p:pic>
        <p:nvPicPr>
          <p:cNvPr id="1026" name="Picture 2" descr="Multi-Tasking Deep Learning – Dr. Niraj Kumar">
            <a:extLst>
              <a:ext uri="{FF2B5EF4-FFF2-40B4-BE49-F238E27FC236}">
                <a16:creationId xmlns:a16="http://schemas.microsoft.com/office/drawing/2014/main" id="{F74F533B-266F-CC7D-2D79-49268ACE8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088" y="2080470"/>
            <a:ext cx="3764888" cy="3259363"/>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a:extLst>
              <a:ext uri="{FF2B5EF4-FFF2-40B4-BE49-F238E27FC236}">
                <a16:creationId xmlns:a16="http://schemas.microsoft.com/office/drawing/2014/main" id="{12409CD6-5540-2338-C88F-86F70740FAC2}"/>
              </a:ext>
            </a:extLst>
          </p:cNvPr>
          <p:cNvSpPr txBox="1"/>
          <p:nvPr/>
        </p:nvSpPr>
        <p:spPr>
          <a:xfrm>
            <a:off x="7971310" y="5339833"/>
            <a:ext cx="4455582" cy="307777"/>
          </a:xfrm>
          <a:prstGeom prst="rect">
            <a:avLst/>
          </a:prstGeom>
          <a:noFill/>
        </p:spPr>
        <p:txBody>
          <a:bodyPr wrap="square">
            <a:spAutoFit/>
          </a:bodyPr>
          <a:lstStyle/>
          <a:p>
            <a:r>
              <a:rPr lang="en-US" altLang="zh-TW" sz="1400" dirty="0"/>
              <a:t>Fig2, the concept of hard parameter sharing MTL</a:t>
            </a:r>
          </a:p>
        </p:txBody>
      </p:sp>
    </p:spTree>
    <p:extLst>
      <p:ext uri="{BB962C8B-B14F-4D97-AF65-F5344CB8AC3E}">
        <p14:creationId xmlns:p14="http://schemas.microsoft.com/office/powerpoint/2010/main" val="53755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2DBEA43-6731-89C1-BD9D-518F5C2C3E2E}"/>
              </a:ext>
            </a:extLst>
          </p:cNvPr>
          <p:cNvSpPr/>
          <p:nvPr/>
        </p:nvSpPr>
        <p:spPr>
          <a:xfrm>
            <a:off x="1295400" y="1921078"/>
            <a:ext cx="9601199" cy="3858937"/>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B71DD11D-4B1B-9DE0-4585-172EABBFD6FB}"/>
              </a:ext>
            </a:extLst>
          </p:cNvPr>
          <p:cNvSpPr>
            <a:spLocks noGrp="1"/>
          </p:cNvSpPr>
          <p:nvPr>
            <p:ph type="title"/>
          </p:nvPr>
        </p:nvSpPr>
        <p:spPr>
          <a:xfrm>
            <a:off x="1295400" y="409922"/>
            <a:ext cx="9601200" cy="689036"/>
          </a:xfrm>
        </p:spPr>
        <p:txBody>
          <a:bodyPr>
            <a:normAutofit/>
          </a:bodyPr>
          <a:lstStyle/>
          <a:p>
            <a:r>
              <a:rPr lang="en-US" altLang="zh-TW" sz="4000" dirty="0"/>
              <a:t>Introduction</a:t>
            </a:r>
            <a:endParaRPr lang="zh-TW" altLang="en-US" sz="4000" dirty="0"/>
          </a:p>
        </p:txBody>
      </p:sp>
      <p:sp>
        <p:nvSpPr>
          <p:cNvPr id="10" name="文字方塊 9">
            <a:extLst>
              <a:ext uri="{FF2B5EF4-FFF2-40B4-BE49-F238E27FC236}">
                <a16:creationId xmlns:a16="http://schemas.microsoft.com/office/drawing/2014/main" id="{22E5122F-6407-3664-45D3-4A78189B76BB}"/>
              </a:ext>
            </a:extLst>
          </p:cNvPr>
          <p:cNvSpPr txBox="1"/>
          <p:nvPr/>
        </p:nvSpPr>
        <p:spPr>
          <a:xfrm>
            <a:off x="1295400" y="1310644"/>
            <a:ext cx="6094602" cy="461665"/>
          </a:xfrm>
          <a:prstGeom prst="rect">
            <a:avLst/>
          </a:prstGeom>
          <a:noFill/>
        </p:spPr>
        <p:txBody>
          <a:bodyPr wrap="square">
            <a:spAutoFit/>
          </a:bodyPr>
          <a:lstStyle/>
          <a:p>
            <a:r>
              <a:rPr lang="en-US" altLang="zh-TW" sz="2400" dirty="0"/>
              <a:t>1.4 Dataset</a:t>
            </a:r>
          </a:p>
        </p:txBody>
      </p:sp>
      <p:sp>
        <p:nvSpPr>
          <p:cNvPr id="3" name="內容版面配置區 2">
            <a:extLst>
              <a:ext uri="{FF2B5EF4-FFF2-40B4-BE49-F238E27FC236}">
                <a16:creationId xmlns:a16="http://schemas.microsoft.com/office/drawing/2014/main" id="{C718C539-E62A-2331-F8CF-D36ACB60A3D2}"/>
              </a:ext>
            </a:extLst>
          </p:cNvPr>
          <p:cNvSpPr>
            <a:spLocks noGrp="1"/>
          </p:cNvSpPr>
          <p:nvPr>
            <p:ph idx="1"/>
          </p:nvPr>
        </p:nvSpPr>
        <p:spPr>
          <a:xfrm>
            <a:off x="1295400" y="1983995"/>
            <a:ext cx="9601200" cy="4025153"/>
          </a:xfrm>
        </p:spPr>
        <p:txBody>
          <a:bodyPr>
            <a:normAutofit/>
          </a:bodyPr>
          <a:lstStyle/>
          <a:p>
            <a:r>
              <a:rPr lang="en-US" altLang="zh-TW" dirty="0"/>
              <a:t>Squad 2.0</a:t>
            </a:r>
          </a:p>
          <a:p>
            <a:pPr lvl="1"/>
            <a:r>
              <a:rPr lang="en-US" altLang="zh-TW" dirty="0"/>
              <a:t>In </a:t>
            </a:r>
            <a:r>
              <a:rPr lang="en-US" altLang="zh-TW" dirty="0" err="1"/>
              <a:t>SQuAD</a:t>
            </a:r>
            <a:r>
              <a:rPr lang="en-US" altLang="zh-TW" dirty="0"/>
              <a:t> 1.0, all questions are answerable, meaning there is a definite answer provided in the context passage. However, in </a:t>
            </a:r>
            <a:r>
              <a:rPr lang="en-US" altLang="zh-TW" dirty="0" err="1"/>
              <a:t>SQuAD</a:t>
            </a:r>
            <a:r>
              <a:rPr lang="en-US" altLang="zh-TW" dirty="0"/>
              <a:t> 2.0, the dataset includes both answerable and unanswerable questions. Unanswerable questions are accompanied by a placeholder answer, "no-answer," indicating that the answer is not present in the provided context passage.</a:t>
            </a:r>
          </a:p>
          <a:p>
            <a:r>
              <a:rPr lang="en-US" altLang="zh-TW" dirty="0"/>
              <a:t>GLUE Dataset</a:t>
            </a:r>
          </a:p>
          <a:p>
            <a:pPr lvl="1"/>
            <a:r>
              <a:rPr lang="en-US" altLang="zh-TW" dirty="0"/>
              <a:t>The text in the GLUE dataset is unprocessed and reflects real-world language use. It contains nuances, variations, and complexities that are representative of natural language. This realism helps models trained on GLUE to better generalize to real-world applications and perform well on unseen data.</a:t>
            </a:r>
            <a:endParaRPr lang="zh-TW" altLang="en-US" dirty="0"/>
          </a:p>
        </p:txBody>
      </p:sp>
    </p:spTree>
    <p:extLst>
      <p:ext uri="{BB962C8B-B14F-4D97-AF65-F5344CB8AC3E}">
        <p14:creationId xmlns:p14="http://schemas.microsoft.com/office/powerpoint/2010/main" val="282037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1008789-E94A-A098-48D8-BD69714D04C3}"/>
              </a:ext>
            </a:extLst>
          </p:cNvPr>
          <p:cNvSpPr/>
          <p:nvPr/>
        </p:nvSpPr>
        <p:spPr>
          <a:xfrm>
            <a:off x="977153" y="4152090"/>
            <a:ext cx="10820400" cy="2420471"/>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6A3F75DE-8FBE-B8A0-48C1-58DF0BCD1D63}"/>
              </a:ext>
            </a:extLst>
          </p:cNvPr>
          <p:cNvSpPr>
            <a:spLocks noGrp="1"/>
          </p:cNvSpPr>
          <p:nvPr>
            <p:ph type="title"/>
          </p:nvPr>
        </p:nvSpPr>
        <p:spPr>
          <a:xfrm>
            <a:off x="1371600" y="314325"/>
            <a:ext cx="9601200" cy="1485900"/>
          </a:xfrm>
        </p:spPr>
        <p:txBody>
          <a:bodyPr/>
          <a:lstStyle/>
          <a:p>
            <a:r>
              <a:rPr lang="en-US" altLang="zh-TW" dirty="0"/>
              <a:t>Improving Classifying (Un)answerable Q.</a:t>
            </a:r>
            <a:endParaRPr lang="zh-TW" altLang="en-US" dirty="0"/>
          </a:p>
        </p:txBody>
      </p:sp>
      <p:sp>
        <p:nvSpPr>
          <p:cNvPr id="3" name="內容版面配置區 2">
            <a:extLst>
              <a:ext uri="{FF2B5EF4-FFF2-40B4-BE49-F238E27FC236}">
                <a16:creationId xmlns:a16="http://schemas.microsoft.com/office/drawing/2014/main" id="{4AE33C87-CAD7-861F-CE7A-3F8BD8D64A3C}"/>
              </a:ext>
            </a:extLst>
          </p:cNvPr>
          <p:cNvSpPr>
            <a:spLocks noGrp="1"/>
          </p:cNvSpPr>
          <p:nvPr>
            <p:ph idx="1"/>
          </p:nvPr>
        </p:nvSpPr>
        <p:spPr>
          <a:xfrm>
            <a:off x="977153" y="4176122"/>
            <a:ext cx="10820400" cy="2420471"/>
          </a:xfrm>
        </p:spPr>
        <p:txBody>
          <a:bodyPr>
            <a:normAutofit/>
          </a:bodyPr>
          <a:lstStyle/>
          <a:p>
            <a:r>
              <a:rPr lang="en-US" altLang="zh-TW" dirty="0"/>
              <a:t>Goal: Increase the performance of classification in Squad 2.0</a:t>
            </a:r>
          </a:p>
          <a:p>
            <a:pPr lvl="1"/>
            <a:r>
              <a:rPr lang="en-US" altLang="zh-TW" dirty="0"/>
              <a:t>Answerable vs non-answerable questions</a:t>
            </a:r>
            <a:r>
              <a:rPr lang="en-US" altLang="zh-TW" sz="1400" dirty="0"/>
              <a:t>[4]</a:t>
            </a:r>
            <a:r>
              <a:rPr lang="en-US" altLang="zh-TW" dirty="0"/>
              <a:t>, the analysis showed that the performance of the answerable question is improved while the performance for the unanswerable question dropped hugely. The research thought that it’s not an overfitting problem but a problem with weak [CLS] token to classify the unanswerable ones.</a:t>
            </a:r>
          </a:p>
          <a:p>
            <a:pPr lvl="1"/>
            <a:r>
              <a:rPr lang="en-US" altLang="zh-TW" dirty="0"/>
              <a:t>In the above, we tried some multitasking mechanism to help the model get more weight on the [CLS] token, also make sure that answerable questions work properly.</a:t>
            </a:r>
            <a:endParaRPr lang="zh-TW" altLang="en-US" sz="1400" dirty="0"/>
          </a:p>
        </p:txBody>
      </p:sp>
      <p:pic>
        <p:nvPicPr>
          <p:cNvPr id="5" name="圖片 4">
            <a:extLst>
              <a:ext uri="{FF2B5EF4-FFF2-40B4-BE49-F238E27FC236}">
                <a16:creationId xmlns:a16="http://schemas.microsoft.com/office/drawing/2014/main" id="{FBCD67BF-F277-D6C5-5AA7-808486470BA3}"/>
              </a:ext>
            </a:extLst>
          </p:cNvPr>
          <p:cNvPicPr>
            <a:picLocks noChangeAspect="1"/>
          </p:cNvPicPr>
          <p:nvPr/>
        </p:nvPicPr>
        <p:blipFill>
          <a:blip r:embed="rId2"/>
          <a:stretch>
            <a:fillRect/>
          </a:stretch>
        </p:blipFill>
        <p:spPr>
          <a:xfrm>
            <a:off x="1604683" y="1057275"/>
            <a:ext cx="8605178" cy="2676276"/>
          </a:xfrm>
          <a:prstGeom prst="rect">
            <a:avLst/>
          </a:prstGeom>
        </p:spPr>
      </p:pic>
      <p:sp>
        <p:nvSpPr>
          <p:cNvPr id="6" name="內容版面配置區 2">
            <a:extLst>
              <a:ext uri="{FF2B5EF4-FFF2-40B4-BE49-F238E27FC236}">
                <a16:creationId xmlns:a16="http://schemas.microsoft.com/office/drawing/2014/main" id="{0FC2AA21-FFF4-DEE3-7409-E5ECB52D3088}"/>
              </a:ext>
            </a:extLst>
          </p:cNvPr>
          <p:cNvSpPr txBox="1">
            <a:spLocks/>
          </p:cNvSpPr>
          <p:nvPr/>
        </p:nvSpPr>
        <p:spPr>
          <a:xfrm>
            <a:off x="1673622" y="3789081"/>
            <a:ext cx="4498578" cy="266700"/>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TW" sz="1400" dirty="0"/>
              <a:t>Fig3, Analysis in Question Answering on </a:t>
            </a:r>
            <a:r>
              <a:rPr lang="en-US" altLang="zh-TW" sz="1400" dirty="0" err="1"/>
              <a:t>SQuAD</a:t>
            </a:r>
            <a:r>
              <a:rPr lang="en-US" altLang="zh-TW" sz="1400" dirty="0"/>
              <a:t> 2.0 Dataset</a:t>
            </a:r>
            <a:r>
              <a:rPr lang="en-US" altLang="zh-TW" sz="1100" dirty="0"/>
              <a:t>[4]</a:t>
            </a:r>
            <a:endParaRPr lang="zh-TW" altLang="en-US" sz="1100" dirty="0"/>
          </a:p>
        </p:txBody>
      </p:sp>
    </p:spTree>
    <p:extLst>
      <p:ext uri="{BB962C8B-B14F-4D97-AF65-F5344CB8AC3E}">
        <p14:creationId xmlns:p14="http://schemas.microsoft.com/office/powerpoint/2010/main" val="39012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BE0CBA-8AB1-6B1E-35FF-E54E1FCDB943}"/>
              </a:ext>
            </a:extLst>
          </p:cNvPr>
          <p:cNvSpPr/>
          <p:nvPr/>
        </p:nvSpPr>
        <p:spPr>
          <a:xfrm>
            <a:off x="1044388" y="1445491"/>
            <a:ext cx="10820400" cy="2420471"/>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3" name="內容版面配置區 2">
            <a:extLst>
              <a:ext uri="{FF2B5EF4-FFF2-40B4-BE49-F238E27FC236}">
                <a16:creationId xmlns:a16="http://schemas.microsoft.com/office/drawing/2014/main" id="{4AE33C87-CAD7-861F-CE7A-3F8BD8D64A3C}"/>
              </a:ext>
            </a:extLst>
          </p:cNvPr>
          <p:cNvSpPr>
            <a:spLocks noGrp="1"/>
          </p:cNvSpPr>
          <p:nvPr>
            <p:ph idx="1"/>
          </p:nvPr>
        </p:nvSpPr>
        <p:spPr>
          <a:xfrm>
            <a:off x="1308538" y="1680427"/>
            <a:ext cx="10165976" cy="1950597"/>
          </a:xfrm>
        </p:spPr>
        <p:txBody>
          <a:bodyPr>
            <a:normAutofit/>
          </a:bodyPr>
          <a:lstStyle/>
          <a:p>
            <a:pPr marL="0" indent="0">
              <a:buNone/>
            </a:pPr>
            <a:r>
              <a:rPr lang="en-US" altLang="zh-TW" dirty="0"/>
              <a:t>Main Method: </a:t>
            </a:r>
          </a:p>
          <a:p>
            <a:r>
              <a:rPr lang="en-US" altLang="zh-TW" dirty="0"/>
              <a:t>Inspired by BERT and the architecture in </a:t>
            </a:r>
            <a:r>
              <a:rPr lang="en-US" altLang="zh-TW" i="1" dirty="0"/>
              <a:t>Multi-Task Learning in Natural Language Processing: An Overview</a:t>
            </a:r>
            <a:r>
              <a:rPr lang="en-US" altLang="zh-TW" sz="1400" dirty="0"/>
              <a:t>[8]</a:t>
            </a:r>
            <a:r>
              <a:rPr lang="en-US" altLang="zh-TW" dirty="0"/>
              <a:t>, we tried to use self-attention to focus on [CLS] token</a:t>
            </a:r>
          </a:p>
          <a:p>
            <a:r>
              <a:rPr lang="en-US" altLang="zh-TW" dirty="0"/>
              <a:t>Self-attention allows the model to attend to relevant information and make accurate predictions for no-answer scenarios</a:t>
            </a:r>
          </a:p>
          <a:p>
            <a:endParaRPr lang="en-US" altLang="zh-TW" dirty="0"/>
          </a:p>
        </p:txBody>
      </p:sp>
      <p:sp>
        <p:nvSpPr>
          <p:cNvPr id="7" name="標題 1">
            <a:extLst>
              <a:ext uri="{FF2B5EF4-FFF2-40B4-BE49-F238E27FC236}">
                <a16:creationId xmlns:a16="http://schemas.microsoft.com/office/drawing/2014/main" id="{3AF7B81C-8F54-9524-9AEC-D463678D6D8B}"/>
              </a:ext>
            </a:extLst>
          </p:cNvPr>
          <p:cNvSpPr txBox="1">
            <a:spLocks/>
          </p:cNvSpPr>
          <p:nvPr/>
        </p:nvSpPr>
        <p:spPr>
          <a:xfrm>
            <a:off x="1371600" y="462811"/>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TW" dirty="0"/>
              <a:t>Improving Classifying (Un)answerable Q.</a:t>
            </a:r>
            <a:endParaRPr lang="zh-TW" altLang="en-US" dirty="0"/>
          </a:p>
        </p:txBody>
      </p:sp>
      <p:sp>
        <p:nvSpPr>
          <p:cNvPr id="8" name="矩形 7">
            <a:extLst>
              <a:ext uri="{FF2B5EF4-FFF2-40B4-BE49-F238E27FC236}">
                <a16:creationId xmlns:a16="http://schemas.microsoft.com/office/drawing/2014/main" id="{2279A33D-F438-42FD-C614-DBC039CB701F}"/>
              </a:ext>
            </a:extLst>
          </p:cNvPr>
          <p:cNvSpPr/>
          <p:nvPr/>
        </p:nvSpPr>
        <p:spPr>
          <a:xfrm>
            <a:off x="1004108" y="4100898"/>
            <a:ext cx="10820400" cy="2420471"/>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9" name="內容版面配置區 2">
            <a:extLst>
              <a:ext uri="{FF2B5EF4-FFF2-40B4-BE49-F238E27FC236}">
                <a16:creationId xmlns:a16="http://schemas.microsoft.com/office/drawing/2014/main" id="{5C769256-C411-F24A-218D-1CE0706F7A07}"/>
              </a:ext>
            </a:extLst>
          </p:cNvPr>
          <p:cNvSpPr txBox="1">
            <a:spLocks/>
          </p:cNvSpPr>
          <p:nvPr/>
        </p:nvSpPr>
        <p:spPr>
          <a:xfrm>
            <a:off x="1308538" y="4335834"/>
            <a:ext cx="10165976" cy="195059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altLang="zh-TW" dirty="0"/>
              <a:t>Sub. Method (Abandoned): </a:t>
            </a:r>
          </a:p>
          <a:p>
            <a:r>
              <a:rPr lang="en-US" altLang="zh-TW" dirty="0"/>
              <a:t>Refer to </a:t>
            </a:r>
            <a:r>
              <a:rPr lang="en-US" altLang="zh-TW" i="1" dirty="0"/>
              <a:t>Question Answering on </a:t>
            </a:r>
            <a:r>
              <a:rPr lang="en-US" altLang="zh-TW" i="1" dirty="0" err="1"/>
              <a:t>SQuAD</a:t>
            </a:r>
            <a:r>
              <a:rPr lang="en-US" altLang="zh-TW" i="1" dirty="0"/>
              <a:t> 2.0 Dataset</a:t>
            </a:r>
            <a:r>
              <a:rPr lang="en-US" altLang="zh-TW" sz="1400" dirty="0"/>
              <a:t>[4]</a:t>
            </a:r>
            <a:r>
              <a:rPr lang="en-US" altLang="zh-TW" i="1" dirty="0"/>
              <a:t> ,</a:t>
            </a:r>
            <a:r>
              <a:rPr lang="en-US" altLang="zh-TW" dirty="0"/>
              <a:t>we built modeling layers for QA and supporting data while the classification of the answerable/unanswerable question was supported by the supporting data’s modeling layers.</a:t>
            </a:r>
            <a:endParaRPr lang="en-US" altLang="zh-TW" i="1" dirty="0"/>
          </a:p>
        </p:txBody>
      </p:sp>
    </p:spTree>
    <p:extLst>
      <p:ext uri="{BB962C8B-B14F-4D97-AF65-F5344CB8AC3E}">
        <p14:creationId xmlns:p14="http://schemas.microsoft.com/office/powerpoint/2010/main" val="373361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24A9A3B-4731-2DC6-260B-F9BA3CCAD230}"/>
              </a:ext>
            </a:extLst>
          </p:cNvPr>
          <p:cNvSpPr/>
          <p:nvPr/>
        </p:nvSpPr>
        <p:spPr>
          <a:xfrm>
            <a:off x="1134034" y="1740583"/>
            <a:ext cx="10905565" cy="3960969"/>
          </a:xfrm>
          <a:prstGeom prst="rect">
            <a:avLst/>
          </a:prstGeom>
          <a:solidFill>
            <a:srgbClr val="DCDC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2" name="標題 1">
            <a:extLst>
              <a:ext uri="{FF2B5EF4-FFF2-40B4-BE49-F238E27FC236}">
                <a16:creationId xmlns:a16="http://schemas.microsoft.com/office/drawing/2014/main" id="{6A3F75DE-8FBE-B8A0-48C1-58DF0BCD1D63}"/>
              </a:ext>
            </a:extLst>
          </p:cNvPr>
          <p:cNvSpPr>
            <a:spLocks noGrp="1"/>
          </p:cNvSpPr>
          <p:nvPr>
            <p:ph type="title"/>
          </p:nvPr>
        </p:nvSpPr>
        <p:spPr/>
        <p:txBody>
          <a:bodyPr/>
          <a:lstStyle/>
          <a:p>
            <a:r>
              <a:rPr lang="en-US" altLang="zh-TW" dirty="0"/>
              <a:t>Approach</a:t>
            </a:r>
            <a:endParaRPr lang="zh-TW" altLang="en-US" dirty="0"/>
          </a:p>
        </p:txBody>
      </p:sp>
      <p:sp>
        <p:nvSpPr>
          <p:cNvPr id="3" name="內容版面配置區 2">
            <a:extLst>
              <a:ext uri="{FF2B5EF4-FFF2-40B4-BE49-F238E27FC236}">
                <a16:creationId xmlns:a16="http://schemas.microsoft.com/office/drawing/2014/main" id="{4AE33C87-CAD7-861F-CE7A-3F8BD8D64A3C}"/>
              </a:ext>
            </a:extLst>
          </p:cNvPr>
          <p:cNvSpPr>
            <a:spLocks noGrp="1"/>
          </p:cNvSpPr>
          <p:nvPr>
            <p:ph idx="1"/>
          </p:nvPr>
        </p:nvSpPr>
        <p:spPr>
          <a:xfrm>
            <a:off x="1371600" y="1999130"/>
            <a:ext cx="9601200" cy="3581400"/>
          </a:xfrm>
        </p:spPr>
        <p:txBody>
          <a:bodyPr>
            <a:normAutofit/>
          </a:bodyPr>
          <a:lstStyle/>
          <a:p>
            <a:r>
              <a:rPr lang="en-US" altLang="zh-TW" dirty="0"/>
              <a:t>CLF Modeling layer (Modeling layer for supporting data)</a:t>
            </a:r>
          </a:p>
          <a:p>
            <a:pPr lvl="1"/>
            <a:r>
              <a:rPr lang="en-US" altLang="zh-TW" dirty="0"/>
              <a:t>Original pooler output + Linear(the concatenation last 4 hidden states of BERT)</a:t>
            </a:r>
          </a:p>
          <a:p>
            <a:r>
              <a:rPr lang="en-US" altLang="zh-TW" dirty="0"/>
              <a:t>Highway Network with Bi-LSTM (Modeling layer for QA)</a:t>
            </a:r>
          </a:p>
          <a:p>
            <a:pPr lvl="1"/>
            <a:r>
              <a:rPr lang="en-US" altLang="zh-TW" dirty="0"/>
              <a:t>Captures contextual information and relationships between words</a:t>
            </a:r>
          </a:p>
          <a:p>
            <a:pPr lvl="1"/>
            <a:r>
              <a:rPr lang="en-US" altLang="zh-TW" dirty="0"/>
              <a:t>Allows bidirectional information flow</a:t>
            </a:r>
          </a:p>
          <a:p>
            <a:pPr lvl="1"/>
            <a:r>
              <a:rPr lang="en-US" altLang="zh-TW" dirty="0"/>
              <a:t>Inspired by Stanford research</a:t>
            </a:r>
            <a:r>
              <a:rPr lang="en-US" altLang="zh-TW" sz="1400" dirty="0"/>
              <a:t>[4]</a:t>
            </a:r>
          </a:p>
          <a:p>
            <a:r>
              <a:rPr lang="en-US" altLang="zh-TW" dirty="0"/>
              <a:t>Self-Attention Structure</a:t>
            </a:r>
          </a:p>
          <a:p>
            <a:pPr lvl="1"/>
            <a:r>
              <a:rPr lang="en-US" altLang="zh-TW" dirty="0"/>
              <a:t>Addresses the defect in classifying no-answer data</a:t>
            </a:r>
            <a:endParaRPr lang="zh-TW" altLang="en-US" dirty="0"/>
          </a:p>
        </p:txBody>
      </p:sp>
    </p:spTree>
    <p:extLst>
      <p:ext uri="{BB962C8B-B14F-4D97-AF65-F5344CB8AC3E}">
        <p14:creationId xmlns:p14="http://schemas.microsoft.com/office/powerpoint/2010/main" val="3006625411"/>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2104</TotalTime>
  <Words>1456</Words>
  <Application>Microsoft Office PowerPoint</Application>
  <PresentationFormat>寬螢幕</PresentationFormat>
  <Paragraphs>140</Paragraphs>
  <Slides>18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Lucida Grande</vt:lpstr>
      <vt:lpstr>Amasis MT Pro Black</vt:lpstr>
      <vt:lpstr>Cambria Math</vt:lpstr>
      <vt:lpstr>Franklin Gothic Book</vt:lpstr>
      <vt:lpstr>裁剪</vt:lpstr>
      <vt:lpstr>How Multitasking Benefits QA Retrieval</vt:lpstr>
      <vt:lpstr>PowerPoint 簡報</vt:lpstr>
      <vt:lpstr>Introduction</vt:lpstr>
      <vt:lpstr>Introduction</vt:lpstr>
      <vt:lpstr>Introduction</vt:lpstr>
      <vt:lpstr>Introduction</vt:lpstr>
      <vt:lpstr>Improving Classifying (Un)answerable Q.</vt:lpstr>
      <vt:lpstr>PowerPoint 簡報</vt:lpstr>
      <vt:lpstr>Approach</vt:lpstr>
      <vt:lpstr>Approach</vt:lpstr>
      <vt:lpstr>Approach</vt:lpstr>
      <vt:lpstr>Approach</vt:lpstr>
      <vt:lpstr>Approach</vt:lpstr>
      <vt:lpstr>Approach</vt:lpstr>
      <vt:lpstr>Results</vt:lpstr>
      <vt:lpstr>Compared with no-multitasking</vt:lpstr>
      <vt:lpstr>Conclusion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Spooky Author Identification</dc:title>
  <dc:creator>王駿杰 WANG,CHUN-CHIEH</dc:creator>
  <cp:lastModifiedBy>wangjasonx62301@gmail.com</cp:lastModifiedBy>
  <cp:revision>22</cp:revision>
  <dcterms:created xsi:type="dcterms:W3CDTF">2022-09-11T11:35:45Z</dcterms:created>
  <dcterms:modified xsi:type="dcterms:W3CDTF">2023-05-18T02:36:37Z</dcterms:modified>
</cp:coreProperties>
</file>