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F213C3-2C70-91E3-282B-831C9DE18923}" v="1" dt="2024-04-24T08:38:31.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8A0A38-154D-4A85-BCDB-DB66D982239D}" type="doc">
      <dgm:prSet loTypeId="urn:microsoft.com/office/officeart/2018/5/layout/CenteredIconLabelDescriptionList" loCatId="icon" qsTypeId="urn:microsoft.com/office/officeart/2005/8/quickstyle/simple1" qsCatId="simple" csTypeId="urn:microsoft.com/office/officeart/2005/8/colors/accent0_2" csCatId="mainScheme" phldr="1"/>
      <dgm:spPr/>
      <dgm:t>
        <a:bodyPr/>
        <a:lstStyle/>
        <a:p>
          <a:endParaRPr lang="en-US"/>
        </a:p>
      </dgm:t>
    </dgm:pt>
    <dgm:pt modelId="{B8AD7706-FA1D-45F1-B192-7CDD5A98A279}">
      <dgm:prSet/>
      <dgm:spPr/>
      <dgm:t>
        <a:bodyPr/>
        <a:lstStyle/>
        <a:p>
          <a:pPr>
            <a:defRPr b="1"/>
          </a:pPr>
          <a:r>
            <a:rPr lang="ja-JP"/>
            <a:t>建立违纪举报和申诉受理机制</a:t>
          </a:r>
          <a:endParaRPr lang="en-US"/>
        </a:p>
      </dgm:t>
    </dgm:pt>
    <dgm:pt modelId="{34CB2BF8-EB5E-4233-9541-57A9BC195A60}" type="parTrans" cxnId="{336D416D-4E5D-45DF-804A-23C8EE610E27}">
      <dgm:prSet/>
      <dgm:spPr/>
      <dgm:t>
        <a:bodyPr/>
        <a:lstStyle/>
        <a:p>
          <a:endParaRPr lang="en-US"/>
        </a:p>
      </dgm:t>
    </dgm:pt>
    <dgm:pt modelId="{0736C2F1-6A3F-49E2-B2E7-4DDCBBDC1A31}" type="sibTrans" cxnId="{336D416D-4E5D-45DF-804A-23C8EE610E27}">
      <dgm:prSet/>
      <dgm:spPr/>
      <dgm:t>
        <a:bodyPr/>
        <a:lstStyle/>
        <a:p>
          <a:endParaRPr lang="en-US"/>
        </a:p>
      </dgm:t>
    </dgm:pt>
    <dgm:pt modelId="{6CC01880-0DF3-412A-8647-9FE66FC31DB2}">
      <dgm:prSet/>
      <dgm:spPr/>
      <dgm:t>
        <a:bodyPr/>
        <a:lstStyle/>
        <a:p>
          <a:r>
            <a:rPr lang="ja-JP"/>
            <a:t>严肃查处违规违纪行为</a:t>
          </a:r>
          <a:endParaRPr lang="en-US"/>
        </a:p>
      </dgm:t>
    </dgm:pt>
    <dgm:pt modelId="{CAE8E98A-23F7-4729-B330-D03DDA6828BD}" type="parTrans" cxnId="{C2205204-0576-41CE-B050-1A23E1ED2439}">
      <dgm:prSet/>
      <dgm:spPr/>
      <dgm:t>
        <a:bodyPr/>
        <a:lstStyle/>
        <a:p>
          <a:endParaRPr lang="en-US"/>
        </a:p>
      </dgm:t>
    </dgm:pt>
    <dgm:pt modelId="{7C476FEE-E952-48C6-8316-243DC5936BEE}" type="sibTrans" cxnId="{C2205204-0576-41CE-B050-1A23E1ED2439}">
      <dgm:prSet/>
      <dgm:spPr/>
      <dgm:t>
        <a:bodyPr/>
        <a:lstStyle/>
        <a:p>
          <a:endParaRPr lang="en-US"/>
        </a:p>
      </dgm:t>
    </dgm:pt>
    <dgm:pt modelId="{709A649B-4B61-4E00-B7BF-78EBE475AB6A}">
      <dgm:prSet/>
      <dgm:spPr/>
      <dgm:t>
        <a:bodyPr/>
        <a:lstStyle/>
        <a:p>
          <a:pPr>
            <a:defRPr b="1"/>
          </a:pPr>
          <a:r>
            <a:rPr lang="ja-JP"/>
            <a:t>对于造成不良影响或严重后果的学校</a:t>
          </a:r>
          <a:endParaRPr lang="en-US"/>
        </a:p>
      </dgm:t>
    </dgm:pt>
    <dgm:pt modelId="{9C634D0D-44A6-4CE2-A7D1-962EEF94967C}" type="parTrans" cxnId="{CEAF5BB9-263C-4526-A5D4-AF8CC6EEC897}">
      <dgm:prSet/>
      <dgm:spPr/>
      <dgm:t>
        <a:bodyPr/>
        <a:lstStyle/>
        <a:p>
          <a:endParaRPr lang="en-US"/>
        </a:p>
      </dgm:t>
    </dgm:pt>
    <dgm:pt modelId="{209CE26C-396F-4BD9-BB3B-AB24F0E0346C}" type="sibTrans" cxnId="{CEAF5BB9-263C-4526-A5D4-AF8CC6EEC897}">
      <dgm:prSet/>
      <dgm:spPr/>
      <dgm:t>
        <a:bodyPr/>
        <a:lstStyle/>
        <a:p>
          <a:endParaRPr lang="en-US"/>
        </a:p>
      </dgm:t>
    </dgm:pt>
    <dgm:pt modelId="{90F6A241-BA60-438C-8D46-30C292B3BF17}">
      <dgm:prSet/>
      <dgm:spPr/>
      <dgm:t>
        <a:bodyPr/>
        <a:lstStyle/>
        <a:p>
          <a:r>
            <a:rPr lang="ja-JP"/>
            <a:t>视情节轻重给予约谈、通报批评、追究相关人员责任等处罚</a:t>
          </a:r>
          <a:endParaRPr lang="en-US"/>
        </a:p>
      </dgm:t>
    </dgm:pt>
    <dgm:pt modelId="{7DDF17AC-3A3D-4CCF-B461-C0264915F986}" type="parTrans" cxnId="{81ABAABD-583A-4976-89B1-3DA45EC41B2D}">
      <dgm:prSet/>
      <dgm:spPr/>
      <dgm:t>
        <a:bodyPr/>
        <a:lstStyle/>
        <a:p>
          <a:endParaRPr lang="en-US"/>
        </a:p>
      </dgm:t>
    </dgm:pt>
    <dgm:pt modelId="{99E5E1AB-2A3F-4E3B-985B-2A10430606F1}" type="sibTrans" cxnId="{81ABAABD-583A-4976-89B1-3DA45EC41B2D}">
      <dgm:prSet/>
      <dgm:spPr/>
      <dgm:t>
        <a:bodyPr/>
        <a:lstStyle/>
        <a:p>
          <a:endParaRPr lang="en-US"/>
        </a:p>
      </dgm:t>
    </dgm:pt>
    <dgm:pt modelId="{AF226B75-E5AA-4748-9DE0-B87A0D44D1D6}">
      <dgm:prSet/>
      <dgm:spPr/>
      <dgm:t>
        <a:bodyPr/>
        <a:lstStyle/>
        <a:p>
          <a:pPr>
            <a:defRPr b="1"/>
          </a:pPr>
          <a:r>
            <a:rPr lang="ja-JP"/>
            <a:t>对于违规违纪的民办学校</a:t>
          </a:r>
          <a:endParaRPr lang="en-US"/>
        </a:p>
      </dgm:t>
    </dgm:pt>
    <dgm:pt modelId="{3E27B700-EAED-484B-89B6-57E728E387E4}" type="parTrans" cxnId="{17DA4AC7-E6B3-4F39-8613-774D0810B834}">
      <dgm:prSet/>
      <dgm:spPr/>
      <dgm:t>
        <a:bodyPr/>
        <a:lstStyle/>
        <a:p>
          <a:endParaRPr lang="en-US"/>
        </a:p>
      </dgm:t>
    </dgm:pt>
    <dgm:pt modelId="{8D994F0E-98E1-4934-AE66-BEF28E6BFB84}" type="sibTrans" cxnId="{17DA4AC7-E6B3-4F39-8613-774D0810B834}">
      <dgm:prSet/>
      <dgm:spPr/>
      <dgm:t>
        <a:bodyPr/>
        <a:lstStyle/>
        <a:p>
          <a:endParaRPr lang="en-US"/>
        </a:p>
      </dgm:t>
    </dgm:pt>
    <dgm:pt modelId="{C7EAEEA9-9558-4413-97E2-182399C57B3D}">
      <dgm:prSet/>
      <dgm:spPr/>
      <dgm:t>
        <a:bodyPr/>
        <a:lstStyle/>
        <a:p>
          <a:r>
            <a:rPr lang="ja-JP"/>
            <a:t>依照有关规定给予减少下一年度招生计划、停止当年招生直至吊销办学许可证的处罚</a:t>
          </a:r>
          <a:endParaRPr lang="en-US"/>
        </a:p>
      </dgm:t>
    </dgm:pt>
    <dgm:pt modelId="{0DD39BEC-E253-4F7C-9B82-EB849BBE438A}" type="parTrans" cxnId="{5BB91FD5-C5B8-44DC-B451-D6FA453C6472}">
      <dgm:prSet/>
      <dgm:spPr/>
      <dgm:t>
        <a:bodyPr/>
        <a:lstStyle/>
        <a:p>
          <a:endParaRPr lang="en-US"/>
        </a:p>
      </dgm:t>
    </dgm:pt>
    <dgm:pt modelId="{2B0623DF-A670-4106-8999-DBE8C8DF59C4}" type="sibTrans" cxnId="{5BB91FD5-C5B8-44DC-B451-D6FA453C6472}">
      <dgm:prSet/>
      <dgm:spPr/>
      <dgm:t>
        <a:bodyPr/>
        <a:lstStyle/>
        <a:p>
          <a:endParaRPr lang="en-US"/>
        </a:p>
      </dgm:t>
    </dgm:pt>
    <dgm:pt modelId="{12D0E789-9FBC-4881-9B25-E1937B53FD77}" type="pres">
      <dgm:prSet presAssocID="{148A0A38-154D-4A85-BCDB-DB66D982239D}" presName="root" presStyleCnt="0">
        <dgm:presLayoutVars>
          <dgm:dir/>
          <dgm:resizeHandles val="exact"/>
        </dgm:presLayoutVars>
      </dgm:prSet>
      <dgm:spPr/>
    </dgm:pt>
    <dgm:pt modelId="{6D535F70-5E74-4822-9C33-8E1F0559D244}" type="pres">
      <dgm:prSet presAssocID="{B8AD7706-FA1D-45F1-B192-7CDD5A98A279}" presName="compNode" presStyleCnt="0"/>
      <dgm:spPr/>
    </dgm:pt>
    <dgm:pt modelId="{B584B84D-0B67-4250-9209-8EB139CE8D38}" type="pres">
      <dgm:prSet presAssocID="{B8AD7706-FA1D-45F1-B192-7CDD5A98A2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rk scene"/>
        </a:ext>
      </dgm:extLst>
    </dgm:pt>
    <dgm:pt modelId="{8379515C-4D5E-4C83-A951-BB7548FAC98A}" type="pres">
      <dgm:prSet presAssocID="{B8AD7706-FA1D-45F1-B192-7CDD5A98A279}" presName="iconSpace" presStyleCnt="0"/>
      <dgm:spPr/>
    </dgm:pt>
    <dgm:pt modelId="{6754695B-DDBB-44C0-B7DB-0B579F661C5A}" type="pres">
      <dgm:prSet presAssocID="{B8AD7706-FA1D-45F1-B192-7CDD5A98A279}" presName="parTx" presStyleLbl="revTx" presStyleIdx="0" presStyleCnt="6">
        <dgm:presLayoutVars>
          <dgm:chMax val="0"/>
          <dgm:chPref val="0"/>
        </dgm:presLayoutVars>
      </dgm:prSet>
      <dgm:spPr/>
    </dgm:pt>
    <dgm:pt modelId="{9952136B-F818-4D9F-99C8-56EAB5FF1EF0}" type="pres">
      <dgm:prSet presAssocID="{B8AD7706-FA1D-45F1-B192-7CDD5A98A279}" presName="txSpace" presStyleCnt="0"/>
      <dgm:spPr/>
    </dgm:pt>
    <dgm:pt modelId="{9B61E20E-0AC9-49DD-8D6C-68DEE023A821}" type="pres">
      <dgm:prSet presAssocID="{B8AD7706-FA1D-45F1-B192-7CDD5A98A279}" presName="desTx" presStyleLbl="revTx" presStyleIdx="1" presStyleCnt="6">
        <dgm:presLayoutVars/>
      </dgm:prSet>
      <dgm:spPr/>
    </dgm:pt>
    <dgm:pt modelId="{1C1FDFD5-6FCC-404C-BFBD-949453F94981}" type="pres">
      <dgm:prSet presAssocID="{0736C2F1-6A3F-49E2-B2E7-4DDCBBDC1A31}" presName="sibTrans" presStyleCnt="0"/>
      <dgm:spPr/>
    </dgm:pt>
    <dgm:pt modelId="{4573AC96-9C68-47C5-A7BD-2FDF71D188F2}" type="pres">
      <dgm:prSet presAssocID="{709A649B-4B61-4E00-B7BF-78EBE475AB6A}" presName="compNode" presStyleCnt="0"/>
      <dgm:spPr/>
    </dgm:pt>
    <dgm:pt modelId="{018CBC3C-C836-4B65-A355-726706C3B3F9}" type="pres">
      <dgm:prSet presAssocID="{709A649B-4B61-4E00-B7BF-78EBE475AB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lind"/>
        </a:ext>
      </dgm:extLst>
    </dgm:pt>
    <dgm:pt modelId="{4AAD0734-BB80-41D5-B3BF-335E55CD2453}" type="pres">
      <dgm:prSet presAssocID="{709A649B-4B61-4E00-B7BF-78EBE475AB6A}" presName="iconSpace" presStyleCnt="0"/>
      <dgm:spPr/>
    </dgm:pt>
    <dgm:pt modelId="{EFD3B2C6-CF47-46B0-BAAE-8E0DA08643EB}" type="pres">
      <dgm:prSet presAssocID="{709A649B-4B61-4E00-B7BF-78EBE475AB6A}" presName="parTx" presStyleLbl="revTx" presStyleIdx="2" presStyleCnt="6">
        <dgm:presLayoutVars>
          <dgm:chMax val="0"/>
          <dgm:chPref val="0"/>
        </dgm:presLayoutVars>
      </dgm:prSet>
      <dgm:spPr/>
    </dgm:pt>
    <dgm:pt modelId="{C4F759B7-5C9B-43D4-8260-5601D6DB4F72}" type="pres">
      <dgm:prSet presAssocID="{709A649B-4B61-4E00-B7BF-78EBE475AB6A}" presName="txSpace" presStyleCnt="0"/>
      <dgm:spPr/>
    </dgm:pt>
    <dgm:pt modelId="{F112A71B-DCC1-4BB3-B000-0DE86A5884FD}" type="pres">
      <dgm:prSet presAssocID="{709A649B-4B61-4E00-B7BF-78EBE475AB6A}" presName="desTx" presStyleLbl="revTx" presStyleIdx="3" presStyleCnt="6">
        <dgm:presLayoutVars/>
      </dgm:prSet>
      <dgm:spPr/>
    </dgm:pt>
    <dgm:pt modelId="{8BE68B5D-B405-4755-BCD2-EAF9727F51A7}" type="pres">
      <dgm:prSet presAssocID="{209CE26C-396F-4BD9-BB3B-AB24F0E0346C}" presName="sibTrans" presStyleCnt="0"/>
      <dgm:spPr/>
    </dgm:pt>
    <dgm:pt modelId="{A76A64BA-47A5-4803-AD90-8883F1CF8664}" type="pres">
      <dgm:prSet presAssocID="{AF226B75-E5AA-4748-9DE0-B87A0D44D1D6}" presName="compNode" presStyleCnt="0"/>
      <dgm:spPr/>
    </dgm:pt>
    <dgm:pt modelId="{FC88C06D-4DF1-480F-943C-0CE92C54447D}" type="pres">
      <dgm:prSet presAssocID="{AF226B75-E5AA-4748-9DE0-B87A0D44D1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ce hockey"/>
        </a:ext>
      </dgm:extLst>
    </dgm:pt>
    <dgm:pt modelId="{55806135-6716-4A28-8EA5-C78C4C508A36}" type="pres">
      <dgm:prSet presAssocID="{AF226B75-E5AA-4748-9DE0-B87A0D44D1D6}" presName="iconSpace" presStyleCnt="0"/>
      <dgm:spPr/>
    </dgm:pt>
    <dgm:pt modelId="{9DE5162F-E846-43FB-A2E9-15722952FA61}" type="pres">
      <dgm:prSet presAssocID="{AF226B75-E5AA-4748-9DE0-B87A0D44D1D6}" presName="parTx" presStyleLbl="revTx" presStyleIdx="4" presStyleCnt="6">
        <dgm:presLayoutVars>
          <dgm:chMax val="0"/>
          <dgm:chPref val="0"/>
        </dgm:presLayoutVars>
      </dgm:prSet>
      <dgm:spPr/>
    </dgm:pt>
    <dgm:pt modelId="{14234E10-AD85-415B-87A1-695A47BABC89}" type="pres">
      <dgm:prSet presAssocID="{AF226B75-E5AA-4748-9DE0-B87A0D44D1D6}" presName="txSpace" presStyleCnt="0"/>
      <dgm:spPr/>
    </dgm:pt>
    <dgm:pt modelId="{A75335E6-E680-4897-8D55-12B4F051F963}" type="pres">
      <dgm:prSet presAssocID="{AF226B75-E5AA-4748-9DE0-B87A0D44D1D6}" presName="desTx" presStyleLbl="revTx" presStyleIdx="5" presStyleCnt="6">
        <dgm:presLayoutVars/>
      </dgm:prSet>
      <dgm:spPr/>
    </dgm:pt>
  </dgm:ptLst>
  <dgm:cxnLst>
    <dgm:cxn modelId="{C2205204-0576-41CE-B050-1A23E1ED2439}" srcId="{B8AD7706-FA1D-45F1-B192-7CDD5A98A279}" destId="{6CC01880-0DF3-412A-8647-9FE66FC31DB2}" srcOrd="0" destOrd="0" parTransId="{CAE8E98A-23F7-4729-B330-D03DDA6828BD}" sibTransId="{7C476FEE-E952-48C6-8316-243DC5936BEE}"/>
    <dgm:cxn modelId="{FAEA672F-63DE-426F-8BCC-78DA8D983CA3}" type="presOf" srcId="{B8AD7706-FA1D-45F1-B192-7CDD5A98A279}" destId="{6754695B-DDBB-44C0-B7DB-0B579F661C5A}" srcOrd="0" destOrd="0" presId="urn:microsoft.com/office/officeart/2018/5/layout/CenteredIconLabelDescriptionList"/>
    <dgm:cxn modelId="{1E42D73F-6B5B-4C93-B52C-A2DA3A7F307F}" type="presOf" srcId="{709A649B-4B61-4E00-B7BF-78EBE475AB6A}" destId="{EFD3B2C6-CF47-46B0-BAAE-8E0DA08643EB}" srcOrd="0" destOrd="0" presId="urn:microsoft.com/office/officeart/2018/5/layout/CenteredIconLabelDescriptionList"/>
    <dgm:cxn modelId="{B5BE0A48-C48B-45F8-8C91-B14CC4542DF1}" type="presOf" srcId="{AF226B75-E5AA-4748-9DE0-B87A0D44D1D6}" destId="{9DE5162F-E846-43FB-A2E9-15722952FA61}" srcOrd="0" destOrd="0" presId="urn:microsoft.com/office/officeart/2018/5/layout/CenteredIconLabelDescriptionList"/>
    <dgm:cxn modelId="{336D416D-4E5D-45DF-804A-23C8EE610E27}" srcId="{148A0A38-154D-4A85-BCDB-DB66D982239D}" destId="{B8AD7706-FA1D-45F1-B192-7CDD5A98A279}" srcOrd="0" destOrd="0" parTransId="{34CB2BF8-EB5E-4233-9541-57A9BC195A60}" sibTransId="{0736C2F1-6A3F-49E2-B2E7-4DDCBBDC1A31}"/>
    <dgm:cxn modelId="{C6630C7D-67FF-42E2-84E4-758028BA69A1}" type="presOf" srcId="{148A0A38-154D-4A85-BCDB-DB66D982239D}" destId="{12D0E789-9FBC-4881-9B25-E1937B53FD77}" srcOrd="0" destOrd="0" presId="urn:microsoft.com/office/officeart/2018/5/layout/CenteredIconLabelDescriptionList"/>
    <dgm:cxn modelId="{0FD00CB2-E3BC-4D84-8F93-1C407D5ED913}" type="presOf" srcId="{C7EAEEA9-9558-4413-97E2-182399C57B3D}" destId="{A75335E6-E680-4897-8D55-12B4F051F963}" srcOrd="0" destOrd="0" presId="urn:microsoft.com/office/officeart/2018/5/layout/CenteredIconLabelDescriptionList"/>
    <dgm:cxn modelId="{CEAF5BB9-263C-4526-A5D4-AF8CC6EEC897}" srcId="{148A0A38-154D-4A85-BCDB-DB66D982239D}" destId="{709A649B-4B61-4E00-B7BF-78EBE475AB6A}" srcOrd="1" destOrd="0" parTransId="{9C634D0D-44A6-4CE2-A7D1-962EEF94967C}" sibTransId="{209CE26C-396F-4BD9-BB3B-AB24F0E0346C}"/>
    <dgm:cxn modelId="{81ABAABD-583A-4976-89B1-3DA45EC41B2D}" srcId="{709A649B-4B61-4E00-B7BF-78EBE475AB6A}" destId="{90F6A241-BA60-438C-8D46-30C292B3BF17}" srcOrd="0" destOrd="0" parTransId="{7DDF17AC-3A3D-4CCF-B461-C0264915F986}" sibTransId="{99E5E1AB-2A3F-4E3B-985B-2A10430606F1}"/>
    <dgm:cxn modelId="{17DA4AC7-E6B3-4F39-8613-774D0810B834}" srcId="{148A0A38-154D-4A85-BCDB-DB66D982239D}" destId="{AF226B75-E5AA-4748-9DE0-B87A0D44D1D6}" srcOrd="2" destOrd="0" parTransId="{3E27B700-EAED-484B-89B6-57E728E387E4}" sibTransId="{8D994F0E-98E1-4934-AE66-BEF28E6BFB84}"/>
    <dgm:cxn modelId="{5BB91FD5-C5B8-44DC-B451-D6FA453C6472}" srcId="{AF226B75-E5AA-4748-9DE0-B87A0D44D1D6}" destId="{C7EAEEA9-9558-4413-97E2-182399C57B3D}" srcOrd="0" destOrd="0" parTransId="{0DD39BEC-E253-4F7C-9B82-EB849BBE438A}" sibTransId="{2B0623DF-A670-4106-8999-DBE8C8DF59C4}"/>
    <dgm:cxn modelId="{3D455EE2-6B60-489B-A9BD-619CA8C3F2CC}" type="presOf" srcId="{90F6A241-BA60-438C-8D46-30C292B3BF17}" destId="{F112A71B-DCC1-4BB3-B000-0DE86A5884FD}" srcOrd="0" destOrd="0" presId="urn:microsoft.com/office/officeart/2018/5/layout/CenteredIconLabelDescriptionList"/>
    <dgm:cxn modelId="{5B1460F8-C4C3-4742-95F8-EB9B25D45488}" type="presOf" srcId="{6CC01880-0DF3-412A-8647-9FE66FC31DB2}" destId="{9B61E20E-0AC9-49DD-8D6C-68DEE023A821}" srcOrd="0" destOrd="0" presId="urn:microsoft.com/office/officeart/2018/5/layout/CenteredIconLabelDescriptionList"/>
    <dgm:cxn modelId="{82F3F72B-1A99-4165-BDAA-3DE2BC884F50}" type="presParOf" srcId="{12D0E789-9FBC-4881-9B25-E1937B53FD77}" destId="{6D535F70-5E74-4822-9C33-8E1F0559D244}" srcOrd="0" destOrd="0" presId="urn:microsoft.com/office/officeart/2018/5/layout/CenteredIconLabelDescriptionList"/>
    <dgm:cxn modelId="{D86400E3-6840-469A-9116-429FEBFD879F}" type="presParOf" srcId="{6D535F70-5E74-4822-9C33-8E1F0559D244}" destId="{B584B84D-0B67-4250-9209-8EB139CE8D38}" srcOrd="0" destOrd="0" presId="urn:microsoft.com/office/officeart/2018/5/layout/CenteredIconLabelDescriptionList"/>
    <dgm:cxn modelId="{542982AF-1CCA-44DE-9957-A2A27ADD49E0}" type="presParOf" srcId="{6D535F70-5E74-4822-9C33-8E1F0559D244}" destId="{8379515C-4D5E-4C83-A951-BB7548FAC98A}" srcOrd="1" destOrd="0" presId="urn:microsoft.com/office/officeart/2018/5/layout/CenteredIconLabelDescriptionList"/>
    <dgm:cxn modelId="{990385F6-B2B3-44DC-967F-BF1862A5A856}" type="presParOf" srcId="{6D535F70-5E74-4822-9C33-8E1F0559D244}" destId="{6754695B-DDBB-44C0-B7DB-0B579F661C5A}" srcOrd="2" destOrd="0" presId="urn:microsoft.com/office/officeart/2018/5/layout/CenteredIconLabelDescriptionList"/>
    <dgm:cxn modelId="{11749308-3796-4B70-9FFA-A3C63E2B0419}" type="presParOf" srcId="{6D535F70-5E74-4822-9C33-8E1F0559D244}" destId="{9952136B-F818-4D9F-99C8-56EAB5FF1EF0}" srcOrd="3" destOrd="0" presId="urn:microsoft.com/office/officeart/2018/5/layout/CenteredIconLabelDescriptionList"/>
    <dgm:cxn modelId="{629989FF-F5F4-484A-9BDB-A16DE5903989}" type="presParOf" srcId="{6D535F70-5E74-4822-9C33-8E1F0559D244}" destId="{9B61E20E-0AC9-49DD-8D6C-68DEE023A821}" srcOrd="4" destOrd="0" presId="urn:microsoft.com/office/officeart/2018/5/layout/CenteredIconLabelDescriptionList"/>
    <dgm:cxn modelId="{5E96FE7C-7B07-4D2A-96A2-1B91E575D965}" type="presParOf" srcId="{12D0E789-9FBC-4881-9B25-E1937B53FD77}" destId="{1C1FDFD5-6FCC-404C-BFBD-949453F94981}" srcOrd="1" destOrd="0" presId="urn:microsoft.com/office/officeart/2018/5/layout/CenteredIconLabelDescriptionList"/>
    <dgm:cxn modelId="{DFF21130-D617-425F-AB95-E737102A0FA4}" type="presParOf" srcId="{12D0E789-9FBC-4881-9B25-E1937B53FD77}" destId="{4573AC96-9C68-47C5-A7BD-2FDF71D188F2}" srcOrd="2" destOrd="0" presId="urn:microsoft.com/office/officeart/2018/5/layout/CenteredIconLabelDescriptionList"/>
    <dgm:cxn modelId="{5C1CE76A-18FC-470B-B76B-B273D45EA01C}" type="presParOf" srcId="{4573AC96-9C68-47C5-A7BD-2FDF71D188F2}" destId="{018CBC3C-C836-4B65-A355-726706C3B3F9}" srcOrd="0" destOrd="0" presId="urn:microsoft.com/office/officeart/2018/5/layout/CenteredIconLabelDescriptionList"/>
    <dgm:cxn modelId="{7F718258-B664-4A19-BE90-D43A06BCE397}" type="presParOf" srcId="{4573AC96-9C68-47C5-A7BD-2FDF71D188F2}" destId="{4AAD0734-BB80-41D5-B3BF-335E55CD2453}" srcOrd="1" destOrd="0" presId="urn:microsoft.com/office/officeart/2018/5/layout/CenteredIconLabelDescriptionList"/>
    <dgm:cxn modelId="{63B30F15-A3A5-4F0C-934A-5A7FB416A82A}" type="presParOf" srcId="{4573AC96-9C68-47C5-A7BD-2FDF71D188F2}" destId="{EFD3B2C6-CF47-46B0-BAAE-8E0DA08643EB}" srcOrd="2" destOrd="0" presId="urn:microsoft.com/office/officeart/2018/5/layout/CenteredIconLabelDescriptionList"/>
    <dgm:cxn modelId="{BF3B7541-43CF-49C7-9367-68649A00FB2A}" type="presParOf" srcId="{4573AC96-9C68-47C5-A7BD-2FDF71D188F2}" destId="{C4F759B7-5C9B-43D4-8260-5601D6DB4F72}" srcOrd="3" destOrd="0" presId="urn:microsoft.com/office/officeart/2018/5/layout/CenteredIconLabelDescriptionList"/>
    <dgm:cxn modelId="{9F2CAA6D-1730-43D4-885B-66D75A993CD0}" type="presParOf" srcId="{4573AC96-9C68-47C5-A7BD-2FDF71D188F2}" destId="{F112A71B-DCC1-4BB3-B000-0DE86A5884FD}" srcOrd="4" destOrd="0" presId="urn:microsoft.com/office/officeart/2018/5/layout/CenteredIconLabelDescriptionList"/>
    <dgm:cxn modelId="{45DDA1FA-99CD-4AAF-881D-BB0F2A79F66C}" type="presParOf" srcId="{12D0E789-9FBC-4881-9B25-E1937B53FD77}" destId="{8BE68B5D-B405-4755-BCD2-EAF9727F51A7}" srcOrd="3" destOrd="0" presId="urn:microsoft.com/office/officeart/2018/5/layout/CenteredIconLabelDescriptionList"/>
    <dgm:cxn modelId="{6753B306-EEAB-4746-B178-B9176C9DE9AC}" type="presParOf" srcId="{12D0E789-9FBC-4881-9B25-E1937B53FD77}" destId="{A76A64BA-47A5-4803-AD90-8883F1CF8664}" srcOrd="4" destOrd="0" presId="urn:microsoft.com/office/officeart/2018/5/layout/CenteredIconLabelDescriptionList"/>
    <dgm:cxn modelId="{73CE0AEA-4129-44E2-BEF1-D66939041C52}" type="presParOf" srcId="{A76A64BA-47A5-4803-AD90-8883F1CF8664}" destId="{FC88C06D-4DF1-480F-943C-0CE92C54447D}" srcOrd="0" destOrd="0" presId="urn:microsoft.com/office/officeart/2018/5/layout/CenteredIconLabelDescriptionList"/>
    <dgm:cxn modelId="{DA24183C-7A20-4785-9386-1B6D8CA851E3}" type="presParOf" srcId="{A76A64BA-47A5-4803-AD90-8883F1CF8664}" destId="{55806135-6716-4A28-8EA5-C78C4C508A36}" srcOrd="1" destOrd="0" presId="urn:microsoft.com/office/officeart/2018/5/layout/CenteredIconLabelDescriptionList"/>
    <dgm:cxn modelId="{2716D541-89AC-4E5F-9F5D-29D20EEA1965}" type="presParOf" srcId="{A76A64BA-47A5-4803-AD90-8883F1CF8664}" destId="{9DE5162F-E846-43FB-A2E9-15722952FA61}" srcOrd="2" destOrd="0" presId="urn:microsoft.com/office/officeart/2018/5/layout/CenteredIconLabelDescriptionList"/>
    <dgm:cxn modelId="{B871084A-BFC4-434F-9B24-83420D19B6A0}" type="presParOf" srcId="{A76A64BA-47A5-4803-AD90-8883F1CF8664}" destId="{14234E10-AD85-415B-87A1-695A47BABC89}" srcOrd="3" destOrd="0" presId="urn:microsoft.com/office/officeart/2018/5/layout/CenteredIconLabelDescriptionList"/>
    <dgm:cxn modelId="{F00ABA3B-DCDE-4E7E-8894-DDA5072C485D}" type="presParOf" srcId="{A76A64BA-47A5-4803-AD90-8883F1CF8664}" destId="{A75335E6-E680-4897-8D55-12B4F051F963}"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84B84D-0B67-4250-9209-8EB139CE8D38}">
      <dsp:nvSpPr>
        <dsp:cNvPr id="0" name=""/>
        <dsp:cNvSpPr/>
      </dsp:nvSpPr>
      <dsp:spPr>
        <a:xfrm>
          <a:off x="1060073" y="796798"/>
          <a:ext cx="1136953" cy="11369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54695B-DDBB-44C0-B7DB-0B579F661C5A}">
      <dsp:nvSpPr>
        <dsp:cNvPr id="0" name=""/>
        <dsp:cNvSpPr/>
      </dsp:nvSpPr>
      <dsp:spPr>
        <a:xfrm>
          <a:off x="4331" y="2025998"/>
          <a:ext cx="3248437" cy="48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ja-JP" sz="1600" kern="1200"/>
            <a:t>建立违纪举报和申诉受理机制</a:t>
          </a:r>
          <a:endParaRPr lang="en-US" sz="1600" kern="1200"/>
        </a:p>
      </dsp:txBody>
      <dsp:txXfrm>
        <a:off x="4331" y="2025998"/>
        <a:ext cx="3248437" cy="487265"/>
      </dsp:txXfrm>
    </dsp:sp>
    <dsp:sp modelId="{9B61E20E-0AC9-49DD-8D6C-68DEE023A821}">
      <dsp:nvSpPr>
        <dsp:cNvPr id="0" name=""/>
        <dsp:cNvSpPr/>
      </dsp:nvSpPr>
      <dsp:spPr>
        <a:xfrm>
          <a:off x="4331" y="2556169"/>
          <a:ext cx="3248437" cy="385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ja-JP" sz="1200" kern="1200"/>
            <a:t>严肃查处违规违纪行为</a:t>
          </a:r>
          <a:endParaRPr lang="en-US" sz="1200" kern="1200"/>
        </a:p>
      </dsp:txBody>
      <dsp:txXfrm>
        <a:off x="4331" y="2556169"/>
        <a:ext cx="3248437" cy="385894"/>
      </dsp:txXfrm>
    </dsp:sp>
    <dsp:sp modelId="{018CBC3C-C836-4B65-A355-726706C3B3F9}">
      <dsp:nvSpPr>
        <dsp:cNvPr id="0" name=""/>
        <dsp:cNvSpPr/>
      </dsp:nvSpPr>
      <dsp:spPr>
        <a:xfrm>
          <a:off x="4876987" y="796798"/>
          <a:ext cx="1136953" cy="11369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D3B2C6-CF47-46B0-BAAE-8E0DA08643EB}">
      <dsp:nvSpPr>
        <dsp:cNvPr id="0" name=""/>
        <dsp:cNvSpPr/>
      </dsp:nvSpPr>
      <dsp:spPr>
        <a:xfrm>
          <a:off x="3821245" y="2025998"/>
          <a:ext cx="3248437" cy="48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ja-JP" sz="1600" kern="1200"/>
            <a:t>对于造成不良影响或严重后果的学校</a:t>
          </a:r>
          <a:endParaRPr lang="en-US" sz="1600" kern="1200"/>
        </a:p>
      </dsp:txBody>
      <dsp:txXfrm>
        <a:off x="3821245" y="2025998"/>
        <a:ext cx="3248437" cy="487265"/>
      </dsp:txXfrm>
    </dsp:sp>
    <dsp:sp modelId="{F112A71B-DCC1-4BB3-B000-0DE86A5884FD}">
      <dsp:nvSpPr>
        <dsp:cNvPr id="0" name=""/>
        <dsp:cNvSpPr/>
      </dsp:nvSpPr>
      <dsp:spPr>
        <a:xfrm>
          <a:off x="3821245" y="2556169"/>
          <a:ext cx="3248437" cy="385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ja-JP" sz="1200" kern="1200"/>
            <a:t>视情节轻重给予约谈、通报批评、追究相关人员责任等处罚</a:t>
          </a:r>
          <a:endParaRPr lang="en-US" sz="1200" kern="1200"/>
        </a:p>
      </dsp:txBody>
      <dsp:txXfrm>
        <a:off x="3821245" y="2556169"/>
        <a:ext cx="3248437" cy="385894"/>
      </dsp:txXfrm>
    </dsp:sp>
    <dsp:sp modelId="{FC88C06D-4DF1-480F-943C-0CE92C54447D}">
      <dsp:nvSpPr>
        <dsp:cNvPr id="0" name=""/>
        <dsp:cNvSpPr/>
      </dsp:nvSpPr>
      <dsp:spPr>
        <a:xfrm>
          <a:off x="8693902" y="796798"/>
          <a:ext cx="1136953" cy="11369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E5162F-E846-43FB-A2E9-15722952FA61}">
      <dsp:nvSpPr>
        <dsp:cNvPr id="0" name=""/>
        <dsp:cNvSpPr/>
      </dsp:nvSpPr>
      <dsp:spPr>
        <a:xfrm>
          <a:off x="7638159" y="2025998"/>
          <a:ext cx="3248437" cy="48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ja-JP" sz="1600" kern="1200"/>
            <a:t>对于违规违纪的民办学校</a:t>
          </a:r>
          <a:endParaRPr lang="en-US" sz="1600" kern="1200"/>
        </a:p>
      </dsp:txBody>
      <dsp:txXfrm>
        <a:off x="7638159" y="2025998"/>
        <a:ext cx="3248437" cy="487265"/>
      </dsp:txXfrm>
    </dsp:sp>
    <dsp:sp modelId="{A75335E6-E680-4897-8D55-12B4F051F963}">
      <dsp:nvSpPr>
        <dsp:cNvPr id="0" name=""/>
        <dsp:cNvSpPr/>
      </dsp:nvSpPr>
      <dsp:spPr>
        <a:xfrm>
          <a:off x="7638159" y="2556169"/>
          <a:ext cx="3248437" cy="385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ja-JP" sz="1200" kern="1200"/>
            <a:t>依照有关规定给予减少下一年度招生计划、停止当年招生直至吊销办学许可证的处罚</a:t>
          </a:r>
          <a:endParaRPr lang="en-US" sz="1200" kern="1200"/>
        </a:p>
      </dsp:txBody>
      <dsp:txXfrm>
        <a:off x="7638159" y="2556169"/>
        <a:ext cx="3248437" cy="385894"/>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67646-C925-42FB-AF71-26753272AFC6}" type="datetimeFigureOut">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A2002-4249-4D2C-83B3-8FA4603FD5A6}" type="slidenum">
              <a:t>‹#›</a:t>
            </a:fld>
            <a:endParaRPr lang="en-US"/>
          </a:p>
        </p:txBody>
      </p:sp>
    </p:spTree>
    <p:extLst>
      <p:ext uri="{BB962C8B-B14F-4D97-AF65-F5344CB8AC3E}">
        <p14:creationId xmlns:p14="http://schemas.microsoft.com/office/powerpoint/2010/main" val="2541753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该演示文稿由 PowerPoint Copilot 根据本文档中的内容自动生成:
https://qinfencopilot-my.sharepoint.com/:w:/g/personal/admin_qinfencopilot_onmicrosoft_com/EeTVwRJlkClPkwe3ii8qjVABxGiXDfHqu5ySRfJaXWCCYQ?e=1ooePZ
AI生成的内容可能会有错误。</a:t>
            </a:r>
          </a:p>
        </p:txBody>
      </p:sp>
      <p:sp>
        <p:nvSpPr>
          <p:cNvPr id="4" name="Slide Number Placeholder 3"/>
          <p:cNvSpPr>
            <a:spLocks noGrp="1"/>
          </p:cNvSpPr>
          <p:nvPr>
            <p:ph type="sldNum" sz="quarter" idx="5"/>
          </p:nvPr>
        </p:nvSpPr>
        <p:spPr/>
        <p:txBody>
          <a:bodyPr/>
          <a:lstStyle/>
          <a:p>
            <a:fld id="{E0C7DDA1-2893-4700-9DDF-5A7B1B560C0D}" type="slidenum">
              <a:t>1</a:t>
            </a:fld>
            <a:endParaRPr lang="en-US"/>
          </a:p>
        </p:txBody>
      </p:sp>
    </p:spTree>
    <p:extLst>
      <p:ext uri="{BB962C8B-B14F-4D97-AF65-F5344CB8AC3E}">
        <p14:creationId xmlns:p14="http://schemas.microsoft.com/office/powerpoint/2010/main" val="173875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青岛市教育局统一命题并组织语文、数学、英语等科目的考试。艺术、实验操作、信息科技等科目的考试办法和内容由青岛市教育局统一确定，由新区教育和体育局组织实施。体育与健康学业水平考试采取过程管理考核与目标效果测试相结合的办法，满分共计60分。
Original Content:
（三）考试组织
语文、数学、英语（含口语和听力）、道德与法治、历史、地理、物理、化学、生物，由青岛市教育局统一命题并组织考试。
艺术（音乐和美术）、实验操作（生物、物理或化学）、信息科技，由青岛市教育局统一确定考试办法和考试内容，新区教育和体育局组织，由初中学校具体实施。2024年，青岛市初中体育与健康学业水平考试采取过程管理考核与目标效果测试相结合的办法，满分共计60分，其中过程管理考核满分为30分，目标效果测试满分为30分，具体要求按照《2024年青岛西海岸新区初中毕业生体育与健康学业水平考试实施方案》（青西新教体字〔2024〕183号）执行。
</a:t>
            </a:r>
          </a:p>
        </p:txBody>
      </p:sp>
      <p:sp>
        <p:nvSpPr>
          <p:cNvPr id="4" name="Slide Number Placeholder 3"/>
          <p:cNvSpPr>
            <a:spLocks noGrp="1"/>
          </p:cNvSpPr>
          <p:nvPr>
            <p:ph type="sldNum" sz="quarter" idx="5"/>
          </p:nvPr>
        </p:nvSpPr>
        <p:spPr/>
        <p:txBody>
          <a:bodyPr/>
          <a:lstStyle/>
          <a:p>
            <a:fld id="{E0C7DDA1-2893-4700-9DDF-5A7B1B560C0D}" type="slidenum">
              <a:t>10</a:t>
            </a:fld>
            <a:endParaRPr lang="en-US"/>
          </a:p>
        </p:txBody>
      </p:sp>
    </p:spTree>
    <p:extLst>
      <p:ext uri="{BB962C8B-B14F-4D97-AF65-F5344CB8AC3E}">
        <p14:creationId xmlns:p14="http://schemas.microsoft.com/office/powerpoint/2010/main" val="3142894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本幻灯片介绍考试科目的原始分值、考试时长和考试形式。
Original Content:
（四）考试科目原始分值、考试时长及考试形式
</a:t>
            </a:r>
          </a:p>
        </p:txBody>
      </p:sp>
      <p:sp>
        <p:nvSpPr>
          <p:cNvPr id="4" name="Slide Number Placeholder 3"/>
          <p:cNvSpPr>
            <a:spLocks noGrp="1"/>
          </p:cNvSpPr>
          <p:nvPr>
            <p:ph type="sldNum" sz="quarter" idx="5"/>
          </p:nvPr>
        </p:nvSpPr>
        <p:spPr/>
        <p:txBody>
          <a:bodyPr/>
          <a:lstStyle/>
          <a:p>
            <a:fld id="{E0C7DDA1-2893-4700-9DDF-5A7B1B560C0D}" type="slidenum">
              <a:t>11</a:t>
            </a:fld>
            <a:endParaRPr lang="en-US"/>
          </a:p>
        </p:txBody>
      </p:sp>
    </p:spTree>
    <p:extLst>
      <p:ext uri="{BB962C8B-B14F-4D97-AF65-F5344CB8AC3E}">
        <p14:creationId xmlns:p14="http://schemas.microsoft.com/office/powerpoint/2010/main" val="4197094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本幻灯片介绍了2024年初中学业水平考试命题的指导方针。考试内容            依据义务教育学科课程标准确定，注重弘扬中华优秀传统文化、革命文化和社会主义先进文化，积极践行社会主义核心价值观培育。注重体现五育融合，促进学生德智体美劳全面发展。注重考查基础知识、基本技能，不出偏题、怪题和超出课程标准的难题。注重优化试题情境设计和试题结构，适当增加综合性、开放性、应用性、探究性试题比例。
Original Content:
（五）考试命题
初中学业水平考试主要衡量学生达到国家规定学习要求的程度，统筹兼顾学生毕业和升学需要。2024年初中学业水平考试命题将以《中共中央 国务院关于深化教育教学改革全面提高义务教育质量的意见》《中共中央 国务院关于深化新时代教育评价改革总体方案》《中共中央办公厅 国务院办公厅关于进一步减轻义务教育阶段学生作业负担和校外培训负担的意见》《教育部关于加强初中学业水平考试命题工作的意见》等文件精神为指导，依据义务教育学科课程标准（其中语文、数学、英语、道德与法治、历史学科为2011版课程标准，物理、化学、生物、地理、信息科技学科为2022版课程标准）确定考试内容，坚持落实立德树人根本任务、科学严谨规范、突出能力素养立意、积极引导教育教学的总体原则，深入巩固“双减”成效，实现两考合一功能，体现素质教育导向。注重弘扬中华优秀传统文化、革命文化和社会主义先进文化，积极践行社会主义核心价值观培育；注重体现五育融合，促进学生德智体美劳全面发展；注重考查基础知识、基本技能，不出偏题、怪题和超出课程标准的难题；注重考查思维过程、创新意识和分析问题、解决问题的能力；注重优化试题情境设计，增强情境创设的真实性、典型性和适切性，提高试题情境设计水平；注重优化试题结构，进一步减少死记硬背、机械记忆性的题目，适当增加综合性、开放性、应用性、探究性试题比例。
</a:t>
            </a:r>
          </a:p>
        </p:txBody>
      </p:sp>
      <p:sp>
        <p:nvSpPr>
          <p:cNvPr id="4" name="Slide Number Placeholder 3"/>
          <p:cNvSpPr>
            <a:spLocks noGrp="1"/>
          </p:cNvSpPr>
          <p:nvPr>
            <p:ph type="sldNum" sz="quarter" idx="5"/>
          </p:nvPr>
        </p:nvSpPr>
        <p:spPr/>
        <p:txBody>
          <a:bodyPr/>
          <a:lstStyle/>
          <a:p>
            <a:fld id="{E0C7DDA1-2893-4700-9DDF-5A7B1B560C0D}" type="slidenum">
              <a:t>12</a:t>
            </a:fld>
            <a:endParaRPr lang="en-US"/>
          </a:p>
        </p:txBody>
      </p:sp>
    </p:spTree>
    <p:extLst>
      <p:ext uri="{BB962C8B-B14F-4D97-AF65-F5344CB8AC3E}">
        <p14:creationId xmlns:p14="http://schemas.microsoft.com/office/powerpoint/2010/main" val="3403628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这一页的标题是考试阅卷。
Original Content:
（六）考试阅卷
</a:t>
            </a:r>
          </a:p>
        </p:txBody>
      </p:sp>
      <p:sp>
        <p:nvSpPr>
          <p:cNvPr id="4" name="Slide Number Placeholder 3"/>
          <p:cNvSpPr>
            <a:spLocks noGrp="1"/>
          </p:cNvSpPr>
          <p:nvPr>
            <p:ph type="sldNum" sz="quarter" idx="5"/>
          </p:nvPr>
        </p:nvSpPr>
        <p:spPr/>
        <p:txBody>
          <a:bodyPr/>
          <a:lstStyle/>
          <a:p>
            <a:fld id="{E0C7DDA1-2893-4700-9DDF-5A7B1B560C0D}" type="slidenum">
              <a:t>13</a:t>
            </a:fld>
            <a:endParaRPr lang="en-US"/>
          </a:p>
        </p:txBody>
      </p:sp>
    </p:spTree>
    <p:extLst>
      <p:ext uri="{BB962C8B-B14F-4D97-AF65-F5344CB8AC3E}">
        <p14:creationId xmlns:p14="http://schemas.microsoft.com/office/powerpoint/2010/main" val="2735834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文介绍了成绩呈现的方式，语文、数学、英语以分数形式呈现，其他科目以等级形式呈现。第一组合总分400分，第二组合总分160分。两个组合均划分为A、B、C、D四个等级。艺术、实验操作、信息科技科目成绩划分为合格、不合格两个等级。
Original Content:
（七）成绩呈现
语文、数学、英语（含口语和听力）科目成绩以分数形式呈现，其他科目或科目组合成绩以等级形式呈现。其中，道德与法治、历史、物理、化学、体育与健康科目作为第一组合，总分400分；地理、生物科目作为第二组合，总分160分。两个组合均划分为A、B、C、D四个等级，等级划分标准为：以普通高中招生区域为单位，将参加考试学生总分从高到低排序，根据参加考试学生人数划分占比确定等级，A等占15%、B等占30%、C等占30%、D等占25%。
艺术（音乐和美术）、实验操作（生物、物理或化学）、信息科技科目成绩划分为合格、不合格两个等级。
</a:t>
            </a:r>
          </a:p>
        </p:txBody>
      </p:sp>
      <p:sp>
        <p:nvSpPr>
          <p:cNvPr id="4" name="Slide Number Placeholder 3"/>
          <p:cNvSpPr>
            <a:spLocks noGrp="1"/>
          </p:cNvSpPr>
          <p:nvPr>
            <p:ph type="sldNum" sz="quarter" idx="5"/>
          </p:nvPr>
        </p:nvSpPr>
        <p:spPr/>
        <p:txBody>
          <a:bodyPr/>
          <a:lstStyle/>
          <a:p>
            <a:fld id="{E0C7DDA1-2893-4700-9DDF-5A7B1B560C0D}" type="slidenum">
              <a:t>14</a:t>
            </a:fld>
            <a:endParaRPr lang="en-US"/>
          </a:p>
        </p:txBody>
      </p:sp>
    </p:spTree>
    <p:extLst>
      <p:ext uri="{BB962C8B-B14F-4D97-AF65-F5344CB8AC3E}">
        <p14:creationId xmlns:p14="http://schemas.microsoft.com/office/powerpoint/2010/main" val="2623020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初中学生毕业资格认定，考试科目、考查科目成绩均达到合格及以上等级准予毕业，颁发初中毕业证书。语文、数学、英语等科目成绩从高到低排序，前95%的确定为合格等级。学业成绩不合格的，由初中学校命题并组织补考，补考合格者准予毕业，颁发初中毕业证书。不参加初中学业水平考试和补考仍不合格者，颁发义务教育证书。
Original Content:
（八）初中学生毕业资格认定
学生考试科目、考查科目成绩均达到合格及以上等级准予毕业，颁发初中毕业证书。语文、数学、英语（含口语和听力）、道德与法治、历史、地理、物理、化学、生物科目，以普通高中招生区域为单位，将参加考试学生科目成绩从高到低排序，根据参加考试的在籍应届初中毕业学生人数划分占比，前95%的确定为合格等级。学业成绩不合格的，由初中学校命题并组织补考，补考合格者准予毕业，颁发初中毕业证书。不参加初中学业水平考试和补考仍不合格者，颁发义务教育证书。
</a:t>
            </a:r>
          </a:p>
        </p:txBody>
      </p:sp>
      <p:sp>
        <p:nvSpPr>
          <p:cNvPr id="4" name="Slide Number Placeholder 3"/>
          <p:cNvSpPr>
            <a:spLocks noGrp="1"/>
          </p:cNvSpPr>
          <p:nvPr>
            <p:ph type="sldNum" sz="quarter" idx="5"/>
          </p:nvPr>
        </p:nvSpPr>
        <p:spPr/>
        <p:txBody>
          <a:bodyPr/>
          <a:lstStyle/>
          <a:p>
            <a:fld id="{E0C7DDA1-2893-4700-9DDF-5A7B1B560C0D}" type="slidenum">
              <a:t>15</a:t>
            </a:fld>
            <a:endParaRPr lang="en-US"/>
          </a:p>
        </p:txBody>
      </p:sp>
    </p:spTree>
    <p:extLst>
      <p:ext uri="{BB962C8B-B14F-4D97-AF65-F5344CB8AC3E}">
        <p14:creationId xmlns:p14="http://schemas.microsoft.com/office/powerpoint/2010/main" val="3711062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次招生对象包括应届初中毕业生和未被高中段学校录取的往届初中毕业生。应届初中毕业生需具有我区初中学籍或办理了2024年外地回区，往届毕业生须具有青岛西海岸新区户籍。往年已被高中阶段学校录取的初中毕业生报考无效。
Original Content:
（一）招生对象
普通高中招生对象为应届初中毕业生（具有我区初中学籍或办理了2024年外地回区的考生）和未被高中段学校录取的往届初中毕业生，往届毕业生须具有青岛西海岸新区户籍。往年已被高中阶段学校录取的初中毕业生报考无效。
</a:t>
            </a:r>
          </a:p>
        </p:txBody>
      </p:sp>
      <p:sp>
        <p:nvSpPr>
          <p:cNvPr id="4" name="Slide Number Placeholder 3"/>
          <p:cNvSpPr>
            <a:spLocks noGrp="1"/>
          </p:cNvSpPr>
          <p:nvPr>
            <p:ph type="sldNum" sz="quarter" idx="5"/>
          </p:nvPr>
        </p:nvSpPr>
        <p:spPr/>
        <p:txBody>
          <a:bodyPr/>
          <a:lstStyle/>
          <a:p>
            <a:fld id="{E0C7DDA1-2893-4700-9DDF-5A7B1B560C0D}" type="slidenum">
              <a:t>16</a:t>
            </a:fld>
            <a:endParaRPr lang="en-US"/>
          </a:p>
        </p:txBody>
      </p:sp>
    </p:spTree>
    <p:extLst>
      <p:ext uri="{BB962C8B-B14F-4D97-AF65-F5344CB8AC3E}">
        <p14:creationId xmlns:p14="http://schemas.microsoft.com/office/powerpoint/2010/main" val="4275267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这张幻灯片介绍了招生计划的确定过程，包括区教育和体育局统一下达招生计划，各普通高中学校严格控制班额，民办普通高中提出招生计划申请。此外，还介绍了区内和区外招生计划的情况。
Original Content:
（二）招生计划
1.确定招生计划
区教育和体育局统一下达普通高中招生计划，各普通高中学校要按照有关规定严格控制班额（不超50人），严格按计划招生。民办普通高中向区教育和体育局提出招生计划申请，区教育和体育局在对学校办学条件、教育教学质量、办学行为规范和近几年实际招生情况等方面进行综合评估的基础上，确定各民办普通高中招生计划。
2.区内招生计划（详见附件2）
2024年新区初三毕业生16895人，普通高中区内计划招生11539人。
3.区外招生计划（详见附件3）
新区胶南第一高级中学、为明学校、古镇口海军中学、杜威实验学校向青岛市教育局申请区外招生计划。区外招生计划录取不满额，则缺额计划取消。
</a:t>
            </a:r>
          </a:p>
        </p:txBody>
      </p:sp>
      <p:sp>
        <p:nvSpPr>
          <p:cNvPr id="4" name="Slide Number Placeholder 3"/>
          <p:cNvSpPr>
            <a:spLocks noGrp="1"/>
          </p:cNvSpPr>
          <p:nvPr>
            <p:ph type="sldNum" sz="quarter" idx="5"/>
          </p:nvPr>
        </p:nvSpPr>
        <p:spPr/>
        <p:txBody>
          <a:bodyPr/>
          <a:lstStyle/>
          <a:p>
            <a:fld id="{E0C7DDA1-2893-4700-9DDF-5A7B1B560C0D}" type="slidenum">
              <a:t>17</a:t>
            </a:fld>
            <a:endParaRPr lang="en-US"/>
          </a:p>
        </p:txBody>
      </p:sp>
    </p:spTree>
    <p:extLst>
      <p:ext uri="{BB962C8B-B14F-4D97-AF65-F5344CB8AC3E}">
        <p14:creationId xmlns:p14="http://schemas.microsoft.com/office/powerpoint/2010/main" val="2379485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幻灯片介绍了招生区域。区内招生计划包括新区所有高中学校面向全区招生，民办普通高中区内缺额计划经区局审批同意后面向全市招生。区外招生计划包括新区胶南第一高级中学中美班区外招生计划面向青岛市市内四区、高新区、城阳区、即墨区招生，民办普通高中区外招生计划面向市内四区和高新区招生。
Original Content:
（三）招生区域
1.区内招生计划
新区所有高中学校面向全区招生。民办普通高中区内缺额计划经区局审批同意后面向全市招生。
2.区外招生计划
新区胶南第一高级中学中美班区外招生计划面向青岛市市内四区、高新区、城阳区、即墨区招生；民办普通高中区外招生计划面向市内四区和高新区招生。
</a:t>
            </a:r>
          </a:p>
        </p:txBody>
      </p:sp>
      <p:sp>
        <p:nvSpPr>
          <p:cNvPr id="4" name="Slide Number Placeholder 3"/>
          <p:cNvSpPr>
            <a:spLocks noGrp="1"/>
          </p:cNvSpPr>
          <p:nvPr>
            <p:ph type="sldNum" sz="quarter" idx="5"/>
          </p:nvPr>
        </p:nvSpPr>
        <p:spPr/>
        <p:txBody>
          <a:bodyPr/>
          <a:lstStyle/>
          <a:p>
            <a:fld id="{E0C7DDA1-2893-4700-9DDF-5A7B1B560C0D}" type="slidenum">
              <a:t>18</a:t>
            </a:fld>
            <a:endParaRPr lang="en-US"/>
          </a:p>
        </p:txBody>
      </p:sp>
    </p:spTree>
    <p:extLst>
      <p:ext uri="{BB962C8B-B14F-4D97-AF65-F5344CB8AC3E}">
        <p14:creationId xmlns:p14="http://schemas.microsoft.com/office/powerpoint/2010/main" val="20250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普通高中招生设置了自主招生批志愿，艺体特长生批志愿和中美班批志愿。普通班批志愿设置了平行志愿，顺序志愿和调剂志愿。
Original Content:
（四）志愿设置
普通高中招生设置1个自主招生批志愿，1个艺体特长生批志愿，1个中美班批志愿（新区胶南第一高级中学，下同），普通班批志愿设置2个平行志愿、1个顺序志愿、2个调剂志愿（公办普通高中普通班调剂志愿、公办综合高中实验班调剂志愿）。
</a:t>
            </a:r>
          </a:p>
        </p:txBody>
      </p:sp>
      <p:sp>
        <p:nvSpPr>
          <p:cNvPr id="4" name="Slide Number Placeholder 3"/>
          <p:cNvSpPr>
            <a:spLocks noGrp="1"/>
          </p:cNvSpPr>
          <p:nvPr>
            <p:ph type="sldNum" sz="quarter" idx="5"/>
          </p:nvPr>
        </p:nvSpPr>
        <p:spPr/>
        <p:txBody>
          <a:bodyPr/>
          <a:lstStyle/>
          <a:p>
            <a:fld id="{E0C7DDA1-2893-4700-9DDF-5A7B1B560C0D}" type="slidenum">
              <a:t>19</a:t>
            </a:fld>
            <a:endParaRPr lang="en-US"/>
          </a:p>
        </p:txBody>
      </p:sp>
    </p:spTree>
    <p:extLst>
      <p:ext uri="{BB962C8B-B14F-4D97-AF65-F5344CB8AC3E}">
        <p14:creationId xmlns:p14="http://schemas.microsoft.com/office/powerpoint/2010/main" val="2540963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议程
* 文件编号
* 文件发布单位
* 文件主题
* 文件发布对象
* 文件背景
* 初中学业水平考试
    * 考试科目
    * 考试时间
    * 考试组织
    * 考试科目原始分值、考试时长及考试形式
    * 考试命题
    * 考试阅卷
    * 成绩呈现
    * 初中学生毕业资格认定
* 普通高中招生政策
    * 招生对象
    * 招生计划
    * 招生区域
    * 志愿设置
    * 录取规定
    * 民办高中招生规定
    * 收费标准
* 普通高中各批次报考和录取
    * 自主招生
    * 艺体特长生
    * 中美班（区内计划）
    * 普通班
    * 区外招生计划
* 有关要求
    * 加强组织领导
    * 严格招生纪律
    * 规范学校管理
    * 严格学籍管理
    * 强化监督问责
* 联系方式
* 附件
    * 附件1
    * 附件2
    * 附件2 (1/2)
    * 附件2 (2/2)
    * 附件3
    * 附件4
    * 附件5
</a:t>
            </a:r>
          </a:p>
        </p:txBody>
      </p:sp>
      <p:sp>
        <p:nvSpPr>
          <p:cNvPr id="4" name="Slide Number Placeholder 3"/>
          <p:cNvSpPr>
            <a:spLocks noGrp="1"/>
          </p:cNvSpPr>
          <p:nvPr>
            <p:ph type="sldNum" sz="quarter" idx="5"/>
          </p:nvPr>
        </p:nvSpPr>
        <p:spPr/>
        <p:txBody>
          <a:bodyPr/>
          <a:lstStyle/>
          <a:p>
            <a:fld id="{E0C7DDA1-2893-4700-9DDF-5A7B1B560C0D}" type="slidenum">
              <a:t>2</a:t>
            </a:fld>
            <a:endParaRPr lang="en-US"/>
          </a:p>
        </p:txBody>
      </p:sp>
    </p:spTree>
    <p:extLst>
      <p:ext uri="{BB962C8B-B14F-4D97-AF65-F5344CB8AC3E}">
        <p14:creationId xmlns:p14="http://schemas.microsoft.com/office/powerpoint/2010/main" val="5762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本幻灯片介绍了录取规定。录取时严格按招生计划、考生志                                                            愿、中考成绩分批次择优录取。普通高中依据初中学生学业水平考试成绩和综合素质评价结果录取新生。录取顺序按照自主招生批志愿、艺体特长生批志愿、中美班批志愿、普通班批志愿的顺序进行。
Original Content:
（五）录取规定
录取时严格按招生计划、考生志愿、中考成绩分批次择优录取，被上一个志愿录取的考生，不再参加下一志愿的录取。已被区外学校提前录取的考生，不再参加新区普通高中录取；已被普通高中录取的考生，不再参加职业学校录取；已被职业学校录取的考生，不允许改录其他普通高中。
普通高中依据初中学生学业水平考试成绩和综合素质评价结果录取新生。初中学业水平考试与普通高中招生实行网上报名，统一使用青岛市初中学业水平考试（高中阶段学校招生）管理平台（http://wsbm.qdedu.gov.cn）。
1.录取顺序
普通高中招生按照自主招生批志愿、艺体特长生批志愿、中美班批志愿、普通班批（前三个批次缺额计划转入本校普通班批计划）志愿的顺序录取。其中普通班批志愿按照考生第一志愿或第二志愿（第一、第二志愿为平行志愿，两个志愿皆满足录取条件则优先录取第一志愿）、第三志愿、公办普通高中普通班服从调剂、公办综合高中实验班服从调剂的顺序分别录取。
区外招生计划由市招考院划线、录取，不参与区内计划招生各批次志愿填报及录取。
2.录取投档分数
</a:t>
            </a:r>
          </a:p>
        </p:txBody>
      </p:sp>
      <p:sp>
        <p:nvSpPr>
          <p:cNvPr id="4" name="Slide Number Placeholder 3"/>
          <p:cNvSpPr>
            <a:spLocks noGrp="1"/>
          </p:cNvSpPr>
          <p:nvPr>
            <p:ph type="sldNum" sz="quarter" idx="5"/>
          </p:nvPr>
        </p:nvSpPr>
        <p:spPr/>
        <p:txBody>
          <a:bodyPr/>
          <a:lstStyle/>
          <a:p>
            <a:fld id="{E0C7DDA1-2893-4700-9DDF-5A7B1B560C0D}" type="slidenum">
              <a:t>20</a:t>
            </a:fld>
            <a:endParaRPr lang="en-US"/>
          </a:p>
        </p:txBody>
      </p:sp>
    </p:spTree>
    <p:extLst>
      <p:ext uri="{BB962C8B-B14F-4D97-AF65-F5344CB8AC3E}">
        <p14:creationId xmlns:p14="http://schemas.microsoft.com/office/powerpoint/2010/main" val="3239480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初中学业水平考试录取投档分数包括语文、数学、英语3科总分和政策性加分。自主招生批录取时，需达到相应高中学校自主招生实施方案对第一组合、第二组合等级成绩的要求。普通班批录取时，优质公办高中学校普通班录取的考生，第一组合须达到B等及以上等级且第二组合达到C等及以上等级。同分排序办法：依次按语文数学总成绩、语文或数学单科最高成绩、英语单科成绩、综合素质评价由高到低排序。
Original Content:
初中学业水平考试录取投档分数包括语文、数学、英语（含口语和听力）3科总分和政策性加分。
3.等级成绩要求
自主招生批录取时，各高中学校录取的考生，需达到相应高中学校自主招生实施方案对第一组合、第二组合等级成绩的要求，艺术（音乐和美术）、实验操作（生物、物理或化学）、信息科技科目均须达到合格等级。
普通班批录取时，优质公办高中学校（含西海岸中学、新区胶南第一高级中学、新区第一高级中学、新区致远中学、青岛九中）普通班录取的考生，第一组合须达到B等及以上等级且第二组合达到C等及以上等级，艺术（音乐和美术）、实验操作（生物、物理或化学）、信息科技科目均须达到合格等级；其他公办高中学校（含新区第二高级中学、新区实验高级中学、新区第三高级中学、新区第五高级中学、新区第九高级中学）普通班录取的考生，第一组合和第二组合均须达到C等及以上等级，在第一、第二、第三志愿录取时，优先录取艺术（音乐和美术）、实验操作（生物、物理或化学）、信息科技科目达到合格等级的考生。
4.同分排序办法
初中学业水平考试录取投档分数相同的考生，依次按语文数学总成绩、语文或数学单科最高成绩、英语（含口语和听力）单科成绩、综合素质评价由高到低排序。
（六）民办高中招生规定
</a:t>
            </a:r>
          </a:p>
        </p:txBody>
      </p:sp>
      <p:sp>
        <p:nvSpPr>
          <p:cNvPr id="4" name="Slide Number Placeholder 3"/>
          <p:cNvSpPr>
            <a:spLocks noGrp="1"/>
          </p:cNvSpPr>
          <p:nvPr>
            <p:ph type="sldNum" sz="quarter" idx="5"/>
          </p:nvPr>
        </p:nvSpPr>
        <p:spPr/>
        <p:txBody>
          <a:bodyPr/>
          <a:lstStyle/>
          <a:p>
            <a:fld id="{E0C7DDA1-2893-4700-9DDF-5A7B1B560C0D}" type="slidenum">
              <a:t>21</a:t>
            </a:fld>
            <a:endParaRPr lang="en-US"/>
          </a:p>
        </p:txBody>
      </p:sp>
    </p:spTree>
    <p:extLst>
      <p:ext uri="{BB962C8B-B14F-4D97-AF65-F5344CB8AC3E}">
        <p14:creationId xmlns:p14="http://schemas.microsoft.com/office/powerpoint/2010/main" val="792901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民办高中招生规定包括严禁招收青岛市以外的考生，严格按照学校的招生计划和招生范围录取新生，不得违反青岛市局的相关要求。各民办高中可制定招生简章，报区教育和体育局基础教育科审核，经区教育和体育局职业教育和继续教育科（民办教育）备案、编发教育广告编号后向社会发布。
Original Content:
（六）民办高中招生规定
1.任何民办高中严禁招收青岛市以外的考生。各民办高中要严格按照学校的招生计划和招生范围录取新生，不得违反青岛市局的相关要求，超过招生计划规定或达不到相应录取标准的不予录取，违规招生将依规追究相关学校责任。
2.各民办高中可制定招生简章，对招生计划、招生范围、招生办法（含最低录取分数）等进行规定，报区教育和体育局基础教育科审核，经区教育和体育局职业教育和继续教育科（民办教育）备案、编发教育广告编号后向社会发布。
</a:t>
            </a:r>
          </a:p>
        </p:txBody>
      </p:sp>
      <p:sp>
        <p:nvSpPr>
          <p:cNvPr id="4" name="Slide Number Placeholder 3"/>
          <p:cNvSpPr>
            <a:spLocks noGrp="1"/>
          </p:cNvSpPr>
          <p:nvPr>
            <p:ph type="sldNum" sz="quarter" idx="5"/>
          </p:nvPr>
        </p:nvSpPr>
        <p:spPr/>
        <p:txBody>
          <a:bodyPr/>
          <a:lstStyle/>
          <a:p>
            <a:fld id="{E0C7DDA1-2893-4700-9DDF-5A7B1B560C0D}" type="slidenum">
              <a:t>22</a:t>
            </a:fld>
            <a:endParaRPr lang="en-US"/>
          </a:p>
        </p:txBody>
      </p:sp>
    </p:spTree>
    <p:extLst>
      <p:ext uri="{BB962C8B-B14F-4D97-AF65-F5344CB8AC3E}">
        <p14:creationId xmlns:p14="http://schemas.microsoft.com/office/powerpoint/2010/main" val="40759627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青岛西海岸新区胶南第一高级中学被评为青岛市第二批特色高中，从2024级高一新生开始，学杂费实行新的收费标准为2080元/年，2022、2023级学生继续实行原收费标准直至毕业。其他公办高中学校执行原收费标准。
Original Content:
（七）收费标准
2023年，青岛西海岸新区胶南第一高级中学被评为青岛市第二批特色高中，根据《青岛市教育局等4部门关于印发〈青岛市特色高中建设实施方案〉的通知》（青教通字〔2022〕14号）规定，从2024级高一新生开始，学杂费实行新的收费标准为2080元/年，2022、2023级学生继续实行原收费标准直至毕业。青岛西海岸新区第一高级中学从2023级高一新生开始，学杂费收费标准为2080元/年。其他公办高中学校执行原收费标准。
</a:t>
            </a:r>
          </a:p>
        </p:txBody>
      </p:sp>
      <p:sp>
        <p:nvSpPr>
          <p:cNvPr id="4" name="Slide Number Placeholder 3"/>
          <p:cNvSpPr>
            <a:spLocks noGrp="1"/>
          </p:cNvSpPr>
          <p:nvPr>
            <p:ph type="sldNum" sz="quarter" idx="5"/>
          </p:nvPr>
        </p:nvSpPr>
        <p:spPr/>
        <p:txBody>
          <a:bodyPr/>
          <a:lstStyle/>
          <a:p>
            <a:fld id="{E0C7DDA1-2893-4700-9DDF-5A7B1B560C0D}" type="slidenum">
              <a:t>23</a:t>
            </a:fld>
            <a:endParaRPr lang="en-US"/>
          </a:p>
        </p:txBody>
      </p:sp>
    </p:spTree>
    <p:extLst>
      <p:ext uri="{BB962C8B-B14F-4D97-AF65-F5344CB8AC3E}">
        <p14:creationId xmlns:p14="http://schemas.microsoft.com/office/powerpoint/2010/main" val="2040527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根据规定，自主招生考试的报名、考试和录取工作将按照规定进行。考生获得自主招生拟录取资格，即视为已填报相应学校的自主招生志愿，且不能修改或放弃。获得自主招生拟录取资格的考生，必须参加青岛市统一组织的九年级初中学业水平考试。被自主招生批次录取的考生，不再参加后续其他批次志愿的录取。
Original Content:
（一）自主招生
按照《青岛西海岸新区教育和体育局关于做好2024年普通高中自主招生工作的通知》（青西新教体字〔2024〕195号）规定的办法进行自主招生考试的报名、考试和录取工作。考生获得自主招生拟录取资格，即视为已填报相应学校的自主招生志愿，该志愿不能修改或放弃。获得自主招生拟录取资格的考生，必须参加青岛市统一组织的九年级初中学业水平考试，按照各高中学校自主招生实施方案规定的办法分别进行正式录取。被自主招生批次录取的考生，不再参加后续其他批次志愿的录取。
</a:t>
            </a:r>
          </a:p>
        </p:txBody>
      </p:sp>
      <p:sp>
        <p:nvSpPr>
          <p:cNvPr id="4" name="Slide Number Placeholder 3"/>
          <p:cNvSpPr>
            <a:spLocks noGrp="1"/>
          </p:cNvSpPr>
          <p:nvPr>
            <p:ph type="sldNum" sz="quarter" idx="5"/>
          </p:nvPr>
        </p:nvSpPr>
        <p:spPr/>
        <p:txBody>
          <a:bodyPr/>
          <a:lstStyle/>
          <a:p>
            <a:fld id="{E0C7DDA1-2893-4700-9DDF-5A7B1B560C0D}" type="slidenum">
              <a:t>24</a:t>
            </a:fld>
            <a:endParaRPr lang="en-US"/>
          </a:p>
        </p:txBody>
      </p:sp>
    </p:spTree>
    <p:extLst>
      <p:ext uri="{BB962C8B-B14F-4D97-AF65-F5344CB8AC3E}">
        <p14:creationId xmlns:p14="http://schemas.microsoft.com/office/powerpoint/2010/main" val="38229675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艺体特长生的报名资格和志愿填报需要注意，报考的考生须先参加专业测试取得报名资格，每名考生只能报考1所学校1个专业。新区高中学校招生学校制定艺体特长生专业测试方案和招生简章，各学校在招生简章中设定文化课最低控制分数线。
Original Content:
{"InputLanguage":"zh", "partialOverwrite": true, "Title":"艺体特长生" }
（二）艺体特长生
1.报名资格和志愿填报
报考艺体特长生的考生，须先参加专业测试取得报名资格，每名考生只能报考1所学校1个专业。获得艺体特长生资格的考生未填报艺体特长生批志愿的，视为放弃资格。具体报名、考试等规定见《青岛西海岸新区教育和体育局关于做好2024年普通高中体育艺术特长生、专业班和足球后备人才招生工作的通知》（青西新教体字〔2024〕189号）。
2.志愿录取
（1）新区高中学校
招生学校制定艺体特长生专业测试方案和招生简章，并报区教育和体育局体卫艺科备审批准后实施。各学校在招生简章中设定文化课最低控制分数线。按照《青岛西海岸新区教育和体育局关于做好2024年普通高中体育艺术特长生、专业班和足球后备人才招生工作的通知》（青西新教体字〔2024〕189号）规定的录取办法进行录取。新区划定民办高中艺体特长生文化课最低录取工作线，民办高中在招生简章中划定的分数线低于此线，以此线为准；高于此线，以学校划定的分数线为准。
</a:t>
            </a:r>
          </a:p>
        </p:txBody>
      </p:sp>
      <p:sp>
        <p:nvSpPr>
          <p:cNvPr id="4" name="Slide Number Placeholder 3"/>
          <p:cNvSpPr>
            <a:spLocks noGrp="1"/>
          </p:cNvSpPr>
          <p:nvPr>
            <p:ph type="sldNum" sz="quarter" idx="5"/>
          </p:nvPr>
        </p:nvSpPr>
        <p:spPr/>
        <p:txBody>
          <a:bodyPr/>
          <a:lstStyle/>
          <a:p>
            <a:fld id="{E0C7DDA1-2893-4700-9DDF-5A7B1B560C0D}" type="slidenum">
              <a:t>25</a:t>
            </a:fld>
            <a:endParaRPr lang="en-US"/>
          </a:p>
        </p:txBody>
      </p:sp>
    </p:spTree>
    <p:extLst>
      <p:ext uri="{BB962C8B-B14F-4D97-AF65-F5344CB8AC3E}">
        <p14:creationId xmlns:p14="http://schemas.microsoft.com/office/powerpoint/2010/main" val="3823927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艺体特长生可以享受优先、破格录取，但数量严格控制。青岛六中和青岛九中的艺体特长生报名、测试由学校自行组织。一经录取，必须参加相关专业训练及比赛活动，不得转为普通类。
Original Content:
{"InputLanguage":"zh", "partialOverwrite": true, "Title":"艺体特长生" }
允许学校对专业特别突出的考生优先、破格录取，但须严控数量，原则上不超过相应艺体特长生专业招生计划的20%，相关办法须在学校招生简章中明确，享受优先、破格录取资格考生名单须由招生学校提前公示。
（2）青岛六中和青岛九中
艺体特长生报名、测试等工作由学校自行组织。
报考青岛六中的专业类考生除参加全市初中学业水平考试外，还需要参加学校组织的专业测试（详情关注青岛六中网站http://www.qd06.qdedu.net，咨询电话：86935308、86935309、86935310、86935311）。录取时，将报考青岛六中的考生学业成绩加上专业测试成绩后，按照总成绩由高到低择优录取。（详见学校招生简章）
青岛九中艺体特长生报考工作见学校招生简章。
3.相关规定
艺体特长生一经录取，必须按照学校的培养计划，参加相关专业训练及比赛活动，不得转为普通类。区教育和体育局将对艺体特长生培养情况进行跟踪评价，并纳入学校考核。
</a:t>
            </a:r>
          </a:p>
        </p:txBody>
      </p:sp>
      <p:sp>
        <p:nvSpPr>
          <p:cNvPr id="4" name="Slide Number Placeholder 3"/>
          <p:cNvSpPr>
            <a:spLocks noGrp="1"/>
          </p:cNvSpPr>
          <p:nvPr>
            <p:ph type="sldNum" sz="quarter" idx="5"/>
          </p:nvPr>
        </p:nvSpPr>
        <p:spPr/>
        <p:txBody>
          <a:bodyPr/>
          <a:lstStyle/>
          <a:p>
            <a:fld id="{E0C7DDA1-2893-4700-9DDF-5A7B1B560C0D}" type="slidenum">
              <a:t>26</a:t>
            </a:fld>
            <a:endParaRPr lang="en-US"/>
          </a:p>
        </p:txBody>
      </p:sp>
    </p:spTree>
    <p:extLst>
      <p:ext uri="{BB962C8B-B14F-4D97-AF65-F5344CB8AC3E}">
        <p14:creationId xmlns:p14="http://schemas.microsoft.com/office/powerpoint/2010/main" val="1623018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新区胶南第一高级中学面向全区招收1个中美班，共40人。录取时，根据招生计划和考生成绩从高到低录取至满额。中美班录取的考生需满足一定的成绩要求。若区内计划录取不满额，则剩余计划转为新区胶南第一高级中学普通班计划。新区报考中美班未被录取的考生根据报考志愿参与后续批次志愿的录取。
Original Content:
（三）中美班（区内计划）
新区胶南第一高级中学面向全区招收1个中美班，共40人。
考生根据自己的报考意愿填写中美班志愿。录取时，根据招生计划和考生成绩从高到低录取至满额，录取工作线执行新区公办普通高中普通班录取工作线。中美班录取的考生，第一组合须达到B等及以上等级且第二组合达到C等及以上等级，艺术（音乐和美术）、实验操作（生物、物理或化学）、信息科技科目均达到合格等级。若区内计划录取不满额，则剩余计划转为新区胶南第一高级中学普通班计划。新区报考中美班未被录取的考生根据报考志愿参与后续批次志愿的录取。
</a:t>
            </a:r>
          </a:p>
        </p:txBody>
      </p:sp>
      <p:sp>
        <p:nvSpPr>
          <p:cNvPr id="4" name="Slide Number Placeholder 3"/>
          <p:cNvSpPr>
            <a:spLocks noGrp="1"/>
          </p:cNvSpPr>
          <p:nvPr>
            <p:ph type="sldNum" sz="quarter" idx="5"/>
          </p:nvPr>
        </p:nvSpPr>
        <p:spPr/>
        <p:txBody>
          <a:bodyPr/>
          <a:lstStyle/>
          <a:p>
            <a:fld id="{E0C7DDA1-2893-4700-9DDF-5A7B1B560C0D}" type="slidenum">
              <a:t>27</a:t>
            </a:fld>
            <a:endParaRPr lang="en-US"/>
          </a:p>
        </p:txBody>
      </p:sp>
    </p:spTree>
    <p:extLst>
      <p:ext uri="{BB962C8B-B14F-4D97-AF65-F5344CB8AC3E}">
        <p14:creationId xmlns:p14="http://schemas.microsoft.com/office/powerpoint/2010/main" val="17645250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这张幻灯片介绍了普通班的志愿填报和指标生的相关信息。考生可以选择填写公办普通高中普通班、综合高中实验班或民办高中，并需注明是否服从调剂。指标生名额分配为新区各公办普通高中普通班65%的招生计划，指标生应在注册学籍的初中学校连续就读三年。指标生人选根据考生普通班批第一志愿和语文、数学、英语3科总分确定。
Original Content:
{"InputLanguage":"zh", "partialOverwrite": true, "Title":"普通班" }
（四）普通班
普通班批志愿，分别划定新区公办普通高中普通班录取工作线、新区公办综合高中实验班录取工作线，在线上分别进行志愿录取、调剂录取；民办高中划定新区民办高中普通班录取工作线，在线上进行志愿录取，民办高中不实行调剂录取。
1.志愿填报
所有考生可在三个普通班批志愿中选择填写公办普通高中普通班、综合高中实验班或民办高中，还可选择1个或2个调剂志愿进行填报。考生需注明“是否服从调剂”；若填写“公办普通高中服从调剂”且达到新区公办普通高中普通班录取工作线的考生，如未被所报考学校录取，则调剂到招生计划尚有余额的公办普通高中；若填写“公办综合高中实验班服从调剂”且达到新区公办综合高中实验班录取工作线的考生，如未被所报考学校录取，则调剂到招生计划尚有余额的公办综合高中学校；若2个调剂志愿都填写，则公办普通高中普通班调剂录取优先。
2.指标生
（1）指标生名额分配。取新区各公办普通高中普通班65%的招生计划作为指标生名额，按照初中学校九年级在籍学生数，分别均衡分配到各初中学校（见附件4）。
（2）指标生条件。指标生应在注册学籍的初中学校连续就读三年（因户籍、住房发生变化等正常转学的学生须连续在该校就读两年以上）。各初中学校要在规定时间内将学籍和就读不符合指标生条件的考生信息报区教育和体育局招生考试部，并通过合适的方式告知学生本人和家长。
（3）指标生人选确定。根据考生普通班批第一志愿和语文、数学、英语（含口语和听力）3科总分确定指标生人选。区教育和体育局以初中学校为单位，将该初中学校普通班批第一志愿报考各相关普通高中的考生分别排序，再根据指标生名额分别确定指标生人选。录取结束后由各初中学校公示本单位指标生名单。
</a:t>
            </a:r>
          </a:p>
        </p:txBody>
      </p:sp>
      <p:sp>
        <p:nvSpPr>
          <p:cNvPr id="4" name="Slide Number Placeholder 3"/>
          <p:cNvSpPr>
            <a:spLocks noGrp="1"/>
          </p:cNvSpPr>
          <p:nvPr>
            <p:ph type="sldNum" sz="quarter" idx="5"/>
          </p:nvPr>
        </p:nvSpPr>
        <p:spPr/>
        <p:txBody>
          <a:bodyPr/>
          <a:lstStyle/>
          <a:p>
            <a:fld id="{E0C7DDA1-2893-4700-9DDF-5A7B1B560C0D}" type="slidenum">
              <a:t>28</a:t>
            </a:fld>
            <a:endParaRPr lang="en-US"/>
          </a:p>
        </p:txBody>
      </p:sp>
    </p:spTree>
    <p:extLst>
      <p:ext uri="{BB962C8B-B14F-4D97-AF65-F5344CB8AC3E}">
        <p14:creationId xmlns:p14="http://schemas.microsoft.com/office/powerpoint/2010/main" val="4270921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undefined
Original Content:
{"InputLanguage":"zh", "partialOverwrite": true, "Title":"普通班" }
（4）指标生录取。指标生录取在普通班批第一志愿中进行，指标生加分只对普通班批第一志愿公办普通高中普通班有效。指标生语文、数学、英语（含口语和听力）3科总分不低于新区公办普通高中普通班录取工作线。指标生语文、数学、英语（含口语和听力）3科总分加15分后参加公办普通高中普通班录取，与报考该学校第一志愿的所有考生进行统一排序，按照分数从高到低进行录取，录满为止。指标生的艺术（音乐和美术）、实验操作（生物、物理或化学）、信息科技科目均须达到合格等级，且应达到相应招生学校普通班对第一组合、第二组合等级成绩的要求。
3.普通班录取
（1）志愿录取。公办普通高中、公办综合高中、民办高中分别在各自的录取工作线上，按照报考志愿择优录取至各学校招生计划满额为止。第一、第二志愿是平行志愿，若录取满额，则第三志愿不再参与录取；第一、第二志愿录取不满额的，从第三志愿报考本校的未录取考生中择优录取。
（2）公办普通高中调剂录取
第一、第二、第三志愿未完成招生计划的公办普通高中，在新区公办普通高中普通班录取工作线上进行调剂录取。若调剂录取仍不满额，不再降分录取。
</a:t>
            </a:r>
          </a:p>
        </p:txBody>
      </p:sp>
      <p:sp>
        <p:nvSpPr>
          <p:cNvPr id="4" name="Slide Number Placeholder 3"/>
          <p:cNvSpPr>
            <a:spLocks noGrp="1"/>
          </p:cNvSpPr>
          <p:nvPr>
            <p:ph type="sldNum" sz="quarter" idx="5"/>
          </p:nvPr>
        </p:nvSpPr>
        <p:spPr/>
        <p:txBody>
          <a:bodyPr/>
          <a:lstStyle/>
          <a:p>
            <a:fld id="{E0C7DDA1-2893-4700-9DDF-5A7B1B560C0D}" type="slidenum">
              <a:t>29</a:t>
            </a:fld>
            <a:endParaRPr lang="en-US"/>
          </a:p>
        </p:txBody>
      </p:sp>
    </p:spTree>
    <p:extLst>
      <p:ext uri="{BB962C8B-B14F-4D97-AF65-F5344CB8AC3E}">
        <p14:creationId xmlns:p14="http://schemas.microsoft.com/office/powerpoint/2010/main" val="87626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这张幻灯片的标题是青西新教体字〔2024〕196号。
Original Content:
青西新教体字〔2024〕196号
</a:t>
            </a:r>
          </a:p>
        </p:txBody>
      </p:sp>
      <p:sp>
        <p:nvSpPr>
          <p:cNvPr id="4" name="Slide Number Placeholder 3"/>
          <p:cNvSpPr>
            <a:spLocks noGrp="1"/>
          </p:cNvSpPr>
          <p:nvPr>
            <p:ph type="sldNum" sz="quarter" idx="5"/>
          </p:nvPr>
        </p:nvSpPr>
        <p:spPr/>
        <p:txBody>
          <a:bodyPr/>
          <a:lstStyle/>
          <a:p>
            <a:fld id="{E0C7DDA1-2893-4700-9DDF-5A7B1B560C0D}" type="slidenum">
              <a:t>3</a:t>
            </a:fld>
            <a:endParaRPr lang="en-US"/>
          </a:p>
        </p:txBody>
      </p:sp>
    </p:spTree>
    <p:extLst>
      <p:ext uri="{BB962C8B-B14F-4D97-AF65-F5344CB8AC3E}">
        <p14:creationId xmlns:p14="http://schemas.microsoft.com/office/powerpoint/2010/main" val="19161397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这张幻灯片介绍了新区公办优质高中学校和新区其他公办高中学校的招生政策。它们都按照顺序，从服从公办普通高中调剂的线上考生中向缺额学校择优循环录取。但是，调剂录取考生的要求有所不同。
Original Content:
{"InputLanguage":"zh", "partialOverwrite": true, "Title":"普通班" }
新区公办优质高中学校（含西海岸中学、新区胶南第一高级中学、新区第一高级中学、新区致远中学、青岛九中），按照西海岸中学、新区胶南第一高级中学、新区第一高级中学、新区致远中学、青岛九中，青岛九中、新区致远中学、新区第一高级中学、新区胶南第一高级中学、西海岸中学的顺序，在新区公办普通高中普通班录取工作线上，从服从公办普通高中调剂的线上考生中向缺额学校择优循环录取。调剂录取考生第一组合要求达到B等及以上等级且第二组合达到C等及以上等级。
新区其他公办高中学校（含新区第二高级中学、新区实验高级中学、新区第三高级中学、新区第五高级中学、新区第九高级中学），按照新区第二高级中学、新区实验高级中学、新区第三高级中学、新区第五高级中学、新区第九高级中学，新区第九高级中学、新区第五高级中学、新区第三高级中学、新区实验高级中学、新区第二高级中学的顺序，在新区公办普通高中普通班录取工作线上，从服从公办普通高中调剂的线上考生中向缺额学校择优循环录取；调剂录取考生第一、第二组合均要达到C等及以上等级。
（3）公办综合高中实验班调剂录取
</a:t>
            </a:r>
          </a:p>
        </p:txBody>
      </p:sp>
      <p:sp>
        <p:nvSpPr>
          <p:cNvPr id="4" name="Slide Number Placeholder 3"/>
          <p:cNvSpPr>
            <a:spLocks noGrp="1"/>
          </p:cNvSpPr>
          <p:nvPr>
            <p:ph type="sldNum" sz="quarter" idx="5"/>
          </p:nvPr>
        </p:nvSpPr>
        <p:spPr/>
        <p:txBody>
          <a:bodyPr/>
          <a:lstStyle/>
          <a:p>
            <a:fld id="{E0C7DDA1-2893-4700-9DDF-5A7B1B560C0D}" type="slidenum">
              <a:t>30</a:t>
            </a:fld>
            <a:endParaRPr lang="en-US"/>
          </a:p>
        </p:txBody>
      </p:sp>
    </p:spTree>
    <p:extLst>
      <p:ext uri="{BB962C8B-B14F-4D97-AF65-F5344CB8AC3E}">
        <p14:creationId xmlns:p14="http://schemas.microsoft.com/office/powerpoint/2010/main" val="2356515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这张幻灯片介绍了区外招生计划。新区胶南第一高级中学中美班区外招生计划由市教育局负责录取。录取时，根据招生计划和考生成绩从高到低择优录取至满额。新区民办高中的区外招生计划也由市教育局负责录取。
Original Content:
（五）区外招生计划
1.新区胶南第一高级中学中美班区外招生计划由市教育局负责录取。录取时，在新区公办普通高中普通班录取工作线上，根据招生计划和考生成绩从高到低择优录取至满额。中美班录取的考生，第一组合须达到B等及以上等级且第二组合达到C等及以上等级，艺术（音乐和美术）、实验操作（生物、物理或化学）、信息科技科目均达到合格等级。
2.新区民办高中的区外招生计划由市教育局负责录取。
</a:t>
            </a:r>
          </a:p>
        </p:txBody>
      </p:sp>
      <p:sp>
        <p:nvSpPr>
          <p:cNvPr id="4" name="Slide Number Placeholder 3"/>
          <p:cNvSpPr>
            <a:spLocks noGrp="1"/>
          </p:cNvSpPr>
          <p:nvPr>
            <p:ph type="sldNum" sz="quarter" idx="5"/>
          </p:nvPr>
        </p:nvSpPr>
        <p:spPr/>
        <p:txBody>
          <a:bodyPr/>
          <a:lstStyle/>
          <a:p>
            <a:fld id="{E0C7DDA1-2893-4700-9DDF-5A7B1B560C0D}" type="slidenum">
              <a:t>31</a:t>
            </a:fld>
            <a:endParaRPr lang="en-US"/>
          </a:p>
        </p:txBody>
      </p:sp>
    </p:spTree>
    <p:extLst>
      <p:ext uri="{BB962C8B-B14F-4D97-AF65-F5344CB8AC3E}">
        <p14:creationId xmlns:p14="http://schemas.microsoft.com/office/powerpoint/2010/main" val="17596535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本文主要介绍了加强组织领导的措施，包括分级管理、新闻宣传引导、建立监督举报制度、完善应急预案和充分使用资助政策等。
Original Content:
（一）加强组织领导
全区初中学业水平考试与普通高中招生工作实行分级管理，各职能部门要加强领导、完善措施、落实责任，确保招生工作稳定有序进行。要做好新闻宣传引导，通过多种形式及时主动向社会公开招生计划、招生范围、招生程序、报名条件、录取结果、咨询方式等，要在招生入学的关键环节和关键时点，就关键政策、群众关心的疑难点问题做好宣传释疑工作；建立健全监督举报制度，广泛接受学生、家长和社会的监督；要完善应急预案，健全应急机制，及时发现并妥善处置苗头性、倾向性问题，确保招生入学工作平稳有序。各高中学校要充分使用好各种资助政策，使录取的学生不因家庭经济困难而失学。
</a:t>
            </a:r>
          </a:p>
        </p:txBody>
      </p:sp>
      <p:sp>
        <p:nvSpPr>
          <p:cNvPr id="4" name="Slide Number Placeholder 3"/>
          <p:cNvSpPr>
            <a:spLocks noGrp="1"/>
          </p:cNvSpPr>
          <p:nvPr>
            <p:ph type="sldNum" sz="quarter" idx="5"/>
          </p:nvPr>
        </p:nvSpPr>
        <p:spPr/>
        <p:txBody>
          <a:bodyPr/>
          <a:lstStyle/>
          <a:p>
            <a:fld id="{E0C7DDA1-2893-4700-9DDF-5A7B1B560C0D}" type="slidenum">
              <a:t>32</a:t>
            </a:fld>
            <a:endParaRPr lang="en-US"/>
          </a:p>
        </p:txBody>
      </p:sp>
    </p:spTree>
    <p:extLst>
      <p:ext uri="{BB962C8B-B14F-4D97-AF65-F5344CB8AC3E}">
        <p14:creationId xmlns:p14="http://schemas.microsoft.com/office/powerpoint/2010/main" val="30638290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幻灯片强调了严格招生纪律的重要性。各学校应做好考生信息保密工作，严格执行招生政策，严禁无计划、超计划、超范围招生，不得招收已被其他学校录取的学生。此外，严禁公办学校与民办学校混合招生、混合编班，严禁以虚假宣传等不正当手段招揽生源，严禁初高中学校对学生进行中高考成绩排名、宣传中考状元和升学率。
Original Content:
（二）严格招生纪律
各学校要做好考生信息保密工作；要严格执行招生政策，严禁无计划、超计划、超范围招生，不得招收已被其他学校录取的学生；严禁公办学校与民办学校混合招生、混合编班；严禁以虚假宣传等不正当手段招揽生源；严禁初高中学校对学生进行中高考成绩排名、宣传中考状元和升学率。
</a:t>
            </a:r>
          </a:p>
        </p:txBody>
      </p:sp>
      <p:sp>
        <p:nvSpPr>
          <p:cNvPr id="4" name="Slide Number Placeholder 3"/>
          <p:cNvSpPr>
            <a:spLocks noGrp="1"/>
          </p:cNvSpPr>
          <p:nvPr>
            <p:ph type="sldNum" sz="quarter" idx="5"/>
          </p:nvPr>
        </p:nvSpPr>
        <p:spPr/>
        <p:txBody>
          <a:bodyPr/>
          <a:lstStyle/>
          <a:p>
            <a:fld id="{E0C7DDA1-2893-4700-9DDF-5A7B1B560C0D}" type="slidenum">
              <a:t>33</a:t>
            </a:fld>
            <a:endParaRPr lang="en-US"/>
          </a:p>
        </p:txBody>
      </p:sp>
    </p:spTree>
    <p:extLst>
      <p:ext uri="{BB962C8B-B14F-4D97-AF65-F5344CB8AC3E}">
        <p14:creationId xmlns:p14="http://schemas.microsoft.com/office/powerpoint/2010/main" val="1603908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各初中学校要加强对毕业年级学生的管理，保证符合条件的学生参加考试和志愿填报。正确引导学生填报志愿，尊重学生的自主选择，不得限定学生报考学校或代替学生填报志愿。
Original Content:
（三）规范学校管理
各初中学校要按照省、市相关要求加强对初中毕业年级学生的管理，不得提前分流学生，要采取措施保证符合条件的学生参加初中学业水平考试和高中阶段学校招生志愿填报。要正确引导学生根据本人实际情况，科学合理地填报志愿。充分尊重学生的自主选择，不得以任何理由限定学生报考学校或代替学生填报志愿。
</a:t>
            </a:r>
          </a:p>
        </p:txBody>
      </p:sp>
      <p:sp>
        <p:nvSpPr>
          <p:cNvPr id="4" name="Slide Number Placeholder 3"/>
          <p:cNvSpPr>
            <a:spLocks noGrp="1"/>
          </p:cNvSpPr>
          <p:nvPr>
            <p:ph type="sldNum" sz="quarter" idx="5"/>
          </p:nvPr>
        </p:nvSpPr>
        <p:spPr/>
        <p:txBody>
          <a:bodyPr/>
          <a:lstStyle/>
          <a:p>
            <a:fld id="{E0C7DDA1-2893-4700-9DDF-5A7B1B560C0D}" type="slidenum">
              <a:t>34</a:t>
            </a:fld>
            <a:endParaRPr lang="en-US"/>
          </a:p>
        </p:txBody>
      </p:sp>
    </p:spTree>
    <p:extLst>
      <p:ext uri="{BB962C8B-B14F-4D97-AF65-F5344CB8AC3E}">
        <p14:creationId xmlns:p14="http://schemas.microsoft.com/office/powerpoint/2010/main" val="42382787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幻灯片介绍了严格学籍管理的相关要求。包括严格落实学籍管理相关规定，规范学籍管理，严禁出现人籍分离、空挂学籍、学籍造假等现象。对超计划招生、市外招生的学生，不予注册学籍。严格落实九年级下学期不允许转学、同一个招生区域不允许转学的要求。在初中学业水平考试所在地以外普通高中学校注册学籍的学生，不允许转回初中学业水平考试所在地普通高中学校就读。
Original Content:
（四）严格学籍管理
各学校要严格落实学籍管理相关规定，规范学籍管理，严禁出现人籍分离、空挂学籍、学籍造假等现象。对超计划招生、市外招生的学生，不予注册学籍。严格落实九年级下学期不允许转学、同一个招生区域不允许转学的要求。在初中学业水平考试所在地以外普通高中学校注册学籍的学生，不允许转回初中学业水平考试所在地普通高中学校就读。
</a:t>
            </a:r>
          </a:p>
        </p:txBody>
      </p:sp>
      <p:sp>
        <p:nvSpPr>
          <p:cNvPr id="4" name="Slide Number Placeholder 3"/>
          <p:cNvSpPr>
            <a:spLocks noGrp="1"/>
          </p:cNvSpPr>
          <p:nvPr>
            <p:ph type="sldNum" sz="quarter" idx="5"/>
          </p:nvPr>
        </p:nvSpPr>
        <p:spPr/>
        <p:txBody>
          <a:bodyPr/>
          <a:lstStyle/>
          <a:p>
            <a:fld id="{E0C7DDA1-2893-4700-9DDF-5A7B1B560C0D}" type="slidenum">
              <a:t>35</a:t>
            </a:fld>
            <a:endParaRPr lang="en-US"/>
          </a:p>
        </p:txBody>
      </p:sp>
    </p:spTree>
    <p:extLst>
      <p:ext uri="{BB962C8B-B14F-4D97-AF65-F5344CB8AC3E}">
        <p14:creationId xmlns:p14="http://schemas.microsoft.com/office/powerpoint/2010/main" val="13707825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本部分强调了强化监督问责的重要性。建立了违纪举报和申诉受理机制，严肃查处违规违纪行为。对于造成不良影响或严重后果的学校，将给予相应处罚。对于违规违纪的民办学校，也将给予严厉处罚。
Original Content:
（五）强化监督问责
区教育和体育局建立违纪举报和申诉受理机制，严肃查处违规违纪行为。对于造成不良影响或严重后果的学校，视情节轻重给予约谈、通报批评、追究相关人员责任等处罚；对于违规违纪的民办学校，依照有关规定给予减少下一年度招生计划、停止当年招生直至吊销办学许可证的处罚。
</a:t>
            </a:r>
          </a:p>
        </p:txBody>
      </p:sp>
      <p:sp>
        <p:nvSpPr>
          <p:cNvPr id="4" name="Slide Number Placeholder 3"/>
          <p:cNvSpPr>
            <a:spLocks noGrp="1"/>
          </p:cNvSpPr>
          <p:nvPr>
            <p:ph type="sldNum" sz="quarter" idx="5"/>
          </p:nvPr>
        </p:nvSpPr>
        <p:spPr/>
        <p:txBody>
          <a:bodyPr/>
          <a:lstStyle/>
          <a:p>
            <a:fld id="{E0C7DDA1-2893-4700-9DDF-5A7B1B560C0D}" type="slidenum">
              <a:t>36</a:t>
            </a:fld>
            <a:endParaRPr lang="en-US"/>
          </a:p>
        </p:txBody>
      </p:sp>
    </p:spTree>
    <p:extLst>
      <p:ext uri="{BB962C8B-B14F-4D97-AF65-F5344CB8AC3E}">
        <p14:creationId xmlns:p14="http://schemas.microsoft.com/office/powerpoint/2010/main" val="1231819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这张幻灯片上列出了一些重要的联系电话，包括基础教育科、体卫艺科、招生考试部和举报电话。
Original Content:
联系电话：基础教育科：88182559
体卫艺科：86163045
招生考试部：86883586，86178607
举报电话：88192020。
</a:t>
            </a:r>
          </a:p>
        </p:txBody>
      </p:sp>
      <p:sp>
        <p:nvSpPr>
          <p:cNvPr id="4" name="Slide Number Placeholder 3"/>
          <p:cNvSpPr>
            <a:spLocks noGrp="1"/>
          </p:cNvSpPr>
          <p:nvPr>
            <p:ph type="sldNum" sz="quarter" idx="5"/>
          </p:nvPr>
        </p:nvSpPr>
        <p:spPr/>
        <p:txBody>
          <a:bodyPr/>
          <a:lstStyle/>
          <a:p>
            <a:fld id="{E0C7DDA1-2893-4700-9DDF-5A7B1B560C0D}" type="slidenum">
              <a:t>37</a:t>
            </a:fld>
            <a:endParaRPr lang="en-US"/>
          </a:p>
        </p:txBody>
      </p:sp>
    </p:spTree>
    <p:extLst>
      <p:ext uri="{BB962C8B-B14F-4D97-AF65-F5344CB8AC3E}">
        <p14:creationId xmlns:p14="http://schemas.microsoft.com/office/powerpoint/2010/main" val="38827169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2024年青岛市高中招生政策性加分优待规定，归侨子女和华侨在国内的子女考生加3分，少数民族考生加3分，台湾籍考生加3分。上述加分项目不累加。其他照顾优待政策按照国家有关规定执行。
Original Content:
附件：1.2024年青岛市高中阶段学校招生政策性加分优待规定
2.2024年西海岸新区普通高中区内招生计划分配表
3.2024年西海岸新区普通高中区外招生计划分配表
4.2024年西海岸新区各初中学校指标生分配名额
5.西海岸新区初中学业水平考试及高中阶段学校招生工作科部室责任分工
6.2024年初中学业水平考试及高中阶段学校招生工作进程
青岛西海岸新区教育和体育局
2024年4月23日
附件1
2024年青岛市高中阶段学校招生
政策性加分优待规定
1.归侨子女和华侨在国内的子女考生加3分；
2.少数民族考生加3分；
3.台湾籍考生加3分。
上述加分项目不累加。
为确保考生加分、优待材料的真实性，青岛市教育局将在官方网站（http://edu.qingdao.gov.cn）公示，接受社会监督。享受加分、优待政策考生信息同时反馈至初中学校，由初中学校在规定时间内进行公示。
4.其他照顾优待政策按照国家有关规定执行。
</a:t>
            </a:r>
          </a:p>
        </p:txBody>
      </p:sp>
      <p:sp>
        <p:nvSpPr>
          <p:cNvPr id="4" name="Slide Number Placeholder 3"/>
          <p:cNvSpPr>
            <a:spLocks noGrp="1"/>
          </p:cNvSpPr>
          <p:nvPr>
            <p:ph type="sldNum" sz="quarter" idx="5"/>
          </p:nvPr>
        </p:nvSpPr>
        <p:spPr/>
        <p:txBody>
          <a:bodyPr/>
          <a:lstStyle/>
          <a:p>
            <a:fld id="{E0C7DDA1-2893-4700-9DDF-5A7B1B560C0D}" type="slidenum">
              <a:t>38</a:t>
            </a:fld>
            <a:endParaRPr lang="en-US"/>
          </a:p>
        </p:txBody>
      </p:sp>
    </p:spTree>
    <p:extLst>
      <p:ext uri="{BB962C8B-B14F-4D97-AF65-F5344CB8AC3E}">
        <p14:creationId xmlns:p14="http://schemas.microsoft.com/office/powerpoint/2010/main" val="13894250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这张幻灯片展示了2024年西海岸新区普通高中区内招生计划分配表。
Original Content:
附件2
2024年西海岸新区普通高中区内招生计划分配表
</a:t>
            </a:r>
          </a:p>
        </p:txBody>
      </p:sp>
      <p:sp>
        <p:nvSpPr>
          <p:cNvPr id="4" name="Slide Number Placeholder 3"/>
          <p:cNvSpPr>
            <a:spLocks noGrp="1"/>
          </p:cNvSpPr>
          <p:nvPr>
            <p:ph type="sldNum" sz="quarter" idx="5"/>
          </p:nvPr>
        </p:nvSpPr>
        <p:spPr/>
        <p:txBody>
          <a:bodyPr/>
          <a:lstStyle/>
          <a:p>
            <a:fld id="{E0C7DDA1-2893-4700-9DDF-5A7B1B560C0D}" type="slidenum">
              <a:t>39</a:t>
            </a:fld>
            <a:endParaRPr lang="en-US"/>
          </a:p>
        </p:txBody>
      </p:sp>
    </p:spTree>
    <p:extLst>
      <p:ext uri="{BB962C8B-B14F-4D97-AF65-F5344CB8AC3E}">
        <p14:creationId xmlns:p14="http://schemas.microsoft.com/office/powerpoint/2010/main" val="3148979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这张幻灯片的标题是青岛西海岸新区教育和体育局。
Original Content:
青岛西海岸新区教育和体育局
</a:t>
            </a:r>
          </a:p>
        </p:txBody>
      </p:sp>
      <p:sp>
        <p:nvSpPr>
          <p:cNvPr id="4" name="Slide Number Placeholder 3"/>
          <p:cNvSpPr>
            <a:spLocks noGrp="1"/>
          </p:cNvSpPr>
          <p:nvPr>
            <p:ph type="sldNum" sz="quarter" idx="5"/>
          </p:nvPr>
        </p:nvSpPr>
        <p:spPr/>
        <p:txBody>
          <a:bodyPr/>
          <a:lstStyle/>
          <a:p>
            <a:fld id="{E0C7DDA1-2893-4700-9DDF-5A7B1B560C0D}" type="slidenum">
              <a:t>4</a:t>
            </a:fld>
            <a:endParaRPr lang="en-US"/>
          </a:p>
        </p:txBody>
      </p:sp>
    </p:spTree>
    <p:extLst>
      <p:ext uri="{BB962C8B-B14F-4D97-AF65-F5344CB8AC3E}">
        <p14:creationId xmlns:p14="http://schemas.microsoft.com/office/powerpoint/2010/main" val="3053760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undefined</a:t>
            </a:r>
          </a:p>
        </p:txBody>
      </p:sp>
      <p:sp>
        <p:nvSpPr>
          <p:cNvPr id="4" name="Slide Number Placeholder 3"/>
          <p:cNvSpPr>
            <a:spLocks noGrp="1"/>
          </p:cNvSpPr>
          <p:nvPr>
            <p:ph type="sldNum" sz="quarter" idx="5"/>
          </p:nvPr>
        </p:nvSpPr>
        <p:spPr/>
        <p:txBody>
          <a:bodyPr/>
          <a:lstStyle/>
          <a:p>
            <a:fld id="{E0C7DDA1-2893-4700-9DDF-5A7B1B560C0D}" type="slidenum">
              <a:t>40</a:t>
            </a:fld>
            <a:endParaRPr lang="en-US"/>
          </a:p>
        </p:txBody>
      </p:sp>
    </p:spTree>
    <p:extLst>
      <p:ext uri="{BB962C8B-B14F-4D97-AF65-F5344CB8AC3E}">
        <p14:creationId xmlns:p14="http://schemas.microsoft.com/office/powerpoint/2010/main" val="32562438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undefined</a:t>
            </a:r>
          </a:p>
        </p:txBody>
      </p:sp>
      <p:sp>
        <p:nvSpPr>
          <p:cNvPr id="4" name="Slide Number Placeholder 3"/>
          <p:cNvSpPr>
            <a:spLocks noGrp="1"/>
          </p:cNvSpPr>
          <p:nvPr>
            <p:ph type="sldNum" sz="quarter" idx="5"/>
          </p:nvPr>
        </p:nvSpPr>
        <p:spPr/>
        <p:txBody>
          <a:bodyPr/>
          <a:lstStyle/>
          <a:p>
            <a:fld id="{E0C7DDA1-2893-4700-9DDF-5A7B1B560C0D}" type="slidenum">
              <a:t>41</a:t>
            </a:fld>
            <a:endParaRPr lang="en-US"/>
          </a:p>
        </p:txBody>
      </p:sp>
    </p:spTree>
    <p:extLst>
      <p:ext uri="{BB962C8B-B14F-4D97-AF65-F5344CB8AC3E}">
        <p14:creationId xmlns:p14="http://schemas.microsoft.com/office/powerpoint/2010/main" val="6261067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这张幻灯片展示了2024年西海岸新区普通高中区外招生计划分配表。
Original Content:
附件3
2024年西海岸新区普通高中区外招生计划分配表
附件4
</a:t>
            </a:r>
          </a:p>
        </p:txBody>
      </p:sp>
      <p:sp>
        <p:nvSpPr>
          <p:cNvPr id="4" name="Slide Number Placeholder 3"/>
          <p:cNvSpPr>
            <a:spLocks noGrp="1"/>
          </p:cNvSpPr>
          <p:nvPr>
            <p:ph type="sldNum" sz="quarter" idx="5"/>
          </p:nvPr>
        </p:nvSpPr>
        <p:spPr/>
        <p:txBody>
          <a:bodyPr/>
          <a:lstStyle/>
          <a:p>
            <a:fld id="{E0C7DDA1-2893-4700-9DDF-5A7B1B560C0D}" type="slidenum">
              <a:t>42</a:t>
            </a:fld>
            <a:endParaRPr lang="en-US"/>
          </a:p>
        </p:txBody>
      </p:sp>
    </p:spTree>
    <p:extLst>
      <p:ext uri="{BB962C8B-B14F-4D97-AF65-F5344CB8AC3E}">
        <p14:creationId xmlns:p14="http://schemas.microsoft.com/office/powerpoint/2010/main" val="37379872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Original Content:
{"InputLanguage":"zh", "partialOverwrite": true, "Title":"附件: 附件4" }
2024年西海岸新区各初中学校指标生分配名额
单  位	西海岸中学	胶南第一高级中学	新区第一高级中学	新区第二高级中学	新区致远中学	新区实验高级中学	新区第三高级中学	新区第五高级中学	新区第九高级中学	青岛九中
开发区第四中学	22	30	35	41	40	39	27	12	35	3
新区实验初级中学	13	18	21	25	24	24	16	7	21	2
新区第六初级中学	13	17	20	24	23	22	15	7	20	2
新区文汇中学	9	12	14	17	16	16	11	5	14	1
新区第四初级中学	8	11	13	16	15	15	10	5	13	1
新区育英初级中学	8	11	13	15	15	14	10	4	13	1
新区辛安初级中学	7	9	11	13	13	12	8	4	11	1
新区隐珠初级中学	7	9	11	13	12	12	8	4	11	1
新区黄岛初级中学	7	9	11	13	12	12	8	4	11	1
新区外国语学校	6	9	10	12	11	11	8	3	10	1
新区灵山卫中学	6	8	9	11	11	10	7	3	9	1
新区博文初级中学	6	8	9	11	10	10	7	3	9	1
新区第十初级中学	6	8	9	11	10	10	7	3	9	1
新区泊里初级中学	6	8	9	11	10	10	7	3	9	1
新区育才初级中学	5	8	9	10	10	10	7	3	9	1
新区第六初级中学东校区（两河初中）	5	7	8	10	10	9	6	3	8	1
开发区第二中学	5	6	7	9	8	8	6	2	7	1
新区王台初级中学	4	5	6	7	7	7	5	2	6	1
单  位	西海岸中学	胶南第一高级中学	新区第一高级中学	新区第二高级中学	新区致远中学	新区实验高级中学	新区第三高级中学	新区第五高级中学	新区第九高级中学	青岛九中
</a:t>
            </a:r>
          </a:p>
        </p:txBody>
      </p:sp>
      <p:sp>
        <p:nvSpPr>
          <p:cNvPr id="4" name="Slide Number Placeholder 3"/>
          <p:cNvSpPr>
            <a:spLocks noGrp="1"/>
          </p:cNvSpPr>
          <p:nvPr>
            <p:ph type="sldNum" sz="quarter" idx="5"/>
          </p:nvPr>
        </p:nvSpPr>
        <p:spPr/>
        <p:txBody>
          <a:bodyPr/>
          <a:lstStyle/>
          <a:p>
            <a:fld id="{E0C7DDA1-2893-4700-9DDF-5A7B1B560C0D}" type="slidenum">
              <a:t>43</a:t>
            </a:fld>
            <a:endParaRPr lang="en-US"/>
          </a:p>
        </p:txBody>
      </p:sp>
    </p:spTree>
    <p:extLst>
      <p:ext uri="{BB962C8B-B14F-4D97-AF65-F5344CB8AC3E}">
        <p14:creationId xmlns:p14="http://schemas.microsoft.com/office/powerpoint/2010/main" val="1552786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附件5
Original Content:
附件5
</a:t>
            </a:r>
          </a:p>
        </p:txBody>
      </p:sp>
      <p:sp>
        <p:nvSpPr>
          <p:cNvPr id="4" name="Slide Number Placeholder 3"/>
          <p:cNvSpPr>
            <a:spLocks noGrp="1"/>
          </p:cNvSpPr>
          <p:nvPr>
            <p:ph type="sldNum" sz="quarter" idx="5"/>
          </p:nvPr>
        </p:nvSpPr>
        <p:spPr/>
        <p:txBody>
          <a:bodyPr/>
          <a:lstStyle/>
          <a:p>
            <a:fld id="{E0C7DDA1-2893-4700-9DDF-5A7B1B560C0D}" type="slidenum">
              <a:t>44</a:t>
            </a:fld>
            <a:endParaRPr lang="en-US"/>
          </a:p>
        </p:txBody>
      </p:sp>
    </p:spTree>
    <p:extLst>
      <p:ext uri="{BB962C8B-B14F-4D97-AF65-F5344CB8AC3E}">
        <p14:creationId xmlns:p14="http://schemas.microsoft.com/office/powerpoint/2010/main" val="4153099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这是一份关于2024年全区初中学业水平考试与普通高中招生工作的通知。
Original Content:
关于做好2024年全区初中学业水平考试
与普通高中招生工作的通知
</a:t>
            </a:r>
          </a:p>
        </p:txBody>
      </p:sp>
      <p:sp>
        <p:nvSpPr>
          <p:cNvPr id="4" name="Slide Number Placeholder 3"/>
          <p:cNvSpPr>
            <a:spLocks noGrp="1"/>
          </p:cNvSpPr>
          <p:nvPr>
            <p:ph type="sldNum" sz="quarter" idx="5"/>
          </p:nvPr>
        </p:nvSpPr>
        <p:spPr/>
        <p:txBody>
          <a:bodyPr/>
          <a:lstStyle/>
          <a:p>
            <a:fld id="{E0C7DDA1-2893-4700-9DDF-5A7B1B560C0D}" type="slidenum">
              <a:t>5</a:t>
            </a:fld>
            <a:endParaRPr lang="en-US"/>
          </a:p>
        </p:txBody>
      </p:sp>
    </p:spTree>
    <p:extLst>
      <p:ext uri="{BB962C8B-B14F-4D97-AF65-F5344CB8AC3E}">
        <p14:creationId xmlns:p14="http://schemas.microsoft.com/office/powerpoint/2010/main" val="3302523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这是一份关于各学区教育服务中心，各学校、局属各单位，机关各科部室的通知。
Original Content:
各学区教育服务中心，各学校、局属各单位，机关各科部室：
</a:t>
            </a:r>
          </a:p>
        </p:txBody>
      </p:sp>
      <p:sp>
        <p:nvSpPr>
          <p:cNvPr id="4" name="Slide Number Placeholder 3"/>
          <p:cNvSpPr>
            <a:spLocks noGrp="1"/>
          </p:cNvSpPr>
          <p:nvPr>
            <p:ph type="sldNum" sz="quarter" idx="5"/>
          </p:nvPr>
        </p:nvSpPr>
        <p:spPr/>
        <p:txBody>
          <a:bodyPr/>
          <a:lstStyle/>
          <a:p>
            <a:fld id="{E0C7DDA1-2893-4700-9DDF-5A7B1B560C0D}" type="slidenum">
              <a:t>6</a:t>
            </a:fld>
            <a:endParaRPr lang="en-US"/>
          </a:p>
        </p:txBody>
      </p:sp>
    </p:spTree>
    <p:extLst>
      <p:ext uri="{BB962C8B-B14F-4D97-AF65-F5344CB8AC3E}">
        <p14:creationId xmlns:p14="http://schemas.microsoft.com/office/powerpoint/2010/main" val="1769940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根据青岛市教育局的通知，结合新区实际，现将2024年全区初中学业水平考试与普通高中招生工作有关事宜通知。这也包括综合高中实验班。
Original Content:
根据青岛市教育局《关于做好2024年全市初中学业水平考试与普通高中招生工作的通知》（青教通字〔2024〕42号），结合新区实际，现将2024年全区初中学业水平考试与普通高中（含综合高中实验班，下同）招生工作有关事宜通知如下：
</a:t>
            </a:r>
          </a:p>
        </p:txBody>
      </p:sp>
      <p:sp>
        <p:nvSpPr>
          <p:cNvPr id="4" name="Slide Number Placeholder 3"/>
          <p:cNvSpPr>
            <a:spLocks noGrp="1"/>
          </p:cNvSpPr>
          <p:nvPr>
            <p:ph type="sldNum" sz="quarter" idx="5"/>
          </p:nvPr>
        </p:nvSpPr>
        <p:spPr/>
        <p:txBody>
          <a:bodyPr/>
          <a:lstStyle/>
          <a:p>
            <a:fld id="{E0C7DDA1-2893-4700-9DDF-5A7B1B560C0D}" type="slidenum">
              <a:t>7</a:t>
            </a:fld>
            <a:endParaRPr lang="en-US"/>
          </a:p>
        </p:txBody>
      </p:sp>
    </p:spTree>
    <p:extLst>
      <p:ext uri="{BB962C8B-B14F-4D97-AF65-F5344CB8AC3E}">
        <p14:creationId xmlns:p14="http://schemas.microsoft.com/office/powerpoint/2010/main" val="4178448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这张幻灯片介绍了2021和2022级学生的高中招生考试科目。2021级学生的考试科目包括语文、数学、英语等，而2022级学生的考试科目包括地理、生物、信息科技等。青岛西海岸新区的一些学生需要参加青岛市教育局统一组织的所有科目考试。
Original Content:
（一）考试科目
2021级学生考试科目：语文、数学、英语（含口语和听力）、道德与法治、历史、物理、化学、体育与健康、艺术（音乐和美术）、实验操作（物理或化学）。
2022级学生考试科目：地理、生物、实验操作（生物）、信息科技。
青岛西海岸新区户籍往届初中毕业生、从青岛市以外初中学校转入的应届初中毕业生、在青岛市以外初中学校就读回青岛西海岸新区参加高中阶段招生录取的青岛西海岸新区户籍学生，需要参加青岛市教育局统一组织的上述所有科目的考试。
</a:t>
            </a:r>
          </a:p>
        </p:txBody>
      </p:sp>
      <p:sp>
        <p:nvSpPr>
          <p:cNvPr id="4" name="Slide Number Placeholder 3"/>
          <p:cNvSpPr>
            <a:spLocks noGrp="1"/>
          </p:cNvSpPr>
          <p:nvPr>
            <p:ph type="sldNum" sz="quarter" idx="5"/>
          </p:nvPr>
        </p:nvSpPr>
        <p:spPr/>
        <p:txBody>
          <a:bodyPr/>
          <a:lstStyle/>
          <a:p>
            <a:fld id="{E0C7DDA1-2893-4700-9DDF-5A7B1B560C0D}" type="slidenum">
              <a:t>8</a:t>
            </a:fld>
            <a:endParaRPr lang="en-US"/>
          </a:p>
        </p:txBody>
      </p:sp>
    </p:spTree>
    <p:extLst>
      <p:ext uri="{BB962C8B-B14F-4D97-AF65-F5344CB8AC3E}">
        <p14:creationId xmlns:p14="http://schemas.microsoft.com/office/powerpoint/2010/main" val="452475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这张幻灯片的主题是考试时间。
Original Content:
（二）考试时间
</a:t>
            </a:r>
          </a:p>
        </p:txBody>
      </p:sp>
      <p:sp>
        <p:nvSpPr>
          <p:cNvPr id="4" name="Slide Number Placeholder 3"/>
          <p:cNvSpPr>
            <a:spLocks noGrp="1"/>
          </p:cNvSpPr>
          <p:nvPr>
            <p:ph type="sldNum" sz="quarter" idx="5"/>
          </p:nvPr>
        </p:nvSpPr>
        <p:spPr/>
        <p:txBody>
          <a:bodyPr/>
          <a:lstStyle/>
          <a:p>
            <a:fld id="{E0C7DDA1-2893-4700-9DDF-5A7B1B560C0D}" type="slidenum">
              <a:t>9</a:t>
            </a:fld>
            <a:endParaRPr lang="en-US"/>
          </a:p>
        </p:txBody>
      </p:sp>
    </p:spTree>
    <p:extLst>
      <p:ext uri="{BB962C8B-B14F-4D97-AF65-F5344CB8AC3E}">
        <p14:creationId xmlns:p14="http://schemas.microsoft.com/office/powerpoint/2010/main" val="1902735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EED02C52-19F3-996A-6404-95E7FB57B6B7}"/>
              </a:ext>
            </a:extLst>
          </p:cNvPr>
          <p:cNvPicPr>
            <a:picLocks noChangeAspect="1"/>
          </p:cNvPicPr>
          <p:nvPr/>
        </p:nvPicPr>
        <p:blipFill rotWithShape="1">
          <a:blip r:embed="rId3">
            <a:alphaModFix amt="60000"/>
          </a:blip>
          <a:srcRect t="20332" r="-2" b="-2"/>
          <a:stretch/>
        </p:blipFill>
        <p:spPr>
          <a:xfrm>
            <a:off x="-1" y="10"/>
            <a:ext cx="12192001" cy="6857990"/>
          </a:xfrm>
          <a:prstGeom prst="rect">
            <a:avLst/>
          </a:prstGeom>
        </p:spPr>
      </p:pic>
      <p:sp>
        <p:nvSpPr>
          <p:cNvPr id="2" name="Title 1">
            <a:extLst>
              <a:ext uri="{FF2B5EF4-FFF2-40B4-BE49-F238E27FC236}">
                <a16:creationId xmlns:a16="http://schemas.microsoft.com/office/drawing/2014/main" id="{8A6B7B13-B038-A24B-97F7-F3A34FE4B21E}"/>
              </a:ext>
            </a:extLst>
          </p:cNvPr>
          <p:cNvSpPr>
            <a:spLocks noGrp="1"/>
          </p:cNvSpPr>
          <p:nvPr>
            <p:ph type="ctrTitle"/>
          </p:nvPr>
        </p:nvSpPr>
        <p:spPr>
          <a:xfrm>
            <a:off x="838200" y="914402"/>
            <a:ext cx="10515600" cy="2985923"/>
          </a:xfrm>
        </p:spPr>
        <p:txBody>
          <a:bodyPr>
            <a:normAutofit/>
          </a:bodyPr>
          <a:lstStyle/>
          <a:p>
            <a:r>
              <a:rPr lang="en-US" sz="5200">
                <a:solidFill>
                  <a:srgbClr val="FFFFFF"/>
                </a:solidFill>
              </a:rPr>
              <a:t>青岛西海岸新区教育和体育局文件</a:t>
            </a:r>
          </a:p>
        </p:txBody>
      </p:sp>
    </p:spTree>
    <p:extLst>
      <p:ext uri="{BB962C8B-B14F-4D97-AF65-F5344CB8AC3E}">
        <p14:creationId xmlns:p14="http://schemas.microsoft.com/office/powerpoint/2010/main" val="708667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3A8F3B-ACBC-1DA2-6DA9-E667E36BC00D}"/>
              </a:ext>
            </a:extLst>
          </p:cNvPr>
          <p:cNvSpPr>
            <a:spLocks noGrp="1"/>
          </p:cNvSpPr>
          <p:nvPr>
            <p:ph type="title"/>
          </p:nvPr>
        </p:nvSpPr>
        <p:spPr>
          <a:xfrm>
            <a:off x="640080" y="914400"/>
            <a:ext cx="3794760" cy="4144684"/>
          </a:xfrm>
        </p:spPr>
        <p:txBody>
          <a:bodyPr anchor="t">
            <a:normAutofit/>
          </a:bodyPr>
          <a:lstStyle/>
          <a:p>
            <a:r>
              <a:rPr lang="en-US" sz="4000"/>
              <a:t>初中学业水平考试: 考试组织</a:t>
            </a:r>
          </a:p>
        </p:txBody>
      </p:sp>
      <p:cxnSp>
        <p:nvCxnSpPr>
          <p:cNvPr id="10" name="Straight Connector 9">
            <a:extLst>
              <a:ext uri="{FF2B5EF4-FFF2-40B4-BE49-F238E27FC236}">
                <a16:creationId xmlns:a16="http://schemas.microsoft.com/office/drawing/2014/main" id="{10694E1F-471C-4340-BE4B-28F2BF7D7A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627278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C74FD2-8C2E-89DF-513E-0FEA355C6AE4}"/>
              </a:ext>
            </a:extLst>
          </p:cNvPr>
          <p:cNvSpPr>
            <a:spLocks noGrp="1"/>
          </p:cNvSpPr>
          <p:nvPr>
            <p:ph idx="1"/>
          </p:nvPr>
        </p:nvSpPr>
        <p:spPr>
          <a:xfrm>
            <a:off x="5148072" y="1051559"/>
            <a:ext cx="6382937" cy="5248656"/>
          </a:xfrm>
        </p:spPr>
        <p:txBody>
          <a:bodyPr anchor="t">
            <a:normAutofit/>
          </a:bodyPr>
          <a:lstStyle/>
          <a:p>
            <a:r>
              <a:rPr lang="ja-JP" altLang="en-US"/>
              <a:t>统一命题考试科目</a:t>
            </a:r>
          </a:p>
          <a:p>
            <a:pPr lvl="1"/>
            <a:r>
              <a:rPr lang="ja-JP" altLang="en-US"/>
              <a:t>语文</a:t>
            </a:r>
          </a:p>
          <a:p>
            <a:pPr lvl="1"/>
            <a:r>
              <a:rPr lang="ja-JP" altLang="en-US"/>
              <a:t>数学</a:t>
            </a:r>
          </a:p>
          <a:p>
            <a:pPr lvl="1"/>
            <a:r>
              <a:rPr lang="ja-JP" altLang="en-US"/>
              <a:t>英语（含口语和听力）</a:t>
            </a:r>
          </a:p>
          <a:p>
            <a:pPr lvl="1"/>
            <a:r>
              <a:rPr lang="ja-JP" altLang="en-US"/>
              <a:t>道德与法治</a:t>
            </a:r>
          </a:p>
          <a:p>
            <a:pPr lvl="1"/>
            <a:r>
              <a:rPr lang="ja-JP" altLang="en-US"/>
              <a:t>历史</a:t>
            </a:r>
          </a:p>
          <a:p>
            <a:pPr lvl="1"/>
            <a:r>
              <a:rPr lang="ja-JP" altLang="en-US"/>
              <a:t>地理</a:t>
            </a:r>
          </a:p>
          <a:p>
            <a:pPr lvl="1"/>
            <a:r>
              <a:rPr lang="ja-JP" altLang="en-US"/>
              <a:t>物理</a:t>
            </a:r>
          </a:p>
          <a:p>
            <a:pPr lvl="1"/>
            <a:r>
              <a:rPr lang="ja-JP" altLang="en-US"/>
              <a:t>化学</a:t>
            </a:r>
          </a:p>
          <a:p>
            <a:pPr lvl="1"/>
            <a:r>
              <a:rPr lang="ja-JP" altLang="en-US"/>
              <a:t>生物</a:t>
            </a:r>
          </a:p>
          <a:p>
            <a:r>
              <a:rPr lang="ja-JP" altLang="en-US"/>
              <a:t>非统一命题考试科目</a:t>
            </a:r>
          </a:p>
          <a:p>
            <a:r>
              <a:rPr lang="ja-JP" altLang="en-US"/>
              <a:t>体育与健康学业水平考试</a:t>
            </a:r>
            <a:endParaRPr lang="en-US"/>
          </a:p>
        </p:txBody>
      </p:sp>
    </p:spTree>
    <p:extLst>
      <p:ext uri="{BB962C8B-B14F-4D97-AF65-F5344CB8AC3E}">
        <p14:creationId xmlns:p14="http://schemas.microsoft.com/office/powerpoint/2010/main" val="3025647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5D5943-203A-688C-E554-8EF7435DBF5E}"/>
              </a:ext>
            </a:extLst>
          </p:cNvPr>
          <p:cNvSpPr>
            <a:spLocks noGrp="1"/>
          </p:cNvSpPr>
          <p:nvPr>
            <p:ph type="title"/>
          </p:nvPr>
        </p:nvSpPr>
        <p:spPr>
          <a:xfrm>
            <a:off x="2800350" y="672711"/>
            <a:ext cx="6411209" cy="863365"/>
          </a:xfrm>
        </p:spPr>
        <p:txBody>
          <a:bodyPr vert="horz" lIns="91440" tIns="45720" rIns="91440" bIns="45720" rtlCol="0" anchor="b">
            <a:normAutofit/>
          </a:bodyPr>
          <a:lstStyle/>
          <a:p>
            <a:r>
              <a:rPr lang="en-US" sz="2600"/>
              <a:t>考试科目原始分值、考试时长及考试形式</a:t>
            </a:r>
          </a:p>
        </p:txBody>
      </p:sp>
      <p:graphicFrame>
        <p:nvGraphicFramePr>
          <p:cNvPr id="5" name="Content Placeholder 4">
            <a:extLst>
              <a:ext uri="{FF2B5EF4-FFF2-40B4-BE49-F238E27FC236}">
                <a16:creationId xmlns:a16="http://schemas.microsoft.com/office/drawing/2014/main" id="{3A372EEB-DAA2-4B28-9F8D-796DF3023C99}"/>
              </a:ext>
            </a:extLst>
          </p:cNvPr>
          <p:cNvGraphicFramePr>
            <a:graphicFrameLocks noGrp="1"/>
          </p:cNvGraphicFramePr>
          <p:nvPr>
            <p:ph idx="1"/>
          </p:nvPr>
        </p:nvGraphicFramePr>
        <p:xfrm>
          <a:off x="3173556" y="1680209"/>
          <a:ext cx="5745650" cy="5534895"/>
        </p:xfrm>
        <a:graphic>
          <a:graphicData uri="http://schemas.openxmlformats.org/drawingml/2006/table">
            <a:tbl>
              <a:tblPr firstRow="1" bandRow="1">
                <a:solidFill>
                  <a:schemeClr val="bg1"/>
                </a:solidFill>
                <a:tableStyleId>{5C22544A-7EE6-4342-B048-85BDC9FD1C3A}</a:tableStyleId>
              </a:tblPr>
              <a:tblGrid>
                <a:gridCol w="1291566">
                  <a:extLst>
                    <a:ext uri="{9D8B030D-6E8A-4147-A177-3AD203B41FA5}">
                      <a16:colId xmlns:a16="http://schemas.microsoft.com/office/drawing/2014/main" val="1289338336"/>
                    </a:ext>
                  </a:extLst>
                </a:gridCol>
                <a:gridCol w="1733574">
                  <a:extLst>
                    <a:ext uri="{9D8B030D-6E8A-4147-A177-3AD203B41FA5}">
                      <a16:colId xmlns:a16="http://schemas.microsoft.com/office/drawing/2014/main" val="1505951374"/>
                    </a:ext>
                  </a:extLst>
                </a:gridCol>
                <a:gridCol w="913206">
                  <a:extLst>
                    <a:ext uri="{9D8B030D-6E8A-4147-A177-3AD203B41FA5}">
                      <a16:colId xmlns:a16="http://schemas.microsoft.com/office/drawing/2014/main" val="1359741224"/>
                    </a:ext>
                  </a:extLst>
                </a:gridCol>
                <a:gridCol w="1807304">
                  <a:extLst>
                    <a:ext uri="{9D8B030D-6E8A-4147-A177-3AD203B41FA5}">
                      <a16:colId xmlns:a16="http://schemas.microsoft.com/office/drawing/2014/main" val="1653360536"/>
                    </a:ext>
                  </a:extLst>
                </a:gridCol>
              </a:tblGrid>
              <a:tr h="483317">
                <a:tc>
                  <a:txBody>
                    <a:bodyPr/>
                    <a:lstStyle/>
                    <a:p>
                      <a:r>
                        <a:rPr lang="ja-JP" altLang="en-US" sz="800" b="0" cap="none" spc="0">
                          <a:solidFill>
                            <a:schemeClr val="bg1"/>
                          </a:solidFill>
                          <a:effectLst/>
                        </a:rPr>
                        <a:t>       </a:t>
                      </a:r>
                    </a:p>
                    <a:p>
                      <a:r>
                        <a:rPr lang="ja-JP" altLang="en-US" sz="800" b="0" cap="none" spc="0">
                          <a:solidFill>
                            <a:schemeClr val="bg1"/>
                          </a:solidFill>
                          <a:effectLst/>
                        </a:rPr>
                        <a:t> 科目   </a:t>
                      </a:r>
                    </a:p>
                    <a:p>
                      <a:pPr indent="350520"/>
                      <a:r>
                        <a:rPr lang="ja-JP" altLang="en-US" sz="800" b="0" cap="none" spc="0">
                          <a:solidFill>
                            <a:schemeClr val="bg1"/>
                          </a:solidFill>
                          <a:effectLst/>
                        </a:rPr>
                        <a:t>项目</a:t>
                      </a:r>
                    </a:p>
                  </a:txBody>
                  <a:tcPr marL="66842" marR="38562" marT="51417" marB="51417"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ctr">
                        <a:lnSpc>
                          <a:spcPts val="2200"/>
                        </a:lnSpc>
                      </a:pPr>
                      <a:r>
                        <a:rPr lang="zh-CN" altLang="en-US" sz="800" b="0" cap="none" spc="0">
                          <a:solidFill>
                            <a:schemeClr val="bg1"/>
                          </a:solidFill>
                          <a:effectLst/>
                        </a:rPr>
                        <a:t>原始分值</a:t>
                      </a:r>
                    </a:p>
                  </a:txBody>
                  <a:tcPr marL="66842" marR="38562" marT="51417" marB="51417"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a:lnSpc>
                          <a:spcPts val="2200"/>
                        </a:lnSpc>
                      </a:pPr>
                      <a:r>
                        <a:rPr lang="zh-CN" altLang="en-US" sz="800" b="0" cap="none" spc="0">
                          <a:solidFill>
                            <a:schemeClr val="bg1"/>
                          </a:solidFill>
                          <a:effectLst/>
                        </a:rPr>
                        <a:t>考试时长</a:t>
                      </a:r>
                    </a:p>
                    <a:p>
                      <a:pPr algn="ctr">
                        <a:lnSpc>
                          <a:spcPts val="2200"/>
                        </a:lnSpc>
                      </a:pPr>
                      <a:r>
                        <a:rPr lang="zh-CN" altLang="en-US" sz="800" b="0" cap="none" spc="0">
                          <a:solidFill>
                            <a:schemeClr val="bg1"/>
                          </a:solidFill>
                          <a:effectLst/>
                        </a:rPr>
                        <a:t>（分钟）</a:t>
                      </a:r>
                    </a:p>
                  </a:txBody>
                  <a:tcPr marL="66842" marR="38562" marT="51417" marB="51417"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a:lnSpc>
                          <a:spcPts val="2200"/>
                        </a:lnSpc>
                      </a:pPr>
                      <a:r>
                        <a:rPr lang="zh-CN" altLang="en-US" sz="800" b="0" cap="none" spc="0">
                          <a:solidFill>
                            <a:schemeClr val="bg1"/>
                          </a:solidFill>
                          <a:effectLst/>
                        </a:rPr>
                        <a:t>考试形式</a:t>
                      </a:r>
                    </a:p>
                  </a:txBody>
                  <a:tcPr marL="66842" marR="38562" marT="51417" marB="51417"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203167916"/>
                  </a:ext>
                </a:extLst>
              </a:tr>
              <a:tr h="263975">
                <a:tc>
                  <a:txBody>
                    <a:bodyPr/>
                    <a:lstStyle/>
                    <a:p>
                      <a:pPr algn="ctr">
                        <a:lnSpc>
                          <a:spcPts val="2200"/>
                        </a:lnSpc>
                      </a:pPr>
                      <a:r>
                        <a:rPr lang="zh-CN" altLang="en-US" sz="800" cap="none" spc="0">
                          <a:solidFill>
                            <a:schemeClr val="tx1"/>
                          </a:solidFill>
                          <a:effectLst/>
                        </a:rPr>
                        <a:t>语文</a:t>
                      </a:r>
                    </a:p>
                  </a:txBody>
                  <a:tcPr marL="66842" marR="38562" marT="51417" marB="51417"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lnSpc>
                          <a:spcPts val="2200"/>
                        </a:lnSpc>
                      </a:pPr>
                      <a:r>
                        <a:rPr lang="en-US" sz="800" cap="none" spc="0">
                          <a:solidFill>
                            <a:schemeClr val="tx1"/>
                          </a:solidFill>
                          <a:effectLst/>
                        </a:rPr>
                        <a:t>120</a:t>
                      </a:r>
                    </a:p>
                  </a:txBody>
                  <a:tcPr marL="66842" marR="38562" marT="51417" marB="51417"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lnSpc>
                          <a:spcPts val="2200"/>
                        </a:lnSpc>
                      </a:pPr>
                      <a:r>
                        <a:rPr lang="en-US" sz="800" cap="none" spc="0">
                          <a:solidFill>
                            <a:schemeClr val="tx1"/>
                          </a:solidFill>
                          <a:effectLst/>
                        </a:rPr>
                        <a:t>120</a:t>
                      </a:r>
                    </a:p>
                  </a:txBody>
                  <a:tcPr marL="66842" marR="38562" marT="51417" marB="51417"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ctr">
                        <a:lnSpc>
                          <a:spcPts val="2200"/>
                        </a:lnSpc>
                      </a:pPr>
                      <a:r>
                        <a:rPr lang="zh-CN" altLang="en-US" sz="800" cap="none" spc="0">
                          <a:solidFill>
                            <a:schemeClr val="tx1"/>
                          </a:solidFill>
                          <a:effectLst/>
                        </a:rPr>
                        <a:t>闭卷笔试</a:t>
                      </a:r>
                    </a:p>
                  </a:txBody>
                  <a:tcPr marL="66842" marR="38562" marT="51417" marB="51417"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754032301"/>
                  </a:ext>
                </a:extLst>
              </a:tr>
              <a:tr h="263975">
                <a:tc>
                  <a:txBody>
                    <a:bodyPr/>
                    <a:lstStyle/>
                    <a:p>
                      <a:pPr algn="ctr">
                        <a:lnSpc>
                          <a:spcPts val="2200"/>
                        </a:lnSpc>
                      </a:pPr>
                      <a:r>
                        <a:rPr lang="zh-CN" altLang="en-US" sz="800" cap="none" spc="0">
                          <a:solidFill>
                            <a:schemeClr val="tx1"/>
                          </a:solidFill>
                          <a:effectLst/>
                        </a:rPr>
                        <a:t>数学</a:t>
                      </a:r>
                    </a:p>
                  </a:txBody>
                  <a:tcPr marL="66842" marR="38562" marT="51417" marB="514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ts val="2200"/>
                        </a:lnSpc>
                      </a:pPr>
                      <a:r>
                        <a:rPr lang="en-US" sz="800" cap="none" spc="0">
                          <a:solidFill>
                            <a:schemeClr val="tx1"/>
                          </a:solidFill>
                          <a:effectLst/>
                        </a:rPr>
                        <a:t>120</a:t>
                      </a:r>
                    </a:p>
                  </a:txBody>
                  <a:tcPr marL="66842" marR="38562" marT="51417" marB="514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ts val="2200"/>
                        </a:lnSpc>
                      </a:pPr>
                      <a:r>
                        <a:rPr lang="en-US" sz="800" cap="none" spc="0">
                          <a:solidFill>
                            <a:schemeClr val="tx1"/>
                          </a:solidFill>
                          <a:effectLst/>
                        </a:rPr>
                        <a:t>120</a:t>
                      </a:r>
                    </a:p>
                  </a:txBody>
                  <a:tcPr marL="66842" marR="38562" marT="51417" marB="514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ts val="2200"/>
                        </a:lnSpc>
                      </a:pPr>
                      <a:r>
                        <a:rPr lang="zh-CN" altLang="en-US" sz="800" cap="none" spc="0">
                          <a:solidFill>
                            <a:schemeClr val="tx1"/>
                          </a:solidFill>
                          <a:effectLst/>
                        </a:rPr>
                        <a:t>闭卷笔试</a:t>
                      </a:r>
                    </a:p>
                  </a:txBody>
                  <a:tcPr marL="66842" marR="38562" marT="51417" marB="51417"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639279917"/>
                  </a:ext>
                </a:extLst>
              </a:tr>
              <a:tr h="420010">
                <a:tc>
                  <a:txBody>
                    <a:bodyPr/>
                    <a:lstStyle/>
                    <a:p>
                      <a:pPr algn="ctr">
                        <a:lnSpc>
                          <a:spcPts val="2200"/>
                        </a:lnSpc>
                      </a:pPr>
                      <a:r>
                        <a:rPr lang="zh-CN" altLang="en-US" sz="800" cap="none" spc="0">
                          <a:solidFill>
                            <a:schemeClr val="tx1"/>
                          </a:solidFill>
                          <a:effectLst/>
                        </a:rPr>
                        <a:t>英语</a:t>
                      </a:r>
                    </a:p>
                  </a:txBody>
                  <a:tcPr marL="66842" marR="38562" marT="51417" marB="514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ts val="2200"/>
                        </a:lnSpc>
                      </a:pPr>
                      <a:r>
                        <a:rPr lang="en-US" altLang="ja-JP" sz="800" cap="none" spc="0">
                          <a:solidFill>
                            <a:schemeClr val="tx1"/>
                          </a:solidFill>
                          <a:effectLst/>
                        </a:rPr>
                        <a:t>120</a:t>
                      </a:r>
                      <a:endParaRPr lang="ja-JP" altLang="en-US" sz="800" cap="none" spc="0">
                        <a:solidFill>
                          <a:schemeClr val="tx1"/>
                        </a:solidFill>
                        <a:effectLst/>
                      </a:endParaRPr>
                    </a:p>
                    <a:p>
                      <a:pPr algn="ctr">
                        <a:lnSpc>
                          <a:spcPts val="2200"/>
                        </a:lnSpc>
                      </a:pPr>
                      <a:r>
                        <a:rPr lang="ja-JP" altLang="en-US" sz="800" cap="none" spc="0">
                          <a:solidFill>
                            <a:schemeClr val="tx1"/>
                          </a:solidFill>
                          <a:effectLst/>
                        </a:rPr>
                        <a:t>（含口语和听力</a:t>
                      </a:r>
                      <a:r>
                        <a:rPr lang="en-US" altLang="ja-JP" sz="800" cap="none" spc="0">
                          <a:solidFill>
                            <a:schemeClr val="tx1"/>
                          </a:solidFill>
                          <a:effectLst/>
                        </a:rPr>
                        <a:t>30</a:t>
                      </a:r>
                      <a:r>
                        <a:rPr lang="ja-JP" altLang="en-US" sz="800" cap="none" spc="0">
                          <a:solidFill>
                            <a:schemeClr val="tx1"/>
                          </a:solidFill>
                          <a:effectLst/>
                        </a:rPr>
                        <a:t>分）</a:t>
                      </a:r>
                    </a:p>
                  </a:txBody>
                  <a:tcPr marL="66842" marR="38562" marT="51417" marB="514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ts val="2200"/>
                        </a:lnSpc>
                      </a:pPr>
                      <a:r>
                        <a:rPr lang="en-US" altLang="ja-JP" sz="800" cap="none" spc="0">
                          <a:solidFill>
                            <a:schemeClr val="tx1"/>
                          </a:solidFill>
                          <a:effectLst/>
                        </a:rPr>
                        <a:t>100</a:t>
                      </a:r>
                      <a:endParaRPr lang="ja-JP" altLang="en-US" sz="800" cap="none" spc="0">
                        <a:solidFill>
                          <a:schemeClr val="tx1"/>
                        </a:solidFill>
                        <a:effectLst/>
                      </a:endParaRPr>
                    </a:p>
                    <a:p>
                      <a:pPr algn="ctr">
                        <a:lnSpc>
                          <a:spcPts val="2200"/>
                        </a:lnSpc>
                      </a:pPr>
                      <a:r>
                        <a:rPr lang="ja-JP" altLang="en-US" sz="800" cap="none" spc="0">
                          <a:solidFill>
                            <a:schemeClr val="tx1"/>
                          </a:solidFill>
                          <a:effectLst/>
                        </a:rPr>
                        <a:t>（笔试）</a:t>
                      </a:r>
                    </a:p>
                  </a:txBody>
                  <a:tcPr marL="66842" marR="38562" marT="51417" marB="514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ts val="2200"/>
                        </a:lnSpc>
                      </a:pPr>
                      <a:r>
                        <a:rPr lang="zh-CN" altLang="en-US" sz="800" cap="none" spc="0">
                          <a:solidFill>
                            <a:schemeClr val="tx1"/>
                          </a:solidFill>
                          <a:effectLst/>
                        </a:rPr>
                        <a:t>闭卷笔试</a:t>
                      </a:r>
                    </a:p>
                    <a:p>
                      <a:pPr algn="ctr">
                        <a:lnSpc>
                          <a:spcPts val="2200"/>
                        </a:lnSpc>
                      </a:pPr>
                      <a:r>
                        <a:rPr lang="zh-CN" altLang="en-US" sz="800" cap="none" spc="0">
                          <a:solidFill>
                            <a:schemeClr val="tx1"/>
                          </a:solidFill>
                          <a:effectLst/>
                        </a:rPr>
                        <a:t>口语和听力闭卷机考</a:t>
                      </a:r>
                    </a:p>
                  </a:txBody>
                  <a:tcPr marL="66842" marR="38562" marT="51417" marB="514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959153590"/>
                  </a:ext>
                </a:extLst>
              </a:tr>
              <a:tr h="263975">
                <a:tc>
                  <a:txBody>
                    <a:bodyPr/>
                    <a:lstStyle/>
                    <a:p>
                      <a:pPr algn="ctr">
                        <a:lnSpc>
                          <a:spcPts val="2200"/>
                        </a:lnSpc>
                      </a:pPr>
                      <a:r>
                        <a:rPr lang="zh-CN" altLang="en-US" sz="800" cap="none" spc="0">
                          <a:solidFill>
                            <a:schemeClr val="tx1"/>
                          </a:solidFill>
                          <a:effectLst/>
                        </a:rPr>
                        <a:t>道德与法治</a:t>
                      </a:r>
                    </a:p>
                  </a:txBody>
                  <a:tcPr marL="66842" marR="38562" marT="51417" marB="514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ts val="2200"/>
                        </a:lnSpc>
                      </a:pPr>
                      <a:r>
                        <a:rPr lang="en-US" sz="800" cap="none" spc="0">
                          <a:solidFill>
                            <a:schemeClr val="tx1"/>
                          </a:solidFill>
                          <a:effectLst/>
                        </a:rPr>
                        <a:t>80</a:t>
                      </a:r>
                    </a:p>
                  </a:txBody>
                  <a:tcPr marL="66842" marR="38562" marT="51417" marB="514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ts val="2200"/>
                        </a:lnSpc>
                      </a:pPr>
                      <a:r>
                        <a:rPr lang="en-US" sz="800" cap="none" spc="0">
                          <a:solidFill>
                            <a:schemeClr val="tx1"/>
                          </a:solidFill>
                          <a:effectLst/>
                        </a:rPr>
                        <a:t>90</a:t>
                      </a:r>
                    </a:p>
                  </a:txBody>
                  <a:tcPr marL="66842" marR="38562" marT="51417" marB="514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ts val="2200"/>
                        </a:lnSpc>
                      </a:pPr>
                      <a:r>
                        <a:rPr lang="zh-CN" altLang="en-US" sz="800" cap="none" spc="0">
                          <a:solidFill>
                            <a:schemeClr val="tx1"/>
                          </a:solidFill>
                          <a:effectLst/>
                        </a:rPr>
                        <a:t>闭卷笔试</a:t>
                      </a:r>
                    </a:p>
                  </a:txBody>
                  <a:tcPr marL="66842" marR="38562" marT="51417" marB="51417"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158882162"/>
                  </a:ext>
                </a:extLst>
              </a:tr>
              <a:tr h="263975">
                <a:tc>
                  <a:txBody>
                    <a:bodyPr/>
                    <a:lstStyle/>
                    <a:p>
                      <a:pPr algn="ctr">
                        <a:lnSpc>
                          <a:spcPts val="2200"/>
                        </a:lnSpc>
                      </a:pPr>
                      <a:r>
                        <a:rPr lang="zh-CN" altLang="en-US" sz="800" cap="none" spc="0">
                          <a:solidFill>
                            <a:schemeClr val="tx1"/>
                          </a:solidFill>
                          <a:effectLst/>
                        </a:rPr>
                        <a:t>历史</a:t>
                      </a:r>
                    </a:p>
                  </a:txBody>
                  <a:tcPr marL="66842" marR="38562" marT="51417" marB="514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ts val="2200"/>
                        </a:lnSpc>
                      </a:pPr>
                      <a:r>
                        <a:rPr lang="en-US" sz="800" cap="none" spc="0">
                          <a:solidFill>
                            <a:schemeClr val="tx1"/>
                          </a:solidFill>
                          <a:effectLst/>
                        </a:rPr>
                        <a:t>80</a:t>
                      </a:r>
                    </a:p>
                  </a:txBody>
                  <a:tcPr marL="66842" marR="38562" marT="51417" marB="514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ts val="2200"/>
                        </a:lnSpc>
                      </a:pPr>
                      <a:r>
                        <a:rPr lang="en-US" sz="800" cap="none" spc="0">
                          <a:solidFill>
                            <a:schemeClr val="tx1"/>
                          </a:solidFill>
                          <a:effectLst/>
                        </a:rPr>
                        <a:t>90</a:t>
                      </a:r>
                    </a:p>
                  </a:txBody>
                  <a:tcPr marL="66842" marR="38562" marT="51417" marB="514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ts val="2200"/>
                        </a:lnSpc>
                      </a:pPr>
                      <a:r>
                        <a:rPr lang="zh-CN" altLang="en-US" sz="800" cap="none" spc="0">
                          <a:solidFill>
                            <a:schemeClr val="tx1"/>
                          </a:solidFill>
                          <a:effectLst/>
                        </a:rPr>
                        <a:t>闭卷笔试</a:t>
                      </a:r>
                    </a:p>
                  </a:txBody>
                  <a:tcPr marL="66842" marR="38562" marT="51417" marB="514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917742828"/>
                  </a:ext>
                </a:extLst>
              </a:tr>
              <a:tr h="263975">
                <a:tc>
                  <a:txBody>
                    <a:bodyPr/>
                    <a:lstStyle/>
                    <a:p>
                      <a:pPr algn="ctr">
                        <a:lnSpc>
                          <a:spcPts val="2200"/>
                        </a:lnSpc>
                      </a:pPr>
                      <a:r>
                        <a:rPr lang="zh-CN" altLang="en-US" sz="800" cap="none" spc="0">
                          <a:solidFill>
                            <a:schemeClr val="tx1"/>
                          </a:solidFill>
                          <a:effectLst/>
                        </a:rPr>
                        <a:t>地理</a:t>
                      </a:r>
                    </a:p>
                  </a:txBody>
                  <a:tcPr marL="66842" marR="38562" marT="51417" marB="514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ts val="2200"/>
                        </a:lnSpc>
                      </a:pPr>
                      <a:r>
                        <a:rPr lang="en-US" sz="800" cap="none" spc="0">
                          <a:solidFill>
                            <a:schemeClr val="tx1"/>
                          </a:solidFill>
                          <a:effectLst/>
                        </a:rPr>
                        <a:t>80</a:t>
                      </a:r>
                    </a:p>
                  </a:txBody>
                  <a:tcPr marL="66842" marR="38562" marT="51417" marB="514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ts val="2200"/>
                        </a:lnSpc>
                      </a:pPr>
                      <a:r>
                        <a:rPr lang="en-US" sz="800" cap="none" spc="0">
                          <a:solidFill>
                            <a:schemeClr val="tx1"/>
                          </a:solidFill>
                          <a:effectLst/>
                        </a:rPr>
                        <a:t>90</a:t>
                      </a:r>
                    </a:p>
                  </a:txBody>
                  <a:tcPr marL="66842" marR="38562" marT="51417" marB="514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ts val="2200"/>
                        </a:lnSpc>
                      </a:pPr>
                      <a:r>
                        <a:rPr lang="zh-CN" altLang="en-US" sz="800" cap="none" spc="0">
                          <a:solidFill>
                            <a:schemeClr val="tx1"/>
                          </a:solidFill>
                          <a:effectLst/>
                        </a:rPr>
                        <a:t>闭卷笔试</a:t>
                      </a:r>
                    </a:p>
                  </a:txBody>
                  <a:tcPr marL="66842" marR="38562" marT="51417" marB="51417"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782953518"/>
                  </a:ext>
                </a:extLst>
              </a:tr>
              <a:tr h="263975">
                <a:tc>
                  <a:txBody>
                    <a:bodyPr/>
                    <a:lstStyle/>
                    <a:p>
                      <a:pPr algn="ctr">
                        <a:lnSpc>
                          <a:spcPts val="2200"/>
                        </a:lnSpc>
                      </a:pPr>
                      <a:r>
                        <a:rPr lang="zh-CN" altLang="en-US" sz="800" cap="none" spc="0">
                          <a:solidFill>
                            <a:schemeClr val="tx1"/>
                          </a:solidFill>
                          <a:effectLst/>
                        </a:rPr>
                        <a:t>物理</a:t>
                      </a:r>
                    </a:p>
                  </a:txBody>
                  <a:tcPr marL="66842" marR="38562" marT="51417" marB="514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ts val="2200"/>
                        </a:lnSpc>
                      </a:pPr>
                      <a:r>
                        <a:rPr lang="en-US" sz="800" cap="none" spc="0">
                          <a:solidFill>
                            <a:schemeClr val="tx1"/>
                          </a:solidFill>
                          <a:effectLst/>
                        </a:rPr>
                        <a:t>100</a:t>
                      </a:r>
                    </a:p>
                  </a:txBody>
                  <a:tcPr marL="66842" marR="38562" marT="51417" marB="514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ts val="2200"/>
                        </a:lnSpc>
                      </a:pPr>
                      <a:r>
                        <a:rPr lang="en-US" sz="800" cap="none" spc="0">
                          <a:solidFill>
                            <a:schemeClr val="tx1"/>
                          </a:solidFill>
                          <a:effectLst/>
                        </a:rPr>
                        <a:t>90</a:t>
                      </a:r>
                    </a:p>
                  </a:txBody>
                  <a:tcPr marL="66842" marR="38562" marT="51417" marB="514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ts val="2200"/>
                        </a:lnSpc>
                      </a:pPr>
                      <a:r>
                        <a:rPr lang="zh-CN" altLang="en-US" sz="800" cap="none" spc="0">
                          <a:solidFill>
                            <a:schemeClr val="tx1"/>
                          </a:solidFill>
                          <a:effectLst/>
                        </a:rPr>
                        <a:t>闭卷笔试</a:t>
                      </a:r>
                    </a:p>
                  </a:txBody>
                  <a:tcPr marL="66842" marR="38562" marT="51417" marB="514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973164394"/>
                  </a:ext>
                </a:extLst>
              </a:tr>
              <a:tr h="263975">
                <a:tc>
                  <a:txBody>
                    <a:bodyPr/>
                    <a:lstStyle/>
                    <a:p>
                      <a:pPr algn="ctr">
                        <a:lnSpc>
                          <a:spcPts val="2200"/>
                        </a:lnSpc>
                      </a:pPr>
                      <a:r>
                        <a:rPr lang="zh-CN" altLang="en-US" sz="800" cap="none" spc="0">
                          <a:solidFill>
                            <a:schemeClr val="tx1"/>
                          </a:solidFill>
                          <a:effectLst/>
                        </a:rPr>
                        <a:t>化学</a:t>
                      </a:r>
                    </a:p>
                  </a:txBody>
                  <a:tcPr marL="66842" marR="38562" marT="51417" marB="514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ts val="2200"/>
                        </a:lnSpc>
                      </a:pPr>
                      <a:r>
                        <a:rPr lang="en-US" sz="800" cap="none" spc="0">
                          <a:solidFill>
                            <a:schemeClr val="tx1"/>
                          </a:solidFill>
                          <a:effectLst/>
                        </a:rPr>
                        <a:t>80</a:t>
                      </a:r>
                    </a:p>
                  </a:txBody>
                  <a:tcPr marL="66842" marR="38562" marT="51417" marB="514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ts val="2200"/>
                        </a:lnSpc>
                      </a:pPr>
                      <a:r>
                        <a:rPr lang="en-US" sz="800" cap="none" spc="0">
                          <a:solidFill>
                            <a:schemeClr val="tx1"/>
                          </a:solidFill>
                          <a:effectLst/>
                        </a:rPr>
                        <a:t>90</a:t>
                      </a:r>
                    </a:p>
                  </a:txBody>
                  <a:tcPr marL="66842" marR="38562" marT="51417" marB="514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ts val="2200"/>
                        </a:lnSpc>
                      </a:pPr>
                      <a:r>
                        <a:rPr lang="zh-CN" altLang="en-US" sz="800" cap="none" spc="0">
                          <a:solidFill>
                            <a:schemeClr val="tx1"/>
                          </a:solidFill>
                          <a:effectLst/>
                        </a:rPr>
                        <a:t>闭卷笔试</a:t>
                      </a:r>
                    </a:p>
                  </a:txBody>
                  <a:tcPr marL="66842" marR="38562" marT="51417" marB="51417"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4629725"/>
                  </a:ext>
                </a:extLst>
              </a:tr>
              <a:tr h="263975">
                <a:tc>
                  <a:txBody>
                    <a:bodyPr/>
                    <a:lstStyle/>
                    <a:p>
                      <a:pPr algn="ctr">
                        <a:lnSpc>
                          <a:spcPts val="2200"/>
                        </a:lnSpc>
                      </a:pPr>
                      <a:r>
                        <a:rPr lang="zh-CN" altLang="en-US" sz="800" cap="none" spc="0">
                          <a:solidFill>
                            <a:schemeClr val="tx1"/>
                          </a:solidFill>
                          <a:effectLst/>
                        </a:rPr>
                        <a:t>生物</a:t>
                      </a:r>
                    </a:p>
                  </a:txBody>
                  <a:tcPr marL="66842" marR="38562" marT="51417" marB="514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ts val="2200"/>
                        </a:lnSpc>
                      </a:pPr>
                      <a:r>
                        <a:rPr lang="en-US" sz="800" cap="none" spc="0">
                          <a:solidFill>
                            <a:schemeClr val="tx1"/>
                          </a:solidFill>
                          <a:effectLst/>
                        </a:rPr>
                        <a:t>80</a:t>
                      </a:r>
                    </a:p>
                  </a:txBody>
                  <a:tcPr marL="66842" marR="38562" marT="51417" marB="514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ts val="2200"/>
                        </a:lnSpc>
                      </a:pPr>
                      <a:r>
                        <a:rPr lang="en-US" sz="800" cap="none" spc="0">
                          <a:solidFill>
                            <a:schemeClr val="tx1"/>
                          </a:solidFill>
                          <a:effectLst/>
                        </a:rPr>
                        <a:t>90</a:t>
                      </a:r>
                    </a:p>
                  </a:txBody>
                  <a:tcPr marL="66842" marR="38562" marT="51417" marB="514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ts val="2200"/>
                        </a:lnSpc>
                      </a:pPr>
                      <a:r>
                        <a:rPr lang="zh-CN" altLang="en-US" sz="800" cap="none" spc="0">
                          <a:solidFill>
                            <a:schemeClr val="tx1"/>
                          </a:solidFill>
                          <a:effectLst/>
                        </a:rPr>
                        <a:t>闭卷笔试</a:t>
                      </a:r>
                    </a:p>
                  </a:txBody>
                  <a:tcPr marL="66842" marR="38562" marT="51417" marB="514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626404252"/>
                  </a:ext>
                </a:extLst>
              </a:tr>
              <a:tr h="420010">
                <a:tc>
                  <a:txBody>
                    <a:bodyPr/>
                    <a:lstStyle/>
                    <a:p>
                      <a:pPr algn="ctr">
                        <a:lnSpc>
                          <a:spcPts val="2200"/>
                        </a:lnSpc>
                      </a:pPr>
                      <a:r>
                        <a:rPr lang="zh-CN" altLang="en-US" sz="800" cap="none" spc="0">
                          <a:solidFill>
                            <a:schemeClr val="tx1"/>
                          </a:solidFill>
                          <a:effectLst/>
                        </a:rPr>
                        <a:t>体育与健康</a:t>
                      </a:r>
                    </a:p>
                  </a:txBody>
                  <a:tcPr marL="66842" marR="38562" marT="51417" marB="514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ts val="2200"/>
                        </a:lnSpc>
                      </a:pPr>
                      <a:r>
                        <a:rPr lang="en-US" sz="800" cap="none" spc="0">
                          <a:solidFill>
                            <a:schemeClr val="tx1"/>
                          </a:solidFill>
                          <a:effectLst/>
                        </a:rPr>
                        <a:t>60</a:t>
                      </a:r>
                    </a:p>
                  </a:txBody>
                  <a:tcPr marL="66842" marR="38562" marT="51417" marB="514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r>
                        <a:rPr lang="en-US" sz="800" cap="none" spc="0">
                          <a:solidFill>
                            <a:schemeClr val="tx1"/>
                          </a:solidFill>
                          <a:effectLst/>
                        </a:rPr>
                        <a:t> </a:t>
                      </a:r>
                    </a:p>
                    <a:p>
                      <a:pPr algn="ctr">
                        <a:lnSpc>
                          <a:spcPts val="2200"/>
                        </a:lnSpc>
                      </a:pPr>
                      <a:r>
                        <a:rPr lang="en-US" sz="800" cap="none" spc="0">
                          <a:solidFill>
                            <a:schemeClr val="tx1"/>
                          </a:solidFill>
                          <a:effectLst/>
                        </a:rPr>
                        <a:t> </a:t>
                      </a:r>
                    </a:p>
                  </a:txBody>
                  <a:tcPr marL="66842" marR="38562" marT="51417" marB="514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ts val="2200"/>
                        </a:lnSpc>
                      </a:pPr>
                      <a:r>
                        <a:rPr lang="zh-CN" altLang="en-US" sz="800" cap="none" spc="0">
                          <a:solidFill>
                            <a:schemeClr val="tx1"/>
                          </a:solidFill>
                          <a:effectLst/>
                        </a:rPr>
                        <a:t>过程管理考核</a:t>
                      </a:r>
                      <a:r>
                        <a:rPr lang="en-US" altLang="zh-CN" sz="800" cap="none" spc="0">
                          <a:solidFill>
                            <a:schemeClr val="tx1"/>
                          </a:solidFill>
                          <a:effectLst/>
                        </a:rPr>
                        <a:t>30</a:t>
                      </a:r>
                      <a:r>
                        <a:rPr lang="zh-CN" altLang="en-US" sz="800" cap="none" spc="0">
                          <a:solidFill>
                            <a:schemeClr val="tx1"/>
                          </a:solidFill>
                          <a:effectLst/>
                        </a:rPr>
                        <a:t>分和目标效果测试</a:t>
                      </a:r>
                      <a:r>
                        <a:rPr lang="en-US" altLang="zh-CN" sz="800" cap="none" spc="0">
                          <a:solidFill>
                            <a:schemeClr val="tx1"/>
                          </a:solidFill>
                          <a:effectLst/>
                        </a:rPr>
                        <a:t>30</a:t>
                      </a:r>
                      <a:r>
                        <a:rPr lang="zh-CN" altLang="en-US" sz="800" cap="none" spc="0">
                          <a:solidFill>
                            <a:schemeClr val="tx1"/>
                          </a:solidFill>
                          <a:effectLst/>
                        </a:rPr>
                        <a:t>分</a:t>
                      </a:r>
                    </a:p>
                  </a:txBody>
                  <a:tcPr marL="66842" marR="38562" marT="51417" marB="51417"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4261648706"/>
                  </a:ext>
                </a:extLst>
              </a:tr>
              <a:tr h="420010">
                <a:tc>
                  <a:txBody>
                    <a:bodyPr/>
                    <a:lstStyle/>
                    <a:p>
                      <a:pPr algn="ctr">
                        <a:lnSpc>
                          <a:spcPts val="2200"/>
                        </a:lnSpc>
                      </a:pPr>
                      <a:r>
                        <a:rPr lang="zh-CN" altLang="en-US" sz="800" cap="none" spc="0">
                          <a:solidFill>
                            <a:schemeClr val="tx1"/>
                          </a:solidFill>
                          <a:effectLst/>
                        </a:rPr>
                        <a:t>艺术</a:t>
                      </a:r>
                    </a:p>
                    <a:p>
                      <a:pPr algn="ctr">
                        <a:lnSpc>
                          <a:spcPts val="2200"/>
                        </a:lnSpc>
                      </a:pPr>
                      <a:r>
                        <a:rPr lang="zh-CN" altLang="en-US" sz="800" cap="none" spc="0">
                          <a:solidFill>
                            <a:schemeClr val="tx1"/>
                          </a:solidFill>
                          <a:effectLst/>
                        </a:rPr>
                        <a:t>（音乐和美术）</a:t>
                      </a:r>
                    </a:p>
                  </a:txBody>
                  <a:tcPr marL="66842" marR="38562" marT="51417" marB="514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ts val="2200"/>
                        </a:lnSpc>
                      </a:pPr>
                      <a:r>
                        <a:rPr lang="en-US" sz="800" cap="none" spc="0">
                          <a:solidFill>
                            <a:schemeClr val="tx1"/>
                          </a:solidFill>
                          <a:effectLst/>
                        </a:rPr>
                        <a:t>100</a:t>
                      </a:r>
                    </a:p>
                  </a:txBody>
                  <a:tcPr marL="66842" marR="38562" marT="51417" marB="514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ts val="2200"/>
                        </a:lnSpc>
                      </a:pPr>
                      <a:r>
                        <a:rPr lang="en-US" sz="800" cap="none" spc="0">
                          <a:solidFill>
                            <a:schemeClr val="tx1"/>
                          </a:solidFill>
                          <a:effectLst/>
                        </a:rPr>
                        <a:t>40</a:t>
                      </a:r>
                    </a:p>
                  </a:txBody>
                  <a:tcPr marL="66842" marR="38562" marT="51417" marB="514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a:lnSpc>
                          <a:spcPts val="2200"/>
                        </a:lnSpc>
                      </a:pPr>
                      <a:r>
                        <a:rPr lang="zh-CN" altLang="en-US" sz="800" cap="none" spc="0">
                          <a:solidFill>
                            <a:schemeClr val="tx1"/>
                          </a:solidFill>
                          <a:effectLst/>
                        </a:rPr>
                        <a:t>闭卷机考</a:t>
                      </a:r>
                    </a:p>
                  </a:txBody>
                  <a:tcPr marL="66842" marR="38562" marT="51417" marB="514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835555378"/>
                  </a:ext>
                </a:extLst>
              </a:tr>
              <a:tr h="263975">
                <a:tc>
                  <a:txBody>
                    <a:bodyPr/>
                    <a:lstStyle/>
                    <a:p>
                      <a:pPr algn="ctr">
                        <a:lnSpc>
                          <a:spcPts val="2200"/>
                        </a:lnSpc>
                      </a:pPr>
                      <a:r>
                        <a:rPr lang="zh-CN" altLang="en-US" sz="800" cap="none" spc="0">
                          <a:solidFill>
                            <a:schemeClr val="tx1"/>
                          </a:solidFill>
                          <a:effectLst/>
                        </a:rPr>
                        <a:t>信息科技</a:t>
                      </a:r>
                    </a:p>
                  </a:txBody>
                  <a:tcPr marL="66842" marR="38562" marT="51417" marB="514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ts val="2200"/>
                        </a:lnSpc>
                      </a:pPr>
                      <a:r>
                        <a:rPr lang="en-US" sz="800" cap="none" spc="0">
                          <a:solidFill>
                            <a:schemeClr val="tx1"/>
                          </a:solidFill>
                          <a:effectLst/>
                        </a:rPr>
                        <a:t>100</a:t>
                      </a:r>
                    </a:p>
                  </a:txBody>
                  <a:tcPr marL="66842" marR="38562" marT="51417" marB="514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ts val="2200"/>
                        </a:lnSpc>
                      </a:pPr>
                      <a:r>
                        <a:rPr lang="en-US" sz="800" cap="none" spc="0">
                          <a:solidFill>
                            <a:schemeClr val="tx1"/>
                          </a:solidFill>
                          <a:effectLst/>
                        </a:rPr>
                        <a:t>30</a:t>
                      </a:r>
                    </a:p>
                  </a:txBody>
                  <a:tcPr marL="66842" marR="38562" marT="51417" marB="514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lnSpc>
                          <a:spcPts val="2200"/>
                        </a:lnSpc>
                      </a:pPr>
                      <a:r>
                        <a:rPr lang="zh-CN" altLang="en-US" sz="800" cap="none" spc="0">
                          <a:solidFill>
                            <a:schemeClr val="tx1"/>
                          </a:solidFill>
                          <a:effectLst/>
                        </a:rPr>
                        <a:t>闭卷机考</a:t>
                      </a:r>
                    </a:p>
                  </a:txBody>
                  <a:tcPr marL="66842" marR="38562" marT="51417" marB="51417"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718519861"/>
                  </a:ext>
                </a:extLst>
              </a:tr>
            </a:tbl>
          </a:graphicData>
        </a:graphic>
      </p:graphicFrame>
    </p:spTree>
    <p:extLst>
      <p:ext uri="{BB962C8B-B14F-4D97-AF65-F5344CB8AC3E}">
        <p14:creationId xmlns:p14="http://schemas.microsoft.com/office/powerpoint/2010/main" val="2560624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B45DB-A9D8-D366-7BA1-AF83B220B070}"/>
              </a:ext>
            </a:extLst>
          </p:cNvPr>
          <p:cNvSpPr>
            <a:spLocks noGrp="1"/>
          </p:cNvSpPr>
          <p:nvPr>
            <p:ph type="title"/>
          </p:nvPr>
        </p:nvSpPr>
        <p:spPr>
          <a:xfrm>
            <a:off x="640079" y="914400"/>
            <a:ext cx="2878975" cy="2881221"/>
          </a:xfrm>
        </p:spPr>
        <p:txBody>
          <a:bodyPr anchor="t">
            <a:normAutofit/>
          </a:bodyPr>
          <a:lstStyle/>
          <a:p>
            <a:r>
              <a:rPr lang="en-US" sz="3400"/>
              <a:t>初中学业水平考试: 考试命题</a:t>
            </a:r>
          </a:p>
        </p:txBody>
      </p:sp>
      <p:sp>
        <p:nvSpPr>
          <p:cNvPr id="3" name="Content Placeholder 2">
            <a:extLst>
              <a:ext uri="{FF2B5EF4-FFF2-40B4-BE49-F238E27FC236}">
                <a16:creationId xmlns:a16="http://schemas.microsoft.com/office/drawing/2014/main" id="{3FAE2E0B-A52B-1CC2-34C1-18A30ACD6D40}"/>
              </a:ext>
            </a:extLst>
          </p:cNvPr>
          <p:cNvSpPr>
            <a:spLocks noGrp="1"/>
          </p:cNvSpPr>
          <p:nvPr>
            <p:ph idx="1"/>
          </p:nvPr>
        </p:nvSpPr>
        <p:spPr>
          <a:xfrm>
            <a:off x="4054765" y="914401"/>
            <a:ext cx="7476244" cy="5029200"/>
          </a:xfrm>
        </p:spPr>
        <p:txBody>
          <a:bodyPr>
            <a:normAutofit/>
          </a:bodyPr>
          <a:lstStyle/>
          <a:p>
            <a:r>
              <a:rPr lang="ja-JP" altLang="en-US" sz="1100"/>
              <a:t>依据义务教育学科课程标准确定考试内容</a:t>
            </a:r>
          </a:p>
          <a:p>
            <a:pPr lvl="1"/>
            <a:r>
              <a:rPr lang="ja-JP" altLang="en-US" sz="1100"/>
              <a:t>语文、数学、英语、道德与法治、历史学科为</a:t>
            </a:r>
            <a:r>
              <a:rPr lang="en-US" altLang="ja-JP" sz="1100"/>
              <a:t>2011</a:t>
            </a:r>
            <a:r>
              <a:rPr lang="ja-JP" altLang="en-US" sz="1100"/>
              <a:t>版课程标准</a:t>
            </a:r>
          </a:p>
          <a:p>
            <a:pPr lvl="1"/>
            <a:r>
              <a:rPr lang="ja-JP" altLang="en-US" sz="1100"/>
              <a:t>物理、化学、生物、地理、信息科技学科为</a:t>
            </a:r>
            <a:r>
              <a:rPr lang="en-US" altLang="ja-JP" sz="1100"/>
              <a:t>2022</a:t>
            </a:r>
            <a:r>
              <a:rPr lang="ja-JP" altLang="en-US" sz="1100"/>
              <a:t>版课程标准</a:t>
            </a:r>
          </a:p>
          <a:p>
            <a:r>
              <a:rPr lang="ja-JP" altLang="en-US" sz="1100"/>
              <a:t>坚持落实立德树人根本任务、科学严谨规范、突出能力素养立意、积极引导教育教学的总体原则</a:t>
            </a:r>
          </a:p>
          <a:p>
            <a:r>
              <a:rPr lang="ja-JP" altLang="en-US" sz="1100"/>
              <a:t>深入巩固“双减”成效，实现两考合一功能，体现素质教育导向</a:t>
            </a:r>
          </a:p>
          <a:p>
            <a:r>
              <a:rPr lang="ja-JP" altLang="en-US" sz="1100"/>
              <a:t>注重弘扬中华优秀传统文化、革命文化和社会主义先进文化，积极践行社会主义核心价值观培育</a:t>
            </a:r>
          </a:p>
          <a:p>
            <a:r>
              <a:rPr lang="ja-JP" altLang="en-US" sz="1100"/>
              <a:t>注重体现五育融合，促进学生德智体美劳全面发展</a:t>
            </a:r>
          </a:p>
          <a:p>
            <a:r>
              <a:rPr lang="ja-JP" altLang="en-US" sz="1100"/>
              <a:t>注重考查基础知识、基本技能，不出偏题、怪题和超出课程标准的难题</a:t>
            </a:r>
          </a:p>
          <a:p>
            <a:r>
              <a:rPr lang="ja-JP" altLang="en-US" sz="1100"/>
              <a:t>注重考查思维过程、创新意识和分析问题、解决问题的能力</a:t>
            </a:r>
          </a:p>
          <a:p>
            <a:r>
              <a:rPr lang="ja-JP" altLang="en-US" sz="1100"/>
              <a:t>注重优化试题情境设计，增强情境创设的真实性、典型性和适切性，提高试题情境设计水平</a:t>
            </a:r>
          </a:p>
          <a:p>
            <a:r>
              <a:rPr lang="ja-JP" altLang="en-US" sz="1100"/>
              <a:t>注重优化试题结构，进一步减少死记硬背、机械记忆性的题目，适当增加综合性、开放性、应用性、探究性试题比例</a:t>
            </a:r>
            <a:endParaRPr lang="en-US" sz="1100"/>
          </a:p>
        </p:txBody>
      </p:sp>
      <p:cxnSp>
        <p:nvCxnSpPr>
          <p:cNvPr id="10" name="Straight Connector 9">
            <a:extLst>
              <a:ext uri="{FF2B5EF4-FFF2-40B4-BE49-F238E27FC236}">
                <a16:creationId xmlns:a16="http://schemas.microsoft.com/office/drawing/2014/main" id="{94182523-42DB-7822-C915-C0747B598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137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088C9D-5916-C9D2-C8BE-D206DA6AEE00}"/>
              </a:ext>
            </a:extLst>
          </p:cNvPr>
          <p:cNvSpPr>
            <a:spLocks noGrp="1"/>
          </p:cNvSpPr>
          <p:nvPr>
            <p:ph type="title"/>
          </p:nvPr>
        </p:nvSpPr>
        <p:spPr>
          <a:xfrm>
            <a:off x="640080" y="570750"/>
            <a:ext cx="10890929" cy="1387934"/>
          </a:xfrm>
        </p:spPr>
        <p:txBody>
          <a:bodyPr anchor="b">
            <a:normAutofit/>
          </a:bodyPr>
          <a:lstStyle/>
          <a:p>
            <a:r>
              <a:rPr lang="en-US" sz="4000"/>
              <a:t>初中学业水平考试: 考试阅卷</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65E3FB-29FC-3DBE-9C14-A2CDEDF0DEB0}"/>
              </a:ext>
            </a:extLst>
          </p:cNvPr>
          <p:cNvSpPr>
            <a:spLocks noGrp="1"/>
          </p:cNvSpPr>
          <p:nvPr>
            <p:ph idx="1"/>
          </p:nvPr>
        </p:nvSpPr>
        <p:spPr>
          <a:xfrm>
            <a:off x="640080" y="2761673"/>
            <a:ext cx="10890929" cy="3536241"/>
          </a:xfrm>
        </p:spPr>
        <p:txBody>
          <a:bodyPr>
            <a:normAutofit/>
          </a:bodyPr>
          <a:lstStyle/>
          <a:p>
            <a:pPr indent="0">
              <a:buNone/>
            </a:pPr>
            <a:r>
              <a:rPr lang="ja-JP" altLang="en-US"/>
              <a:t>（六）考试阅卷</a:t>
            </a:r>
            <a:endParaRPr lang="en-US"/>
          </a:p>
        </p:txBody>
      </p:sp>
    </p:spTree>
    <p:extLst>
      <p:ext uri="{BB962C8B-B14F-4D97-AF65-F5344CB8AC3E}">
        <p14:creationId xmlns:p14="http://schemas.microsoft.com/office/powerpoint/2010/main" val="1163054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079DF1-A0F2-E109-FAC6-A647004D2D5A}"/>
              </a:ext>
            </a:extLst>
          </p:cNvPr>
          <p:cNvSpPr>
            <a:spLocks noGrp="1"/>
          </p:cNvSpPr>
          <p:nvPr>
            <p:ph type="title"/>
          </p:nvPr>
        </p:nvSpPr>
        <p:spPr>
          <a:xfrm>
            <a:off x="640080" y="914401"/>
            <a:ext cx="4876801" cy="1569516"/>
          </a:xfrm>
        </p:spPr>
        <p:txBody>
          <a:bodyPr vert="horz" lIns="91440" tIns="45720" rIns="91440" bIns="45720" rtlCol="0" anchor="t">
            <a:normAutofit/>
          </a:bodyPr>
          <a:lstStyle/>
          <a:p>
            <a:pPr>
              <a:lnSpc>
                <a:spcPct val="100000"/>
              </a:lnSpc>
            </a:pPr>
            <a:r>
              <a:rPr lang="en-US" sz="4000" kern="1200">
                <a:solidFill>
                  <a:schemeClr val="tx1"/>
                </a:solidFill>
                <a:latin typeface="+mj-lt"/>
                <a:ea typeface="+mj-ea"/>
                <a:cs typeface="+mj-cs"/>
              </a:rPr>
              <a:t>初中学业水平考试: 成绩呈现</a:t>
            </a:r>
          </a:p>
        </p:txBody>
      </p:sp>
      <p:sp>
        <p:nvSpPr>
          <p:cNvPr id="4" name="Content Placeholder 3">
            <a:extLst>
              <a:ext uri="{FF2B5EF4-FFF2-40B4-BE49-F238E27FC236}">
                <a16:creationId xmlns:a16="http://schemas.microsoft.com/office/drawing/2014/main" id="{75049EE5-692E-5968-2227-7CD68E2C2AE0}"/>
              </a:ext>
            </a:extLst>
          </p:cNvPr>
          <p:cNvSpPr>
            <a:spLocks noGrp="1"/>
          </p:cNvSpPr>
          <p:nvPr>
            <p:ph sz="half" idx="2"/>
          </p:nvPr>
        </p:nvSpPr>
        <p:spPr>
          <a:xfrm>
            <a:off x="6400799" y="960119"/>
            <a:ext cx="5130210" cy="5022661"/>
          </a:xfrm>
        </p:spPr>
        <p:txBody>
          <a:bodyPr vert="horz" lIns="91440" tIns="45720" rIns="91440" bIns="45720" rtlCol="0">
            <a:normAutofit/>
          </a:bodyPr>
          <a:lstStyle/>
          <a:p>
            <a:pPr>
              <a:lnSpc>
                <a:spcPct val="110000"/>
              </a:lnSpc>
              <a:buSzPct val="87000"/>
            </a:pPr>
            <a:r>
              <a:rPr lang="ja-JP" altLang="en-US" sz="1100"/>
              <a:t>语文、数学、英语（含口语和听力）科目成绩以分数形式呈现</a:t>
            </a:r>
          </a:p>
          <a:p>
            <a:pPr lvl="1">
              <a:lnSpc>
                <a:spcPct val="110000"/>
              </a:lnSpc>
              <a:buSzPct val="87000"/>
            </a:pPr>
            <a:r>
              <a:rPr lang="ja-JP" altLang="en-US" sz="1100"/>
              <a:t>其他科目或科目组合成绩以等级形式呈现</a:t>
            </a:r>
          </a:p>
          <a:p>
            <a:pPr>
              <a:lnSpc>
                <a:spcPct val="110000"/>
              </a:lnSpc>
              <a:buSzPct val="87000"/>
            </a:pPr>
            <a:r>
              <a:rPr lang="ja-JP" altLang="en-US" sz="1100"/>
              <a:t>道德与法治、历史、物理、化学、体育与健康科目作为第一组合，总分</a:t>
            </a:r>
            <a:r>
              <a:rPr lang="en-US" altLang="ja-JP" sz="1100"/>
              <a:t>400</a:t>
            </a:r>
            <a:r>
              <a:rPr lang="ja-JP" altLang="en-US" sz="1100"/>
              <a:t>分</a:t>
            </a:r>
          </a:p>
          <a:p>
            <a:pPr lvl="1">
              <a:lnSpc>
                <a:spcPct val="110000"/>
              </a:lnSpc>
              <a:buSzPct val="87000"/>
            </a:pPr>
            <a:r>
              <a:rPr lang="ja-JP" altLang="en-US" sz="1100"/>
              <a:t>地理、生物科目作为第二组合，总分</a:t>
            </a:r>
            <a:r>
              <a:rPr lang="en-US" altLang="ja-JP" sz="1100"/>
              <a:t>160</a:t>
            </a:r>
            <a:r>
              <a:rPr lang="ja-JP" altLang="en-US" sz="1100"/>
              <a:t>分</a:t>
            </a:r>
          </a:p>
          <a:p>
            <a:pPr>
              <a:lnSpc>
                <a:spcPct val="110000"/>
              </a:lnSpc>
              <a:buSzPct val="87000"/>
            </a:pPr>
            <a:r>
              <a:rPr lang="ja-JP" altLang="en-US" sz="1100"/>
              <a:t>两个组合均划分为</a:t>
            </a:r>
            <a:r>
              <a:rPr lang="en-US" sz="1100"/>
              <a:t>A、B、C、D</a:t>
            </a:r>
            <a:r>
              <a:rPr lang="ja-JP" altLang="en-US" sz="1100"/>
              <a:t>四个等级</a:t>
            </a:r>
          </a:p>
          <a:p>
            <a:pPr lvl="1">
              <a:lnSpc>
                <a:spcPct val="110000"/>
              </a:lnSpc>
              <a:buSzPct val="87000"/>
            </a:pPr>
            <a:r>
              <a:rPr lang="ja-JP" altLang="en-US" sz="1100"/>
              <a:t>等级划分标准为：以普通高中招生区域为单位，将参加考试学生总分从高到低排序，根据参加考试学生人数划分占比确定等级，</a:t>
            </a:r>
            <a:r>
              <a:rPr lang="en-US" sz="1100"/>
              <a:t>A</a:t>
            </a:r>
            <a:r>
              <a:rPr lang="ja-JP" altLang="en-US" sz="1100"/>
              <a:t>等占</a:t>
            </a:r>
            <a:r>
              <a:rPr lang="en-US" altLang="ja-JP" sz="1100"/>
              <a:t>15%</a:t>
            </a:r>
            <a:r>
              <a:rPr lang="ja-JP" altLang="en-US" sz="1100"/>
              <a:t>、</a:t>
            </a:r>
            <a:r>
              <a:rPr lang="en-US" sz="1100"/>
              <a:t>B</a:t>
            </a:r>
            <a:r>
              <a:rPr lang="ja-JP" altLang="en-US" sz="1100"/>
              <a:t>等占</a:t>
            </a:r>
            <a:r>
              <a:rPr lang="en-US" altLang="ja-JP" sz="1100"/>
              <a:t>30%</a:t>
            </a:r>
            <a:r>
              <a:rPr lang="ja-JP" altLang="en-US" sz="1100"/>
              <a:t>、</a:t>
            </a:r>
            <a:r>
              <a:rPr lang="en-US" sz="1100"/>
              <a:t>C</a:t>
            </a:r>
            <a:r>
              <a:rPr lang="ja-JP" altLang="en-US" sz="1100"/>
              <a:t>等占</a:t>
            </a:r>
            <a:r>
              <a:rPr lang="en-US" altLang="ja-JP" sz="1100"/>
              <a:t>30%</a:t>
            </a:r>
            <a:r>
              <a:rPr lang="ja-JP" altLang="en-US" sz="1100"/>
              <a:t>、</a:t>
            </a:r>
            <a:r>
              <a:rPr lang="en-US" sz="1100"/>
              <a:t>D</a:t>
            </a:r>
            <a:r>
              <a:rPr lang="ja-JP" altLang="en-US" sz="1100"/>
              <a:t>等占</a:t>
            </a:r>
            <a:r>
              <a:rPr lang="en-US" altLang="ja-JP" sz="1100"/>
              <a:t>25%</a:t>
            </a:r>
          </a:p>
          <a:p>
            <a:pPr>
              <a:lnSpc>
                <a:spcPct val="110000"/>
              </a:lnSpc>
              <a:buSzPct val="87000"/>
            </a:pPr>
            <a:r>
              <a:rPr lang="ja-JP" altLang="en-US" sz="1100"/>
              <a:t>艺术（音乐和美术）、实验操作（生物、物理或化学）、信息科技科目成绩划分为合格、不合格两个等级</a:t>
            </a:r>
            <a:endParaRPr lang="en-US" sz="1100"/>
          </a:p>
        </p:txBody>
      </p:sp>
      <p:cxnSp>
        <p:nvCxnSpPr>
          <p:cNvPr id="15" name="Straight Connector 14">
            <a:extLst>
              <a:ext uri="{FF2B5EF4-FFF2-40B4-BE49-F238E27FC236}">
                <a16:creationId xmlns:a16="http://schemas.microsoft.com/office/drawing/2014/main" id="{540DBD50-3CB1-A513-2321-1891E3F095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6" name="Content Placeholder 5">
            <a:extLst>
              <a:ext uri="{FF2B5EF4-FFF2-40B4-BE49-F238E27FC236}">
                <a16:creationId xmlns:a16="http://schemas.microsoft.com/office/drawing/2014/main" id="{DFCBEFEA-EBB7-41B7-90A6-3DABE8C98BF5}"/>
              </a:ext>
            </a:extLst>
          </p:cNvPr>
          <p:cNvGraphicFramePr>
            <a:graphicFrameLocks noGrp="1"/>
          </p:cNvGraphicFramePr>
          <p:nvPr>
            <p:ph sz="half" idx="1"/>
          </p:nvPr>
        </p:nvGraphicFramePr>
        <p:xfrm>
          <a:off x="1188115" y="2857499"/>
          <a:ext cx="3856527" cy="3125271"/>
        </p:xfrm>
        <a:graphic>
          <a:graphicData uri="http://schemas.openxmlformats.org/drawingml/2006/table">
            <a:tbl>
              <a:tblPr firstRow="1" bandRow="1">
                <a:noFill/>
                <a:tableStyleId>{5C22544A-7EE6-4342-B048-85BDC9FD1C3A}</a:tableStyleId>
              </a:tblPr>
              <a:tblGrid>
                <a:gridCol w="984611">
                  <a:extLst>
                    <a:ext uri="{9D8B030D-6E8A-4147-A177-3AD203B41FA5}">
                      <a16:colId xmlns:a16="http://schemas.microsoft.com/office/drawing/2014/main" val="139502931"/>
                    </a:ext>
                  </a:extLst>
                </a:gridCol>
                <a:gridCol w="824118">
                  <a:extLst>
                    <a:ext uri="{9D8B030D-6E8A-4147-A177-3AD203B41FA5}">
                      <a16:colId xmlns:a16="http://schemas.microsoft.com/office/drawing/2014/main" val="1193454619"/>
                    </a:ext>
                  </a:extLst>
                </a:gridCol>
                <a:gridCol w="984611">
                  <a:extLst>
                    <a:ext uri="{9D8B030D-6E8A-4147-A177-3AD203B41FA5}">
                      <a16:colId xmlns:a16="http://schemas.microsoft.com/office/drawing/2014/main" val="2930126144"/>
                    </a:ext>
                  </a:extLst>
                </a:gridCol>
                <a:gridCol w="1063187">
                  <a:extLst>
                    <a:ext uri="{9D8B030D-6E8A-4147-A177-3AD203B41FA5}">
                      <a16:colId xmlns:a16="http://schemas.microsoft.com/office/drawing/2014/main" val="1108486856"/>
                    </a:ext>
                  </a:extLst>
                </a:gridCol>
              </a:tblGrid>
              <a:tr h="331293">
                <a:tc>
                  <a:txBody>
                    <a:bodyPr/>
                    <a:lstStyle/>
                    <a:p>
                      <a:r>
                        <a:rPr lang="ja-JP" altLang="en-US" sz="1200" b="1" cap="none" spc="0">
                          <a:solidFill>
                            <a:schemeClr val="tx1"/>
                          </a:solidFill>
                        </a:rPr>
                        <a:t>科目组合</a:t>
                      </a:r>
                    </a:p>
                  </a:txBody>
                  <a:tcPr marL="48651" marR="69502" marT="13900" marB="104253" anchor="b">
                    <a:lnL w="12700" cmpd="sng">
                      <a:noFill/>
                    </a:lnL>
                    <a:lnR w="12700" cmpd="sng">
                      <a:noFill/>
                    </a:lnR>
                    <a:lnT w="9525" cap="flat" cmpd="sng" algn="ctr">
                      <a:noFill/>
                      <a:prstDash val="solid"/>
                    </a:lnT>
                    <a:lnB w="38100" cmpd="sng">
                      <a:noFill/>
                    </a:lnB>
                    <a:noFill/>
                  </a:tcPr>
                </a:tc>
                <a:tc>
                  <a:txBody>
                    <a:bodyPr/>
                    <a:lstStyle/>
                    <a:p>
                      <a:r>
                        <a:rPr lang="ja-JP" altLang="en-US" sz="1200" b="1" cap="none" spc="0">
                          <a:solidFill>
                            <a:schemeClr val="tx1"/>
                          </a:solidFill>
                        </a:rPr>
                        <a:t>总分</a:t>
                      </a:r>
                    </a:p>
                  </a:txBody>
                  <a:tcPr marL="48651" marR="69502" marT="13900" marB="104253" anchor="b">
                    <a:lnL w="12700" cmpd="sng">
                      <a:noFill/>
                    </a:lnL>
                    <a:lnR w="12700" cmpd="sng">
                      <a:noFill/>
                    </a:lnR>
                    <a:lnT w="9525" cap="flat" cmpd="sng" algn="ctr">
                      <a:noFill/>
                      <a:prstDash val="solid"/>
                    </a:lnT>
                    <a:lnB w="38100" cmpd="sng">
                      <a:noFill/>
                    </a:lnB>
                    <a:noFill/>
                  </a:tcPr>
                </a:tc>
                <a:tc>
                  <a:txBody>
                    <a:bodyPr/>
                    <a:lstStyle/>
                    <a:p>
                      <a:r>
                        <a:rPr lang="ja-JP" altLang="en-US" sz="1200" b="1" cap="none" spc="0">
                          <a:solidFill>
                            <a:schemeClr val="tx1"/>
                          </a:solidFill>
                        </a:rPr>
                        <a:t>等级</a:t>
                      </a:r>
                    </a:p>
                  </a:txBody>
                  <a:tcPr marL="48651" marR="69502" marT="13900" marB="104253" anchor="b">
                    <a:lnL w="12700" cmpd="sng">
                      <a:noFill/>
                    </a:lnL>
                    <a:lnR w="12700" cmpd="sng">
                      <a:noFill/>
                    </a:lnR>
                    <a:lnT w="9525" cap="flat" cmpd="sng" algn="ctr">
                      <a:noFill/>
                      <a:prstDash val="solid"/>
                    </a:lnT>
                    <a:lnB w="38100" cmpd="sng">
                      <a:noFill/>
                    </a:lnB>
                    <a:noFill/>
                  </a:tcPr>
                </a:tc>
                <a:tc>
                  <a:txBody>
                    <a:bodyPr/>
                    <a:lstStyle/>
                    <a:p>
                      <a:r>
                        <a:rPr lang="ja-JP" altLang="en-US" sz="1200" b="1" cap="none" spc="0">
                          <a:solidFill>
                            <a:schemeClr val="tx1"/>
                          </a:solidFill>
                        </a:rPr>
                        <a:t>等级划分标准</a:t>
                      </a:r>
                    </a:p>
                  </a:txBody>
                  <a:tcPr marL="48651" marR="69502" marT="13900" marB="104253"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007554398"/>
                  </a:ext>
                </a:extLst>
              </a:tr>
              <a:tr h="1396989">
                <a:tc>
                  <a:txBody>
                    <a:bodyPr/>
                    <a:lstStyle/>
                    <a:p>
                      <a:r>
                        <a:rPr lang="ja-JP" altLang="en-US" sz="900" cap="none" spc="0">
                          <a:solidFill>
                            <a:schemeClr val="tx1"/>
                          </a:solidFill>
                        </a:rPr>
                        <a:t>第一组合</a:t>
                      </a:r>
                    </a:p>
                  </a:txBody>
                  <a:tcPr marL="48651" marR="69502" marT="13900" marB="104253" anchor="ctr">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r>
                        <a:rPr lang="en-US" sz="900" cap="none" spc="0">
                          <a:solidFill>
                            <a:schemeClr val="tx1"/>
                          </a:solidFill>
                        </a:rPr>
                        <a:t>400</a:t>
                      </a:r>
                    </a:p>
                  </a:txBody>
                  <a:tcPr marL="48651" marR="69502" marT="13900" marB="104253" anchor="ctr">
                    <a:lnL w="12700" cmpd="sng">
                      <a:noFill/>
                      <a:prstDash val="solid"/>
                    </a:lnL>
                    <a:lnR w="12700" cmpd="sng">
                      <a:noFill/>
                      <a:prstDash val="solid"/>
                    </a:lnR>
                    <a:lnT w="38100" cmpd="sng">
                      <a:noFill/>
                    </a:lnT>
                    <a:lnB w="9525" cap="flat" cmpd="sng" algn="ctr">
                      <a:noFill/>
                      <a:prstDash val="solid"/>
                    </a:lnB>
                    <a:noFill/>
                  </a:tcPr>
                </a:tc>
                <a:tc>
                  <a:txBody>
                    <a:bodyPr/>
                    <a:lstStyle/>
                    <a:p>
                      <a:r>
                        <a:rPr lang="en-US" sz="900" cap="none" spc="0">
                          <a:solidFill>
                            <a:schemeClr val="tx1"/>
                          </a:solidFill>
                        </a:rPr>
                        <a:t>A、B、C、D</a:t>
                      </a:r>
                    </a:p>
                  </a:txBody>
                  <a:tcPr marL="48651" marR="69502" marT="13900" marB="104253" anchor="ctr">
                    <a:lnL w="12700" cmpd="sng">
                      <a:noFill/>
                      <a:prstDash val="solid"/>
                    </a:lnL>
                    <a:lnR w="12700" cmpd="sng">
                      <a:noFill/>
                      <a:prstDash val="solid"/>
                    </a:lnR>
                    <a:lnT w="38100" cmpd="sng">
                      <a:noFill/>
                    </a:lnT>
                    <a:lnB w="9525" cap="flat" cmpd="sng" algn="ctr">
                      <a:noFill/>
                      <a:prstDash val="solid"/>
                    </a:lnB>
                    <a:noFill/>
                  </a:tcPr>
                </a:tc>
                <a:tc>
                  <a:txBody>
                    <a:bodyPr/>
                    <a:lstStyle/>
                    <a:p>
                      <a:r>
                        <a:rPr lang="ja-JP" altLang="en-US" sz="900" cap="none" spc="0">
                          <a:solidFill>
                            <a:schemeClr val="tx1"/>
                          </a:solidFill>
                        </a:rPr>
                        <a:t>以普通高中招生区域为单位，将参加考试学生总分从高到低排序，根据参加考试学生人数划分占比确定等级，</a:t>
                      </a:r>
                      <a:r>
                        <a:rPr lang="en-US" sz="900" cap="none" spc="0">
                          <a:solidFill>
                            <a:schemeClr val="tx1"/>
                          </a:solidFill>
                        </a:rPr>
                        <a:t>A</a:t>
                      </a:r>
                      <a:r>
                        <a:rPr lang="ja-JP" altLang="en-US" sz="900" cap="none" spc="0">
                          <a:solidFill>
                            <a:schemeClr val="tx1"/>
                          </a:solidFill>
                        </a:rPr>
                        <a:t>等占</a:t>
                      </a:r>
                      <a:r>
                        <a:rPr lang="en-US" altLang="ja-JP" sz="900" cap="none" spc="0">
                          <a:solidFill>
                            <a:schemeClr val="tx1"/>
                          </a:solidFill>
                        </a:rPr>
                        <a:t>15%</a:t>
                      </a:r>
                      <a:r>
                        <a:rPr lang="ja-JP" altLang="en-US" sz="900" cap="none" spc="0">
                          <a:solidFill>
                            <a:schemeClr val="tx1"/>
                          </a:solidFill>
                        </a:rPr>
                        <a:t>、</a:t>
                      </a:r>
                      <a:r>
                        <a:rPr lang="en-US" sz="900" cap="none" spc="0">
                          <a:solidFill>
                            <a:schemeClr val="tx1"/>
                          </a:solidFill>
                        </a:rPr>
                        <a:t>B</a:t>
                      </a:r>
                      <a:r>
                        <a:rPr lang="ja-JP" altLang="en-US" sz="900" cap="none" spc="0">
                          <a:solidFill>
                            <a:schemeClr val="tx1"/>
                          </a:solidFill>
                        </a:rPr>
                        <a:t>等占</a:t>
                      </a:r>
                      <a:r>
                        <a:rPr lang="en-US" altLang="ja-JP" sz="900" cap="none" spc="0">
                          <a:solidFill>
                            <a:schemeClr val="tx1"/>
                          </a:solidFill>
                        </a:rPr>
                        <a:t>30%</a:t>
                      </a:r>
                      <a:r>
                        <a:rPr lang="ja-JP" altLang="en-US" sz="900" cap="none" spc="0">
                          <a:solidFill>
                            <a:schemeClr val="tx1"/>
                          </a:solidFill>
                        </a:rPr>
                        <a:t>、</a:t>
                      </a:r>
                      <a:r>
                        <a:rPr lang="en-US" sz="900" cap="none" spc="0">
                          <a:solidFill>
                            <a:schemeClr val="tx1"/>
                          </a:solidFill>
                        </a:rPr>
                        <a:t>C</a:t>
                      </a:r>
                      <a:r>
                        <a:rPr lang="ja-JP" altLang="en-US" sz="900" cap="none" spc="0">
                          <a:solidFill>
                            <a:schemeClr val="tx1"/>
                          </a:solidFill>
                        </a:rPr>
                        <a:t>等占</a:t>
                      </a:r>
                      <a:r>
                        <a:rPr lang="en-US" altLang="ja-JP" sz="900" cap="none" spc="0">
                          <a:solidFill>
                            <a:schemeClr val="tx1"/>
                          </a:solidFill>
                        </a:rPr>
                        <a:t>30%</a:t>
                      </a:r>
                      <a:r>
                        <a:rPr lang="ja-JP" altLang="en-US" sz="900" cap="none" spc="0">
                          <a:solidFill>
                            <a:schemeClr val="tx1"/>
                          </a:solidFill>
                        </a:rPr>
                        <a:t>、</a:t>
                      </a:r>
                      <a:r>
                        <a:rPr lang="en-US" sz="900" cap="none" spc="0">
                          <a:solidFill>
                            <a:schemeClr val="tx1"/>
                          </a:solidFill>
                        </a:rPr>
                        <a:t>D</a:t>
                      </a:r>
                      <a:r>
                        <a:rPr lang="ja-JP" altLang="en-US" sz="900" cap="none" spc="0">
                          <a:solidFill>
                            <a:schemeClr val="tx1"/>
                          </a:solidFill>
                        </a:rPr>
                        <a:t>等占</a:t>
                      </a:r>
                      <a:r>
                        <a:rPr lang="en-US" altLang="ja-JP" sz="900" cap="none" spc="0">
                          <a:solidFill>
                            <a:schemeClr val="tx1"/>
                          </a:solidFill>
                        </a:rPr>
                        <a:t>25%</a:t>
                      </a:r>
                    </a:p>
                  </a:txBody>
                  <a:tcPr marL="48651" marR="69502" marT="13900" marB="104253" anchor="ctr">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4156237967"/>
                  </a:ext>
                </a:extLst>
              </a:tr>
              <a:tr h="1396989">
                <a:tc>
                  <a:txBody>
                    <a:bodyPr/>
                    <a:lstStyle/>
                    <a:p>
                      <a:r>
                        <a:rPr lang="ja-JP" altLang="en-US" sz="900" cap="none" spc="0">
                          <a:solidFill>
                            <a:schemeClr val="tx1"/>
                          </a:solidFill>
                        </a:rPr>
                        <a:t>第二组合</a:t>
                      </a:r>
                    </a:p>
                  </a:txBody>
                  <a:tcPr marL="48651" marR="69502" marT="13900" marB="104253"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rPr>
                        <a:t>160</a:t>
                      </a:r>
                    </a:p>
                  </a:txBody>
                  <a:tcPr marL="48651" marR="69502" marT="13900" marB="104253"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rPr>
                        <a:t>A、B、C、D</a:t>
                      </a:r>
                    </a:p>
                  </a:txBody>
                  <a:tcPr marL="48651" marR="69502" marT="13900" marB="104253"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ja-JP" altLang="en-US" sz="900" cap="none" spc="0">
                          <a:solidFill>
                            <a:schemeClr val="tx1"/>
                          </a:solidFill>
                        </a:rPr>
                        <a:t>以普通高中招生区域为单位，将参加考试学生总分从高到低排序，根据 参加考试学生人数划分占比确定等级，</a:t>
                      </a:r>
                      <a:r>
                        <a:rPr lang="en-US" sz="900" cap="none" spc="0">
                          <a:solidFill>
                            <a:schemeClr val="tx1"/>
                          </a:solidFill>
                        </a:rPr>
                        <a:t>A</a:t>
                      </a:r>
                      <a:r>
                        <a:rPr lang="ja-JP" altLang="en-US" sz="900" cap="none" spc="0">
                          <a:solidFill>
                            <a:schemeClr val="tx1"/>
                          </a:solidFill>
                        </a:rPr>
                        <a:t>等占</a:t>
                      </a:r>
                      <a:r>
                        <a:rPr lang="en-US" altLang="ja-JP" sz="900" cap="none" spc="0">
                          <a:solidFill>
                            <a:schemeClr val="tx1"/>
                          </a:solidFill>
                        </a:rPr>
                        <a:t>15%</a:t>
                      </a:r>
                      <a:r>
                        <a:rPr lang="ja-JP" altLang="en-US" sz="900" cap="none" spc="0">
                          <a:solidFill>
                            <a:schemeClr val="tx1"/>
                          </a:solidFill>
                        </a:rPr>
                        <a:t>、</a:t>
                      </a:r>
                      <a:r>
                        <a:rPr lang="en-US" sz="900" cap="none" spc="0">
                          <a:solidFill>
                            <a:schemeClr val="tx1"/>
                          </a:solidFill>
                        </a:rPr>
                        <a:t>B</a:t>
                      </a:r>
                      <a:r>
                        <a:rPr lang="ja-JP" altLang="en-US" sz="900" cap="none" spc="0">
                          <a:solidFill>
                            <a:schemeClr val="tx1"/>
                          </a:solidFill>
                        </a:rPr>
                        <a:t>等占</a:t>
                      </a:r>
                      <a:r>
                        <a:rPr lang="en-US" altLang="ja-JP" sz="900" cap="none" spc="0">
                          <a:solidFill>
                            <a:schemeClr val="tx1"/>
                          </a:solidFill>
                        </a:rPr>
                        <a:t>30%</a:t>
                      </a:r>
                      <a:r>
                        <a:rPr lang="ja-JP" altLang="en-US" sz="900" cap="none" spc="0">
                          <a:solidFill>
                            <a:schemeClr val="tx1"/>
                          </a:solidFill>
                        </a:rPr>
                        <a:t>、</a:t>
                      </a:r>
                      <a:r>
                        <a:rPr lang="en-US" sz="900" cap="none" spc="0">
                          <a:solidFill>
                            <a:schemeClr val="tx1"/>
                          </a:solidFill>
                        </a:rPr>
                        <a:t>C</a:t>
                      </a:r>
                      <a:r>
                        <a:rPr lang="ja-JP" altLang="en-US" sz="900" cap="none" spc="0">
                          <a:solidFill>
                            <a:schemeClr val="tx1"/>
                          </a:solidFill>
                        </a:rPr>
                        <a:t>等占</a:t>
                      </a:r>
                      <a:r>
                        <a:rPr lang="en-US" altLang="ja-JP" sz="900" cap="none" spc="0">
                          <a:solidFill>
                            <a:schemeClr val="tx1"/>
                          </a:solidFill>
                        </a:rPr>
                        <a:t>30%</a:t>
                      </a:r>
                      <a:r>
                        <a:rPr lang="ja-JP" altLang="en-US" sz="900" cap="none" spc="0">
                          <a:solidFill>
                            <a:schemeClr val="tx1"/>
                          </a:solidFill>
                        </a:rPr>
                        <a:t>、</a:t>
                      </a:r>
                      <a:r>
                        <a:rPr lang="en-US" sz="900" cap="none" spc="0">
                          <a:solidFill>
                            <a:schemeClr val="tx1"/>
                          </a:solidFill>
                        </a:rPr>
                        <a:t>D</a:t>
                      </a:r>
                      <a:r>
                        <a:rPr lang="ja-JP" altLang="en-US" sz="900" cap="none" spc="0">
                          <a:solidFill>
                            <a:schemeClr val="tx1"/>
                          </a:solidFill>
                        </a:rPr>
                        <a:t>等占</a:t>
                      </a:r>
                      <a:r>
                        <a:rPr lang="en-US" altLang="ja-JP" sz="900" cap="none" spc="0">
                          <a:solidFill>
                            <a:schemeClr val="tx1"/>
                          </a:solidFill>
                        </a:rPr>
                        <a:t>25%</a:t>
                      </a:r>
                    </a:p>
                  </a:txBody>
                  <a:tcPr marL="48651" marR="69502" marT="13900" marB="104253"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561735845"/>
                  </a:ext>
                </a:extLst>
              </a:tr>
            </a:tbl>
          </a:graphicData>
        </a:graphic>
      </p:graphicFrame>
    </p:spTree>
    <p:extLst>
      <p:ext uri="{BB962C8B-B14F-4D97-AF65-F5344CB8AC3E}">
        <p14:creationId xmlns:p14="http://schemas.microsoft.com/office/powerpoint/2010/main" val="599901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41CD3D-BB09-848A-938F-9F155E53DCAF}"/>
              </a:ext>
            </a:extLst>
          </p:cNvPr>
          <p:cNvSpPr>
            <a:spLocks noGrp="1"/>
          </p:cNvSpPr>
          <p:nvPr>
            <p:ph type="title"/>
          </p:nvPr>
        </p:nvSpPr>
        <p:spPr>
          <a:xfrm>
            <a:off x="640080" y="570750"/>
            <a:ext cx="10890929" cy="1387934"/>
          </a:xfrm>
        </p:spPr>
        <p:txBody>
          <a:bodyPr anchor="b">
            <a:normAutofit/>
          </a:bodyPr>
          <a:lstStyle/>
          <a:p>
            <a:r>
              <a:rPr lang="en-US" sz="4000"/>
              <a:t>初中学生毕业资格认定</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18AA8F-029D-84E8-17BF-576243106F62}"/>
              </a:ext>
            </a:extLst>
          </p:cNvPr>
          <p:cNvSpPr>
            <a:spLocks noGrp="1"/>
          </p:cNvSpPr>
          <p:nvPr>
            <p:ph idx="1"/>
          </p:nvPr>
        </p:nvSpPr>
        <p:spPr>
          <a:xfrm>
            <a:off x="640080" y="2761673"/>
            <a:ext cx="10890929" cy="3536241"/>
          </a:xfrm>
        </p:spPr>
        <p:txBody>
          <a:bodyPr>
            <a:normAutofit/>
          </a:bodyPr>
          <a:lstStyle/>
          <a:p>
            <a:r>
              <a:rPr lang="ja-JP" altLang="en-US"/>
              <a:t>考试科目、考查科目成绩均达到合格及以上等级准予毕业</a:t>
            </a:r>
          </a:p>
          <a:p>
            <a:pPr lvl="1"/>
            <a:r>
              <a:rPr lang="ja-JP" altLang="en-US"/>
              <a:t>颁发初中毕业证书</a:t>
            </a:r>
          </a:p>
          <a:p>
            <a:r>
              <a:rPr lang="ja-JP" altLang="en-US"/>
              <a:t>语文、数学、英语等科目成绩从高到低排序</a:t>
            </a:r>
          </a:p>
          <a:p>
            <a:pPr lvl="1"/>
            <a:r>
              <a:rPr lang="ja-JP" altLang="en-US"/>
              <a:t>前</a:t>
            </a:r>
            <a:r>
              <a:rPr lang="en-US" altLang="ja-JP"/>
              <a:t>95%</a:t>
            </a:r>
            <a:r>
              <a:rPr lang="ja-JP" altLang="en-US"/>
              <a:t>的确定为合格等级</a:t>
            </a:r>
          </a:p>
          <a:p>
            <a:r>
              <a:rPr lang="ja-JP" altLang="en-US"/>
              <a:t>学业成绩不合格的，由初中学校命题并组织补考</a:t>
            </a:r>
          </a:p>
          <a:p>
            <a:pPr lvl="1"/>
            <a:r>
              <a:rPr lang="ja-JP" altLang="en-US"/>
              <a:t>补考合格者准予毕业，颁发初中毕业证书</a:t>
            </a:r>
          </a:p>
          <a:p>
            <a:r>
              <a:rPr lang="ja-JP" altLang="en-US"/>
              <a:t>不参加初中学业水平考试和补考仍不合格者，颁发义务教育证书</a:t>
            </a:r>
            <a:endParaRPr lang="en-US"/>
          </a:p>
        </p:txBody>
      </p:sp>
    </p:spTree>
    <p:extLst>
      <p:ext uri="{BB962C8B-B14F-4D97-AF65-F5344CB8AC3E}">
        <p14:creationId xmlns:p14="http://schemas.microsoft.com/office/powerpoint/2010/main" val="409167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F4333-2CAB-3B9B-8156-215A443D0A48}"/>
              </a:ext>
            </a:extLst>
          </p:cNvPr>
          <p:cNvSpPr>
            <a:spLocks noGrp="1"/>
          </p:cNvSpPr>
          <p:nvPr>
            <p:ph type="title"/>
          </p:nvPr>
        </p:nvSpPr>
        <p:spPr>
          <a:xfrm>
            <a:off x="640080" y="570750"/>
            <a:ext cx="10890929" cy="1387934"/>
          </a:xfrm>
        </p:spPr>
        <p:txBody>
          <a:bodyPr anchor="b">
            <a:normAutofit/>
          </a:bodyPr>
          <a:lstStyle/>
          <a:p>
            <a:r>
              <a:rPr lang="en-US" sz="4000"/>
              <a:t>普通高中招生政策: 招生对象</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BA0A0C-406B-EE2D-FC29-9380BE12570A}"/>
              </a:ext>
            </a:extLst>
          </p:cNvPr>
          <p:cNvSpPr>
            <a:spLocks noGrp="1"/>
          </p:cNvSpPr>
          <p:nvPr>
            <p:ph idx="1"/>
          </p:nvPr>
        </p:nvSpPr>
        <p:spPr>
          <a:xfrm>
            <a:off x="640080" y="2761673"/>
            <a:ext cx="10890929" cy="3536241"/>
          </a:xfrm>
        </p:spPr>
        <p:txBody>
          <a:bodyPr>
            <a:normAutofit/>
          </a:bodyPr>
          <a:lstStyle/>
          <a:p>
            <a:r>
              <a:rPr lang="ja-JP" altLang="en-US"/>
              <a:t>招生对象为应届初中毕业生和未被高中段学校录取的往届初中毕业生</a:t>
            </a:r>
          </a:p>
          <a:p>
            <a:pPr lvl="1"/>
            <a:r>
              <a:rPr lang="ja-JP" altLang="en-US"/>
              <a:t>应届初中毕业生需具有我区初中学籍或办理了</a:t>
            </a:r>
            <a:r>
              <a:rPr lang="en-US" altLang="ja-JP"/>
              <a:t>2024</a:t>
            </a:r>
            <a:r>
              <a:rPr lang="ja-JP" altLang="en-US"/>
              <a:t>年外地回区</a:t>
            </a:r>
          </a:p>
          <a:p>
            <a:pPr lvl="1"/>
            <a:r>
              <a:rPr lang="ja-JP" altLang="en-US"/>
              <a:t>往届毕业生须具有青岛西海岸新区户籍</a:t>
            </a:r>
          </a:p>
          <a:p>
            <a:pPr lvl="1"/>
            <a:r>
              <a:rPr lang="ja-JP" altLang="en-US"/>
              <a:t>往年已被高中阶段学校录取的初中毕业生报考无效</a:t>
            </a:r>
            <a:endParaRPr lang="en-US"/>
          </a:p>
        </p:txBody>
      </p:sp>
    </p:spTree>
    <p:extLst>
      <p:ext uri="{BB962C8B-B14F-4D97-AF65-F5344CB8AC3E}">
        <p14:creationId xmlns:p14="http://schemas.microsoft.com/office/powerpoint/2010/main" val="3640708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41352-91EE-A6D1-976B-489584C69C23}"/>
              </a:ext>
            </a:extLst>
          </p:cNvPr>
          <p:cNvSpPr>
            <a:spLocks noGrp="1"/>
          </p:cNvSpPr>
          <p:nvPr>
            <p:ph type="title"/>
          </p:nvPr>
        </p:nvSpPr>
        <p:spPr>
          <a:xfrm>
            <a:off x="640079" y="914400"/>
            <a:ext cx="2878975" cy="2881221"/>
          </a:xfrm>
        </p:spPr>
        <p:txBody>
          <a:bodyPr anchor="t">
            <a:normAutofit/>
          </a:bodyPr>
          <a:lstStyle/>
          <a:p>
            <a:r>
              <a:rPr lang="en-US" sz="3400"/>
              <a:t>普通高中招生政策: 招生计划</a:t>
            </a:r>
          </a:p>
        </p:txBody>
      </p:sp>
      <p:sp>
        <p:nvSpPr>
          <p:cNvPr id="3" name="Content Placeholder 2">
            <a:extLst>
              <a:ext uri="{FF2B5EF4-FFF2-40B4-BE49-F238E27FC236}">
                <a16:creationId xmlns:a16="http://schemas.microsoft.com/office/drawing/2014/main" id="{BB8FCF0D-EDFF-A446-9C21-9F9532104FC3}"/>
              </a:ext>
            </a:extLst>
          </p:cNvPr>
          <p:cNvSpPr>
            <a:spLocks noGrp="1"/>
          </p:cNvSpPr>
          <p:nvPr>
            <p:ph idx="1"/>
          </p:nvPr>
        </p:nvSpPr>
        <p:spPr>
          <a:xfrm>
            <a:off x="4054765" y="914401"/>
            <a:ext cx="7476244" cy="5029200"/>
          </a:xfrm>
        </p:spPr>
        <p:txBody>
          <a:bodyPr>
            <a:normAutofit/>
          </a:bodyPr>
          <a:lstStyle/>
          <a:p>
            <a:r>
              <a:rPr lang="ja-JP" altLang="en-US" sz="1700"/>
              <a:t>确定招生计划</a:t>
            </a:r>
          </a:p>
          <a:p>
            <a:pPr lvl="1"/>
            <a:r>
              <a:rPr lang="ja-JP" altLang="en-US" sz="1700"/>
              <a:t>区教育和体育局统一下达普通高中招生计划</a:t>
            </a:r>
          </a:p>
          <a:p>
            <a:pPr lvl="1"/>
            <a:r>
              <a:rPr lang="ja-JP" altLang="en-US" sz="1700"/>
              <a:t>各普通高中学校要按照有关规定严格控制班额</a:t>
            </a:r>
          </a:p>
          <a:p>
            <a:pPr lvl="1"/>
            <a:r>
              <a:rPr lang="ja-JP" altLang="en-US" sz="1700"/>
              <a:t>民办普通高中向区教育和体育局提出招生计划申请</a:t>
            </a:r>
          </a:p>
          <a:p>
            <a:r>
              <a:rPr lang="ja-JP" altLang="en-US" sz="1700"/>
              <a:t>区内招生计划</a:t>
            </a:r>
          </a:p>
          <a:p>
            <a:pPr lvl="1"/>
            <a:r>
              <a:rPr lang="en-US" altLang="ja-JP" sz="1700"/>
              <a:t>2024</a:t>
            </a:r>
            <a:r>
              <a:rPr lang="ja-JP" altLang="en-US" sz="1700"/>
              <a:t>年新区初三毕业生</a:t>
            </a:r>
            <a:r>
              <a:rPr lang="en-US" altLang="ja-JP" sz="1700"/>
              <a:t>16895</a:t>
            </a:r>
            <a:r>
              <a:rPr lang="ja-JP" altLang="en-US" sz="1700"/>
              <a:t>人</a:t>
            </a:r>
          </a:p>
          <a:p>
            <a:pPr lvl="1"/>
            <a:r>
              <a:rPr lang="ja-JP" altLang="en-US" sz="1700"/>
              <a:t>普通高中区内计划招生</a:t>
            </a:r>
            <a:r>
              <a:rPr lang="en-US" altLang="ja-JP" sz="1700"/>
              <a:t>11539</a:t>
            </a:r>
            <a:r>
              <a:rPr lang="ja-JP" altLang="en-US" sz="1700"/>
              <a:t>人</a:t>
            </a:r>
          </a:p>
          <a:p>
            <a:r>
              <a:rPr lang="ja-JP" altLang="en-US" sz="1700"/>
              <a:t>区外招生计划</a:t>
            </a:r>
          </a:p>
          <a:p>
            <a:pPr lvl="1"/>
            <a:r>
              <a:rPr lang="ja-JP" altLang="en-US" sz="1700"/>
              <a:t>新区胶南第一高级中学、为明学校、古镇口海军中学、杜威实验学校向青岛市教育局申请区外招生计划</a:t>
            </a:r>
          </a:p>
          <a:p>
            <a:pPr lvl="1"/>
            <a:r>
              <a:rPr lang="ja-JP" altLang="en-US" sz="1700"/>
              <a:t>区外招生计划录取不满额，则缺额计划取消</a:t>
            </a:r>
            <a:endParaRPr lang="en-US" sz="1700"/>
          </a:p>
        </p:txBody>
      </p:sp>
      <p:cxnSp>
        <p:nvCxnSpPr>
          <p:cNvPr id="10" name="Straight Connector 9">
            <a:extLst>
              <a:ext uri="{FF2B5EF4-FFF2-40B4-BE49-F238E27FC236}">
                <a16:creationId xmlns:a16="http://schemas.microsoft.com/office/drawing/2014/main" id="{94182523-42DB-7822-C915-C0747B598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21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01A6E-8DBF-C965-3DE3-E4088AF88B25}"/>
              </a:ext>
            </a:extLst>
          </p:cNvPr>
          <p:cNvSpPr>
            <a:spLocks noGrp="1"/>
          </p:cNvSpPr>
          <p:nvPr>
            <p:ph type="title"/>
          </p:nvPr>
        </p:nvSpPr>
        <p:spPr>
          <a:xfrm>
            <a:off x="640080" y="914401"/>
            <a:ext cx="4876801" cy="1569516"/>
          </a:xfrm>
        </p:spPr>
        <p:txBody>
          <a:bodyPr vert="horz" lIns="91440" tIns="45720" rIns="91440" bIns="45720" rtlCol="0" anchor="t">
            <a:normAutofit/>
          </a:bodyPr>
          <a:lstStyle/>
          <a:p>
            <a:pPr>
              <a:lnSpc>
                <a:spcPct val="100000"/>
              </a:lnSpc>
            </a:pPr>
            <a:r>
              <a:rPr lang="en-US" sz="4000" kern="1200">
                <a:solidFill>
                  <a:schemeClr val="tx1"/>
                </a:solidFill>
                <a:latin typeface="+mj-lt"/>
                <a:ea typeface="+mj-ea"/>
                <a:cs typeface="+mj-cs"/>
              </a:rPr>
              <a:t>普通高中招生政策: 招生区域</a:t>
            </a:r>
          </a:p>
        </p:txBody>
      </p:sp>
      <p:pic>
        <p:nvPicPr>
          <p:cNvPr id="5" name="Content Placeholder 4" descr="People in classroom">
            <a:extLst>
              <a:ext uri="{FF2B5EF4-FFF2-40B4-BE49-F238E27FC236}">
                <a16:creationId xmlns:a16="http://schemas.microsoft.com/office/drawing/2014/main" id="{EB7C0917-8737-4684-8C73-4ADF20EAEF75}"/>
              </a:ext>
            </a:extLst>
          </p:cNvPr>
          <p:cNvPicPr>
            <a:picLocks noGrp="1" noChangeAspect="1"/>
          </p:cNvPicPr>
          <p:nvPr>
            <p:ph sz="half" idx="1"/>
          </p:nvPr>
        </p:nvPicPr>
        <p:blipFill>
          <a:blip r:embed="rId3"/>
          <a:stretch>
            <a:fillRect/>
          </a:stretch>
        </p:blipFill>
        <p:spPr>
          <a:xfrm>
            <a:off x="713232" y="2857499"/>
            <a:ext cx="4682049" cy="3125269"/>
          </a:xfrm>
          <a:prstGeom prst="rect">
            <a:avLst/>
          </a:prstGeom>
        </p:spPr>
      </p:pic>
      <p:sp>
        <p:nvSpPr>
          <p:cNvPr id="4" name="Content Placeholder 3">
            <a:extLst>
              <a:ext uri="{FF2B5EF4-FFF2-40B4-BE49-F238E27FC236}">
                <a16:creationId xmlns:a16="http://schemas.microsoft.com/office/drawing/2014/main" id="{EB5B1DD4-E91A-5277-FFA0-09AB985245FB}"/>
              </a:ext>
            </a:extLst>
          </p:cNvPr>
          <p:cNvSpPr>
            <a:spLocks noGrp="1"/>
          </p:cNvSpPr>
          <p:nvPr>
            <p:ph sz="half" idx="2"/>
          </p:nvPr>
        </p:nvSpPr>
        <p:spPr>
          <a:xfrm>
            <a:off x="6400799" y="960119"/>
            <a:ext cx="5130210" cy="5022661"/>
          </a:xfrm>
        </p:spPr>
        <p:txBody>
          <a:bodyPr vert="horz" lIns="91440" tIns="45720" rIns="91440" bIns="45720" rtlCol="0">
            <a:normAutofit/>
          </a:bodyPr>
          <a:lstStyle/>
          <a:p>
            <a:pPr>
              <a:lnSpc>
                <a:spcPct val="120000"/>
              </a:lnSpc>
              <a:buSzPct val="87000"/>
            </a:pPr>
            <a:r>
              <a:rPr lang="ja-JP" altLang="en-US" sz="1700"/>
              <a:t>区内招生计划</a:t>
            </a:r>
          </a:p>
          <a:p>
            <a:pPr lvl="1">
              <a:lnSpc>
                <a:spcPct val="120000"/>
              </a:lnSpc>
              <a:buSzPct val="87000"/>
            </a:pPr>
            <a:r>
              <a:rPr lang="ja-JP" altLang="en-US" sz="1700"/>
              <a:t>新区所有高中学校面向全区招生</a:t>
            </a:r>
          </a:p>
          <a:p>
            <a:pPr lvl="1">
              <a:lnSpc>
                <a:spcPct val="120000"/>
              </a:lnSpc>
              <a:buSzPct val="87000"/>
            </a:pPr>
            <a:r>
              <a:rPr lang="ja-JP" altLang="en-US" sz="1700"/>
              <a:t>民办普通高中区内缺额计划经区局审批同意后面向全市招生</a:t>
            </a:r>
          </a:p>
          <a:p>
            <a:pPr>
              <a:lnSpc>
                <a:spcPct val="120000"/>
              </a:lnSpc>
              <a:buSzPct val="87000"/>
            </a:pPr>
            <a:r>
              <a:rPr lang="ja-JP" altLang="en-US" sz="1700"/>
              <a:t>区外招生计划</a:t>
            </a:r>
          </a:p>
          <a:p>
            <a:pPr lvl="1">
              <a:lnSpc>
                <a:spcPct val="120000"/>
              </a:lnSpc>
              <a:buSzPct val="87000"/>
            </a:pPr>
            <a:r>
              <a:rPr lang="ja-JP" altLang="en-US" sz="1700"/>
              <a:t>新区胶南第一高级中学中美班区外招生计划面向青岛市市内四区、高新区、城阳区、即墨区招生</a:t>
            </a:r>
          </a:p>
          <a:p>
            <a:pPr lvl="1">
              <a:lnSpc>
                <a:spcPct val="120000"/>
              </a:lnSpc>
              <a:buSzPct val="87000"/>
            </a:pPr>
            <a:r>
              <a:rPr lang="ja-JP" altLang="en-US" sz="1700"/>
              <a:t>民办普通高中区外招生计划面向市内四区和高新区招生</a:t>
            </a:r>
            <a:endParaRPr lang="en-US" sz="1700"/>
          </a:p>
        </p:txBody>
      </p:sp>
      <p:cxnSp>
        <p:nvCxnSpPr>
          <p:cNvPr id="14" name="Straight Connector 13">
            <a:extLst>
              <a:ext uri="{FF2B5EF4-FFF2-40B4-BE49-F238E27FC236}">
                <a16:creationId xmlns:a16="http://schemas.microsoft.com/office/drawing/2014/main" id="{540DBD50-3CB1-A513-2321-1891E3F095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133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FB26C7-82C7-AFFF-6F3C-754CE9DB75E0}"/>
              </a:ext>
            </a:extLst>
          </p:cNvPr>
          <p:cNvSpPr>
            <a:spLocks noGrp="1"/>
          </p:cNvSpPr>
          <p:nvPr>
            <p:ph type="title"/>
          </p:nvPr>
        </p:nvSpPr>
        <p:spPr>
          <a:xfrm>
            <a:off x="640080" y="570750"/>
            <a:ext cx="10890929" cy="1387934"/>
          </a:xfrm>
        </p:spPr>
        <p:txBody>
          <a:bodyPr anchor="b">
            <a:normAutofit/>
          </a:bodyPr>
          <a:lstStyle/>
          <a:p>
            <a:r>
              <a:rPr lang="en-US" sz="4000"/>
              <a:t>普通高中招生政策: 志愿设置</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E902F0-0EEE-D207-8250-65D502EF6C4B}"/>
              </a:ext>
            </a:extLst>
          </p:cNvPr>
          <p:cNvSpPr>
            <a:spLocks noGrp="1"/>
          </p:cNvSpPr>
          <p:nvPr>
            <p:ph idx="1"/>
          </p:nvPr>
        </p:nvSpPr>
        <p:spPr>
          <a:xfrm>
            <a:off x="640080" y="2761673"/>
            <a:ext cx="10890929" cy="3536241"/>
          </a:xfrm>
        </p:spPr>
        <p:txBody>
          <a:bodyPr>
            <a:normAutofit/>
          </a:bodyPr>
          <a:lstStyle/>
          <a:p>
            <a:r>
              <a:rPr lang="ja-JP" altLang="en-US"/>
              <a:t>普通高中招生设置</a:t>
            </a:r>
            <a:r>
              <a:rPr lang="en-US" altLang="ja-JP"/>
              <a:t>1</a:t>
            </a:r>
            <a:r>
              <a:rPr lang="ja-JP" altLang="en-US"/>
              <a:t>个自主招生批志愿</a:t>
            </a:r>
          </a:p>
          <a:p>
            <a:pPr lvl="1"/>
            <a:r>
              <a:rPr lang="en-US" altLang="ja-JP"/>
              <a:t>1</a:t>
            </a:r>
            <a:r>
              <a:rPr lang="ja-JP" altLang="en-US"/>
              <a:t>个艺体特长生批志愿</a:t>
            </a:r>
          </a:p>
          <a:p>
            <a:pPr lvl="1"/>
            <a:r>
              <a:rPr lang="en-US" altLang="ja-JP"/>
              <a:t>1</a:t>
            </a:r>
            <a:r>
              <a:rPr lang="ja-JP" altLang="en-US"/>
              <a:t>个中美班批志愿（新区胶南第一高级中学，下同）</a:t>
            </a:r>
          </a:p>
          <a:p>
            <a:r>
              <a:rPr lang="ja-JP" altLang="en-US"/>
              <a:t>普通班批志愿设置</a:t>
            </a:r>
            <a:r>
              <a:rPr lang="en-US" altLang="ja-JP"/>
              <a:t>2</a:t>
            </a:r>
            <a:r>
              <a:rPr lang="ja-JP" altLang="en-US"/>
              <a:t>个平行志愿</a:t>
            </a:r>
          </a:p>
          <a:p>
            <a:pPr lvl="1"/>
            <a:r>
              <a:rPr lang="en-US" altLang="ja-JP"/>
              <a:t>1</a:t>
            </a:r>
            <a:r>
              <a:rPr lang="ja-JP" altLang="en-US"/>
              <a:t>个顺序志愿</a:t>
            </a:r>
          </a:p>
          <a:p>
            <a:pPr lvl="1"/>
            <a:r>
              <a:rPr lang="en-US" altLang="ja-JP"/>
              <a:t>2</a:t>
            </a:r>
            <a:r>
              <a:rPr lang="ja-JP" altLang="en-US"/>
              <a:t>个调剂志愿（公办普通高中普通班调剂志愿、公办综合高中实验班调剂志愿）</a:t>
            </a:r>
            <a:endParaRPr lang="en-US"/>
          </a:p>
        </p:txBody>
      </p:sp>
    </p:spTree>
    <p:extLst>
      <p:ext uri="{BB962C8B-B14F-4D97-AF65-F5344CB8AC3E}">
        <p14:creationId xmlns:p14="http://schemas.microsoft.com/office/powerpoint/2010/main" val="1022551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3510C-9262-CD7C-E6EB-2359CACDD89E}"/>
              </a:ext>
            </a:extLst>
          </p:cNvPr>
          <p:cNvSpPr>
            <a:spLocks noGrp="1"/>
          </p:cNvSpPr>
          <p:nvPr>
            <p:ph type="title"/>
          </p:nvPr>
        </p:nvSpPr>
        <p:spPr>
          <a:xfrm>
            <a:off x="5868557" y="1138036"/>
            <a:ext cx="5444382" cy="1402470"/>
          </a:xfrm>
        </p:spPr>
        <p:txBody>
          <a:bodyPr anchor="t">
            <a:normAutofit/>
          </a:bodyPr>
          <a:lstStyle/>
          <a:p>
            <a:r>
              <a:rPr lang="en-US" sz="3200"/>
              <a:t>议程</a:t>
            </a:r>
          </a:p>
        </p:txBody>
      </p:sp>
      <p:pic>
        <p:nvPicPr>
          <p:cNvPr id="12" name="Picture 11" descr="爱心锁">
            <a:extLst>
              <a:ext uri="{FF2B5EF4-FFF2-40B4-BE49-F238E27FC236}">
                <a16:creationId xmlns:a16="http://schemas.microsoft.com/office/drawing/2014/main" id="{C42BE2A3-1B24-2129-4AC5-E5AD5C7B99FF}"/>
              </a:ext>
            </a:extLst>
          </p:cNvPr>
          <p:cNvPicPr>
            <a:picLocks noChangeAspect="1"/>
          </p:cNvPicPr>
          <p:nvPr/>
        </p:nvPicPr>
        <p:blipFill rotWithShape="1">
          <a:blip r:embed="rId3"/>
          <a:srcRect l="30073" r="27640" b="1"/>
          <a:stretch/>
        </p:blipFill>
        <p:spPr>
          <a:xfrm>
            <a:off x="-1" y="10"/>
            <a:ext cx="5151179" cy="6857990"/>
          </a:xfrm>
          <a:prstGeom prst="rect">
            <a:avLst/>
          </a:prstGeom>
        </p:spPr>
      </p:pic>
      <p:cxnSp>
        <p:nvCxnSpPr>
          <p:cNvPr id="16" name="Straight Connector 15">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7A81C1-4BF0-7122-E629-010152ED7972}"/>
              </a:ext>
            </a:extLst>
          </p:cNvPr>
          <p:cNvSpPr>
            <a:spLocks noGrp="1"/>
          </p:cNvSpPr>
          <p:nvPr>
            <p:ph idx="1"/>
          </p:nvPr>
        </p:nvSpPr>
        <p:spPr>
          <a:xfrm>
            <a:off x="5868557" y="2551176"/>
            <a:ext cx="5444382" cy="3591207"/>
          </a:xfrm>
        </p:spPr>
        <p:txBody>
          <a:bodyPr>
            <a:normAutofit/>
          </a:bodyPr>
          <a:lstStyle/>
          <a:p>
            <a:r>
              <a:rPr lang="ja-JP" altLang="en-US" sz="1400"/>
              <a:t>文件编号</a:t>
            </a:r>
          </a:p>
          <a:p>
            <a:r>
              <a:rPr lang="ja-JP" altLang="en-US" sz="1400"/>
              <a:t>文件发布单位</a:t>
            </a:r>
          </a:p>
          <a:p>
            <a:r>
              <a:rPr lang="ja-JP" altLang="en-US" sz="1400"/>
              <a:t>文件主题</a:t>
            </a:r>
          </a:p>
          <a:p>
            <a:r>
              <a:rPr lang="ja-JP" altLang="en-US" sz="1400"/>
              <a:t>文件发布对象</a:t>
            </a:r>
          </a:p>
          <a:p>
            <a:r>
              <a:rPr lang="ja-JP" altLang="en-US" sz="1400"/>
              <a:t>文件背景</a:t>
            </a:r>
          </a:p>
          <a:p>
            <a:r>
              <a:rPr lang="ja-JP" altLang="en-US" sz="1400"/>
              <a:t>初中学业水平考试</a:t>
            </a:r>
          </a:p>
          <a:p>
            <a:r>
              <a:rPr lang="ja-JP" altLang="en-US" sz="1400"/>
              <a:t>普通高中招生政策</a:t>
            </a:r>
          </a:p>
          <a:p>
            <a:r>
              <a:rPr lang="ja-JP" altLang="en-US" sz="1400"/>
              <a:t>普通高中各批次报考和录取</a:t>
            </a:r>
          </a:p>
          <a:p>
            <a:r>
              <a:rPr lang="ja-JP" altLang="en-US" sz="1400"/>
              <a:t>有关要求</a:t>
            </a:r>
          </a:p>
          <a:p>
            <a:r>
              <a:rPr lang="ja-JP" altLang="en-US" sz="1400"/>
              <a:t>联系方式</a:t>
            </a:r>
          </a:p>
          <a:p>
            <a:r>
              <a:rPr lang="ja-JP" altLang="en-US" sz="1400"/>
              <a:t>附件</a:t>
            </a:r>
            <a:endParaRPr lang="en-US" sz="1400"/>
          </a:p>
        </p:txBody>
      </p:sp>
    </p:spTree>
    <p:extLst>
      <p:ext uri="{BB962C8B-B14F-4D97-AF65-F5344CB8AC3E}">
        <p14:creationId xmlns:p14="http://schemas.microsoft.com/office/powerpoint/2010/main" val="1011664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8DB06A-1EAA-165B-7F8D-725AE35B00F1}"/>
              </a:ext>
            </a:extLst>
          </p:cNvPr>
          <p:cNvSpPr>
            <a:spLocks noGrp="1"/>
          </p:cNvSpPr>
          <p:nvPr>
            <p:ph type="title"/>
          </p:nvPr>
        </p:nvSpPr>
        <p:spPr>
          <a:xfrm>
            <a:off x="640080" y="914400"/>
            <a:ext cx="3794760" cy="4144684"/>
          </a:xfrm>
        </p:spPr>
        <p:txBody>
          <a:bodyPr anchor="t">
            <a:normAutofit/>
          </a:bodyPr>
          <a:lstStyle/>
          <a:p>
            <a:r>
              <a:rPr lang="en-US" sz="4000"/>
              <a:t>普通高中招生政策: 录取规定</a:t>
            </a:r>
          </a:p>
        </p:txBody>
      </p:sp>
      <p:cxnSp>
        <p:nvCxnSpPr>
          <p:cNvPr id="10" name="Straight Connector 9">
            <a:extLst>
              <a:ext uri="{FF2B5EF4-FFF2-40B4-BE49-F238E27FC236}">
                <a16:creationId xmlns:a16="http://schemas.microsoft.com/office/drawing/2014/main" id="{10694E1F-471C-4340-BE4B-28F2BF7D7A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627278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70698F-EA58-720A-255C-D33CD1EBEF78}"/>
              </a:ext>
            </a:extLst>
          </p:cNvPr>
          <p:cNvSpPr>
            <a:spLocks noGrp="1"/>
          </p:cNvSpPr>
          <p:nvPr>
            <p:ph idx="1"/>
          </p:nvPr>
        </p:nvSpPr>
        <p:spPr>
          <a:xfrm>
            <a:off x="5148072" y="1051559"/>
            <a:ext cx="6382937" cy="5248656"/>
          </a:xfrm>
        </p:spPr>
        <p:txBody>
          <a:bodyPr anchor="t">
            <a:normAutofit/>
          </a:bodyPr>
          <a:lstStyle/>
          <a:p>
            <a:r>
              <a:rPr lang="ja-JP" altLang="en-US" sz="1100"/>
              <a:t>录取时严格按招生计划、考生志愿、中考成绩分批次择优录取</a:t>
            </a:r>
          </a:p>
          <a:p>
            <a:pPr lvl="1"/>
            <a:r>
              <a:rPr lang="ja-JP" altLang="en-US" sz="1100"/>
              <a:t>被上一个志愿录取的考生，不再参加下一志愿的录取</a:t>
            </a:r>
          </a:p>
          <a:p>
            <a:pPr lvl="1"/>
            <a:r>
              <a:rPr lang="ja-JP" altLang="en-US" sz="1100"/>
              <a:t>已被区外学校提前录取的考生，不再参加新区普通高中录取</a:t>
            </a:r>
          </a:p>
          <a:p>
            <a:pPr lvl="1"/>
            <a:r>
              <a:rPr lang="ja-JP" altLang="en-US" sz="1100"/>
              <a:t>已被普通高中录取的考生，不再参加职业学校录取</a:t>
            </a:r>
          </a:p>
          <a:p>
            <a:pPr lvl="1"/>
            <a:r>
              <a:rPr lang="ja-JP" altLang="en-US" sz="1100"/>
              <a:t>已被职业学校录取的考生，不允许改录其他普通高中</a:t>
            </a:r>
          </a:p>
          <a:p>
            <a:r>
              <a:rPr lang="ja-JP" altLang="en-US" sz="1100"/>
              <a:t>普通高中依据初中学生学业水平考试成绩和综合素质评价结果录取新生</a:t>
            </a:r>
          </a:p>
          <a:p>
            <a:pPr lvl="1"/>
            <a:r>
              <a:rPr lang="ja-JP" altLang="en-US" sz="1100"/>
              <a:t>初中学业水平考试与普通高中招生实行网上报名</a:t>
            </a:r>
          </a:p>
          <a:p>
            <a:pPr lvl="1"/>
            <a:r>
              <a:rPr lang="ja-JP" altLang="en-US" sz="1100"/>
              <a:t>统一使用青岛市初中学业水平考试（高中阶段学校招生）管理平台</a:t>
            </a:r>
          </a:p>
          <a:p>
            <a:r>
              <a:rPr lang="ja-JP" altLang="en-US" sz="1100"/>
              <a:t>录取顺序</a:t>
            </a:r>
          </a:p>
          <a:p>
            <a:pPr lvl="1"/>
            <a:r>
              <a:rPr lang="ja-JP" altLang="en-US" sz="1100"/>
              <a:t>普通高中招生按照自主招生批志愿、艺体特长生批志愿、中美班批志愿、普通班批志愿的顺序录取</a:t>
            </a:r>
          </a:p>
          <a:p>
            <a:pPr lvl="1"/>
            <a:r>
              <a:rPr lang="ja-JP" altLang="en-US" sz="1100"/>
              <a:t>其中普通班批志愿按照考生第一志愿或第二志愿、第三志愿、公办普通高中普通班服从调剂、公办综合高中实验班服从调剂的顺序分别录取</a:t>
            </a:r>
          </a:p>
          <a:p>
            <a:pPr lvl="1"/>
            <a:r>
              <a:rPr lang="ja-JP" altLang="en-US" sz="1100"/>
              <a:t>区外招生计划由市招考院划线、录取，不参与区内计划招生各批次志愿填报及录取</a:t>
            </a:r>
            <a:endParaRPr lang="en-US" sz="1100"/>
          </a:p>
        </p:txBody>
      </p:sp>
    </p:spTree>
    <p:extLst>
      <p:ext uri="{BB962C8B-B14F-4D97-AF65-F5344CB8AC3E}">
        <p14:creationId xmlns:p14="http://schemas.microsoft.com/office/powerpoint/2010/main" val="3310294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021DC6-DBD7-E27E-6F13-B665FBAF8015}"/>
              </a:ext>
            </a:extLst>
          </p:cNvPr>
          <p:cNvSpPr>
            <a:spLocks noGrp="1"/>
          </p:cNvSpPr>
          <p:nvPr>
            <p:ph type="title"/>
          </p:nvPr>
        </p:nvSpPr>
        <p:spPr>
          <a:xfrm>
            <a:off x="640080" y="570750"/>
            <a:ext cx="10890929" cy="1387934"/>
          </a:xfrm>
        </p:spPr>
        <p:txBody>
          <a:bodyPr anchor="b">
            <a:normAutofit/>
          </a:bodyPr>
          <a:lstStyle/>
          <a:p>
            <a:r>
              <a:rPr lang="en-US" sz="4000"/>
              <a:t>普通高中招生政策: 录取规定</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EAF140B-B380-2102-3D0F-8C2E0F9E3BBD}"/>
              </a:ext>
            </a:extLst>
          </p:cNvPr>
          <p:cNvSpPr>
            <a:spLocks noGrp="1"/>
          </p:cNvSpPr>
          <p:nvPr>
            <p:ph idx="1"/>
          </p:nvPr>
        </p:nvSpPr>
        <p:spPr>
          <a:xfrm>
            <a:off x="640080" y="2761673"/>
            <a:ext cx="10890929" cy="3536241"/>
          </a:xfrm>
        </p:spPr>
        <p:txBody>
          <a:bodyPr>
            <a:normAutofit/>
          </a:bodyPr>
          <a:lstStyle/>
          <a:p>
            <a:r>
              <a:rPr lang="ja-JP" altLang="en-US" sz="1500"/>
              <a:t>录取投档分数包括语文、数学、英语（含口语和听力）</a:t>
            </a:r>
            <a:r>
              <a:rPr lang="en-US" altLang="ja-JP" sz="1500"/>
              <a:t>3</a:t>
            </a:r>
            <a:r>
              <a:rPr lang="ja-JP" altLang="en-US" sz="1500"/>
              <a:t>科总分和政策性加分</a:t>
            </a:r>
          </a:p>
          <a:p>
            <a:pPr lvl="1"/>
            <a:r>
              <a:rPr lang="ja-JP" altLang="en-US" sz="1500"/>
              <a:t>自主招生批录取时，需达到相应高中学校自主招生实施方案对第一组合、第二组合等级成绩的要求</a:t>
            </a:r>
          </a:p>
          <a:p>
            <a:pPr lvl="1"/>
            <a:r>
              <a:rPr lang="ja-JP" altLang="en-US" sz="1500"/>
              <a:t>普通班批录取时，优质公办高中学校普通班录取的考生，第一组合须达到</a:t>
            </a:r>
            <a:r>
              <a:rPr lang="en-US" sz="1500"/>
              <a:t>B</a:t>
            </a:r>
            <a:r>
              <a:rPr lang="ja-JP" altLang="en-US" sz="1500"/>
              <a:t>等及以上等级且第二组合达到</a:t>
            </a:r>
            <a:r>
              <a:rPr lang="en-US" sz="1500"/>
              <a:t>C</a:t>
            </a:r>
            <a:r>
              <a:rPr lang="ja-JP" altLang="en-US" sz="1500"/>
              <a:t>等及以上等级</a:t>
            </a:r>
          </a:p>
          <a:p>
            <a:pPr lvl="1"/>
            <a:r>
              <a:rPr lang="ja-JP" altLang="en-US" sz="1500"/>
              <a:t>其他公办高中学校普通班录取的考生，第一组合和第二组合均须达到</a:t>
            </a:r>
            <a:r>
              <a:rPr lang="en-US" sz="1500"/>
              <a:t>C</a:t>
            </a:r>
            <a:r>
              <a:rPr lang="ja-JP" altLang="en-US" sz="1500"/>
              <a:t>等及以上等级</a:t>
            </a:r>
          </a:p>
          <a:p>
            <a:r>
              <a:rPr lang="ja-JP" altLang="en-US" sz="1500"/>
              <a:t>同分排序办法：依次按语文数学总成绩、语文或数学单科最高成绩、英语（含口语和听力）单科成绩、综合素质评价由高到低排序</a:t>
            </a:r>
            <a:endParaRPr lang="en-US" sz="1500"/>
          </a:p>
        </p:txBody>
      </p:sp>
    </p:spTree>
    <p:extLst>
      <p:ext uri="{BB962C8B-B14F-4D97-AF65-F5344CB8AC3E}">
        <p14:creationId xmlns:p14="http://schemas.microsoft.com/office/powerpoint/2010/main" val="2649418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C9765-B8B3-7484-0876-49649E372626}"/>
              </a:ext>
            </a:extLst>
          </p:cNvPr>
          <p:cNvSpPr>
            <a:spLocks noGrp="1"/>
          </p:cNvSpPr>
          <p:nvPr>
            <p:ph type="title"/>
          </p:nvPr>
        </p:nvSpPr>
        <p:spPr>
          <a:xfrm>
            <a:off x="640080" y="570750"/>
            <a:ext cx="10890929" cy="1387934"/>
          </a:xfrm>
        </p:spPr>
        <p:txBody>
          <a:bodyPr anchor="b">
            <a:normAutofit/>
          </a:bodyPr>
          <a:lstStyle/>
          <a:p>
            <a:r>
              <a:rPr lang="en-US" sz="4000"/>
              <a:t>民办高中招生规定</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AA3514-0EB4-8EEE-CB28-84D7EECC4302}"/>
              </a:ext>
            </a:extLst>
          </p:cNvPr>
          <p:cNvSpPr>
            <a:spLocks noGrp="1"/>
          </p:cNvSpPr>
          <p:nvPr>
            <p:ph idx="1"/>
          </p:nvPr>
        </p:nvSpPr>
        <p:spPr>
          <a:xfrm>
            <a:off x="640080" y="2761673"/>
            <a:ext cx="10890929" cy="3536241"/>
          </a:xfrm>
        </p:spPr>
        <p:txBody>
          <a:bodyPr>
            <a:normAutofit/>
          </a:bodyPr>
          <a:lstStyle/>
          <a:p>
            <a:r>
              <a:rPr lang="ja-JP" altLang="en-US" sz="1500"/>
              <a:t>民办高中严禁招收青岛市以外的考生</a:t>
            </a:r>
          </a:p>
          <a:p>
            <a:pPr lvl="1"/>
            <a:r>
              <a:rPr lang="ja-JP" altLang="en-US" sz="1500"/>
              <a:t>严格按照学校的招生计划和招生范围录取新生</a:t>
            </a:r>
          </a:p>
          <a:p>
            <a:pPr lvl="1"/>
            <a:r>
              <a:rPr lang="ja-JP" altLang="en-US" sz="1500"/>
              <a:t>不得违反青岛市局的相关要求</a:t>
            </a:r>
          </a:p>
          <a:p>
            <a:pPr lvl="1"/>
            <a:r>
              <a:rPr lang="ja-JP" altLang="en-US" sz="1500"/>
              <a:t>超过招生计划规定或达不到相应录取标准的不予录取</a:t>
            </a:r>
          </a:p>
          <a:p>
            <a:pPr lvl="1"/>
            <a:r>
              <a:rPr lang="ja-JP" altLang="en-US" sz="1500"/>
              <a:t>违规招生将依规追究相关学校责任</a:t>
            </a:r>
          </a:p>
          <a:p>
            <a:r>
              <a:rPr lang="ja-JP" altLang="en-US" sz="1500"/>
              <a:t>各民办高中可制定招生简章</a:t>
            </a:r>
          </a:p>
          <a:p>
            <a:pPr lvl="1"/>
            <a:r>
              <a:rPr lang="ja-JP" altLang="en-US" sz="1500"/>
              <a:t>对招生计划、招生范围、招生办法（含最低录取分数）等进行规定</a:t>
            </a:r>
          </a:p>
          <a:p>
            <a:pPr lvl="1"/>
            <a:r>
              <a:rPr lang="ja-JP" altLang="en-US" sz="1500"/>
              <a:t>报区教育和体育局基础教育科审核</a:t>
            </a:r>
          </a:p>
          <a:p>
            <a:pPr lvl="1"/>
            <a:r>
              <a:rPr lang="ja-JP" altLang="en-US" sz="1500"/>
              <a:t>经区教育和体育局职业教育和继续教育科（民办教育）备案、编发教育广告编号后向社会发布</a:t>
            </a:r>
            <a:endParaRPr lang="en-US" sz="1500"/>
          </a:p>
        </p:txBody>
      </p:sp>
    </p:spTree>
    <p:extLst>
      <p:ext uri="{BB962C8B-B14F-4D97-AF65-F5344CB8AC3E}">
        <p14:creationId xmlns:p14="http://schemas.microsoft.com/office/powerpoint/2010/main" val="2048910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20AFE0-1266-B20F-9DCA-5C693EF31DDB}"/>
              </a:ext>
            </a:extLst>
          </p:cNvPr>
          <p:cNvSpPr>
            <a:spLocks noGrp="1"/>
          </p:cNvSpPr>
          <p:nvPr>
            <p:ph type="title"/>
          </p:nvPr>
        </p:nvSpPr>
        <p:spPr>
          <a:xfrm>
            <a:off x="640080" y="4635365"/>
            <a:ext cx="5358392" cy="1298477"/>
          </a:xfrm>
        </p:spPr>
        <p:txBody>
          <a:bodyPr vert="horz" lIns="91440" tIns="45720" rIns="91440" bIns="45720" rtlCol="0" anchor="b">
            <a:normAutofit/>
          </a:bodyPr>
          <a:lstStyle/>
          <a:p>
            <a:r>
              <a:rPr lang="en-US" sz="4000" kern="1200">
                <a:solidFill>
                  <a:schemeClr val="tx1"/>
                </a:solidFill>
                <a:latin typeface="+mj-lt"/>
                <a:ea typeface="+mj-ea"/>
                <a:cs typeface="+mj-cs"/>
              </a:rPr>
              <a:t>普通高中招生政策: 收费标准</a:t>
            </a:r>
          </a:p>
        </p:txBody>
      </p:sp>
      <p:cxnSp>
        <p:nvCxnSpPr>
          <p:cNvPr id="15" name="Straight Connector 14">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62720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B59753A-3673-156B-2ABA-25465A5295B0}"/>
              </a:ext>
            </a:extLst>
          </p:cNvPr>
          <p:cNvSpPr>
            <a:spLocks noGrp="1"/>
          </p:cNvSpPr>
          <p:nvPr>
            <p:ph sz="half" idx="2"/>
          </p:nvPr>
        </p:nvSpPr>
        <p:spPr>
          <a:xfrm>
            <a:off x="6767622" y="914400"/>
            <a:ext cx="4763387" cy="5383523"/>
          </a:xfrm>
        </p:spPr>
        <p:txBody>
          <a:bodyPr vert="horz" lIns="91440" tIns="45720" rIns="91440" bIns="45720" rtlCol="0" anchor="t">
            <a:normAutofit/>
          </a:bodyPr>
          <a:lstStyle/>
          <a:p>
            <a:pPr>
              <a:lnSpc>
                <a:spcPct val="120000"/>
              </a:lnSpc>
              <a:buSzPct val="87000"/>
            </a:pPr>
            <a:r>
              <a:rPr lang="en-US" altLang="ja-JP"/>
              <a:t>2023</a:t>
            </a:r>
            <a:r>
              <a:rPr lang="ja-JP" altLang="en-US"/>
              <a:t>年，青岛西海岸新区胶南第一高级中学被评为青岛市第二批特色高中</a:t>
            </a:r>
          </a:p>
          <a:p>
            <a:pPr lvl="1">
              <a:lnSpc>
                <a:spcPct val="120000"/>
              </a:lnSpc>
              <a:buSzPct val="87000"/>
            </a:pPr>
            <a:r>
              <a:rPr lang="ja-JP" altLang="en-US"/>
              <a:t>根据规定，从</a:t>
            </a:r>
            <a:r>
              <a:rPr lang="en-US" altLang="ja-JP"/>
              <a:t>2024</a:t>
            </a:r>
            <a:r>
              <a:rPr lang="ja-JP" altLang="en-US"/>
              <a:t>级高一新生开始，学杂费实行新的收费标准为</a:t>
            </a:r>
            <a:r>
              <a:rPr lang="en-US" altLang="ja-JP"/>
              <a:t>2080</a:t>
            </a:r>
            <a:r>
              <a:rPr lang="ja-JP" altLang="en-US"/>
              <a:t>元</a:t>
            </a:r>
            <a:r>
              <a:rPr lang="en-US" altLang="ja-JP"/>
              <a:t>/</a:t>
            </a:r>
            <a:r>
              <a:rPr lang="ja-JP" altLang="en-US"/>
              <a:t>年</a:t>
            </a:r>
          </a:p>
          <a:p>
            <a:pPr lvl="1">
              <a:lnSpc>
                <a:spcPct val="120000"/>
              </a:lnSpc>
              <a:buSzPct val="87000"/>
            </a:pPr>
            <a:r>
              <a:rPr lang="en-US" altLang="ja-JP"/>
              <a:t>2022</a:t>
            </a:r>
            <a:r>
              <a:rPr lang="ja-JP" altLang="en-US"/>
              <a:t>、</a:t>
            </a:r>
            <a:r>
              <a:rPr lang="en-US" altLang="ja-JP"/>
              <a:t>2023</a:t>
            </a:r>
            <a:r>
              <a:rPr lang="ja-JP" altLang="en-US"/>
              <a:t>级学生继续实行原收费标准直至毕业</a:t>
            </a:r>
          </a:p>
          <a:p>
            <a:pPr>
              <a:lnSpc>
                <a:spcPct val="120000"/>
              </a:lnSpc>
              <a:buSzPct val="87000"/>
            </a:pPr>
            <a:r>
              <a:rPr lang="ja-JP" altLang="en-US"/>
              <a:t>其他公办高中学校执行原收费标准</a:t>
            </a:r>
            <a:endParaRPr lang="en-US"/>
          </a:p>
        </p:txBody>
      </p:sp>
      <p:graphicFrame>
        <p:nvGraphicFramePr>
          <p:cNvPr id="6" name="Content Placeholder 5">
            <a:extLst>
              <a:ext uri="{FF2B5EF4-FFF2-40B4-BE49-F238E27FC236}">
                <a16:creationId xmlns:a16="http://schemas.microsoft.com/office/drawing/2014/main" id="{B2E18709-888A-42CF-98A2-1909C924056F}"/>
              </a:ext>
            </a:extLst>
          </p:cNvPr>
          <p:cNvGraphicFramePr>
            <a:graphicFrameLocks noGrp="1"/>
          </p:cNvGraphicFramePr>
          <p:nvPr>
            <p:ph sz="half" idx="1"/>
          </p:nvPr>
        </p:nvGraphicFramePr>
        <p:xfrm>
          <a:off x="713232" y="1067733"/>
          <a:ext cx="5295902" cy="2913533"/>
        </p:xfrm>
        <a:graphic>
          <a:graphicData uri="http://schemas.openxmlformats.org/drawingml/2006/table">
            <a:tbl>
              <a:tblPr firstRow="1" bandRow="1">
                <a:tableStyleId>{5C22544A-7EE6-4342-B048-85BDC9FD1C3A}</a:tableStyleId>
              </a:tblPr>
              <a:tblGrid>
                <a:gridCol w="2687238">
                  <a:extLst>
                    <a:ext uri="{9D8B030D-6E8A-4147-A177-3AD203B41FA5}">
                      <a16:colId xmlns:a16="http://schemas.microsoft.com/office/drawing/2014/main" val="918594174"/>
                    </a:ext>
                  </a:extLst>
                </a:gridCol>
                <a:gridCol w="2608664">
                  <a:extLst>
                    <a:ext uri="{9D8B030D-6E8A-4147-A177-3AD203B41FA5}">
                      <a16:colId xmlns:a16="http://schemas.microsoft.com/office/drawing/2014/main" val="3067789375"/>
                    </a:ext>
                  </a:extLst>
                </a:gridCol>
              </a:tblGrid>
              <a:tr h="1046609">
                <a:tc>
                  <a:txBody>
                    <a:bodyPr/>
                    <a:lstStyle/>
                    <a:p>
                      <a:r>
                        <a:rPr lang="ja-JP" altLang="en-US" sz="2800"/>
                        <a:t>年级</a:t>
                      </a:r>
                    </a:p>
                  </a:txBody>
                  <a:tcPr marL="141434" marR="141434" marT="70717" marB="70717" anchor="ctr"/>
                </a:tc>
                <a:tc>
                  <a:txBody>
                    <a:bodyPr/>
                    <a:lstStyle/>
                    <a:p>
                      <a:r>
                        <a:rPr lang="ja-JP" altLang="en-US" sz="2800"/>
                        <a:t>收费标准（元</a:t>
                      </a:r>
                      <a:r>
                        <a:rPr lang="en-US" altLang="ja-JP" sz="2800"/>
                        <a:t>/</a:t>
                      </a:r>
                      <a:r>
                        <a:rPr lang="ja-JP" altLang="en-US" sz="2800"/>
                        <a:t>年）</a:t>
                      </a:r>
                    </a:p>
                  </a:txBody>
                  <a:tcPr marL="141434" marR="141434" marT="70717" marB="70717" anchor="ctr"/>
                </a:tc>
                <a:extLst>
                  <a:ext uri="{0D108BD9-81ED-4DB2-BD59-A6C34878D82A}">
                    <a16:rowId xmlns:a16="http://schemas.microsoft.com/office/drawing/2014/main" val="3241369954"/>
                  </a:ext>
                </a:extLst>
              </a:tr>
              <a:tr h="622308">
                <a:tc>
                  <a:txBody>
                    <a:bodyPr/>
                    <a:lstStyle/>
                    <a:p>
                      <a:r>
                        <a:rPr lang="en-US" altLang="ja-JP" sz="2800"/>
                        <a:t>2022</a:t>
                      </a:r>
                      <a:r>
                        <a:rPr lang="ja-JP" altLang="en-US" sz="2800"/>
                        <a:t>级</a:t>
                      </a:r>
                    </a:p>
                  </a:txBody>
                  <a:tcPr marL="141434" marR="141434" marT="70717" marB="70717" anchor="ctr"/>
                </a:tc>
                <a:tc>
                  <a:txBody>
                    <a:bodyPr/>
                    <a:lstStyle/>
                    <a:p>
                      <a:r>
                        <a:rPr lang="ja-JP" altLang="en-US" sz="2800"/>
                        <a:t>原收费标准</a:t>
                      </a:r>
                    </a:p>
                  </a:txBody>
                  <a:tcPr marL="141434" marR="141434" marT="70717" marB="70717" anchor="ctr"/>
                </a:tc>
                <a:extLst>
                  <a:ext uri="{0D108BD9-81ED-4DB2-BD59-A6C34878D82A}">
                    <a16:rowId xmlns:a16="http://schemas.microsoft.com/office/drawing/2014/main" val="1516671355"/>
                  </a:ext>
                </a:extLst>
              </a:tr>
              <a:tr h="622308">
                <a:tc>
                  <a:txBody>
                    <a:bodyPr/>
                    <a:lstStyle/>
                    <a:p>
                      <a:r>
                        <a:rPr lang="en-US" altLang="ja-JP" sz="2800"/>
                        <a:t>2023</a:t>
                      </a:r>
                      <a:r>
                        <a:rPr lang="ja-JP" altLang="en-US" sz="2800"/>
                        <a:t>级</a:t>
                      </a:r>
                    </a:p>
                  </a:txBody>
                  <a:tcPr marL="141434" marR="141434" marT="70717" marB="70717" anchor="ctr"/>
                </a:tc>
                <a:tc>
                  <a:txBody>
                    <a:bodyPr/>
                    <a:lstStyle/>
                    <a:p>
                      <a:r>
                        <a:rPr lang="ja-JP" altLang="en-US" sz="2800"/>
                        <a:t>原收费标准</a:t>
                      </a:r>
                    </a:p>
                  </a:txBody>
                  <a:tcPr marL="141434" marR="141434" marT="70717" marB="70717" anchor="ctr"/>
                </a:tc>
                <a:extLst>
                  <a:ext uri="{0D108BD9-81ED-4DB2-BD59-A6C34878D82A}">
                    <a16:rowId xmlns:a16="http://schemas.microsoft.com/office/drawing/2014/main" val="1759236177"/>
                  </a:ext>
                </a:extLst>
              </a:tr>
              <a:tr h="622308">
                <a:tc>
                  <a:txBody>
                    <a:bodyPr/>
                    <a:lstStyle/>
                    <a:p>
                      <a:r>
                        <a:rPr lang="en-US" altLang="ja-JP" sz="2800"/>
                        <a:t>2024</a:t>
                      </a:r>
                      <a:r>
                        <a:rPr lang="ja-JP" altLang="en-US" sz="2800"/>
                        <a:t>级及以后</a:t>
                      </a:r>
                    </a:p>
                  </a:txBody>
                  <a:tcPr marL="141434" marR="141434" marT="70717" marB="70717" anchor="ctr"/>
                </a:tc>
                <a:tc>
                  <a:txBody>
                    <a:bodyPr/>
                    <a:lstStyle/>
                    <a:p>
                      <a:r>
                        <a:rPr lang="en-US" sz="2800"/>
                        <a:t>2080</a:t>
                      </a:r>
                    </a:p>
                  </a:txBody>
                  <a:tcPr marL="141434" marR="141434" marT="70717" marB="70717" anchor="ctr"/>
                </a:tc>
                <a:extLst>
                  <a:ext uri="{0D108BD9-81ED-4DB2-BD59-A6C34878D82A}">
                    <a16:rowId xmlns:a16="http://schemas.microsoft.com/office/drawing/2014/main" val="2266866440"/>
                  </a:ext>
                </a:extLst>
              </a:tr>
            </a:tbl>
          </a:graphicData>
        </a:graphic>
      </p:graphicFrame>
    </p:spTree>
    <p:extLst>
      <p:ext uri="{BB962C8B-B14F-4D97-AF65-F5344CB8AC3E}">
        <p14:creationId xmlns:p14="http://schemas.microsoft.com/office/powerpoint/2010/main" val="1132104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62A9FFDA-4F07-22ED-68B9-8F206D6CCD3F}"/>
              </a:ext>
            </a:extLst>
          </p:cNvPr>
          <p:cNvSpPr>
            <a:spLocks noGrp="1"/>
          </p:cNvSpPr>
          <p:nvPr>
            <p:ph type="title"/>
          </p:nvPr>
        </p:nvSpPr>
        <p:spPr>
          <a:xfrm>
            <a:off x="640080" y="914401"/>
            <a:ext cx="4306824" cy="1477817"/>
          </a:xfrm>
        </p:spPr>
        <p:txBody>
          <a:bodyPr vert="horz" lIns="91440" tIns="45720" rIns="91440" bIns="45720" rtlCol="0" anchor="t">
            <a:normAutofit/>
          </a:bodyPr>
          <a:lstStyle/>
          <a:p>
            <a:pPr>
              <a:lnSpc>
                <a:spcPct val="100000"/>
              </a:lnSpc>
            </a:pPr>
            <a:r>
              <a:rPr lang="en-US" sz="4000" kern="1200" dirty="0">
                <a:solidFill>
                  <a:schemeClr val="tx1"/>
                </a:solidFill>
                <a:latin typeface="+mj-lt"/>
                <a:ea typeface="+mj-ea"/>
                <a:cs typeface="+mj-cs"/>
              </a:rPr>
              <a:t>自主招生</a:t>
            </a:r>
          </a:p>
        </p:txBody>
      </p:sp>
      <p:pic>
        <p:nvPicPr>
          <p:cNvPr id="5" name="Content Placeholder 4" descr="Teacher helping student with assignment">
            <a:extLst>
              <a:ext uri="{FF2B5EF4-FFF2-40B4-BE49-F238E27FC236}">
                <a16:creationId xmlns:a16="http://schemas.microsoft.com/office/drawing/2014/main" id="{1205B3B3-8DFC-4693-8D8B-C95FCE386419}"/>
              </a:ext>
            </a:extLst>
          </p:cNvPr>
          <p:cNvPicPr>
            <a:picLocks noGrp="1" noChangeAspect="1"/>
          </p:cNvPicPr>
          <p:nvPr>
            <p:ph sz="half" idx="1"/>
          </p:nvPr>
        </p:nvPicPr>
        <p:blipFill rotWithShape="1">
          <a:blip r:embed="rId3"/>
          <a:srcRect l="10498" r="1" b="1"/>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3FA737F-23BC-1C0B-8E04-A0FABB30BEF9}"/>
              </a:ext>
            </a:extLst>
          </p:cNvPr>
          <p:cNvSpPr>
            <a:spLocks noGrp="1"/>
          </p:cNvSpPr>
          <p:nvPr>
            <p:ph sz="half" idx="2"/>
          </p:nvPr>
        </p:nvSpPr>
        <p:spPr>
          <a:xfrm>
            <a:off x="5641848" y="914402"/>
            <a:ext cx="5889161" cy="5376670"/>
          </a:xfrm>
        </p:spPr>
        <p:txBody>
          <a:bodyPr vert="horz" lIns="91440" tIns="45720" rIns="91440" bIns="45720" rtlCol="0">
            <a:normAutofit/>
          </a:bodyPr>
          <a:lstStyle/>
          <a:p>
            <a:pPr>
              <a:lnSpc>
                <a:spcPct val="110000"/>
              </a:lnSpc>
              <a:buSzPct val="87000"/>
            </a:pPr>
            <a:r>
              <a:rPr lang="ja-JP" altLang="en-US" sz="1500"/>
              <a:t>按照规定进行自主招生考试的报名、考试和录取工作</a:t>
            </a:r>
          </a:p>
          <a:p>
            <a:pPr lvl="1">
              <a:lnSpc>
                <a:spcPct val="110000"/>
              </a:lnSpc>
              <a:buSzPct val="87000"/>
            </a:pPr>
            <a:r>
              <a:rPr lang="ja-JP" altLang="en-US" sz="1500"/>
              <a:t>考生获得自主招生拟录取资格，即视为已填报相应学校的自主招生志愿</a:t>
            </a:r>
          </a:p>
          <a:p>
            <a:pPr lvl="1">
              <a:lnSpc>
                <a:spcPct val="110000"/>
              </a:lnSpc>
              <a:buSzPct val="87000"/>
            </a:pPr>
            <a:r>
              <a:rPr lang="ja-JP" altLang="en-US" sz="1500"/>
              <a:t>该志愿不能修改或放弃</a:t>
            </a:r>
          </a:p>
          <a:p>
            <a:pPr>
              <a:lnSpc>
                <a:spcPct val="110000"/>
              </a:lnSpc>
              <a:buSzPct val="87000"/>
            </a:pPr>
            <a:r>
              <a:rPr lang="ja-JP" altLang="en-US" sz="1500"/>
              <a:t>获得自主招生拟录取资格的考生，必须参加青岛市统一组织的九年级初中学业水平考试</a:t>
            </a:r>
          </a:p>
          <a:p>
            <a:pPr lvl="1">
              <a:lnSpc>
                <a:spcPct val="110000"/>
              </a:lnSpc>
              <a:buSzPct val="87000"/>
            </a:pPr>
            <a:r>
              <a:rPr lang="ja-JP" altLang="en-US" sz="1500"/>
              <a:t>按照各高中学校自主招生实施方案规定的办法分别进行正式录取</a:t>
            </a:r>
          </a:p>
          <a:p>
            <a:pPr>
              <a:lnSpc>
                <a:spcPct val="110000"/>
              </a:lnSpc>
              <a:buSzPct val="87000"/>
            </a:pPr>
            <a:r>
              <a:rPr lang="ja-JP" altLang="en-US" sz="1500"/>
              <a:t>被自主招生批次录取的考生，不再参加后续其他批次志愿的录取</a:t>
            </a:r>
            <a:endParaRPr lang="en-US" sz="1500"/>
          </a:p>
        </p:txBody>
      </p:sp>
    </p:spTree>
    <p:extLst>
      <p:ext uri="{BB962C8B-B14F-4D97-AF65-F5344CB8AC3E}">
        <p14:creationId xmlns:p14="http://schemas.microsoft.com/office/powerpoint/2010/main" val="637438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CF3C66-B05A-9C74-1496-19F951D09E5A}"/>
              </a:ext>
            </a:extLst>
          </p:cNvPr>
          <p:cNvSpPr>
            <a:spLocks noGrp="1"/>
          </p:cNvSpPr>
          <p:nvPr>
            <p:ph type="title"/>
          </p:nvPr>
        </p:nvSpPr>
        <p:spPr>
          <a:xfrm>
            <a:off x="640080" y="570750"/>
            <a:ext cx="10890929" cy="1387934"/>
          </a:xfrm>
        </p:spPr>
        <p:txBody>
          <a:bodyPr anchor="b">
            <a:normAutofit/>
          </a:bodyPr>
          <a:lstStyle/>
          <a:p>
            <a:r>
              <a:rPr lang="en-US" sz="4000"/>
              <a:t>艺体特长生</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1B89E4-F048-B04A-5BDF-1ED2155DD635}"/>
              </a:ext>
            </a:extLst>
          </p:cNvPr>
          <p:cNvSpPr>
            <a:spLocks noGrp="1"/>
          </p:cNvSpPr>
          <p:nvPr>
            <p:ph idx="1"/>
          </p:nvPr>
        </p:nvSpPr>
        <p:spPr>
          <a:xfrm>
            <a:off x="640080" y="2761673"/>
            <a:ext cx="10890929" cy="3536241"/>
          </a:xfrm>
        </p:spPr>
        <p:txBody>
          <a:bodyPr>
            <a:normAutofit/>
          </a:bodyPr>
          <a:lstStyle/>
          <a:p>
            <a:r>
              <a:rPr lang="ja-JP" altLang="en-US" sz="1700"/>
              <a:t>报名资格和志愿填报</a:t>
            </a:r>
          </a:p>
          <a:p>
            <a:pPr lvl="1"/>
            <a:r>
              <a:rPr lang="ja-JP" altLang="en-US" sz="1700"/>
              <a:t>报考艺体特长生的考生，须先参加专业测试取得报名资格</a:t>
            </a:r>
          </a:p>
          <a:p>
            <a:pPr lvl="1"/>
            <a:r>
              <a:rPr lang="ja-JP" altLang="en-US" sz="1700"/>
              <a:t>每名考生只能报考</a:t>
            </a:r>
            <a:r>
              <a:rPr lang="en-US" altLang="ja-JP" sz="1700"/>
              <a:t>1</a:t>
            </a:r>
            <a:r>
              <a:rPr lang="ja-JP" altLang="en-US" sz="1700"/>
              <a:t>所学校</a:t>
            </a:r>
            <a:r>
              <a:rPr lang="en-US" altLang="ja-JP" sz="1700"/>
              <a:t>1</a:t>
            </a:r>
            <a:r>
              <a:rPr lang="ja-JP" altLang="en-US" sz="1700"/>
              <a:t>个专业</a:t>
            </a:r>
          </a:p>
          <a:p>
            <a:pPr lvl="1"/>
            <a:r>
              <a:rPr lang="ja-JP" altLang="en-US" sz="1700"/>
              <a:t>获得艺体特长生资格的考生未填报艺体特长生批志愿的，视为放弃资格</a:t>
            </a:r>
          </a:p>
          <a:p>
            <a:r>
              <a:rPr lang="ja-JP" altLang="en-US" sz="1700"/>
              <a:t>志愿录取</a:t>
            </a:r>
          </a:p>
          <a:p>
            <a:pPr lvl="1"/>
            <a:r>
              <a:rPr lang="ja-JP" altLang="en-US" sz="1700"/>
              <a:t>新区高中学校</a:t>
            </a:r>
          </a:p>
          <a:p>
            <a:pPr lvl="2"/>
            <a:r>
              <a:rPr lang="ja-JP" altLang="en-US" sz="1700"/>
              <a:t>招生学校制定艺体特长生专业测试方案和招生简章</a:t>
            </a:r>
          </a:p>
          <a:p>
            <a:pPr lvl="2"/>
            <a:r>
              <a:rPr lang="ja-JP" altLang="en-US" sz="1700"/>
              <a:t>各学校在招生简章中设定文化课最低控制分数线</a:t>
            </a:r>
          </a:p>
          <a:p>
            <a:pPr lvl="2"/>
            <a:r>
              <a:rPr lang="ja-JP" altLang="en-US" sz="1700"/>
              <a:t>按照规定的录取办法进行录取</a:t>
            </a:r>
            <a:endParaRPr lang="en-US" sz="1700"/>
          </a:p>
        </p:txBody>
      </p:sp>
    </p:spTree>
    <p:extLst>
      <p:ext uri="{BB962C8B-B14F-4D97-AF65-F5344CB8AC3E}">
        <p14:creationId xmlns:p14="http://schemas.microsoft.com/office/powerpoint/2010/main" val="1252500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B34324-2824-8256-548D-931AE77FD4FC}"/>
              </a:ext>
            </a:extLst>
          </p:cNvPr>
          <p:cNvSpPr>
            <a:spLocks noGrp="1"/>
          </p:cNvSpPr>
          <p:nvPr>
            <p:ph type="title"/>
          </p:nvPr>
        </p:nvSpPr>
        <p:spPr>
          <a:xfrm>
            <a:off x="640080" y="914400"/>
            <a:ext cx="3794760" cy="4144684"/>
          </a:xfrm>
        </p:spPr>
        <p:txBody>
          <a:bodyPr anchor="t">
            <a:normAutofit/>
          </a:bodyPr>
          <a:lstStyle/>
          <a:p>
            <a:r>
              <a:rPr lang="en-US" sz="4000"/>
              <a:t>艺体特长生</a:t>
            </a:r>
          </a:p>
        </p:txBody>
      </p:sp>
      <p:cxnSp>
        <p:nvCxnSpPr>
          <p:cNvPr id="10" name="Straight Connector 9">
            <a:extLst>
              <a:ext uri="{FF2B5EF4-FFF2-40B4-BE49-F238E27FC236}">
                <a16:creationId xmlns:a16="http://schemas.microsoft.com/office/drawing/2014/main" id="{10694E1F-471C-4340-BE4B-28F2BF7D7A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627278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E11800-2521-04BA-E417-A5EA45A5A4F8}"/>
              </a:ext>
            </a:extLst>
          </p:cNvPr>
          <p:cNvSpPr>
            <a:spLocks noGrp="1"/>
          </p:cNvSpPr>
          <p:nvPr>
            <p:ph idx="1"/>
          </p:nvPr>
        </p:nvSpPr>
        <p:spPr>
          <a:xfrm>
            <a:off x="5148072" y="1051559"/>
            <a:ext cx="6382937" cy="5248656"/>
          </a:xfrm>
        </p:spPr>
        <p:txBody>
          <a:bodyPr anchor="t">
            <a:normAutofit/>
          </a:bodyPr>
          <a:lstStyle/>
          <a:p>
            <a:r>
              <a:rPr lang="ja-JP" altLang="en-US" sz="1500"/>
              <a:t>学校对专业特别突出的考生优先、破格录取</a:t>
            </a:r>
          </a:p>
          <a:p>
            <a:pPr lvl="1"/>
            <a:r>
              <a:rPr lang="ja-JP" altLang="en-US" sz="1500"/>
              <a:t>严控数量，不超过招生计划的</a:t>
            </a:r>
            <a:r>
              <a:rPr lang="en-US" altLang="ja-JP" sz="1500"/>
              <a:t>20%</a:t>
            </a:r>
          </a:p>
          <a:p>
            <a:pPr lvl="1"/>
            <a:r>
              <a:rPr lang="ja-JP" altLang="en-US" sz="1500"/>
              <a:t>相关办法须在招生简章中明确</a:t>
            </a:r>
          </a:p>
          <a:p>
            <a:pPr lvl="1"/>
            <a:r>
              <a:rPr lang="ja-JP" altLang="en-US" sz="1500"/>
              <a:t>享受优先、破格录取资格考生名单须公示</a:t>
            </a:r>
          </a:p>
          <a:p>
            <a:r>
              <a:rPr lang="ja-JP" altLang="en-US" sz="1500"/>
              <a:t>青岛六中和青岛九中</a:t>
            </a:r>
          </a:p>
          <a:p>
            <a:pPr lvl="1"/>
            <a:r>
              <a:rPr lang="ja-JP" altLang="en-US" sz="1500"/>
              <a:t>艺体特长生报名、测试由学校自行组织</a:t>
            </a:r>
          </a:p>
          <a:p>
            <a:pPr lvl="1"/>
            <a:r>
              <a:rPr lang="ja-JP" altLang="en-US" sz="1500"/>
              <a:t>青岛六中需参加专业测试</a:t>
            </a:r>
          </a:p>
          <a:p>
            <a:pPr lvl="1"/>
            <a:r>
              <a:rPr lang="ja-JP" altLang="en-US" sz="1500"/>
              <a:t>青岛九中艺体特长生报考工作见学校招生简章</a:t>
            </a:r>
          </a:p>
          <a:p>
            <a:r>
              <a:rPr lang="ja-JP" altLang="en-US" sz="1500"/>
              <a:t>相关规定</a:t>
            </a:r>
          </a:p>
          <a:p>
            <a:pPr lvl="1"/>
            <a:r>
              <a:rPr lang="ja-JP" altLang="en-US" sz="1500"/>
              <a:t>艺体特长生一经录取，必须参加相关专业训练及比赛活动</a:t>
            </a:r>
          </a:p>
          <a:p>
            <a:pPr lvl="1"/>
            <a:r>
              <a:rPr lang="ja-JP" altLang="en-US" sz="1500"/>
              <a:t>不得转为普通类</a:t>
            </a:r>
          </a:p>
          <a:p>
            <a:pPr lvl="1"/>
            <a:r>
              <a:rPr lang="ja-JP" altLang="en-US" sz="1500"/>
              <a:t>区教育和体育局将进行跟踪评价，并纳入学校考核</a:t>
            </a:r>
            <a:endParaRPr lang="en-US" sz="1500"/>
          </a:p>
        </p:txBody>
      </p:sp>
    </p:spTree>
    <p:extLst>
      <p:ext uri="{BB962C8B-B14F-4D97-AF65-F5344CB8AC3E}">
        <p14:creationId xmlns:p14="http://schemas.microsoft.com/office/powerpoint/2010/main" val="3046504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572DEA-AEB3-73F4-0A72-B9BAC8697BDC}"/>
              </a:ext>
            </a:extLst>
          </p:cNvPr>
          <p:cNvSpPr>
            <a:spLocks noGrp="1"/>
          </p:cNvSpPr>
          <p:nvPr>
            <p:ph type="title"/>
          </p:nvPr>
        </p:nvSpPr>
        <p:spPr>
          <a:xfrm>
            <a:off x="640080" y="570750"/>
            <a:ext cx="10890929" cy="1387934"/>
          </a:xfrm>
        </p:spPr>
        <p:txBody>
          <a:bodyPr anchor="b">
            <a:normAutofit/>
          </a:bodyPr>
          <a:lstStyle/>
          <a:p>
            <a:r>
              <a:rPr lang="en-US" sz="4000"/>
              <a:t>中美班（区内计划）</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0E31E4-535D-4609-7CE0-C73C1BFEA8FA}"/>
              </a:ext>
            </a:extLst>
          </p:cNvPr>
          <p:cNvSpPr>
            <a:spLocks noGrp="1"/>
          </p:cNvSpPr>
          <p:nvPr>
            <p:ph idx="1"/>
          </p:nvPr>
        </p:nvSpPr>
        <p:spPr>
          <a:xfrm>
            <a:off x="640080" y="2761673"/>
            <a:ext cx="10890929" cy="3536241"/>
          </a:xfrm>
        </p:spPr>
        <p:txBody>
          <a:bodyPr>
            <a:normAutofit/>
          </a:bodyPr>
          <a:lstStyle/>
          <a:p>
            <a:r>
              <a:rPr lang="ja-JP" altLang="en-US" sz="1700"/>
              <a:t>新区胶南第一高级中学面向全区招收</a:t>
            </a:r>
            <a:r>
              <a:rPr lang="en-US" altLang="ja-JP" sz="1700"/>
              <a:t>1</a:t>
            </a:r>
            <a:r>
              <a:rPr lang="ja-JP" altLang="en-US" sz="1700"/>
              <a:t>个中美班，共</a:t>
            </a:r>
            <a:r>
              <a:rPr lang="en-US" altLang="ja-JP" sz="1700"/>
              <a:t>40</a:t>
            </a:r>
            <a:r>
              <a:rPr lang="ja-JP" altLang="en-US" sz="1700"/>
              <a:t>人</a:t>
            </a:r>
          </a:p>
          <a:p>
            <a:pPr lvl="1"/>
            <a:r>
              <a:rPr lang="ja-JP" altLang="en-US" sz="1700"/>
              <a:t>录取时，根据招生计划和考生成绩从高到低录取至满额</a:t>
            </a:r>
          </a:p>
          <a:p>
            <a:pPr lvl="1"/>
            <a:r>
              <a:rPr lang="ja-JP" altLang="en-US" sz="1700"/>
              <a:t>中美班录取的考生，第一组合须达到</a:t>
            </a:r>
            <a:r>
              <a:rPr lang="en-US" sz="1700"/>
              <a:t>B</a:t>
            </a:r>
            <a:r>
              <a:rPr lang="ja-JP" altLang="en-US" sz="1700"/>
              <a:t>等及以上等级且第二组合达到</a:t>
            </a:r>
            <a:r>
              <a:rPr lang="en-US" sz="1700"/>
              <a:t>C</a:t>
            </a:r>
            <a:r>
              <a:rPr lang="ja-JP" altLang="en-US" sz="1700"/>
              <a:t>等及以上等级</a:t>
            </a:r>
          </a:p>
          <a:p>
            <a:pPr lvl="1"/>
            <a:r>
              <a:rPr lang="ja-JP" altLang="en-US" sz="1700"/>
              <a:t>艺术（音乐和美术）、实验操作（生物、物理或化学）、信息科技科目均达到合格等级</a:t>
            </a:r>
          </a:p>
          <a:p>
            <a:pPr lvl="1"/>
            <a:r>
              <a:rPr lang="ja-JP" altLang="en-US" sz="1700"/>
              <a:t>若区内计划录取不满额，则剩余计划转为新区胶南第一高级中学普通班计划</a:t>
            </a:r>
          </a:p>
          <a:p>
            <a:r>
              <a:rPr lang="ja-JP" altLang="en-US" sz="1700"/>
              <a:t>新区报考中美班未被录取的考生根据报考志愿参与后续批次志愿的录取</a:t>
            </a:r>
            <a:endParaRPr lang="en-US" sz="1700"/>
          </a:p>
        </p:txBody>
      </p:sp>
    </p:spTree>
    <p:extLst>
      <p:ext uri="{BB962C8B-B14F-4D97-AF65-F5344CB8AC3E}">
        <p14:creationId xmlns:p14="http://schemas.microsoft.com/office/powerpoint/2010/main" val="2576071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CA062E-59DE-98A0-E89E-F08AF231CF9D}"/>
              </a:ext>
            </a:extLst>
          </p:cNvPr>
          <p:cNvSpPr>
            <a:spLocks noGrp="1"/>
          </p:cNvSpPr>
          <p:nvPr>
            <p:ph type="title"/>
          </p:nvPr>
        </p:nvSpPr>
        <p:spPr>
          <a:xfrm>
            <a:off x="640080" y="570750"/>
            <a:ext cx="10890929" cy="1387934"/>
          </a:xfrm>
        </p:spPr>
        <p:txBody>
          <a:bodyPr anchor="b">
            <a:normAutofit/>
          </a:bodyPr>
          <a:lstStyle/>
          <a:p>
            <a:r>
              <a:rPr lang="en-US" sz="4000"/>
              <a:t>普通班</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1E12C9-27BA-47F0-EFDF-FA4E91A5B355}"/>
              </a:ext>
            </a:extLst>
          </p:cNvPr>
          <p:cNvSpPr>
            <a:spLocks noGrp="1"/>
          </p:cNvSpPr>
          <p:nvPr>
            <p:ph idx="1"/>
          </p:nvPr>
        </p:nvSpPr>
        <p:spPr>
          <a:xfrm>
            <a:off x="640080" y="2761673"/>
            <a:ext cx="10890929" cy="3536241"/>
          </a:xfrm>
        </p:spPr>
        <p:txBody>
          <a:bodyPr>
            <a:normAutofit/>
          </a:bodyPr>
          <a:lstStyle/>
          <a:p>
            <a:r>
              <a:rPr lang="ja-JP" altLang="en-US" sz="1700"/>
              <a:t>志愿填报</a:t>
            </a:r>
          </a:p>
          <a:p>
            <a:pPr lvl="1"/>
            <a:r>
              <a:rPr lang="ja-JP" altLang="en-US" sz="1700"/>
              <a:t>考生可选择填写公办普通高中普通班、综合高中实验班或民办高中</a:t>
            </a:r>
          </a:p>
          <a:p>
            <a:pPr lvl="1"/>
            <a:r>
              <a:rPr lang="ja-JP" altLang="en-US" sz="1700"/>
              <a:t>考生需注明“是否服从调剂”</a:t>
            </a:r>
          </a:p>
          <a:p>
            <a:pPr lvl="1"/>
            <a:r>
              <a:rPr lang="ja-JP" altLang="en-US" sz="1700"/>
              <a:t>调剂到招生计划尚有余额的公办普通高中或公办综合高中学校</a:t>
            </a:r>
          </a:p>
          <a:p>
            <a:r>
              <a:rPr lang="ja-JP" altLang="en-US" sz="1700"/>
              <a:t>指标生</a:t>
            </a:r>
          </a:p>
          <a:p>
            <a:pPr lvl="1"/>
            <a:r>
              <a:rPr lang="ja-JP" altLang="en-US" sz="1700"/>
              <a:t>指标生名额分配：取新区各公办普通高中普通班</a:t>
            </a:r>
            <a:r>
              <a:rPr lang="en-US" altLang="ja-JP" sz="1700"/>
              <a:t>65%</a:t>
            </a:r>
            <a:r>
              <a:rPr lang="ja-JP" altLang="en-US" sz="1700"/>
              <a:t>的招生计划作为指标生名额</a:t>
            </a:r>
          </a:p>
          <a:p>
            <a:pPr lvl="1"/>
            <a:r>
              <a:rPr lang="ja-JP" altLang="en-US" sz="1700"/>
              <a:t>指标生条件：指标生应在注册学籍的初中学校连续就读三年</a:t>
            </a:r>
          </a:p>
          <a:p>
            <a:pPr lvl="1"/>
            <a:r>
              <a:rPr lang="ja-JP" altLang="en-US" sz="1700"/>
              <a:t>指标生人选确定：根据考生普通班批第一志愿和语文、数学、英语</a:t>
            </a:r>
            <a:r>
              <a:rPr lang="en-US" altLang="ja-JP" sz="1700"/>
              <a:t>3</a:t>
            </a:r>
            <a:r>
              <a:rPr lang="ja-JP" altLang="en-US" sz="1700"/>
              <a:t>科总分确定指标生人选</a:t>
            </a:r>
            <a:endParaRPr lang="en-US" sz="1700"/>
          </a:p>
        </p:txBody>
      </p:sp>
    </p:spTree>
    <p:extLst>
      <p:ext uri="{BB962C8B-B14F-4D97-AF65-F5344CB8AC3E}">
        <p14:creationId xmlns:p14="http://schemas.microsoft.com/office/powerpoint/2010/main" val="1671692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6B3180-BD74-EC85-16E2-742B7428408E}"/>
              </a:ext>
            </a:extLst>
          </p:cNvPr>
          <p:cNvSpPr>
            <a:spLocks noGrp="1"/>
          </p:cNvSpPr>
          <p:nvPr>
            <p:ph type="title"/>
          </p:nvPr>
        </p:nvSpPr>
        <p:spPr>
          <a:xfrm>
            <a:off x="640080" y="914400"/>
            <a:ext cx="3794760" cy="4144684"/>
          </a:xfrm>
        </p:spPr>
        <p:txBody>
          <a:bodyPr anchor="t">
            <a:normAutofit/>
          </a:bodyPr>
          <a:lstStyle/>
          <a:p>
            <a:r>
              <a:rPr lang="en-US" sz="4000"/>
              <a:t>普通班</a:t>
            </a:r>
          </a:p>
        </p:txBody>
      </p:sp>
      <p:cxnSp>
        <p:nvCxnSpPr>
          <p:cNvPr id="10" name="Straight Connector 9">
            <a:extLst>
              <a:ext uri="{FF2B5EF4-FFF2-40B4-BE49-F238E27FC236}">
                <a16:creationId xmlns:a16="http://schemas.microsoft.com/office/drawing/2014/main" id="{10694E1F-471C-4340-BE4B-28F2BF7D7A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627278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01DE865-4CCD-5FAF-3690-2F42A73D7BAA}"/>
              </a:ext>
            </a:extLst>
          </p:cNvPr>
          <p:cNvSpPr>
            <a:spLocks noGrp="1"/>
          </p:cNvSpPr>
          <p:nvPr>
            <p:ph idx="1"/>
          </p:nvPr>
        </p:nvSpPr>
        <p:spPr>
          <a:xfrm>
            <a:off x="5148072" y="1051559"/>
            <a:ext cx="6382937" cy="5248656"/>
          </a:xfrm>
        </p:spPr>
        <p:txBody>
          <a:bodyPr anchor="t">
            <a:normAutofit/>
          </a:bodyPr>
          <a:lstStyle/>
          <a:p>
            <a:r>
              <a:rPr lang="ja-JP" altLang="en-US" sz="1100"/>
              <a:t>指标生录取</a:t>
            </a:r>
          </a:p>
          <a:p>
            <a:pPr lvl="1"/>
            <a:r>
              <a:rPr lang="ja-JP" altLang="en-US" sz="1100"/>
              <a:t>在普通班批第一志愿中进行</a:t>
            </a:r>
          </a:p>
          <a:p>
            <a:pPr lvl="1"/>
            <a:r>
              <a:rPr lang="ja-JP" altLang="en-US" sz="1100"/>
              <a:t>指标生加分只对普通班批第一志愿公办普通高中普通班有效</a:t>
            </a:r>
          </a:p>
          <a:p>
            <a:pPr lvl="1"/>
            <a:r>
              <a:rPr lang="ja-JP" altLang="en-US" sz="1100"/>
              <a:t>指标生语文、数学、英语（含口语和听力）</a:t>
            </a:r>
            <a:r>
              <a:rPr lang="en-US" altLang="ja-JP" sz="1100"/>
              <a:t>3</a:t>
            </a:r>
            <a:r>
              <a:rPr lang="ja-JP" altLang="en-US" sz="1100"/>
              <a:t>科总分不低于新区公办普通高中普通班录取工作线</a:t>
            </a:r>
          </a:p>
          <a:p>
            <a:pPr lvl="1"/>
            <a:r>
              <a:rPr lang="ja-JP" altLang="en-US" sz="1100"/>
              <a:t>指标生语文、数学、英语（含口语和听力）</a:t>
            </a:r>
            <a:r>
              <a:rPr lang="en-US" altLang="ja-JP" sz="1100"/>
              <a:t>3</a:t>
            </a:r>
            <a:r>
              <a:rPr lang="ja-JP" altLang="en-US" sz="1100"/>
              <a:t>科总分加</a:t>
            </a:r>
            <a:r>
              <a:rPr lang="en-US" altLang="ja-JP" sz="1100"/>
              <a:t>15</a:t>
            </a:r>
            <a:r>
              <a:rPr lang="ja-JP" altLang="en-US" sz="1100"/>
              <a:t>分后参加公办普通高中普通班录取</a:t>
            </a:r>
          </a:p>
          <a:p>
            <a:pPr lvl="1"/>
            <a:r>
              <a:rPr lang="ja-JP" altLang="en-US" sz="1100"/>
              <a:t>与报考该学校第一志愿的所有考生进行统一排序，按照分数从高到低进行录取，录满为止</a:t>
            </a:r>
          </a:p>
          <a:p>
            <a:pPr lvl="1"/>
            <a:r>
              <a:rPr lang="ja-JP" altLang="en-US" sz="1100"/>
              <a:t>指标生的艺术（音乐和美术）、实验操作（生物、物理或化学）、信息科技科目均须达到合格等级，且应达到相应招生学校普通班对第一组合、第二组合等级成绩的要求</a:t>
            </a:r>
          </a:p>
          <a:p>
            <a:r>
              <a:rPr lang="ja-JP" altLang="en-US" sz="1100"/>
              <a:t>普通班录取</a:t>
            </a:r>
          </a:p>
          <a:p>
            <a:pPr lvl="1"/>
            <a:r>
              <a:rPr lang="ja-JP" altLang="en-US" sz="1100"/>
              <a:t>志愿录取</a:t>
            </a:r>
          </a:p>
          <a:p>
            <a:pPr lvl="1"/>
            <a:r>
              <a:rPr lang="ja-JP" altLang="en-US" sz="1100"/>
              <a:t>公办普通高中、公办综合高中、民办高中分别在各自的录取工作线上，按照报考志愿择优录取至各学校招生计划满额为止</a:t>
            </a:r>
          </a:p>
          <a:p>
            <a:pPr lvl="1"/>
            <a:r>
              <a:rPr lang="ja-JP" altLang="en-US" sz="1100"/>
              <a:t>第一、第二志愿是平行志愿，若录取满额，则第三志愿不再参与录取；第一、第二志愿录取不满额的，从第三志愿报考本校的未录取考生中择优录取</a:t>
            </a:r>
          </a:p>
          <a:p>
            <a:pPr lvl="1"/>
            <a:r>
              <a:rPr lang="ja-JP" altLang="en-US" sz="1100"/>
              <a:t>公办普通高中调剂录取</a:t>
            </a:r>
            <a:endParaRPr lang="en-US" sz="1100"/>
          </a:p>
        </p:txBody>
      </p:sp>
    </p:spTree>
    <p:extLst>
      <p:ext uri="{BB962C8B-B14F-4D97-AF65-F5344CB8AC3E}">
        <p14:creationId xmlns:p14="http://schemas.microsoft.com/office/powerpoint/2010/main" val="1910463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DBDB78-31E8-9765-B7FE-74820A6C07EA}"/>
              </a:ext>
            </a:extLst>
          </p:cNvPr>
          <p:cNvSpPr>
            <a:spLocks noGrp="1"/>
          </p:cNvSpPr>
          <p:nvPr>
            <p:ph type="title"/>
          </p:nvPr>
        </p:nvSpPr>
        <p:spPr>
          <a:xfrm>
            <a:off x="640080" y="570750"/>
            <a:ext cx="10890929" cy="1387934"/>
          </a:xfrm>
        </p:spPr>
        <p:txBody>
          <a:bodyPr anchor="b">
            <a:normAutofit/>
          </a:bodyPr>
          <a:lstStyle/>
          <a:p>
            <a:r>
              <a:rPr lang="en-US" sz="4000"/>
              <a:t>文件编号</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A4B4ECF-2AA2-DE0A-C6CE-2DBAB8C1F5FD}"/>
              </a:ext>
            </a:extLst>
          </p:cNvPr>
          <p:cNvSpPr>
            <a:spLocks noGrp="1"/>
          </p:cNvSpPr>
          <p:nvPr>
            <p:ph idx="1"/>
          </p:nvPr>
        </p:nvSpPr>
        <p:spPr>
          <a:xfrm>
            <a:off x="640080" y="2761673"/>
            <a:ext cx="10890929" cy="3536241"/>
          </a:xfrm>
        </p:spPr>
        <p:txBody>
          <a:bodyPr>
            <a:normAutofit/>
          </a:bodyPr>
          <a:lstStyle/>
          <a:p>
            <a:pPr indent="0">
              <a:buNone/>
            </a:pPr>
            <a:r>
              <a:rPr lang="ja-JP" altLang="en-US"/>
              <a:t>青西新教体字</a:t>
            </a:r>
            <a:r>
              <a:rPr lang="en-US" altLang="ja-JP"/>
              <a:t>〔2024〕196</a:t>
            </a:r>
            <a:r>
              <a:rPr lang="ja-JP" altLang="en-US"/>
              <a:t>号</a:t>
            </a:r>
            <a:endParaRPr lang="en-US"/>
          </a:p>
        </p:txBody>
      </p:sp>
    </p:spTree>
    <p:extLst>
      <p:ext uri="{BB962C8B-B14F-4D97-AF65-F5344CB8AC3E}">
        <p14:creationId xmlns:p14="http://schemas.microsoft.com/office/powerpoint/2010/main" val="4152624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DA63F7-832A-3A76-EE3C-3808C2EA9464}"/>
              </a:ext>
            </a:extLst>
          </p:cNvPr>
          <p:cNvSpPr>
            <a:spLocks noGrp="1"/>
          </p:cNvSpPr>
          <p:nvPr>
            <p:ph type="title"/>
          </p:nvPr>
        </p:nvSpPr>
        <p:spPr>
          <a:xfrm>
            <a:off x="640080" y="570750"/>
            <a:ext cx="10890929" cy="1387934"/>
          </a:xfrm>
        </p:spPr>
        <p:txBody>
          <a:bodyPr anchor="b">
            <a:normAutofit/>
          </a:bodyPr>
          <a:lstStyle/>
          <a:p>
            <a:r>
              <a:rPr lang="en-US" sz="4000"/>
              <a:t>普通班</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80DBB6-CCB8-B680-3C88-F1371500D893}"/>
              </a:ext>
            </a:extLst>
          </p:cNvPr>
          <p:cNvSpPr>
            <a:spLocks noGrp="1"/>
          </p:cNvSpPr>
          <p:nvPr>
            <p:ph idx="1"/>
          </p:nvPr>
        </p:nvSpPr>
        <p:spPr>
          <a:xfrm>
            <a:off x="640080" y="2761673"/>
            <a:ext cx="10890929" cy="3536241"/>
          </a:xfrm>
        </p:spPr>
        <p:txBody>
          <a:bodyPr>
            <a:normAutofit/>
          </a:bodyPr>
          <a:lstStyle/>
          <a:p>
            <a:r>
              <a:rPr lang="ja-JP" altLang="en-US" sz="1500"/>
              <a:t>新区公办优质高中学校</a:t>
            </a:r>
          </a:p>
          <a:p>
            <a:pPr lvl="1"/>
            <a:r>
              <a:rPr lang="ja-JP" altLang="en-US" sz="1500"/>
              <a:t>包括西海岸中学、新区胶南第一高级中学、新区第一高级中学、新区致远中学、青岛九中</a:t>
            </a:r>
          </a:p>
          <a:p>
            <a:pPr lvl="1"/>
            <a:r>
              <a:rPr lang="ja-JP" altLang="en-US" sz="1500"/>
              <a:t>按照顺序，从服从公办普通高中调剂的线上考生中向缺额学校择优循环录取</a:t>
            </a:r>
          </a:p>
          <a:p>
            <a:pPr lvl="1"/>
            <a:r>
              <a:rPr lang="ja-JP" altLang="en-US" sz="1500"/>
              <a:t>调剂录取考生第一组合要求达到</a:t>
            </a:r>
            <a:r>
              <a:rPr lang="en-US" sz="1500"/>
              <a:t>B</a:t>
            </a:r>
            <a:r>
              <a:rPr lang="ja-JP" altLang="en-US" sz="1500"/>
              <a:t>等及以上等级且第二组合达到</a:t>
            </a:r>
            <a:r>
              <a:rPr lang="en-US" sz="1500"/>
              <a:t>C</a:t>
            </a:r>
            <a:r>
              <a:rPr lang="ja-JP" altLang="en-US" sz="1500"/>
              <a:t>等及以上等级</a:t>
            </a:r>
          </a:p>
          <a:p>
            <a:r>
              <a:rPr lang="ja-JP" altLang="en-US" sz="1500"/>
              <a:t>新区其他公办高中学校</a:t>
            </a:r>
          </a:p>
          <a:p>
            <a:pPr lvl="1"/>
            <a:r>
              <a:rPr lang="ja-JP" altLang="en-US" sz="1500"/>
              <a:t>包括新区第二高级中学、新区实验高级中学、新区第三高级中学、新区第五高级中学、新区第九高级中学</a:t>
            </a:r>
          </a:p>
          <a:p>
            <a:pPr lvl="1"/>
            <a:r>
              <a:rPr lang="ja-JP" altLang="en-US" sz="1500"/>
              <a:t>按照顺序，从服从公办普通高中调剂的线上考生中向缺额学校择优循环录取</a:t>
            </a:r>
          </a:p>
          <a:p>
            <a:pPr lvl="1"/>
            <a:r>
              <a:rPr lang="ja-JP" altLang="en-US" sz="1500"/>
              <a:t>调剂录取考生第一、第二组合均要达到</a:t>
            </a:r>
            <a:r>
              <a:rPr lang="en-US" sz="1500"/>
              <a:t>C</a:t>
            </a:r>
            <a:r>
              <a:rPr lang="ja-JP" altLang="en-US" sz="1500"/>
              <a:t>等及以上等级</a:t>
            </a:r>
            <a:endParaRPr lang="en-US" sz="1500"/>
          </a:p>
        </p:txBody>
      </p:sp>
    </p:spTree>
    <p:extLst>
      <p:ext uri="{BB962C8B-B14F-4D97-AF65-F5344CB8AC3E}">
        <p14:creationId xmlns:p14="http://schemas.microsoft.com/office/powerpoint/2010/main" val="486528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6E0E21-5BC3-4704-A952-3AD8CD5336B2}"/>
              </a:ext>
            </a:extLst>
          </p:cNvPr>
          <p:cNvSpPr>
            <a:spLocks noGrp="1"/>
          </p:cNvSpPr>
          <p:nvPr>
            <p:ph type="title"/>
          </p:nvPr>
        </p:nvSpPr>
        <p:spPr>
          <a:xfrm>
            <a:off x="640080" y="570750"/>
            <a:ext cx="10890929" cy="1387934"/>
          </a:xfrm>
        </p:spPr>
        <p:txBody>
          <a:bodyPr anchor="b">
            <a:normAutofit/>
          </a:bodyPr>
          <a:lstStyle/>
          <a:p>
            <a:r>
              <a:rPr lang="en-US" sz="4000"/>
              <a:t>区外招生计划</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8462B9-C4FD-19E2-BDC8-A5DA60D04211}"/>
              </a:ext>
            </a:extLst>
          </p:cNvPr>
          <p:cNvSpPr>
            <a:spLocks noGrp="1"/>
          </p:cNvSpPr>
          <p:nvPr>
            <p:ph idx="1"/>
          </p:nvPr>
        </p:nvSpPr>
        <p:spPr>
          <a:xfrm>
            <a:off x="640080" y="2761673"/>
            <a:ext cx="10890929" cy="3536241"/>
          </a:xfrm>
        </p:spPr>
        <p:txBody>
          <a:bodyPr>
            <a:normAutofit/>
          </a:bodyPr>
          <a:lstStyle/>
          <a:p>
            <a:r>
              <a:rPr lang="ja-JP" altLang="en-US"/>
              <a:t>新区胶南第一高级中学中美班区外招生计划由市教育局负责录取</a:t>
            </a:r>
          </a:p>
          <a:p>
            <a:pPr lvl="1"/>
            <a:r>
              <a:rPr lang="ja-JP" altLang="en-US"/>
              <a:t>录取时，在新区公办普通高中普通班录取工作线上，根据招生计划和考生成绩从高到低择优录取至满额</a:t>
            </a:r>
          </a:p>
          <a:p>
            <a:pPr lvl="1"/>
            <a:r>
              <a:rPr lang="ja-JP" altLang="en-US"/>
              <a:t>中美班录取的考生，第一组合须达到</a:t>
            </a:r>
            <a:r>
              <a:rPr lang="en-US"/>
              <a:t>B</a:t>
            </a:r>
            <a:r>
              <a:rPr lang="ja-JP" altLang="en-US"/>
              <a:t>等及以上等级且第二组合达到</a:t>
            </a:r>
            <a:r>
              <a:rPr lang="en-US"/>
              <a:t>C</a:t>
            </a:r>
            <a:r>
              <a:rPr lang="ja-JP" altLang="en-US"/>
              <a:t>等及以上等级，艺术（音乐和美术）、实验操作（生物、物理或化学）、信息科技科目均达到合格等级</a:t>
            </a:r>
          </a:p>
          <a:p>
            <a:r>
              <a:rPr lang="ja-JP" altLang="en-US"/>
              <a:t>新区民办高中的区外招生计划由市教育局负责录取</a:t>
            </a:r>
            <a:endParaRPr lang="en-US"/>
          </a:p>
        </p:txBody>
      </p:sp>
    </p:spTree>
    <p:extLst>
      <p:ext uri="{BB962C8B-B14F-4D97-AF65-F5344CB8AC3E}">
        <p14:creationId xmlns:p14="http://schemas.microsoft.com/office/powerpoint/2010/main" val="203652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239BD9-0211-DF0A-0945-AEBD6BA9878B}"/>
              </a:ext>
            </a:extLst>
          </p:cNvPr>
          <p:cNvSpPr>
            <a:spLocks noGrp="1"/>
          </p:cNvSpPr>
          <p:nvPr>
            <p:ph type="title"/>
          </p:nvPr>
        </p:nvSpPr>
        <p:spPr>
          <a:xfrm>
            <a:off x="640079" y="914400"/>
            <a:ext cx="2878975" cy="2881221"/>
          </a:xfrm>
        </p:spPr>
        <p:txBody>
          <a:bodyPr anchor="t">
            <a:normAutofit/>
          </a:bodyPr>
          <a:lstStyle/>
          <a:p>
            <a:r>
              <a:rPr lang="en-US" sz="3400"/>
              <a:t>有关要求: 加强组织领导</a:t>
            </a:r>
          </a:p>
        </p:txBody>
      </p:sp>
      <p:sp>
        <p:nvSpPr>
          <p:cNvPr id="3" name="Content Placeholder 2">
            <a:extLst>
              <a:ext uri="{FF2B5EF4-FFF2-40B4-BE49-F238E27FC236}">
                <a16:creationId xmlns:a16="http://schemas.microsoft.com/office/drawing/2014/main" id="{9BD304D4-26FC-2247-E2C6-7CD25BBACC3D}"/>
              </a:ext>
            </a:extLst>
          </p:cNvPr>
          <p:cNvSpPr>
            <a:spLocks noGrp="1"/>
          </p:cNvSpPr>
          <p:nvPr>
            <p:ph idx="1"/>
          </p:nvPr>
        </p:nvSpPr>
        <p:spPr>
          <a:xfrm>
            <a:off x="4054765" y="914401"/>
            <a:ext cx="7476244" cy="5029200"/>
          </a:xfrm>
        </p:spPr>
        <p:txBody>
          <a:bodyPr>
            <a:normAutofit/>
          </a:bodyPr>
          <a:lstStyle/>
          <a:p>
            <a:r>
              <a:rPr lang="ja-JP" altLang="en-US" sz="1700"/>
              <a:t>全区初中学业水平考试与普通高中招生工作实行分级管理</a:t>
            </a:r>
          </a:p>
          <a:p>
            <a:pPr lvl="1"/>
            <a:r>
              <a:rPr lang="ja-JP" altLang="en-US" sz="1700"/>
              <a:t>各职能部门要加强领导、完善措施、落实责任</a:t>
            </a:r>
          </a:p>
          <a:p>
            <a:r>
              <a:rPr lang="ja-JP" altLang="en-US" sz="1700"/>
              <a:t>要做好新闻宣传引导</a:t>
            </a:r>
          </a:p>
          <a:p>
            <a:pPr lvl="1"/>
            <a:r>
              <a:rPr lang="ja-JP" altLang="en-US" sz="1700"/>
              <a:t>通过多种形式及时主动向社会公开招生计划、招生范围、招生程序、报名条件、录取结果、咨询方式等</a:t>
            </a:r>
          </a:p>
          <a:p>
            <a:r>
              <a:rPr lang="ja-JP" altLang="en-US" sz="1700"/>
              <a:t>建立健全监督举报制度</a:t>
            </a:r>
          </a:p>
          <a:p>
            <a:pPr lvl="1"/>
            <a:r>
              <a:rPr lang="ja-JP" altLang="en-US" sz="1700"/>
              <a:t>广泛接受学生、家长和社会的监督</a:t>
            </a:r>
          </a:p>
          <a:p>
            <a:r>
              <a:rPr lang="ja-JP" altLang="en-US" sz="1700"/>
              <a:t>要完善应急预案，健全应急机制</a:t>
            </a:r>
          </a:p>
          <a:p>
            <a:pPr lvl="1"/>
            <a:r>
              <a:rPr lang="ja-JP" altLang="en-US" sz="1700"/>
              <a:t>及时发现并妥善处置苗头性、倾向性问题</a:t>
            </a:r>
          </a:p>
          <a:p>
            <a:r>
              <a:rPr lang="ja-JP" altLang="en-US" sz="1700"/>
              <a:t>各高中学校要充分使用好各种资助政策</a:t>
            </a:r>
          </a:p>
          <a:p>
            <a:pPr lvl="1"/>
            <a:r>
              <a:rPr lang="ja-JP" altLang="en-US" sz="1700"/>
              <a:t>使录取的学生不因家庭经济困难而失学</a:t>
            </a:r>
            <a:endParaRPr lang="en-US" sz="1700"/>
          </a:p>
        </p:txBody>
      </p:sp>
      <p:cxnSp>
        <p:nvCxnSpPr>
          <p:cNvPr id="10" name="Straight Connector 9">
            <a:extLst>
              <a:ext uri="{FF2B5EF4-FFF2-40B4-BE49-F238E27FC236}">
                <a16:creationId xmlns:a16="http://schemas.microsoft.com/office/drawing/2014/main" id="{94182523-42DB-7822-C915-C0747B598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977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EFCE9-946D-17AB-2045-807ACDF6D594}"/>
              </a:ext>
            </a:extLst>
          </p:cNvPr>
          <p:cNvSpPr>
            <a:spLocks noGrp="1"/>
          </p:cNvSpPr>
          <p:nvPr>
            <p:ph type="title"/>
          </p:nvPr>
        </p:nvSpPr>
        <p:spPr>
          <a:xfrm>
            <a:off x="640080" y="570750"/>
            <a:ext cx="10890929" cy="1387934"/>
          </a:xfrm>
        </p:spPr>
        <p:txBody>
          <a:bodyPr anchor="b">
            <a:normAutofit/>
          </a:bodyPr>
          <a:lstStyle/>
          <a:p>
            <a:r>
              <a:rPr lang="en-US" sz="4000"/>
              <a:t>有关要求: 严格招生纪律</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C25F77B-9811-D32C-1442-77CCAF5861E7}"/>
              </a:ext>
            </a:extLst>
          </p:cNvPr>
          <p:cNvSpPr>
            <a:spLocks noGrp="1"/>
          </p:cNvSpPr>
          <p:nvPr>
            <p:ph idx="1"/>
          </p:nvPr>
        </p:nvSpPr>
        <p:spPr>
          <a:xfrm>
            <a:off x="640080" y="2761673"/>
            <a:ext cx="10890929" cy="3536241"/>
          </a:xfrm>
        </p:spPr>
        <p:txBody>
          <a:bodyPr>
            <a:normAutofit/>
          </a:bodyPr>
          <a:lstStyle/>
          <a:p>
            <a:r>
              <a:rPr lang="ja-JP" altLang="en-US"/>
              <a:t>各学校要做好考生信息保密工作</a:t>
            </a:r>
          </a:p>
          <a:p>
            <a:pPr lvl="1"/>
            <a:r>
              <a:rPr lang="ja-JP" altLang="en-US"/>
              <a:t>严格执行招生政策</a:t>
            </a:r>
          </a:p>
          <a:p>
            <a:pPr lvl="1"/>
            <a:r>
              <a:rPr lang="ja-JP" altLang="en-US"/>
              <a:t>严禁无计划、超计划、超范围招生</a:t>
            </a:r>
          </a:p>
          <a:p>
            <a:pPr lvl="1"/>
            <a:r>
              <a:rPr lang="ja-JP" altLang="en-US"/>
              <a:t>不得招收已被其他学校录取的学生</a:t>
            </a:r>
          </a:p>
          <a:p>
            <a:r>
              <a:rPr lang="ja-JP" altLang="en-US"/>
              <a:t>严禁公办学校与民办学校混合招生、混合编班</a:t>
            </a:r>
          </a:p>
          <a:p>
            <a:pPr lvl="1"/>
            <a:r>
              <a:rPr lang="ja-JP" altLang="en-US"/>
              <a:t>严禁以虚假宣传等不正当手段招揽生源</a:t>
            </a:r>
          </a:p>
          <a:p>
            <a:pPr lvl="1"/>
            <a:r>
              <a:rPr lang="ja-JP" altLang="en-US"/>
              <a:t>严禁初高中学校对学生进行中高考成绩排名、宣传中考状元和升学率</a:t>
            </a:r>
            <a:endParaRPr lang="en-US"/>
          </a:p>
        </p:txBody>
      </p:sp>
    </p:spTree>
    <p:extLst>
      <p:ext uri="{BB962C8B-B14F-4D97-AF65-F5344CB8AC3E}">
        <p14:creationId xmlns:p14="http://schemas.microsoft.com/office/powerpoint/2010/main" val="385673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E4C79-C17E-A71A-16B1-F11AD486FD2B}"/>
              </a:ext>
            </a:extLst>
          </p:cNvPr>
          <p:cNvSpPr>
            <a:spLocks noGrp="1"/>
          </p:cNvSpPr>
          <p:nvPr>
            <p:ph type="title"/>
          </p:nvPr>
        </p:nvSpPr>
        <p:spPr>
          <a:xfrm>
            <a:off x="640080" y="570750"/>
            <a:ext cx="10890929" cy="1387934"/>
          </a:xfrm>
        </p:spPr>
        <p:txBody>
          <a:bodyPr anchor="b">
            <a:normAutofit/>
          </a:bodyPr>
          <a:lstStyle/>
          <a:p>
            <a:r>
              <a:rPr lang="en-US" sz="4000"/>
              <a:t>有关要求: 规范学校管理</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504A48-1C30-65B0-F037-C2050893755B}"/>
              </a:ext>
            </a:extLst>
          </p:cNvPr>
          <p:cNvSpPr>
            <a:spLocks noGrp="1"/>
          </p:cNvSpPr>
          <p:nvPr>
            <p:ph idx="1"/>
          </p:nvPr>
        </p:nvSpPr>
        <p:spPr>
          <a:xfrm>
            <a:off x="640080" y="2761673"/>
            <a:ext cx="10890929" cy="3536241"/>
          </a:xfrm>
        </p:spPr>
        <p:txBody>
          <a:bodyPr>
            <a:normAutofit/>
          </a:bodyPr>
          <a:lstStyle/>
          <a:p>
            <a:r>
              <a:rPr lang="ja-JP" altLang="en-US"/>
              <a:t>加强对初中毕业年级学生的管理</a:t>
            </a:r>
          </a:p>
          <a:p>
            <a:pPr lvl="1"/>
            <a:r>
              <a:rPr lang="ja-JP" altLang="en-US"/>
              <a:t>不得提前分流学生</a:t>
            </a:r>
          </a:p>
          <a:p>
            <a:pPr lvl="1"/>
            <a:r>
              <a:rPr lang="ja-JP" altLang="en-US"/>
              <a:t>采取措施保证符合条件的学生参加考试和志愿填报</a:t>
            </a:r>
          </a:p>
          <a:p>
            <a:r>
              <a:rPr lang="ja-JP" altLang="en-US"/>
              <a:t>正确引导学生填报志愿</a:t>
            </a:r>
          </a:p>
          <a:p>
            <a:pPr lvl="1"/>
            <a:r>
              <a:rPr lang="ja-JP" altLang="en-US"/>
              <a:t>根据本人实际情况，科学合理地填报志愿</a:t>
            </a:r>
          </a:p>
          <a:p>
            <a:pPr lvl="1"/>
            <a:r>
              <a:rPr lang="ja-JP" altLang="en-US"/>
              <a:t>充分尊重学生的自主选择</a:t>
            </a:r>
          </a:p>
          <a:p>
            <a:pPr lvl="1"/>
            <a:r>
              <a:rPr lang="ja-JP" altLang="en-US"/>
              <a:t>不得限定学生报考学校或代替学生填报志愿</a:t>
            </a:r>
            <a:endParaRPr lang="en-US"/>
          </a:p>
        </p:txBody>
      </p:sp>
    </p:spTree>
    <p:extLst>
      <p:ext uri="{BB962C8B-B14F-4D97-AF65-F5344CB8AC3E}">
        <p14:creationId xmlns:p14="http://schemas.microsoft.com/office/powerpoint/2010/main" val="3682823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197E4-6F64-EA64-DF1F-414371EFF96E}"/>
              </a:ext>
            </a:extLst>
          </p:cNvPr>
          <p:cNvSpPr>
            <a:spLocks noGrp="1"/>
          </p:cNvSpPr>
          <p:nvPr>
            <p:ph type="title"/>
          </p:nvPr>
        </p:nvSpPr>
        <p:spPr>
          <a:xfrm>
            <a:off x="640080" y="570750"/>
            <a:ext cx="10890929" cy="1387934"/>
          </a:xfrm>
        </p:spPr>
        <p:txBody>
          <a:bodyPr anchor="b">
            <a:normAutofit/>
          </a:bodyPr>
          <a:lstStyle/>
          <a:p>
            <a:r>
              <a:rPr lang="en-US" sz="4000"/>
              <a:t>有关要求: 严格学籍管理</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C4A6D0-FBAA-9754-2998-4B41B4F97B14}"/>
              </a:ext>
            </a:extLst>
          </p:cNvPr>
          <p:cNvSpPr>
            <a:spLocks noGrp="1"/>
          </p:cNvSpPr>
          <p:nvPr>
            <p:ph idx="1"/>
          </p:nvPr>
        </p:nvSpPr>
        <p:spPr>
          <a:xfrm>
            <a:off x="640080" y="2761673"/>
            <a:ext cx="10890929" cy="3536241"/>
          </a:xfrm>
        </p:spPr>
        <p:txBody>
          <a:bodyPr>
            <a:normAutofit/>
          </a:bodyPr>
          <a:lstStyle/>
          <a:p>
            <a:r>
              <a:rPr lang="ja-JP" altLang="en-US" sz="1700"/>
              <a:t>严格落实学籍管理相关规定</a:t>
            </a:r>
          </a:p>
          <a:p>
            <a:pPr lvl="1"/>
            <a:r>
              <a:rPr lang="ja-JP" altLang="en-US" sz="1700"/>
              <a:t>规范学籍管理</a:t>
            </a:r>
          </a:p>
          <a:p>
            <a:pPr lvl="1"/>
            <a:r>
              <a:rPr lang="ja-JP" altLang="en-US" sz="1700"/>
              <a:t>严禁出现人籍分离、空挂学籍、学籍造假等现象</a:t>
            </a:r>
          </a:p>
          <a:p>
            <a:r>
              <a:rPr lang="ja-JP" altLang="en-US" sz="1700"/>
              <a:t>对超计划招生、市外招生的学生，不予注册学籍</a:t>
            </a:r>
          </a:p>
          <a:p>
            <a:r>
              <a:rPr lang="ja-JP" altLang="en-US" sz="1700"/>
              <a:t>严格落实九年级下学期不允许转学、同一个招生区域不允许转学的要求</a:t>
            </a:r>
          </a:p>
          <a:p>
            <a:r>
              <a:rPr lang="ja-JP" altLang="en-US" sz="1700"/>
              <a:t>在初中学业水平考试所在地以外普通高中学校注册学籍的学生，不允许转回初中学业水平考试所在地普通高中学校就读</a:t>
            </a:r>
            <a:endParaRPr lang="en-US" sz="1700"/>
          </a:p>
        </p:txBody>
      </p:sp>
    </p:spTree>
    <p:extLst>
      <p:ext uri="{BB962C8B-B14F-4D97-AF65-F5344CB8AC3E}">
        <p14:creationId xmlns:p14="http://schemas.microsoft.com/office/powerpoint/2010/main" val="774085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8F3BF-BEC7-A5E6-861D-BA6F3E023061}"/>
              </a:ext>
            </a:extLst>
          </p:cNvPr>
          <p:cNvSpPr>
            <a:spLocks noGrp="1"/>
          </p:cNvSpPr>
          <p:nvPr>
            <p:ph type="title"/>
          </p:nvPr>
        </p:nvSpPr>
        <p:spPr>
          <a:xfrm>
            <a:off x="640079" y="570750"/>
            <a:ext cx="10890929" cy="1387934"/>
          </a:xfrm>
        </p:spPr>
        <p:txBody>
          <a:bodyPr anchor="b">
            <a:normAutofit/>
          </a:bodyPr>
          <a:lstStyle/>
          <a:p>
            <a:r>
              <a:rPr lang="en-US" sz="4000"/>
              <a:t>有关要求: 强化监督问责</a:t>
            </a:r>
          </a:p>
        </p:txBody>
      </p:sp>
      <p:cxnSp>
        <p:nvCxnSpPr>
          <p:cNvPr id="11" name="Straight Connector 10">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E5DDC40-A4C2-636A-345C-296098940A53}"/>
              </a:ext>
            </a:extLst>
          </p:cNvPr>
          <p:cNvGraphicFramePr>
            <a:graphicFrameLocks noGrp="1"/>
          </p:cNvGraphicFramePr>
          <p:nvPr>
            <p:ph idx="1"/>
            <p:extLst>
              <p:ext uri="{D42A27DB-BD31-4B8C-83A1-F6EECF244321}">
                <p14:modId xmlns:p14="http://schemas.microsoft.com/office/powerpoint/2010/main" val="938629253"/>
              </p:ext>
            </p:extLst>
          </p:nvPr>
        </p:nvGraphicFramePr>
        <p:xfrm>
          <a:off x="640079" y="2559050"/>
          <a:ext cx="10890929" cy="373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4502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8A95E-03DC-208B-0DEC-A0F194B8A398}"/>
              </a:ext>
            </a:extLst>
          </p:cNvPr>
          <p:cNvSpPr>
            <a:spLocks noGrp="1"/>
          </p:cNvSpPr>
          <p:nvPr>
            <p:ph type="title"/>
          </p:nvPr>
        </p:nvSpPr>
        <p:spPr>
          <a:xfrm>
            <a:off x="640080" y="570750"/>
            <a:ext cx="10890929" cy="1387934"/>
          </a:xfrm>
        </p:spPr>
        <p:txBody>
          <a:bodyPr anchor="b">
            <a:normAutofit/>
          </a:bodyPr>
          <a:lstStyle/>
          <a:p>
            <a:r>
              <a:rPr lang="en-US" sz="4000"/>
              <a:t>联系方式</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7295BE-517C-C003-E89B-415BE8FB1F87}"/>
              </a:ext>
            </a:extLst>
          </p:cNvPr>
          <p:cNvSpPr>
            <a:spLocks noGrp="1"/>
          </p:cNvSpPr>
          <p:nvPr>
            <p:ph idx="1"/>
          </p:nvPr>
        </p:nvSpPr>
        <p:spPr>
          <a:xfrm>
            <a:off x="640080" y="2761673"/>
            <a:ext cx="10890929" cy="3536241"/>
          </a:xfrm>
        </p:spPr>
        <p:txBody>
          <a:bodyPr>
            <a:normAutofit/>
          </a:bodyPr>
          <a:lstStyle/>
          <a:p>
            <a:r>
              <a:rPr lang="ja-JP" altLang="en-US"/>
              <a:t>基础教育科：</a:t>
            </a:r>
            <a:r>
              <a:rPr lang="en-US" altLang="ja-JP"/>
              <a:t>88182559</a:t>
            </a:r>
          </a:p>
          <a:p>
            <a:r>
              <a:rPr lang="ja-JP" altLang="en-US"/>
              <a:t>体卫艺科：</a:t>
            </a:r>
            <a:r>
              <a:rPr lang="en-US" altLang="ja-JP"/>
              <a:t>86163045</a:t>
            </a:r>
          </a:p>
          <a:p>
            <a:r>
              <a:rPr lang="ja-JP" altLang="en-US"/>
              <a:t>招生考试部：</a:t>
            </a:r>
            <a:r>
              <a:rPr lang="en-US" altLang="ja-JP"/>
              <a:t>86883586</a:t>
            </a:r>
            <a:r>
              <a:rPr lang="ja-JP" altLang="en-US"/>
              <a:t>，</a:t>
            </a:r>
            <a:r>
              <a:rPr lang="en-US" altLang="ja-JP"/>
              <a:t>86178607</a:t>
            </a:r>
          </a:p>
          <a:p>
            <a:r>
              <a:rPr lang="ja-JP" altLang="en-US"/>
              <a:t>举报电话：</a:t>
            </a:r>
            <a:r>
              <a:rPr lang="en-US" altLang="ja-JP"/>
              <a:t>88192020</a:t>
            </a:r>
            <a:endParaRPr lang="en-US"/>
          </a:p>
        </p:txBody>
      </p:sp>
    </p:spTree>
    <p:extLst>
      <p:ext uri="{BB962C8B-B14F-4D97-AF65-F5344CB8AC3E}">
        <p14:creationId xmlns:p14="http://schemas.microsoft.com/office/powerpoint/2010/main" val="3256129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9E739-6DB8-E789-081D-AD1229B3789E}"/>
              </a:ext>
            </a:extLst>
          </p:cNvPr>
          <p:cNvSpPr>
            <a:spLocks noGrp="1"/>
          </p:cNvSpPr>
          <p:nvPr>
            <p:ph type="title"/>
          </p:nvPr>
        </p:nvSpPr>
        <p:spPr>
          <a:xfrm>
            <a:off x="640080" y="570750"/>
            <a:ext cx="10890929" cy="1387934"/>
          </a:xfrm>
        </p:spPr>
        <p:txBody>
          <a:bodyPr anchor="b">
            <a:normAutofit/>
          </a:bodyPr>
          <a:lstStyle/>
          <a:p>
            <a:r>
              <a:rPr lang="en-US" sz="4000"/>
              <a:t>附件: 附件1</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F8AD0F-954B-B353-BA96-2A9DFAA07CAF}"/>
              </a:ext>
            </a:extLst>
          </p:cNvPr>
          <p:cNvSpPr>
            <a:spLocks noGrp="1"/>
          </p:cNvSpPr>
          <p:nvPr>
            <p:ph idx="1"/>
          </p:nvPr>
        </p:nvSpPr>
        <p:spPr>
          <a:xfrm>
            <a:off x="640080" y="2761673"/>
            <a:ext cx="10890929" cy="3536241"/>
          </a:xfrm>
        </p:spPr>
        <p:txBody>
          <a:bodyPr>
            <a:normAutofit/>
          </a:bodyPr>
          <a:lstStyle/>
          <a:p>
            <a:r>
              <a:rPr lang="ja-JP" altLang="en-US"/>
              <a:t>归侨子女和华侨在国内的子女考生加</a:t>
            </a:r>
            <a:r>
              <a:rPr lang="en-US" altLang="ja-JP"/>
              <a:t>3</a:t>
            </a:r>
            <a:r>
              <a:rPr lang="ja-JP" altLang="en-US"/>
              <a:t>分</a:t>
            </a:r>
          </a:p>
          <a:p>
            <a:r>
              <a:rPr lang="ja-JP" altLang="en-US"/>
              <a:t>少数民族考生加</a:t>
            </a:r>
            <a:r>
              <a:rPr lang="en-US" altLang="ja-JP"/>
              <a:t>3</a:t>
            </a:r>
            <a:r>
              <a:rPr lang="ja-JP" altLang="en-US"/>
              <a:t>分</a:t>
            </a:r>
          </a:p>
          <a:p>
            <a:r>
              <a:rPr lang="ja-JP" altLang="en-US"/>
              <a:t>台湾籍考生加</a:t>
            </a:r>
            <a:r>
              <a:rPr lang="en-US" altLang="ja-JP"/>
              <a:t>3</a:t>
            </a:r>
            <a:r>
              <a:rPr lang="ja-JP" altLang="en-US"/>
              <a:t>分</a:t>
            </a:r>
          </a:p>
          <a:p>
            <a:r>
              <a:rPr lang="ja-JP" altLang="en-US"/>
              <a:t>上述加分项目不累加</a:t>
            </a:r>
          </a:p>
          <a:p>
            <a:r>
              <a:rPr lang="ja-JP" altLang="en-US"/>
              <a:t>其他照顾优待政策按照国家有关规定执行</a:t>
            </a:r>
            <a:endParaRPr lang="en-US"/>
          </a:p>
        </p:txBody>
      </p:sp>
    </p:spTree>
    <p:extLst>
      <p:ext uri="{BB962C8B-B14F-4D97-AF65-F5344CB8AC3E}">
        <p14:creationId xmlns:p14="http://schemas.microsoft.com/office/powerpoint/2010/main" val="1954811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77F0D4-5179-5666-31DC-EE746CAB3ACE}"/>
              </a:ext>
            </a:extLst>
          </p:cNvPr>
          <p:cNvSpPr>
            <a:spLocks noGrp="1"/>
          </p:cNvSpPr>
          <p:nvPr>
            <p:ph type="title"/>
          </p:nvPr>
        </p:nvSpPr>
        <p:spPr>
          <a:xfrm>
            <a:off x="640080" y="570750"/>
            <a:ext cx="10890929" cy="1387934"/>
          </a:xfrm>
        </p:spPr>
        <p:txBody>
          <a:bodyPr anchor="b">
            <a:normAutofit/>
          </a:bodyPr>
          <a:lstStyle/>
          <a:p>
            <a:r>
              <a:rPr lang="en-US" sz="4000"/>
              <a:t>附件: 附件2</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334667-24C0-4686-0E91-B888514668B9}"/>
              </a:ext>
            </a:extLst>
          </p:cNvPr>
          <p:cNvSpPr>
            <a:spLocks noGrp="1"/>
          </p:cNvSpPr>
          <p:nvPr>
            <p:ph idx="1"/>
          </p:nvPr>
        </p:nvSpPr>
        <p:spPr>
          <a:xfrm>
            <a:off x="640080" y="2761673"/>
            <a:ext cx="10890929" cy="3536241"/>
          </a:xfrm>
        </p:spPr>
        <p:txBody>
          <a:bodyPr>
            <a:normAutofit/>
          </a:bodyPr>
          <a:lstStyle/>
          <a:p>
            <a:r>
              <a:rPr lang="ja-JP" altLang="en-US"/>
              <a:t>附件</a:t>
            </a:r>
            <a:r>
              <a:rPr lang="en-US" altLang="ja-JP"/>
              <a:t>2</a:t>
            </a:r>
          </a:p>
          <a:p>
            <a:r>
              <a:rPr lang="en-US" altLang="ja-JP"/>
              <a:t>2024</a:t>
            </a:r>
            <a:r>
              <a:rPr lang="ja-JP" altLang="en-US"/>
              <a:t>年西海岸新区普通高中区内招生计划分配表</a:t>
            </a:r>
            <a:endParaRPr lang="en-US"/>
          </a:p>
        </p:txBody>
      </p:sp>
    </p:spTree>
    <p:extLst>
      <p:ext uri="{BB962C8B-B14F-4D97-AF65-F5344CB8AC3E}">
        <p14:creationId xmlns:p14="http://schemas.microsoft.com/office/powerpoint/2010/main" val="544839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F7B740-3870-69F6-4A4A-C63C02758587}"/>
              </a:ext>
            </a:extLst>
          </p:cNvPr>
          <p:cNvSpPr>
            <a:spLocks noGrp="1"/>
          </p:cNvSpPr>
          <p:nvPr>
            <p:ph type="title"/>
          </p:nvPr>
        </p:nvSpPr>
        <p:spPr>
          <a:xfrm>
            <a:off x="640080" y="570750"/>
            <a:ext cx="10890929" cy="1387934"/>
          </a:xfrm>
        </p:spPr>
        <p:txBody>
          <a:bodyPr anchor="b">
            <a:normAutofit/>
          </a:bodyPr>
          <a:lstStyle/>
          <a:p>
            <a:r>
              <a:rPr lang="en-US" sz="4000"/>
              <a:t>文件发布单位</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1A9707-E790-87B3-4874-76243EE4314D}"/>
              </a:ext>
            </a:extLst>
          </p:cNvPr>
          <p:cNvSpPr>
            <a:spLocks noGrp="1"/>
          </p:cNvSpPr>
          <p:nvPr>
            <p:ph idx="1"/>
          </p:nvPr>
        </p:nvSpPr>
        <p:spPr>
          <a:xfrm>
            <a:off x="640080" y="2761673"/>
            <a:ext cx="10890929" cy="3536241"/>
          </a:xfrm>
        </p:spPr>
        <p:txBody>
          <a:bodyPr>
            <a:normAutofit/>
          </a:bodyPr>
          <a:lstStyle/>
          <a:p>
            <a:pPr indent="0">
              <a:buNone/>
            </a:pPr>
            <a:r>
              <a:rPr lang="ja-JP" altLang="en-US"/>
              <a:t>青岛西海岸新区教育和体育局</a:t>
            </a:r>
            <a:endParaRPr lang="en-US"/>
          </a:p>
        </p:txBody>
      </p:sp>
    </p:spTree>
    <p:extLst>
      <p:ext uri="{BB962C8B-B14F-4D97-AF65-F5344CB8AC3E}">
        <p14:creationId xmlns:p14="http://schemas.microsoft.com/office/powerpoint/2010/main" val="2851943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C9F5F-974B-9A24-D3D1-6596D37593DA}"/>
              </a:ext>
            </a:extLst>
          </p:cNvPr>
          <p:cNvSpPr>
            <a:spLocks noGrp="1"/>
          </p:cNvSpPr>
          <p:nvPr>
            <p:ph type="title"/>
          </p:nvPr>
        </p:nvSpPr>
        <p:spPr>
          <a:xfrm>
            <a:off x="2800350" y="672711"/>
            <a:ext cx="6411209" cy="863365"/>
          </a:xfrm>
        </p:spPr>
        <p:txBody>
          <a:bodyPr vert="horz" lIns="91440" tIns="45720" rIns="91440" bIns="45720" rtlCol="0" anchor="b">
            <a:normAutofit/>
          </a:bodyPr>
          <a:lstStyle/>
          <a:p>
            <a:pPr>
              <a:lnSpc>
                <a:spcPct val="100000"/>
              </a:lnSpc>
            </a:pPr>
            <a:r>
              <a:rPr lang="en-US" sz="4800"/>
              <a:t>附件: 附件2 (1/2)</a:t>
            </a:r>
          </a:p>
        </p:txBody>
      </p:sp>
      <p:graphicFrame>
        <p:nvGraphicFramePr>
          <p:cNvPr id="5" name="Content Placeholder 4">
            <a:extLst>
              <a:ext uri="{FF2B5EF4-FFF2-40B4-BE49-F238E27FC236}">
                <a16:creationId xmlns:a16="http://schemas.microsoft.com/office/drawing/2014/main" id="{596A8F3F-A778-4232-A0AE-40B1AEEE552B}"/>
              </a:ext>
            </a:extLst>
          </p:cNvPr>
          <p:cNvGraphicFramePr>
            <a:graphicFrameLocks noGrp="1"/>
          </p:cNvGraphicFramePr>
          <p:nvPr>
            <p:ph idx="1"/>
          </p:nvPr>
        </p:nvGraphicFramePr>
        <p:xfrm>
          <a:off x="3098597" y="1680209"/>
          <a:ext cx="5895569" cy="6279943"/>
        </p:xfrm>
        <a:graphic>
          <a:graphicData uri="http://schemas.openxmlformats.org/drawingml/2006/table">
            <a:tbl>
              <a:tblPr firstRow="1" bandRow="1">
                <a:solidFill>
                  <a:schemeClr val="bg1">
                    <a:lumMod val="95000"/>
                  </a:schemeClr>
                </a:solidFill>
                <a:tableStyleId>{5C22544A-7EE6-4342-B048-85BDC9FD1C3A}</a:tableStyleId>
              </a:tblPr>
              <a:tblGrid>
                <a:gridCol w="1252366">
                  <a:extLst>
                    <a:ext uri="{9D8B030D-6E8A-4147-A177-3AD203B41FA5}">
                      <a16:colId xmlns:a16="http://schemas.microsoft.com/office/drawing/2014/main" val="1756678475"/>
                    </a:ext>
                  </a:extLst>
                </a:gridCol>
                <a:gridCol w="450341">
                  <a:extLst>
                    <a:ext uri="{9D8B030D-6E8A-4147-A177-3AD203B41FA5}">
                      <a16:colId xmlns:a16="http://schemas.microsoft.com/office/drawing/2014/main" val="514591382"/>
                    </a:ext>
                  </a:extLst>
                </a:gridCol>
                <a:gridCol w="3293040">
                  <a:extLst>
                    <a:ext uri="{9D8B030D-6E8A-4147-A177-3AD203B41FA5}">
                      <a16:colId xmlns:a16="http://schemas.microsoft.com/office/drawing/2014/main" val="514935416"/>
                    </a:ext>
                  </a:extLst>
                </a:gridCol>
                <a:gridCol w="899822">
                  <a:extLst>
                    <a:ext uri="{9D8B030D-6E8A-4147-A177-3AD203B41FA5}">
                      <a16:colId xmlns:a16="http://schemas.microsoft.com/office/drawing/2014/main" val="437373682"/>
                    </a:ext>
                  </a:extLst>
                </a:gridCol>
              </a:tblGrid>
              <a:tr h="372341">
                <a:tc>
                  <a:txBody>
                    <a:bodyPr/>
                    <a:lstStyle/>
                    <a:p>
                      <a:pPr algn="ctr"/>
                      <a:r>
                        <a:rPr lang="zh-CN" altLang="en-US" sz="900" b="1" cap="none" spc="0">
                          <a:solidFill>
                            <a:schemeClr val="tx1"/>
                          </a:solidFill>
                          <a:effectLst/>
                        </a:rPr>
                        <a:t>单位</a:t>
                      </a:r>
                    </a:p>
                  </a:txBody>
                  <a:tcPr marL="35063" marR="37568" marT="10018" marB="75136"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a:r>
                        <a:rPr lang="zh-CN" altLang="en-US" sz="900" b="1" cap="none" spc="0">
                          <a:solidFill>
                            <a:schemeClr val="tx1"/>
                          </a:solidFill>
                          <a:effectLst/>
                        </a:rPr>
                        <a:t>招生计划</a:t>
                      </a:r>
                    </a:p>
                  </a:txBody>
                  <a:tcPr marL="35063" marR="37568" marT="10018" marB="75136"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a:r>
                        <a:rPr lang="zh-CN" altLang="en-US" sz="900" b="1" cap="none" spc="0">
                          <a:solidFill>
                            <a:schemeClr val="tx1"/>
                          </a:solidFill>
                          <a:effectLst/>
                        </a:rPr>
                        <a:t>具体计划分配</a:t>
                      </a:r>
                    </a:p>
                  </a:txBody>
                  <a:tcPr marL="35063" marR="37568" marT="10018" marB="75136"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a:r>
                        <a:rPr lang="zh-CN" altLang="en-US" sz="900" b="1" cap="none" spc="0">
                          <a:solidFill>
                            <a:schemeClr val="tx1"/>
                          </a:solidFill>
                          <a:effectLst/>
                        </a:rPr>
                        <a:t>学费（元）</a:t>
                      </a:r>
                    </a:p>
                  </a:txBody>
                  <a:tcPr marL="35063" marR="37568" marT="10018" marB="75136"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1564072238"/>
                  </a:ext>
                </a:extLst>
              </a:tr>
              <a:tr h="230417">
                <a:tc>
                  <a:txBody>
                    <a:bodyPr/>
                    <a:lstStyle/>
                    <a:p>
                      <a:pPr algn="ctr" fontAlgn="t">
                        <a:lnSpc>
                          <a:spcPts val="1800"/>
                        </a:lnSpc>
                      </a:pPr>
                      <a:r>
                        <a:rPr lang="zh-CN" altLang="en-US" sz="700" cap="none" spc="0">
                          <a:solidFill>
                            <a:schemeClr val="tx1"/>
                          </a:solidFill>
                          <a:effectLst/>
                        </a:rPr>
                        <a:t>西海岸中学</a:t>
                      </a:r>
                    </a:p>
                  </a:txBody>
                  <a:tcPr marL="35063" marR="37568" marT="10018" marB="75136" anchor="ctr">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fontAlgn="t">
                        <a:lnSpc>
                          <a:spcPts val="1800"/>
                        </a:lnSpc>
                      </a:pPr>
                      <a:r>
                        <a:rPr lang="en-US" sz="700" cap="none" spc="0">
                          <a:solidFill>
                            <a:schemeClr val="tx1"/>
                          </a:solidFill>
                          <a:effectLst/>
                        </a:rPr>
                        <a:t>600</a:t>
                      </a:r>
                    </a:p>
                  </a:txBody>
                  <a:tcPr marL="35063" marR="37568" marT="10018" marB="75136"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l"/>
                      <a:r>
                        <a:rPr lang="zh-CN" altLang="en-US" sz="700" cap="none" spc="0">
                          <a:solidFill>
                            <a:schemeClr val="tx1"/>
                          </a:solidFill>
                          <a:effectLst/>
                        </a:rPr>
                        <a:t>自主招生</a:t>
                      </a:r>
                      <a:r>
                        <a:rPr lang="en-US" altLang="zh-CN" sz="700" cap="none" spc="0">
                          <a:solidFill>
                            <a:schemeClr val="tx1"/>
                          </a:solidFill>
                          <a:effectLst/>
                        </a:rPr>
                        <a:t>300</a:t>
                      </a:r>
                      <a:r>
                        <a:rPr lang="zh-CN" altLang="en-US" sz="700" cap="none" spc="0">
                          <a:solidFill>
                            <a:schemeClr val="tx1"/>
                          </a:solidFill>
                          <a:effectLst/>
                        </a:rPr>
                        <a:t>人，普通班</a:t>
                      </a:r>
                      <a:r>
                        <a:rPr lang="en-US" altLang="zh-CN" sz="700" cap="none" spc="0">
                          <a:solidFill>
                            <a:schemeClr val="tx1"/>
                          </a:solidFill>
                          <a:effectLst/>
                        </a:rPr>
                        <a:t>300</a:t>
                      </a:r>
                      <a:r>
                        <a:rPr lang="zh-CN" altLang="en-US" sz="700" cap="none" spc="0">
                          <a:solidFill>
                            <a:schemeClr val="tx1"/>
                          </a:solidFill>
                          <a:effectLst/>
                        </a:rPr>
                        <a:t>人。</a:t>
                      </a:r>
                    </a:p>
                  </a:txBody>
                  <a:tcPr marL="35063" marR="37568" marT="10018" marB="75136"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fontAlgn="t">
                        <a:lnSpc>
                          <a:spcPts val="1800"/>
                        </a:lnSpc>
                      </a:pPr>
                      <a:r>
                        <a:rPr lang="en-US" sz="700" cap="none" spc="0">
                          <a:solidFill>
                            <a:schemeClr val="tx1"/>
                          </a:solidFill>
                          <a:effectLst/>
                        </a:rPr>
                        <a:t>1600</a:t>
                      </a:r>
                    </a:p>
                  </a:txBody>
                  <a:tcPr marL="35063" marR="37568" marT="10018" marB="75136"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3740542385"/>
                  </a:ext>
                </a:extLst>
              </a:tr>
              <a:tr h="355644">
                <a:tc>
                  <a:txBody>
                    <a:bodyPr/>
                    <a:lstStyle/>
                    <a:p>
                      <a:pPr algn="ctr" fontAlgn="t">
                        <a:lnSpc>
                          <a:spcPts val="1800"/>
                        </a:lnSpc>
                      </a:pPr>
                      <a:r>
                        <a:rPr lang="zh-CN" altLang="en-US" sz="700" cap="none" spc="0">
                          <a:solidFill>
                            <a:schemeClr val="tx1"/>
                          </a:solidFill>
                          <a:effectLst/>
                        </a:rPr>
                        <a:t>新区胶南第一高级中学</a:t>
                      </a:r>
                    </a:p>
                  </a:txBody>
                  <a:tcPr marL="35063" marR="37568" marT="10018" marB="75136"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t">
                        <a:lnSpc>
                          <a:spcPts val="1800"/>
                        </a:lnSpc>
                      </a:pPr>
                      <a:r>
                        <a:rPr lang="en-US" sz="700" cap="none" spc="0">
                          <a:solidFill>
                            <a:schemeClr val="tx1"/>
                          </a:solidFill>
                          <a:effectLst/>
                        </a:rPr>
                        <a:t>960</a:t>
                      </a:r>
                    </a:p>
                  </a:txBody>
                  <a:tcPr marL="35063" marR="37568" marT="10018" marB="751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t">
                        <a:lnSpc>
                          <a:spcPts val="1800"/>
                        </a:lnSpc>
                      </a:pPr>
                      <a:r>
                        <a:rPr lang="zh-CN" altLang="en-US" sz="700" cap="none" spc="0">
                          <a:solidFill>
                            <a:schemeClr val="tx1"/>
                          </a:solidFill>
                          <a:effectLst/>
                        </a:rPr>
                        <a:t>自主招生</a:t>
                      </a:r>
                      <a:r>
                        <a:rPr lang="en-US" altLang="zh-CN" sz="700" cap="none" spc="0">
                          <a:solidFill>
                            <a:schemeClr val="tx1"/>
                          </a:solidFill>
                          <a:effectLst/>
                        </a:rPr>
                        <a:t>480</a:t>
                      </a:r>
                      <a:r>
                        <a:rPr lang="zh-CN" altLang="en-US" sz="700" cap="none" spc="0">
                          <a:solidFill>
                            <a:schemeClr val="tx1"/>
                          </a:solidFill>
                          <a:effectLst/>
                        </a:rPr>
                        <a:t>人；美术</a:t>
                      </a:r>
                      <a:r>
                        <a:rPr lang="en-US" altLang="zh-CN" sz="700" cap="none" spc="0">
                          <a:solidFill>
                            <a:schemeClr val="tx1"/>
                          </a:solidFill>
                          <a:effectLst/>
                        </a:rPr>
                        <a:t>3</a:t>
                      </a:r>
                      <a:r>
                        <a:rPr lang="zh-CN" altLang="en-US" sz="700" cap="none" spc="0">
                          <a:solidFill>
                            <a:schemeClr val="tx1"/>
                          </a:solidFill>
                          <a:effectLst/>
                        </a:rPr>
                        <a:t>人，声乐</a:t>
                      </a:r>
                      <a:r>
                        <a:rPr lang="en-US" altLang="zh-CN" sz="700" cap="none" spc="0">
                          <a:solidFill>
                            <a:schemeClr val="tx1"/>
                          </a:solidFill>
                          <a:effectLst/>
                        </a:rPr>
                        <a:t>3</a:t>
                      </a:r>
                      <a:r>
                        <a:rPr lang="zh-CN" altLang="en-US" sz="700" cap="none" spc="0">
                          <a:solidFill>
                            <a:schemeClr val="tx1"/>
                          </a:solidFill>
                          <a:effectLst/>
                        </a:rPr>
                        <a:t>人，田径男</a:t>
                      </a:r>
                      <a:r>
                        <a:rPr lang="en-US" altLang="zh-CN" sz="700" cap="none" spc="0">
                          <a:solidFill>
                            <a:schemeClr val="tx1"/>
                          </a:solidFill>
                          <a:effectLst/>
                        </a:rPr>
                        <a:t>4</a:t>
                      </a:r>
                      <a:r>
                        <a:rPr lang="zh-CN" altLang="en-US" sz="700" cap="none" spc="0">
                          <a:solidFill>
                            <a:schemeClr val="tx1"/>
                          </a:solidFill>
                          <a:effectLst/>
                        </a:rPr>
                        <a:t>人、女</a:t>
                      </a:r>
                      <a:r>
                        <a:rPr lang="en-US" altLang="zh-CN" sz="700" cap="none" spc="0">
                          <a:solidFill>
                            <a:schemeClr val="tx1"/>
                          </a:solidFill>
                          <a:effectLst/>
                        </a:rPr>
                        <a:t>4</a:t>
                      </a:r>
                      <a:r>
                        <a:rPr lang="zh-CN" altLang="en-US" sz="700" cap="none" spc="0">
                          <a:solidFill>
                            <a:schemeClr val="tx1"/>
                          </a:solidFill>
                          <a:effectLst/>
                        </a:rPr>
                        <a:t>人，篮球男</a:t>
                      </a:r>
                      <a:r>
                        <a:rPr lang="en-US" altLang="zh-CN" sz="700" cap="none" spc="0">
                          <a:solidFill>
                            <a:schemeClr val="tx1"/>
                          </a:solidFill>
                          <a:effectLst/>
                        </a:rPr>
                        <a:t>8</a:t>
                      </a:r>
                      <a:r>
                        <a:rPr lang="zh-CN" altLang="en-US" sz="700" cap="none" spc="0">
                          <a:solidFill>
                            <a:schemeClr val="tx1"/>
                          </a:solidFill>
                          <a:effectLst/>
                        </a:rPr>
                        <a:t>人、女</a:t>
                      </a:r>
                      <a:r>
                        <a:rPr lang="en-US" altLang="zh-CN" sz="700" cap="none" spc="0">
                          <a:solidFill>
                            <a:schemeClr val="tx1"/>
                          </a:solidFill>
                          <a:effectLst/>
                        </a:rPr>
                        <a:t>8</a:t>
                      </a:r>
                      <a:r>
                        <a:rPr lang="zh-CN" altLang="en-US" sz="700" cap="none" spc="0">
                          <a:solidFill>
                            <a:schemeClr val="tx1"/>
                          </a:solidFill>
                          <a:effectLst/>
                        </a:rPr>
                        <a:t>人；中美班</a:t>
                      </a:r>
                      <a:r>
                        <a:rPr lang="en-US" altLang="zh-CN" sz="700" cap="none" spc="0">
                          <a:solidFill>
                            <a:schemeClr val="tx1"/>
                          </a:solidFill>
                          <a:effectLst/>
                        </a:rPr>
                        <a:t>40</a:t>
                      </a:r>
                      <a:r>
                        <a:rPr lang="zh-CN" altLang="en-US" sz="700" cap="none" spc="0">
                          <a:solidFill>
                            <a:schemeClr val="tx1"/>
                          </a:solidFill>
                          <a:effectLst/>
                        </a:rPr>
                        <a:t>人；普通班</a:t>
                      </a:r>
                      <a:r>
                        <a:rPr lang="en-US" altLang="zh-CN" sz="700" cap="none" spc="0">
                          <a:solidFill>
                            <a:schemeClr val="tx1"/>
                          </a:solidFill>
                          <a:effectLst/>
                        </a:rPr>
                        <a:t>410</a:t>
                      </a:r>
                      <a:r>
                        <a:rPr lang="zh-CN" altLang="en-US" sz="700" cap="none" spc="0">
                          <a:solidFill>
                            <a:schemeClr val="tx1"/>
                          </a:solidFill>
                          <a:effectLst/>
                        </a:rPr>
                        <a:t>人。</a:t>
                      </a:r>
                    </a:p>
                  </a:txBody>
                  <a:tcPr marL="35063" marR="37568" marT="10018" marB="751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t">
                        <a:lnSpc>
                          <a:spcPts val="1800"/>
                        </a:lnSpc>
                      </a:pPr>
                      <a:r>
                        <a:rPr lang="en-US" altLang="ja-JP" sz="700" cap="none" spc="0">
                          <a:solidFill>
                            <a:schemeClr val="tx1"/>
                          </a:solidFill>
                          <a:effectLst/>
                        </a:rPr>
                        <a:t>2024</a:t>
                      </a:r>
                      <a:r>
                        <a:rPr lang="ja-JP" altLang="en-US" sz="700" cap="none" spc="0">
                          <a:solidFill>
                            <a:schemeClr val="tx1"/>
                          </a:solidFill>
                          <a:effectLst/>
                        </a:rPr>
                        <a:t>级开始为</a:t>
                      </a:r>
                      <a:r>
                        <a:rPr lang="en-US" altLang="ja-JP" sz="700" cap="none" spc="0">
                          <a:solidFill>
                            <a:schemeClr val="tx1"/>
                          </a:solidFill>
                          <a:effectLst/>
                        </a:rPr>
                        <a:t>2080</a:t>
                      </a:r>
                      <a:r>
                        <a:rPr lang="ja-JP" altLang="en-US" sz="700" cap="none" spc="0">
                          <a:solidFill>
                            <a:schemeClr val="tx1"/>
                          </a:solidFill>
                          <a:effectLst/>
                        </a:rPr>
                        <a:t>元</a:t>
                      </a:r>
                    </a:p>
                  </a:txBody>
                  <a:tcPr marL="35063" marR="37568" marT="10018" marB="751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561645348"/>
                  </a:ext>
                </a:extLst>
              </a:tr>
              <a:tr h="230417">
                <a:tc>
                  <a:txBody>
                    <a:bodyPr/>
                    <a:lstStyle/>
                    <a:p>
                      <a:pPr algn="ctr" fontAlgn="t">
                        <a:lnSpc>
                          <a:spcPts val="1800"/>
                        </a:lnSpc>
                      </a:pPr>
                      <a:r>
                        <a:rPr lang="zh-CN" altLang="en-US" sz="700" cap="none" spc="0">
                          <a:solidFill>
                            <a:schemeClr val="tx1"/>
                          </a:solidFill>
                          <a:effectLst/>
                        </a:rPr>
                        <a:t>新区第一高级中学</a:t>
                      </a:r>
                    </a:p>
                  </a:txBody>
                  <a:tcPr marL="35063" marR="37568" marT="10018" marB="75136"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fontAlgn="t">
                        <a:lnSpc>
                          <a:spcPts val="1800"/>
                        </a:lnSpc>
                      </a:pPr>
                      <a:r>
                        <a:rPr lang="en-US" sz="700" cap="none" spc="0">
                          <a:solidFill>
                            <a:schemeClr val="tx1"/>
                          </a:solidFill>
                          <a:effectLst/>
                        </a:rPr>
                        <a:t>1000</a:t>
                      </a:r>
                    </a:p>
                  </a:txBody>
                  <a:tcPr marL="35063" marR="37568" marT="10018" marB="751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fontAlgn="t">
                        <a:lnSpc>
                          <a:spcPts val="1800"/>
                        </a:lnSpc>
                      </a:pPr>
                      <a:r>
                        <a:rPr lang="zh-CN" altLang="en-US" sz="700" cap="none" spc="0">
                          <a:solidFill>
                            <a:schemeClr val="tx1"/>
                          </a:solidFill>
                          <a:effectLst/>
                        </a:rPr>
                        <a:t>自主招生</a:t>
                      </a:r>
                      <a:r>
                        <a:rPr lang="en-US" altLang="zh-CN" sz="700" cap="none" spc="0">
                          <a:solidFill>
                            <a:schemeClr val="tx1"/>
                          </a:solidFill>
                          <a:effectLst/>
                        </a:rPr>
                        <a:t>480</a:t>
                      </a:r>
                      <a:r>
                        <a:rPr lang="zh-CN" altLang="en-US" sz="700" cap="none" spc="0">
                          <a:solidFill>
                            <a:schemeClr val="tx1"/>
                          </a:solidFill>
                          <a:effectLst/>
                        </a:rPr>
                        <a:t>人；美术</a:t>
                      </a:r>
                      <a:r>
                        <a:rPr lang="en-US" altLang="zh-CN" sz="700" cap="none" spc="0">
                          <a:solidFill>
                            <a:schemeClr val="tx1"/>
                          </a:solidFill>
                          <a:effectLst/>
                        </a:rPr>
                        <a:t>12</a:t>
                      </a:r>
                      <a:r>
                        <a:rPr lang="zh-CN" altLang="en-US" sz="700" cap="none" spc="0">
                          <a:solidFill>
                            <a:schemeClr val="tx1"/>
                          </a:solidFill>
                          <a:effectLst/>
                        </a:rPr>
                        <a:t>人，足球后备人才男</a:t>
                      </a:r>
                      <a:r>
                        <a:rPr lang="en-US" altLang="zh-CN" sz="700" cap="none" spc="0">
                          <a:solidFill>
                            <a:schemeClr val="tx1"/>
                          </a:solidFill>
                          <a:effectLst/>
                        </a:rPr>
                        <a:t>12</a:t>
                      </a:r>
                      <a:r>
                        <a:rPr lang="zh-CN" altLang="en-US" sz="700" cap="none" spc="0">
                          <a:solidFill>
                            <a:schemeClr val="tx1"/>
                          </a:solidFill>
                          <a:effectLst/>
                        </a:rPr>
                        <a:t>人、女</a:t>
                      </a:r>
                      <a:r>
                        <a:rPr lang="en-US" altLang="zh-CN" sz="700" cap="none" spc="0">
                          <a:solidFill>
                            <a:schemeClr val="tx1"/>
                          </a:solidFill>
                          <a:effectLst/>
                        </a:rPr>
                        <a:t>12</a:t>
                      </a:r>
                      <a:r>
                        <a:rPr lang="zh-CN" altLang="en-US" sz="700" cap="none" spc="0">
                          <a:solidFill>
                            <a:schemeClr val="tx1"/>
                          </a:solidFill>
                          <a:effectLst/>
                        </a:rPr>
                        <a:t>人，田径</a:t>
                      </a:r>
                      <a:r>
                        <a:rPr lang="en-US" altLang="zh-CN" sz="700" cap="none" spc="0">
                          <a:solidFill>
                            <a:schemeClr val="tx1"/>
                          </a:solidFill>
                          <a:effectLst/>
                        </a:rPr>
                        <a:t>6</a:t>
                      </a:r>
                      <a:r>
                        <a:rPr lang="zh-CN" altLang="en-US" sz="700" cap="none" spc="0">
                          <a:solidFill>
                            <a:schemeClr val="tx1"/>
                          </a:solidFill>
                          <a:effectLst/>
                        </a:rPr>
                        <a:t>人；普通班</a:t>
                      </a:r>
                      <a:r>
                        <a:rPr lang="en-US" altLang="zh-CN" sz="700" cap="none" spc="0">
                          <a:solidFill>
                            <a:schemeClr val="tx1"/>
                          </a:solidFill>
                          <a:effectLst/>
                        </a:rPr>
                        <a:t>478</a:t>
                      </a:r>
                      <a:r>
                        <a:rPr lang="zh-CN" altLang="en-US" sz="700" cap="none" spc="0">
                          <a:solidFill>
                            <a:schemeClr val="tx1"/>
                          </a:solidFill>
                          <a:effectLst/>
                        </a:rPr>
                        <a:t>人。</a:t>
                      </a:r>
                    </a:p>
                  </a:txBody>
                  <a:tcPr marL="35063" marR="37568" marT="10018" marB="751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fontAlgn="t">
                        <a:lnSpc>
                          <a:spcPts val="1800"/>
                        </a:lnSpc>
                      </a:pPr>
                      <a:r>
                        <a:rPr lang="en-US" altLang="ja-JP" sz="700" cap="none" spc="0">
                          <a:solidFill>
                            <a:schemeClr val="tx1"/>
                          </a:solidFill>
                          <a:effectLst/>
                        </a:rPr>
                        <a:t>2023</a:t>
                      </a:r>
                      <a:r>
                        <a:rPr lang="ja-JP" altLang="en-US" sz="700" cap="none" spc="0">
                          <a:solidFill>
                            <a:schemeClr val="tx1"/>
                          </a:solidFill>
                          <a:effectLst/>
                        </a:rPr>
                        <a:t>级开始为</a:t>
                      </a:r>
                      <a:r>
                        <a:rPr lang="en-US" altLang="ja-JP" sz="700" cap="none" spc="0">
                          <a:solidFill>
                            <a:schemeClr val="tx1"/>
                          </a:solidFill>
                          <a:effectLst/>
                        </a:rPr>
                        <a:t>2080</a:t>
                      </a:r>
                      <a:r>
                        <a:rPr lang="ja-JP" altLang="en-US" sz="700" cap="none" spc="0">
                          <a:solidFill>
                            <a:schemeClr val="tx1"/>
                          </a:solidFill>
                          <a:effectLst/>
                        </a:rPr>
                        <a:t>元</a:t>
                      </a:r>
                    </a:p>
                  </a:txBody>
                  <a:tcPr marL="35063" marR="37568" marT="10018" marB="751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693400877"/>
                  </a:ext>
                </a:extLst>
              </a:tr>
              <a:tr h="230417">
                <a:tc>
                  <a:txBody>
                    <a:bodyPr/>
                    <a:lstStyle/>
                    <a:p>
                      <a:pPr algn="ctr" fontAlgn="t">
                        <a:lnSpc>
                          <a:spcPts val="1800"/>
                        </a:lnSpc>
                      </a:pPr>
                      <a:r>
                        <a:rPr lang="zh-CN" altLang="en-US" sz="700" cap="none" spc="0">
                          <a:solidFill>
                            <a:schemeClr val="tx1"/>
                          </a:solidFill>
                          <a:effectLst/>
                        </a:rPr>
                        <a:t>新区第二高级中学</a:t>
                      </a:r>
                    </a:p>
                  </a:txBody>
                  <a:tcPr marL="35063" marR="37568" marT="10018" marB="75136"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t">
                        <a:lnSpc>
                          <a:spcPts val="1800"/>
                        </a:lnSpc>
                      </a:pPr>
                      <a:r>
                        <a:rPr lang="en-US" sz="700" cap="none" spc="0">
                          <a:solidFill>
                            <a:schemeClr val="tx1"/>
                          </a:solidFill>
                          <a:effectLst/>
                        </a:rPr>
                        <a:t>840</a:t>
                      </a:r>
                    </a:p>
                  </a:txBody>
                  <a:tcPr marL="35063" marR="37568" marT="10018" marB="751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t">
                        <a:lnSpc>
                          <a:spcPts val="1800"/>
                        </a:lnSpc>
                      </a:pPr>
                      <a:r>
                        <a:rPr lang="zh-CN" altLang="en-US" sz="700" cap="none" spc="0">
                          <a:solidFill>
                            <a:schemeClr val="tx1"/>
                          </a:solidFill>
                          <a:effectLst/>
                        </a:rPr>
                        <a:t>自主招生</a:t>
                      </a:r>
                      <a:r>
                        <a:rPr lang="en-US" altLang="zh-CN" sz="700" cap="none" spc="0">
                          <a:solidFill>
                            <a:schemeClr val="tx1"/>
                          </a:solidFill>
                          <a:effectLst/>
                        </a:rPr>
                        <a:t>240</a:t>
                      </a:r>
                      <a:r>
                        <a:rPr lang="zh-CN" altLang="en-US" sz="700" cap="none" spc="0">
                          <a:solidFill>
                            <a:schemeClr val="tx1"/>
                          </a:solidFill>
                          <a:effectLst/>
                        </a:rPr>
                        <a:t>人，书法</a:t>
                      </a:r>
                      <a:r>
                        <a:rPr lang="en-US" altLang="zh-CN" sz="700" cap="none" spc="0">
                          <a:solidFill>
                            <a:schemeClr val="tx1"/>
                          </a:solidFill>
                          <a:effectLst/>
                        </a:rPr>
                        <a:t>30</a:t>
                      </a:r>
                      <a:r>
                        <a:rPr lang="zh-CN" altLang="en-US" sz="700" cap="none" spc="0">
                          <a:solidFill>
                            <a:schemeClr val="tx1"/>
                          </a:solidFill>
                          <a:effectLst/>
                        </a:rPr>
                        <a:t>人，普通班</a:t>
                      </a:r>
                      <a:r>
                        <a:rPr lang="en-US" altLang="zh-CN" sz="700" cap="none" spc="0">
                          <a:solidFill>
                            <a:schemeClr val="tx1"/>
                          </a:solidFill>
                          <a:effectLst/>
                        </a:rPr>
                        <a:t>570</a:t>
                      </a:r>
                      <a:r>
                        <a:rPr lang="zh-CN" altLang="en-US" sz="700" cap="none" spc="0">
                          <a:solidFill>
                            <a:schemeClr val="tx1"/>
                          </a:solidFill>
                          <a:effectLst/>
                        </a:rPr>
                        <a:t>人。</a:t>
                      </a:r>
                    </a:p>
                  </a:txBody>
                  <a:tcPr marL="35063" marR="37568" marT="10018" marB="751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t">
                        <a:lnSpc>
                          <a:spcPts val="1800"/>
                        </a:lnSpc>
                      </a:pPr>
                      <a:r>
                        <a:rPr lang="en-US" sz="700" cap="none" spc="0">
                          <a:solidFill>
                            <a:schemeClr val="tx1"/>
                          </a:solidFill>
                          <a:effectLst/>
                        </a:rPr>
                        <a:t>1600</a:t>
                      </a:r>
                    </a:p>
                  </a:txBody>
                  <a:tcPr marL="35063" marR="37568" marT="10018" marB="751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569459588"/>
                  </a:ext>
                </a:extLst>
              </a:tr>
              <a:tr h="355644">
                <a:tc>
                  <a:txBody>
                    <a:bodyPr/>
                    <a:lstStyle/>
                    <a:p>
                      <a:pPr algn="ctr" fontAlgn="t">
                        <a:lnSpc>
                          <a:spcPts val="1800"/>
                        </a:lnSpc>
                      </a:pPr>
                      <a:r>
                        <a:rPr lang="zh-CN" altLang="en-US" sz="700" cap="none" spc="0">
                          <a:solidFill>
                            <a:schemeClr val="tx1"/>
                          </a:solidFill>
                          <a:effectLst/>
                        </a:rPr>
                        <a:t>新区致远中学</a:t>
                      </a:r>
                    </a:p>
                  </a:txBody>
                  <a:tcPr marL="35063" marR="37568" marT="10018" marB="75136"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fontAlgn="t">
                        <a:lnSpc>
                          <a:spcPts val="1800"/>
                        </a:lnSpc>
                      </a:pPr>
                      <a:r>
                        <a:rPr lang="en-US" sz="700" cap="none" spc="0">
                          <a:solidFill>
                            <a:schemeClr val="tx1"/>
                          </a:solidFill>
                          <a:effectLst/>
                        </a:rPr>
                        <a:t>1000</a:t>
                      </a:r>
                    </a:p>
                  </a:txBody>
                  <a:tcPr marL="35063" marR="37568" marT="10018" marB="751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fontAlgn="t">
                        <a:lnSpc>
                          <a:spcPts val="1800"/>
                        </a:lnSpc>
                      </a:pPr>
                      <a:r>
                        <a:rPr lang="zh-CN" altLang="en-US" sz="700" cap="none" spc="0">
                          <a:solidFill>
                            <a:schemeClr val="tx1"/>
                          </a:solidFill>
                          <a:effectLst/>
                        </a:rPr>
                        <a:t>自主招生</a:t>
                      </a:r>
                      <a:r>
                        <a:rPr lang="en-US" altLang="zh-CN" sz="700" cap="none" spc="0">
                          <a:solidFill>
                            <a:schemeClr val="tx1"/>
                          </a:solidFill>
                          <a:effectLst/>
                        </a:rPr>
                        <a:t>400</a:t>
                      </a:r>
                      <a:r>
                        <a:rPr lang="zh-CN" altLang="en-US" sz="700" cap="none" spc="0">
                          <a:solidFill>
                            <a:schemeClr val="tx1"/>
                          </a:solidFill>
                          <a:effectLst/>
                        </a:rPr>
                        <a:t>人；美术</a:t>
                      </a:r>
                      <a:r>
                        <a:rPr lang="en-US" altLang="zh-CN" sz="700" cap="none" spc="0">
                          <a:solidFill>
                            <a:schemeClr val="tx1"/>
                          </a:solidFill>
                          <a:effectLst/>
                        </a:rPr>
                        <a:t>20</a:t>
                      </a:r>
                      <a:r>
                        <a:rPr lang="zh-CN" altLang="en-US" sz="700" cap="none" spc="0">
                          <a:solidFill>
                            <a:schemeClr val="tx1"/>
                          </a:solidFill>
                          <a:effectLst/>
                        </a:rPr>
                        <a:t>人，足球后备人才男</a:t>
                      </a:r>
                      <a:r>
                        <a:rPr lang="en-US" altLang="zh-CN" sz="700" cap="none" spc="0">
                          <a:solidFill>
                            <a:schemeClr val="tx1"/>
                          </a:solidFill>
                          <a:effectLst/>
                        </a:rPr>
                        <a:t>12</a:t>
                      </a:r>
                      <a:r>
                        <a:rPr lang="zh-CN" altLang="en-US" sz="700" cap="none" spc="0">
                          <a:solidFill>
                            <a:schemeClr val="tx1"/>
                          </a:solidFill>
                          <a:effectLst/>
                        </a:rPr>
                        <a:t>人、女</a:t>
                      </a:r>
                      <a:r>
                        <a:rPr lang="en-US" altLang="zh-CN" sz="700" cap="none" spc="0">
                          <a:solidFill>
                            <a:schemeClr val="tx1"/>
                          </a:solidFill>
                          <a:effectLst/>
                        </a:rPr>
                        <a:t>12</a:t>
                      </a:r>
                      <a:r>
                        <a:rPr lang="zh-CN" altLang="en-US" sz="700" cap="none" spc="0">
                          <a:solidFill>
                            <a:schemeClr val="tx1"/>
                          </a:solidFill>
                          <a:effectLst/>
                        </a:rPr>
                        <a:t>人，田径男</a:t>
                      </a:r>
                      <a:r>
                        <a:rPr lang="en-US" altLang="zh-CN" sz="700" cap="none" spc="0">
                          <a:solidFill>
                            <a:schemeClr val="tx1"/>
                          </a:solidFill>
                          <a:effectLst/>
                        </a:rPr>
                        <a:t>3</a:t>
                      </a:r>
                      <a:r>
                        <a:rPr lang="zh-CN" altLang="en-US" sz="700" cap="none" spc="0">
                          <a:solidFill>
                            <a:schemeClr val="tx1"/>
                          </a:solidFill>
                          <a:effectLst/>
                        </a:rPr>
                        <a:t>人、女</a:t>
                      </a:r>
                      <a:r>
                        <a:rPr lang="en-US" altLang="zh-CN" sz="700" cap="none" spc="0">
                          <a:solidFill>
                            <a:schemeClr val="tx1"/>
                          </a:solidFill>
                          <a:effectLst/>
                        </a:rPr>
                        <a:t>3</a:t>
                      </a:r>
                      <a:r>
                        <a:rPr lang="zh-CN" altLang="en-US" sz="700" cap="none" spc="0">
                          <a:solidFill>
                            <a:schemeClr val="tx1"/>
                          </a:solidFill>
                          <a:effectLst/>
                        </a:rPr>
                        <a:t>人；普通班</a:t>
                      </a:r>
                      <a:r>
                        <a:rPr lang="en-US" altLang="zh-CN" sz="700" cap="none" spc="0">
                          <a:solidFill>
                            <a:schemeClr val="tx1"/>
                          </a:solidFill>
                          <a:effectLst/>
                        </a:rPr>
                        <a:t>550</a:t>
                      </a:r>
                      <a:r>
                        <a:rPr lang="zh-CN" altLang="en-US" sz="700" cap="none" spc="0">
                          <a:solidFill>
                            <a:schemeClr val="tx1"/>
                          </a:solidFill>
                          <a:effectLst/>
                        </a:rPr>
                        <a:t>人。</a:t>
                      </a:r>
                    </a:p>
                  </a:txBody>
                  <a:tcPr marL="35063" marR="37568" marT="10018" marB="751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fontAlgn="t">
                        <a:lnSpc>
                          <a:spcPts val="1800"/>
                        </a:lnSpc>
                      </a:pPr>
                      <a:r>
                        <a:rPr lang="en-US" sz="700" cap="none" spc="0">
                          <a:solidFill>
                            <a:schemeClr val="tx1"/>
                          </a:solidFill>
                          <a:effectLst/>
                        </a:rPr>
                        <a:t>1600</a:t>
                      </a:r>
                    </a:p>
                  </a:txBody>
                  <a:tcPr marL="35063" marR="37568" marT="10018" marB="751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966214324"/>
                  </a:ext>
                </a:extLst>
              </a:tr>
              <a:tr h="230417">
                <a:tc>
                  <a:txBody>
                    <a:bodyPr/>
                    <a:lstStyle/>
                    <a:p>
                      <a:pPr algn="ctr" fontAlgn="t">
                        <a:lnSpc>
                          <a:spcPts val="1800"/>
                        </a:lnSpc>
                      </a:pPr>
                      <a:r>
                        <a:rPr lang="zh-CN" altLang="en-US" sz="700" cap="none" spc="0">
                          <a:solidFill>
                            <a:schemeClr val="tx1"/>
                          </a:solidFill>
                          <a:effectLst/>
                        </a:rPr>
                        <a:t>新区实验高级中学</a:t>
                      </a:r>
                    </a:p>
                  </a:txBody>
                  <a:tcPr marL="35063" marR="37568" marT="10018" marB="75136"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t">
                        <a:lnSpc>
                          <a:spcPts val="1800"/>
                        </a:lnSpc>
                      </a:pPr>
                      <a:r>
                        <a:rPr lang="en-US" sz="700" cap="none" spc="0">
                          <a:solidFill>
                            <a:schemeClr val="tx1"/>
                          </a:solidFill>
                          <a:effectLst/>
                        </a:rPr>
                        <a:t>800</a:t>
                      </a:r>
                    </a:p>
                  </a:txBody>
                  <a:tcPr marL="35063" marR="37568" marT="10018" marB="751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t">
                        <a:lnSpc>
                          <a:spcPts val="1800"/>
                        </a:lnSpc>
                      </a:pPr>
                      <a:r>
                        <a:rPr lang="zh-CN" altLang="en-US" sz="700" cap="none" spc="0">
                          <a:solidFill>
                            <a:schemeClr val="tx1"/>
                          </a:solidFill>
                          <a:effectLst/>
                        </a:rPr>
                        <a:t>自主招生</a:t>
                      </a:r>
                      <a:r>
                        <a:rPr lang="en-US" altLang="zh-CN" sz="700" cap="none" spc="0">
                          <a:solidFill>
                            <a:schemeClr val="tx1"/>
                          </a:solidFill>
                          <a:effectLst/>
                        </a:rPr>
                        <a:t>240</a:t>
                      </a:r>
                      <a:r>
                        <a:rPr lang="zh-CN" altLang="en-US" sz="700" cap="none" spc="0">
                          <a:solidFill>
                            <a:schemeClr val="tx1"/>
                          </a:solidFill>
                          <a:effectLst/>
                        </a:rPr>
                        <a:t>人；足球后备人才男</a:t>
                      </a:r>
                      <a:r>
                        <a:rPr lang="en-US" altLang="zh-CN" sz="700" cap="none" spc="0">
                          <a:solidFill>
                            <a:schemeClr val="tx1"/>
                          </a:solidFill>
                          <a:effectLst/>
                        </a:rPr>
                        <a:t>12</a:t>
                      </a:r>
                      <a:r>
                        <a:rPr lang="zh-CN" altLang="en-US" sz="700" cap="none" spc="0">
                          <a:solidFill>
                            <a:schemeClr val="tx1"/>
                          </a:solidFill>
                          <a:effectLst/>
                        </a:rPr>
                        <a:t>人、女</a:t>
                      </a:r>
                      <a:r>
                        <a:rPr lang="en-US" altLang="zh-CN" sz="700" cap="none" spc="0">
                          <a:solidFill>
                            <a:schemeClr val="tx1"/>
                          </a:solidFill>
                          <a:effectLst/>
                        </a:rPr>
                        <a:t>12</a:t>
                      </a:r>
                      <a:r>
                        <a:rPr lang="zh-CN" altLang="en-US" sz="700" cap="none" spc="0">
                          <a:solidFill>
                            <a:schemeClr val="tx1"/>
                          </a:solidFill>
                          <a:effectLst/>
                        </a:rPr>
                        <a:t>人；普通班</a:t>
                      </a:r>
                      <a:r>
                        <a:rPr lang="en-US" altLang="zh-CN" sz="700" cap="none" spc="0">
                          <a:solidFill>
                            <a:schemeClr val="tx1"/>
                          </a:solidFill>
                          <a:effectLst/>
                        </a:rPr>
                        <a:t>536</a:t>
                      </a:r>
                      <a:r>
                        <a:rPr lang="zh-CN" altLang="en-US" sz="700" cap="none" spc="0">
                          <a:solidFill>
                            <a:schemeClr val="tx1"/>
                          </a:solidFill>
                          <a:effectLst/>
                        </a:rPr>
                        <a:t>人。</a:t>
                      </a:r>
                    </a:p>
                  </a:txBody>
                  <a:tcPr marL="35063" marR="37568" marT="10018" marB="751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t">
                        <a:lnSpc>
                          <a:spcPts val="1800"/>
                        </a:lnSpc>
                      </a:pPr>
                      <a:r>
                        <a:rPr lang="en-US" sz="700" cap="none" spc="0">
                          <a:solidFill>
                            <a:schemeClr val="tx1"/>
                          </a:solidFill>
                          <a:effectLst/>
                        </a:rPr>
                        <a:t>1600</a:t>
                      </a:r>
                    </a:p>
                  </a:txBody>
                  <a:tcPr marL="35063" marR="37568" marT="10018" marB="751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481300280"/>
                  </a:ext>
                </a:extLst>
              </a:tr>
              <a:tr h="480870">
                <a:tc>
                  <a:txBody>
                    <a:bodyPr/>
                    <a:lstStyle/>
                    <a:p>
                      <a:pPr algn="ctr" fontAlgn="t">
                        <a:lnSpc>
                          <a:spcPts val="1800"/>
                        </a:lnSpc>
                      </a:pPr>
                      <a:r>
                        <a:rPr lang="zh-CN" altLang="en-US" sz="700" cap="none" spc="0">
                          <a:solidFill>
                            <a:schemeClr val="tx1"/>
                          </a:solidFill>
                          <a:effectLst/>
                        </a:rPr>
                        <a:t>新区第五高级中学</a:t>
                      </a:r>
                    </a:p>
                  </a:txBody>
                  <a:tcPr marL="35063" marR="37568" marT="10018" marB="75136"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fontAlgn="t">
                        <a:lnSpc>
                          <a:spcPts val="1800"/>
                        </a:lnSpc>
                      </a:pPr>
                      <a:r>
                        <a:rPr lang="en-US" sz="700" cap="none" spc="0">
                          <a:solidFill>
                            <a:schemeClr val="tx1"/>
                          </a:solidFill>
                          <a:effectLst/>
                        </a:rPr>
                        <a:t>690</a:t>
                      </a:r>
                    </a:p>
                  </a:txBody>
                  <a:tcPr marL="35063" marR="37568" marT="10018" marB="751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fontAlgn="t">
                        <a:lnSpc>
                          <a:spcPts val="1800"/>
                        </a:lnSpc>
                      </a:pPr>
                      <a:r>
                        <a:rPr lang="zh-CN" altLang="en-US" sz="700" cap="none" spc="0">
                          <a:solidFill>
                            <a:schemeClr val="tx1"/>
                          </a:solidFill>
                          <a:effectLst/>
                        </a:rPr>
                        <a:t>自主招生</a:t>
                      </a:r>
                      <a:r>
                        <a:rPr lang="en-US" altLang="zh-CN" sz="700" cap="none" spc="0">
                          <a:solidFill>
                            <a:schemeClr val="tx1"/>
                          </a:solidFill>
                          <a:effectLst/>
                        </a:rPr>
                        <a:t>80</a:t>
                      </a:r>
                      <a:r>
                        <a:rPr lang="zh-CN" altLang="en-US" sz="700" cap="none" spc="0">
                          <a:solidFill>
                            <a:schemeClr val="tx1"/>
                          </a:solidFill>
                          <a:effectLst/>
                        </a:rPr>
                        <a:t>人；美术班</a:t>
                      </a:r>
                      <a:r>
                        <a:rPr lang="en-US" altLang="zh-CN" sz="700" cap="none" spc="0">
                          <a:solidFill>
                            <a:schemeClr val="tx1"/>
                          </a:solidFill>
                          <a:effectLst/>
                        </a:rPr>
                        <a:t>342</a:t>
                      </a:r>
                      <a:r>
                        <a:rPr lang="zh-CN" altLang="en-US" sz="700" cap="none" spc="0">
                          <a:solidFill>
                            <a:schemeClr val="tx1"/>
                          </a:solidFill>
                          <a:effectLst/>
                        </a:rPr>
                        <a:t>人，书法班</a:t>
                      </a:r>
                      <a:r>
                        <a:rPr lang="en-US" altLang="zh-CN" sz="700" cap="none" spc="0">
                          <a:solidFill>
                            <a:schemeClr val="tx1"/>
                          </a:solidFill>
                          <a:effectLst/>
                        </a:rPr>
                        <a:t>48</a:t>
                      </a:r>
                      <a:r>
                        <a:rPr lang="zh-CN" altLang="en-US" sz="700" cap="none" spc="0">
                          <a:solidFill>
                            <a:schemeClr val="tx1"/>
                          </a:solidFill>
                          <a:effectLst/>
                        </a:rPr>
                        <a:t>人，音乐班｛器乐类（含管乐、管弦乐、民乐）、舞蹈类、声乐类｝</a:t>
                      </a:r>
                      <a:r>
                        <a:rPr lang="en-US" altLang="zh-CN" sz="700" cap="none" spc="0">
                          <a:solidFill>
                            <a:schemeClr val="tx1"/>
                          </a:solidFill>
                          <a:effectLst/>
                        </a:rPr>
                        <a:t>38</a:t>
                      </a:r>
                      <a:r>
                        <a:rPr lang="zh-CN" altLang="en-US" sz="700" cap="none" spc="0">
                          <a:solidFill>
                            <a:schemeClr val="tx1"/>
                          </a:solidFill>
                          <a:effectLst/>
                        </a:rPr>
                        <a:t>人，田径男</a:t>
                      </a:r>
                      <a:r>
                        <a:rPr lang="en-US" altLang="zh-CN" sz="700" cap="none" spc="0">
                          <a:solidFill>
                            <a:schemeClr val="tx1"/>
                          </a:solidFill>
                          <a:effectLst/>
                        </a:rPr>
                        <a:t>5</a:t>
                      </a:r>
                      <a:r>
                        <a:rPr lang="zh-CN" altLang="en-US" sz="700" cap="none" spc="0">
                          <a:solidFill>
                            <a:schemeClr val="tx1"/>
                          </a:solidFill>
                          <a:effectLst/>
                        </a:rPr>
                        <a:t>人、女</a:t>
                      </a:r>
                      <a:r>
                        <a:rPr lang="en-US" altLang="zh-CN" sz="700" cap="none" spc="0">
                          <a:solidFill>
                            <a:schemeClr val="tx1"/>
                          </a:solidFill>
                          <a:effectLst/>
                        </a:rPr>
                        <a:t>5</a:t>
                      </a:r>
                      <a:r>
                        <a:rPr lang="zh-CN" altLang="en-US" sz="700" cap="none" spc="0">
                          <a:solidFill>
                            <a:schemeClr val="tx1"/>
                          </a:solidFill>
                          <a:effectLst/>
                        </a:rPr>
                        <a:t>人，健美操男</a:t>
                      </a:r>
                      <a:r>
                        <a:rPr lang="en-US" altLang="zh-CN" sz="700" cap="none" spc="0">
                          <a:solidFill>
                            <a:schemeClr val="tx1"/>
                          </a:solidFill>
                          <a:effectLst/>
                        </a:rPr>
                        <a:t>4</a:t>
                      </a:r>
                      <a:r>
                        <a:rPr lang="zh-CN" altLang="en-US" sz="700" cap="none" spc="0">
                          <a:solidFill>
                            <a:schemeClr val="tx1"/>
                          </a:solidFill>
                          <a:effectLst/>
                        </a:rPr>
                        <a:t>人、女</a:t>
                      </a:r>
                      <a:r>
                        <a:rPr lang="en-US" altLang="zh-CN" sz="700" cap="none" spc="0">
                          <a:solidFill>
                            <a:schemeClr val="tx1"/>
                          </a:solidFill>
                          <a:effectLst/>
                        </a:rPr>
                        <a:t>4</a:t>
                      </a:r>
                      <a:r>
                        <a:rPr lang="zh-CN" altLang="en-US" sz="700" cap="none" spc="0">
                          <a:solidFill>
                            <a:schemeClr val="tx1"/>
                          </a:solidFill>
                          <a:effectLst/>
                        </a:rPr>
                        <a:t>人；普通班</a:t>
                      </a:r>
                      <a:r>
                        <a:rPr lang="en-US" altLang="zh-CN" sz="700" cap="none" spc="0">
                          <a:solidFill>
                            <a:schemeClr val="tx1"/>
                          </a:solidFill>
                          <a:effectLst/>
                        </a:rPr>
                        <a:t>164</a:t>
                      </a:r>
                      <a:r>
                        <a:rPr lang="zh-CN" altLang="en-US" sz="700" cap="none" spc="0">
                          <a:solidFill>
                            <a:schemeClr val="tx1"/>
                          </a:solidFill>
                          <a:effectLst/>
                        </a:rPr>
                        <a:t>人。详见学校招生简章。</a:t>
                      </a:r>
                    </a:p>
                  </a:txBody>
                  <a:tcPr marL="35063" marR="37568" marT="10018" marB="751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fontAlgn="t">
                        <a:lnSpc>
                          <a:spcPts val="1800"/>
                        </a:lnSpc>
                      </a:pPr>
                      <a:r>
                        <a:rPr lang="en-US" sz="700" cap="none" spc="0">
                          <a:solidFill>
                            <a:schemeClr val="tx1"/>
                          </a:solidFill>
                          <a:effectLst/>
                        </a:rPr>
                        <a:t>1600</a:t>
                      </a:r>
                    </a:p>
                  </a:txBody>
                  <a:tcPr marL="35063" marR="37568" marT="10018" marB="751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795392944"/>
                  </a:ext>
                </a:extLst>
              </a:tr>
              <a:tr h="355644">
                <a:tc>
                  <a:txBody>
                    <a:bodyPr/>
                    <a:lstStyle/>
                    <a:p>
                      <a:pPr algn="ctr" fontAlgn="t">
                        <a:lnSpc>
                          <a:spcPts val="1800"/>
                        </a:lnSpc>
                      </a:pPr>
                      <a:r>
                        <a:rPr lang="zh-CN" altLang="en-US" sz="700" cap="none" spc="0">
                          <a:solidFill>
                            <a:schemeClr val="tx1"/>
                          </a:solidFill>
                          <a:effectLst/>
                        </a:rPr>
                        <a:t>新区第三高级中学</a:t>
                      </a:r>
                    </a:p>
                  </a:txBody>
                  <a:tcPr marL="35063" marR="37568" marT="10018" marB="75136"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t">
                        <a:lnSpc>
                          <a:spcPts val="1800"/>
                        </a:lnSpc>
                      </a:pPr>
                      <a:r>
                        <a:rPr lang="en-US" sz="700" cap="none" spc="0">
                          <a:solidFill>
                            <a:schemeClr val="tx1"/>
                          </a:solidFill>
                          <a:effectLst/>
                        </a:rPr>
                        <a:t>520</a:t>
                      </a:r>
                    </a:p>
                  </a:txBody>
                  <a:tcPr marL="35063" marR="37568" marT="10018" marB="751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t">
                        <a:lnSpc>
                          <a:spcPts val="1800"/>
                        </a:lnSpc>
                      </a:pPr>
                      <a:r>
                        <a:rPr lang="zh-CN" altLang="en-US" sz="700" cap="none" spc="0">
                          <a:solidFill>
                            <a:schemeClr val="tx1"/>
                          </a:solidFill>
                          <a:effectLst/>
                        </a:rPr>
                        <a:t>自主招生</a:t>
                      </a:r>
                      <a:r>
                        <a:rPr lang="en-US" altLang="zh-CN" sz="700" cap="none" spc="0">
                          <a:solidFill>
                            <a:schemeClr val="tx1"/>
                          </a:solidFill>
                          <a:effectLst/>
                        </a:rPr>
                        <a:t>80</a:t>
                      </a:r>
                      <a:r>
                        <a:rPr lang="zh-CN" altLang="en-US" sz="700" cap="none" spc="0">
                          <a:solidFill>
                            <a:schemeClr val="tx1"/>
                          </a:solidFill>
                          <a:effectLst/>
                        </a:rPr>
                        <a:t>人；书法班</a:t>
                      </a:r>
                      <a:r>
                        <a:rPr lang="en-US" altLang="zh-CN" sz="700" cap="none" spc="0">
                          <a:solidFill>
                            <a:schemeClr val="tx1"/>
                          </a:solidFill>
                          <a:effectLst/>
                        </a:rPr>
                        <a:t>48</a:t>
                      </a:r>
                      <a:r>
                        <a:rPr lang="zh-CN" altLang="en-US" sz="700" cap="none" spc="0">
                          <a:solidFill>
                            <a:schemeClr val="tx1"/>
                          </a:solidFill>
                          <a:effectLst/>
                        </a:rPr>
                        <a:t>人，美术</a:t>
                      </a:r>
                      <a:r>
                        <a:rPr lang="en-US" altLang="zh-CN" sz="700" cap="none" spc="0">
                          <a:solidFill>
                            <a:schemeClr val="tx1"/>
                          </a:solidFill>
                          <a:effectLst/>
                        </a:rPr>
                        <a:t>10</a:t>
                      </a:r>
                      <a:r>
                        <a:rPr lang="zh-CN" altLang="en-US" sz="700" cap="none" spc="0">
                          <a:solidFill>
                            <a:schemeClr val="tx1"/>
                          </a:solidFill>
                          <a:effectLst/>
                        </a:rPr>
                        <a:t>人，音乐</a:t>
                      </a:r>
                      <a:r>
                        <a:rPr lang="en-US" altLang="zh-CN" sz="700" cap="none" spc="0">
                          <a:solidFill>
                            <a:schemeClr val="tx1"/>
                          </a:solidFill>
                          <a:effectLst/>
                        </a:rPr>
                        <a:t>10</a:t>
                      </a:r>
                      <a:r>
                        <a:rPr lang="zh-CN" altLang="en-US" sz="700" cap="none" spc="0">
                          <a:solidFill>
                            <a:schemeClr val="tx1"/>
                          </a:solidFill>
                          <a:effectLst/>
                        </a:rPr>
                        <a:t>人（声乐、器乐），田赛（跳高、跳远）</a:t>
                      </a:r>
                      <a:r>
                        <a:rPr lang="en-US" altLang="zh-CN" sz="700" cap="none" spc="0">
                          <a:solidFill>
                            <a:schemeClr val="tx1"/>
                          </a:solidFill>
                          <a:effectLst/>
                        </a:rPr>
                        <a:t>2</a:t>
                      </a:r>
                      <a:r>
                        <a:rPr lang="zh-CN" altLang="en-US" sz="700" cap="none" spc="0">
                          <a:solidFill>
                            <a:schemeClr val="tx1"/>
                          </a:solidFill>
                          <a:effectLst/>
                        </a:rPr>
                        <a:t>人，径赛（</a:t>
                      </a:r>
                      <a:r>
                        <a:rPr lang="en-US" altLang="zh-CN" sz="700" cap="none" spc="0">
                          <a:solidFill>
                            <a:schemeClr val="tx1"/>
                          </a:solidFill>
                          <a:effectLst/>
                        </a:rPr>
                        <a:t>400</a:t>
                      </a:r>
                      <a:r>
                        <a:rPr lang="zh-CN" altLang="en-US" sz="700" cap="none" spc="0">
                          <a:solidFill>
                            <a:schemeClr val="tx1"/>
                          </a:solidFill>
                          <a:effectLst/>
                        </a:rPr>
                        <a:t>米、</a:t>
                      </a:r>
                      <a:r>
                        <a:rPr lang="en-US" altLang="zh-CN" sz="700" cap="none" spc="0">
                          <a:solidFill>
                            <a:schemeClr val="tx1"/>
                          </a:solidFill>
                          <a:effectLst/>
                        </a:rPr>
                        <a:t>800</a:t>
                      </a:r>
                      <a:r>
                        <a:rPr lang="zh-CN" altLang="en-US" sz="700" cap="none" spc="0">
                          <a:solidFill>
                            <a:schemeClr val="tx1"/>
                          </a:solidFill>
                          <a:effectLst/>
                        </a:rPr>
                        <a:t>米、</a:t>
                      </a:r>
                      <a:r>
                        <a:rPr lang="en-US" altLang="zh-CN" sz="700" cap="none" spc="0">
                          <a:solidFill>
                            <a:schemeClr val="tx1"/>
                          </a:solidFill>
                          <a:effectLst/>
                        </a:rPr>
                        <a:t>1500</a:t>
                      </a:r>
                      <a:r>
                        <a:rPr lang="zh-CN" altLang="en-US" sz="700" cap="none" spc="0">
                          <a:solidFill>
                            <a:schemeClr val="tx1"/>
                          </a:solidFill>
                          <a:effectLst/>
                        </a:rPr>
                        <a:t>米）</a:t>
                      </a:r>
                      <a:r>
                        <a:rPr lang="en-US" altLang="zh-CN" sz="700" cap="none" spc="0">
                          <a:solidFill>
                            <a:schemeClr val="tx1"/>
                          </a:solidFill>
                          <a:effectLst/>
                        </a:rPr>
                        <a:t>3</a:t>
                      </a:r>
                      <a:r>
                        <a:rPr lang="zh-CN" altLang="en-US" sz="700" cap="none" spc="0">
                          <a:solidFill>
                            <a:schemeClr val="tx1"/>
                          </a:solidFill>
                          <a:effectLst/>
                        </a:rPr>
                        <a:t>人；普通班</a:t>
                      </a:r>
                      <a:r>
                        <a:rPr lang="en-US" altLang="zh-CN" sz="700" cap="none" spc="0">
                          <a:solidFill>
                            <a:schemeClr val="tx1"/>
                          </a:solidFill>
                          <a:effectLst/>
                        </a:rPr>
                        <a:t>367</a:t>
                      </a:r>
                      <a:r>
                        <a:rPr lang="zh-CN" altLang="en-US" sz="700" cap="none" spc="0">
                          <a:solidFill>
                            <a:schemeClr val="tx1"/>
                          </a:solidFill>
                          <a:effectLst/>
                        </a:rPr>
                        <a:t>人。详见学校招生简章。</a:t>
                      </a:r>
                    </a:p>
                  </a:txBody>
                  <a:tcPr marL="35063" marR="37568" marT="10018" marB="751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t">
                        <a:lnSpc>
                          <a:spcPts val="1800"/>
                        </a:lnSpc>
                      </a:pPr>
                      <a:r>
                        <a:rPr lang="en-US" sz="700" cap="none" spc="0">
                          <a:solidFill>
                            <a:schemeClr val="tx1"/>
                          </a:solidFill>
                          <a:effectLst/>
                        </a:rPr>
                        <a:t>1600</a:t>
                      </a:r>
                    </a:p>
                  </a:txBody>
                  <a:tcPr marL="35063" marR="37568" marT="10018" marB="751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409420418"/>
                  </a:ext>
                </a:extLst>
              </a:tr>
              <a:tr h="355644">
                <a:tc>
                  <a:txBody>
                    <a:bodyPr/>
                    <a:lstStyle/>
                    <a:p>
                      <a:pPr algn="ctr" fontAlgn="t">
                        <a:lnSpc>
                          <a:spcPts val="1800"/>
                        </a:lnSpc>
                      </a:pPr>
                      <a:r>
                        <a:rPr lang="zh-CN" altLang="en-US" sz="700" cap="none" spc="0">
                          <a:solidFill>
                            <a:schemeClr val="tx1"/>
                          </a:solidFill>
                          <a:effectLst/>
                        </a:rPr>
                        <a:t>新区音乐学校</a:t>
                      </a:r>
                    </a:p>
                  </a:txBody>
                  <a:tcPr marL="35063" marR="37568" marT="10018" marB="75136"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fontAlgn="t">
                        <a:lnSpc>
                          <a:spcPts val="1800"/>
                        </a:lnSpc>
                      </a:pPr>
                      <a:r>
                        <a:rPr lang="en-US" sz="700" cap="none" spc="0">
                          <a:solidFill>
                            <a:schemeClr val="tx1"/>
                          </a:solidFill>
                          <a:effectLst/>
                        </a:rPr>
                        <a:t>240</a:t>
                      </a:r>
                    </a:p>
                  </a:txBody>
                  <a:tcPr marL="35063" marR="37568" marT="10018" marB="751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fontAlgn="t">
                        <a:lnSpc>
                          <a:spcPts val="1800"/>
                        </a:lnSpc>
                      </a:pPr>
                      <a:r>
                        <a:rPr lang="zh-CN" altLang="en-US" sz="700" cap="none" spc="0">
                          <a:solidFill>
                            <a:schemeClr val="tx1"/>
                          </a:solidFill>
                          <a:effectLst/>
                        </a:rPr>
                        <a:t>艺术自主招生</a:t>
                      </a:r>
                      <a:r>
                        <a:rPr lang="en-US" altLang="zh-CN" sz="700" cap="none" spc="0">
                          <a:solidFill>
                            <a:schemeClr val="tx1"/>
                          </a:solidFill>
                          <a:effectLst/>
                        </a:rPr>
                        <a:t>80</a:t>
                      </a:r>
                      <a:r>
                        <a:rPr lang="zh-CN" altLang="en-US" sz="700" cap="none" spc="0">
                          <a:solidFill>
                            <a:schemeClr val="tx1"/>
                          </a:solidFill>
                          <a:effectLst/>
                        </a:rPr>
                        <a:t>人；美术班</a:t>
                      </a:r>
                      <a:r>
                        <a:rPr lang="en-US" altLang="zh-CN" sz="700" cap="none" spc="0">
                          <a:solidFill>
                            <a:schemeClr val="tx1"/>
                          </a:solidFill>
                          <a:effectLst/>
                        </a:rPr>
                        <a:t>80</a:t>
                      </a:r>
                      <a:r>
                        <a:rPr lang="zh-CN" altLang="en-US" sz="700" cap="none" spc="0">
                          <a:solidFill>
                            <a:schemeClr val="tx1"/>
                          </a:solidFill>
                          <a:effectLst/>
                        </a:rPr>
                        <a:t>人，音乐班｛声乐、器乐（含民族乐器和西洋乐器）｝、播音与主持、戏剧表演、国际标准舞共</a:t>
                      </a:r>
                      <a:r>
                        <a:rPr lang="en-US" altLang="zh-CN" sz="700" cap="none" spc="0">
                          <a:solidFill>
                            <a:schemeClr val="tx1"/>
                          </a:solidFill>
                          <a:effectLst/>
                        </a:rPr>
                        <a:t>80</a:t>
                      </a:r>
                      <a:r>
                        <a:rPr lang="zh-CN" altLang="en-US" sz="700" cap="none" spc="0">
                          <a:solidFill>
                            <a:schemeClr val="tx1"/>
                          </a:solidFill>
                          <a:effectLst/>
                        </a:rPr>
                        <a:t>人。详见学校招生简章。</a:t>
                      </a:r>
                    </a:p>
                  </a:txBody>
                  <a:tcPr marL="35063" marR="37568" marT="10018" marB="751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fontAlgn="t">
                        <a:lnSpc>
                          <a:spcPts val="1800"/>
                        </a:lnSpc>
                      </a:pPr>
                      <a:r>
                        <a:rPr lang="en-US" sz="700" cap="none" spc="0">
                          <a:solidFill>
                            <a:schemeClr val="tx1"/>
                          </a:solidFill>
                          <a:effectLst/>
                        </a:rPr>
                        <a:t>1600</a:t>
                      </a:r>
                    </a:p>
                  </a:txBody>
                  <a:tcPr marL="35063" marR="37568" marT="10018" marB="751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548344262"/>
                  </a:ext>
                </a:extLst>
              </a:tr>
              <a:tr h="230417">
                <a:tc>
                  <a:txBody>
                    <a:bodyPr/>
                    <a:lstStyle/>
                    <a:p>
                      <a:pPr algn="ctr" fontAlgn="t">
                        <a:lnSpc>
                          <a:spcPts val="1800"/>
                        </a:lnSpc>
                      </a:pPr>
                      <a:r>
                        <a:rPr lang="zh-CN" altLang="en-US" sz="700" cap="none" spc="0">
                          <a:solidFill>
                            <a:schemeClr val="tx1"/>
                          </a:solidFill>
                          <a:effectLst/>
                        </a:rPr>
                        <a:t>新区第九高级中学</a:t>
                      </a:r>
                    </a:p>
                  </a:txBody>
                  <a:tcPr marL="35063" marR="37568" marT="10018" marB="75136"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t">
                        <a:lnSpc>
                          <a:spcPts val="1800"/>
                        </a:lnSpc>
                      </a:pPr>
                      <a:r>
                        <a:rPr lang="en-US" sz="700" cap="none" spc="0">
                          <a:solidFill>
                            <a:schemeClr val="tx1"/>
                          </a:solidFill>
                          <a:effectLst/>
                        </a:rPr>
                        <a:t>800</a:t>
                      </a:r>
                    </a:p>
                  </a:txBody>
                  <a:tcPr marL="35063" marR="37568" marT="10018" marB="751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t">
                        <a:lnSpc>
                          <a:spcPts val="1800"/>
                        </a:lnSpc>
                      </a:pPr>
                      <a:r>
                        <a:rPr lang="zh-CN" altLang="en-US" sz="700" cap="none" spc="0">
                          <a:solidFill>
                            <a:schemeClr val="tx1"/>
                          </a:solidFill>
                          <a:effectLst/>
                        </a:rPr>
                        <a:t>自主招生</a:t>
                      </a:r>
                      <a:r>
                        <a:rPr lang="en-US" altLang="zh-CN" sz="700" cap="none" spc="0">
                          <a:solidFill>
                            <a:schemeClr val="tx1"/>
                          </a:solidFill>
                          <a:effectLst/>
                        </a:rPr>
                        <a:t>240</a:t>
                      </a:r>
                      <a:r>
                        <a:rPr lang="zh-CN" altLang="en-US" sz="700" cap="none" spc="0">
                          <a:solidFill>
                            <a:schemeClr val="tx1"/>
                          </a:solidFill>
                          <a:effectLst/>
                        </a:rPr>
                        <a:t>人；美术班</a:t>
                      </a:r>
                      <a:r>
                        <a:rPr lang="en-US" altLang="zh-CN" sz="700" cap="none" spc="0">
                          <a:solidFill>
                            <a:schemeClr val="tx1"/>
                          </a:solidFill>
                          <a:effectLst/>
                        </a:rPr>
                        <a:t>40</a:t>
                      </a:r>
                      <a:r>
                        <a:rPr lang="zh-CN" altLang="en-US" sz="700" cap="none" spc="0">
                          <a:solidFill>
                            <a:schemeClr val="tx1"/>
                          </a:solidFill>
                          <a:effectLst/>
                        </a:rPr>
                        <a:t>人，书法班</a:t>
                      </a:r>
                      <a:r>
                        <a:rPr lang="en-US" altLang="zh-CN" sz="700" cap="none" spc="0">
                          <a:solidFill>
                            <a:schemeClr val="tx1"/>
                          </a:solidFill>
                          <a:effectLst/>
                        </a:rPr>
                        <a:t>40</a:t>
                      </a:r>
                      <a:r>
                        <a:rPr lang="zh-CN" altLang="en-US" sz="700" cap="none" spc="0">
                          <a:solidFill>
                            <a:schemeClr val="tx1"/>
                          </a:solidFill>
                          <a:effectLst/>
                        </a:rPr>
                        <a:t>人；普通班</a:t>
                      </a:r>
                      <a:r>
                        <a:rPr lang="en-US" altLang="zh-CN" sz="700" cap="none" spc="0">
                          <a:solidFill>
                            <a:schemeClr val="tx1"/>
                          </a:solidFill>
                          <a:effectLst/>
                        </a:rPr>
                        <a:t>480</a:t>
                      </a:r>
                      <a:r>
                        <a:rPr lang="zh-CN" altLang="en-US" sz="700" cap="none" spc="0">
                          <a:solidFill>
                            <a:schemeClr val="tx1"/>
                          </a:solidFill>
                          <a:effectLst/>
                        </a:rPr>
                        <a:t>人。</a:t>
                      </a:r>
                    </a:p>
                  </a:txBody>
                  <a:tcPr marL="35063" marR="37568" marT="10018" marB="751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t">
                        <a:lnSpc>
                          <a:spcPts val="1800"/>
                        </a:lnSpc>
                      </a:pPr>
                      <a:r>
                        <a:rPr lang="en-US" sz="700" cap="none" spc="0">
                          <a:solidFill>
                            <a:schemeClr val="tx1"/>
                          </a:solidFill>
                          <a:effectLst/>
                        </a:rPr>
                        <a:t>1600</a:t>
                      </a:r>
                    </a:p>
                  </a:txBody>
                  <a:tcPr marL="35063" marR="37568" marT="10018" marB="751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566149288"/>
                  </a:ext>
                </a:extLst>
              </a:tr>
              <a:tr h="230417">
                <a:tc>
                  <a:txBody>
                    <a:bodyPr/>
                    <a:lstStyle/>
                    <a:p>
                      <a:pPr algn="ctr" fontAlgn="t">
                        <a:lnSpc>
                          <a:spcPts val="1800"/>
                        </a:lnSpc>
                      </a:pPr>
                      <a:r>
                        <a:rPr lang="zh-CN" altLang="en-US" sz="700" cap="none" spc="0">
                          <a:solidFill>
                            <a:schemeClr val="tx1"/>
                          </a:solidFill>
                          <a:effectLst/>
                        </a:rPr>
                        <a:t>新区中德应用技术学校</a:t>
                      </a:r>
                    </a:p>
                  </a:txBody>
                  <a:tcPr marL="35063" marR="37568" marT="10018" marB="75136"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fontAlgn="t">
                        <a:lnSpc>
                          <a:spcPts val="1800"/>
                        </a:lnSpc>
                      </a:pPr>
                      <a:r>
                        <a:rPr lang="en-US" sz="700" cap="none" spc="0">
                          <a:solidFill>
                            <a:schemeClr val="tx1"/>
                          </a:solidFill>
                          <a:effectLst/>
                        </a:rPr>
                        <a:t>500</a:t>
                      </a:r>
                    </a:p>
                  </a:txBody>
                  <a:tcPr marL="35063" marR="37568" marT="10018" marB="751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fontAlgn="t">
                        <a:lnSpc>
                          <a:spcPts val="1800"/>
                        </a:lnSpc>
                      </a:pPr>
                      <a:r>
                        <a:rPr lang="zh-CN" altLang="en-US" sz="700" cap="none" spc="0">
                          <a:solidFill>
                            <a:schemeClr val="tx1"/>
                          </a:solidFill>
                          <a:effectLst/>
                        </a:rPr>
                        <a:t>综合高中实验班</a:t>
                      </a:r>
                      <a:r>
                        <a:rPr lang="en-US" altLang="zh-CN" sz="700" cap="none" spc="0">
                          <a:solidFill>
                            <a:schemeClr val="tx1"/>
                          </a:solidFill>
                          <a:effectLst/>
                        </a:rPr>
                        <a:t>500</a:t>
                      </a:r>
                      <a:r>
                        <a:rPr lang="zh-CN" altLang="en-US" sz="700" cap="none" spc="0">
                          <a:solidFill>
                            <a:schemeClr val="tx1"/>
                          </a:solidFill>
                          <a:effectLst/>
                        </a:rPr>
                        <a:t>人。</a:t>
                      </a:r>
                    </a:p>
                  </a:txBody>
                  <a:tcPr marL="35063" marR="37568" marT="10018" marB="751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fontAlgn="t">
                        <a:lnSpc>
                          <a:spcPts val="1800"/>
                        </a:lnSpc>
                      </a:pPr>
                      <a:r>
                        <a:rPr lang="en-US" sz="700" cap="none" spc="0">
                          <a:solidFill>
                            <a:schemeClr val="tx1"/>
                          </a:solidFill>
                          <a:effectLst/>
                        </a:rPr>
                        <a:t>1600</a:t>
                      </a:r>
                    </a:p>
                  </a:txBody>
                  <a:tcPr marL="35063" marR="37568" marT="10018" marB="751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890406011"/>
                  </a:ext>
                </a:extLst>
              </a:tr>
              <a:tr h="230417">
                <a:tc>
                  <a:txBody>
                    <a:bodyPr/>
                    <a:lstStyle/>
                    <a:p>
                      <a:pPr algn="ctr" fontAlgn="t">
                        <a:lnSpc>
                          <a:spcPts val="1800"/>
                        </a:lnSpc>
                      </a:pPr>
                      <a:r>
                        <a:rPr lang="zh-CN" altLang="en-US" sz="700" cap="none" spc="0">
                          <a:solidFill>
                            <a:schemeClr val="tx1"/>
                          </a:solidFill>
                          <a:effectLst/>
                        </a:rPr>
                        <a:t>新区职业中等专业学校</a:t>
                      </a:r>
                    </a:p>
                  </a:txBody>
                  <a:tcPr marL="35063" marR="37568" marT="10018" marB="75136"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t">
                        <a:lnSpc>
                          <a:spcPts val="1800"/>
                        </a:lnSpc>
                      </a:pPr>
                      <a:r>
                        <a:rPr lang="en-US" sz="700" cap="none" spc="0">
                          <a:solidFill>
                            <a:schemeClr val="tx1"/>
                          </a:solidFill>
                          <a:effectLst/>
                        </a:rPr>
                        <a:t>800</a:t>
                      </a:r>
                    </a:p>
                  </a:txBody>
                  <a:tcPr marL="35063" marR="37568" marT="10018" marB="751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t">
                        <a:lnSpc>
                          <a:spcPts val="1800"/>
                        </a:lnSpc>
                      </a:pPr>
                      <a:r>
                        <a:rPr lang="zh-CN" altLang="en-US" sz="700" cap="none" spc="0">
                          <a:solidFill>
                            <a:schemeClr val="tx1"/>
                          </a:solidFill>
                          <a:effectLst/>
                        </a:rPr>
                        <a:t>综合高中实验班</a:t>
                      </a:r>
                      <a:r>
                        <a:rPr lang="en-US" altLang="zh-CN" sz="700" cap="none" spc="0">
                          <a:solidFill>
                            <a:schemeClr val="tx1"/>
                          </a:solidFill>
                          <a:effectLst/>
                        </a:rPr>
                        <a:t>800</a:t>
                      </a:r>
                      <a:r>
                        <a:rPr lang="zh-CN" altLang="en-US" sz="700" cap="none" spc="0">
                          <a:solidFill>
                            <a:schemeClr val="tx1"/>
                          </a:solidFill>
                          <a:effectLst/>
                        </a:rPr>
                        <a:t>人。</a:t>
                      </a:r>
                    </a:p>
                  </a:txBody>
                  <a:tcPr marL="35063" marR="37568" marT="10018" marB="751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t">
                        <a:lnSpc>
                          <a:spcPts val="1800"/>
                        </a:lnSpc>
                      </a:pPr>
                      <a:r>
                        <a:rPr lang="en-US" sz="700" cap="none" spc="0">
                          <a:solidFill>
                            <a:schemeClr val="tx1"/>
                          </a:solidFill>
                          <a:effectLst/>
                        </a:rPr>
                        <a:t>1600</a:t>
                      </a:r>
                    </a:p>
                  </a:txBody>
                  <a:tcPr marL="35063" marR="37568" marT="10018" marB="751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835125149"/>
                  </a:ext>
                </a:extLst>
              </a:tr>
              <a:tr h="230417">
                <a:tc>
                  <a:txBody>
                    <a:bodyPr/>
                    <a:lstStyle/>
                    <a:p>
                      <a:pPr algn="ctr" fontAlgn="t">
                        <a:lnSpc>
                          <a:spcPts val="1800"/>
                        </a:lnSpc>
                      </a:pPr>
                      <a:r>
                        <a:rPr lang="zh-CN" altLang="en-US" sz="700" cap="none" spc="0">
                          <a:solidFill>
                            <a:schemeClr val="tx1"/>
                          </a:solidFill>
                          <a:effectLst/>
                        </a:rPr>
                        <a:t>新区高级职业技术学校</a:t>
                      </a:r>
                    </a:p>
                  </a:txBody>
                  <a:tcPr marL="35063" marR="37568" marT="10018" marB="75136"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lnSpc>
                          <a:spcPts val="1800"/>
                        </a:lnSpc>
                      </a:pPr>
                      <a:r>
                        <a:rPr lang="en-US" sz="700" cap="none" spc="0">
                          <a:solidFill>
                            <a:schemeClr val="tx1"/>
                          </a:solidFill>
                          <a:effectLst/>
                        </a:rPr>
                        <a:t>500</a:t>
                      </a:r>
                    </a:p>
                  </a:txBody>
                  <a:tcPr marL="35063" marR="37568" marT="10018" marB="7513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t">
                        <a:lnSpc>
                          <a:spcPts val="1800"/>
                        </a:lnSpc>
                      </a:pPr>
                      <a:r>
                        <a:rPr lang="zh-CN" altLang="en-US" sz="700" cap="none" spc="0">
                          <a:solidFill>
                            <a:schemeClr val="tx1"/>
                          </a:solidFill>
                          <a:effectLst/>
                        </a:rPr>
                        <a:t>综合高中实验班</a:t>
                      </a:r>
                      <a:r>
                        <a:rPr lang="en-US" altLang="zh-CN" sz="700" cap="none" spc="0">
                          <a:solidFill>
                            <a:schemeClr val="tx1"/>
                          </a:solidFill>
                          <a:effectLst/>
                        </a:rPr>
                        <a:t>500</a:t>
                      </a:r>
                      <a:r>
                        <a:rPr lang="zh-CN" altLang="en-US" sz="700" cap="none" spc="0">
                          <a:solidFill>
                            <a:schemeClr val="tx1"/>
                          </a:solidFill>
                          <a:effectLst/>
                        </a:rPr>
                        <a:t>人。</a:t>
                      </a:r>
                    </a:p>
                  </a:txBody>
                  <a:tcPr marL="35063" marR="37568" marT="10018" marB="7513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lnSpc>
                          <a:spcPts val="1800"/>
                        </a:lnSpc>
                      </a:pPr>
                      <a:r>
                        <a:rPr lang="en-US" sz="700" cap="none" spc="0">
                          <a:solidFill>
                            <a:schemeClr val="tx1"/>
                          </a:solidFill>
                          <a:effectLst/>
                        </a:rPr>
                        <a:t>1600</a:t>
                      </a:r>
                    </a:p>
                  </a:txBody>
                  <a:tcPr marL="35063" marR="37568" marT="10018" marB="7513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514203753"/>
                  </a:ext>
                </a:extLst>
              </a:tr>
            </a:tbl>
          </a:graphicData>
        </a:graphic>
      </p:graphicFrame>
    </p:spTree>
    <p:extLst>
      <p:ext uri="{BB962C8B-B14F-4D97-AF65-F5344CB8AC3E}">
        <p14:creationId xmlns:p14="http://schemas.microsoft.com/office/powerpoint/2010/main" val="1341566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60737D-21FE-4FD6-41BA-CA16485A1B0D}"/>
              </a:ext>
            </a:extLst>
          </p:cNvPr>
          <p:cNvSpPr>
            <a:spLocks noGrp="1"/>
          </p:cNvSpPr>
          <p:nvPr>
            <p:ph type="title"/>
          </p:nvPr>
        </p:nvSpPr>
        <p:spPr>
          <a:xfrm>
            <a:off x="2800350" y="672711"/>
            <a:ext cx="6411209" cy="863365"/>
          </a:xfrm>
        </p:spPr>
        <p:txBody>
          <a:bodyPr vert="horz" lIns="91440" tIns="45720" rIns="91440" bIns="45720" rtlCol="0" anchor="b">
            <a:normAutofit/>
          </a:bodyPr>
          <a:lstStyle/>
          <a:p>
            <a:pPr>
              <a:lnSpc>
                <a:spcPct val="100000"/>
              </a:lnSpc>
            </a:pPr>
            <a:r>
              <a:rPr lang="en-US" sz="4800"/>
              <a:t>附件: 附件2 (2/2)</a:t>
            </a:r>
          </a:p>
        </p:txBody>
      </p:sp>
      <p:graphicFrame>
        <p:nvGraphicFramePr>
          <p:cNvPr id="5" name="Content Placeholder 4">
            <a:extLst>
              <a:ext uri="{FF2B5EF4-FFF2-40B4-BE49-F238E27FC236}">
                <a16:creationId xmlns:a16="http://schemas.microsoft.com/office/drawing/2014/main" id="{48B9AEA7-127F-47E8-89AF-7FCBEE2AB894}"/>
              </a:ext>
            </a:extLst>
          </p:cNvPr>
          <p:cNvGraphicFramePr>
            <a:graphicFrameLocks noGrp="1"/>
          </p:cNvGraphicFramePr>
          <p:nvPr>
            <p:ph idx="1"/>
          </p:nvPr>
        </p:nvGraphicFramePr>
        <p:xfrm>
          <a:off x="2881201" y="1843666"/>
          <a:ext cx="6330361" cy="5185711"/>
        </p:xfrm>
        <a:graphic>
          <a:graphicData uri="http://schemas.openxmlformats.org/drawingml/2006/table">
            <a:tbl>
              <a:tblPr firstRow="1" bandRow="1">
                <a:tableStyleId>{8799B23B-EC83-4686-B30A-512413B5E67A}</a:tableStyleId>
              </a:tblPr>
              <a:tblGrid>
                <a:gridCol w="1355758">
                  <a:extLst>
                    <a:ext uri="{9D8B030D-6E8A-4147-A177-3AD203B41FA5}">
                      <a16:colId xmlns:a16="http://schemas.microsoft.com/office/drawing/2014/main" val="802711215"/>
                    </a:ext>
                  </a:extLst>
                </a:gridCol>
                <a:gridCol w="487521">
                  <a:extLst>
                    <a:ext uri="{9D8B030D-6E8A-4147-A177-3AD203B41FA5}">
                      <a16:colId xmlns:a16="http://schemas.microsoft.com/office/drawing/2014/main" val="2031783242"/>
                    </a:ext>
                  </a:extLst>
                </a:gridCol>
                <a:gridCol w="3544082">
                  <a:extLst>
                    <a:ext uri="{9D8B030D-6E8A-4147-A177-3AD203B41FA5}">
                      <a16:colId xmlns:a16="http://schemas.microsoft.com/office/drawing/2014/main" val="1939125375"/>
                    </a:ext>
                  </a:extLst>
                </a:gridCol>
                <a:gridCol w="943000">
                  <a:extLst>
                    <a:ext uri="{9D8B030D-6E8A-4147-A177-3AD203B41FA5}">
                      <a16:colId xmlns:a16="http://schemas.microsoft.com/office/drawing/2014/main" val="2351717967"/>
                    </a:ext>
                  </a:extLst>
                </a:gridCol>
              </a:tblGrid>
              <a:tr h="274745">
                <a:tc>
                  <a:txBody>
                    <a:bodyPr/>
                    <a:lstStyle/>
                    <a:p>
                      <a:pPr algn="ctr"/>
                      <a:r>
                        <a:rPr lang="zh-CN" altLang="en-US" sz="800">
                          <a:effectLst/>
                        </a:rPr>
                        <a:t>单位</a:t>
                      </a:r>
                      <a:endParaRPr lang="zh-CN" altLang="en-US" sz="1100">
                        <a:effectLst/>
                      </a:endParaRPr>
                    </a:p>
                  </a:txBody>
                  <a:tcPr marL="40669" marR="40669" marT="0" marB="0" anchor="ctr"/>
                </a:tc>
                <a:tc>
                  <a:txBody>
                    <a:bodyPr/>
                    <a:lstStyle/>
                    <a:p>
                      <a:pPr algn="ctr"/>
                      <a:r>
                        <a:rPr lang="zh-CN" altLang="en-US" sz="800">
                          <a:effectLst/>
                        </a:rPr>
                        <a:t>招生计划</a:t>
                      </a:r>
                      <a:endParaRPr lang="zh-CN" altLang="en-US" sz="1100">
                        <a:effectLst/>
                      </a:endParaRPr>
                    </a:p>
                  </a:txBody>
                  <a:tcPr marL="40669" marR="40669" marT="0" marB="0" anchor="ctr"/>
                </a:tc>
                <a:tc>
                  <a:txBody>
                    <a:bodyPr/>
                    <a:lstStyle/>
                    <a:p>
                      <a:pPr algn="ctr"/>
                      <a:r>
                        <a:rPr lang="zh-CN" altLang="en-US" sz="800">
                          <a:effectLst/>
                        </a:rPr>
                        <a:t>具体计划分配</a:t>
                      </a:r>
                      <a:endParaRPr lang="zh-CN" altLang="en-US" sz="1100">
                        <a:effectLst/>
                      </a:endParaRPr>
                    </a:p>
                  </a:txBody>
                  <a:tcPr marL="40669" marR="40669" marT="0" marB="0" anchor="ctr"/>
                </a:tc>
                <a:tc>
                  <a:txBody>
                    <a:bodyPr/>
                    <a:lstStyle/>
                    <a:p>
                      <a:pPr algn="ctr"/>
                      <a:r>
                        <a:rPr lang="zh-CN" altLang="en-US" sz="800">
                          <a:effectLst/>
                        </a:rPr>
                        <a:t>学费（元）</a:t>
                      </a:r>
                      <a:endParaRPr lang="zh-CN" altLang="en-US" sz="1100">
                        <a:effectLst/>
                      </a:endParaRPr>
                    </a:p>
                  </a:txBody>
                  <a:tcPr marL="40669" marR="40669" marT="0" marB="0" anchor="ctr"/>
                </a:tc>
                <a:extLst>
                  <a:ext uri="{0D108BD9-81ED-4DB2-BD59-A6C34878D82A}">
                    <a16:rowId xmlns:a16="http://schemas.microsoft.com/office/drawing/2014/main" val="3157027238"/>
                  </a:ext>
                </a:extLst>
              </a:tr>
              <a:tr h="274745">
                <a:tc>
                  <a:txBody>
                    <a:bodyPr/>
                    <a:lstStyle/>
                    <a:p>
                      <a:pPr algn="ctr"/>
                      <a:r>
                        <a:rPr lang="zh-CN" altLang="en-US" sz="800">
                          <a:effectLst/>
                        </a:rPr>
                        <a:t>单位</a:t>
                      </a:r>
                      <a:endParaRPr lang="zh-CN" altLang="en-US" sz="1100">
                        <a:effectLst/>
                      </a:endParaRPr>
                    </a:p>
                  </a:txBody>
                  <a:tcPr marL="40669" marR="40669" marT="0" marB="0" anchor="ctr"/>
                </a:tc>
                <a:tc>
                  <a:txBody>
                    <a:bodyPr/>
                    <a:lstStyle/>
                    <a:p>
                      <a:pPr algn="ctr"/>
                      <a:r>
                        <a:rPr lang="zh-CN" altLang="en-US" sz="800">
                          <a:effectLst/>
                        </a:rPr>
                        <a:t>招生计划</a:t>
                      </a:r>
                      <a:endParaRPr lang="zh-CN" altLang="en-US" sz="1100">
                        <a:effectLst/>
                      </a:endParaRPr>
                    </a:p>
                  </a:txBody>
                  <a:tcPr marL="40669" marR="40669" marT="0" marB="0" anchor="ctr"/>
                </a:tc>
                <a:tc>
                  <a:txBody>
                    <a:bodyPr/>
                    <a:lstStyle/>
                    <a:p>
                      <a:pPr algn="ctr"/>
                      <a:r>
                        <a:rPr lang="zh-CN" altLang="en-US" sz="800">
                          <a:effectLst/>
                        </a:rPr>
                        <a:t>具体计划分配</a:t>
                      </a:r>
                      <a:endParaRPr lang="zh-CN" altLang="en-US" sz="1100">
                        <a:effectLst/>
                      </a:endParaRPr>
                    </a:p>
                  </a:txBody>
                  <a:tcPr marL="40669" marR="40669" marT="0" marB="0" anchor="ctr"/>
                </a:tc>
                <a:tc>
                  <a:txBody>
                    <a:bodyPr/>
                    <a:lstStyle/>
                    <a:p>
                      <a:pPr algn="ctr"/>
                      <a:r>
                        <a:rPr lang="zh-CN" altLang="en-US" sz="800">
                          <a:effectLst/>
                        </a:rPr>
                        <a:t>学费（元）</a:t>
                      </a:r>
                      <a:endParaRPr lang="zh-CN" altLang="en-US" sz="1100">
                        <a:effectLst/>
                      </a:endParaRPr>
                    </a:p>
                  </a:txBody>
                  <a:tcPr marL="40669" marR="40669" marT="0" marB="0" anchor="ctr"/>
                </a:tc>
                <a:extLst>
                  <a:ext uri="{0D108BD9-81ED-4DB2-BD59-A6C34878D82A}">
                    <a16:rowId xmlns:a16="http://schemas.microsoft.com/office/drawing/2014/main" val="90439397"/>
                  </a:ext>
                </a:extLst>
              </a:tr>
              <a:tr h="292821">
                <a:tc>
                  <a:txBody>
                    <a:bodyPr/>
                    <a:lstStyle/>
                    <a:p>
                      <a:pPr algn="ctr" fontAlgn="t">
                        <a:lnSpc>
                          <a:spcPts val="1800"/>
                        </a:lnSpc>
                      </a:pPr>
                      <a:r>
                        <a:rPr lang="zh-CN" altLang="en-US" sz="700">
                          <a:effectLst/>
                        </a:rPr>
                        <a:t>青岛明天中学</a:t>
                      </a:r>
                      <a:endParaRPr lang="zh-CN" altLang="en-US" sz="1100">
                        <a:effectLst/>
                      </a:endParaRPr>
                    </a:p>
                  </a:txBody>
                  <a:tcPr marL="40669" marR="40669" marT="0" marB="0" anchor="ctr"/>
                </a:tc>
                <a:tc>
                  <a:txBody>
                    <a:bodyPr/>
                    <a:lstStyle/>
                    <a:p>
                      <a:pPr algn="ctr" fontAlgn="t">
                        <a:lnSpc>
                          <a:spcPts val="1800"/>
                        </a:lnSpc>
                      </a:pPr>
                      <a:r>
                        <a:rPr lang="en-US" sz="700">
                          <a:effectLst/>
                        </a:rPr>
                        <a:t>600</a:t>
                      </a:r>
                      <a:endParaRPr lang="en-US" sz="1100">
                        <a:effectLst/>
                      </a:endParaRPr>
                    </a:p>
                  </a:txBody>
                  <a:tcPr marL="40669" marR="40669" marT="0" marB="0" anchor="ctr"/>
                </a:tc>
                <a:tc>
                  <a:txBody>
                    <a:bodyPr/>
                    <a:lstStyle/>
                    <a:p>
                      <a:pPr fontAlgn="t">
                        <a:lnSpc>
                          <a:spcPts val="1800"/>
                        </a:lnSpc>
                      </a:pPr>
                      <a:r>
                        <a:rPr lang="zh-CN" altLang="en-US" sz="700">
                          <a:effectLst/>
                        </a:rPr>
                        <a:t>美术班</a:t>
                      </a:r>
                      <a:r>
                        <a:rPr lang="en-US" altLang="zh-CN" sz="700">
                          <a:effectLst/>
                        </a:rPr>
                        <a:t>440</a:t>
                      </a:r>
                      <a:r>
                        <a:rPr lang="zh-CN" altLang="en-US" sz="700">
                          <a:effectLst/>
                        </a:rPr>
                        <a:t>人，书法班</a:t>
                      </a:r>
                      <a:r>
                        <a:rPr lang="en-US" altLang="zh-CN" sz="700">
                          <a:effectLst/>
                        </a:rPr>
                        <a:t>30</a:t>
                      </a:r>
                      <a:r>
                        <a:rPr lang="zh-CN" altLang="en-US" sz="700">
                          <a:effectLst/>
                        </a:rPr>
                        <a:t>人，舞蹈班</a:t>
                      </a:r>
                      <a:r>
                        <a:rPr lang="en-US" altLang="zh-CN" sz="700">
                          <a:effectLst/>
                        </a:rPr>
                        <a:t>20</a:t>
                      </a:r>
                      <a:r>
                        <a:rPr lang="zh-CN" altLang="en-US" sz="700">
                          <a:effectLst/>
                        </a:rPr>
                        <a:t>人，田径班</a:t>
                      </a:r>
                      <a:r>
                        <a:rPr lang="en-US" altLang="zh-CN" sz="700">
                          <a:effectLst/>
                        </a:rPr>
                        <a:t>30</a:t>
                      </a:r>
                      <a:r>
                        <a:rPr lang="zh-CN" altLang="en-US" sz="700">
                          <a:effectLst/>
                        </a:rPr>
                        <a:t>人；普通班</a:t>
                      </a:r>
                      <a:r>
                        <a:rPr lang="en-US" altLang="zh-CN" sz="700">
                          <a:effectLst/>
                        </a:rPr>
                        <a:t>80</a:t>
                      </a:r>
                      <a:r>
                        <a:rPr lang="zh-CN" altLang="en-US" sz="700">
                          <a:effectLst/>
                        </a:rPr>
                        <a:t>人。详见学校招生简章。</a:t>
                      </a:r>
                      <a:endParaRPr lang="zh-CN" altLang="en-US" sz="1100">
                        <a:effectLst/>
                      </a:endParaRPr>
                    </a:p>
                  </a:txBody>
                  <a:tcPr marL="40669" marR="40669" marT="0" marB="0" anchor="ctr"/>
                </a:tc>
                <a:tc>
                  <a:txBody>
                    <a:bodyPr/>
                    <a:lstStyle/>
                    <a:p>
                      <a:pPr algn="ctr" fontAlgn="t">
                        <a:lnSpc>
                          <a:spcPts val="1800"/>
                        </a:lnSpc>
                      </a:pPr>
                      <a:r>
                        <a:rPr lang="en-US" altLang="ja-JP" sz="700">
                          <a:effectLst/>
                        </a:rPr>
                        <a:t>20000</a:t>
                      </a:r>
                      <a:r>
                        <a:rPr lang="ja-JP" altLang="en-US" sz="700">
                          <a:effectLst/>
                        </a:rPr>
                        <a:t>（待审）</a:t>
                      </a:r>
                      <a:endParaRPr lang="ja-JP" altLang="en-US" sz="1100">
                        <a:effectLst/>
                      </a:endParaRPr>
                    </a:p>
                  </a:txBody>
                  <a:tcPr marL="40669" marR="40669" marT="0" marB="0" anchor="ctr"/>
                </a:tc>
                <a:extLst>
                  <a:ext uri="{0D108BD9-81ED-4DB2-BD59-A6C34878D82A}">
                    <a16:rowId xmlns:a16="http://schemas.microsoft.com/office/drawing/2014/main" val="3950051029"/>
                  </a:ext>
                </a:extLst>
              </a:tr>
              <a:tr h="428386">
                <a:tc>
                  <a:txBody>
                    <a:bodyPr/>
                    <a:lstStyle/>
                    <a:p>
                      <a:pPr algn="ctr" fontAlgn="t">
                        <a:lnSpc>
                          <a:spcPts val="1800"/>
                        </a:lnSpc>
                      </a:pPr>
                      <a:r>
                        <a:rPr lang="zh-CN" altLang="en-US" sz="700">
                          <a:effectLst/>
                        </a:rPr>
                        <a:t>青岛志贤中学</a:t>
                      </a:r>
                      <a:endParaRPr lang="zh-CN" altLang="en-US" sz="1100">
                        <a:effectLst/>
                      </a:endParaRPr>
                    </a:p>
                  </a:txBody>
                  <a:tcPr marL="40669" marR="40669" marT="0" marB="0" anchor="ctr"/>
                </a:tc>
                <a:tc>
                  <a:txBody>
                    <a:bodyPr/>
                    <a:lstStyle/>
                    <a:p>
                      <a:pPr algn="ctr" fontAlgn="t">
                        <a:lnSpc>
                          <a:spcPts val="1800"/>
                        </a:lnSpc>
                      </a:pPr>
                      <a:r>
                        <a:rPr lang="en-US" sz="700">
                          <a:effectLst/>
                        </a:rPr>
                        <a:t>409</a:t>
                      </a:r>
                      <a:endParaRPr lang="en-US" sz="1100">
                        <a:effectLst/>
                      </a:endParaRPr>
                    </a:p>
                  </a:txBody>
                  <a:tcPr marL="40669" marR="40669" marT="0" marB="0" anchor="ctr"/>
                </a:tc>
                <a:tc>
                  <a:txBody>
                    <a:bodyPr/>
                    <a:lstStyle/>
                    <a:p>
                      <a:pPr fontAlgn="t">
                        <a:lnSpc>
                          <a:spcPts val="1800"/>
                        </a:lnSpc>
                      </a:pPr>
                      <a:r>
                        <a:rPr lang="zh-CN" altLang="en-US" sz="700">
                          <a:effectLst/>
                        </a:rPr>
                        <a:t>自主招生</a:t>
                      </a:r>
                      <a:r>
                        <a:rPr lang="en-US" altLang="zh-CN" sz="700">
                          <a:effectLst/>
                        </a:rPr>
                        <a:t>36</a:t>
                      </a:r>
                      <a:r>
                        <a:rPr lang="zh-CN" altLang="en-US" sz="700">
                          <a:effectLst/>
                        </a:rPr>
                        <a:t>人；美术班</a:t>
                      </a:r>
                      <a:r>
                        <a:rPr lang="en-US" altLang="zh-CN" sz="700">
                          <a:effectLst/>
                        </a:rPr>
                        <a:t>90</a:t>
                      </a:r>
                      <a:r>
                        <a:rPr lang="zh-CN" altLang="en-US" sz="700">
                          <a:effectLst/>
                        </a:rPr>
                        <a:t>人，书法班</a:t>
                      </a:r>
                      <a:r>
                        <a:rPr lang="en-US" altLang="zh-CN" sz="700">
                          <a:effectLst/>
                        </a:rPr>
                        <a:t>15</a:t>
                      </a:r>
                      <a:r>
                        <a:rPr lang="zh-CN" altLang="en-US" sz="700">
                          <a:effectLst/>
                        </a:rPr>
                        <a:t>人，音乐班</a:t>
                      </a:r>
                      <a:r>
                        <a:rPr lang="en-US" altLang="zh-CN" sz="700">
                          <a:effectLst/>
                        </a:rPr>
                        <a:t>10</a:t>
                      </a:r>
                      <a:r>
                        <a:rPr lang="zh-CN" altLang="en-US" sz="700">
                          <a:effectLst/>
                        </a:rPr>
                        <a:t>人（器乐</a:t>
                      </a:r>
                      <a:r>
                        <a:rPr lang="en-US" altLang="zh-CN" sz="700">
                          <a:effectLst/>
                        </a:rPr>
                        <a:t>6</a:t>
                      </a:r>
                      <a:r>
                        <a:rPr lang="zh-CN" altLang="en-US" sz="700">
                          <a:effectLst/>
                        </a:rPr>
                        <a:t>人、声乐</a:t>
                      </a:r>
                      <a:r>
                        <a:rPr lang="en-US" altLang="zh-CN" sz="700">
                          <a:effectLst/>
                        </a:rPr>
                        <a:t>4</a:t>
                      </a:r>
                      <a:r>
                        <a:rPr lang="zh-CN" altLang="en-US" sz="700">
                          <a:effectLst/>
                        </a:rPr>
                        <a:t>人），舞蹈班</a:t>
                      </a:r>
                      <a:r>
                        <a:rPr lang="en-US" altLang="zh-CN" sz="700">
                          <a:effectLst/>
                        </a:rPr>
                        <a:t>20</a:t>
                      </a:r>
                      <a:r>
                        <a:rPr lang="zh-CN" altLang="en-US" sz="700">
                          <a:effectLst/>
                        </a:rPr>
                        <a:t>人（体育舞蹈</a:t>
                      </a:r>
                      <a:r>
                        <a:rPr lang="en-US" altLang="zh-CN" sz="700">
                          <a:effectLst/>
                        </a:rPr>
                        <a:t>10</a:t>
                      </a:r>
                      <a:r>
                        <a:rPr lang="zh-CN" altLang="en-US" sz="700">
                          <a:effectLst/>
                        </a:rPr>
                        <a:t>人、艺术舞蹈</a:t>
                      </a:r>
                      <a:r>
                        <a:rPr lang="en-US" altLang="zh-CN" sz="700">
                          <a:effectLst/>
                        </a:rPr>
                        <a:t>10</a:t>
                      </a:r>
                      <a:r>
                        <a:rPr lang="zh-CN" altLang="en-US" sz="700">
                          <a:effectLst/>
                        </a:rPr>
                        <a:t>人），体育班</a:t>
                      </a:r>
                      <a:r>
                        <a:rPr lang="en-US" altLang="zh-CN" sz="700">
                          <a:effectLst/>
                        </a:rPr>
                        <a:t>60</a:t>
                      </a:r>
                      <a:r>
                        <a:rPr lang="zh-CN" altLang="en-US" sz="700">
                          <a:effectLst/>
                        </a:rPr>
                        <a:t>人（篮球</a:t>
                      </a:r>
                      <a:r>
                        <a:rPr lang="en-US" altLang="zh-CN" sz="700">
                          <a:effectLst/>
                        </a:rPr>
                        <a:t>25</a:t>
                      </a:r>
                      <a:r>
                        <a:rPr lang="zh-CN" altLang="en-US" sz="700">
                          <a:effectLst/>
                        </a:rPr>
                        <a:t>人，排球</a:t>
                      </a:r>
                      <a:r>
                        <a:rPr lang="en-US" altLang="zh-CN" sz="700">
                          <a:effectLst/>
                        </a:rPr>
                        <a:t>5</a:t>
                      </a:r>
                      <a:r>
                        <a:rPr lang="zh-CN" altLang="en-US" sz="700">
                          <a:effectLst/>
                        </a:rPr>
                        <a:t>人，田径</a:t>
                      </a:r>
                      <a:r>
                        <a:rPr lang="en-US" altLang="zh-CN" sz="700">
                          <a:effectLst/>
                        </a:rPr>
                        <a:t>30</a:t>
                      </a:r>
                      <a:r>
                        <a:rPr lang="zh-CN" altLang="en-US" sz="700">
                          <a:effectLst/>
                        </a:rPr>
                        <a:t>人），足球后备人才男</a:t>
                      </a:r>
                      <a:r>
                        <a:rPr lang="en-US" altLang="zh-CN" sz="700">
                          <a:effectLst/>
                        </a:rPr>
                        <a:t>12</a:t>
                      </a:r>
                      <a:r>
                        <a:rPr lang="zh-CN" altLang="en-US" sz="700">
                          <a:effectLst/>
                        </a:rPr>
                        <a:t>人、女</a:t>
                      </a:r>
                      <a:r>
                        <a:rPr lang="en-US" altLang="zh-CN" sz="700">
                          <a:effectLst/>
                        </a:rPr>
                        <a:t>12</a:t>
                      </a:r>
                      <a:r>
                        <a:rPr lang="zh-CN" altLang="en-US" sz="700">
                          <a:effectLst/>
                        </a:rPr>
                        <a:t>人；普通班</a:t>
                      </a:r>
                      <a:r>
                        <a:rPr lang="en-US" altLang="zh-CN" sz="700">
                          <a:effectLst/>
                        </a:rPr>
                        <a:t>154</a:t>
                      </a:r>
                      <a:r>
                        <a:rPr lang="zh-CN" altLang="en-US" sz="700">
                          <a:effectLst/>
                        </a:rPr>
                        <a:t>人。详见学校招生简章。</a:t>
                      </a:r>
                      <a:endParaRPr lang="zh-CN" altLang="en-US" sz="1100">
                        <a:effectLst/>
                      </a:endParaRPr>
                    </a:p>
                  </a:txBody>
                  <a:tcPr marL="40669" marR="40669" marT="0" marB="0" anchor="ctr"/>
                </a:tc>
                <a:tc>
                  <a:txBody>
                    <a:bodyPr/>
                    <a:lstStyle/>
                    <a:p>
                      <a:pPr algn="ctr" fontAlgn="t">
                        <a:lnSpc>
                          <a:spcPts val="1800"/>
                        </a:lnSpc>
                      </a:pPr>
                      <a:r>
                        <a:rPr lang="en-US" altLang="ja-JP" sz="700">
                          <a:effectLst/>
                        </a:rPr>
                        <a:t>36000</a:t>
                      </a:r>
                      <a:r>
                        <a:rPr lang="ja-JP" altLang="en-US" sz="700">
                          <a:effectLst/>
                        </a:rPr>
                        <a:t>（待审）</a:t>
                      </a:r>
                      <a:endParaRPr lang="ja-JP" altLang="en-US" sz="1100">
                        <a:effectLst/>
                      </a:endParaRPr>
                    </a:p>
                  </a:txBody>
                  <a:tcPr marL="40669" marR="40669" marT="0" marB="0" anchor="ctr"/>
                </a:tc>
                <a:extLst>
                  <a:ext uri="{0D108BD9-81ED-4DB2-BD59-A6C34878D82A}">
                    <a16:rowId xmlns:a16="http://schemas.microsoft.com/office/drawing/2014/main" val="121356566"/>
                  </a:ext>
                </a:extLst>
              </a:tr>
              <a:tr h="428386">
                <a:tc>
                  <a:txBody>
                    <a:bodyPr/>
                    <a:lstStyle/>
                    <a:p>
                      <a:pPr algn="ctr" fontAlgn="t">
                        <a:lnSpc>
                          <a:spcPts val="1800"/>
                        </a:lnSpc>
                      </a:pPr>
                      <a:r>
                        <a:rPr lang="zh-CN" altLang="en-US" sz="700">
                          <a:effectLst/>
                        </a:rPr>
                        <a:t>青岛为明学校</a:t>
                      </a:r>
                      <a:endParaRPr lang="zh-CN" altLang="en-US" sz="1100">
                        <a:effectLst/>
                      </a:endParaRPr>
                    </a:p>
                  </a:txBody>
                  <a:tcPr marL="40669" marR="40669" marT="0" marB="0" anchor="ctr"/>
                </a:tc>
                <a:tc>
                  <a:txBody>
                    <a:bodyPr/>
                    <a:lstStyle/>
                    <a:p>
                      <a:pPr algn="ctr" fontAlgn="t">
                        <a:lnSpc>
                          <a:spcPts val="1800"/>
                        </a:lnSpc>
                      </a:pPr>
                      <a:r>
                        <a:rPr lang="en-US" sz="700">
                          <a:effectLst/>
                        </a:rPr>
                        <a:t>320</a:t>
                      </a:r>
                      <a:endParaRPr lang="en-US" sz="1100">
                        <a:effectLst/>
                      </a:endParaRPr>
                    </a:p>
                  </a:txBody>
                  <a:tcPr marL="40669" marR="40669" marT="0" marB="0" anchor="ctr"/>
                </a:tc>
                <a:tc>
                  <a:txBody>
                    <a:bodyPr/>
                    <a:lstStyle/>
                    <a:p>
                      <a:pPr fontAlgn="t">
                        <a:lnSpc>
                          <a:spcPts val="1800"/>
                        </a:lnSpc>
                      </a:pPr>
                      <a:r>
                        <a:rPr lang="zh-CN" altLang="en-US" sz="700">
                          <a:effectLst/>
                        </a:rPr>
                        <a:t>自主招生</a:t>
                      </a:r>
                      <a:r>
                        <a:rPr lang="en-US" altLang="zh-CN" sz="700">
                          <a:effectLst/>
                        </a:rPr>
                        <a:t>60</a:t>
                      </a:r>
                      <a:r>
                        <a:rPr lang="zh-CN" altLang="en-US" sz="700">
                          <a:effectLst/>
                        </a:rPr>
                        <a:t>人；艺术班</a:t>
                      </a:r>
                      <a:r>
                        <a:rPr lang="en-US" altLang="zh-CN" sz="700">
                          <a:effectLst/>
                        </a:rPr>
                        <a:t>30</a:t>
                      </a:r>
                      <a:r>
                        <a:rPr lang="zh-CN" altLang="en-US" sz="700">
                          <a:effectLst/>
                        </a:rPr>
                        <a:t>人（美术</a:t>
                      </a:r>
                      <a:r>
                        <a:rPr lang="en-US" altLang="zh-CN" sz="700">
                          <a:effectLst/>
                        </a:rPr>
                        <a:t>12</a:t>
                      </a:r>
                      <a:r>
                        <a:rPr lang="zh-CN" altLang="en-US" sz="700">
                          <a:effectLst/>
                        </a:rPr>
                        <a:t>人，声乐</a:t>
                      </a:r>
                      <a:r>
                        <a:rPr lang="en-US" altLang="zh-CN" sz="700">
                          <a:effectLst/>
                        </a:rPr>
                        <a:t>8</a:t>
                      </a:r>
                      <a:r>
                        <a:rPr lang="zh-CN" altLang="en-US" sz="700">
                          <a:effectLst/>
                        </a:rPr>
                        <a:t>人、器乐</a:t>
                      </a:r>
                      <a:r>
                        <a:rPr lang="en-US" altLang="zh-CN" sz="700">
                          <a:effectLst/>
                        </a:rPr>
                        <a:t>6</a:t>
                      </a:r>
                      <a:r>
                        <a:rPr lang="zh-CN" altLang="en-US" sz="700">
                          <a:effectLst/>
                        </a:rPr>
                        <a:t>人，舞蹈</a:t>
                      </a:r>
                      <a:r>
                        <a:rPr lang="en-US" altLang="zh-CN" sz="700">
                          <a:effectLst/>
                        </a:rPr>
                        <a:t>4</a:t>
                      </a:r>
                      <a:r>
                        <a:rPr lang="zh-CN" altLang="en-US" sz="700">
                          <a:effectLst/>
                        </a:rPr>
                        <a:t>人），体育班</a:t>
                      </a:r>
                      <a:r>
                        <a:rPr lang="en-US" altLang="zh-CN" sz="700">
                          <a:effectLst/>
                        </a:rPr>
                        <a:t>40</a:t>
                      </a:r>
                      <a:r>
                        <a:rPr lang="zh-CN" altLang="en-US" sz="700">
                          <a:effectLst/>
                        </a:rPr>
                        <a:t>人｛短跑（含跨栏）</a:t>
                      </a:r>
                      <a:r>
                        <a:rPr lang="en-US" altLang="zh-CN" sz="700">
                          <a:effectLst/>
                        </a:rPr>
                        <a:t>18</a:t>
                      </a:r>
                      <a:r>
                        <a:rPr lang="zh-CN" altLang="en-US" sz="700">
                          <a:effectLst/>
                        </a:rPr>
                        <a:t>人，中长跑</a:t>
                      </a:r>
                      <a:r>
                        <a:rPr lang="en-US" altLang="zh-CN" sz="700">
                          <a:effectLst/>
                        </a:rPr>
                        <a:t>10</a:t>
                      </a:r>
                      <a:r>
                        <a:rPr lang="zh-CN" altLang="en-US" sz="700">
                          <a:effectLst/>
                        </a:rPr>
                        <a:t>人，竞走</a:t>
                      </a:r>
                      <a:r>
                        <a:rPr lang="en-US" altLang="zh-CN" sz="700">
                          <a:effectLst/>
                        </a:rPr>
                        <a:t>4</a:t>
                      </a:r>
                      <a:r>
                        <a:rPr lang="zh-CN" altLang="en-US" sz="700">
                          <a:effectLst/>
                        </a:rPr>
                        <a:t>人，跳跃</a:t>
                      </a:r>
                      <a:r>
                        <a:rPr lang="en-US" altLang="zh-CN" sz="700">
                          <a:effectLst/>
                        </a:rPr>
                        <a:t>8</a:t>
                      </a:r>
                      <a:r>
                        <a:rPr lang="zh-CN" altLang="en-US" sz="700">
                          <a:effectLst/>
                        </a:rPr>
                        <a:t>人｝；普通班</a:t>
                      </a:r>
                      <a:r>
                        <a:rPr lang="en-US" altLang="zh-CN" sz="700">
                          <a:effectLst/>
                        </a:rPr>
                        <a:t>190</a:t>
                      </a:r>
                      <a:r>
                        <a:rPr lang="zh-CN" altLang="en-US" sz="700">
                          <a:effectLst/>
                        </a:rPr>
                        <a:t>人。详见学校招生简章。缺额计划招生面向市内四区和高新区以外的区市招生。</a:t>
                      </a:r>
                      <a:endParaRPr lang="zh-CN" altLang="en-US" sz="1100">
                        <a:effectLst/>
                      </a:endParaRPr>
                    </a:p>
                  </a:txBody>
                  <a:tcPr marL="40669" marR="40669" marT="0" marB="0" anchor="ctr"/>
                </a:tc>
                <a:tc>
                  <a:txBody>
                    <a:bodyPr/>
                    <a:lstStyle/>
                    <a:p>
                      <a:pPr algn="ctr" fontAlgn="t">
                        <a:lnSpc>
                          <a:spcPts val="1800"/>
                        </a:lnSpc>
                      </a:pPr>
                      <a:r>
                        <a:rPr lang="en-US" sz="700">
                          <a:effectLst/>
                        </a:rPr>
                        <a:t>40000</a:t>
                      </a:r>
                      <a:endParaRPr lang="en-US" sz="1100">
                        <a:effectLst/>
                      </a:endParaRPr>
                    </a:p>
                  </a:txBody>
                  <a:tcPr marL="40669" marR="40669" marT="0" marB="0" anchor="ctr"/>
                </a:tc>
                <a:extLst>
                  <a:ext uri="{0D108BD9-81ED-4DB2-BD59-A6C34878D82A}">
                    <a16:rowId xmlns:a16="http://schemas.microsoft.com/office/drawing/2014/main" val="1210244512"/>
                  </a:ext>
                </a:extLst>
              </a:tr>
              <a:tr h="563951">
                <a:tc>
                  <a:txBody>
                    <a:bodyPr/>
                    <a:lstStyle/>
                    <a:p>
                      <a:pPr algn="ctr" fontAlgn="t">
                        <a:lnSpc>
                          <a:spcPts val="1800"/>
                        </a:lnSpc>
                      </a:pPr>
                      <a:r>
                        <a:rPr lang="zh-CN" altLang="en-US" sz="700">
                          <a:effectLst/>
                        </a:rPr>
                        <a:t>青岛古镇口海军</a:t>
                      </a:r>
                      <a:endParaRPr lang="zh-CN" altLang="en-US" sz="1100">
                        <a:effectLst/>
                      </a:endParaRPr>
                    </a:p>
                    <a:p>
                      <a:pPr algn="ctr" fontAlgn="t">
                        <a:lnSpc>
                          <a:spcPts val="1800"/>
                        </a:lnSpc>
                      </a:pPr>
                      <a:r>
                        <a:rPr lang="zh-CN" altLang="en-US" sz="700">
                          <a:effectLst/>
                        </a:rPr>
                        <a:t>中学</a:t>
                      </a:r>
                      <a:endParaRPr lang="zh-CN" altLang="en-US" sz="1100">
                        <a:effectLst/>
                      </a:endParaRPr>
                    </a:p>
                  </a:txBody>
                  <a:tcPr marL="40669" marR="40669" marT="0" marB="0" anchor="ctr"/>
                </a:tc>
                <a:tc>
                  <a:txBody>
                    <a:bodyPr/>
                    <a:lstStyle/>
                    <a:p>
                      <a:pPr algn="ctr" fontAlgn="t">
                        <a:lnSpc>
                          <a:spcPts val="1800"/>
                        </a:lnSpc>
                      </a:pPr>
                      <a:r>
                        <a:rPr lang="en-US" sz="700">
                          <a:effectLst/>
                        </a:rPr>
                        <a:t>300</a:t>
                      </a:r>
                      <a:endParaRPr lang="en-US" sz="1100">
                        <a:effectLst/>
                      </a:endParaRPr>
                    </a:p>
                  </a:txBody>
                  <a:tcPr marL="40669" marR="40669" marT="0" marB="0" anchor="ctr"/>
                </a:tc>
                <a:tc>
                  <a:txBody>
                    <a:bodyPr/>
                    <a:lstStyle/>
                    <a:p>
                      <a:pPr fontAlgn="t">
                        <a:lnSpc>
                          <a:spcPts val="1800"/>
                        </a:lnSpc>
                      </a:pPr>
                      <a:r>
                        <a:rPr lang="zh-CN" altLang="en-US" sz="700">
                          <a:effectLst/>
                        </a:rPr>
                        <a:t>自主招生</a:t>
                      </a:r>
                      <a:r>
                        <a:rPr lang="en-US" altLang="zh-CN" sz="700">
                          <a:effectLst/>
                        </a:rPr>
                        <a:t>60</a:t>
                      </a:r>
                      <a:r>
                        <a:rPr lang="zh-CN" altLang="en-US" sz="700">
                          <a:effectLst/>
                        </a:rPr>
                        <a:t>人；美术班</a:t>
                      </a:r>
                      <a:r>
                        <a:rPr lang="en-US" altLang="zh-CN" sz="700">
                          <a:effectLst/>
                        </a:rPr>
                        <a:t>30</a:t>
                      </a:r>
                      <a:r>
                        <a:rPr lang="zh-CN" altLang="en-US" sz="700">
                          <a:effectLst/>
                        </a:rPr>
                        <a:t>人，书法班</a:t>
                      </a:r>
                      <a:r>
                        <a:rPr lang="en-US" altLang="zh-CN" sz="700">
                          <a:effectLst/>
                        </a:rPr>
                        <a:t>30</a:t>
                      </a:r>
                      <a:r>
                        <a:rPr lang="zh-CN" altLang="en-US" sz="700">
                          <a:effectLst/>
                        </a:rPr>
                        <a:t>人，音乐班</a:t>
                      </a:r>
                      <a:r>
                        <a:rPr lang="en-US" altLang="zh-CN" sz="700">
                          <a:effectLst/>
                        </a:rPr>
                        <a:t>30</a:t>
                      </a:r>
                      <a:r>
                        <a:rPr lang="zh-CN" altLang="en-US" sz="700">
                          <a:effectLst/>
                        </a:rPr>
                        <a:t>人（器乐</a:t>
                      </a:r>
                      <a:r>
                        <a:rPr lang="en-US" altLang="zh-CN" sz="700">
                          <a:effectLst/>
                        </a:rPr>
                        <a:t>15</a:t>
                      </a:r>
                      <a:r>
                        <a:rPr lang="zh-CN" altLang="en-US" sz="700">
                          <a:effectLst/>
                        </a:rPr>
                        <a:t>人、声乐</a:t>
                      </a:r>
                      <a:r>
                        <a:rPr lang="en-US" altLang="zh-CN" sz="700">
                          <a:effectLst/>
                        </a:rPr>
                        <a:t>15</a:t>
                      </a:r>
                      <a:r>
                        <a:rPr lang="zh-CN" altLang="en-US" sz="700">
                          <a:effectLst/>
                        </a:rPr>
                        <a:t>人），体育班</a:t>
                      </a:r>
                      <a:r>
                        <a:rPr lang="en-US" altLang="zh-CN" sz="700">
                          <a:effectLst/>
                        </a:rPr>
                        <a:t>55</a:t>
                      </a:r>
                      <a:r>
                        <a:rPr lang="zh-CN" altLang="en-US" sz="700">
                          <a:effectLst/>
                        </a:rPr>
                        <a:t>人（排球男</a:t>
                      </a:r>
                      <a:r>
                        <a:rPr lang="en-US" altLang="zh-CN" sz="700">
                          <a:effectLst/>
                        </a:rPr>
                        <a:t>10</a:t>
                      </a:r>
                      <a:r>
                        <a:rPr lang="zh-CN" altLang="en-US" sz="700">
                          <a:effectLst/>
                        </a:rPr>
                        <a:t>人、女</a:t>
                      </a:r>
                      <a:r>
                        <a:rPr lang="en-US" altLang="zh-CN" sz="700">
                          <a:effectLst/>
                        </a:rPr>
                        <a:t>5</a:t>
                      </a:r>
                      <a:r>
                        <a:rPr lang="zh-CN" altLang="en-US" sz="700">
                          <a:effectLst/>
                        </a:rPr>
                        <a:t>人、男子篮球</a:t>
                      </a:r>
                      <a:r>
                        <a:rPr lang="en-US" altLang="zh-CN" sz="700">
                          <a:effectLst/>
                        </a:rPr>
                        <a:t>15</a:t>
                      </a:r>
                      <a:r>
                        <a:rPr lang="zh-CN" altLang="en-US" sz="700">
                          <a:effectLst/>
                        </a:rPr>
                        <a:t>人，乒乓球</a:t>
                      </a:r>
                      <a:r>
                        <a:rPr lang="en-US" altLang="zh-CN" sz="700">
                          <a:effectLst/>
                        </a:rPr>
                        <a:t>10</a:t>
                      </a:r>
                      <a:r>
                        <a:rPr lang="zh-CN" altLang="en-US" sz="700">
                          <a:effectLst/>
                        </a:rPr>
                        <a:t>人，田径</a:t>
                      </a:r>
                      <a:r>
                        <a:rPr lang="en-US" altLang="zh-CN" sz="700">
                          <a:effectLst/>
                        </a:rPr>
                        <a:t>15</a:t>
                      </a:r>
                      <a:r>
                        <a:rPr lang="zh-CN" altLang="en-US" sz="700">
                          <a:effectLst/>
                        </a:rPr>
                        <a:t>人），足球后备人才男</a:t>
                      </a:r>
                      <a:r>
                        <a:rPr lang="en-US" altLang="zh-CN" sz="700">
                          <a:effectLst/>
                        </a:rPr>
                        <a:t>12</a:t>
                      </a:r>
                      <a:r>
                        <a:rPr lang="zh-CN" altLang="en-US" sz="700">
                          <a:effectLst/>
                        </a:rPr>
                        <a:t>人、女</a:t>
                      </a:r>
                      <a:r>
                        <a:rPr lang="en-US" altLang="zh-CN" sz="700">
                          <a:effectLst/>
                        </a:rPr>
                        <a:t>12</a:t>
                      </a:r>
                      <a:r>
                        <a:rPr lang="zh-CN" altLang="en-US" sz="700">
                          <a:effectLst/>
                        </a:rPr>
                        <a:t>人；普通班</a:t>
                      </a:r>
                      <a:r>
                        <a:rPr lang="en-US" altLang="zh-CN" sz="700">
                          <a:effectLst/>
                        </a:rPr>
                        <a:t>71</a:t>
                      </a:r>
                      <a:r>
                        <a:rPr lang="zh-CN" altLang="en-US" sz="700">
                          <a:effectLst/>
                        </a:rPr>
                        <a:t>人。详见学校招生简章。缺额计划招生面向市内四区和高新区以外的区市招生。</a:t>
                      </a:r>
                      <a:endParaRPr lang="zh-CN" altLang="en-US" sz="1100">
                        <a:effectLst/>
                      </a:endParaRPr>
                    </a:p>
                  </a:txBody>
                  <a:tcPr marL="40669" marR="40669" marT="0" marB="0" anchor="ctr"/>
                </a:tc>
                <a:tc>
                  <a:txBody>
                    <a:bodyPr/>
                    <a:lstStyle/>
                    <a:p>
                      <a:pPr algn="ctr" fontAlgn="t">
                        <a:lnSpc>
                          <a:spcPts val="1800"/>
                        </a:lnSpc>
                      </a:pPr>
                      <a:r>
                        <a:rPr lang="en-US" sz="700">
                          <a:effectLst/>
                        </a:rPr>
                        <a:t>45000</a:t>
                      </a:r>
                      <a:endParaRPr lang="en-US" sz="1100">
                        <a:effectLst/>
                      </a:endParaRPr>
                    </a:p>
                  </a:txBody>
                  <a:tcPr marL="40669" marR="40669" marT="0" marB="0" anchor="ctr"/>
                </a:tc>
                <a:extLst>
                  <a:ext uri="{0D108BD9-81ED-4DB2-BD59-A6C34878D82A}">
                    <a16:rowId xmlns:a16="http://schemas.microsoft.com/office/drawing/2014/main" val="3361407638"/>
                  </a:ext>
                </a:extLst>
              </a:tr>
              <a:tr h="157256">
                <a:tc>
                  <a:txBody>
                    <a:bodyPr/>
                    <a:lstStyle/>
                    <a:p>
                      <a:pPr algn="ctr" fontAlgn="t">
                        <a:lnSpc>
                          <a:spcPts val="1800"/>
                        </a:lnSpc>
                      </a:pPr>
                      <a:r>
                        <a:rPr lang="zh-CN" altLang="en-US" sz="700">
                          <a:effectLst/>
                        </a:rPr>
                        <a:t>新区明德双语学校</a:t>
                      </a:r>
                      <a:endParaRPr lang="zh-CN" altLang="en-US" sz="1100">
                        <a:effectLst/>
                      </a:endParaRPr>
                    </a:p>
                  </a:txBody>
                  <a:tcPr marL="40669" marR="40669" marT="0" marB="0" anchor="ctr"/>
                </a:tc>
                <a:tc>
                  <a:txBody>
                    <a:bodyPr/>
                    <a:lstStyle/>
                    <a:p>
                      <a:pPr algn="ctr" fontAlgn="t">
                        <a:lnSpc>
                          <a:spcPts val="1800"/>
                        </a:lnSpc>
                      </a:pPr>
                      <a:r>
                        <a:rPr lang="en-US" sz="700">
                          <a:effectLst/>
                        </a:rPr>
                        <a:t>50</a:t>
                      </a:r>
                      <a:endParaRPr lang="en-US" sz="1100">
                        <a:effectLst/>
                      </a:endParaRPr>
                    </a:p>
                  </a:txBody>
                  <a:tcPr marL="40669" marR="40669" marT="0" marB="0" anchor="ctr"/>
                </a:tc>
                <a:tc>
                  <a:txBody>
                    <a:bodyPr/>
                    <a:lstStyle/>
                    <a:p>
                      <a:pPr fontAlgn="t">
                        <a:lnSpc>
                          <a:spcPts val="1800"/>
                        </a:lnSpc>
                      </a:pPr>
                      <a:r>
                        <a:rPr lang="zh-CN" altLang="en-US" sz="700">
                          <a:effectLst/>
                        </a:rPr>
                        <a:t>普通班</a:t>
                      </a:r>
                      <a:r>
                        <a:rPr lang="en-US" altLang="zh-CN" sz="700">
                          <a:effectLst/>
                        </a:rPr>
                        <a:t>50</a:t>
                      </a:r>
                      <a:r>
                        <a:rPr lang="zh-CN" altLang="en-US" sz="700">
                          <a:effectLst/>
                        </a:rPr>
                        <a:t>人。</a:t>
                      </a:r>
                      <a:endParaRPr lang="zh-CN" altLang="en-US" sz="1100">
                        <a:effectLst/>
                      </a:endParaRPr>
                    </a:p>
                  </a:txBody>
                  <a:tcPr marL="40669" marR="40669" marT="0" marB="0" anchor="ctr"/>
                </a:tc>
                <a:tc>
                  <a:txBody>
                    <a:bodyPr/>
                    <a:lstStyle/>
                    <a:p>
                      <a:pPr algn="ctr" fontAlgn="t">
                        <a:lnSpc>
                          <a:spcPts val="1800"/>
                        </a:lnSpc>
                      </a:pPr>
                      <a:r>
                        <a:rPr lang="en-US" sz="700">
                          <a:effectLst/>
                        </a:rPr>
                        <a:t>260000</a:t>
                      </a:r>
                      <a:endParaRPr lang="en-US" sz="1100">
                        <a:effectLst/>
                      </a:endParaRPr>
                    </a:p>
                  </a:txBody>
                  <a:tcPr marL="40669" marR="40669" marT="0" marB="0" anchor="ctr"/>
                </a:tc>
                <a:extLst>
                  <a:ext uri="{0D108BD9-81ED-4DB2-BD59-A6C34878D82A}">
                    <a16:rowId xmlns:a16="http://schemas.microsoft.com/office/drawing/2014/main" val="1989064961"/>
                  </a:ext>
                </a:extLst>
              </a:tr>
              <a:tr h="157256">
                <a:tc>
                  <a:txBody>
                    <a:bodyPr/>
                    <a:lstStyle/>
                    <a:p>
                      <a:pPr algn="ctr" fontAlgn="t">
                        <a:lnSpc>
                          <a:spcPts val="1800"/>
                        </a:lnSpc>
                      </a:pPr>
                      <a:r>
                        <a:rPr lang="zh-CN" altLang="en-US" sz="700">
                          <a:effectLst/>
                        </a:rPr>
                        <a:t>新区万达赫德双语学校</a:t>
                      </a:r>
                      <a:endParaRPr lang="zh-CN" altLang="en-US" sz="1100">
                        <a:effectLst/>
                      </a:endParaRPr>
                    </a:p>
                  </a:txBody>
                  <a:tcPr marL="40669" marR="40669" marT="0" marB="0" anchor="ctr"/>
                </a:tc>
                <a:tc>
                  <a:txBody>
                    <a:bodyPr/>
                    <a:lstStyle/>
                    <a:p>
                      <a:pPr algn="ctr" fontAlgn="t">
                        <a:lnSpc>
                          <a:spcPts val="1800"/>
                        </a:lnSpc>
                      </a:pPr>
                      <a:r>
                        <a:rPr lang="en-US" sz="700">
                          <a:effectLst/>
                        </a:rPr>
                        <a:t>40</a:t>
                      </a:r>
                      <a:endParaRPr lang="en-US" sz="1100">
                        <a:effectLst/>
                      </a:endParaRPr>
                    </a:p>
                  </a:txBody>
                  <a:tcPr marL="40669" marR="40669" marT="0" marB="0" anchor="ctr"/>
                </a:tc>
                <a:tc>
                  <a:txBody>
                    <a:bodyPr/>
                    <a:lstStyle/>
                    <a:p>
                      <a:pPr fontAlgn="t">
                        <a:lnSpc>
                          <a:spcPts val="1800"/>
                        </a:lnSpc>
                      </a:pPr>
                      <a:r>
                        <a:rPr lang="zh-CN" altLang="en-US" sz="700">
                          <a:effectLst/>
                        </a:rPr>
                        <a:t>普通班</a:t>
                      </a:r>
                      <a:r>
                        <a:rPr lang="en-US" altLang="zh-CN" sz="700">
                          <a:effectLst/>
                        </a:rPr>
                        <a:t>40</a:t>
                      </a:r>
                      <a:r>
                        <a:rPr lang="zh-CN" altLang="en-US" sz="700">
                          <a:effectLst/>
                        </a:rPr>
                        <a:t>人。</a:t>
                      </a:r>
                      <a:endParaRPr lang="zh-CN" altLang="en-US" sz="1100">
                        <a:effectLst/>
                      </a:endParaRPr>
                    </a:p>
                  </a:txBody>
                  <a:tcPr marL="40669" marR="40669" marT="0" marB="0" anchor="ctr"/>
                </a:tc>
                <a:tc>
                  <a:txBody>
                    <a:bodyPr/>
                    <a:lstStyle/>
                    <a:p>
                      <a:pPr algn="ctr" fontAlgn="t">
                        <a:lnSpc>
                          <a:spcPts val="1800"/>
                        </a:lnSpc>
                      </a:pPr>
                      <a:r>
                        <a:rPr lang="en-US" sz="700">
                          <a:effectLst/>
                        </a:rPr>
                        <a:t>210000</a:t>
                      </a:r>
                      <a:endParaRPr lang="en-US" sz="1100">
                        <a:effectLst/>
                      </a:endParaRPr>
                    </a:p>
                  </a:txBody>
                  <a:tcPr marL="40669" marR="40669" marT="0" marB="0" anchor="ctr"/>
                </a:tc>
                <a:extLst>
                  <a:ext uri="{0D108BD9-81ED-4DB2-BD59-A6C34878D82A}">
                    <a16:rowId xmlns:a16="http://schemas.microsoft.com/office/drawing/2014/main" val="2405887458"/>
                  </a:ext>
                </a:extLst>
              </a:tr>
              <a:tr h="157256">
                <a:tc>
                  <a:txBody>
                    <a:bodyPr/>
                    <a:lstStyle/>
                    <a:p>
                      <a:pPr algn="ctr" fontAlgn="t">
                        <a:lnSpc>
                          <a:spcPts val="1800"/>
                        </a:lnSpc>
                      </a:pPr>
                      <a:r>
                        <a:rPr lang="zh-CN" altLang="en-US" sz="700">
                          <a:effectLst/>
                        </a:rPr>
                        <a:t>青岛杜威实验学校</a:t>
                      </a:r>
                      <a:endParaRPr lang="zh-CN" altLang="en-US" sz="1100">
                        <a:effectLst/>
                      </a:endParaRPr>
                    </a:p>
                  </a:txBody>
                  <a:tcPr marL="40669" marR="40669" marT="0" marB="0" anchor="ctr"/>
                </a:tc>
                <a:tc>
                  <a:txBody>
                    <a:bodyPr/>
                    <a:lstStyle/>
                    <a:p>
                      <a:pPr algn="ctr" fontAlgn="t">
                        <a:lnSpc>
                          <a:spcPts val="1800"/>
                        </a:lnSpc>
                      </a:pPr>
                      <a:r>
                        <a:rPr lang="en-US" sz="700">
                          <a:effectLst/>
                        </a:rPr>
                        <a:t>250</a:t>
                      </a:r>
                      <a:endParaRPr lang="en-US" sz="1100">
                        <a:effectLst/>
                      </a:endParaRPr>
                    </a:p>
                  </a:txBody>
                  <a:tcPr marL="40669" marR="40669" marT="0" marB="0" anchor="ctr"/>
                </a:tc>
                <a:tc>
                  <a:txBody>
                    <a:bodyPr/>
                    <a:lstStyle/>
                    <a:p>
                      <a:pPr fontAlgn="t">
                        <a:lnSpc>
                          <a:spcPts val="1800"/>
                        </a:lnSpc>
                      </a:pPr>
                      <a:r>
                        <a:rPr lang="zh-CN" altLang="en-US" sz="700">
                          <a:effectLst/>
                        </a:rPr>
                        <a:t>自主招生</a:t>
                      </a:r>
                      <a:r>
                        <a:rPr lang="en-US" altLang="zh-CN" sz="700">
                          <a:effectLst/>
                        </a:rPr>
                        <a:t>50</a:t>
                      </a:r>
                      <a:r>
                        <a:rPr lang="zh-CN" altLang="en-US" sz="700">
                          <a:effectLst/>
                        </a:rPr>
                        <a:t>人，普通班</a:t>
                      </a:r>
                      <a:r>
                        <a:rPr lang="en-US" altLang="zh-CN" sz="700">
                          <a:effectLst/>
                        </a:rPr>
                        <a:t>200</a:t>
                      </a:r>
                      <a:r>
                        <a:rPr lang="zh-CN" altLang="en-US" sz="700">
                          <a:effectLst/>
                        </a:rPr>
                        <a:t>人。缺额计划招生面向市内四区和高新区以外的区市招生。</a:t>
                      </a:r>
                      <a:endParaRPr lang="zh-CN" altLang="en-US" sz="1100">
                        <a:effectLst/>
                      </a:endParaRPr>
                    </a:p>
                  </a:txBody>
                  <a:tcPr marL="40669" marR="40669" marT="0" marB="0" anchor="ctr"/>
                </a:tc>
                <a:tc>
                  <a:txBody>
                    <a:bodyPr/>
                    <a:lstStyle/>
                    <a:p>
                      <a:pPr algn="ctr" fontAlgn="t">
                        <a:lnSpc>
                          <a:spcPts val="1800"/>
                        </a:lnSpc>
                      </a:pPr>
                      <a:r>
                        <a:rPr lang="en-US" sz="700">
                          <a:effectLst/>
                        </a:rPr>
                        <a:t>45000</a:t>
                      </a:r>
                      <a:endParaRPr lang="en-US" sz="1100">
                        <a:effectLst/>
                      </a:endParaRPr>
                    </a:p>
                  </a:txBody>
                  <a:tcPr marL="40669" marR="40669" marT="0" marB="0" anchor="ctr"/>
                </a:tc>
                <a:extLst>
                  <a:ext uri="{0D108BD9-81ED-4DB2-BD59-A6C34878D82A}">
                    <a16:rowId xmlns:a16="http://schemas.microsoft.com/office/drawing/2014/main" val="356159443"/>
                  </a:ext>
                </a:extLst>
              </a:tr>
              <a:tr h="157256">
                <a:tc>
                  <a:txBody>
                    <a:bodyPr/>
                    <a:lstStyle/>
                    <a:p>
                      <a:pPr algn="ctr" fontAlgn="t">
                        <a:lnSpc>
                          <a:spcPts val="1800"/>
                        </a:lnSpc>
                      </a:pPr>
                      <a:r>
                        <a:rPr lang="zh-CN" altLang="en-US" sz="700">
                          <a:effectLst/>
                        </a:rPr>
                        <a:t>新区绿泽电影美术学校</a:t>
                      </a:r>
                      <a:endParaRPr lang="zh-CN" altLang="en-US" sz="1100">
                        <a:effectLst/>
                      </a:endParaRPr>
                    </a:p>
                  </a:txBody>
                  <a:tcPr marL="40669" marR="40669" marT="0" marB="0" anchor="ctr"/>
                </a:tc>
                <a:tc>
                  <a:txBody>
                    <a:bodyPr/>
                    <a:lstStyle/>
                    <a:p>
                      <a:pPr algn="ctr" fontAlgn="t">
                        <a:lnSpc>
                          <a:spcPts val="1800"/>
                        </a:lnSpc>
                      </a:pPr>
                      <a:r>
                        <a:rPr lang="en-US" sz="700">
                          <a:effectLst/>
                        </a:rPr>
                        <a:t>100</a:t>
                      </a:r>
                      <a:endParaRPr lang="en-US" sz="1100">
                        <a:effectLst/>
                      </a:endParaRPr>
                    </a:p>
                  </a:txBody>
                  <a:tcPr marL="40669" marR="40669" marT="0" marB="0" anchor="ctr"/>
                </a:tc>
                <a:tc>
                  <a:txBody>
                    <a:bodyPr/>
                    <a:lstStyle/>
                    <a:p>
                      <a:pPr fontAlgn="t">
                        <a:lnSpc>
                          <a:spcPts val="1800"/>
                        </a:lnSpc>
                      </a:pPr>
                      <a:r>
                        <a:rPr lang="zh-CN" altLang="en-US" sz="700">
                          <a:effectLst/>
                        </a:rPr>
                        <a:t>综合高中实验班</a:t>
                      </a:r>
                      <a:r>
                        <a:rPr lang="en-US" altLang="zh-CN" sz="700">
                          <a:effectLst/>
                        </a:rPr>
                        <a:t>100</a:t>
                      </a:r>
                      <a:r>
                        <a:rPr lang="zh-CN" altLang="en-US" sz="700">
                          <a:effectLst/>
                        </a:rPr>
                        <a:t>人。</a:t>
                      </a:r>
                      <a:endParaRPr lang="zh-CN" altLang="en-US" sz="1100">
                        <a:effectLst/>
                      </a:endParaRPr>
                    </a:p>
                  </a:txBody>
                  <a:tcPr marL="40669" marR="40669" marT="0" marB="0" anchor="ctr"/>
                </a:tc>
                <a:tc>
                  <a:txBody>
                    <a:bodyPr/>
                    <a:lstStyle/>
                    <a:p>
                      <a:pPr algn="ctr" fontAlgn="t">
                        <a:lnSpc>
                          <a:spcPts val="1800"/>
                        </a:lnSpc>
                      </a:pPr>
                      <a:r>
                        <a:rPr lang="en-US" sz="700">
                          <a:effectLst/>
                        </a:rPr>
                        <a:t>19800</a:t>
                      </a:r>
                      <a:endParaRPr lang="en-US" sz="1100">
                        <a:effectLst/>
                      </a:endParaRPr>
                    </a:p>
                  </a:txBody>
                  <a:tcPr marL="40669" marR="40669" marT="0" marB="0" anchor="ctr"/>
                </a:tc>
                <a:extLst>
                  <a:ext uri="{0D108BD9-81ED-4DB2-BD59-A6C34878D82A}">
                    <a16:rowId xmlns:a16="http://schemas.microsoft.com/office/drawing/2014/main" val="2573774429"/>
                  </a:ext>
                </a:extLst>
              </a:tr>
              <a:tr h="157256">
                <a:tc>
                  <a:txBody>
                    <a:bodyPr/>
                    <a:lstStyle/>
                    <a:p>
                      <a:pPr algn="ctr" fontAlgn="t">
                        <a:lnSpc>
                          <a:spcPts val="1800"/>
                        </a:lnSpc>
                      </a:pPr>
                      <a:r>
                        <a:rPr lang="zh-CN" altLang="en-US" sz="700">
                          <a:effectLst/>
                        </a:rPr>
                        <a:t>青岛耶胡迪梅纽因学校</a:t>
                      </a:r>
                      <a:endParaRPr lang="zh-CN" altLang="en-US" sz="1100">
                        <a:effectLst/>
                      </a:endParaRPr>
                    </a:p>
                  </a:txBody>
                  <a:tcPr marL="40669" marR="40669" marT="0" marB="0" anchor="ctr"/>
                </a:tc>
                <a:tc>
                  <a:txBody>
                    <a:bodyPr/>
                    <a:lstStyle/>
                    <a:p>
                      <a:pPr algn="ctr" fontAlgn="t">
                        <a:lnSpc>
                          <a:spcPts val="1800"/>
                        </a:lnSpc>
                      </a:pPr>
                      <a:r>
                        <a:rPr lang="en-US" sz="700">
                          <a:effectLst/>
                        </a:rPr>
                        <a:t>40</a:t>
                      </a:r>
                      <a:endParaRPr lang="en-US" sz="1100">
                        <a:effectLst/>
                      </a:endParaRPr>
                    </a:p>
                  </a:txBody>
                  <a:tcPr marL="40669" marR="40669" marT="0" marB="0" anchor="ctr"/>
                </a:tc>
                <a:tc>
                  <a:txBody>
                    <a:bodyPr/>
                    <a:lstStyle/>
                    <a:p>
                      <a:pPr fontAlgn="t">
                        <a:lnSpc>
                          <a:spcPts val="1800"/>
                        </a:lnSpc>
                      </a:pPr>
                      <a:r>
                        <a:rPr lang="zh-CN" altLang="en-US" sz="700">
                          <a:effectLst/>
                        </a:rPr>
                        <a:t>器乐班</a:t>
                      </a:r>
                      <a:r>
                        <a:rPr lang="en-US" altLang="zh-CN" sz="700">
                          <a:effectLst/>
                        </a:rPr>
                        <a:t>30</a:t>
                      </a:r>
                      <a:r>
                        <a:rPr lang="zh-CN" altLang="en-US" sz="700">
                          <a:effectLst/>
                        </a:rPr>
                        <a:t>人（西洋乐器）、声乐班</a:t>
                      </a:r>
                      <a:r>
                        <a:rPr lang="en-US" altLang="zh-CN" sz="700">
                          <a:effectLst/>
                        </a:rPr>
                        <a:t>10</a:t>
                      </a:r>
                      <a:r>
                        <a:rPr lang="zh-CN" altLang="en-US" sz="700">
                          <a:effectLst/>
                        </a:rPr>
                        <a:t>人。</a:t>
                      </a:r>
                      <a:endParaRPr lang="zh-CN" altLang="en-US" sz="1100">
                        <a:effectLst/>
                      </a:endParaRPr>
                    </a:p>
                  </a:txBody>
                  <a:tcPr marL="40669" marR="40669" marT="0" marB="0" anchor="ctr"/>
                </a:tc>
                <a:tc>
                  <a:txBody>
                    <a:bodyPr/>
                    <a:lstStyle/>
                    <a:p>
                      <a:pPr algn="ctr" fontAlgn="t">
                        <a:lnSpc>
                          <a:spcPts val="1800"/>
                        </a:lnSpc>
                      </a:pPr>
                      <a:r>
                        <a:rPr lang="en-US" sz="700">
                          <a:effectLst/>
                        </a:rPr>
                        <a:t>250000</a:t>
                      </a:r>
                      <a:endParaRPr lang="en-US" sz="1100">
                        <a:effectLst/>
                      </a:endParaRPr>
                    </a:p>
                  </a:txBody>
                  <a:tcPr marL="40669" marR="40669" marT="0" marB="0" anchor="ctr"/>
                </a:tc>
                <a:extLst>
                  <a:ext uri="{0D108BD9-81ED-4DB2-BD59-A6C34878D82A}">
                    <a16:rowId xmlns:a16="http://schemas.microsoft.com/office/drawing/2014/main" val="125106318"/>
                  </a:ext>
                </a:extLst>
              </a:tr>
              <a:tr h="157256">
                <a:tc>
                  <a:txBody>
                    <a:bodyPr/>
                    <a:lstStyle/>
                    <a:p>
                      <a:pPr algn="ctr" fontAlgn="t">
                        <a:lnSpc>
                          <a:spcPts val="1800"/>
                        </a:lnSpc>
                      </a:pPr>
                      <a:r>
                        <a:rPr lang="zh-CN" altLang="en-US" sz="700">
                          <a:effectLst/>
                        </a:rPr>
                        <a:t>青岛六中</a:t>
                      </a:r>
                      <a:endParaRPr lang="zh-CN" altLang="en-US" sz="1100">
                        <a:effectLst/>
                      </a:endParaRPr>
                    </a:p>
                  </a:txBody>
                  <a:tcPr marL="40669" marR="40669" marT="0" marB="0" anchor="ctr"/>
                </a:tc>
                <a:tc>
                  <a:txBody>
                    <a:bodyPr/>
                    <a:lstStyle/>
                    <a:p>
                      <a:pPr algn="ctr" fontAlgn="t">
                        <a:lnSpc>
                          <a:spcPts val="1800"/>
                        </a:lnSpc>
                      </a:pPr>
                      <a:r>
                        <a:rPr lang="en-US" sz="700">
                          <a:effectLst/>
                        </a:rPr>
                        <a:t>80</a:t>
                      </a:r>
                      <a:endParaRPr lang="en-US" sz="1100">
                        <a:effectLst/>
                      </a:endParaRPr>
                    </a:p>
                  </a:txBody>
                  <a:tcPr marL="40669" marR="40669" marT="0" marB="0" anchor="ctr"/>
                </a:tc>
                <a:tc>
                  <a:txBody>
                    <a:bodyPr/>
                    <a:lstStyle/>
                    <a:p>
                      <a:pPr fontAlgn="t">
                        <a:lnSpc>
                          <a:spcPts val="1800"/>
                        </a:lnSpc>
                      </a:pPr>
                      <a:r>
                        <a:rPr lang="zh-CN" altLang="en-US" sz="700">
                          <a:effectLst/>
                        </a:rPr>
                        <a:t>美术班</a:t>
                      </a:r>
                      <a:r>
                        <a:rPr lang="en-US" altLang="zh-CN" sz="700">
                          <a:effectLst/>
                        </a:rPr>
                        <a:t>80</a:t>
                      </a:r>
                      <a:r>
                        <a:rPr lang="zh-CN" altLang="en-US" sz="700">
                          <a:effectLst/>
                        </a:rPr>
                        <a:t>人。</a:t>
                      </a:r>
                      <a:endParaRPr lang="zh-CN" altLang="en-US" sz="1100">
                        <a:effectLst/>
                      </a:endParaRPr>
                    </a:p>
                  </a:txBody>
                  <a:tcPr marL="40669" marR="40669" marT="0" marB="0" anchor="ctr"/>
                </a:tc>
                <a:tc>
                  <a:txBody>
                    <a:bodyPr/>
                    <a:lstStyle/>
                    <a:p>
                      <a:pPr algn="ctr" fontAlgn="t">
                        <a:lnSpc>
                          <a:spcPts val="1800"/>
                        </a:lnSpc>
                      </a:pPr>
                      <a:r>
                        <a:rPr lang="en-US" sz="700">
                          <a:effectLst/>
                        </a:rPr>
                        <a:t>1600</a:t>
                      </a:r>
                      <a:endParaRPr lang="en-US" sz="1100">
                        <a:effectLst/>
                      </a:endParaRPr>
                    </a:p>
                  </a:txBody>
                  <a:tcPr marL="40669" marR="40669" marT="0" marB="0" anchor="ctr"/>
                </a:tc>
                <a:extLst>
                  <a:ext uri="{0D108BD9-81ED-4DB2-BD59-A6C34878D82A}">
                    <a16:rowId xmlns:a16="http://schemas.microsoft.com/office/drawing/2014/main" val="2407206527"/>
                  </a:ext>
                </a:extLst>
              </a:tr>
              <a:tr h="428386">
                <a:tc>
                  <a:txBody>
                    <a:bodyPr/>
                    <a:lstStyle/>
                    <a:p>
                      <a:pPr algn="ctr" fontAlgn="t">
                        <a:lnSpc>
                          <a:spcPts val="1800"/>
                        </a:lnSpc>
                      </a:pPr>
                      <a:r>
                        <a:rPr lang="zh-CN" altLang="en-US" sz="700">
                          <a:effectLst/>
                        </a:rPr>
                        <a:t>青岛九中</a:t>
                      </a:r>
                      <a:endParaRPr lang="zh-CN" altLang="en-US" sz="1100">
                        <a:effectLst/>
                      </a:endParaRPr>
                    </a:p>
                  </a:txBody>
                  <a:tcPr marL="40669" marR="40669" marT="0" marB="0" anchor="ctr"/>
                </a:tc>
                <a:tc>
                  <a:txBody>
                    <a:bodyPr/>
                    <a:lstStyle/>
                    <a:p>
                      <a:pPr algn="ctr" fontAlgn="t">
                        <a:lnSpc>
                          <a:spcPts val="1800"/>
                        </a:lnSpc>
                      </a:pPr>
                      <a:r>
                        <a:rPr lang="en-US" sz="700">
                          <a:effectLst/>
                        </a:rPr>
                        <a:t>100</a:t>
                      </a:r>
                      <a:endParaRPr lang="en-US" sz="1100">
                        <a:effectLst/>
                      </a:endParaRPr>
                    </a:p>
                  </a:txBody>
                  <a:tcPr marL="40669" marR="40669" marT="0" marB="0" anchor="ctr"/>
                </a:tc>
                <a:tc>
                  <a:txBody>
                    <a:bodyPr/>
                    <a:lstStyle/>
                    <a:p>
                      <a:pPr fontAlgn="t">
                        <a:lnSpc>
                          <a:spcPts val="1800"/>
                        </a:lnSpc>
                      </a:pPr>
                      <a:r>
                        <a:rPr lang="zh-CN" altLang="en-US" sz="700">
                          <a:effectLst/>
                        </a:rPr>
                        <a:t>自主招生</a:t>
                      </a:r>
                      <a:r>
                        <a:rPr lang="en-US" altLang="zh-CN" sz="700">
                          <a:effectLst/>
                        </a:rPr>
                        <a:t>40</a:t>
                      </a:r>
                      <a:r>
                        <a:rPr lang="zh-CN" altLang="en-US" sz="700">
                          <a:effectLst/>
                        </a:rPr>
                        <a:t>人；美术（软笔书法、绘画）</a:t>
                      </a:r>
                      <a:r>
                        <a:rPr lang="en-US" altLang="zh-CN" sz="700">
                          <a:effectLst/>
                        </a:rPr>
                        <a:t>0-4</a:t>
                      </a:r>
                      <a:r>
                        <a:rPr lang="zh-CN" altLang="en-US" sz="700">
                          <a:effectLst/>
                        </a:rPr>
                        <a:t>人，声乐</a:t>
                      </a:r>
                      <a:r>
                        <a:rPr lang="en-US" altLang="zh-CN" sz="700">
                          <a:effectLst/>
                        </a:rPr>
                        <a:t>0-4</a:t>
                      </a:r>
                      <a:r>
                        <a:rPr lang="zh-CN" altLang="en-US" sz="700">
                          <a:effectLst/>
                        </a:rPr>
                        <a:t>人，舞蹈</a:t>
                      </a:r>
                      <a:r>
                        <a:rPr lang="en-US" altLang="zh-CN" sz="700">
                          <a:effectLst/>
                        </a:rPr>
                        <a:t>0-2</a:t>
                      </a:r>
                      <a:r>
                        <a:rPr lang="zh-CN" altLang="en-US" sz="700">
                          <a:effectLst/>
                        </a:rPr>
                        <a:t>人，水上项目（帆船）</a:t>
                      </a:r>
                      <a:r>
                        <a:rPr lang="en-US" altLang="zh-CN" sz="700">
                          <a:effectLst/>
                        </a:rPr>
                        <a:t>0-2</a:t>
                      </a:r>
                      <a:r>
                        <a:rPr lang="zh-CN" altLang="en-US" sz="700">
                          <a:effectLst/>
                        </a:rPr>
                        <a:t>人，球类项目（棒垒球、手球、橄榄球）</a:t>
                      </a:r>
                      <a:r>
                        <a:rPr lang="en-US" altLang="zh-CN" sz="700">
                          <a:effectLst/>
                        </a:rPr>
                        <a:t>0-8</a:t>
                      </a:r>
                      <a:r>
                        <a:rPr lang="zh-CN" altLang="en-US" sz="700">
                          <a:effectLst/>
                        </a:rPr>
                        <a:t>人；普通班</a:t>
                      </a:r>
                      <a:r>
                        <a:rPr lang="en-US" altLang="zh-CN" sz="700">
                          <a:effectLst/>
                        </a:rPr>
                        <a:t>40</a:t>
                      </a:r>
                      <a:r>
                        <a:rPr lang="zh-CN" altLang="en-US" sz="700">
                          <a:effectLst/>
                        </a:rPr>
                        <a:t>人。详见学校招生简章。</a:t>
                      </a:r>
                      <a:endParaRPr lang="zh-CN" altLang="en-US" sz="1100">
                        <a:effectLst/>
                      </a:endParaRPr>
                    </a:p>
                  </a:txBody>
                  <a:tcPr marL="40669" marR="40669" marT="0" marB="0" anchor="ctr"/>
                </a:tc>
                <a:tc>
                  <a:txBody>
                    <a:bodyPr/>
                    <a:lstStyle/>
                    <a:p>
                      <a:pPr algn="ctr" fontAlgn="t">
                        <a:lnSpc>
                          <a:spcPts val="1800"/>
                        </a:lnSpc>
                      </a:pPr>
                      <a:r>
                        <a:rPr lang="en-US" sz="700">
                          <a:effectLst/>
                        </a:rPr>
                        <a:t>2080</a:t>
                      </a:r>
                      <a:endParaRPr lang="en-US" sz="1100">
                        <a:effectLst/>
                      </a:endParaRPr>
                    </a:p>
                  </a:txBody>
                  <a:tcPr marL="40669" marR="40669" marT="0" marB="0" anchor="ctr"/>
                </a:tc>
                <a:extLst>
                  <a:ext uri="{0D108BD9-81ED-4DB2-BD59-A6C34878D82A}">
                    <a16:rowId xmlns:a16="http://schemas.microsoft.com/office/drawing/2014/main" val="241378032"/>
                  </a:ext>
                </a:extLst>
              </a:tr>
              <a:tr h="157256">
                <a:tc>
                  <a:txBody>
                    <a:bodyPr/>
                    <a:lstStyle/>
                    <a:p>
                      <a:pPr algn="ctr" fontAlgn="t">
                        <a:lnSpc>
                          <a:spcPts val="1800"/>
                        </a:lnSpc>
                      </a:pPr>
                      <a:r>
                        <a:rPr lang="zh-CN" altLang="en-US" sz="700">
                          <a:effectLst/>
                        </a:rPr>
                        <a:t>青岛通济实验学校</a:t>
                      </a:r>
                      <a:endParaRPr lang="zh-CN" altLang="en-US" sz="1100">
                        <a:effectLst/>
                      </a:endParaRPr>
                    </a:p>
                  </a:txBody>
                  <a:tcPr marL="40669" marR="40669" marT="0" marB="0" anchor="ctr"/>
                </a:tc>
                <a:tc>
                  <a:txBody>
                    <a:bodyPr/>
                    <a:lstStyle/>
                    <a:p>
                      <a:pPr algn="ctr" fontAlgn="t">
                        <a:lnSpc>
                          <a:spcPts val="1800"/>
                        </a:lnSpc>
                      </a:pPr>
                      <a:r>
                        <a:rPr lang="en-US" sz="700">
                          <a:effectLst/>
                        </a:rPr>
                        <a:t>100</a:t>
                      </a:r>
                      <a:endParaRPr lang="en-US" sz="1100">
                        <a:effectLst/>
                      </a:endParaRPr>
                    </a:p>
                  </a:txBody>
                  <a:tcPr marL="40669" marR="40669" marT="0" marB="0" anchor="ctr"/>
                </a:tc>
                <a:tc>
                  <a:txBody>
                    <a:bodyPr/>
                    <a:lstStyle/>
                    <a:p>
                      <a:pPr fontAlgn="t">
                        <a:lnSpc>
                          <a:spcPts val="1800"/>
                        </a:lnSpc>
                      </a:pPr>
                      <a:r>
                        <a:rPr lang="zh-CN" altLang="en-US" sz="700">
                          <a:effectLst/>
                        </a:rPr>
                        <a:t>普通班</a:t>
                      </a:r>
                      <a:r>
                        <a:rPr lang="en-US" altLang="zh-CN" sz="700">
                          <a:effectLst/>
                        </a:rPr>
                        <a:t>100</a:t>
                      </a:r>
                      <a:r>
                        <a:rPr lang="zh-CN" altLang="en-US" sz="700">
                          <a:effectLst/>
                        </a:rPr>
                        <a:t>人，民办学校，位于即墨区。</a:t>
                      </a:r>
                      <a:endParaRPr lang="zh-CN" altLang="en-US" sz="1100">
                        <a:effectLst/>
                      </a:endParaRPr>
                    </a:p>
                  </a:txBody>
                  <a:tcPr marL="40669" marR="40669" marT="0" marB="0" anchor="ctr"/>
                </a:tc>
                <a:tc>
                  <a:txBody>
                    <a:bodyPr/>
                    <a:lstStyle/>
                    <a:p>
                      <a:pPr algn="ctr" fontAlgn="t">
                        <a:lnSpc>
                          <a:spcPts val="1800"/>
                        </a:lnSpc>
                      </a:pPr>
                      <a:r>
                        <a:rPr lang="en-US" sz="700">
                          <a:effectLst/>
                        </a:rPr>
                        <a:t>26000</a:t>
                      </a:r>
                      <a:endParaRPr lang="en-US" sz="1100">
                        <a:effectLst/>
                      </a:endParaRPr>
                    </a:p>
                  </a:txBody>
                  <a:tcPr marL="40669" marR="40669" marT="0" marB="0" anchor="ctr"/>
                </a:tc>
                <a:extLst>
                  <a:ext uri="{0D108BD9-81ED-4DB2-BD59-A6C34878D82A}">
                    <a16:rowId xmlns:a16="http://schemas.microsoft.com/office/drawing/2014/main" val="3121482070"/>
                  </a:ext>
                </a:extLst>
              </a:tr>
            </a:tbl>
          </a:graphicData>
        </a:graphic>
      </p:graphicFrame>
    </p:spTree>
    <p:extLst>
      <p:ext uri="{BB962C8B-B14F-4D97-AF65-F5344CB8AC3E}">
        <p14:creationId xmlns:p14="http://schemas.microsoft.com/office/powerpoint/2010/main" val="2876223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90DA2-B58D-E8E5-FC6F-4239CF7C18B1}"/>
              </a:ext>
            </a:extLst>
          </p:cNvPr>
          <p:cNvSpPr>
            <a:spLocks noGrp="1"/>
          </p:cNvSpPr>
          <p:nvPr>
            <p:ph type="title"/>
          </p:nvPr>
        </p:nvSpPr>
        <p:spPr>
          <a:xfrm>
            <a:off x="640079" y="570750"/>
            <a:ext cx="10890929" cy="1387934"/>
          </a:xfrm>
        </p:spPr>
        <p:txBody>
          <a:bodyPr anchor="b">
            <a:normAutofit/>
          </a:bodyPr>
          <a:lstStyle/>
          <a:p>
            <a:r>
              <a:rPr lang="en-US" sz="4000"/>
              <a:t>附件: 附件3</a:t>
            </a:r>
          </a:p>
        </p:txBody>
      </p:sp>
      <p:cxnSp>
        <p:nvCxnSpPr>
          <p:cNvPr id="12" name="Straight Connector 11">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4C1CD811-FD0A-4165-837B-DCA518C6E293}"/>
              </a:ext>
            </a:extLst>
          </p:cNvPr>
          <p:cNvGraphicFramePr>
            <a:graphicFrameLocks noGrp="1"/>
          </p:cNvGraphicFramePr>
          <p:nvPr>
            <p:ph idx="1"/>
          </p:nvPr>
        </p:nvGraphicFramePr>
        <p:xfrm>
          <a:off x="1374172" y="2559050"/>
          <a:ext cx="9422743" cy="3738865"/>
        </p:xfrm>
        <a:graphic>
          <a:graphicData uri="http://schemas.openxmlformats.org/drawingml/2006/table">
            <a:tbl>
              <a:tblPr firstRow="1" bandRow="1">
                <a:tableStyleId>{5C22544A-7EE6-4342-B048-85BDC9FD1C3A}</a:tableStyleId>
              </a:tblPr>
              <a:tblGrid>
                <a:gridCol w="2164457">
                  <a:extLst>
                    <a:ext uri="{9D8B030D-6E8A-4147-A177-3AD203B41FA5}">
                      <a16:colId xmlns:a16="http://schemas.microsoft.com/office/drawing/2014/main" val="886718052"/>
                    </a:ext>
                  </a:extLst>
                </a:gridCol>
                <a:gridCol w="953787">
                  <a:extLst>
                    <a:ext uri="{9D8B030D-6E8A-4147-A177-3AD203B41FA5}">
                      <a16:colId xmlns:a16="http://schemas.microsoft.com/office/drawing/2014/main" val="2012948787"/>
                    </a:ext>
                  </a:extLst>
                </a:gridCol>
                <a:gridCol w="6304499">
                  <a:extLst>
                    <a:ext uri="{9D8B030D-6E8A-4147-A177-3AD203B41FA5}">
                      <a16:colId xmlns:a16="http://schemas.microsoft.com/office/drawing/2014/main" val="1075024686"/>
                    </a:ext>
                  </a:extLst>
                </a:gridCol>
              </a:tblGrid>
              <a:tr h="597838">
                <a:tc>
                  <a:txBody>
                    <a:bodyPr/>
                    <a:lstStyle/>
                    <a:p>
                      <a:pPr algn="ctr"/>
                      <a:r>
                        <a:rPr lang="zh-CN" altLang="en-US" sz="1800">
                          <a:effectLst/>
                        </a:rPr>
                        <a:t>单位</a:t>
                      </a:r>
                      <a:endParaRPr lang="zh-CN" altLang="en-US" sz="2300">
                        <a:effectLst/>
                      </a:endParaRPr>
                    </a:p>
                  </a:txBody>
                  <a:tcPr marL="88496" marR="88496" marT="0" marB="0" anchor="ctr"/>
                </a:tc>
                <a:tc>
                  <a:txBody>
                    <a:bodyPr/>
                    <a:lstStyle/>
                    <a:p>
                      <a:pPr algn="ctr"/>
                      <a:r>
                        <a:rPr lang="zh-CN" altLang="en-US" sz="1800">
                          <a:effectLst/>
                        </a:rPr>
                        <a:t>招生计划</a:t>
                      </a:r>
                      <a:endParaRPr lang="zh-CN" altLang="en-US" sz="2300">
                        <a:effectLst/>
                      </a:endParaRPr>
                    </a:p>
                  </a:txBody>
                  <a:tcPr marL="88496" marR="88496" marT="0" marB="0" anchor="ctr"/>
                </a:tc>
                <a:tc>
                  <a:txBody>
                    <a:bodyPr/>
                    <a:lstStyle/>
                    <a:p>
                      <a:pPr algn="ctr"/>
                      <a:r>
                        <a:rPr lang="zh-CN" altLang="en-US" sz="1800">
                          <a:effectLst/>
                        </a:rPr>
                        <a:t>具体计划分配</a:t>
                      </a:r>
                      <a:endParaRPr lang="zh-CN" altLang="en-US" sz="2300">
                        <a:effectLst/>
                      </a:endParaRPr>
                    </a:p>
                  </a:txBody>
                  <a:tcPr marL="88496" marR="88496" marT="0" marB="0" anchor="ctr"/>
                </a:tc>
                <a:extLst>
                  <a:ext uri="{0D108BD9-81ED-4DB2-BD59-A6C34878D82A}">
                    <a16:rowId xmlns:a16="http://schemas.microsoft.com/office/drawing/2014/main" val="1810494413"/>
                  </a:ext>
                </a:extLst>
              </a:tr>
              <a:tr h="699199">
                <a:tc>
                  <a:txBody>
                    <a:bodyPr/>
                    <a:lstStyle/>
                    <a:p>
                      <a:pPr algn="ctr">
                        <a:lnSpc>
                          <a:spcPts val="2100"/>
                        </a:lnSpc>
                      </a:pPr>
                      <a:r>
                        <a:rPr lang="zh-CN" altLang="en-US" sz="1800">
                          <a:effectLst/>
                        </a:rPr>
                        <a:t>新区胶南第一高级中学</a:t>
                      </a:r>
                      <a:endParaRPr lang="zh-CN" altLang="en-US" sz="2300">
                        <a:effectLst/>
                      </a:endParaRPr>
                    </a:p>
                  </a:txBody>
                  <a:tcPr marL="88496" marR="88496" marT="0" marB="0" anchor="ctr"/>
                </a:tc>
                <a:tc>
                  <a:txBody>
                    <a:bodyPr/>
                    <a:lstStyle/>
                    <a:p>
                      <a:pPr algn="ctr">
                        <a:lnSpc>
                          <a:spcPts val="2100"/>
                        </a:lnSpc>
                      </a:pPr>
                      <a:r>
                        <a:rPr lang="en-US" sz="1800">
                          <a:effectLst/>
                        </a:rPr>
                        <a:t>40</a:t>
                      </a:r>
                      <a:endParaRPr lang="en-US" sz="2300">
                        <a:effectLst/>
                      </a:endParaRPr>
                    </a:p>
                  </a:txBody>
                  <a:tcPr marL="88496" marR="88496" marT="0" marB="0" anchor="ctr"/>
                </a:tc>
                <a:tc>
                  <a:txBody>
                    <a:bodyPr/>
                    <a:lstStyle/>
                    <a:p>
                      <a:pPr>
                        <a:lnSpc>
                          <a:spcPts val="2100"/>
                        </a:lnSpc>
                      </a:pPr>
                      <a:r>
                        <a:rPr lang="zh-CN" altLang="en-US" sz="1800">
                          <a:effectLst/>
                        </a:rPr>
                        <a:t>区外招生计划</a:t>
                      </a:r>
                      <a:r>
                        <a:rPr lang="en-US" altLang="zh-CN" sz="1800">
                          <a:effectLst/>
                        </a:rPr>
                        <a:t>1</a:t>
                      </a:r>
                      <a:r>
                        <a:rPr lang="zh-CN" altLang="en-US" sz="1800">
                          <a:effectLst/>
                        </a:rPr>
                        <a:t>个中美班共</a:t>
                      </a:r>
                      <a:r>
                        <a:rPr lang="en-US" altLang="zh-CN" sz="1800">
                          <a:effectLst/>
                        </a:rPr>
                        <a:t>40</a:t>
                      </a:r>
                      <a:r>
                        <a:rPr lang="zh-CN" altLang="en-US" sz="1800">
                          <a:effectLst/>
                        </a:rPr>
                        <a:t>人，面向青岛市市内四区、高新区、城阳区、即墨区招生。</a:t>
                      </a:r>
                      <a:endParaRPr lang="zh-CN" altLang="en-US" sz="2300">
                        <a:effectLst/>
                      </a:endParaRPr>
                    </a:p>
                  </a:txBody>
                  <a:tcPr marL="88496" marR="88496" marT="0" marB="0" anchor="ctr"/>
                </a:tc>
                <a:extLst>
                  <a:ext uri="{0D108BD9-81ED-4DB2-BD59-A6C34878D82A}">
                    <a16:rowId xmlns:a16="http://schemas.microsoft.com/office/drawing/2014/main" val="149382243"/>
                  </a:ext>
                </a:extLst>
              </a:tr>
              <a:tr h="699280">
                <a:tc>
                  <a:txBody>
                    <a:bodyPr/>
                    <a:lstStyle/>
                    <a:p>
                      <a:pPr algn="ctr">
                        <a:lnSpc>
                          <a:spcPts val="2100"/>
                        </a:lnSpc>
                      </a:pPr>
                      <a:r>
                        <a:rPr lang="zh-CN" altLang="en-US" sz="1800">
                          <a:effectLst/>
                        </a:rPr>
                        <a:t>青岛为明学校</a:t>
                      </a:r>
                      <a:endParaRPr lang="zh-CN" altLang="en-US" sz="2300">
                        <a:effectLst/>
                      </a:endParaRPr>
                    </a:p>
                  </a:txBody>
                  <a:tcPr marL="88496" marR="88496" marT="0" marB="0" anchor="ctr"/>
                </a:tc>
                <a:tc>
                  <a:txBody>
                    <a:bodyPr/>
                    <a:lstStyle/>
                    <a:p>
                      <a:pPr algn="ctr">
                        <a:lnSpc>
                          <a:spcPts val="2100"/>
                        </a:lnSpc>
                      </a:pPr>
                      <a:r>
                        <a:rPr lang="en-US" sz="1800">
                          <a:effectLst/>
                        </a:rPr>
                        <a:t>60</a:t>
                      </a:r>
                      <a:endParaRPr lang="en-US" sz="2300">
                        <a:effectLst/>
                      </a:endParaRPr>
                    </a:p>
                  </a:txBody>
                  <a:tcPr marL="88496" marR="88496" marT="0" marB="0" anchor="ctr"/>
                </a:tc>
                <a:tc>
                  <a:txBody>
                    <a:bodyPr/>
                    <a:lstStyle/>
                    <a:p>
                      <a:pPr>
                        <a:lnSpc>
                          <a:spcPts val="2100"/>
                        </a:lnSpc>
                      </a:pPr>
                      <a:r>
                        <a:rPr lang="zh-CN" altLang="en-US" sz="1800">
                          <a:effectLst/>
                        </a:rPr>
                        <a:t>区外招生计划</a:t>
                      </a:r>
                      <a:r>
                        <a:rPr lang="en-US" altLang="zh-CN" sz="1800">
                          <a:effectLst/>
                        </a:rPr>
                        <a:t>60</a:t>
                      </a:r>
                      <a:r>
                        <a:rPr lang="zh-CN" altLang="en-US" sz="1800">
                          <a:effectLst/>
                        </a:rPr>
                        <a:t>人，其中普通班</a:t>
                      </a:r>
                      <a:r>
                        <a:rPr lang="en-US" altLang="zh-CN" sz="1800">
                          <a:effectLst/>
                        </a:rPr>
                        <a:t>30</a:t>
                      </a:r>
                      <a:r>
                        <a:rPr lang="zh-CN" altLang="en-US" sz="1800">
                          <a:effectLst/>
                        </a:rPr>
                        <a:t>人、艺体班</a:t>
                      </a:r>
                      <a:r>
                        <a:rPr lang="en-US" altLang="zh-CN" sz="1800">
                          <a:effectLst/>
                        </a:rPr>
                        <a:t>30</a:t>
                      </a:r>
                      <a:r>
                        <a:rPr lang="zh-CN" altLang="en-US" sz="1800">
                          <a:effectLst/>
                        </a:rPr>
                        <a:t>人，面向青岛市市内四区和高新区招生。</a:t>
                      </a:r>
                      <a:endParaRPr lang="zh-CN" altLang="en-US" sz="2300">
                        <a:effectLst/>
                      </a:endParaRPr>
                    </a:p>
                  </a:txBody>
                  <a:tcPr marL="88496" marR="88496" marT="0" marB="0" anchor="ctr"/>
                </a:tc>
                <a:extLst>
                  <a:ext uri="{0D108BD9-81ED-4DB2-BD59-A6C34878D82A}">
                    <a16:rowId xmlns:a16="http://schemas.microsoft.com/office/drawing/2014/main" val="334245662"/>
                  </a:ext>
                </a:extLst>
              </a:tr>
              <a:tr h="1043349">
                <a:tc>
                  <a:txBody>
                    <a:bodyPr/>
                    <a:lstStyle/>
                    <a:p>
                      <a:pPr algn="ctr">
                        <a:lnSpc>
                          <a:spcPts val="2100"/>
                        </a:lnSpc>
                      </a:pPr>
                      <a:r>
                        <a:rPr lang="zh-CN" altLang="en-US" sz="1800">
                          <a:effectLst/>
                        </a:rPr>
                        <a:t>青岛古镇口海军中学</a:t>
                      </a:r>
                      <a:endParaRPr lang="zh-CN" altLang="en-US" sz="2300">
                        <a:effectLst/>
                      </a:endParaRPr>
                    </a:p>
                  </a:txBody>
                  <a:tcPr marL="88496" marR="88496" marT="0" marB="0" anchor="ctr"/>
                </a:tc>
                <a:tc>
                  <a:txBody>
                    <a:bodyPr/>
                    <a:lstStyle/>
                    <a:p>
                      <a:pPr algn="ctr">
                        <a:lnSpc>
                          <a:spcPts val="2100"/>
                        </a:lnSpc>
                      </a:pPr>
                      <a:r>
                        <a:rPr lang="en-US" sz="1800">
                          <a:effectLst/>
                        </a:rPr>
                        <a:t>230</a:t>
                      </a:r>
                      <a:endParaRPr lang="en-US" sz="2300">
                        <a:effectLst/>
                      </a:endParaRPr>
                    </a:p>
                  </a:txBody>
                  <a:tcPr marL="88496" marR="88496" marT="0" marB="0" anchor="ctr"/>
                </a:tc>
                <a:tc>
                  <a:txBody>
                    <a:bodyPr/>
                    <a:lstStyle/>
                    <a:p>
                      <a:pPr>
                        <a:lnSpc>
                          <a:spcPts val="2100"/>
                        </a:lnSpc>
                      </a:pPr>
                      <a:r>
                        <a:rPr lang="zh-CN" altLang="en-US" sz="1800">
                          <a:effectLst/>
                        </a:rPr>
                        <a:t>区外招生计划</a:t>
                      </a:r>
                      <a:r>
                        <a:rPr lang="en-US" altLang="zh-CN" sz="1800">
                          <a:effectLst/>
                        </a:rPr>
                        <a:t>230</a:t>
                      </a:r>
                      <a:r>
                        <a:rPr lang="zh-CN" altLang="en-US" sz="1800">
                          <a:effectLst/>
                        </a:rPr>
                        <a:t>人，其中强基实验班（自招班）</a:t>
                      </a:r>
                      <a:r>
                        <a:rPr lang="en-US" altLang="zh-CN" sz="1800">
                          <a:effectLst/>
                        </a:rPr>
                        <a:t>30</a:t>
                      </a:r>
                      <a:r>
                        <a:rPr lang="zh-CN" altLang="en-US" sz="1800">
                          <a:effectLst/>
                        </a:rPr>
                        <a:t>人、普通班</a:t>
                      </a:r>
                      <a:r>
                        <a:rPr lang="en-US" altLang="zh-CN" sz="1800">
                          <a:effectLst/>
                        </a:rPr>
                        <a:t>100</a:t>
                      </a:r>
                      <a:r>
                        <a:rPr lang="zh-CN" altLang="en-US" sz="1800">
                          <a:effectLst/>
                        </a:rPr>
                        <a:t>人、卓越科技班</a:t>
                      </a:r>
                      <a:r>
                        <a:rPr lang="en-US" altLang="zh-CN" sz="1800">
                          <a:effectLst/>
                        </a:rPr>
                        <a:t>100</a:t>
                      </a:r>
                      <a:r>
                        <a:rPr lang="zh-CN" altLang="en-US" sz="1800">
                          <a:effectLst/>
                        </a:rPr>
                        <a:t>人，面向青岛市市内四区和高新区招生。</a:t>
                      </a:r>
                      <a:endParaRPr lang="zh-CN" altLang="en-US" sz="2300">
                        <a:effectLst/>
                      </a:endParaRPr>
                    </a:p>
                  </a:txBody>
                  <a:tcPr marL="88496" marR="88496" marT="0" marB="0" anchor="ctr"/>
                </a:tc>
                <a:extLst>
                  <a:ext uri="{0D108BD9-81ED-4DB2-BD59-A6C34878D82A}">
                    <a16:rowId xmlns:a16="http://schemas.microsoft.com/office/drawing/2014/main" val="469621036"/>
                  </a:ext>
                </a:extLst>
              </a:tr>
              <a:tr h="699199">
                <a:tc>
                  <a:txBody>
                    <a:bodyPr/>
                    <a:lstStyle/>
                    <a:p>
                      <a:pPr algn="ctr">
                        <a:lnSpc>
                          <a:spcPts val="2100"/>
                        </a:lnSpc>
                      </a:pPr>
                      <a:r>
                        <a:rPr lang="zh-CN" altLang="en-US" sz="1800">
                          <a:effectLst/>
                        </a:rPr>
                        <a:t>青岛杜威实验学校</a:t>
                      </a:r>
                      <a:endParaRPr lang="zh-CN" altLang="en-US" sz="2300">
                        <a:effectLst/>
                      </a:endParaRPr>
                    </a:p>
                  </a:txBody>
                  <a:tcPr marL="88496" marR="88496" marT="0" marB="0" anchor="ctr"/>
                </a:tc>
                <a:tc>
                  <a:txBody>
                    <a:bodyPr/>
                    <a:lstStyle/>
                    <a:p>
                      <a:pPr algn="ctr">
                        <a:lnSpc>
                          <a:spcPts val="2100"/>
                        </a:lnSpc>
                      </a:pPr>
                      <a:r>
                        <a:rPr lang="en-US" sz="1800">
                          <a:effectLst/>
                        </a:rPr>
                        <a:t>700</a:t>
                      </a:r>
                      <a:endParaRPr lang="en-US" sz="2300">
                        <a:effectLst/>
                      </a:endParaRPr>
                    </a:p>
                  </a:txBody>
                  <a:tcPr marL="88496" marR="88496" marT="0" marB="0" anchor="ctr"/>
                </a:tc>
                <a:tc>
                  <a:txBody>
                    <a:bodyPr/>
                    <a:lstStyle/>
                    <a:p>
                      <a:pPr>
                        <a:lnSpc>
                          <a:spcPts val="2100"/>
                        </a:lnSpc>
                      </a:pPr>
                      <a:r>
                        <a:rPr lang="zh-CN" altLang="en-US" sz="1800">
                          <a:effectLst/>
                        </a:rPr>
                        <a:t>区外招生计划</a:t>
                      </a:r>
                      <a:r>
                        <a:rPr lang="en-US" altLang="zh-CN" sz="1800">
                          <a:effectLst/>
                        </a:rPr>
                        <a:t>700</a:t>
                      </a:r>
                      <a:r>
                        <a:rPr lang="zh-CN" altLang="en-US" sz="1800">
                          <a:effectLst/>
                        </a:rPr>
                        <a:t>人，其中自招班</a:t>
                      </a:r>
                      <a:r>
                        <a:rPr lang="en-US" altLang="zh-CN" sz="1800">
                          <a:effectLst/>
                        </a:rPr>
                        <a:t>100</a:t>
                      </a:r>
                      <a:r>
                        <a:rPr lang="zh-CN" altLang="en-US" sz="1800">
                          <a:effectLst/>
                        </a:rPr>
                        <a:t>人、普通班</a:t>
                      </a:r>
                      <a:r>
                        <a:rPr lang="en-US" altLang="zh-CN" sz="1800">
                          <a:effectLst/>
                        </a:rPr>
                        <a:t>600</a:t>
                      </a:r>
                      <a:r>
                        <a:rPr lang="zh-CN" altLang="en-US" sz="1800">
                          <a:effectLst/>
                        </a:rPr>
                        <a:t>人，面向青岛市市内四区和高新区招生。</a:t>
                      </a:r>
                      <a:endParaRPr lang="zh-CN" altLang="en-US" sz="2300">
                        <a:effectLst/>
                      </a:endParaRPr>
                    </a:p>
                  </a:txBody>
                  <a:tcPr marL="88496" marR="88496" marT="0" marB="0" anchor="ctr"/>
                </a:tc>
                <a:extLst>
                  <a:ext uri="{0D108BD9-81ED-4DB2-BD59-A6C34878D82A}">
                    <a16:rowId xmlns:a16="http://schemas.microsoft.com/office/drawing/2014/main" val="8739385"/>
                  </a:ext>
                </a:extLst>
              </a:tr>
            </a:tbl>
          </a:graphicData>
        </a:graphic>
      </p:graphicFrame>
    </p:spTree>
    <p:extLst>
      <p:ext uri="{BB962C8B-B14F-4D97-AF65-F5344CB8AC3E}">
        <p14:creationId xmlns:p14="http://schemas.microsoft.com/office/powerpoint/2010/main" val="2496941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10694E1F-471C-4340-BE4B-28F2BF7D7A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627278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3A75555-F01E-D3CC-1F25-58216297BB9D}"/>
              </a:ext>
            </a:extLst>
          </p:cNvPr>
          <p:cNvSpPr>
            <a:spLocks noGrp="1"/>
          </p:cNvSpPr>
          <p:nvPr>
            <p:ph idx="1"/>
          </p:nvPr>
        </p:nvSpPr>
        <p:spPr>
          <a:xfrm>
            <a:off x="5148072" y="1051559"/>
            <a:ext cx="6382937" cy="5248656"/>
          </a:xfrm>
        </p:spPr>
        <p:txBody>
          <a:bodyPr anchor="t">
            <a:normAutofit/>
          </a:bodyPr>
          <a:lstStyle/>
          <a:p>
            <a:r>
              <a:rPr lang="en-US" sz="1800"/>
              <a:t>{"InputLanguage":"zh", "partialOverwrite": true, "Title":"</a:t>
            </a:r>
            <a:r>
              <a:rPr lang="ja-JP" altLang="en-US" sz="1800"/>
              <a:t>附件</a:t>
            </a:r>
            <a:r>
              <a:rPr lang="en-US" altLang="ja-JP" sz="1800"/>
              <a:t>: </a:t>
            </a:r>
            <a:r>
              <a:rPr lang="ja-JP" altLang="en-US" sz="1800"/>
              <a:t>附件</a:t>
            </a:r>
            <a:r>
              <a:rPr lang="en-US" altLang="ja-JP" sz="1800"/>
              <a:t>4" }</a:t>
            </a:r>
          </a:p>
          <a:p>
            <a:r>
              <a:rPr lang="en-US" altLang="ja-JP" sz="1800"/>
              <a:t>2024</a:t>
            </a:r>
            <a:r>
              <a:rPr lang="ja-JP" altLang="en-US" sz="1800"/>
              <a:t>年西海岸新区各初中学校指标生分配名额</a:t>
            </a:r>
          </a:p>
          <a:p>
            <a:r>
              <a:rPr lang="ja-JP" altLang="en-US" sz="1800"/>
              <a:t>单  位 西海岸中学 胶南第一高级中学 新区第一高级中学 新区第二高级中学 新区致远中学 新区实验高级中学 新区第三高级中学 新区第五高级中学 新区第九高级中学 青岛九中</a:t>
            </a:r>
          </a:p>
          <a:p>
            <a:r>
              <a:rPr lang="ja-JP" altLang="en-US" sz="1800"/>
              <a:t>开发区第四中学 </a:t>
            </a:r>
            <a:r>
              <a:rPr lang="en-US" altLang="ja-JP" sz="1800"/>
              <a:t>22 30 35 41 40 39 27 12 35 3</a:t>
            </a:r>
          </a:p>
          <a:p>
            <a:r>
              <a:rPr lang="ja-JP" altLang="en-US" sz="1800"/>
              <a:t>新区实验初级中学 </a:t>
            </a:r>
            <a:r>
              <a:rPr lang="en-US" altLang="ja-JP" sz="1800"/>
              <a:t>13 18 21 25 24 24 16 7 21 2</a:t>
            </a:r>
          </a:p>
          <a:p>
            <a:r>
              <a:rPr lang="ja-JP" altLang="en-US" sz="1800"/>
              <a:t>新区第六初级中学 </a:t>
            </a:r>
            <a:r>
              <a:rPr lang="en-US" altLang="ja-JP" sz="1800"/>
              <a:t>13 17 20 24 23 22 15 7 20 2</a:t>
            </a:r>
          </a:p>
          <a:p>
            <a:r>
              <a:rPr lang="ja-JP" altLang="en-US" sz="1800"/>
              <a:t>新区文汇中学 </a:t>
            </a:r>
            <a:r>
              <a:rPr lang="en-US" altLang="ja-JP" sz="1800"/>
              <a:t>9 12 14 17 16 16 11 5 14 1</a:t>
            </a:r>
          </a:p>
          <a:p>
            <a:r>
              <a:rPr lang="ja-JP" altLang="en-US" sz="1800"/>
              <a:t>新区第四初级中学 </a:t>
            </a:r>
            <a:r>
              <a:rPr lang="en-US" altLang="ja-JP" sz="1800"/>
              <a:t>8 11 13 16 15 15 10 5 13 1</a:t>
            </a:r>
          </a:p>
          <a:p>
            <a:r>
              <a:rPr lang="ja-JP" altLang="en-US" sz="1800"/>
              <a:t>新区育英初级中学 </a:t>
            </a:r>
            <a:r>
              <a:rPr lang="en-US" altLang="ja-JP" sz="1800"/>
              <a:t>8 11 13 15 15 14 10 4 13 1</a:t>
            </a:r>
          </a:p>
          <a:p>
            <a:r>
              <a:rPr lang="ja-JP" altLang="en-US" sz="1800"/>
              <a:t>新区辛安初级中学 </a:t>
            </a:r>
            <a:r>
              <a:rPr lang="en-US" altLang="ja-JP" sz="1800"/>
              <a:t>7 9 11 13 13 12 8 4 11 1</a:t>
            </a:r>
          </a:p>
          <a:p>
            <a:r>
              <a:rPr lang="ja-JP" altLang="en-US" sz="1800"/>
              <a:t>新区隐珠初级中学 </a:t>
            </a:r>
            <a:r>
              <a:rPr lang="en-US" altLang="ja-JP" sz="1800"/>
              <a:t>7 9 11 13 12 12 8 4 11 1</a:t>
            </a:r>
          </a:p>
          <a:p>
            <a:r>
              <a:rPr lang="ja-JP" altLang="en-US" sz="1800"/>
              <a:t>新区黄岛初级中学 </a:t>
            </a:r>
            <a:r>
              <a:rPr lang="en-US" altLang="ja-JP" sz="1800"/>
              <a:t>7 9 11 13 12 12 8 4 11 1</a:t>
            </a:r>
            <a:endParaRPr lang="en-US" sz="1800"/>
          </a:p>
        </p:txBody>
      </p:sp>
    </p:spTree>
    <p:extLst>
      <p:ext uri="{BB962C8B-B14F-4D97-AF65-F5344CB8AC3E}">
        <p14:creationId xmlns:p14="http://schemas.microsoft.com/office/powerpoint/2010/main" val="3034480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25A3C-FD56-285C-A8D1-D6E300D01A6C}"/>
              </a:ext>
            </a:extLst>
          </p:cNvPr>
          <p:cNvSpPr>
            <a:spLocks noGrp="1"/>
          </p:cNvSpPr>
          <p:nvPr>
            <p:ph type="title"/>
          </p:nvPr>
        </p:nvSpPr>
        <p:spPr>
          <a:xfrm>
            <a:off x="640080" y="570750"/>
            <a:ext cx="10890929" cy="1387934"/>
          </a:xfrm>
        </p:spPr>
        <p:txBody>
          <a:bodyPr anchor="b">
            <a:normAutofit/>
          </a:bodyPr>
          <a:lstStyle/>
          <a:p>
            <a:r>
              <a:rPr lang="en-US" sz="4000"/>
              <a:t>附件: 附件5</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D79E17-1E8D-B49C-D76F-7D84DE7B33DC}"/>
              </a:ext>
            </a:extLst>
          </p:cNvPr>
          <p:cNvSpPr>
            <a:spLocks noGrp="1"/>
          </p:cNvSpPr>
          <p:nvPr>
            <p:ph idx="1"/>
          </p:nvPr>
        </p:nvSpPr>
        <p:spPr>
          <a:xfrm>
            <a:off x="640080" y="2761673"/>
            <a:ext cx="10890929" cy="3536241"/>
          </a:xfrm>
        </p:spPr>
        <p:txBody>
          <a:bodyPr>
            <a:normAutofit/>
          </a:bodyPr>
          <a:lstStyle/>
          <a:p>
            <a:pPr indent="0">
              <a:buNone/>
            </a:pPr>
            <a:r>
              <a:rPr lang="ja-JP" altLang="en-US"/>
              <a:t>附件</a:t>
            </a:r>
            <a:r>
              <a:rPr lang="en-US" altLang="ja-JP"/>
              <a:t>5</a:t>
            </a:r>
            <a:endParaRPr lang="en-US"/>
          </a:p>
        </p:txBody>
      </p:sp>
    </p:spTree>
    <p:extLst>
      <p:ext uri="{BB962C8B-B14F-4D97-AF65-F5344CB8AC3E}">
        <p14:creationId xmlns:p14="http://schemas.microsoft.com/office/powerpoint/2010/main" val="1080113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843E79-8DB7-BFDA-B1AE-1801B377457C}"/>
              </a:ext>
            </a:extLst>
          </p:cNvPr>
          <p:cNvSpPr>
            <a:spLocks noGrp="1"/>
          </p:cNvSpPr>
          <p:nvPr>
            <p:ph type="title"/>
          </p:nvPr>
        </p:nvSpPr>
        <p:spPr>
          <a:xfrm>
            <a:off x="640080" y="570750"/>
            <a:ext cx="10890929" cy="1387934"/>
          </a:xfrm>
        </p:spPr>
        <p:txBody>
          <a:bodyPr anchor="b">
            <a:normAutofit/>
          </a:bodyPr>
          <a:lstStyle/>
          <a:p>
            <a:r>
              <a:rPr lang="en-US" sz="4000"/>
              <a:t>文件主题</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19CDCF-3035-BAC4-80F4-35EAA95F98B7}"/>
              </a:ext>
            </a:extLst>
          </p:cNvPr>
          <p:cNvSpPr>
            <a:spLocks noGrp="1"/>
          </p:cNvSpPr>
          <p:nvPr>
            <p:ph idx="1"/>
          </p:nvPr>
        </p:nvSpPr>
        <p:spPr>
          <a:xfrm>
            <a:off x="640080" y="2761673"/>
            <a:ext cx="10890929" cy="3536241"/>
          </a:xfrm>
        </p:spPr>
        <p:txBody>
          <a:bodyPr>
            <a:normAutofit/>
          </a:bodyPr>
          <a:lstStyle/>
          <a:p>
            <a:r>
              <a:rPr lang="ja-JP" altLang="en-US"/>
              <a:t>关于做好</a:t>
            </a:r>
            <a:r>
              <a:rPr lang="en-US" altLang="ja-JP"/>
              <a:t>2024</a:t>
            </a:r>
            <a:r>
              <a:rPr lang="ja-JP" altLang="en-US"/>
              <a:t>年全区初中学业水平考试</a:t>
            </a:r>
          </a:p>
          <a:p>
            <a:r>
              <a:rPr lang="ja-JP" altLang="en-US"/>
              <a:t>与普通高中招生工作的通知</a:t>
            </a:r>
            <a:endParaRPr lang="en-US"/>
          </a:p>
        </p:txBody>
      </p:sp>
    </p:spTree>
    <p:extLst>
      <p:ext uri="{BB962C8B-B14F-4D97-AF65-F5344CB8AC3E}">
        <p14:creationId xmlns:p14="http://schemas.microsoft.com/office/powerpoint/2010/main" val="46122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96D6D9-E6B6-CFAC-7B69-CE068544506E}"/>
              </a:ext>
            </a:extLst>
          </p:cNvPr>
          <p:cNvSpPr>
            <a:spLocks noGrp="1"/>
          </p:cNvSpPr>
          <p:nvPr>
            <p:ph type="title"/>
          </p:nvPr>
        </p:nvSpPr>
        <p:spPr>
          <a:xfrm>
            <a:off x="640080" y="570750"/>
            <a:ext cx="10890929" cy="1387934"/>
          </a:xfrm>
        </p:spPr>
        <p:txBody>
          <a:bodyPr anchor="b">
            <a:normAutofit/>
          </a:bodyPr>
          <a:lstStyle/>
          <a:p>
            <a:r>
              <a:rPr lang="en-US" sz="4000"/>
              <a:t>文件发布对象</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FC84688-A29A-E6C6-5347-8575A1FBD936}"/>
              </a:ext>
            </a:extLst>
          </p:cNvPr>
          <p:cNvSpPr>
            <a:spLocks noGrp="1"/>
          </p:cNvSpPr>
          <p:nvPr>
            <p:ph idx="1"/>
          </p:nvPr>
        </p:nvSpPr>
        <p:spPr>
          <a:xfrm>
            <a:off x="640080" y="2761673"/>
            <a:ext cx="10890929" cy="3536241"/>
          </a:xfrm>
        </p:spPr>
        <p:txBody>
          <a:bodyPr>
            <a:normAutofit/>
          </a:bodyPr>
          <a:lstStyle/>
          <a:p>
            <a:pPr indent="0">
              <a:buNone/>
            </a:pPr>
            <a:r>
              <a:rPr lang="ja-JP" altLang="en-US"/>
              <a:t>各学区教育服务中心，各学校、局属各单位，机关各科部室：</a:t>
            </a:r>
            <a:endParaRPr lang="en-US"/>
          </a:p>
        </p:txBody>
      </p:sp>
    </p:spTree>
    <p:extLst>
      <p:ext uri="{BB962C8B-B14F-4D97-AF65-F5344CB8AC3E}">
        <p14:creationId xmlns:p14="http://schemas.microsoft.com/office/powerpoint/2010/main" val="3218855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44E37-BD6F-126C-CBDC-B447350E5A4C}"/>
              </a:ext>
            </a:extLst>
          </p:cNvPr>
          <p:cNvSpPr>
            <a:spLocks noGrp="1"/>
          </p:cNvSpPr>
          <p:nvPr>
            <p:ph type="title"/>
          </p:nvPr>
        </p:nvSpPr>
        <p:spPr>
          <a:xfrm>
            <a:off x="640080" y="570750"/>
            <a:ext cx="10890929" cy="1387934"/>
          </a:xfrm>
        </p:spPr>
        <p:txBody>
          <a:bodyPr anchor="b">
            <a:normAutofit/>
          </a:bodyPr>
          <a:lstStyle/>
          <a:p>
            <a:r>
              <a:rPr lang="en-US" sz="4000"/>
              <a:t>文件背景</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5F78EB-96B4-1017-DF76-85786A55BE41}"/>
              </a:ext>
            </a:extLst>
          </p:cNvPr>
          <p:cNvSpPr>
            <a:spLocks noGrp="1"/>
          </p:cNvSpPr>
          <p:nvPr>
            <p:ph idx="1"/>
          </p:nvPr>
        </p:nvSpPr>
        <p:spPr>
          <a:xfrm>
            <a:off x="640080" y="2761673"/>
            <a:ext cx="10890929" cy="3536241"/>
          </a:xfrm>
        </p:spPr>
        <p:txBody>
          <a:bodyPr>
            <a:normAutofit/>
          </a:bodyPr>
          <a:lstStyle/>
          <a:p>
            <a:r>
              <a:rPr lang="ja-JP" altLang="en-US"/>
              <a:t>根据青岛市教育局通知</a:t>
            </a:r>
          </a:p>
          <a:p>
            <a:pPr lvl="1"/>
            <a:r>
              <a:rPr lang="ja-JP" altLang="en-US"/>
              <a:t>青教通字</a:t>
            </a:r>
            <a:r>
              <a:rPr lang="en-US" altLang="ja-JP"/>
              <a:t>〔2024〕42</a:t>
            </a:r>
            <a:r>
              <a:rPr lang="ja-JP" altLang="en-US"/>
              <a:t>号</a:t>
            </a:r>
          </a:p>
          <a:p>
            <a:r>
              <a:rPr lang="ja-JP" altLang="en-US"/>
              <a:t>结合新区实际</a:t>
            </a:r>
          </a:p>
          <a:p>
            <a:pPr lvl="1"/>
            <a:r>
              <a:rPr lang="en-US" altLang="ja-JP"/>
              <a:t>2024</a:t>
            </a:r>
            <a:r>
              <a:rPr lang="ja-JP" altLang="en-US"/>
              <a:t>年全区初中学业水平考试与普通高中招生工作</a:t>
            </a:r>
          </a:p>
          <a:p>
            <a:r>
              <a:rPr lang="ja-JP" altLang="en-US"/>
              <a:t>含综合高中实验班</a:t>
            </a:r>
            <a:endParaRPr lang="en-US"/>
          </a:p>
        </p:txBody>
      </p:sp>
    </p:spTree>
    <p:extLst>
      <p:ext uri="{BB962C8B-B14F-4D97-AF65-F5344CB8AC3E}">
        <p14:creationId xmlns:p14="http://schemas.microsoft.com/office/powerpoint/2010/main" val="45008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436E3-8802-9704-EF4A-9A5FF08282E1}"/>
              </a:ext>
            </a:extLst>
          </p:cNvPr>
          <p:cNvSpPr>
            <a:spLocks noGrp="1"/>
          </p:cNvSpPr>
          <p:nvPr>
            <p:ph type="title"/>
          </p:nvPr>
        </p:nvSpPr>
        <p:spPr>
          <a:xfrm>
            <a:off x="640079" y="914400"/>
            <a:ext cx="2878975" cy="2881221"/>
          </a:xfrm>
        </p:spPr>
        <p:txBody>
          <a:bodyPr anchor="t">
            <a:normAutofit/>
          </a:bodyPr>
          <a:lstStyle/>
          <a:p>
            <a:r>
              <a:rPr lang="en-US" sz="3400"/>
              <a:t>初中学业水平考试: 考试科目</a:t>
            </a:r>
          </a:p>
        </p:txBody>
      </p:sp>
      <p:sp>
        <p:nvSpPr>
          <p:cNvPr id="3" name="Content Placeholder 2">
            <a:extLst>
              <a:ext uri="{FF2B5EF4-FFF2-40B4-BE49-F238E27FC236}">
                <a16:creationId xmlns:a16="http://schemas.microsoft.com/office/drawing/2014/main" id="{2A76BBB3-7DEC-C152-E07C-BCA5AC0D5108}"/>
              </a:ext>
            </a:extLst>
          </p:cNvPr>
          <p:cNvSpPr>
            <a:spLocks noGrp="1"/>
          </p:cNvSpPr>
          <p:nvPr>
            <p:ph idx="1"/>
          </p:nvPr>
        </p:nvSpPr>
        <p:spPr>
          <a:xfrm>
            <a:off x="4054765" y="914401"/>
            <a:ext cx="7476244" cy="5029200"/>
          </a:xfrm>
        </p:spPr>
        <p:txBody>
          <a:bodyPr>
            <a:normAutofit/>
          </a:bodyPr>
          <a:lstStyle/>
          <a:p>
            <a:r>
              <a:rPr lang="en-US" altLang="ja-JP" sz="1500"/>
              <a:t>2021</a:t>
            </a:r>
            <a:r>
              <a:rPr lang="ja-JP" altLang="en-US" sz="1500"/>
              <a:t>级学生考试科目</a:t>
            </a:r>
          </a:p>
          <a:p>
            <a:pPr lvl="1"/>
            <a:r>
              <a:rPr lang="ja-JP" altLang="en-US" sz="1500"/>
              <a:t>语文、数学、英语（含口语和听力）</a:t>
            </a:r>
          </a:p>
          <a:p>
            <a:pPr lvl="1"/>
            <a:r>
              <a:rPr lang="ja-JP" altLang="en-US" sz="1500"/>
              <a:t>道德与法治、历史、物理、化学</a:t>
            </a:r>
          </a:p>
          <a:p>
            <a:pPr lvl="1"/>
            <a:r>
              <a:rPr lang="ja-JP" altLang="en-US" sz="1500"/>
              <a:t>体育与健康、艺术（音乐和美术）</a:t>
            </a:r>
          </a:p>
          <a:p>
            <a:pPr lvl="1"/>
            <a:r>
              <a:rPr lang="ja-JP" altLang="en-US" sz="1500"/>
              <a:t>实验操作（物理或化学）</a:t>
            </a:r>
          </a:p>
          <a:p>
            <a:r>
              <a:rPr lang="en-US" altLang="ja-JP" sz="1500"/>
              <a:t>2022</a:t>
            </a:r>
            <a:r>
              <a:rPr lang="ja-JP" altLang="en-US" sz="1500"/>
              <a:t>级学生考试科目</a:t>
            </a:r>
          </a:p>
          <a:p>
            <a:pPr lvl="1"/>
            <a:r>
              <a:rPr lang="ja-JP" altLang="en-US" sz="1500"/>
              <a:t>地理、生物、实验操作（生物）</a:t>
            </a:r>
          </a:p>
          <a:p>
            <a:pPr lvl="1"/>
            <a:r>
              <a:rPr lang="ja-JP" altLang="en-US" sz="1500"/>
              <a:t>信息科技</a:t>
            </a:r>
          </a:p>
          <a:p>
            <a:r>
              <a:rPr lang="ja-JP" altLang="en-US" sz="1500"/>
              <a:t>青岛西海岸新区户籍往届初中毕业生、从青岛市以外初中学校转入的应届初中毕业生、在青岛市以外初中学校就读回青岛西海岸新区参加高中阶段招生录取的青岛西海岸新区户籍学生，需要参加青岛市教育局统一组织的上述所有科目的考试。</a:t>
            </a:r>
            <a:endParaRPr lang="en-US" sz="1500"/>
          </a:p>
        </p:txBody>
      </p:sp>
      <p:cxnSp>
        <p:nvCxnSpPr>
          <p:cNvPr id="10" name="Straight Connector 9">
            <a:extLst>
              <a:ext uri="{FF2B5EF4-FFF2-40B4-BE49-F238E27FC236}">
                <a16:creationId xmlns:a16="http://schemas.microsoft.com/office/drawing/2014/main" id="{94182523-42DB-7822-C915-C0747B598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560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7DC713-2493-F061-9CF9-072008265771}"/>
              </a:ext>
            </a:extLst>
          </p:cNvPr>
          <p:cNvSpPr>
            <a:spLocks noGrp="1"/>
          </p:cNvSpPr>
          <p:nvPr>
            <p:ph type="title"/>
          </p:nvPr>
        </p:nvSpPr>
        <p:spPr>
          <a:xfrm>
            <a:off x="2800350" y="672711"/>
            <a:ext cx="6411209" cy="863365"/>
          </a:xfrm>
        </p:spPr>
        <p:txBody>
          <a:bodyPr vert="horz" lIns="91440" tIns="45720" rIns="91440" bIns="45720" rtlCol="0" anchor="b">
            <a:normAutofit/>
          </a:bodyPr>
          <a:lstStyle/>
          <a:p>
            <a:r>
              <a:rPr lang="en-US" sz="3700"/>
              <a:t>初中学业水平考试: 考试时间</a:t>
            </a:r>
          </a:p>
        </p:txBody>
      </p:sp>
      <p:graphicFrame>
        <p:nvGraphicFramePr>
          <p:cNvPr id="5" name="Content Placeholder 4">
            <a:extLst>
              <a:ext uri="{FF2B5EF4-FFF2-40B4-BE49-F238E27FC236}">
                <a16:creationId xmlns:a16="http://schemas.microsoft.com/office/drawing/2014/main" id="{33834833-9B78-41F1-857C-E42F1A533D3C}"/>
              </a:ext>
            </a:extLst>
          </p:cNvPr>
          <p:cNvGraphicFramePr>
            <a:graphicFrameLocks noGrp="1"/>
          </p:cNvGraphicFramePr>
          <p:nvPr>
            <p:ph idx="1"/>
          </p:nvPr>
        </p:nvGraphicFramePr>
        <p:xfrm>
          <a:off x="2881201" y="2057521"/>
          <a:ext cx="6330361" cy="4436103"/>
        </p:xfrm>
        <a:graphic>
          <a:graphicData uri="http://schemas.openxmlformats.org/drawingml/2006/table">
            <a:tbl>
              <a:tblPr firstRow="1" bandRow="1">
                <a:solidFill>
                  <a:schemeClr val="accent1">
                    <a:lumMod val="20000"/>
                    <a:lumOff val="80000"/>
                  </a:schemeClr>
                </a:solidFill>
                <a:tableStyleId>{5C22544A-7EE6-4342-B048-85BDC9FD1C3A}</a:tableStyleId>
              </a:tblPr>
              <a:tblGrid>
                <a:gridCol w="2294100">
                  <a:extLst>
                    <a:ext uri="{9D8B030D-6E8A-4147-A177-3AD203B41FA5}">
                      <a16:colId xmlns:a16="http://schemas.microsoft.com/office/drawing/2014/main" val="1933314315"/>
                    </a:ext>
                  </a:extLst>
                </a:gridCol>
                <a:gridCol w="1224603">
                  <a:extLst>
                    <a:ext uri="{9D8B030D-6E8A-4147-A177-3AD203B41FA5}">
                      <a16:colId xmlns:a16="http://schemas.microsoft.com/office/drawing/2014/main" val="3276637189"/>
                    </a:ext>
                  </a:extLst>
                </a:gridCol>
                <a:gridCol w="1437322">
                  <a:extLst>
                    <a:ext uri="{9D8B030D-6E8A-4147-A177-3AD203B41FA5}">
                      <a16:colId xmlns:a16="http://schemas.microsoft.com/office/drawing/2014/main" val="736497235"/>
                    </a:ext>
                  </a:extLst>
                </a:gridCol>
                <a:gridCol w="1374336">
                  <a:extLst>
                    <a:ext uri="{9D8B030D-6E8A-4147-A177-3AD203B41FA5}">
                      <a16:colId xmlns:a16="http://schemas.microsoft.com/office/drawing/2014/main" val="415452726"/>
                    </a:ext>
                  </a:extLst>
                </a:gridCol>
              </a:tblGrid>
              <a:tr h="671680">
                <a:tc>
                  <a:txBody>
                    <a:bodyPr/>
                    <a:lstStyle/>
                    <a:p>
                      <a:pPr marL="1363980" indent="-1101090" algn="l">
                        <a:lnSpc>
                          <a:spcPts val="2000"/>
                        </a:lnSpc>
                      </a:pPr>
                      <a:r>
                        <a:rPr lang="zh-CN" altLang="en-US" sz="800" b="1" cap="all" spc="60">
                          <a:solidFill>
                            <a:schemeClr val="tx1"/>
                          </a:solidFill>
                          <a:effectLst/>
                          <a:highlight>
                            <a:srgbClr val="FFFFFF"/>
                          </a:highlight>
                        </a:rPr>
                        <a:t>科        时间</a:t>
                      </a:r>
                      <a:endParaRPr lang="zh-CN" altLang="en-US" sz="800" b="1" cap="all" spc="60">
                        <a:solidFill>
                          <a:schemeClr val="tx1"/>
                        </a:solidFill>
                        <a:effectLst/>
                      </a:endParaRPr>
                    </a:p>
                    <a:p>
                      <a:pPr indent="266700" algn="l">
                        <a:lnSpc>
                          <a:spcPts val="2000"/>
                        </a:lnSpc>
                      </a:pPr>
                      <a:r>
                        <a:rPr lang="zh-CN" altLang="en-US" sz="800" b="1" cap="all" spc="60">
                          <a:solidFill>
                            <a:schemeClr val="tx1"/>
                          </a:solidFill>
                          <a:effectLst/>
                          <a:highlight>
                            <a:srgbClr val="FFFFFF"/>
                          </a:highlight>
                        </a:rPr>
                        <a:t>     目     </a:t>
                      </a:r>
                      <a:endParaRPr lang="zh-CN" altLang="en-US" sz="800" b="1" cap="all" spc="60">
                        <a:solidFill>
                          <a:schemeClr val="tx1"/>
                        </a:solidFill>
                        <a:effectLst/>
                      </a:endParaRPr>
                    </a:p>
                    <a:p>
                      <a:pPr algn="l">
                        <a:lnSpc>
                          <a:spcPts val="2000"/>
                        </a:lnSpc>
                      </a:pPr>
                      <a:r>
                        <a:rPr lang="zh-CN" altLang="en-US" sz="800" b="1" cap="all" spc="60">
                          <a:solidFill>
                            <a:schemeClr val="tx1"/>
                          </a:solidFill>
                          <a:effectLst/>
                          <a:highlight>
                            <a:srgbClr val="FFFFFF"/>
                          </a:highlight>
                        </a:rPr>
                        <a:t>日期</a:t>
                      </a:r>
                      <a:endParaRPr lang="zh-CN" altLang="en-US" sz="800" b="1" cap="all" spc="60">
                        <a:solidFill>
                          <a:schemeClr val="tx1"/>
                        </a:solidFill>
                        <a:effectLst/>
                      </a:endParaRPr>
                    </a:p>
                  </a:txBody>
                  <a:tcPr marL="88373" marR="88373" marT="88373" marB="88373">
                    <a:lnL w="12700" cmpd="sng">
                      <a:noFill/>
                    </a:lnL>
                    <a:lnR w="12700" cmpd="sng">
                      <a:noFill/>
                    </a:lnR>
                    <a:lnT w="12700" cmpd="sng">
                      <a:noFill/>
                    </a:lnT>
                    <a:lnB w="38100" cmpd="sng">
                      <a:noFill/>
                    </a:lnB>
                    <a:noFill/>
                  </a:tcPr>
                </a:tc>
                <a:tc>
                  <a:txBody>
                    <a:bodyPr/>
                    <a:lstStyle/>
                    <a:p>
                      <a:pPr algn="ctr">
                        <a:lnSpc>
                          <a:spcPts val="2000"/>
                        </a:lnSpc>
                      </a:pPr>
                      <a:r>
                        <a:rPr lang="zh-CN" altLang="en-US" sz="800" b="1" cap="all" spc="60">
                          <a:solidFill>
                            <a:schemeClr val="tx1"/>
                          </a:solidFill>
                          <a:effectLst/>
                          <a:highlight>
                            <a:srgbClr val="FFFFFF"/>
                          </a:highlight>
                        </a:rPr>
                        <a:t>上 午</a:t>
                      </a:r>
                      <a:endParaRPr lang="zh-CN" altLang="en-US" sz="800" b="1" cap="all" spc="60">
                        <a:solidFill>
                          <a:schemeClr val="tx1"/>
                        </a:solidFill>
                        <a:effectLst/>
                      </a:endParaRPr>
                    </a:p>
                  </a:txBody>
                  <a:tcPr marL="88373" marR="88373" marT="88373" marB="88373" anchor="ctr">
                    <a:lnL w="12700" cmpd="sng">
                      <a:noFill/>
                    </a:lnL>
                    <a:lnR w="12700" cmpd="sng">
                      <a:noFill/>
                    </a:lnR>
                    <a:lnT w="12700" cmpd="sng">
                      <a:noFill/>
                    </a:lnT>
                    <a:lnB w="38100" cmpd="sng">
                      <a:noFill/>
                    </a:lnB>
                    <a:noFill/>
                  </a:tcPr>
                </a:tc>
                <a:tc gridSpan="2">
                  <a:txBody>
                    <a:bodyPr/>
                    <a:lstStyle/>
                    <a:p>
                      <a:pPr algn="ctr">
                        <a:lnSpc>
                          <a:spcPts val="2000"/>
                        </a:lnSpc>
                      </a:pPr>
                      <a:r>
                        <a:rPr lang="zh-CN" altLang="en-US" sz="800" b="1" cap="all" spc="60">
                          <a:solidFill>
                            <a:schemeClr val="tx1"/>
                          </a:solidFill>
                          <a:effectLst/>
                          <a:highlight>
                            <a:srgbClr val="FFFFFF"/>
                          </a:highlight>
                        </a:rPr>
                        <a:t>下 午</a:t>
                      </a:r>
                      <a:endParaRPr lang="zh-CN" altLang="en-US" sz="800" b="1" cap="all" spc="60">
                        <a:solidFill>
                          <a:schemeClr val="tx1"/>
                        </a:solidFill>
                        <a:effectLst/>
                      </a:endParaRPr>
                    </a:p>
                  </a:txBody>
                  <a:tcPr marL="88373" marR="88373" marT="88373" marB="88373" anchor="ctr">
                    <a:lnL w="12700" cmpd="sng">
                      <a:noFill/>
                    </a:lnL>
                    <a:lnR w="12700" cmpd="sng">
                      <a:noFill/>
                    </a:lnR>
                    <a:lnT w="12700" cmpd="sng">
                      <a:noFill/>
                    </a:lnT>
                    <a:lnB w="38100" cmpd="sng">
                      <a:noFill/>
                    </a:lnB>
                    <a:noFill/>
                  </a:tcPr>
                </a:tc>
                <a:tc hMerge="1">
                  <a:txBody>
                    <a:bodyPr/>
                    <a:lstStyle/>
                    <a:p>
                      <a:endParaRPr lang="en-US"/>
                    </a:p>
                  </a:txBody>
                  <a:tcPr/>
                </a:tc>
                <a:extLst>
                  <a:ext uri="{0D108BD9-81ED-4DB2-BD59-A6C34878D82A}">
                    <a16:rowId xmlns:a16="http://schemas.microsoft.com/office/drawing/2014/main" val="1617315042"/>
                  </a:ext>
                </a:extLst>
              </a:tr>
              <a:tr h="233659">
                <a:tc>
                  <a:txBody>
                    <a:bodyPr/>
                    <a:lstStyle/>
                    <a:p>
                      <a:pPr algn="ctr">
                        <a:lnSpc>
                          <a:spcPts val="2000"/>
                        </a:lnSpc>
                      </a:pPr>
                      <a:r>
                        <a:rPr lang="en-US" altLang="ja-JP" sz="1000" cap="none" spc="0">
                          <a:solidFill>
                            <a:schemeClr val="tx1"/>
                          </a:solidFill>
                          <a:effectLst/>
                          <a:highlight>
                            <a:srgbClr val="FFFFFF"/>
                          </a:highlight>
                        </a:rPr>
                        <a:t>4</a:t>
                      </a:r>
                      <a:r>
                        <a:rPr lang="ja-JP" altLang="en-US" sz="1000" cap="none" spc="0">
                          <a:solidFill>
                            <a:schemeClr val="tx1"/>
                          </a:solidFill>
                          <a:effectLst/>
                          <a:highlight>
                            <a:srgbClr val="FFFFFF"/>
                          </a:highlight>
                        </a:rPr>
                        <a:t>月</a:t>
                      </a:r>
                      <a:r>
                        <a:rPr lang="en-US" altLang="ja-JP" sz="1000" cap="none" spc="0">
                          <a:solidFill>
                            <a:schemeClr val="tx1"/>
                          </a:solidFill>
                          <a:effectLst/>
                          <a:highlight>
                            <a:srgbClr val="FFFFFF"/>
                          </a:highlight>
                        </a:rPr>
                        <a:t>7</a:t>
                      </a:r>
                      <a:r>
                        <a:rPr lang="ja-JP" altLang="en-US" sz="1000" cap="none" spc="0">
                          <a:solidFill>
                            <a:schemeClr val="tx1"/>
                          </a:solidFill>
                          <a:effectLst/>
                          <a:highlight>
                            <a:srgbClr val="FFFFFF"/>
                          </a:highlight>
                        </a:rPr>
                        <a:t>日（星期日）至</a:t>
                      </a:r>
                      <a:r>
                        <a:rPr lang="en-US" altLang="ja-JP" sz="1000" cap="none" spc="0">
                          <a:solidFill>
                            <a:schemeClr val="tx1"/>
                          </a:solidFill>
                          <a:effectLst/>
                          <a:highlight>
                            <a:srgbClr val="FFFFFF"/>
                          </a:highlight>
                        </a:rPr>
                        <a:t>14</a:t>
                      </a:r>
                      <a:r>
                        <a:rPr lang="ja-JP" altLang="en-US" sz="1000" cap="none" spc="0">
                          <a:solidFill>
                            <a:schemeClr val="tx1"/>
                          </a:solidFill>
                          <a:effectLst/>
                          <a:highlight>
                            <a:srgbClr val="FFFFFF"/>
                          </a:highlight>
                        </a:rPr>
                        <a:t>日（星期日）</a:t>
                      </a:r>
                      <a:endParaRPr lang="ja-JP" altLang="en-US" sz="1000" cap="none" spc="0">
                        <a:solidFill>
                          <a:schemeClr val="tx1"/>
                        </a:solidFill>
                        <a:effectLst/>
                      </a:endParaRPr>
                    </a:p>
                  </a:txBody>
                  <a:tcPr marL="44187" marR="44187" marT="0" marB="58916">
                    <a:lnL w="12700" cmpd="sng">
                      <a:noFill/>
                      <a:prstDash val="solid"/>
                    </a:lnL>
                    <a:lnR w="12700" cmpd="sng">
                      <a:noFill/>
                      <a:prstDash val="solid"/>
                    </a:lnR>
                    <a:lnT w="38100" cmpd="sng">
                      <a:noFill/>
                    </a:lnT>
                    <a:lnB w="12700" cmpd="sng">
                      <a:noFill/>
                      <a:prstDash val="solid"/>
                    </a:lnB>
                    <a:noFill/>
                  </a:tcPr>
                </a:tc>
                <a:tc gridSpan="3">
                  <a:txBody>
                    <a:bodyPr/>
                    <a:lstStyle/>
                    <a:p>
                      <a:pPr algn="ctr">
                        <a:lnSpc>
                          <a:spcPts val="2000"/>
                        </a:lnSpc>
                      </a:pPr>
                      <a:r>
                        <a:rPr lang="zh-CN" altLang="en-US" sz="1000" cap="none" spc="0">
                          <a:solidFill>
                            <a:schemeClr val="tx1"/>
                          </a:solidFill>
                          <a:effectLst/>
                          <a:highlight>
                            <a:srgbClr val="FFFFFF"/>
                          </a:highlight>
                        </a:rPr>
                        <a:t>实验操作（生物、物理或化学）</a:t>
                      </a:r>
                      <a:endParaRPr lang="zh-CN" altLang="en-US" sz="1000" cap="none" spc="0">
                        <a:solidFill>
                          <a:schemeClr val="tx1"/>
                        </a:solidFill>
                        <a:effectLst/>
                      </a:endParaRPr>
                    </a:p>
                  </a:txBody>
                  <a:tcPr marL="44187" marR="44187" marT="0" marB="58916" anchor="ctr">
                    <a:lnL w="12700" cmpd="sng">
                      <a:noFill/>
                      <a:prstDash val="solid"/>
                    </a:lnL>
                    <a:lnR w="12700" cmpd="sng">
                      <a:noFill/>
                      <a:prstDash val="solid"/>
                    </a:lnR>
                    <a:lnT w="38100" cmpd="sng">
                      <a:noFill/>
                    </a:lnT>
                    <a:lnB w="12700" cmpd="sng">
                      <a:noFill/>
                      <a:prstDash val="soli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36635938"/>
                  </a:ext>
                </a:extLst>
              </a:tr>
              <a:tr h="397272">
                <a:tc>
                  <a:txBody>
                    <a:bodyPr/>
                    <a:lstStyle/>
                    <a:p>
                      <a:pPr algn="l">
                        <a:lnSpc>
                          <a:spcPts val="2000"/>
                        </a:lnSpc>
                      </a:pPr>
                      <a:r>
                        <a:rPr lang="en-US" altLang="ja-JP" sz="1000" cap="none" spc="0">
                          <a:solidFill>
                            <a:schemeClr val="tx1"/>
                          </a:solidFill>
                          <a:effectLst/>
                        </a:rPr>
                        <a:t>4</a:t>
                      </a:r>
                      <a:r>
                        <a:rPr lang="ja-JP" altLang="en-US" sz="1000" cap="none" spc="0">
                          <a:solidFill>
                            <a:schemeClr val="tx1"/>
                          </a:solidFill>
                          <a:effectLst/>
                        </a:rPr>
                        <a:t>月</a:t>
                      </a:r>
                      <a:r>
                        <a:rPr lang="en-US" altLang="ja-JP" sz="1000" cap="none" spc="0">
                          <a:solidFill>
                            <a:schemeClr val="tx1"/>
                          </a:solidFill>
                          <a:effectLst/>
                        </a:rPr>
                        <a:t>15</a:t>
                      </a:r>
                      <a:r>
                        <a:rPr lang="ja-JP" altLang="en-US" sz="1000" cap="none" spc="0">
                          <a:solidFill>
                            <a:schemeClr val="tx1"/>
                          </a:solidFill>
                          <a:effectLst/>
                        </a:rPr>
                        <a:t>日（星期一）至</a:t>
                      </a:r>
                      <a:r>
                        <a:rPr lang="en-US" altLang="ja-JP" sz="1000" cap="none" spc="0">
                          <a:solidFill>
                            <a:schemeClr val="tx1"/>
                          </a:solidFill>
                          <a:effectLst/>
                        </a:rPr>
                        <a:t>18</a:t>
                      </a:r>
                      <a:r>
                        <a:rPr lang="ja-JP" altLang="en-US" sz="1000" cap="none" spc="0">
                          <a:solidFill>
                            <a:schemeClr val="tx1"/>
                          </a:solidFill>
                          <a:effectLst/>
                        </a:rPr>
                        <a:t>日（星期四）</a:t>
                      </a:r>
                    </a:p>
                  </a:txBody>
                  <a:tcPr marL="44187" marR="44187" marT="0" marB="58916"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gridSpan="3">
                  <a:txBody>
                    <a:bodyPr/>
                    <a:lstStyle/>
                    <a:p>
                      <a:pPr indent="762000">
                        <a:lnSpc>
                          <a:spcPts val="2000"/>
                        </a:lnSpc>
                      </a:pPr>
                      <a:r>
                        <a:rPr lang="zh-CN" altLang="en-US" sz="1000" cap="none" spc="0">
                          <a:solidFill>
                            <a:schemeClr val="tx1"/>
                          </a:solidFill>
                          <a:effectLst/>
                          <a:highlight>
                            <a:srgbClr val="FFFFFF"/>
                          </a:highlight>
                        </a:rPr>
                        <a:t>艺术（音乐和美术）</a:t>
                      </a:r>
                      <a:endParaRPr lang="zh-CN" altLang="en-US" sz="1000" cap="none" spc="0">
                        <a:solidFill>
                          <a:schemeClr val="tx1"/>
                        </a:solidFill>
                        <a:effectLst/>
                      </a:endParaRPr>
                    </a:p>
                    <a:p>
                      <a:pPr algn="ctr">
                        <a:lnSpc>
                          <a:spcPts val="2000"/>
                        </a:lnSpc>
                      </a:pPr>
                      <a:r>
                        <a:rPr lang="zh-CN" altLang="en-US" sz="1000" cap="none" spc="0">
                          <a:solidFill>
                            <a:schemeClr val="tx1"/>
                          </a:solidFill>
                          <a:effectLst/>
                          <a:highlight>
                            <a:srgbClr val="FFFFFF"/>
                          </a:highlight>
                        </a:rPr>
                        <a:t>信息科技</a:t>
                      </a:r>
                      <a:endParaRPr lang="zh-CN" altLang="en-US" sz="1000" cap="none" spc="0">
                        <a:solidFill>
                          <a:schemeClr val="tx1"/>
                        </a:solidFill>
                        <a:effectLst/>
                      </a:endParaRPr>
                    </a:p>
                  </a:txBody>
                  <a:tcPr marL="44187" marR="44187" marT="0" marB="58916"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43689041"/>
                  </a:ext>
                </a:extLst>
              </a:tr>
              <a:tr h="233617">
                <a:tc>
                  <a:txBody>
                    <a:bodyPr/>
                    <a:lstStyle/>
                    <a:p>
                      <a:pPr algn="l">
                        <a:lnSpc>
                          <a:spcPts val="2000"/>
                        </a:lnSpc>
                      </a:pPr>
                      <a:r>
                        <a:rPr lang="en-US" altLang="ja-JP" sz="1000" cap="none" spc="0">
                          <a:solidFill>
                            <a:schemeClr val="tx1"/>
                          </a:solidFill>
                          <a:effectLst/>
                        </a:rPr>
                        <a:t>4</a:t>
                      </a:r>
                      <a:r>
                        <a:rPr lang="ja-JP" altLang="en-US" sz="1000" cap="none" spc="0">
                          <a:solidFill>
                            <a:schemeClr val="tx1"/>
                          </a:solidFill>
                          <a:effectLst/>
                        </a:rPr>
                        <a:t>月</a:t>
                      </a:r>
                      <a:r>
                        <a:rPr lang="en-US" altLang="ja-JP" sz="1000" cap="none" spc="0">
                          <a:solidFill>
                            <a:schemeClr val="tx1"/>
                          </a:solidFill>
                          <a:effectLst/>
                        </a:rPr>
                        <a:t>20</a:t>
                      </a:r>
                      <a:r>
                        <a:rPr lang="ja-JP" altLang="en-US" sz="1000" cap="none" spc="0">
                          <a:solidFill>
                            <a:schemeClr val="tx1"/>
                          </a:solidFill>
                          <a:effectLst/>
                        </a:rPr>
                        <a:t>日（</a:t>
                      </a:r>
                      <a:r>
                        <a:rPr lang="ja-JP" altLang="en-US" sz="1000" cap="none" spc="0">
                          <a:solidFill>
                            <a:schemeClr val="tx1"/>
                          </a:solidFill>
                          <a:effectLst/>
                          <a:highlight>
                            <a:srgbClr val="FFFFFF"/>
                          </a:highlight>
                        </a:rPr>
                        <a:t>星期</a:t>
                      </a:r>
                      <a:r>
                        <a:rPr lang="ja-JP" altLang="en-US" sz="1000" cap="none" spc="0">
                          <a:solidFill>
                            <a:schemeClr val="tx1"/>
                          </a:solidFill>
                          <a:effectLst/>
                        </a:rPr>
                        <a:t>六）至</a:t>
                      </a:r>
                      <a:r>
                        <a:rPr lang="en-US" altLang="ja-JP" sz="1000" cap="none" spc="0">
                          <a:solidFill>
                            <a:schemeClr val="tx1"/>
                          </a:solidFill>
                          <a:effectLst/>
                        </a:rPr>
                        <a:t>21</a:t>
                      </a:r>
                      <a:r>
                        <a:rPr lang="ja-JP" altLang="en-US" sz="1000" cap="none" spc="0">
                          <a:solidFill>
                            <a:schemeClr val="tx1"/>
                          </a:solidFill>
                          <a:effectLst/>
                        </a:rPr>
                        <a:t>日（</a:t>
                      </a:r>
                      <a:r>
                        <a:rPr lang="ja-JP" altLang="en-US" sz="1000" cap="none" spc="0">
                          <a:solidFill>
                            <a:schemeClr val="tx1"/>
                          </a:solidFill>
                          <a:effectLst/>
                          <a:highlight>
                            <a:srgbClr val="FFFFFF"/>
                          </a:highlight>
                        </a:rPr>
                        <a:t>星期日</a:t>
                      </a:r>
                      <a:r>
                        <a:rPr lang="ja-JP" altLang="en-US" sz="1000" cap="none" spc="0">
                          <a:solidFill>
                            <a:schemeClr val="tx1"/>
                          </a:solidFill>
                          <a:effectLst/>
                        </a:rPr>
                        <a:t>）</a:t>
                      </a:r>
                    </a:p>
                  </a:txBody>
                  <a:tcPr marL="44187" marR="44187" marT="0" marB="58916" anchor="ctr">
                    <a:lnL w="12700" cmpd="sng">
                      <a:noFill/>
                      <a:prstDash val="solid"/>
                    </a:lnL>
                    <a:lnR w="12700" cmpd="sng">
                      <a:noFill/>
                      <a:prstDash val="solid"/>
                    </a:lnR>
                    <a:lnT w="12700" cmpd="sng">
                      <a:noFill/>
                      <a:prstDash val="solid"/>
                    </a:lnT>
                    <a:lnB w="12700" cmpd="sng">
                      <a:noFill/>
                      <a:prstDash val="solid"/>
                    </a:lnB>
                    <a:noFill/>
                  </a:tcPr>
                </a:tc>
                <a:tc gridSpan="3">
                  <a:txBody>
                    <a:bodyPr/>
                    <a:lstStyle/>
                    <a:p>
                      <a:pPr algn="ctr">
                        <a:lnSpc>
                          <a:spcPts val="2000"/>
                        </a:lnSpc>
                      </a:pPr>
                      <a:r>
                        <a:rPr lang="zh-CN" altLang="en-US" sz="1000" cap="none" spc="0">
                          <a:solidFill>
                            <a:schemeClr val="tx1"/>
                          </a:solidFill>
                          <a:effectLst/>
                          <a:highlight>
                            <a:srgbClr val="FFFFFF"/>
                          </a:highlight>
                        </a:rPr>
                        <a:t>英语口语和听力</a:t>
                      </a:r>
                      <a:endParaRPr lang="zh-CN" altLang="en-US" sz="1000" cap="none" spc="0">
                        <a:solidFill>
                          <a:schemeClr val="tx1"/>
                        </a:solidFill>
                        <a:effectLst/>
                      </a:endParaRPr>
                    </a:p>
                  </a:txBody>
                  <a:tcPr marL="44187" marR="44187" marT="0" marB="58916" anchor="ctr">
                    <a:lnL w="12700" cmpd="sng">
                      <a:noFill/>
                      <a:prstDash val="solid"/>
                    </a:lnL>
                    <a:lnR w="12700" cmpd="sng">
                      <a:noFill/>
                      <a:prstDash val="solid"/>
                    </a:lnR>
                    <a:lnT w="12700" cmpd="sng">
                      <a:noFill/>
                      <a:prstDash val="solid"/>
                    </a:lnT>
                    <a:lnB w="12700" cmpd="sng">
                      <a:noFill/>
                      <a:prstDash val="soli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49654648"/>
                  </a:ext>
                </a:extLst>
              </a:tr>
              <a:tr h="233617">
                <a:tc>
                  <a:txBody>
                    <a:bodyPr/>
                    <a:lstStyle/>
                    <a:p>
                      <a:pPr algn="l">
                        <a:lnSpc>
                          <a:spcPts val="2000"/>
                        </a:lnSpc>
                      </a:pPr>
                      <a:r>
                        <a:rPr lang="en-US" altLang="ja-JP" sz="1000" cap="none" spc="0">
                          <a:solidFill>
                            <a:schemeClr val="tx1"/>
                          </a:solidFill>
                          <a:effectLst/>
                        </a:rPr>
                        <a:t>5</a:t>
                      </a:r>
                      <a:r>
                        <a:rPr lang="ja-JP" altLang="en-US" sz="1000" cap="none" spc="0">
                          <a:solidFill>
                            <a:schemeClr val="tx1"/>
                          </a:solidFill>
                          <a:effectLst/>
                        </a:rPr>
                        <a:t>月</a:t>
                      </a:r>
                      <a:r>
                        <a:rPr lang="en-US" altLang="ja-JP" sz="1000" cap="none" spc="0">
                          <a:solidFill>
                            <a:schemeClr val="tx1"/>
                          </a:solidFill>
                          <a:effectLst/>
                        </a:rPr>
                        <a:t>7</a:t>
                      </a:r>
                      <a:r>
                        <a:rPr lang="ja-JP" altLang="en-US" sz="1000" cap="none" spc="0">
                          <a:solidFill>
                            <a:schemeClr val="tx1"/>
                          </a:solidFill>
                          <a:effectLst/>
                        </a:rPr>
                        <a:t>日（</a:t>
                      </a:r>
                      <a:r>
                        <a:rPr lang="ja-JP" altLang="en-US" sz="1000" cap="none" spc="0">
                          <a:solidFill>
                            <a:schemeClr val="tx1"/>
                          </a:solidFill>
                          <a:effectLst/>
                          <a:highlight>
                            <a:srgbClr val="FFFFFF"/>
                          </a:highlight>
                        </a:rPr>
                        <a:t>星期二</a:t>
                      </a:r>
                      <a:r>
                        <a:rPr lang="ja-JP" altLang="en-US" sz="1000" cap="none" spc="0">
                          <a:solidFill>
                            <a:schemeClr val="tx1"/>
                          </a:solidFill>
                          <a:effectLst/>
                        </a:rPr>
                        <a:t>）至</a:t>
                      </a:r>
                      <a:r>
                        <a:rPr lang="en-US" altLang="ja-JP" sz="1000" cap="none" spc="0">
                          <a:solidFill>
                            <a:schemeClr val="tx1"/>
                          </a:solidFill>
                          <a:effectLst/>
                        </a:rPr>
                        <a:t>11</a:t>
                      </a:r>
                      <a:r>
                        <a:rPr lang="ja-JP" altLang="en-US" sz="1000" cap="none" spc="0">
                          <a:solidFill>
                            <a:schemeClr val="tx1"/>
                          </a:solidFill>
                          <a:effectLst/>
                        </a:rPr>
                        <a:t>日（</a:t>
                      </a:r>
                      <a:r>
                        <a:rPr lang="ja-JP" altLang="en-US" sz="1000" cap="none" spc="0">
                          <a:solidFill>
                            <a:schemeClr val="tx1"/>
                          </a:solidFill>
                          <a:effectLst/>
                          <a:highlight>
                            <a:srgbClr val="FFFFFF"/>
                          </a:highlight>
                        </a:rPr>
                        <a:t>星期六</a:t>
                      </a:r>
                      <a:r>
                        <a:rPr lang="ja-JP" altLang="en-US" sz="1000" cap="none" spc="0">
                          <a:solidFill>
                            <a:schemeClr val="tx1"/>
                          </a:solidFill>
                          <a:effectLst/>
                        </a:rPr>
                        <a:t>）</a:t>
                      </a:r>
                    </a:p>
                  </a:txBody>
                  <a:tcPr marL="44187" marR="44187" marT="0" marB="58916"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gridSpan="3">
                  <a:txBody>
                    <a:bodyPr/>
                    <a:lstStyle/>
                    <a:p>
                      <a:pPr algn="ctr">
                        <a:lnSpc>
                          <a:spcPts val="2000"/>
                        </a:lnSpc>
                      </a:pPr>
                      <a:r>
                        <a:rPr lang="zh-CN" altLang="en-US" sz="1000" cap="none" spc="0">
                          <a:solidFill>
                            <a:schemeClr val="tx1"/>
                          </a:solidFill>
                          <a:effectLst/>
                          <a:highlight>
                            <a:srgbClr val="FFFFFF"/>
                          </a:highlight>
                        </a:rPr>
                        <a:t>体育与健康目标效果测试</a:t>
                      </a:r>
                      <a:endParaRPr lang="zh-CN" altLang="en-US" sz="1000" cap="none" spc="0">
                        <a:solidFill>
                          <a:schemeClr val="tx1"/>
                        </a:solidFill>
                        <a:effectLst/>
                      </a:endParaRPr>
                    </a:p>
                  </a:txBody>
                  <a:tcPr marL="44187" marR="44187" marT="0" marB="58916"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2896527"/>
                  </a:ext>
                </a:extLst>
              </a:tr>
              <a:tr h="398663">
                <a:tc>
                  <a:txBody>
                    <a:bodyPr/>
                    <a:lstStyle/>
                    <a:p>
                      <a:pPr algn="ctr">
                        <a:lnSpc>
                          <a:spcPts val="2000"/>
                        </a:lnSpc>
                      </a:pPr>
                      <a:r>
                        <a:rPr lang="en-US" altLang="ja-JP" sz="1000" cap="none" spc="0">
                          <a:solidFill>
                            <a:schemeClr val="tx1"/>
                          </a:solidFill>
                          <a:effectLst/>
                          <a:highlight>
                            <a:srgbClr val="FFFFFF"/>
                          </a:highlight>
                        </a:rPr>
                        <a:t>6</a:t>
                      </a:r>
                      <a:r>
                        <a:rPr lang="ja-JP" altLang="en-US" sz="1000" cap="none" spc="0">
                          <a:solidFill>
                            <a:schemeClr val="tx1"/>
                          </a:solidFill>
                          <a:effectLst/>
                          <a:highlight>
                            <a:srgbClr val="FFFFFF"/>
                          </a:highlight>
                        </a:rPr>
                        <a:t>月</a:t>
                      </a:r>
                      <a:r>
                        <a:rPr lang="en-US" altLang="ja-JP" sz="1000" cap="none" spc="0">
                          <a:solidFill>
                            <a:schemeClr val="tx1"/>
                          </a:solidFill>
                          <a:effectLst/>
                          <a:highlight>
                            <a:srgbClr val="FFFFFF"/>
                          </a:highlight>
                        </a:rPr>
                        <a:t>13</a:t>
                      </a:r>
                      <a:r>
                        <a:rPr lang="ja-JP" altLang="en-US" sz="1000" cap="none" spc="0">
                          <a:solidFill>
                            <a:schemeClr val="tx1"/>
                          </a:solidFill>
                          <a:effectLst/>
                          <a:highlight>
                            <a:srgbClr val="FFFFFF"/>
                          </a:highlight>
                        </a:rPr>
                        <a:t>日</a:t>
                      </a:r>
                      <a:endParaRPr lang="ja-JP" altLang="en-US" sz="1000" cap="none" spc="0">
                        <a:solidFill>
                          <a:schemeClr val="tx1"/>
                        </a:solidFill>
                        <a:effectLst/>
                      </a:endParaRPr>
                    </a:p>
                    <a:p>
                      <a:pPr algn="ctr">
                        <a:lnSpc>
                          <a:spcPts val="2000"/>
                        </a:lnSpc>
                      </a:pPr>
                      <a:r>
                        <a:rPr lang="ja-JP" altLang="en-US" sz="1000" cap="none" spc="0">
                          <a:solidFill>
                            <a:schemeClr val="tx1"/>
                          </a:solidFill>
                          <a:effectLst/>
                          <a:highlight>
                            <a:srgbClr val="FFFFFF"/>
                          </a:highlight>
                        </a:rPr>
                        <a:t>（星期</a:t>
                      </a:r>
                      <a:r>
                        <a:rPr lang="ja-JP" altLang="en-US" sz="1000" cap="none" spc="0">
                          <a:solidFill>
                            <a:schemeClr val="tx1"/>
                          </a:solidFill>
                          <a:effectLst/>
                        </a:rPr>
                        <a:t>四</a:t>
                      </a:r>
                      <a:r>
                        <a:rPr lang="ja-JP" altLang="en-US" sz="1000" cap="none" spc="0">
                          <a:solidFill>
                            <a:schemeClr val="tx1"/>
                          </a:solidFill>
                          <a:effectLst/>
                          <a:highlight>
                            <a:srgbClr val="FFFFFF"/>
                          </a:highlight>
                        </a:rPr>
                        <a:t>）</a:t>
                      </a:r>
                      <a:endParaRPr lang="ja-JP" altLang="en-US" sz="1000" cap="none" spc="0">
                        <a:solidFill>
                          <a:schemeClr val="tx1"/>
                        </a:solidFill>
                        <a:effectLst/>
                      </a:endParaRPr>
                    </a:p>
                  </a:txBody>
                  <a:tcPr marL="44187" marR="44187" marT="0" marB="58916">
                    <a:lnL w="12700" cmpd="sng">
                      <a:noFill/>
                      <a:prstDash val="solid"/>
                    </a:lnL>
                    <a:lnR w="12700" cmpd="sng">
                      <a:noFill/>
                      <a:prstDash val="solid"/>
                    </a:lnR>
                    <a:lnT w="12700" cmpd="sng">
                      <a:noFill/>
                      <a:prstDash val="solid"/>
                    </a:lnT>
                    <a:lnB w="12700" cmpd="sng">
                      <a:noFill/>
                      <a:prstDash val="solid"/>
                    </a:lnB>
                    <a:noFill/>
                  </a:tcPr>
                </a:tc>
                <a:tc>
                  <a:txBody>
                    <a:bodyPr/>
                    <a:lstStyle/>
                    <a:p>
                      <a:pPr algn="ctr">
                        <a:lnSpc>
                          <a:spcPts val="2000"/>
                        </a:lnSpc>
                      </a:pPr>
                      <a:r>
                        <a:rPr lang="zh-CN" altLang="en-US" sz="1000" cap="none" spc="0">
                          <a:solidFill>
                            <a:schemeClr val="tx1"/>
                          </a:solidFill>
                          <a:effectLst/>
                          <a:highlight>
                            <a:srgbClr val="FFFFFF"/>
                          </a:highlight>
                        </a:rPr>
                        <a:t>语 文</a:t>
                      </a:r>
                      <a:endParaRPr lang="zh-CN" altLang="en-US" sz="1000" cap="none" spc="0">
                        <a:solidFill>
                          <a:schemeClr val="tx1"/>
                        </a:solidFill>
                        <a:effectLst/>
                      </a:endParaRPr>
                    </a:p>
                    <a:p>
                      <a:pPr algn="ctr">
                        <a:lnSpc>
                          <a:spcPts val="2000"/>
                        </a:lnSpc>
                      </a:pPr>
                      <a:r>
                        <a:rPr lang="en-US" altLang="zh-CN" sz="1000" cap="none" spc="0">
                          <a:solidFill>
                            <a:schemeClr val="tx1"/>
                          </a:solidFill>
                          <a:effectLst/>
                          <a:highlight>
                            <a:srgbClr val="FFFFFF"/>
                          </a:highlight>
                        </a:rPr>
                        <a:t>9:00-11:00</a:t>
                      </a:r>
                      <a:endParaRPr lang="zh-CN" altLang="en-US" sz="1000" cap="none" spc="0">
                        <a:solidFill>
                          <a:schemeClr val="tx1"/>
                        </a:solidFill>
                        <a:effectLst/>
                      </a:endParaRPr>
                    </a:p>
                  </a:txBody>
                  <a:tcPr marL="44187" marR="44187" marT="0" marB="58916">
                    <a:lnL w="12700" cmpd="sng">
                      <a:noFill/>
                      <a:prstDash val="solid"/>
                    </a:lnL>
                    <a:lnR w="12700" cmpd="sng">
                      <a:noFill/>
                      <a:prstDash val="solid"/>
                    </a:lnR>
                    <a:lnT w="12700" cmpd="sng">
                      <a:noFill/>
                      <a:prstDash val="solid"/>
                    </a:lnT>
                    <a:lnB w="12700" cmpd="sng">
                      <a:noFill/>
                      <a:prstDash val="solid"/>
                    </a:lnB>
                    <a:noFill/>
                  </a:tcPr>
                </a:tc>
                <a:tc gridSpan="2">
                  <a:txBody>
                    <a:bodyPr/>
                    <a:lstStyle/>
                    <a:p>
                      <a:pPr algn="ctr">
                        <a:lnSpc>
                          <a:spcPts val="2000"/>
                        </a:lnSpc>
                      </a:pPr>
                      <a:r>
                        <a:rPr lang="zh-CN" altLang="en-US" sz="1000" cap="none" spc="0">
                          <a:solidFill>
                            <a:schemeClr val="tx1"/>
                          </a:solidFill>
                          <a:effectLst/>
                          <a:highlight>
                            <a:srgbClr val="FFFFFF"/>
                          </a:highlight>
                        </a:rPr>
                        <a:t>化 学</a:t>
                      </a:r>
                      <a:endParaRPr lang="zh-CN" altLang="en-US" sz="1000" cap="none" spc="0">
                        <a:solidFill>
                          <a:schemeClr val="tx1"/>
                        </a:solidFill>
                        <a:effectLst/>
                      </a:endParaRPr>
                    </a:p>
                    <a:p>
                      <a:pPr algn="ctr">
                        <a:lnSpc>
                          <a:spcPts val="2000"/>
                        </a:lnSpc>
                      </a:pPr>
                      <a:r>
                        <a:rPr lang="en-US" altLang="zh-CN" sz="1000" cap="none" spc="0">
                          <a:solidFill>
                            <a:schemeClr val="tx1"/>
                          </a:solidFill>
                          <a:effectLst/>
                          <a:highlight>
                            <a:srgbClr val="FFFFFF"/>
                          </a:highlight>
                        </a:rPr>
                        <a:t>2:00-3:30</a:t>
                      </a:r>
                      <a:endParaRPr lang="zh-CN" altLang="en-US" sz="1000" cap="none" spc="0">
                        <a:solidFill>
                          <a:schemeClr val="tx1"/>
                        </a:solidFill>
                        <a:effectLst/>
                      </a:endParaRPr>
                    </a:p>
                  </a:txBody>
                  <a:tcPr marL="44187" marR="44187" marT="0" marB="58916">
                    <a:lnL w="12700" cmpd="sng">
                      <a:noFill/>
                      <a:prstDash val="solid"/>
                    </a:lnL>
                    <a:lnR w="12700" cmpd="sng">
                      <a:noFill/>
                      <a:prstDash val="solid"/>
                    </a:lnR>
                    <a:lnT w="12700" cmpd="sng">
                      <a:noFill/>
                      <a:prstDash val="solid"/>
                    </a:lnT>
                    <a:lnB w="12700" cmpd="sng">
                      <a:noFill/>
                      <a:prstDash val="solid"/>
                    </a:lnB>
                    <a:noFill/>
                  </a:tcPr>
                </a:tc>
                <a:tc hMerge="1">
                  <a:txBody>
                    <a:bodyPr/>
                    <a:lstStyle/>
                    <a:p>
                      <a:endParaRPr lang="en-US"/>
                    </a:p>
                  </a:txBody>
                  <a:tcPr/>
                </a:tc>
                <a:extLst>
                  <a:ext uri="{0D108BD9-81ED-4DB2-BD59-A6C34878D82A}">
                    <a16:rowId xmlns:a16="http://schemas.microsoft.com/office/drawing/2014/main" val="133076862"/>
                  </a:ext>
                </a:extLst>
              </a:tr>
              <a:tr h="398663">
                <a:tc>
                  <a:txBody>
                    <a:bodyPr/>
                    <a:lstStyle/>
                    <a:p>
                      <a:pPr algn="ctr">
                        <a:lnSpc>
                          <a:spcPts val="2000"/>
                        </a:lnSpc>
                      </a:pPr>
                      <a:r>
                        <a:rPr lang="en-US" altLang="ja-JP" sz="1000" cap="none" spc="0">
                          <a:solidFill>
                            <a:schemeClr val="tx1"/>
                          </a:solidFill>
                          <a:effectLst/>
                          <a:highlight>
                            <a:srgbClr val="FFFFFF"/>
                          </a:highlight>
                        </a:rPr>
                        <a:t>6</a:t>
                      </a:r>
                      <a:r>
                        <a:rPr lang="ja-JP" altLang="en-US" sz="1000" cap="none" spc="0">
                          <a:solidFill>
                            <a:schemeClr val="tx1"/>
                          </a:solidFill>
                          <a:effectLst/>
                          <a:highlight>
                            <a:srgbClr val="FFFFFF"/>
                          </a:highlight>
                        </a:rPr>
                        <a:t>月</a:t>
                      </a:r>
                      <a:r>
                        <a:rPr lang="en-US" altLang="ja-JP" sz="1000" cap="none" spc="0">
                          <a:solidFill>
                            <a:schemeClr val="tx1"/>
                          </a:solidFill>
                          <a:effectLst/>
                          <a:highlight>
                            <a:srgbClr val="FFFFFF"/>
                          </a:highlight>
                        </a:rPr>
                        <a:t>14</a:t>
                      </a:r>
                      <a:r>
                        <a:rPr lang="ja-JP" altLang="en-US" sz="1000" cap="none" spc="0">
                          <a:solidFill>
                            <a:schemeClr val="tx1"/>
                          </a:solidFill>
                          <a:effectLst/>
                          <a:highlight>
                            <a:srgbClr val="FFFFFF"/>
                          </a:highlight>
                        </a:rPr>
                        <a:t>日</a:t>
                      </a:r>
                      <a:endParaRPr lang="ja-JP" altLang="en-US" sz="1000" cap="none" spc="0">
                        <a:solidFill>
                          <a:schemeClr val="tx1"/>
                        </a:solidFill>
                        <a:effectLst/>
                      </a:endParaRPr>
                    </a:p>
                    <a:p>
                      <a:pPr algn="ctr">
                        <a:lnSpc>
                          <a:spcPts val="2000"/>
                        </a:lnSpc>
                      </a:pPr>
                      <a:r>
                        <a:rPr lang="ja-JP" altLang="en-US" sz="1000" cap="none" spc="0">
                          <a:solidFill>
                            <a:schemeClr val="tx1"/>
                          </a:solidFill>
                          <a:effectLst/>
                          <a:highlight>
                            <a:srgbClr val="FFFFFF"/>
                          </a:highlight>
                        </a:rPr>
                        <a:t>（星期五）</a:t>
                      </a:r>
                      <a:endParaRPr lang="ja-JP" altLang="en-US" sz="1000" cap="none" spc="0">
                        <a:solidFill>
                          <a:schemeClr val="tx1"/>
                        </a:solidFill>
                        <a:effectLst/>
                      </a:endParaRPr>
                    </a:p>
                  </a:txBody>
                  <a:tcPr marL="44187" marR="44187" marT="0" marB="58916">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ctr">
                        <a:lnSpc>
                          <a:spcPts val="2000"/>
                        </a:lnSpc>
                      </a:pPr>
                      <a:r>
                        <a:rPr lang="zh-CN" altLang="en-US" sz="1000" cap="none" spc="0">
                          <a:solidFill>
                            <a:schemeClr val="tx1"/>
                          </a:solidFill>
                          <a:effectLst/>
                          <a:highlight>
                            <a:srgbClr val="FFFFFF"/>
                          </a:highlight>
                        </a:rPr>
                        <a:t>数 学</a:t>
                      </a:r>
                      <a:endParaRPr lang="zh-CN" altLang="en-US" sz="1000" cap="none" spc="0">
                        <a:solidFill>
                          <a:schemeClr val="tx1"/>
                        </a:solidFill>
                        <a:effectLst/>
                      </a:endParaRPr>
                    </a:p>
                    <a:p>
                      <a:pPr algn="ctr">
                        <a:lnSpc>
                          <a:spcPts val="2000"/>
                        </a:lnSpc>
                      </a:pPr>
                      <a:r>
                        <a:rPr lang="en-US" altLang="zh-CN" sz="1000" cap="none" spc="0">
                          <a:solidFill>
                            <a:schemeClr val="tx1"/>
                          </a:solidFill>
                          <a:effectLst/>
                          <a:highlight>
                            <a:srgbClr val="FFFFFF"/>
                          </a:highlight>
                        </a:rPr>
                        <a:t>9:00-11:00</a:t>
                      </a:r>
                      <a:endParaRPr lang="zh-CN" altLang="en-US" sz="1000" cap="none" spc="0">
                        <a:solidFill>
                          <a:schemeClr val="tx1"/>
                        </a:solidFill>
                        <a:effectLst/>
                      </a:endParaRPr>
                    </a:p>
                  </a:txBody>
                  <a:tcPr marL="44187" marR="44187" marT="0" marB="58916">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l">
                        <a:lnSpc>
                          <a:spcPts val="2000"/>
                        </a:lnSpc>
                      </a:pPr>
                      <a:r>
                        <a:rPr lang="zh-CN" altLang="en-US" sz="1000" cap="none" spc="0">
                          <a:solidFill>
                            <a:schemeClr val="tx1"/>
                          </a:solidFill>
                          <a:effectLst/>
                          <a:highlight>
                            <a:srgbClr val="FFFFFF"/>
                          </a:highlight>
                        </a:rPr>
                        <a:t>道德与法治</a:t>
                      </a:r>
                      <a:r>
                        <a:rPr lang="en-US" altLang="zh-CN" sz="1000" cap="none" spc="0">
                          <a:solidFill>
                            <a:schemeClr val="tx1"/>
                          </a:solidFill>
                          <a:effectLst/>
                          <a:highlight>
                            <a:srgbClr val="FFFFFF"/>
                          </a:highlight>
                        </a:rPr>
                        <a:t>1:30-3:00</a:t>
                      </a:r>
                      <a:endParaRPr lang="zh-CN" altLang="en-US" sz="1000" cap="none" spc="0">
                        <a:solidFill>
                          <a:schemeClr val="tx1"/>
                        </a:solidFill>
                        <a:effectLst/>
                      </a:endParaRPr>
                    </a:p>
                  </a:txBody>
                  <a:tcPr marL="44187" marR="44187" marT="0" marB="58916">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ctr">
                        <a:lnSpc>
                          <a:spcPts val="2000"/>
                        </a:lnSpc>
                      </a:pPr>
                      <a:r>
                        <a:rPr lang="zh-CN" altLang="en-US" sz="1000" cap="none" spc="0">
                          <a:solidFill>
                            <a:schemeClr val="tx1"/>
                          </a:solidFill>
                          <a:effectLst/>
                          <a:highlight>
                            <a:srgbClr val="FFFFFF"/>
                          </a:highlight>
                        </a:rPr>
                        <a:t>物  理</a:t>
                      </a:r>
                      <a:r>
                        <a:rPr lang="en-US" altLang="zh-CN" sz="1000" cap="none" spc="0">
                          <a:solidFill>
                            <a:schemeClr val="tx1"/>
                          </a:solidFill>
                          <a:effectLst/>
                          <a:highlight>
                            <a:srgbClr val="FFFFFF"/>
                          </a:highlight>
                        </a:rPr>
                        <a:t>4:00-5:30</a:t>
                      </a:r>
                      <a:endParaRPr lang="zh-CN" altLang="en-US" sz="1000" cap="none" spc="0">
                        <a:solidFill>
                          <a:schemeClr val="tx1"/>
                        </a:solidFill>
                        <a:effectLst/>
                      </a:endParaRPr>
                    </a:p>
                  </a:txBody>
                  <a:tcPr marL="44187" marR="44187" marT="0" marB="58916">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869339650"/>
                  </a:ext>
                </a:extLst>
              </a:tr>
              <a:tr h="398663">
                <a:tc>
                  <a:txBody>
                    <a:bodyPr/>
                    <a:lstStyle/>
                    <a:p>
                      <a:pPr algn="ctr">
                        <a:lnSpc>
                          <a:spcPts val="2000"/>
                        </a:lnSpc>
                      </a:pPr>
                      <a:r>
                        <a:rPr lang="en-US" altLang="ja-JP" sz="1000" cap="none" spc="0">
                          <a:solidFill>
                            <a:schemeClr val="tx1"/>
                          </a:solidFill>
                          <a:effectLst/>
                          <a:highlight>
                            <a:srgbClr val="FFFFFF"/>
                          </a:highlight>
                        </a:rPr>
                        <a:t>6</a:t>
                      </a:r>
                      <a:r>
                        <a:rPr lang="ja-JP" altLang="en-US" sz="1000" cap="none" spc="0">
                          <a:solidFill>
                            <a:schemeClr val="tx1"/>
                          </a:solidFill>
                          <a:effectLst/>
                          <a:highlight>
                            <a:srgbClr val="FFFFFF"/>
                          </a:highlight>
                        </a:rPr>
                        <a:t>月</a:t>
                      </a:r>
                      <a:r>
                        <a:rPr lang="en-US" altLang="ja-JP" sz="1000" cap="none" spc="0">
                          <a:solidFill>
                            <a:schemeClr val="tx1"/>
                          </a:solidFill>
                          <a:effectLst/>
                          <a:highlight>
                            <a:srgbClr val="FFFFFF"/>
                          </a:highlight>
                        </a:rPr>
                        <a:t>15</a:t>
                      </a:r>
                      <a:r>
                        <a:rPr lang="ja-JP" altLang="en-US" sz="1000" cap="none" spc="0">
                          <a:solidFill>
                            <a:schemeClr val="tx1"/>
                          </a:solidFill>
                          <a:effectLst/>
                          <a:highlight>
                            <a:srgbClr val="FFFFFF"/>
                          </a:highlight>
                        </a:rPr>
                        <a:t>日</a:t>
                      </a:r>
                      <a:endParaRPr lang="ja-JP" altLang="en-US" sz="1000" cap="none" spc="0">
                        <a:solidFill>
                          <a:schemeClr val="tx1"/>
                        </a:solidFill>
                        <a:effectLst/>
                      </a:endParaRPr>
                    </a:p>
                    <a:p>
                      <a:pPr algn="ctr">
                        <a:lnSpc>
                          <a:spcPts val="2000"/>
                        </a:lnSpc>
                      </a:pPr>
                      <a:r>
                        <a:rPr lang="ja-JP" altLang="en-US" sz="1000" cap="none" spc="0">
                          <a:solidFill>
                            <a:schemeClr val="tx1"/>
                          </a:solidFill>
                          <a:effectLst/>
                          <a:highlight>
                            <a:srgbClr val="FFFFFF"/>
                          </a:highlight>
                        </a:rPr>
                        <a:t>（星期六）</a:t>
                      </a:r>
                      <a:endParaRPr lang="ja-JP" altLang="en-US" sz="1000" cap="none" spc="0">
                        <a:solidFill>
                          <a:schemeClr val="tx1"/>
                        </a:solidFill>
                        <a:effectLst/>
                      </a:endParaRPr>
                    </a:p>
                  </a:txBody>
                  <a:tcPr marL="44187" marR="44187" marT="0" marB="58916">
                    <a:lnL w="12700" cmpd="sng">
                      <a:noFill/>
                      <a:prstDash val="solid"/>
                    </a:lnL>
                    <a:lnR w="12700" cmpd="sng">
                      <a:noFill/>
                      <a:prstDash val="solid"/>
                    </a:lnR>
                    <a:lnT w="12700" cmpd="sng">
                      <a:noFill/>
                      <a:prstDash val="solid"/>
                    </a:lnT>
                    <a:lnB w="12700" cmpd="sng">
                      <a:noFill/>
                      <a:prstDash val="solid"/>
                    </a:lnB>
                    <a:noFill/>
                  </a:tcPr>
                </a:tc>
                <a:tc>
                  <a:txBody>
                    <a:bodyPr/>
                    <a:lstStyle/>
                    <a:p>
                      <a:pPr algn="ctr">
                        <a:lnSpc>
                          <a:spcPts val="2000"/>
                        </a:lnSpc>
                      </a:pPr>
                      <a:r>
                        <a:rPr lang="zh-CN" altLang="en-US" sz="1000" cap="none" spc="0">
                          <a:solidFill>
                            <a:schemeClr val="tx1"/>
                          </a:solidFill>
                          <a:effectLst/>
                          <a:highlight>
                            <a:srgbClr val="FFFFFF"/>
                          </a:highlight>
                        </a:rPr>
                        <a:t>英 语</a:t>
                      </a:r>
                      <a:endParaRPr lang="zh-CN" altLang="en-US" sz="1000" cap="none" spc="0">
                        <a:solidFill>
                          <a:schemeClr val="tx1"/>
                        </a:solidFill>
                        <a:effectLst/>
                      </a:endParaRPr>
                    </a:p>
                    <a:p>
                      <a:pPr algn="ctr">
                        <a:lnSpc>
                          <a:spcPts val="2000"/>
                        </a:lnSpc>
                      </a:pPr>
                      <a:r>
                        <a:rPr lang="en-US" altLang="zh-CN" sz="1000" cap="none" spc="0">
                          <a:solidFill>
                            <a:schemeClr val="tx1"/>
                          </a:solidFill>
                          <a:effectLst/>
                          <a:highlight>
                            <a:srgbClr val="FFFFFF"/>
                          </a:highlight>
                        </a:rPr>
                        <a:t>9:00-10:40</a:t>
                      </a:r>
                      <a:endParaRPr lang="zh-CN" altLang="en-US" sz="1000" cap="none" spc="0">
                        <a:solidFill>
                          <a:schemeClr val="tx1"/>
                        </a:solidFill>
                        <a:effectLst/>
                      </a:endParaRPr>
                    </a:p>
                  </a:txBody>
                  <a:tcPr marL="44187" marR="44187" marT="0" marB="58916">
                    <a:lnL w="12700" cmpd="sng">
                      <a:noFill/>
                      <a:prstDash val="solid"/>
                    </a:lnL>
                    <a:lnR w="12700" cmpd="sng">
                      <a:noFill/>
                      <a:prstDash val="solid"/>
                    </a:lnR>
                    <a:lnT w="12700" cmpd="sng">
                      <a:noFill/>
                      <a:prstDash val="solid"/>
                    </a:lnT>
                    <a:lnB w="12700" cmpd="sng">
                      <a:noFill/>
                      <a:prstDash val="solid"/>
                    </a:lnB>
                    <a:noFill/>
                  </a:tcPr>
                </a:tc>
                <a:tc gridSpan="2">
                  <a:txBody>
                    <a:bodyPr/>
                    <a:lstStyle/>
                    <a:p>
                      <a:pPr algn="ctr">
                        <a:lnSpc>
                          <a:spcPts val="2000"/>
                        </a:lnSpc>
                      </a:pPr>
                      <a:r>
                        <a:rPr lang="zh-CN" altLang="en-US" sz="1000" cap="none" spc="0">
                          <a:solidFill>
                            <a:schemeClr val="tx1"/>
                          </a:solidFill>
                          <a:effectLst/>
                          <a:highlight>
                            <a:srgbClr val="FFFFFF"/>
                          </a:highlight>
                        </a:rPr>
                        <a:t>历 史</a:t>
                      </a:r>
                      <a:endParaRPr lang="zh-CN" altLang="en-US" sz="1000" cap="none" spc="0">
                        <a:solidFill>
                          <a:schemeClr val="tx1"/>
                        </a:solidFill>
                        <a:effectLst/>
                      </a:endParaRPr>
                    </a:p>
                    <a:p>
                      <a:pPr algn="ctr">
                        <a:lnSpc>
                          <a:spcPts val="2000"/>
                        </a:lnSpc>
                      </a:pPr>
                      <a:r>
                        <a:rPr lang="en-US" altLang="zh-CN" sz="1000" cap="none" spc="0">
                          <a:solidFill>
                            <a:schemeClr val="tx1"/>
                          </a:solidFill>
                          <a:effectLst/>
                          <a:highlight>
                            <a:srgbClr val="FFFFFF"/>
                          </a:highlight>
                        </a:rPr>
                        <a:t>2:00-3:30</a:t>
                      </a:r>
                      <a:endParaRPr lang="zh-CN" altLang="en-US" sz="1000" cap="none" spc="0">
                        <a:solidFill>
                          <a:schemeClr val="tx1"/>
                        </a:solidFill>
                        <a:effectLst/>
                      </a:endParaRPr>
                    </a:p>
                  </a:txBody>
                  <a:tcPr marL="44187" marR="44187" marT="0" marB="58916">
                    <a:lnL w="12700" cmpd="sng">
                      <a:noFill/>
                      <a:prstDash val="solid"/>
                    </a:lnL>
                    <a:lnR w="12700" cmpd="sng">
                      <a:noFill/>
                      <a:prstDash val="solid"/>
                    </a:lnR>
                    <a:lnT w="12700" cmpd="sng">
                      <a:noFill/>
                      <a:prstDash val="solid"/>
                    </a:lnT>
                    <a:lnB w="12700" cmpd="sng">
                      <a:noFill/>
                      <a:prstDash val="solid"/>
                    </a:lnB>
                    <a:noFill/>
                  </a:tcPr>
                </a:tc>
                <a:tc hMerge="1">
                  <a:txBody>
                    <a:bodyPr/>
                    <a:lstStyle/>
                    <a:p>
                      <a:endParaRPr lang="en-US"/>
                    </a:p>
                  </a:txBody>
                  <a:tcPr/>
                </a:tc>
                <a:extLst>
                  <a:ext uri="{0D108BD9-81ED-4DB2-BD59-A6C34878D82A}">
                    <a16:rowId xmlns:a16="http://schemas.microsoft.com/office/drawing/2014/main" val="4238849412"/>
                  </a:ext>
                </a:extLst>
              </a:tr>
              <a:tr h="398663">
                <a:tc>
                  <a:txBody>
                    <a:bodyPr/>
                    <a:lstStyle/>
                    <a:p>
                      <a:pPr algn="ctr">
                        <a:lnSpc>
                          <a:spcPts val="2000"/>
                        </a:lnSpc>
                      </a:pPr>
                      <a:r>
                        <a:rPr lang="en-US" altLang="ja-JP" sz="1000" cap="none" spc="0">
                          <a:solidFill>
                            <a:schemeClr val="tx1"/>
                          </a:solidFill>
                          <a:effectLst/>
                          <a:highlight>
                            <a:srgbClr val="FFFFFF"/>
                          </a:highlight>
                        </a:rPr>
                        <a:t>6</a:t>
                      </a:r>
                      <a:r>
                        <a:rPr lang="ja-JP" altLang="en-US" sz="1000" cap="none" spc="0">
                          <a:solidFill>
                            <a:schemeClr val="tx1"/>
                          </a:solidFill>
                          <a:effectLst/>
                          <a:highlight>
                            <a:srgbClr val="FFFFFF"/>
                          </a:highlight>
                        </a:rPr>
                        <a:t>月</a:t>
                      </a:r>
                      <a:r>
                        <a:rPr lang="en-US" altLang="ja-JP" sz="1000" cap="none" spc="0">
                          <a:solidFill>
                            <a:schemeClr val="tx1"/>
                          </a:solidFill>
                          <a:effectLst/>
                          <a:highlight>
                            <a:srgbClr val="FFFFFF"/>
                          </a:highlight>
                        </a:rPr>
                        <a:t>16</a:t>
                      </a:r>
                      <a:r>
                        <a:rPr lang="ja-JP" altLang="en-US" sz="1000" cap="none" spc="0">
                          <a:solidFill>
                            <a:schemeClr val="tx1"/>
                          </a:solidFill>
                          <a:effectLst/>
                          <a:highlight>
                            <a:srgbClr val="FFFFFF"/>
                          </a:highlight>
                        </a:rPr>
                        <a:t>日</a:t>
                      </a:r>
                      <a:endParaRPr lang="ja-JP" altLang="en-US" sz="1000" cap="none" spc="0">
                        <a:solidFill>
                          <a:schemeClr val="tx1"/>
                        </a:solidFill>
                        <a:effectLst/>
                      </a:endParaRPr>
                    </a:p>
                    <a:p>
                      <a:pPr algn="ctr">
                        <a:lnSpc>
                          <a:spcPts val="2000"/>
                        </a:lnSpc>
                      </a:pPr>
                      <a:r>
                        <a:rPr lang="ja-JP" altLang="en-US" sz="1000" cap="none" spc="0">
                          <a:solidFill>
                            <a:schemeClr val="tx1"/>
                          </a:solidFill>
                          <a:effectLst/>
                          <a:highlight>
                            <a:srgbClr val="FFFFFF"/>
                          </a:highlight>
                        </a:rPr>
                        <a:t>（星期日）</a:t>
                      </a:r>
                      <a:endParaRPr lang="ja-JP" altLang="en-US" sz="1000" cap="none" spc="0">
                        <a:solidFill>
                          <a:schemeClr val="tx1"/>
                        </a:solidFill>
                        <a:effectLst/>
                      </a:endParaRPr>
                    </a:p>
                  </a:txBody>
                  <a:tcPr marL="44187" marR="44187" marT="0" marB="58916">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ctr">
                        <a:lnSpc>
                          <a:spcPts val="2000"/>
                        </a:lnSpc>
                      </a:pPr>
                      <a:r>
                        <a:rPr lang="zh-CN" altLang="en-US" sz="1000" cap="none" spc="0">
                          <a:solidFill>
                            <a:schemeClr val="tx1"/>
                          </a:solidFill>
                          <a:effectLst/>
                          <a:highlight>
                            <a:srgbClr val="FFFFFF"/>
                          </a:highlight>
                        </a:rPr>
                        <a:t>生物</a:t>
                      </a:r>
                      <a:endParaRPr lang="zh-CN" altLang="en-US" sz="1000" cap="none" spc="0">
                        <a:solidFill>
                          <a:schemeClr val="tx1"/>
                        </a:solidFill>
                        <a:effectLst/>
                      </a:endParaRPr>
                    </a:p>
                    <a:p>
                      <a:pPr algn="ctr">
                        <a:lnSpc>
                          <a:spcPts val="2000"/>
                        </a:lnSpc>
                      </a:pPr>
                      <a:r>
                        <a:rPr lang="en-US" altLang="zh-CN" sz="1000" cap="none" spc="0">
                          <a:solidFill>
                            <a:schemeClr val="tx1"/>
                          </a:solidFill>
                          <a:effectLst/>
                          <a:highlight>
                            <a:srgbClr val="FFFFFF"/>
                          </a:highlight>
                        </a:rPr>
                        <a:t>9:00-10:30</a:t>
                      </a:r>
                      <a:endParaRPr lang="zh-CN" altLang="en-US" sz="1000" cap="none" spc="0">
                        <a:solidFill>
                          <a:schemeClr val="tx1"/>
                        </a:solidFill>
                        <a:effectLst/>
                      </a:endParaRPr>
                    </a:p>
                  </a:txBody>
                  <a:tcPr marL="44187" marR="44187" marT="0" marB="58916">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gridSpan="2">
                  <a:txBody>
                    <a:bodyPr/>
                    <a:lstStyle/>
                    <a:p>
                      <a:pPr algn="ctr">
                        <a:lnSpc>
                          <a:spcPts val="2000"/>
                        </a:lnSpc>
                      </a:pPr>
                      <a:r>
                        <a:rPr lang="zh-CN" altLang="en-US" sz="1000" cap="none" spc="0">
                          <a:solidFill>
                            <a:schemeClr val="tx1"/>
                          </a:solidFill>
                          <a:effectLst/>
                          <a:highlight>
                            <a:srgbClr val="FFFFFF"/>
                          </a:highlight>
                        </a:rPr>
                        <a:t>地理</a:t>
                      </a:r>
                      <a:endParaRPr lang="zh-CN" altLang="en-US" sz="1000" cap="none" spc="0">
                        <a:solidFill>
                          <a:schemeClr val="tx1"/>
                        </a:solidFill>
                        <a:effectLst/>
                      </a:endParaRPr>
                    </a:p>
                    <a:p>
                      <a:pPr algn="ctr">
                        <a:lnSpc>
                          <a:spcPts val="2000"/>
                        </a:lnSpc>
                      </a:pPr>
                      <a:r>
                        <a:rPr lang="en-US" altLang="zh-CN" sz="1000" cap="none" spc="0">
                          <a:solidFill>
                            <a:schemeClr val="tx1"/>
                          </a:solidFill>
                          <a:effectLst/>
                          <a:highlight>
                            <a:srgbClr val="FFFFFF"/>
                          </a:highlight>
                        </a:rPr>
                        <a:t>2:00-3:30</a:t>
                      </a:r>
                      <a:endParaRPr lang="zh-CN" altLang="en-US" sz="1000" cap="none" spc="0">
                        <a:solidFill>
                          <a:schemeClr val="tx1"/>
                        </a:solidFill>
                        <a:effectLst/>
                      </a:endParaRPr>
                    </a:p>
                  </a:txBody>
                  <a:tcPr marL="44187" marR="44187" marT="0" marB="58916">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hMerge="1">
                  <a:txBody>
                    <a:bodyPr/>
                    <a:lstStyle/>
                    <a:p>
                      <a:endParaRPr lang="en-US"/>
                    </a:p>
                  </a:txBody>
                  <a:tcPr/>
                </a:tc>
                <a:extLst>
                  <a:ext uri="{0D108BD9-81ED-4DB2-BD59-A6C34878D82A}">
                    <a16:rowId xmlns:a16="http://schemas.microsoft.com/office/drawing/2014/main" val="43079271"/>
                  </a:ext>
                </a:extLst>
              </a:tr>
            </a:tbl>
          </a:graphicData>
        </a:graphic>
      </p:graphicFrame>
    </p:spTree>
    <p:extLst>
      <p:ext uri="{BB962C8B-B14F-4D97-AF65-F5344CB8AC3E}">
        <p14:creationId xmlns:p14="http://schemas.microsoft.com/office/powerpoint/2010/main" val="3302671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44</Slides>
  <Notes>44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青岛西海岸新区教育和体育局文件</vt:lpstr>
      <vt:lpstr>议程</vt:lpstr>
      <vt:lpstr>文件编号</vt:lpstr>
      <vt:lpstr>文件发布单位</vt:lpstr>
      <vt:lpstr>文件主题</vt:lpstr>
      <vt:lpstr>文件发布对象</vt:lpstr>
      <vt:lpstr>文件背景</vt:lpstr>
      <vt:lpstr>初中学业水平考试: 考试科目</vt:lpstr>
      <vt:lpstr>初中学业水平考试: 考试时间</vt:lpstr>
      <vt:lpstr>初中学业水平考试: 考试组织</vt:lpstr>
      <vt:lpstr>考试科目原始分值、考试时长及考试形式</vt:lpstr>
      <vt:lpstr>初中学业水平考试: 考试命题</vt:lpstr>
      <vt:lpstr>初中学业水平考试: 考试阅卷</vt:lpstr>
      <vt:lpstr>初中学业水平考试: 成绩呈现</vt:lpstr>
      <vt:lpstr>初中学生毕业资格认定</vt:lpstr>
      <vt:lpstr>普通高中招生政策: 招生对象</vt:lpstr>
      <vt:lpstr>普通高中招生政策: 招生计划</vt:lpstr>
      <vt:lpstr>普通高中招生政策: 招生区域</vt:lpstr>
      <vt:lpstr>普通高中招生政策: 志愿设置</vt:lpstr>
      <vt:lpstr>普通高中招生政策: 录取规定</vt:lpstr>
      <vt:lpstr>普通高中招生政策: 录取规定</vt:lpstr>
      <vt:lpstr>民办高中招生规定</vt:lpstr>
      <vt:lpstr>普通高中招生政策: 收费标准</vt:lpstr>
      <vt:lpstr>自主招生</vt:lpstr>
      <vt:lpstr>艺体特长生</vt:lpstr>
      <vt:lpstr>艺体特长生</vt:lpstr>
      <vt:lpstr>中美班（区内计划）</vt:lpstr>
      <vt:lpstr>普通班</vt:lpstr>
      <vt:lpstr>普通班</vt:lpstr>
      <vt:lpstr>普通班</vt:lpstr>
      <vt:lpstr>区外招生计划</vt:lpstr>
      <vt:lpstr>有关要求: 加强组织领导</vt:lpstr>
      <vt:lpstr>有关要求: 严格招生纪律</vt:lpstr>
      <vt:lpstr>有关要求: 规范学校管理</vt:lpstr>
      <vt:lpstr>有关要求: 严格学籍管理</vt:lpstr>
      <vt:lpstr>有关要求: 强化监督问责</vt:lpstr>
      <vt:lpstr>联系方式</vt:lpstr>
      <vt:lpstr>附件: 附件1</vt:lpstr>
      <vt:lpstr>附件: 附件2</vt:lpstr>
      <vt:lpstr>附件: 附件2 (1/2)</vt:lpstr>
      <vt:lpstr>附件: 附件2 (2/2)</vt:lpstr>
      <vt:lpstr>附件: 附件3</vt:lpstr>
      <vt:lpstr>PowerPoint Presentation</vt:lpstr>
      <vt:lpstr>附件: 附件5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cp:revision>
  <dcterms:created xsi:type="dcterms:W3CDTF">2024-04-24T08:33:42Z</dcterms:created>
  <dcterms:modified xsi:type="dcterms:W3CDTF">2024-04-24T08:41:03Z</dcterms:modified>
</cp:coreProperties>
</file>