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0" r:id="rId3"/>
    <p:sldId id="271" r:id="rId4"/>
    <p:sldId id="272" r:id="rId5"/>
    <p:sldId id="269" r:id="rId6"/>
    <p:sldId id="275" r:id="rId7"/>
    <p:sldId id="276" r:id="rId8"/>
    <p:sldId id="277" r:id="rId9"/>
    <p:sldId id="279" r:id="rId10"/>
    <p:sldId id="280" r:id="rId11"/>
    <p:sldId id="260" r:id="rId12"/>
  </p:sldIdLst>
  <p:sldSz cx="11520170" cy="6480175"/>
  <p:notesSz cx="6858000" cy="9144000"/>
  <p:defaultTextStyle>
    <a:defPPr>
      <a:defRPr lang="zh-CN"/>
    </a:defPPr>
    <a:lvl1pPr marL="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235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35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835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7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87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305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CB3E"/>
    <a:srgbClr val="086346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6" autoAdjust="0"/>
    <p:restoredTop sz="94660"/>
  </p:normalViewPr>
  <p:slideViewPr>
    <p:cSldViewPr snapToGrid="0">
      <p:cViewPr>
        <p:scale>
          <a:sx n="98" d="100"/>
          <a:sy n="98" d="100"/>
        </p:scale>
        <p:origin x="4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A9BAE-E5E4-F14E-9344-348F09CF4F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ECAF2-CEBA-0C45-A8D1-0CC16551884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6204C-4449-1245-9250-A96A14DDB0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E9DC-2C67-8747-BB9A-FA1DB57851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322669" y="2220770"/>
            <a:ext cx="8860399" cy="914400"/>
          </a:xfrm>
        </p:spPr>
        <p:txBody>
          <a:bodyPr>
            <a:normAutofit/>
          </a:bodyPr>
          <a:lstStyle>
            <a:lvl1pPr marL="0" indent="0" algn="ctr">
              <a:buNone/>
              <a:defRPr sz="5500" b="1">
                <a:solidFill>
                  <a:srgbClr val="0863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请在此处添加文章主标题</a:t>
            </a:r>
            <a:endParaRPr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5" y="4067847"/>
            <a:ext cx="2142238" cy="308476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部门名称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626702"/>
            <a:ext cx="3181334" cy="5071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2481"/>
            <a:ext cx="11520488" cy="276129"/>
          </a:xfrm>
          <a:prstGeom prst="rect">
            <a:avLst/>
          </a:prstGeom>
        </p:spPr>
      </p:pic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17365" y="4435926"/>
            <a:ext cx="2142238" cy="30847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汇报时间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44349" y="818984"/>
            <a:ext cx="2484105" cy="5017674"/>
          </a:xfrm>
        </p:spPr>
        <p:txBody>
          <a:bodyPr vert="eaVert">
            <a:normAutofit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033" y="818984"/>
            <a:ext cx="7308310" cy="5017674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7" y="6112890"/>
            <a:ext cx="1318060" cy="16332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 flipV="1">
            <a:off x="599354" y="674359"/>
            <a:ext cx="10506335" cy="45719"/>
          </a:xfrm>
          <a:prstGeom prst="rect">
            <a:avLst/>
          </a:prstGeom>
          <a:solidFill>
            <a:srgbClr val="086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52" y="245889"/>
            <a:ext cx="1746537" cy="278425"/>
          </a:xfrm>
          <a:prstGeom prst="rect">
            <a:avLst/>
          </a:prstGeom>
        </p:spPr>
      </p:pic>
      <p:sp>
        <p:nvSpPr>
          <p:cNvPr id="16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9354" y="232320"/>
            <a:ext cx="6441671" cy="5839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cxnSp>
        <p:nvCxnSpPr>
          <p:cNvPr id="17" name="直线连接符 16"/>
          <p:cNvCxnSpPr/>
          <p:nvPr userDrawn="1"/>
        </p:nvCxnSpPr>
        <p:spPr>
          <a:xfrm>
            <a:off x="599354" y="5984684"/>
            <a:ext cx="1050633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02" y="1797835"/>
            <a:ext cx="4839664" cy="1013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06" y="3585034"/>
            <a:ext cx="4467312" cy="3743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0"/>
            <a:ext cx="11520488" cy="276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740862" y="4572347"/>
            <a:ext cx="8940210" cy="1447397"/>
          </a:xfrm>
        </p:spPr>
        <p:txBody>
          <a:bodyPr>
            <a:noAutofit/>
          </a:bodyPr>
          <a:lstStyle>
            <a:lvl1pPr marL="0" indent="0">
              <a:buNone/>
              <a:defRPr sz="8800" b="1">
                <a:solidFill>
                  <a:srgbClr val="EFEFE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40862" y="1569362"/>
            <a:ext cx="2012280" cy="893492"/>
          </a:xfrm>
        </p:spPr>
        <p:txBody>
          <a:bodyPr>
            <a:normAutofit/>
          </a:bodyPr>
          <a:lstStyle>
            <a:lvl1pPr marL="0" indent="0">
              <a:buNone/>
              <a:defRPr sz="4800" b="1">
                <a:solidFill>
                  <a:srgbClr val="0863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64024" y="1610366"/>
            <a:ext cx="4692147" cy="439366"/>
          </a:xfrm>
        </p:spPr>
        <p:txBody>
          <a:bodyPr>
            <a:normAutofit/>
          </a:bodyPr>
          <a:lstStyle>
            <a:lvl1pPr marL="0" indent="0" algn="l">
              <a:buNone/>
              <a:defRPr sz="2500" b="1">
                <a:solidFill>
                  <a:srgbClr val="0863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一、请</a:t>
            </a:r>
            <a:r>
              <a:rPr lang="zh-CN" altLang="en-US" dirty="0" smtClean="0"/>
              <a:t>在此处添加文章主标题</a:t>
            </a:r>
            <a:endParaRPr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64024" y="2085354"/>
            <a:ext cx="4692147" cy="43936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请在此处添加文章副标题请在此处添加文章副标题</a:t>
            </a:r>
            <a:endParaRPr lang="zh-CN" altLang="en-US" dirty="0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7" hasCustomPrompt="1"/>
          </p:nvPr>
        </p:nvSpPr>
        <p:spPr>
          <a:xfrm>
            <a:off x="3864024" y="2891585"/>
            <a:ext cx="4692147" cy="4393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500" b="1" kern="1200" dirty="0">
                <a:solidFill>
                  <a:srgbClr val="086346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 smtClean="0"/>
              <a:t>二、请在此处添加文章主标题</a:t>
            </a:r>
            <a:endParaRPr lang="zh-CN" altLang="en-US" dirty="0"/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64024" y="3366573"/>
            <a:ext cx="4692147" cy="43936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altLang="en-US" sz="125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 smtClean="0"/>
              <a:t>请在此处添加文章副标题请在此处添加文章副标题</a:t>
            </a:r>
            <a:endParaRPr lang="zh-CN" altLang="en-US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64024" y="4142022"/>
            <a:ext cx="4692147" cy="4393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500" b="1" kern="1200" dirty="0">
                <a:solidFill>
                  <a:srgbClr val="086346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 smtClean="0"/>
              <a:t>三、请在此处添加文章主标题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21" hasCustomPrompt="1"/>
          </p:nvPr>
        </p:nvSpPr>
        <p:spPr>
          <a:xfrm>
            <a:off x="3864024" y="4617010"/>
            <a:ext cx="4692147" cy="43936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altLang="en-US" sz="125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 smtClean="0"/>
              <a:t>请在此处添加文章副标题请在此处添加文章副标题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491640" y="929768"/>
            <a:ext cx="104888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476471"/>
            <a:ext cx="2093976" cy="333812"/>
          </a:xfrm>
          <a:prstGeom prst="rect">
            <a:avLst/>
          </a:prstGeom>
        </p:spPr>
      </p:pic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6345" y="6006163"/>
            <a:ext cx="2592110" cy="34500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2207623" y="2205318"/>
            <a:ext cx="9312865" cy="2090057"/>
          </a:xfrm>
          <a:prstGeom prst="rect">
            <a:avLst/>
          </a:prstGeom>
          <a:solidFill>
            <a:srgbClr val="086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2643292" y="2690682"/>
            <a:ext cx="7258354" cy="583987"/>
          </a:xfrm>
        </p:spPr>
        <p:txBody>
          <a:bodyPr>
            <a:normAutofit/>
          </a:bodyPr>
          <a:lstStyle>
            <a:lvl1pPr marL="0" indent="0">
              <a:buNone/>
              <a:defRPr sz="3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一、请在此处添加文章主标题</a:t>
            </a:r>
            <a:endParaRPr lang="zh-CN" altLang="en-US" dirty="0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43291" y="3357656"/>
            <a:ext cx="6441671" cy="33809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请在此处添加文章副标题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6345" y="6006163"/>
            <a:ext cx="2592110" cy="34500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" y="2205318"/>
            <a:ext cx="1920240" cy="2090057"/>
          </a:xfrm>
          <a:prstGeom prst="rect">
            <a:avLst/>
          </a:prstGeom>
          <a:solidFill>
            <a:srgbClr val="B0C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 flipV="1">
            <a:off x="599354" y="674359"/>
            <a:ext cx="10506335" cy="45719"/>
          </a:xfrm>
          <a:prstGeom prst="rect">
            <a:avLst/>
          </a:prstGeom>
          <a:solidFill>
            <a:srgbClr val="086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flipV="1">
            <a:off x="599354" y="674359"/>
            <a:ext cx="285910" cy="45719"/>
          </a:xfrm>
          <a:prstGeom prst="rect">
            <a:avLst/>
          </a:prstGeom>
          <a:solidFill>
            <a:srgbClr val="B0C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52" y="245889"/>
            <a:ext cx="1746537" cy="278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7" y="6112890"/>
            <a:ext cx="1318060" cy="163328"/>
          </a:xfrm>
          <a:prstGeom prst="rect">
            <a:avLst/>
          </a:prstGeom>
        </p:spPr>
      </p:pic>
      <p:sp>
        <p:nvSpPr>
          <p:cNvPr id="14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9354" y="232320"/>
            <a:ext cx="6441671" cy="5839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599354" y="2256192"/>
            <a:ext cx="6441671" cy="583987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请在此处添加文字</a:t>
            </a:r>
            <a:endParaRPr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599354" y="5984684"/>
            <a:ext cx="1050633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6345" y="6006163"/>
            <a:ext cx="2592110" cy="34500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034" y="1242456"/>
            <a:ext cx="9936421" cy="488072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034" y="2060448"/>
            <a:ext cx="9936421" cy="377621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 flipV="1">
            <a:off x="599354" y="674359"/>
            <a:ext cx="10506335" cy="45719"/>
          </a:xfrm>
          <a:prstGeom prst="rect">
            <a:avLst/>
          </a:prstGeom>
          <a:solidFill>
            <a:srgbClr val="086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flipV="1">
            <a:off x="599354" y="674359"/>
            <a:ext cx="285910" cy="45719"/>
          </a:xfrm>
          <a:prstGeom prst="rect">
            <a:avLst/>
          </a:prstGeom>
          <a:solidFill>
            <a:srgbClr val="B0C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52" y="245889"/>
            <a:ext cx="1746537" cy="278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7" y="6112890"/>
            <a:ext cx="1318060" cy="163328"/>
          </a:xfrm>
          <a:prstGeom prst="rect">
            <a:avLst/>
          </a:prstGeom>
        </p:spPr>
      </p:pic>
      <p:sp>
        <p:nvSpPr>
          <p:cNvPr id="11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9354" y="232320"/>
            <a:ext cx="6441671" cy="5839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cxnSp>
        <p:nvCxnSpPr>
          <p:cNvPr id="12" name="直线连接符 11"/>
          <p:cNvCxnSpPr/>
          <p:nvPr userDrawn="1"/>
        </p:nvCxnSpPr>
        <p:spPr>
          <a:xfrm>
            <a:off x="599354" y="5984684"/>
            <a:ext cx="1050633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6345" y="6006163"/>
            <a:ext cx="2592110" cy="34500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" y="6140225"/>
            <a:ext cx="1336898" cy="165974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 flipV="1">
            <a:off x="599354" y="674359"/>
            <a:ext cx="10506335" cy="45719"/>
          </a:xfrm>
          <a:prstGeom prst="rect">
            <a:avLst/>
          </a:prstGeom>
          <a:solidFill>
            <a:srgbClr val="086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flipV="1">
            <a:off x="599354" y="674359"/>
            <a:ext cx="285910" cy="45719"/>
          </a:xfrm>
          <a:prstGeom prst="rect">
            <a:avLst/>
          </a:prstGeom>
          <a:solidFill>
            <a:srgbClr val="B0C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52" y="245889"/>
            <a:ext cx="1746537" cy="278425"/>
          </a:xfrm>
          <a:prstGeom prst="rect">
            <a:avLst/>
          </a:prstGeom>
        </p:spPr>
      </p:pic>
      <p:sp>
        <p:nvSpPr>
          <p:cNvPr id="15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9354" y="232320"/>
            <a:ext cx="6441671" cy="5839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cxnSp>
        <p:nvCxnSpPr>
          <p:cNvPr id="17" name="直线连接符 16"/>
          <p:cNvCxnSpPr/>
          <p:nvPr userDrawn="1"/>
        </p:nvCxnSpPr>
        <p:spPr>
          <a:xfrm>
            <a:off x="599354" y="5984684"/>
            <a:ext cx="1050633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6345" y="6006163"/>
            <a:ext cx="2592110" cy="34500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535" y="898496"/>
            <a:ext cx="3715657" cy="1045557"/>
          </a:xfrm>
        </p:spPr>
        <p:txBody>
          <a:bodyPr anchor="b"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7708" y="898496"/>
            <a:ext cx="5832247" cy="4639654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7" y="6112890"/>
            <a:ext cx="1318060" cy="163328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 flipV="1">
            <a:off x="599354" y="674359"/>
            <a:ext cx="10506335" cy="45719"/>
          </a:xfrm>
          <a:prstGeom prst="rect">
            <a:avLst/>
          </a:prstGeom>
          <a:solidFill>
            <a:srgbClr val="086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flipV="1">
            <a:off x="599354" y="674359"/>
            <a:ext cx="285910" cy="45719"/>
          </a:xfrm>
          <a:prstGeom prst="rect">
            <a:avLst/>
          </a:prstGeom>
          <a:solidFill>
            <a:srgbClr val="B0C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52" y="245889"/>
            <a:ext cx="1746537" cy="278425"/>
          </a:xfrm>
          <a:prstGeom prst="rect">
            <a:avLst/>
          </a:prstGeom>
        </p:spPr>
      </p:pic>
      <p:sp>
        <p:nvSpPr>
          <p:cNvPr id="18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9354" y="232320"/>
            <a:ext cx="6441671" cy="5839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cxnSp>
        <p:nvCxnSpPr>
          <p:cNvPr id="20" name="直线连接符 19"/>
          <p:cNvCxnSpPr/>
          <p:nvPr userDrawn="1"/>
        </p:nvCxnSpPr>
        <p:spPr>
          <a:xfrm>
            <a:off x="599354" y="5984684"/>
            <a:ext cx="1050633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6345" y="6006163"/>
            <a:ext cx="2592110" cy="34500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535" y="906449"/>
            <a:ext cx="3715657" cy="1037604"/>
          </a:xfrm>
        </p:spPr>
        <p:txBody>
          <a:bodyPr anchor="b"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7708" y="906448"/>
            <a:ext cx="5832247" cy="463170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7" y="6112890"/>
            <a:ext cx="1318060" cy="163328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 flipV="1">
            <a:off x="599354" y="674359"/>
            <a:ext cx="10506335" cy="45719"/>
          </a:xfrm>
          <a:prstGeom prst="rect">
            <a:avLst/>
          </a:prstGeom>
          <a:solidFill>
            <a:srgbClr val="086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flipV="1">
            <a:off x="599354" y="674359"/>
            <a:ext cx="285910" cy="45719"/>
          </a:xfrm>
          <a:prstGeom prst="rect">
            <a:avLst/>
          </a:prstGeom>
          <a:solidFill>
            <a:srgbClr val="B0C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52" y="245889"/>
            <a:ext cx="1746537" cy="278425"/>
          </a:xfrm>
          <a:prstGeom prst="rect">
            <a:avLst/>
          </a:prstGeom>
        </p:spPr>
      </p:pic>
      <p:sp>
        <p:nvSpPr>
          <p:cNvPr id="18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9354" y="232320"/>
            <a:ext cx="6441671" cy="5839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cxnSp>
        <p:nvCxnSpPr>
          <p:cNvPr id="20" name="直线连接符 19"/>
          <p:cNvCxnSpPr/>
          <p:nvPr userDrawn="1"/>
        </p:nvCxnSpPr>
        <p:spPr>
          <a:xfrm>
            <a:off x="599354" y="5984684"/>
            <a:ext cx="1050633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6345" y="6006163"/>
            <a:ext cx="2592110" cy="34500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034" y="707386"/>
            <a:ext cx="9936421" cy="890157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7" y="6112890"/>
            <a:ext cx="1318060" cy="16332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 flipV="1">
            <a:off x="599354" y="674359"/>
            <a:ext cx="10506335" cy="45719"/>
          </a:xfrm>
          <a:prstGeom prst="rect">
            <a:avLst/>
          </a:prstGeom>
          <a:solidFill>
            <a:srgbClr val="086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52" y="245889"/>
            <a:ext cx="1746537" cy="278425"/>
          </a:xfrm>
          <a:prstGeom prst="rect">
            <a:avLst/>
          </a:prstGeom>
        </p:spPr>
      </p:pic>
      <p:sp>
        <p:nvSpPr>
          <p:cNvPr id="16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9354" y="232320"/>
            <a:ext cx="6441671" cy="5839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cxnSp>
        <p:nvCxnSpPr>
          <p:cNvPr id="17" name="直线连接符 16"/>
          <p:cNvCxnSpPr/>
          <p:nvPr userDrawn="1"/>
        </p:nvCxnSpPr>
        <p:spPr>
          <a:xfrm>
            <a:off x="599354" y="5984684"/>
            <a:ext cx="1050633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6345" y="6006163"/>
            <a:ext cx="2592110" cy="34500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转正述职报告</a:t>
            </a:r>
            <a:r>
              <a:rPr kumimoji="1" lang="en-US" altLang="zh-CN"/>
              <a:t>-</a:t>
            </a:r>
            <a:r>
              <a:rPr kumimoji="1" lang="zh-CN" altLang="en-US"/>
              <a:t>王佳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/>
              <a:t>功能测试二处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2021.06.13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目  录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863975" y="1568450"/>
            <a:ext cx="4905375" cy="481330"/>
          </a:xfrm>
        </p:spPr>
        <p:txBody>
          <a:bodyPr>
            <a:noAutofit/>
          </a:bodyPr>
          <a:lstStyle/>
          <a:p>
            <a:r>
              <a:rPr kumimoji="1" lang="zh-CN" altLang="en-US"/>
              <a:t>一、个人介绍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3863975" y="2760980"/>
            <a:ext cx="4905375" cy="570230"/>
          </a:xfrm>
        </p:spPr>
        <p:txBody>
          <a:bodyPr>
            <a:normAutofit/>
          </a:bodyPr>
          <a:lstStyle/>
          <a:p>
            <a:r>
              <a:rPr kumimoji="1" lang="zh-CN" altLang="en-US"/>
              <a:t>二、工作总结</a:t>
            </a:r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3863975" y="4057650"/>
            <a:ext cx="4692015" cy="523875"/>
          </a:xfrm>
        </p:spPr>
        <p:txBody>
          <a:bodyPr>
            <a:normAutofit/>
          </a:bodyPr>
          <a:lstStyle/>
          <a:p>
            <a:r>
              <a:rPr kumimoji="1" lang="zh-CN" altLang="en-US"/>
              <a:t>三、不足与改进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2643505" y="2752725"/>
            <a:ext cx="7571105" cy="755015"/>
          </a:xfrm>
        </p:spPr>
        <p:txBody>
          <a:bodyPr>
            <a:normAutofit/>
          </a:bodyPr>
          <a:lstStyle/>
          <a:p>
            <a:r>
              <a:rPr kumimoji="1" lang="zh-CN" altLang="en-US"/>
              <a:t>一、个人介绍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/>
              <a:t>一、个人介绍</a:t>
            </a:r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56690" y="1532890"/>
            <a:ext cx="9095105" cy="535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27735" y="945515"/>
            <a:ext cx="915416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/>
              <a:t>本人于</a:t>
            </a:r>
            <a:r>
              <a:rPr lang="en-US" altLang="zh-CN"/>
              <a:t>2017</a:t>
            </a:r>
            <a:r>
              <a:rPr lang="zh-CN" altLang="en-US"/>
              <a:t>年毕业于燕山大学，目前从事软件测试行业</a:t>
            </a:r>
            <a:r>
              <a:rPr lang="en-US" altLang="zh-CN"/>
              <a:t>4</a:t>
            </a:r>
            <a:r>
              <a:rPr lang="zh-CN" altLang="en-US"/>
              <a:t>年。所服务过的银行</a:t>
            </a:r>
            <a:r>
              <a:rPr lang="en-US" altLang="zh-CN"/>
              <a:t>(</a:t>
            </a:r>
            <a:r>
              <a:rPr lang="zh-CN" altLang="en-US"/>
              <a:t>企业</a:t>
            </a:r>
            <a:r>
              <a:rPr lang="en-US" altLang="zh-CN"/>
              <a:t>)</a:t>
            </a:r>
            <a:r>
              <a:rPr lang="zh-CN" altLang="en-US"/>
              <a:t>有光大银行、张家口银行、东源农村商业银行等。主要项目经验有张家口银行数据平台项目、光大信托报表平台项目、</a:t>
            </a:r>
            <a:r>
              <a:rPr lang="zh-CN" altLang="en-US">
                <a:sym typeface="+mn-ea"/>
              </a:rPr>
              <a:t>光大信托数据仓库项目、光大信托信托经理看板项目</a:t>
            </a:r>
            <a:r>
              <a:rPr lang="zh-CN" altLang="en-US">
                <a:sym typeface="+mn-ea"/>
              </a:rPr>
              <a:t>以及平安普惠征信报送项目。</a:t>
            </a:r>
            <a:endParaRPr lang="zh-CN" altLang="en-US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本人生活中乐观积极，性格开朗，能够吃苦耐劳，有较强的抗压能力，与他人相处融洽，能够很快的适应不同的环境，有责任心，具有一定的组织领导能力。工作中严谨认真，刻苦耐劳、注重工作效率和团队合作。对新鲜事物有着浓厚的学习兴趣，喜欢利用业余时间对所从事行业进行知识拓展，希望自己能够不断突破自我</a:t>
            </a:r>
            <a:endParaRPr lang="zh-CN" altLang="en-US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本人掌握基本的软件测试理论，熟悉软件测试的基本方法、流程和规范；熟练使用sql语句对Mysql、Oracle等主流数据库进行增、删、查、改等基本操作；了解数仓基本架构，了解数据仓库数据流向与基本测试原则；熟悉使用Fiddler、Jmeter等接口测试工具；熟悉python语言；了解使用Linux系统下的命令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2643505" y="2752725"/>
            <a:ext cx="7571105" cy="755015"/>
          </a:xfrm>
        </p:spPr>
        <p:txBody>
          <a:bodyPr>
            <a:normAutofit/>
          </a:bodyPr>
          <a:lstStyle/>
          <a:p>
            <a:r>
              <a:rPr kumimoji="1" lang="zh-CN" altLang="en-US"/>
              <a:t>二、工作总结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/>
              <a:t>二、工作总结</a:t>
            </a:r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/>
        </p:nvSpPr>
        <p:spPr>
          <a:xfrm>
            <a:off x="1007745" y="1184275"/>
            <a:ext cx="6441440" cy="405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b="0"/>
              <a:t>总体情况介绍：</a:t>
            </a:r>
            <a:endParaRPr kumimoji="1" lang="zh-CN" b="0"/>
          </a:p>
          <a:p>
            <a:endParaRPr kumimoji="1" lang="zh-CN" b="0"/>
          </a:p>
        </p:txBody>
      </p:sp>
      <p:sp>
        <p:nvSpPr>
          <p:cNvPr id="2" name="文本框 1"/>
          <p:cNvSpPr txBox="1"/>
          <p:nvPr/>
        </p:nvSpPr>
        <p:spPr>
          <a:xfrm>
            <a:off x="1150620" y="1703070"/>
            <a:ext cx="975931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、本人编写西联汇款界面字段验证案例</a:t>
            </a:r>
            <a:r>
              <a:rPr lang="en-US" altLang="zh-CN"/>
              <a:t>211</a:t>
            </a:r>
            <a:r>
              <a:rPr lang="zh-CN" altLang="en-US"/>
              <a:t>条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、共执行统一柜面与个人网银西联发汇、收汇兑付等案例</a:t>
            </a:r>
            <a:r>
              <a:rPr lang="en-US" altLang="zh-CN"/>
              <a:t>186</a:t>
            </a:r>
            <a:r>
              <a:rPr lang="zh-CN" altLang="en-US"/>
              <a:t>条，提出缺陷</a:t>
            </a:r>
            <a:r>
              <a:rPr lang="en-US" altLang="zh-CN"/>
              <a:t>9</a:t>
            </a:r>
            <a:r>
              <a:rPr lang="zh-CN" altLang="en-US"/>
              <a:t>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50620" y="2580640"/>
            <a:ext cx="8150225" cy="309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统一柜面</a:t>
            </a:r>
            <a:r>
              <a:rPr lang="en-US" altLang="zh-CN"/>
              <a:t>-</a:t>
            </a:r>
            <a:r>
              <a:rPr lang="zh-CN" altLang="en-US"/>
              <a:t>国际汇款</a:t>
            </a:r>
            <a:r>
              <a:rPr lang="en-US" altLang="zh-CN"/>
              <a:t>-</a:t>
            </a:r>
            <a:r>
              <a:rPr lang="zh-CN" altLang="en-US"/>
              <a:t>西联发汇</a:t>
            </a:r>
            <a:r>
              <a:rPr lang="zh-CN" altLang="en-US"/>
              <a:t>业务：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西联发汇单笔普通发汇限额为</a:t>
            </a:r>
            <a:r>
              <a:rPr lang="en-US" altLang="zh-CN"/>
              <a:t>10</a:t>
            </a:r>
            <a:r>
              <a:rPr lang="zh-CN" altLang="en-US"/>
              <a:t>000美元。柜员首先审核客户填写的西联汇款发汇单所填写内容是否齐全、正确，在</a:t>
            </a:r>
            <a:r>
              <a:rPr lang="en-US" altLang="zh-CN"/>
              <a:t>240101</a:t>
            </a:r>
            <a:r>
              <a:rPr lang="zh-CN" altLang="en-US"/>
              <a:t>国际汇款业务交易中选择发汇种类、发汇币种、发汇国家等信息，提交以后进入发汇信息详情录入界面。柜员根据客户填写的发汇单，正确录入发汇详情信息，进入手续费收取界面，如发汇种类为账户发汇，手续费收取则通过账户收取，如发汇种类为现金发汇，手续费收取可以通过现金收取。手续费收取完成，客户核对并确认后，系统返回汇款</a:t>
            </a:r>
            <a:r>
              <a:rPr lang="zh-CN" altLang="en-US"/>
              <a:t>编号、汇款</a:t>
            </a:r>
            <a:r>
              <a:rPr lang="zh-CN" altLang="en-US"/>
              <a:t>费用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、西联监控号等信息，柜员打印西联发汇单</a:t>
            </a:r>
            <a:r>
              <a:rPr lang="zh-CN" altLang="en-US"/>
              <a:t>即可。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/>
              <a:t>二、工作总结</a:t>
            </a:r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1875" y="1106805"/>
            <a:ext cx="8519160" cy="362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个人网银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西联发汇业务：</a:t>
            </a:r>
            <a:r>
              <a:rPr lang="zh-CN" altLang="en-US"/>
              <a:t>　　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1、第一次使用个人网银进行西联汇款发汇，首先通过个人网银进行个人信息登记，点击选择“个人信息登记/修改”菜单，登记内容包括发汇人英文姓名、英文地址、证件信息等。同时需要维护境外收汇人信息，填写收汇人英文姓名，收汇人国籍、地址、联系电话等信息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　　2、信息维护完成后，即可进行发汇操作。选择国际汇款</a:t>
            </a:r>
            <a:r>
              <a:rPr lang="zh-CN" altLang="en-US"/>
              <a:t>-西联发汇，选择收汇人、发汇账户、发汇金额、收汇币种以及国际收支编号等信息，点击下一步核实发汇信息、手续费等，进行提交，提示西联发汇成功并返回速汇密码、汇票号码、收汇人信息、收发金额、手续费等信息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2643505" y="2752725"/>
            <a:ext cx="7571105" cy="755015"/>
          </a:xfrm>
        </p:spPr>
        <p:txBody>
          <a:bodyPr>
            <a:normAutofit/>
          </a:bodyPr>
          <a:lstStyle/>
          <a:p>
            <a:r>
              <a:rPr kumimoji="1" lang="zh-CN" altLang="en-US"/>
              <a:t>三、不足与进步</a:t>
            </a:r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/>
              <a:t>三、不足与进步</a:t>
            </a:r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56690" y="1081405"/>
            <a:ext cx="9095105" cy="535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0160" y="1419225"/>
            <a:ext cx="784034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/>
              <a:t>进步：在长达</a:t>
            </a:r>
            <a:r>
              <a:rPr lang="en-US" altLang="zh-CN"/>
              <a:t>20</a:t>
            </a:r>
            <a:r>
              <a:rPr lang="zh-CN" altLang="en-US"/>
              <a:t>天的执行过程中，对国际汇款发汇、收汇兑付、收汇补录等业务流程有了更加深刻的了解，能够通过统一柜面、手机银行、个人网银进行西联汇款的收发汇。同时通过结合数据库的使用，查询交易额度及交易次数，加强了对</a:t>
            </a:r>
            <a:r>
              <a:rPr lang="en-US" altLang="zh-CN"/>
              <a:t>sql</a:t>
            </a:r>
            <a:r>
              <a:rPr lang="zh-CN" altLang="en-US"/>
              <a:t>的使用。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不足：但是对于现在的业务熟练程度</a:t>
            </a:r>
            <a:r>
              <a:rPr lang="zh-CN" altLang="en-US">
                <a:sym typeface="+mn-ea"/>
              </a:rPr>
              <a:t>来说</a:t>
            </a:r>
            <a:r>
              <a:rPr lang="zh-CN" altLang="en-US"/>
              <a:t>还是相对较低，对于一些业务场景的模拟如收汇失败、兑付失败、汇款改汇等还不是很熟悉，需要加强</a:t>
            </a:r>
            <a:r>
              <a:rPr lang="zh-CN" altLang="en-US"/>
              <a:t>了解。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WPS 演示</Application>
  <PresentationFormat>自定义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wangjia</cp:lastModifiedBy>
  <cp:revision>97</cp:revision>
  <dcterms:created xsi:type="dcterms:W3CDTF">2020-12-16T03:53:00Z</dcterms:created>
  <dcterms:modified xsi:type="dcterms:W3CDTF">2021-06-14T07:27:45Z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05F22E2F92BC4C1DBF74B724F45E2576</vt:lpwstr>
  </property>
</Properties>
</file>