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3"/>
  </p:notesMasterIdLst>
  <p:handoutMasterIdLst>
    <p:handoutMasterId r:id="rId14"/>
  </p:handoutMasterIdLst>
  <p:sldIdLst>
    <p:sldId id="707" r:id="rId2"/>
    <p:sldId id="795" r:id="rId3"/>
    <p:sldId id="727" r:id="rId4"/>
    <p:sldId id="796" r:id="rId5"/>
    <p:sldId id="793" r:id="rId6"/>
    <p:sldId id="790" r:id="rId7"/>
    <p:sldId id="789" r:id="rId8"/>
    <p:sldId id="794" r:id="rId9"/>
    <p:sldId id="791" r:id="rId10"/>
    <p:sldId id="797" r:id="rId11"/>
    <p:sldId id="792" r:id="rId12"/>
  </p:sldIdLst>
  <p:sldSz cx="9144000" cy="6858000" type="screen4x3"/>
  <p:notesSz cx="6858000" cy="9144000"/>
  <p:embeddedFontLst>
    <p:embeddedFont>
      <p:font typeface="Lucida Console" pitchFamily="49" charset="0"/>
      <p:regular r:id="rId15"/>
    </p:embeddedFont>
  </p:embeddedFontLst>
  <p:custShowLst>
    <p:custShow name="Custom Show 1" id="0">
      <p:sldLst/>
    </p:custShow>
    <p:custShow name="Custom Show 2" id="1">
      <p:sldLst/>
    </p:custShow>
  </p:custShowLst>
  <p:custDataLst>
    <p:tags r:id="rId16"/>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1432" autoAdjust="0"/>
  </p:normalViewPr>
  <p:slideViewPr>
    <p:cSldViewPr>
      <p:cViewPr varScale="1">
        <p:scale>
          <a:sx n="69" d="100"/>
          <a:sy n="69" d="100"/>
        </p:scale>
        <p:origin x="-1184"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endParaRPr 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1149939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830258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D4004B-2AFA-4FC7-A60D-0D200C03C030}" type="slidenum">
              <a:rPr lang="en-US" smtClean="0"/>
              <a:pPr>
                <a:defRPr/>
              </a:pPr>
              <a:t>2</a:t>
            </a:fld>
            <a:endParaRPr lang="en-US"/>
          </a:p>
        </p:txBody>
      </p:sp>
    </p:spTree>
    <p:extLst>
      <p:ext uri="{BB962C8B-B14F-4D97-AF65-F5344CB8AC3E}">
        <p14:creationId xmlns:p14="http://schemas.microsoft.com/office/powerpoint/2010/main" val="74687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Welcome to CS 362</a:t>
            </a:r>
          </a:p>
        </p:txBody>
      </p:sp>
      <p:sp>
        <p:nvSpPr>
          <p:cNvPr id="3075" name="Rectangle 3"/>
          <p:cNvSpPr>
            <a:spLocks noGrp="1" noChangeArrowheads="1"/>
          </p:cNvSpPr>
          <p:nvPr>
            <p:ph type="body" sz="half" idx="1"/>
          </p:nvPr>
        </p:nvSpPr>
        <p:spPr>
          <a:xfrm>
            <a:off x="290513" y="1268413"/>
            <a:ext cx="8472487" cy="5256212"/>
          </a:xfrm>
        </p:spPr>
        <p:txBody>
          <a:bodyPr/>
          <a:lstStyle/>
          <a:p>
            <a:pPr eaLnBrk="1" hangingPunct="1"/>
            <a:r>
              <a:rPr lang="en-US" sz="3200" b="0" dirty="0" smtClean="0"/>
              <a:t>Applied Software Engineering</a:t>
            </a:r>
          </a:p>
          <a:p>
            <a:pPr eaLnBrk="1" hangingPunct="1"/>
            <a:r>
              <a:rPr lang="en-US" sz="3200" b="0" dirty="0" smtClean="0"/>
              <a:t>What happens after (and during) design?</a:t>
            </a:r>
          </a:p>
          <a:p>
            <a:pPr eaLnBrk="1" hangingPunct="1"/>
            <a:r>
              <a:rPr lang="en-US" sz="3200" b="0" dirty="0" smtClean="0"/>
              <a:t>Testing, debugging, maintaining programs</a:t>
            </a:r>
          </a:p>
          <a:p>
            <a:pPr lvl="1" eaLnBrk="1" hangingPunct="1"/>
            <a:r>
              <a:rPr lang="en-US" sz="3000" b="0" dirty="0" smtClean="0"/>
              <a:t>Lessons for software testing</a:t>
            </a:r>
          </a:p>
          <a:p>
            <a:pPr lvl="2" eaLnBrk="1" hangingPunct="1"/>
            <a:r>
              <a:rPr lang="en-US" sz="2800" b="0" dirty="0" smtClean="0"/>
              <a:t>Methods for testing</a:t>
            </a:r>
          </a:p>
          <a:p>
            <a:pPr lvl="2" eaLnBrk="1" hangingPunct="1"/>
            <a:r>
              <a:rPr lang="en-US" sz="2800" b="0" dirty="0" smtClean="0"/>
              <a:t>Tips, tricks, and techniques</a:t>
            </a:r>
          </a:p>
          <a:p>
            <a:pPr lvl="1" eaLnBrk="1" hangingPunct="1"/>
            <a:r>
              <a:rPr lang="en-US" sz="3000" b="0" dirty="0" smtClean="0"/>
              <a:t>How to review code</a:t>
            </a:r>
          </a:p>
          <a:p>
            <a:pPr lvl="1" eaLnBrk="1" hangingPunct="1"/>
            <a:r>
              <a:rPr lang="en-US" sz="3000" b="0" dirty="0" smtClean="0"/>
              <a:t>How to debug</a:t>
            </a:r>
            <a:endParaRPr lang="en-US" sz="2800" b="0" dirty="0" smtClean="0"/>
          </a:p>
          <a:p>
            <a:pPr lvl="1" eaLnBrk="1" hangingPunct="1"/>
            <a:r>
              <a:rPr lang="en-US" sz="3000" b="0" dirty="0" smtClean="0"/>
              <a:t>Throughout: tools and automation</a:t>
            </a:r>
          </a:p>
          <a:p>
            <a:pPr lvl="2" eaLnBrk="1" hangingPunct="1"/>
            <a:r>
              <a:rPr lang="en-US" sz="2800" b="0" dirty="0" smtClean="0"/>
              <a:t>Source control, testing, debugging tools</a:t>
            </a:r>
          </a:p>
        </p:txBody>
      </p:sp>
      <p:pic>
        <p:nvPicPr>
          <p:cNvPr id="1026" name="Picture 2" descr="C:\Users\Alex\AppData\Local\Microsoft\Windows\Temporary Internet Files\Content.IE5\4O11Q41U\MC90033087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420" y="404580"/>
            <a:ext cx="1351984" cy="1783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lex\AppData\Local\Microsoft\Windows\Temporary Internet Files\Content.IE5\OIVDGOMO\MC90044171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3284980"/>
            <a:ext cx="2160300" cy="2160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good way)?</a:t>
            </a:r>
            <a:endParaRPr lang="en-US" sz="2800" b="0" dirty="0"/>
          </a:p>
          <a:p>
            <a:pPr lvl="1" eaLnBrk="1" hangingPunct="1">
              <a:lnSpc>
                <a:spcPct val="83000"/>
              </a:lnSpc>
            </a:pPr>
            <a:r>
              <a:rPr lang="en-US" sz="3000" b="0" dirty="0" smtClean="0"/>
              <a:t>Patching code is much easier than patching a bridge or a space shuttle</a:t>
            </a:r>
          </a:p>
          <a:p>
            <a:pPr lvl="1" eaLnBrk="1" hangingPunct="1">
              <a:lnSpc>
                <a:spcPct val="83000"/>
              </a:lnSpc>
            </a:pPr>
            <a:r>
              <a:rPr lang="en-US" sz="3000" b="0" dirty="0" smtClean="0"/>
              <a:t>We know a lot about how to put computers to work to help us do our jobs</a:t>
            </a:r>
          </a:p>
          <a:p>
            <a:pPr lvl="1" eaLnBrk="1" hangingPunct="1">
              <a:lnSpc>
                <a:spcPct val="83000"/>
              </a:lnSpc>
            </a:pPr>
            <a:endParaRPr lang="en-US" sz="3000" b="0" dirty="0" smtClean="0"/>
          </a:p>
          <a:p>
            <a:pPr lvl="1" eaLnBrk="1" hangingPunct="1">
              <a:lnSpc>
                <a:spcPct val="83000"/>
              </a:lnSpc>
            </a:pPr>
            <a:r>
              <a:rPr lang="en-US" sz="3000" b="0" i="1" dirty="0" smtClean="0"/>
              <a:t>We have much more ability to test</a:t>
            </a:r>
          </a:p>
          <a:p>
            <a:pPr lvl="1" eaLnBrk="1" hangingPunct="1">
              <a:lnSpc>
                <a:spcPct val="83000"/>
              </a:lnSpc>
            </a:pPr>
            <a:endParaRPr lang="en-US" sz="3000" b="0" dirty="0" smtClean="0"/>
          </a:p>
          <a:p>
            <a:pPr lvl="1" eaLnBrk="1" hangingPunct="1">
              <a:lnSpc>
                <a:spcPct val="83000"/>
              </a:lnSpc>
            </a:pPr>
            <a:r>
              <a:rPr lang="en-US" sz="3000" b="0" dirty="0" smtClean="0"/>
              <a:t>Therefore testing will be the most important and most central topic of this class</a:t>
            </a: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291633581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a:t>
            </a:r>
            <a:r>
              <a:rPr lang="en-US" sz="2400" smtClean="0"/>
              <a:t>file signatures:</a:t>
            </a:r>
            <a:endParaRPr lang="en-US" sz="2400" dirty="0" smtClean="0"/>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nvPr>
        </p:nvSpPr>
        <p:spPr/>
        <p:txBody>
          <a:bodyPr/>
          <a:lstStyle/>
          <a:p>
            <a:pPr eaLnBrk="1" hangingPunct="1"/>
            <a:r>
              <a:rPr lang="en-US" dirty="0" smtClean="0"/>
              <a:t>Think-piece</a:t>
            </a:r>
          </a:p>
        </p:txBody>
      </p:sp>
    </p:spTree>
    <p:custDataLst>
      <p:tags r:id="rId1"/>
    </p:custData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Overview</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This class is going to spend a lot of time on the fact that </a:t>
            </a:r>
            <a:r>
              <a:rPr lang="en-US" sz="3200" b="0" i="1" dirty="0" smtClean="0"/>
              <a:t>things go wrong</a:t>
            </a:r>
          </a:p>
          <a:p>
            <a:pPr lvl="1" eaLnBrk="1" hangingPunct="1">
              <a:lnSpc>
                <a:spcPct val="83000"/>
              </a:lnSpc>
            </a:pPr>
            <a:r>
              <a:rPr lang="en-US" sz="2800" b="0" dirty="0" smtClean="0"/>
              <a:t>The design is probably somewhat wrong</a:t>
            </a:r>
          </a:p>
          <a:p>
            <a:pPr lvl="1" eaLnBrk="1" hangingPunct="1">
              <a:lnSpc>
                <a:spcPct val="83000"/>
              </a:lnSpc>
            </a:pPr>
            <a:r>
              <a:rPr lang="en-US" sz="2800" b="0" dirty="0" smtClean="0"/>
              <a:t>The implementation is almost certainly wrong</a:t>
            </a:r>
          </a:p>
          <a:p>
            <a:pPr lvl="1" eaLnBrk="1" hangingPunct="1">
              <a:lnSpc>
                <a:spcPct val="83000"/>
              </a:lnSpc>
            </a:pPr>
            <a:endParaRPr lang="en-US" sz="2800" b="0" dirty="0"/>
          </a:p>
          <a:p>
            <a:pPr lvl="1" eaLnBrk="1" hangingPunct="1">
              <a:lnSpc>
                <a:spcPct val="83000"/>
              </a:lnSpc>
            </a:pPr>
            <a:r>
              <a:rPr lang="en-US" sz="2800" b="0" dirty="0" smtClean="0"/>
              <a:t>Building software by “trying really hard” and assuming the end result is perfect </a:t>
            </a:r>
            <a:r>
              <a:rPr lang="en-US" sz="2800" b="0" i="1" dirty="0" smtClean="0"/>
              <a:t>will not work</a:t>
            </a:r>
          </a:p>
          <a:p>
            <a:pPr lvl="1" eaLnBrk="1" hangingPunct="1">
              <a:lnSpc>
                <a:spcPct val="83000"/>
              </a:lnSpc>
            </a:pPr>
            <a:r>
              <a:rPr lang="en-US" sz="2800" b="0" dirty="0" smtClean="0"/>
              <a:t>There are lots of ways to avoid bugs</a:t>
            </a:r>
          </a:p>
          <a:p>
            <a:pPr lvl="1" eaLnBrk="1" hangingPunct="1">
              <a:lnSpc>
                <a:spcPct val="83000"/>
              </a:lnSpc>
            </a:pPr>
            <a:r>
              <a:rPr lang="en-US" sz="2800" b="0" dirty="0" smtClean="0"/>
              <a:t>There are lots of ways to find bugs</a:t>
            </a:r>
          </a:p>
          <a:p>
            <a:pPr lvl="1" eaLnBrk="1" hangingPunct="1">
              <a:lnSpc>
                <a:spcPct val="83000"/>
              </a:lnSpc>
            </a:pPr>
            <a:r>
              <a:rPr lang="en-US" sz="2800" b="0" dirty="0" smtClean="0"/>
              <a:t>There are lots of ways to fix bugs</a:t>
            </a:r>
          </a:p>
          <a:p>
            <a:pPr lvl="1" eaLnBrk="1" hangingPunct="1">
              <a:lnSpc>
                <a:spcPct val="83000"/>
              </a:lnSpc>
            </a:pPr>
            <a:r>
              <a:rPr lang="en-US" sz="2800" b="0" dirty="0" smtClean="0"/>
              <a:t>There are lots of bugs</a:t>
            </a:r>
          </a:p>
          <a:p>
            <a:pPr lvl="1" eaLnBrk="1" hangingPunct="1">
              <a:lnSpc>
                <a:spcPct val="83000"/>
              </a:lnSpc>
            </a:pPr>
            <a:endParaRPr lang="en-US" sz="2800" b="0" dirty="0" smtClean="0"/>
          </a:p>
        </p:txBody>
      </p:sp>
      <p:sp>
        <p:nvSpPr>
          <p:cNvPr id="2" name="Content Placeholder 1"/>
          <p:cNvSpPr>
            <a:spLocks noGrp="1"/>
          </p:cNvSpPr>
          <p:nvPr>
            <p:ph sz="half" idx="2"/>
          </p:nvPr>
        </p:nvSpPr>
        <p:spPr/>
        <p:txBody>
          <a:bodyPr/>
          <a:lstStyle/>
          <a:p>
            <a:endParaRPr lang="en-US"/>
          </a:p>
        </p:txBody>
      </p:sp>
    </p:spTree>
    <p:custDataLst>
      <p:tags r:id="rId1"/>
    </p:custDataLst>
    <p:extLst>
      <p:ext uri="{BB962C8B-B14F-4D97-AF65-F5344CB8AC3E}">
        <p14:creationId xmlns:p14="http://schemas.microsoft.com/office/powerpoint/2010/main" val="29106224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Overview</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Some books (not textbooks) that are worth reading to understand applied software engineering</a:t>
            </a:r>
          </a:p>
          <a:p>
            <a:pPr eaLnBrk="1" hangingPunct="1">
              <a:lnSpc>
                <a:spcPct val="83000"/>
              </a:lnSpc>
            </a:pPr>
            <a:endParaRPr lang="en-US" sz="3200" b="0" dirty="0"/>
          </a:p>
          <a:p>
            <a:pPr eaLnBrk="1" hangingPunct="1">
              <a:lnSpc>
                <a:spcPct val="83000"/>
              </a:lnSpc>
            </a:pPr>
            <a:r>
              <a:rPr lang="en-US" sz="3200" b="0" dirty="0" smtClean="0"/>
              <a:t>This class will aim to distill the most important points from a number of books into takeaway lessons</a:t>
            </a:r>
          </a:p>
          <a:p>
            <a:pPr lvl="1" eaLnBrk="1" hangingPunct="1">
              <a:lnSpc>
                <a:spcPct val="83000"/>
              </a:lnSpc>
            </a:pPr>
            <a:r>
              <a:rPr lang="en-US" sz="3000" b="0" dirty="0" smtClean="0"/>
              <a:t>But the books are still worth reading if you really want to understand things</a:t>
            </a:r>
          </a:p>
        </p:txBody>
      </p:sp>
    </p:spTree>
    <p:custDataLst>
      <p:tags r:id="rId1"/>
    </p:custData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The Royal Road to Software Engineering Capability</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Build, test, and debug real software!</a:t>
            </a:r>
          </a:p>
          <a:p>
            <a:pPr lvl="1" eaLnBrk="1" hangingPunct="1">
              <a:lnSpc>
                <a:spcPct val="83000"/>
              </a:lnSpc>
            </a:pPr>
            <a:r>
              <a:rPr lang="en-US" sz="3000" b="0" dirty="0" smtClean="0"/>
              <a:t>This is the most</a:t>
            </a:r>
            <a:br>
              <a:rPr lang="en-US" sz="3000" b="0" dirty="0" smtClean="0"/>
            </a:br>
            <a:r>
              <a:rPr lang="en-US" sz="3000" b="0" dirty="0" smtClean="0"/>
              <a:t>important thing</a:t>
            </a:r>
          </a:p>
          <a:p>
            <a:pPr eaLnBrk="1" hangingPunct="1">
              <a:lnSpc>
                <a:spcPct val="83000"/>
              </a:lnSpc>
            </a:pPr>
            <a:endParaRPr lang="en-US" sz="3200" b="0" dirty="0"/>
          </a:p>
          <a:p>
            <a:pPr eaLnBrk="1" hangingPunct="1">
              <a:lnSpc>
                <a:spcPct val="83000"/>
              </a:lnSpc>
            </a:pPr>
            <a:r>
              <a:rPr lang="en-US" sz="3200" b="0" dirty="0" smtClean="0"/>
              <a:t>Read books by people who have done</a:t>
            </a:r>
            <a:br>
              <a:rPr lang="en-US" sz="3200" b="0" dirty="0" smtClean="0"/>
            </a:br>
            <a:r>
              <a:rPr lang="en-US" sz="3200" b="0" dirty="0" smtClean="0"/>
              <a:t>just that, and written down what they</a:t>
            </a:r>
            <a:br>
              <a:rPr lang="en-US" sz="3200" b="0" dirty="0" smtClean="0"/>
            </a:br>
            <a:r>
              <a:rPr lang="en-US" sz="3200" b="0" dirty="0" smtClean="0"/>
              <a:t>have learned</a:t>
            </a:r>
          </a:p>
          <a:p>
            <a:pPr lvl="1" eaLnBrk="1" hangingPunct="1">
              <a:lnSpc>
                <a:spcPct val="83000"/>
              </a:lnSpc>
            </a:pPr>
            <a:r>
              <a:rPr lang="en-US" sz="2800" b="0" dirty="0" smtClean="0"/>
              <a:t>If you think that’s too old fashioned, read the books on your tablet, ok?</a:t>
            </a:r>
          </a:p>
        </p:txBody>
      </p:sp>
      <p:sp>
        <p:nvSpPr>
          <p:cNvPr id="4" name="Text Box 6"/>
          <p:cNvSpPr txBox="1">
            <a:spLocks noChangeArrowheads="1"/>
          </p:cNvSpPr>
          <p:nvPr/>
        </p:nvSpPr>
        <p:spPr bwMode="auto">
          <a:xfrm>
            <a:off x="4860040" y="1748704"/>
            <a:ext cx="3313112" cy="915987"/>
          </a:xfrm>
          <a:prstGeom prst="rect">
            <a:avLst/>
          </a:prstGeom>
          <a:noFill/>
          <a:ln w="9525" algn="ctr">
            <a:noFill/>
            <a:miter lim="800000"/>
            <a:headEnd/>
            <a:tailEnd/>
          </a:ln>
        </p:spPr>
        <p:txBody>
          <a:bodyPr>
            <a:spAutoFit/>
          </a:bodyPr>
          <a:lstStyle/>
          <a:p>
            <a:pPr>
              <a:spcBef>
                <a:spcPct val="50000"/>
              </a:spcBef>
            </a:pPr>
            <a:r>
              <a:rPr lang="en-US" sz="1800" i="0">
                <a:latin typeface="Times New Roman" pitchFamily="18" charset="0"/>
              </a:rPr>
              <a:t>“he who learns to play the harp learns to play by playing it”</a:t>
            </a:r>
            <a:br>
              <a:rPr lang="en-US" sz="1800" i="0">
                <a:latin typeface="Times New Roman" pitchFamily="18" charset="0"/>
              </a:rPr>
            </a:br>
            <a:r>
              <a:rPr lang="en-US" sz="1800" b="0" i="0">
                <a:latin typeface="Times New Roman" pitchFamily="18" charset="0"/>
              </a:rPr>
              <a:t>- Aristotle, </a:t>
            </a:r>
            <a:r>
              <a:rPr lang="en-US" sz="1800" b="0">
                <a:latin typeface="Times New Roman" pitchFamily="18" charset="0"/>
              </a:rPr>
              <a:t>Metaphysics, Book IX</a:t>
            </a:r>
            <a:endParaRPr lang="en-US" sz="1800" b="0" i="0">
              <a:latin typeface="Times New Roman" pitchFamily="18" charset="0"/>
            </a:endParaRPr>
          </a:p>
        </p:txBody>
      </p:sp>
      <p:pic>
        <p:nvPicPr>
          <p:cNvPr id="2050" name="Picture 2" descr="C:\Users\Alex\AppData\Local\Microsoft\Windows\Temporary Internet Files\Content.IE5\4O11Q41U\MC9003536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470" y="2664691"/>
            <a:ext cx="882117" cy="14343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4383183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Civil Engineering</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i="1" dirty="0" smtClean="0"/>
              <a:t>Design Paradigms: Case Histories of Error and Judgment in Engineering</a:t>
            </a:r>
            <a:br>
              <a:rPr lang="en-US" sz="3200" b="0" i="1" dirty="0" smtClean="0"/>
            </a:br>
            <a:r>
              <a:rPr lang="en-US" sz="3200" b="0" i="1" dirty="0" smtClean="0"/>
              <a:t/>
            </a:r>
            <a:br>
              <a:rPr lang="en-US" sz="3200" b="0" i="1" dirty="0" smtClean="0"/>
            </a:br>
            <a:r>
              <a:rPr lang="en-US" sz="3200" b="0" dirty="0" smtClean="0"/>
              <a:t>- Henry </a:t>
            </a:r>
            <a:r>
              <a:rPr lang="en-US" sz="3200" b="0" dirty="0" err="1" smtClean="0"/>
              <a:t>Petroski</a:t>
            </a:r>
            <a:endParaRPr lang="en-US" sz="3200" b="0" dirty="0" smtClean="0"/>
          </a:p>
          <a:p>
            <a:pPr eaLnBrk="1" hangingPunct="1">
              <a:lnSpc>
                <a:spcPct val="83000"/>
              </a:lnSpc>
            </a:pPr>
            <a:endParaRPr lang="en-US" sz="3200" b="0" i="1" dirty="0"/>
          </a:p>
          <a:p>
            <a:pPr eaLnBrk="1" hangingPunct="1">
              <a:lnSpc>
                <a:spcPct val="83000"/>
              </a:lnSpc>
            </a:pPr>
            <a:r>
              <a:rPr lang="en-US" sz="3200" b="0" i="1" dirty="0" smtClean="0"/>
              <a:t>“It has long been practically</a:t>
            </a:r>
            <a:br>
              <a:rPr lang="en-US" sz="3200" b="0" i="1" dirty="0" smtClean="0"/>
            </a:br>
            <a:r>
              <a:rPr lang="en-US" sz="3200" b="0" i="1" dirty="0" smtClean="0"/>
              <a:t>a truism among practicing</a:t>
            </a:r>
            <a:br>
              <a:rPr lang="en-US" sz="3200" b="0" i="1" dirty="0" smtClean="0"/>
            </a:br>
            <a:r>
              <a:rPr lang="en-US" sz="3200" b="0" i="1" dirty="0" smtClean="0"/>
              <a:t>engineers and designers that</a:t>
            </a:r>
            <a:br>
              <a:rPr lang="en-US" sz="3200" b="0" i="1" dirty="0" smtClean="0"/>
            </a:br>
            <a:r>
              <a:rPr lang="en-US" sz="3200" b="0" i="1" dirty="0" smtClean="0"/>
              <a:t>we learn much more from failures than</a:t>
            </a:r>
            <a:br>
              <a:rPr lang="en-US" sz="3200" b="0" i="1" dirty="0" smtClean="0"/>
            </a:br>
            <a:r>
              <a:rPr lang="en-US" sz="3200" b="0" i="1" dirty="0" smtClean="0"/>
              <a:t>from successes.”</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2050" name="Picture 2" descr="https://encrypted-tbn2.gstatic.com/images?q=tbn:ANd9GcStmKWdo-1hdrtrNt4PVi1RecL-xl8T646MRRUTq5OeSUmaMSsP7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89" y="1988800"/>
            <a:ext cx="1952989" cy="302442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78951"/>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Civil Engineering</a:t>
            </a:r>
          </a:p>
        </p:txBody>
      </p:sp>
      <p:pic>
        <p:nvPicPr>
          <p:cNvPr id="2050" name="Picture 2"/>
          <p:cNvPicPr>
            <a:picLocks noChangeAspect="1" noChangeArrowheads="1"/>
          </p:cNvPicPr>
          <p:nvPr/>
        </p:nvPicPr>
        <p:blipFill>
          <a:blip r:embed="rId3" cstate="print"/>
          <a:srcRect/>
          <a:stretch>
            <a:fillRect/>
          </a:stretch>
        </p:blipFill>
        <p:spPr bwMode="auto">
          <a:xfrm>
            <a:off x="1259540" y="1556740"/>
            <a:ext cx="5630412" cy="2736380"/>
          </a:xfrm>
          <a:prstGeom prst="rect">
            <a:avLst/>
          </a:prstGeom>
          <a:noFill/>
          <a:ln w="9525">
            <a:noFill/>
            <a:miter lim="800000"/>
            <a:headEnd/>
            <a:tailEnd/>
          </a:ln>
        </p:spPr>
      </p:pic>
      <p:sp>
        <p:nvSpPr>
          <p:cNvPr id="5" name="Rectangle 4"/>
          <p:cNvSpPr/>
          <p:nvPr/>
        </p:nvSpPr>
        <p:spPr bwMode="auto">
          <a:xfrm>
            <a:off x="169160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543612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8" name="Rectangle 7"/>
          <p:cNvSpPr/>
          <p:nvPr/>
        </p:nvSpPr>
        <p:spPr bwMode="auto">
          <a:xfrm>
            <a:off x="1115520" y="5013220"/>
            <a:ext cx="5904820" cy="57608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bwMode="auto">
          <a:xfrm>
            <a:off x="363587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1" name="Rectangle 10"/>
          <p:cNvSpPr/>
          <p:nvPr/>
        </p:nvSpPr>
        <p:spPr bwMode="auto">
          <a:xfrm>
            <a:off x="-180660" y="6165380"/>
            <a:ext cx="9649340" cy="50407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2" name="TextBox 11"/>
          <p:cNvSpPr txBox="1"/>
          <p:nvPr/>
        </p:nvSpPr>
        <p:spPr>
          <a:xfrm>
            <a:off x="7410671" y="2001018"/>
            <a:ext cx="1410964" cy="584775"/>
          </a:xfrm>
          <a:prstGeom prst="rect">
            <a:avLst/>
          </a:prstGeom>
          <a:noFill/>
        </p:spPr>
        <p:txBody>
          <a:bodyPr wrap="none" rtlCol="0">
            <a:spAutoFit/>
          </a:bodyPr>
          <a:lstStyle/>
          <a:p>
            <a:r>
              <a:rPr lang="en-US" dirty="0" smtClean="0"/>
              <a:t>Galileo’s</a:t>
            </a:r>
          </a:p>
          <a:p>
            <a:r>
              <a:rPr lang="en-US" dirty="0" smtClean="0"/>
              <a:t>“bug report”</a:t>
            </a:r>
            <a:endParaRPr lang="en-US" dirty="0"/>
          </a:p>
        </p:txBody>
      </p:sp>
      <p:sp>
        <p:nvSpPr>
          <p:cNvPr id="2" name="TextBox 1"/>
          <p:cNvSpPr txBox="1"/>
          <p:nvPr/>
        </p:nvSpPr>
        <p:spPr>
          <a:xfrm>
            <a:off x="7020340" y="4310038"/>
            <a:ext cx="2191626" cy="1323439"/>
          </a:xfrm>
          <a:prstGeom prst="rect">
            <a:avLst/>
          </a:prstGeom>
          <a:noFill/>
        </p:spPr>
        <p:txBody>
          <a:bodyPr wrap="none" rtlCol="0">
            <a:spAutoFit/>
          </a:bodyPr>
          <a:lstStyle/>
          <a:p>
            <a:r>
              <a:rPr lang="en-US" dirty="0" smtClean="0"/>
              <a:t>Storing columns</a:t>
            </a:r>
            <a:br>
              <a:rPr lang="en-US" dirty="0" smtClean="0"/>
            </a:br>
            <a:r>
              <a:rPr lang="en-US" dirty="0" smtClean="0"/>
              <a:t>during construction:</a:t>
            </a:r>
          </a:p>
          <a:p>
            <a:endParaRPr lang="en-US" dirty="0"/>
          </a:p>
          <a:p>
            <a:r>
              <a:rPr lang="en-US" dirty="0" smtClean="0"/>
              <a:t>A procedure “run” </a:t>
            </a:r>
          </a:p>
          <a:p>
            <a:r>
              <a:rPr lang="en-US" dirty="0"/>
              <a:t>b</a:t>
            </a:r>
            <a:r>
              <a:rPr lang="en-US" dirty="0" smtClean="0"/>
              <a:t>y the builders</a:t>
            </a:r>
            <a:endParaRPr lang="en-US" dirty="0"/>
          </a:p>
        </p:txBody>
      </p:sp>
      <p:sp>
        <p:nvSpPr>
          <p:cNvPr id="3" name="TextBox 2"/>
          <p:cNvSpPr txBox="1"/>
          <p:nvPr/>
        </p:nvSpPr>
        <p:spPr>
          <a:xfrm>
            <a:off x="3428706" y="4592745"/>
            <a:ext cx="2286588" cy="338554"/>
          </a:xfrm>
          <a:prstGeom prst="rect">
            <a:avLst/>
          </a:prstGeom>
          <a:noFill/>
        </p:spPr>
        <p:txBody>
          <a:bodyPr wrap="none" rtlCol="0">
            <a:spAutoFit/>
          </a:bodyPr>
          <a:lstStyle/>
          <a:p>
            <a:r>
              <a:rPr lang="en-US" dirty="0" smtClean="0"/>
              <a:t>A “patch” to the code</a:t>
            </a:r>
            <a:endParaRPr lang="en-US" dirty="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Engineers – Really</a:t>
            </a:r>
            <a:r>
              <a:rPr lang="en-US" dirty="0"/>
              <a:t>!</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like</a:t>
            </a:r>
            <a:r>
              <a:rPr lang="en-US" sz="3200" b="0" dirty="0" smtClean="0"/>
              <a:t> other engineering disciplines?</a:t>
            </a:r>
            <a:endParaRPr lang="en-US" sz="3200" b="0" dirty="0"/>
          </a:p>
          <a:p>
            <a:pPr lvl="1" eaLnBrk="1" hangingPunct="1">
              <a:lnSpc>
                <a:spcPct val="83000"/>
              </a:lnSpc>
            </a:pPr>
            <a:r>
              <a:rPr lang="en-US" sz="3000" b="0" dirty="0" smtClean="0"/>
              <a:t>Design is </a:t>
            </a:r>
            <a:r>
              <a:rPr lang="en-US" sz="3000" b="0" i="1" dirty="0" smtClean="0"/>
              <a:t>difficult and important</a:t>
            </a:r>
            <a:endParaRPr lang="en-US" sz="3000" b="0" dirty="0"/>
          </a:p>
          <a:p>
            <a:pPr lvl="1" eaLnBrk="1" hangingPunct="1">
              <a:lnSpc>
                <a:spcPct val="83000"/>
              </a:lnSpc>
            </a:pPr>
            <a:r>
              <a:rPr lang="en-US" sz="3000" b="0" dirty="0" smtClean="0"/>
              <a:t>Implementation is </a:t>
            </a:r>
            <a:r>
              <a:rPr lang="en-US" sz="3000" b="0" i="1" dirty="0" smtClean="0"/>
              <a:t>difficult and important</a:t>
            </a:r>
          </a:p>
          <a:p>
            <a:pPr lvl="1" eaLnBrk="1" hangingPunct="1">
              <a:lnSpc>
                <a:spcPct val="83000"/>
              </a:lnSpc>
            </a:pPr>
            <a:r>
              <a:rPr lang="en-US" sz="3000" b="0" dirty="0" smtClean="0"/>
              <a:t>Building complex artifacts that must </a:t>
            </a:r>
            <a:r>
              <a:rPr lang="en-US" sz="3000" b="0" i="1" dirty="0" smtClean="0"/>
              <a:t>work</a:t>
            </a:r>
            <a:endParaRPr lang="en-US" sz="3000" b="0" dirty="0" smtClean="0"/>
          </a:p>
          <a:p>
            <a:pPr lvl="1" eaLnBrk="1" hangingPunct="1">
              <a:lnSpc>
                <a:spcPct val="83000"/>
              </a:lnSpc>
            </a:pPr>
            <a:r>
              <a:rPr lang="en-US" sz="3000" b="0" dirty="0" smtClean="0"/>
              <a:t>Use of mathematical principles, scientific understanding (e.g., materials science, physics / complexity theory, programming language knowledge)</a:t>
            </a:r>
          </a:p>
          <a:p>
            <a:pPr lvl="1" eaLnBrk="1" hangingPunct="1">
              <a:lnSpc>
                <a:spcPct val="83000"/>
              </a:lnSpc>
            </a:pPr>
            <a:r>
              <a:rPr lang="en-US" sz="3000" b="0" dirty="0" smtClean="0"/>
              <a:t>Contributes to the material and cultural capital of humanity</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Engineering and Humanity </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i="1" dirty="0" smtClean="0"/>
              <a:t>The Existential Pleasures of Engineering</a:t>
            </a:r>
            <a:br>
              <a:rPr lang="en-US" sz="3200" b="0" i="1" dirty="0" smtClean="0"/>
            </a:br>
            <a:r>
              <a:rPr lang="en-US" sz="3200" b="0" i="1" dirty="0" smtClean="0"/>
              <a:t/>
            </a:r>
            <a:br>
              <a:rPr lang="en-US" sz="3200" b="0" i="1" dirty="0" smtClean="0"/>
            </a:br>
            <a:r>
              <a:rPr lang="en-US" sz="3200" b="0" dirty="0" smtClean="0"/>
              <a:t>- Samuel C. </a:t>
            </a:r>
            <a:r>
              <a:rPr lang="en-US" sz="3200" b="0" dirty="0" err="1" smtClean="0"/>
              <a:t>Florman</a:t>
            </a:r>
            <a:endParaRPr lang="en-US" sz="3200" b="0" dirty="0" smtClean="0"/>
          </a:p>
          <a:p>
            <a:pPr eaLnBrk="1" hangingPunct="1">
              <a:lnSpc>
                <a:spcPct val="83000"/>
              </a:lnSpc>
            </a:pPr>
            <a:endParaRPr lang="en-US" sz="3200" b="0" i="1" dirty="0"/>
          </a:p>
          <a:p>
            <a:pPr eaLnBrk="1" hangingPunct="1">
              <a:lnSpc>
                <a:spcPct val="83000"/>
              </a:lnSpc>
            </a:pPr>
            <a:r>
              <a:rPr lang="en-US" sz="3200" b="0" dirty="0" smtClean="0"/>
              <a:t>All engineers as engaged in</a:t>
            </a:r>
            <a:br>
              <a:rPr lang="en-US" sz="3200" b="0" dirty="0" smtClean="0"/>
            </a:br>
            <a:r>
              <a:rPr lang="en-US" sz="3200" b="0" dirty="0" smtClean="0"/>
              <a:t>one of the most profound and</a:t>
            </a:r>
            <a:br>
              <a:rPr lang="en-US" sz="3200" b="0" dirty="0" smtClean="0"/>
            </a:br>
            <a:r>
              <a:rPr lang="en-US" sz="3200" b="0" dirty="0" smtClean="0"/>
              <a:t>extraordinary quests of human</a:t>
            </a:r>
            <a:br>
              <a:rPr lang="en-US" sz="3200" b="0" dirty="0" smtClean="0"/>
            </a:br>
            <a:r>
              <a:rPr lang="en-US" sz="3200" b="0" dirty="0" smtClean="0"/>
              <a:t>existence</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3074" name="Picture 2" descr="https://encrypted-tbn0.gstatic.com/images?q=tbn:ANd9GcQGybK2jW6zo9xyER7Gdwlop7vH_gLqp2kMHCbU2nRYdlUCKryy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736" y="1988800"/>
            <a:ext cx="2036834" cy="30608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3714459"/>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bad way)?</a:t>
            </a:r>
            <a:endParaRPr lang="en-US" sz="2800" b="0" dirty="0"/>
          </a:p>
          <a:p>
            <a:pPr lvl="1" eaLnBrk="1" hangingPunct="1">
              <a:lnSpc>
                <a:spcPct val="83000"/>
              </a:lnSpc>
            </a:pPr>
            <a:r>
              <a:rPr lang="en-US" sz="3000" b="0" dirty="0" smtClean="0"/>
              <a:t>We have over 2,500 years less experience</a:t>
            </a:r>
          </a:p>
          <a:p>
            <a:pPr lvl="1" eaLnBrk="1" hangingPunct="1">
              <a:lnSpc>
                <a:spcPct val="83000"/>
              </a:lnSpc>
            </a:pPr>
            <a:r>
              <a:rPr lang="en-US" sz="3000" b="0" dirty="0" smtClean="0"/>
              <a:t>Computer science is simply less mature than civil or mechanical engineering</a:t>
            </a:r>
            <a:endParaRPr lang="en-US" sz="3000" b="0" dirty="0"/>
          </a:p>
          <a:p>
            <a:pPr lvl="1" eaLnBrk="1" hangingPunct="1">
              <a:lnSpc>
                <a:spcPct val="83000"/>
              </a:lnSpc>
            </a:pPr>
            <a:endParaRPr lang="en-US" sz="3000" b="0" dirty="0" smtClean="0"/>
          </a:p>
          <a:p>
            <a:pPr lvl="1" eaLnBrk="1" hangingPunct="1">
              <a:lnSpc>
                <a:spcPct val="83000"/>
              </a:lnSpc>
            </a:pPr>
            <a:r>
              <a:rPr lang="en-US" sz="3000" b="0" dirty="0" smtClean="0"/>
              <a:t>Many more moving parts!</a:t>
            </a:r>
          </a:p>
          <a:p>
            <a:pPr lvl="1" eaLnBrk="1" hangingPunct="1">
              <a:lnSpc>
                <a:spcPct val="83000"/>
              </a:lnSpc>
            </a:pPr>
            <a:r>
              <a:rPr lang="en-US" sz="3000" b="0" dirty="0" smtClean="0"/>
              <a:t>Discrete behavior vs. continuous</a:t>
            </a:r>
          </a:p>
          <a:p>
            <a:pPr lvl="2" eaLnBrk="1" hangingPunct="1">
              <a:lnSpc>
                <a:spcPct val="83000"/>
              </a:lnSpc>
            </a:pPr>
            <a:r>
              <a:rPr lang="en-US" sz="2800" b="0" dirty="0" smtClean="0"/>
              <a:t>Calculus and differential equations will not carry us very far</a:t>
            </a:r>
          </a:p>
          <a:p>
            <a:pPr lvl="1" eaLnBrk="1" hangingPunct="1">
              <a:lnSpc>
                <a:spcPct val="83000"/>
              </a:lnSpc>
            </a:pPr>
            <a:r>
              <a:rPr lang="en-US" sz="3000" b="0" dirty="0" smtClean="0"/>
              <a:t>Many more radically different designs</a:t>
            </a:r>
          </a:p>
          <a:p>
            <a:pPr lvl="1" eaLnBrk="1" hangingPunct="1">
              <a:lnSpc>
                <a:spcPct val="83000"/>
              </a:lnSpc>
            </a:pP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Welcome to CS 362&amp;quot;&quot;/&gt;&lt;property id=&quot;20307&quot; value=&quot;707&quot;/&gt;&lt;/object&gt;&lt;object type=&quot;3&quot; unique_id=&quot;10004&quot;&gt;&lt;property id=&quot;20148&quot; value=&quot;5&quot;/&gt;&lt;property id=&quot;20300&quot; value=&quot;Slide 2 - &amp;quot;Overview&amp;quot;&quot;/&gt;&lt;property id=&quot;20307&quot; value=&quot;795&quot;/&gt;&lt;/object&gt;&lt;object type=&quot;3&quot; unique_id=&quot;10005&quot;&gt;&lt;property id=&quot;20148&quot; value=&quot;5&quot;/&gt;&lt;property id=&quot;20300&quot; value=&quot;Slide 3 - &amp;quot;Overview&amp;quot;&quot;/&gt;&lt;property id=&quot;20307&quot; value=&quot;727&quot;/&gt;&lt;/object&gt;&lt;object type=&quot;3&quot; unique_id=&quot;10006&quot;&gt;&lt;property id=&quot;20148&quot; value=&quot;5&quot;/&gt;&lt;property id=&quot;20300&quot; value=&quot;Slide 4 - &amp;quot;The Royal Road to Software Engineering Capability&amp;quot;&quot;/&gt;&lt;property id=&quot;20307&quot; value=&quot;796&quot;/&gt;&lt;/object&gt;&lt;object type=&quot;3&quot; unique_id=&quot;10007&quot;&gt;&lt;property id=&quot;20148&quot; value=&quot;5&quot;/&gt;&lt;property id=&quot;20300&quot; value=&quot;Slide 5 - &amp;quot;Civil Engineering&amp;quot;&quot;/&gt;&lt;property id=&quot;20307&quot; value=&quot;793&quot;/&gt;&lt;/object&gt;&lt;object type=&quot;3&quot; unique_id=&quot;10008&quot;&gt;&lt;property id=&quot;20148&quot; value=&quot;5&quot;/&gt;&lt;property id=&quot;20300&quot; value=&quot;Slide 6 - &amp;quot;Civil Engineering&amp;quot;&quot;/&gt;&lt;property id=&quot;20307&quot; value=&quot;790&quot;/&gt;&lt;/object&gt;&lt;object type=&quot;3&quot; unique_id=&quot;10009&quot;&gt;&lt;property id=&quot;20148&quot; value=&quot;5&quot;/&gt;&lt;property id=&quot;20300&quot; value=&quot;Slide 7 - &amp;quot;We’re Engineers – Really!&amp;quot;&quot;/&gt;&lt;property id=&quot;20307&quot; value=&quot;789&quot;/&gt;&lt;/object&gt;&lt;object type=&quot;3&quot; unique_id=&quot;10010&quot;&gt;&lt;property id=&quot;20148&quot; value=&quot;5&quot;/&gt;&lt;property id=&quot;20300&quot; value=&quot;Slide 8 - &amp;quot;Engineering and Humanity &amp;quot;&quot;/&gt;&lt;property id=&quot;20307&quot; value=&quot;794&quot;/&gt;&lt;/object&gt;&lt;object type=&quot;3&quot; unique_id=&quot;10011&quot;&gt;&lt;property id=&quot;20148&quot; value=&quot;5&quot;/&gt;&lt;property id=&quot;20300&quot; value=&quot;Slide 9 - &amp;quot;We’re A New Kind of Engineers&amp;quot;&quot;/&gt;&lt;property id=&quot;20307&quot; value=&quot;791&quot;/&gt;&lt;/object&gt;&lt;object type=&quot;3&quot; unique_id=&quot;10012&quot;&gt;&lt;property id=&quot;20148&quot; value=&quot;5&quot;/&gt;&lt;property id=&quot;20300&quot; value=&quot;Slide 10 - &amp;quot;We’re A New Kind of Engineers&amp;quot;&quot;/&gt;&lt;property id=&quot;20307&quot; value=&quot;797&quot;/&gt;&lt;/object&gt;&lt;object type=&quot;3&quot; unique_id=&quot;10013&quot;&gt;&lt;property id=&quot;20148&quot; value=&quot;5&quot;/&gt;&lt;property id=&quot;20300&quot; value=&quot;Slide 11 - &amp;quot;Think-piece&amp;quot;&quot;/&gt;&lt;property id=&quot;20307&quot; value=&quot;792&quot;/&gt;&lt;/object&gt;&lt;/object&gt;&lt;object type=&quot;8&quot; unique_id=&quot;10026&quot;&gt;&lt;/object&gt;&lt;/object&gt;&lt;/database&gt;"/>
  <p:tag name="MMPROD_NEXTUNIQUEID" val="10009"/>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PSNARRATION" val="9,1629163598,C:\Users\Alex\Desktop\ecampus\Lesson0Overview_pptx\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0,1629163598,C:\Users\Alex\Desktop\ecampus\Lesson0Overview_pptx\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1,1629163598,C:\Users\Alex\Desktop\ecampus\Lesson0Overview_pptx\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629163598,C:\Users\Alex\Desktop\ecampus\Lesson0Overview_pptx\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2,1629163598,C:\Users\Alex\Desktop\ecampus\Lesson0Overview_pptx\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3,1629163598,C:\Users\Alex\Desktop\ecampus\Lesson0Overview_pptx\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4,1629163598,C:\Users\Alex\Desktop\ecampus\Lesson0Overview_pptx\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5,1629163598,C:\Users\Alex\Desktop\ecampus\Lesson0Overview_pptx\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6,1629163598,C:\Users\Alex\Desktop\ecampus\Lesson0Overview_pptx\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7,1629163598,C:\Users\Alex\Desktop\ecampus\Lesson0Overview_pptx\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8,1629163598,C:\Users\Alex\Desktop\ecampus\Lesson0Overview_pptx\Media.ppcx"/>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20895</TotalTime>
  <Words>702</Words>
  <Application>Microsoft Office PowerPoint</Application>
  <PresentationFormat>On-screen Show (4:3)</PresentationFormat>
  <Paragraphs>85</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11</vt:i4>
      </vt:variant>
      <vt:variant>
        <vt:lpstr>Custom Shows</vt:lpstr>
      </vt:variant>
      <vt:variant>
        <vt:i4>2</vt:i4>
      </vt:variant>
    </vt:vector>
  </HeadingPairs>
  <TitlesOfParts>
    <vt:vector size="18" baseType="lpstr">
      <vt:lpstr>Arial</vt:lpstr>
      <vt:lpstr>Wingdings</vt:lpstr>
      <vt:lpstr>Times New Roman</vt:lpstr>
      <vt:lpstr>Lucida Console</vt:lpstr>
      <vt:lpstr>cmutemplate2</vt:lpstr>
      <vt:lpstr>Welcome to CS 362</vt:lpstr>
      <vt:lpstr>Overview</vt:lpstr>
      <vt:lpstr>Overview</vt:lpstr>
      <vt:lpstr>The Royal Road to Software Engineering Capability</vt:lpstr>
      <vt:lpstr>Civil Engineering</vt:lpstr>
      <vt:lpstr>Civil Engineering</vt:lpstr>
      <vt:lpstr>We’re Engineers – Really!</vt:lpstr>
      <vt:lpstr>Engineering and Humanity </vt:lpstr>
      <vt:lpstr>We’re A New Kind of Engineers</vt:lpstr>
      <vt:lpstr>We’re A New Kind of Engineers</vt:lpstr>
      <vt:lpstr>Think-piece</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1135</cp:revision>
  <dcterms:created xsi:type="dcterms:W3CDTF">1601-01-01T00:00:00Z</dcterms:created>
  <dcterms:modified xsi:type="dcterms:W3CDTF">2013-02-06T03:34:20Z</dcterms:modified>
</cp:coreProperties>
</file>