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258" r:id="rId3"/>
    <p:sldId id="260" r:id="rId4"/>
    <p:sldId id="261" r:id="rId5"/>
    <p:sldId id="268" r:id="rId6"/>
    <p:sldId id="274" r:id="rId7"/>
    <p:sldId id="267" r:id="rId8"/>
    <p:sldId id="269" r:id="rId9"/>
    <p:sldId id="270" r:id="rId10"/>
    <p:sldId id="278" r:id="rId11"/>
    <p:sldId id="279" r:id="rId12"/>
    <p:sldId id="296" r:id="rId13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33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202A36"/>
    <a:srgbClr val="46CEAE"/>
    <a:srgbClr val="FFFFFF"/>
    <a:srgbClr val="E8E8E8"/>
    <a:srgbClr val="F9F9F9"/>
    <a:srgbClr val="D3D3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howGuides="1">
      <p:cViewPr varScale="1">
        <p:scale>
          <a:sx n="68" d="100"/>
          <a:sy n="68" d="100"/>
        </p:scale>
        <p:origin x="-762" y="360"/>
      </p:cViewPr>
      <p:guideLst>
        <p:guide orient="horz" pos="193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6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95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90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pPr/>
              <a:t>2023-04-29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51job.com/list/000000,000000,0000,00,9,99,python,2,%7b%7d.html&#12290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0" y="1584176"/>
            <a:ext cx="12195175" cy="3212976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2004677" y="2401813"/>
            <a:ext cx="825782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的招聘岗位数据挖掘与分析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4081363" y="5020313"/>
            <a:ext cx="663125" cy="663125"/>
            <a:chOff x="8077071" y="845254"/>
            <a:chExt cx="2036801" cy="2036802"/>
          </a:xfrm>
        </p:grpSpPr>
        <p:sp>
          <p:nvSpPr>
            <p:cNvPr id="140" name="椭圆 139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873451" y="5020313"/>
            <a:ext cx="663125" cy="663125"/>
            <a:chOff x="8125599" y="1434035"/>
            <a:chExt cx="2036802" cy="2036802"/>
          </a:xfrm>
        </p:grpSpPr>
        <p:sp>
          <p:nvSpPr>
            <p:cNvPr id="143" name="椭圆 1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726382" y="5020313"/>
            <a:ext cx="663125" cy="663125"/>
            <a:chOff x="8125599" y="1434035"/>
            <a:chExt cx="2036802" cy="2036802"/>
          </a:xfrm>
        </p:grpSpPr>
        <p:sp>
          <p:nvSpPr>
            <p:cNvPr id="146" name="椭圆 1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14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4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6544688" y="5020313"/>
            <a:ext cx="663125" cy="663125"/>
            <a:chOff x="8125599" y="1434035"/>
            <a:chExt cx="2036802" cy="2036802"/>
          </a:xfrm>
        </p:grpSpPr>
        <p:sp>
          <p:nvSpPr>
            <p:cNvPr id="152" name="椭圆 15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393731" y="5020313"/>
            <a:ext cx="663125" cy="663125"/>
            <a:chOff x="8125599" y="1434035"/>
            <a:chExt cx="2036802" cy="2036802"/>
          </a:xfrm>
        </p:grpSpPr>
        <p:sp>
          <p:nvSpPr>
            <p:cNvPr id="155" name="椭圆 15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0850115" y="759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FD4C657-BB02-4F03-BEC3-8A0041C4A7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4444" y="677486"/>
            <a:ext cx="2332734" cy="15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985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5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65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32" grpId="0"/>
      <p:bldP spid="1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数据挖掘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210596" y="212410"/>
            <a:ext cx="185654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数据挖掘和薪资预测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>
            <a:off x="3152816" y="1801756"/>
            <a:ext cx="2449668" cy="978011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202A36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2595981" y="2753288"/>
            <a:ext cx="3561367" cy="97572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34495E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2043086" y="3755488"/>
            <a:ext cx="4667160" cy="97343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202A36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1486255" y="4728916"/>
            <a:ext cx="5780825" cy="97572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34495E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945179" y="5032110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数据格式处理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945179" y="4057537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PageRank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算法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283593" y="3082961"/>
            <a:ext cx="2186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43488" y="2106095"/>
            <a:ext cx="1866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KNN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算法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4" name="Oval 11"/>
          <p:cNvSpPr/>
          <p:nvPr/>
        </p:nvSpPr>
        <p:spPr>
          <a:xfrm>
            <a:off x="5162860" y="2149288"/>
            <a:ext cx="282947" cy="282947"/>
          </a:xfrm>
          <a:prstGeom prst="ellipse">
            <a:avLst/>
          </a:prstGeom>
          <a:solidFill>
            <a:srgbClr val="202A36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Oval 12"/>
          <p:cNvSpPr/>
          <p:nvPr/>
        </p:nvSpPr>
        <p:spPr>
          <a:xfrm>
            <a:off x="5723806" y="3126154"/>
            <a:ext cx="282947" cy="282947"/>
          </a:xfrm>
          <a:prstGeom prst="ellipse">
            <a:avLst/>
          </a:prstGeom>
          <a:solidFill>
            <a:srgbClr val="34495E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Oval 13"/>
          <p:cNvSpPr/>
          <p:nvPr/>
        </p:nvSpPr>
        <p:spPr>
          <a:xfrm>
            <a:off x="6291751" y="4100730"/>
            <a:ext cx="282947" cy="282947"/>
          </a:xfrm>
          <a:prstGeom prst="ellipse">
            <a:avLst/>
          </a:prstGeom>
          <a:solidFill>
            <a:srgbClr val="202A36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Oval 14"/>
          <p:cNvSpPr/>
          <p:nvPr/>
        </p:nvSpPr>
        <p:spPr>
          <a:xfrm>
            <a:off x="6848730" y="5075303"/>
            <a:ext cx="282947" cy="282947"/>
          </a:xfrm>
          <a:prstGeom prst="ellipse">
            <a:avLst/>
          </a:prstGeom>
          <a:solidFill>
            <a:srgbClr val="34495E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肘形接點 23"/>
          <p:cNvSpPr>
            <a:spLocks noChangeShapeType="1"/>
          </p:cNvSpPr>
          <p:nvPr/>
        </p:nvSpPr>
        <p:spPr bwMode="auto">
          <a:xfrm rot="5400000" flipH="1" flipV="1">
            <a:off x="6194499" y="680802"/>
            <a:ext cx="703776" cy="2233195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200551"/>
              <a:gd name="connsiteX1" fmla="*/ 626447 w 626447"/>
              <a:gd name="connsiteY1" fmla="*/ 464024 h 2200551"/>
              <a:gd name="connsiteX2" fmla="*/ 622250 w 626447"/>
              <a:gd name="connsiteY2" fmla="*/ 2200551 h 22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7876723" y="1402934"/>
            <a:ext cx="2983316" cy="34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回归训练数据</a:t>
            </a:r>
          </a:p>
        </p:txBody>
      </p:sp>
      <p:sp>
        <p:nvSpPr>
          <p:cNvPr id="31" name="肘形接點 23"/>
          <p:cNvSpPr>
            <a:spLocks noChangeShapeType="1"/>
          </p:cNvSpPr>
          <p:nvPr/>
        </p:nvSpPr>
        <p:spPr bwMode="auto">
          <a:xfrm rot="5400000" flipH="1" flipV="1">
            <a:off x="6605709" y="2130341"/>
            <a:ext cx="458319" cy="1656230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084046"/>
              <a:gd name="connsiteX1" fmla="*/ 626447 w 626447"/>
              <a:gd name="connsiteY1" fmla="*/ 464024 h 2084046"/>
              <a:gd name="connsiteX2" fmla="*/ 626446 w 626447"/>
              <a:gd name="connsiteY2" fmla="*/ 2084046 h 20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7876723" y="2580103"/>
            <a:ext cx="2983316" cy="34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提炼关键字的权重</a:t>
            </a:r>
          </a:p>
        </p:txBody>
      </p:sp>
      <p:cxnSp>
        <p:nvCxnSpPr>
          <p:cNvPr id="38" name="直接连接符 37"/>
          <p:cNvCxnSpPr>
            <a:stCxn id="26" idx="6"/>
          </p:cNvCxnSpPr>
          <p:nvPr/>
        </p:nvCxnSpPr>
        <p:spPr>
          <a:xfrm flipV="1">
            <a:off x="6574698" y="4234382"/>
            <a:ext cx="1088286" cy="7822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直接连接符 38"/>
          <p:cNvCxnSpPr/>
          <p:nvPr/>
        </p:nvCxnSpPr>
        <p:spPr>
          <a:xfrm flipV="1">
            <a:off x="7131677" y="5192928"/>
            <a:ext cx="531307" cy="1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7876723" y="4028558"/>
            <a:ext cx="3549456" cy="34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对核心能力和职位进行排序（按照影响力）</a:t>
            </a: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876723" y="5020385"/>
            <a:ext cx="2983316" cy="34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合并职位名称和技能列表</a:t>
            </a:r>
          </a:p>
        </p:txBody>
      </p:sp>
      <p:sp>
        <p:nvSpPr>
          <p:cNvPr id="44" name="文本框 32"/>
          <p:cNvSpPr txBox="1"/>
          <p:nvPr/>
        </p:nvSpPr>
        <p:spPr>
          <a:xfrm>
            <a:off x="3822677" y="1333158"/>
            <a:ext cx="1107977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charset="0"/>
              <a:buNone/>
              <a:defRPr sz="2933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z="1800" dirty="0">
                <a:solidFill>
                  <a:srgbClr val="202A36"/>
                </a:solidFill>
              </a:rPr>
              <a:t>预测薪资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xmlns="" id="{E0F2A085-D0A4-43BF-9DCA-7DCD10737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251" y="3099019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latinLnBrk="1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defRPr>
            </a:lvl1pPr>
          </a:lstStyle>
          <a:p>
            <a:r>
              <a:rPr lang="en-US" altLang="zh-CN" dirty="0" err="1"/>
              <a:t>TfidfVectorizer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171360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4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9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4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3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37" grpId="0"/>
      <p:bldP spid="41" grpId="0"/>
      <p:bldP spid="43" grpId="0"/>
      <p:bldP spid="44" grpId="0"/>
      <p:bldP spid="47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预测薪资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222089" y="212410"/>
            <a:ext cx="183356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数据挖掘和薪资预测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CAF342-F135-476E-8423-39157922DD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001" y="571252"/>
            <a:ext cx="9137172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46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感谢聆听</a:t>
            </a: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202A3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LISTENING.</a:t>
            </a:r>
            <a:endParaRPr lang="zh-CN" altLang="en-US" sz="2000" dirty="0">
              <a:solidFill>
                <a:srgbClr val="202A3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919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99918" y="-456465"/>
            <a:ext cx="3728322" cy="372832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76433" y="-279950"/>
            <a:ext cx="3375292" cy="337529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9"/>
          <p:cNvSpPr txBox="1">
            <a:spLocks noChangeArrowheads="1"/>
          </p:cNvSpPr>
          <p:nvPr/>
        </p:nvSpPr>
        <p:spPr bwMode="auto">
          <a:xfrm>
            <a:off x="1207895" y="719179"/>
            <a:ext cx="3312368" cy="14957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b="1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377">
              <a:lnSpc>
                <a:spcPct val="120000"/>
              </a:lnSpc>
              <a:defRPr/>
            </a:pPr>
            <a:r>
              <a:rPr lang="en-US" altLang="zh-CN" sz="28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800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-32084" y="4200489"/>
            <a:ext cx="12240125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8453" y="4556707"/>
            <a:ext cx="1210588" cy="784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数据采集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77206" y="4652684"/>
            <a:ext cx="1467068" cy="784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数据预处理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81611" y="5162766"/>
            <a:ext cx="1210588" cy="784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数据存储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83490" y="3965966"/>
            <a:ext cx="1467068" cy="784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数据可视化</a:t>
            </a: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57540" y="3886907"/>
            <a:ext cx="1980029" cy="784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数据挖掘与预测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12185" y="3868926"/>
            <a:ext cx="663125" cy="663125"/>
            <a:chOff x="8077071" y="845254"/>
            <a:chExt cx="2036801" cy="2036802"/>
          </a:xfrm>
        </p:grpSpPr>
        <p:sp>
          <p:nvSpPr>
            <p:cNvPr id="41" name="椭圆 40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79178" y="3964903"/>
            <a:ext cx="663125" cy="663125"/>
            <a:chOff x="8125599" y="1434035"/>
            <a:chExt cx="2036802" cy="2036802"/>
          </a:xfrm>
        </p:grpSpPr>
        <p:sp>
          <p:nvSpPr>
            <p:cNvPr id="44" name="椭圆 4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855345" y="4474985"/>
            <a:ext cx="663125" cy="663125"/>
            <a:chOff x="8125599" y="1434035"/>
            <a:chExt cx="2036802" cy="2036802"/>
          </a:xfrm>
        </p:grpSpPr>
        <p:sp>
          <p:nvSpPr>
            <p:cNvPr id="47" name="椭圆 4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7985466" y="5070872"/>
            <a:ext cx="663125" cy="663125"/>
            <a:chOff x="8125599" y="1434035"/>
            <a:chExt cx="2036802" cy="2036802"/>
          </a:xfrm>
        </p:grpSpPr>
        <p:sp>
          <p:nvSpPr>
            <p:cNvPr id="53" name="椭圆 5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15992" y="4992766"/>
            <a:ext cx="663125" cy="663125"/>
            <a:chOff x="8125599" y="1434035"/>
            <a:chExt cx="2036802" cy="2036802"/>
          </a:xfrm>
        </p:grpSpPr>
        <p:sp>
          <p:nvSpPr>
            <p:cNvPr id="84" name="椭圆 8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xmlns="" val="314680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1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54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5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数据采集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数据采集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1"/>
          <p:cNvSpPr txBox="1"/>
          <p:nvPr/>
        </p:nvSpPr>
        <p:spPr>
          <a:xfrm>
            <a:off x="1129035" y="980728"/>
            <a:ext cx="935820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爬虫概述：</a:t>
            </a:r>
            <a:endParaRPr lang="en-US" altLang="zh-CN" sz="20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）通过分析网页的</a:t>
            </a:r>
            <a:r>
              <a:rPr lang="en-US" altLang="zh-CN" dirty="0" err="1"/>
              <a:t>url</a:t>
            </a:r>
            <a:r>
              <a:rPr lang="zh-CN" altLang="zh-CN" dirty="0"/>
              <a:t>和网页对浏览器发送请求的反馈结果，构造出动态页面访问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zh-CN" altLang="zh-CN" dirty="0"/>
              <a:t>为：</a:t>
            </a:r>
            <a:r>
              <a:rPr lang="en-US" altLang="zh-CN" dirty="0">
                <a:hlinkClick r:id="rId3"/>
              </a:rPr>
              <a:t>https://search.51job.com/list/000000,000000,0000,00,9,99,python,2,{}.html。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）把所有的请求信息集中到</a:t>
            </a:r>
            <a:r>
              <a:rPr lang="en-US" altLang="zh-CN" dirty="0" err="1"/>
              <a:t>Handletencent</a:t>
            </a:r>
            <a:r>
              <a:rPr lang="zh-CN" altLang="zh-CN" dirty="0"/>
              <a:t>这一个方法中，包含</a:t>
            </a:r>
            <a:r>
              <a:rPr lang="en-US" altLang="zh-CN" dirty="0"/>
              <a:t>cookies</a:t>
            </a:r>
            <a:r>
              <a:rPr lang="zh-CN" altLang="zh-CN" dirty="0"/>
              <a:t>、</a:t>
            </a:r>
            <a:r>
              <a:rPr lang="en-US" altLang="zh-CN" dirty="0"/>
              <a:t>headers</a:t>
            </a:r>
            <a:r>
              <a:rPr lang="zh-CN" altLang="zh-CN" dirty="0"/>
              <a:t>（请求头）、</a:t>
            </a:r>
            <a:r>
              <a:rPr lang="en-US" altLang="zh-CN" dirty="0"/>
              <a:t>params</a:t>
            </a:r>
            <a:r>
              <a:rPr lang="zh-CN" altLang="zh-CN" dirty="0"/>
              <a:t>（代理信息）。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）通过读取</a:t>
            </a:r>
            <a:r>
              <a:rPr lang="en-US" altLang="zh-CN" dirty="0"/>
              <a:t>txt</a:t>
            </a:r>
            <a:r>
              <a:rPr lang="zh-CN" altLang="zh-CN" dirty="0"/>
              <a:t>文件获取到所有的城市，然后通过列表生成器生成一个列表，并把所有城市装进该列表中；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）构造</a:t>
            </a:r>
            <a:r>
              <a:rPr lang="en-US" altLang="zh-CN" dirty="0"/>
              <a:t>for</a:t>
            </a:r>
            <a:r>
              <a:rPr lang="zh-CN" altLang="zh-CN" dirty="0"/>
              <a:t>循环通过城市分组的方式来</a:t>
            </a:r>
            <a:r>
              <a:rPr lang="zh-CN" altLang="en-US" dirty="0"/>
              <a:t>爬</a:t>
            </a:r>
            <a:r>
              <a:rPr lang="zh-CN" altLang="zh-CN" dirty="0"/>
              <a:t>取每一个网页中</a:t>
            </a:r>
            <a:r>
              <a:rPr lang="en-US" altLang="zh-CN" dirty="0"/>
              <a:t>Python</a:t>
            </a:r>
            <a:r>
              <a:rPr lang="zh-CN" altLang="zh-CN" dirty="0"/>
              <a:t>岗位信息。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）为了节约爬取时间，利用</a:t>
            </a:r>
            <a:r>
              <a:rPr lang="en-US" altLang="zh-CN" dirty="0"/>
              <a:t>multiprocessing</a:t>
            </a:r>
            <a:r>
              <a:rPr lang="zh-CN" altLang="en-US" dirty="0"/>
              <a:t>中的</a:t>
            </a:r>
            <a:r>
              <a:rPr lang="en-US" altLang="zh-CN" dirty="0"/>
              <a:t>Process</a:t>
            </a:r>
            <a:r>
              <a:rPr lang="zh-CN" altLang="en-US" dirty="0"/>
              <a:t>动态生产多个进程，使爬取速度加快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xmlns="" val="192987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数据采集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数据采集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/>
          <p:cNvSpPr/>
          <p:nvPr/>
        </p:nvSpPr>
        <p:spPr>
          <a:xfrm>
            <a:off x="482567" y="4305146"/>
            <a:ext cx="10967459" cy="2332788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989895" y="1348985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</a:t>
            </a:r>
            <a:r>
              <a:rPr lang="en-US" altLang="zh-CN" sz="2400" b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51job</a:t>
            </a:r>
            <a:r>
              <a:rPr lang="zh-CN" altLang="en-US" sz="2400" b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招聘网站</a:t>
            </a:r>
            <a:endParaRPr lang="zh-CN" sz="2400" b="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7236" y="430514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关键代码</a:t>
            </a:r>
            <a:endParaRPr lang="en-US" altLang="zh-CN" sz="2200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50630" y="1957369"/>
            <a:ext cx="2869921" cy="63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51job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网站的反扒措施比较轻，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因此选择该招聘网站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1" name="弧形 20"/>
          <p:cNvSpPr/>
          <p:nvPr/>
        </p:nvSpPr>
        <p:spPr>
          <a:xfrm>
            <a:off x="2740138" y="1268007"/>
            <a:ext cx="504056" cy="504056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rgbClr val="202A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80227907-BEA1-49E2-8054-386051B5E9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2810" y="705845"/>
            <a:ext cx="6707180" cy="33621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6027EB6-AB37-47B8-A5FA-9A4C9E662EB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0552" y="4461443"/>
            <a:ext cx="7292972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71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20" grpId="0"/>
      <p:bldP spid="21" grpId="0" animBg="1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09155" y="3284984"/>
            <a:ext cx="2485289" cy="2485289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椭圆 13"/>
          <p:cNvSpPr/>
          <p:nvPr/>
        </p:nvSpPr>
        <p:spPr>
          <a:xfrm>
            <a:off x="5017467" y="1985484"/>
            <a:ext cx="576622" cy="57678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703545" y="222785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8271" y="4320821"/>
            <a:ext cx="20019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b="1" dirty="0" err="1">
                <a:solidFill>
                  <a:schemeClr val="bg1"/>
                </a:solidFill>
              </a:rPr>
              <a:t>SQLalchemy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9" name="标题 11"/>
          <p:cNvSpPr txBox="1">
            <a:spLocks/>
          </p:cNvSpPr>
          <p:nvPr/>
        </p:nvSpPr>
        <p:spPr>
          <a:xfrm>
            <a:off x="6757783" y="1907268"/>
            <a:ext cx="4874041" cy="13559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在数据抓取以及将数据预处理存入到数据库的整个过程中采用的是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会话管理技术。</a:t>
            </a:r>
          </a:p>
        </p:txBody>
      </p:sp>
      <p:sp>
        <p:nvSpPr>
          <p:cNvPr id="20" name="椭圆 19"/>
          <p:cNvSpPr/>
          <p:nvPr/>
        </p:nvSpPr>
        <p:spPr>
          <a:xfrm>
            <a:off x="5126923" y="4113368"/>
            <a:ext cx="576622" cy="576785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703545" y="4412122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1"/>
          <p:cNvSpPr txBox="1">
            <a:spLocks/>
          </p:cNvSpPr>
          <p:nvPr/>
        </p:nvSpPr>
        <p:spPr>
          <a:xfrm>
            <a:off x="6757783" y="3639728"/>
            <a:ext cx="5090064" cy="225702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的连接是通过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sqlalchemy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模块进行的。先在头文件中导入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sqlalchemy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模块，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然后使用固定的连接语句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engine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create_engine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(“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mysql+pymysql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”://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root@localhost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端口号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数据库名称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来与数据库进行连接。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然后通过定义好的数据库字段名称以及字段大小来创建数据库表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AA17F152-7734-47E0-852D-DCE4F37B93D6}"/>
              </a:ext>
            </a:extLst>
          </p:cNvPr>
          <p:cNvSpPr/>
          <p:nvPr/>
        </p:nvSpPr>
        <p:spPr>
          <a:xfrm>
            <a:off x="2186586" y="1169879"/>
            <a:ext cx="2485289" cy="2485289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xmlns="" id="{E498BEA0-FD85-4E64-9EDB-A9A8967D3617}"/>
              </a:ext>
            </a:extLst>
          </p:cNvPr>
          <p:cNvSpPr txBox="1"/>
          <p:nvPr/>
        </p:nvSpPr>
        <p:spPr>
          <a:xfrm>
            <a:off x="2458136" y="2227858"/>
            <a:ext cx="20019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108297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9" grpId="0"/>
      <p:bldP spid="20" grpId="0" animBg="1"/>
      <p:bldP spid="22" grpId="0"/>
      <p:bldP spid="37" grpId="0"/>
      <p:bldP spid="38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13012" y="17437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/>
              <a:t>关键代码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8" name="矩形 87"/>
          <p:cNvSpPr/>
          <p:nvPr/>
        </p:nvSpPr>
        <p:spPr bwMode="auto">
          <a:xfrm>
            <a:off x="1" y="6409762"/>
            <a:ext cx="12256740" cy="453606"/>
          </a:xfrm>
          <a:prstGeom prst="rect">
            <a:avLst/>
          </a:prstGeom>
          <a:solidFill>
            <a:srgbClr val="34495E">
              <a:alpha val="83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>
            <a:prstTxWarp prst="textNoShape">
              <a:avLst/>
            </a:prstTxWarp>
          </a:bodyPr>
          <a:lstStyle/>
          <a:p>
            <a:pPr algn="ctr" defTabSz="123718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DABD45D-45E1-483D-B3F8-C64D08E945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5259" y="732568"/>
            <a:ext cx="7041490" cy="1204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5EB2115-179B-4795-9731-C45D22ABE2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5259" y="2223520"/>
            <a:ext cx="8443692" cy="3116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046DD24-8417-4A22-B9FF-E2CD3A240116}"/>
              </a:ext>
            </a:extLst>
          </p:cNvPr>
          <p:cNvSpPr txBox="1"/>
          <p:nvPr/>
        </p:nvSpPr>
        <p:spPr>
          <a:xfrm>
            <a:off x="755874" y="7565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连接数据库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02C5C72-63D5-4420-A4D8-557A2C0A27EF}"/>
              </a:ext>
            </a:extLst>
          </p:cNvPr>
          <p:cNvSpPr txBox="1"/>
          <p:nvPr/>
        </p:nvSpPr>
        <p:spPr>
          <a:xfrm>
            <a:off x="641683" y="3356992"/>
            <a:ext cx="207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创建数据库表字段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9C7FD0F-7F1A-417D-BAB6-542177427CE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2436" y="5680876"/>
            <a:ext cx="8847587" cy="4419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BCE5BE9-B6F1-4A21-B6B7-C32C4A464F4D}"/>
              </a:ext>
            </a:extLst>
          </p:cNvPr>
          <p:cNvSpPr txBox="1"/>
          <p:nvPr/>
        </p:nvSpPr>
        <p:spPr>
          <a:xfrm>
            <a:off x="723241" y="5690653"/>
            <a:ext cx="224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数据库表创建完成</a:t>
            </a:r>
          </a:p>
        </p:txBody>
      </p:sp>
    </p:spTree>
    <p:extLst>
      <p:ext uri="{BB962C8B-B14F-4D97-AF65-F5344CB8AC3E}">
        <p14:creationId xmlns:p14="http://schemas.microsoft.com/office/powerpoint/2010/main" xmlns="" val="344193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66443" y="187549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数据去重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44795" y="1099948"/>
            <a:ext cx="4652394" cy="31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在存储数据之前，先来查询一下表里是否有这条岗位信息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38166" y="2802338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6097289" y="3169896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2139" y="3169896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>
            <a:off x="841003" y="164886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flipH="1" flipV="1">
            <a:off x="10485800" y="428258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0834" y="5013176"/>
            <a:ext cx="854523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微软雅黑" pitchFamily="34" charset="-122"/>
              </a:rPr>
              <a:t>由于爬取的数据再次重新爬取的话，数据库中可能会有重复的数据，因此在插入数据库之前就定义一个度量，时期先查询一下数据库中是否有这条记录，这样可以避免重复数据的插入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73DE3B-F2F7-49AC-839E-02B2F0A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083" y="2179085"/>
            <a:ext cx="8571840" cy="1938992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query_result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.mysql_session.query(tencenttables).filter(tencenttables.crawl_date==date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Consolas" panose="020B0609020204030204" pitchFamily="49" charset="0"/>
              </a:rPr>
              <a:t>                                         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tencenttables.positionID==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(item[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Consolas" panose="020B0609020204030204" pitchFamily="49" charset="0"/>
              </a:rPr>
              <a:t>'jobid'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])).first()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query_result: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该岗位信息已存在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Consolas" panose="020B0609020204030204" pitchFamily="49" charset="0"/>
              </a:rPr>
              <a:t>%s:%s:%s'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%(item[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Consolas" panose="020B0609020204030204" pitchFamily="49" charset="0"/>
              </a:rPr>
              <a:t>'jobid'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item[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Consolas" panose="020B0609020204030204" pitchFamily="49" charset="0"/>
              </a:rPr>
              <a:t>'workarea_text'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item[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Consolas" panose="020B0609020204030204" pitchFamily="49" charset="0"/>
              </a:rPr>
              <a:t>'job_name'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]))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插入数据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.mysql_session.add(data)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提交数据到数据库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67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.mysql_session.commit()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新增岗位信息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Consolas" panose="020B0609020204030204" pitchFamily="49" charset="0"/>
              </a:rPr>
              <a:t>%s'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%item[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Consolas" panose="020B0609020204030204" pitchFamily="49" charset="0"/>
              </a:rPr>
              <a:t>'jobid'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    time.sleep(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435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24" dur="500" spd="-999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28" dur="500" spd="-999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animBg="1"/>
      <p:bldP spid="34" grpId="0" animBg="1"/>
      <p:bldP spid="36" grpId="0" animBg="1"/>
      <p:bldP spid="36" grpId="1" animBg="1"/>
      <p:bldP spid="37" grpId="0" animBg="1"/>
      <p:bldP spid="37" grpId="1" animBg="1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60580" y="160794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数据可视化展示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数据可视化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B7481B0-5C1B-4932-B4B8-6F4244ACD8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027" y="822889"/>
            <a:ext cx="10260422" cy="56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334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图形制作和数据传输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数据可视化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文本框 13"/>
          <p:cNvSpPr txBox="1"/>
          <p:nvPr/>
        </p:nvSpPr>
        <p:spPr>
          <a:xfrm>
            <a:off x="642820" y="1305346"/>
            <a:ext cx="4680520" cy="424730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）图形制作：</a:t>
            </a:r>
            <a:endParaRPr lang="en-US" altLang="zh-CN" dirty="0"/>
          </a:p>
          <a:p>
            <a:r>
              <a:rPr lang="zh-CN" altLang="zh-CN" dirty="0"/>
              <a:t>每一个图表定义一个</a:t>
            </a:r>
            <a:r>
              <a:rPr lang="en-US" altLang="zh-CN" dirty="0"/>
              <a:t>Function</a:t>
            </a:r>
            <a:r>
              <a:rPr lang="zh-CN" altLang="zh-CN" dirty="0"/>
              <a:t>，每一个</a:t>
            </a:r>
            <a:r>
              <a:rPr lang="en-US" altLang="zh-CN" dirty="0"/>
              <a:t>Function</a:t>
            </a:r>
            <a:r>
              <a:rPr lang="zh-CN" altLang="zh-CN" dirty="0"/>
              <a:t>中包含一个</a:t>
            </a:r>
            <a:r>
              <a:rPr lang="en-US" altLang="zh-CN" dirty="0"/>
              <a:t>option</a:t>
            </a:r>
            <a:r>
              <a:rPr lang="zh-CN" altLang="zh-CN" dirty="0"/>
              <a:t>对象。通过</a:t>
            </a:r>
            <a:r>
              <a:rPr lang="en-US" altLang="zh-CN" dirty="0"/>
              <a:t>option</a:t>
            </a:r>
            <a:r>
              <a:rPr lang="zh-CN" altLang="zh-CN" dirty="0"/>
              <a:t>对象对该图表的一些属性进行相关的设置，例如</a:t>
            </a:r>
            <a:r>
              <a:rPr lang="en-US" altLang="zh-CN" dirty="0"/>
              <a:t>title</a:t>
            </a:r>
            <a:r>
              <a:rPr lang="zh-CN" altLang="zh-CN" dirty="0"/>
              <a:t>、</a:t>
            </a:r>
            <a:r>
              <a:rPr lang="en-US" altLang="zh-CN" dirty="0"/>
              <a:t>series</a:t>
            </a:r>
            <a:r>
              <a:rPr lang="zh-CN" altLang="zh-CN" dirty="0"/>
              <a:t>、</a:t>
            </a:r>
            <a:r>
              <a:rPr lang="en-US" altLang="zh-CN" dirty="0"/>
              <a:t>type</a:t>
            </a:r>
            <a:r>
              <a:rPr lang="zh-CN" altLang="zh-CN" dirty="0"/>
              <a:t>以及本图表的数据</a:t>
            </a:r>
            <a:r>
              <a:rPr lang="en-US" altLang="zh-CN" dirty="0"/>
              <a:t>data</a:t>
            </a:r>
            <a:r>
              <a:rPr lang="zh-CN" altLang="zh-CN" dirty="0"/>
              <a:t>等相关属性，然后通过</a:t>
            </a:r>
            <a:r>
              <a:rPr lang="en-US" altLang="zh-CN" dirty="0" err="1"/>
              <a:t>myChart.setOption</a:t>
            </a:r>
            <a:r>
              <a:rPr lang="en-US" altLang="zh-CN" dirty="0"/>
              <a:t>(option)</a:t>
            </a:r>
            <a:r>
              <a:rPr lang="zh-CN" altLang="zh-CN" dirty="0"/>
              <a:t>将该</a:t>
            </a:r>
            <a:r>
              <a:rPr lang="en-US" altLang="zh-CN" dirty="0"/>
              <a:t>option</a:t>
            </a:r>
            <a:r>
              <a:rPr lang="zh-CN" altLang="zh-CN" dirty="0"/>
              <a:t>对象设置给图表。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flask</a:t>
            </a:r>
            <a:r>
              <a:rPr lang="zh-CN" altLang="en-US" dirty="0"/>
              <a:t>路由数据传输</a:t>
            </a:r>
            <a:endParaRPr lang="zh-CN" altLang="zh-CN" dirty="0"/>
          </a:p>
          <a:p>
            <a:r>
              <a:rPr lang="zh-CN" altLang="en-US" dirty="0">
                <a:sym typeface="微软雅黑" pitchFamily="34" charset="-122"/>
              </a:rPr>
              <a:t>定义一个页面将数据库中查询出来的数据存到一个</a:t>
            </a:r>
            <a:r>
              <a:rPr lang="en-US" altLang="zh-CN" dirty="0">
                <a:sym typeface="微软雅黑" pitchFamily="34" charset="-122"/>
              </a:rPr>
              <a:t>info</a:t>
            </a:r>
            <a:r>
              <a:rPr lang="zh-CN" altLang="en-US" dirty="0">
                <a:sym typeface="微软雅黑" pitchFamily="34" charset="-122"/>
              </a:rPr>
              <a:t>列表里面，然后每一个图形里面的数据通过调用</a:t>
            </a:r>
            <a:r>
              <a:rPr lang="en-US" altLang="zh-CN" dirty="0">
                <a:sym typeface="微软雅黑" pitchFamily="34" charset="-122"/>
              </a:rPr>
              <a:t>info</a:t>
            </a:r>
            <a:r>
              <a:rPr lang="zh-CN" altLang="en-US" dirty="0">
                <a:sym typeface="微软雅黑" pitchFamily="34" charset="-122"/>
              </a:rPr>
              <a:t>列表中定义好的字段数据来分别显示每一种数据类型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40F3536-42E0-48CA-99F5-E6D4453400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9555" y="1250235"/>
            <a:ext cx="5941009" cy="22911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DC910A3-E670-473C-B284-E1213790696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24423" y="3933056"/>
            <a:ext cx="5471634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275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971</Words>
  <Application>Microsoft Office PowerPoint</Application>
  <PresentationFormat>自定义</PresentationFormat>
  <Paragraphs>113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cp:lastModifiedBy>xbany</cp:lastModifiedBy>
  <cp:revision>15</cp:revision>
  <dcterms:created xsi:type="dcterms:W3CDTF">2015-12-03T10:50:49Z</dcterms:created>
  <dcterms:modified xsi:type="dcterms:W3CDTF">2023-04-29T15:06:26Z</dcterms:modified>
</cp:coreProperties>
</file>