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6"/>
  </p:notesMasterIdLst>
  <p:handoutMasterIdLst>
    <p:handoutMasterId r:id="rId37"/>
  </p:handoutMasterIdLst>
  <p:sldIdLst>
    <p:sldId id="272" r:id="rId3"/>
    <p:sldId id="265" r:id="rId4"/>
    <p:sldId id="273" r:id="rId5"/>
    <p:sldId id="274" r:id="rId6"/>
    <p:sldId id="275" r:id="rId7"/>
    <p:sldId id="276" r:id="rId8"/>
    <p:sldId id="277" r:id="rId9"/>
    <p:sldId id="304" r:id="rId10"/>
    <p:sldId id="278" r:id="rId11"/>
    <p:sldId id="280" r:id="rId12"/>
    <p:sldId id="282" r:id="rId13"/>
    <p:sldId id="281" r:id="rId14"/>
    <p:sldId id="283" r:id="rId15"/>
    <p:sldId id="284" r:id="rId16"/>
    <p:sldId id="279" r:id="rId17"/>
    <p:sldId id="285" r:id="rId18"/>
    <p:sldId id="302" r:id="rId19"/>
    <p:sldId id="286" r:id="rId20"/>
    <p:sldId id="290" r:id="rId21"/>
    <p:sldId id="291" r:id="rId22"/>
    <p:sldId id="288" r:id="rId23"/>
    <p:sldId id="287" r:id="rId24"/>
    <p:sldId id="293" r:id="rId25"/>
    <p:sldId id="294" r:id="rId26"/>
    <p:sldId id="295" r:id="rId27"/>
    <p:sldId id="297" r:id="rId28"/>
    <p:sldId id="296" r:id="rId29"/>
    <p:sldId id="298" r:id="rId30"/>
    <p:sldId id="299" r:id="rId31"/>
    <p:sldId id="300" r:id="rId32"/>
    <p:sldId id="289" r:id="rId33"/>
    <p:sldId id="301" r:id="rId34"/>
    <p:sldId id="30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490" autoAdjust="0"/>
  </p:normalViewPr>
  <p:slideViewPr>
    <p:cSldViewPr snapToGrid="0">
      <p:cViewPr varScale="1">
        <p:scale>
          <a:sx n="70" d="100"/>
          <a:sy n="70" d="100"/>
        </p:scale>
        <p:origin x="1166" y="62"/>
      </p:cViewPr>
      <p:guideLst>
        <p:guide pos="3840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193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  <a:t>8/24/2017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t>2017/8/24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softwaretes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平时写文档，设计系统，建立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数据库等操作，我们希望保留所有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修订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版本控制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系统是个比较好的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dirty="0" smtClean="0"/>
              <a:t>通过文档控制，记录任何工程项目内各个模块的改动历程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有了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你就可以将某个文件回溯到之前的状态，甚至将整个项目都回退到过去某个时间点的状态，你可以比较文件的变化细节，查出最后是谁修改了哪个地方，从而找出导致怪异问题出现的原因，又是谁在何时报告了某个功能缺陷等等。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版本控制系统通常还意味着，就算你乱来一气把整个项目中的文件改的改删的删，你也照样可以轻松恢复到原先的样子。 但额外增加的工作量却微乎其微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64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：本意为混帐。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29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中的绝大多数操作都只需要访问本地文件和资源，一般不需要来自网络上其它计算机的信息。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在这方面会让你感到速度之神赐给了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超凡的能量。 因为你在本地磁盘上就有项目的完整历史，所以大部分操作看起来瞬间完成。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这也意味着你离线或者没有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时，几乎可以进行任何操作。 如你在飞机或火车上想做些工作，你能愉快地提交，直到有网络连接时再上传。 如你回家后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客户端不正常，你仍能工作。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516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中所有数据在存储前都计算校验和，然后以校验和来引用。 这意味着不可能在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不知情时更改任何文件内容或目录内容。 这个功能建构在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底层，是构成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哲学不可或缺的部分。 若你在传送过程中丢失信息或损坏文件，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就能发现。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但是一旦你提交快照到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中，就难以再丢失数据，这使得我们使用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成为一个安心愉悦的过程，因为我们深知可以尽情做各种尝试，而没有把事情弄糟的危险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65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在工作目录中修改文件。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暂存文件，将文件的快照放入暂存区域。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提交更新，找到暂存区域的文件，将快照永久性存储到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仓库目录。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553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类似于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的一个管理界面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819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自带的里面有命令号工具，巨强大，需要时间学习</a:t>
            </a:r>
            <a:endParaRPr lang="en-US" altLang="zh-CN" dirty="0" smtClean="0"/>
          </a:p>
          <a:p>
            <a:r>
              <a:rPr lang="zh-CN" altLang="en-US" dirty="0" smtClean="0"/>
              <a:t>以前是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下的工具，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使用需要做一个映射，不方便，现在很好了，有自己的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CMD</a:t>
            </a:r>
            <a:r>
              <a:rPr lang="zh-CN" altLang="en-US" dirty="0" smtClean="0"/>
              <a:t>的命令行工具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800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https://github.com/timmy3131/design-resource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3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特别容易犯错，有时候会混淆所在的工作目录，一不小心会写错文件或者覆盖意想外的文件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4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为了解决这个问题，人们很久以前就开发了许多种本地版本控制系统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它的工作原理是在硬盘上保存补丁集（补丁是指文件修订前后的变化）；通过应用所有的补丁，可以重新计算出各个版本的文件内容。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集中版本管理软件的特点：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都有一个单一的集中管理的服务器，保存所有文件的修订版本，而协同工作的人们都通过客户端连到这台服务器，取出最新的文件或者提交更新。 多年以来，这已成为版本控制系统的标准做法。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这种做法带来了许多好处，特别是相较于老式的本地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来说。 现在，每个人都可以在一定程度上看到项目中的其他人正在做些什么。 而管理员也可以轻松掌控每个开发者的权限，并且管理一个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集中化的版本管理系统 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远比在各个客户端上维护本地数据库来得轻松容易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079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客户端并不只提取最新版本的文件快照，而是把代码仓库完整地镜像下来。 这么一来，任何一处协同工作用的服务器发生故障，事后都可以用任何一个镜像出来的本地仓库恢复。 因为每一次的克隆操作，实际上都是一次对代码仓库的完整备份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r>
              <a:rPr lang="en-US" altLang="zh-CN" dirty="0" smtClean="0"/>
              <a:t>Mercurial Python</a:t>
            </a:r>
            <a:r>
              <a:rPr lang="zh-CN" altLang="en-US" dirty="0" smtClean="0"/>
              <a:t>写的版本管理工具，易用，灵活性稍弱，相比于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，就好像</a:t>
            </a:r>
            <a:r>
              <a:rPr lang="en-US" altLang="zh-CN" dirty="0" smtClean="0"/>
              <a:t>mac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的比较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Bazaar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乌邦图的母公司赞助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Darcs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小众，没查到什么资料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969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：是用来做主方向开发的，新功能的开发应放在主线中，当模块开发完成后，需要修改，就用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：用于记录和保存每个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release/milestone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的代码，用于标记某个可用的版本，可以标记已经上线发布的版本，也可以标记正在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软件测试知识库"/>
              </a:rPr>
              <a:t>测试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的版本，通常是只读的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 fixing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在目录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D:\TortoiseSVN\Repository\Source\trunk\MyAppProject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上进行开发，注意是在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trunk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主线上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因为项目刚建立，这是在开发新功能，所以要在主线上开发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325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412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版本管理中有着版本号的概念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70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矩形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0" name="矩形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矩形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3" name="矩形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11476762" y="0"/>
            <a:ext cx="746886" cy="6858000"/>
            <a:chOff x="11476762" y="0"/>
            <a:chExt cx="746886" cy="6858000"/>
          </a:xfrm>
        </p:grpSpPr>
        <p:sp>
          <p:nvSpPr>
            <p:cNvPr id="15" name="矩形 14"/>
            <p:cNvSpPr/>
            <p:nvPr/>
          </p:nvSpPr>
          <p:spPr>
            <a:xfrm flipH="1">
              <a:off x="1147676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6" name="矩形 15"/>
            <p:cNvSpPr/>
            <p:nvPr/>
          </p:nvSpPr>
          <p:spPr>
            <a:xfrm flipH="1">
              <a:off x="1202093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</p:grpSp>
      <p:grpSp>
        <p:nvGrpSpPr>
          <p:cNvPr id="17" name="组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矩形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749040"/>
            <a:ext cx="96012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4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矩形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0" name="矩形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矩形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3" name="矩形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rmAutofit/>
          </a:bodyPr>
          <a:lstStyle>
            <a:lvl1pPr algn="ctr" latinLnBrk="0">
              <a:defRPr lang="zh-CN"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3749040"/>
            <a:ext cx="9601200" cy="914400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矩形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0" name="矩形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noFill/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  <p:grpSp>
        <p:nvGrpSpPr>
          <p:cNvPr id="8" name="组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矩形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0" name="矩形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</p:grpSp>
      <p:grpSp>
        <p:nvGrpSpPr>
          <p:cNvPr id="11" name="组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矩形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3" name="矩形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</p:grpSp>
      <p:grpSp>
        <p:nvGrpSpPr>
          <p:cNvPr id="14" name="组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矩形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6" name="矩形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</p:grpSp>
      <p:grpSp>
        <p:nvGrpSpPr>
          <p:cNvPr id="17" name="组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矩形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auto"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矩形 8"/>
            <p:cNvSpPr/>
            <p:nvPr/>
          </p:nvSpPr>
          <p:spPr bwMode="auto"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CN" sz="34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8.11:10101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GIT&#22522;&#26412;&#25805;&#20316;-&#20914;&#31361;&#35299;&#20915;.mp4" TargetMode="External"/><Relationship Id="rId2" Type="http://schemas.openxmlformats.org/officeDocument/2006/relationships/hyperlink" Target="GIT&#22522;&#26412;&#25805;&#20316;.mp4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osin/EveryDaySpor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immy3131/design-resource" TargetMode="External"/><Relationship Id="rId4" Type="http://schemas.openxmlformats.org/officeDocument/2006/relationships/hyperlink" Target="https://github.com/YixuanFranco/YourBoyfriend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版本控制</a:t>
            </a:r>
            <a:r>
              <a:rPr lang="zh-CN" altLang="en-US" dirty="0" smtClean="0"/>
              <a:t>介绍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01795" y="5206905"/>
            <a:ext cx="3503763" cy="914400"/>
          </a:xfrm>
        </p:spPr>
        <p:txBody>
          <a:bodyPr/>
          <a:lstStyle/>
          <a:p>
            <a:r>
              <a:rPr lang="zh-CN" altLang="en-US" dirty="0" smtClean="0"/>
              <a:t>数字中心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7154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86" y="1230086"/>
            <a:ext cx="6455227" cy="50207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版本管理的基本概念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121" y="1673352"/>
            <a:ext cx="4537165" cy="4106962"/>
          </a:xfrm>
        </p:spPr>
        <p:txBody>
          <a:bodyPr/>
          <a:lstStyle/>
          <a:p>
            <a:pPr marL="45720" indent="0">
              <a:lnSpc>
                <a:spcPct val="150000"/>
              </a:lnSpc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/>
              <a:t>在电脑任意位置创建一个存放项目代码的目录，例如：</a:t>
            </a:r>
            <a:r>
              <a:rPr lang="en-US" altLang="zh-CN" dirty="0"/>
              <a:t>D:\TortoiseSVN\Repository\Source</a:t>
            </a:r>
            <a:br>
              <a:rPr lang="en-US" altLang="zh-CN" dirty="0"/>
            </a:br>
            <a:r>
              <a:rPr lang="en-US" altLang="zh-CN" dirty="0"/>
              <a:t>2. </a:t>
            </a:r>
            <a:r>
              <a:rPr lang="zh-CN" altLang="en-US" dirty="0"/>
              <a:t>将代码检出到该</a:t>
            </a:r>
            <a:r>
              <a:rPr lang="zh-CN" altLang="en-US" dirty="0" smtClean="0"/>
              <a:t>位置（</a:t>
            </a:r>
            <a:r>
              <a:rPr lang="en-US" altLang="zh-CN" dirty="0"/>
              <a:t> </a:t>
            </a:r>
            <a:r>
              <a:rPr lang="en-US" altLang="zh-CN" dirty="0" err="1"/>
              <a:t>MyAppProject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65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版本管理的基本概念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120" y="1673351"/>
            <a:ext cx="4079966" cy="4400877"/>
          </a:xfrm>
        </p:spPr>
        <p:txBody>
          <a:bodyPr/>
          <a:lstStyle/>
          <a:p>
            <a:r>
              <a:rPr lang="zh-CN" altLang="en-US" dirty="0" smtClean="0"/>
              <a:t>开发完一轮的需求了，产品可以上线了</a:t>
            </a:r>
            <a:endParaRPr lang="en-US" altLang="zh-CN" dirty="0" smtClean="0"/>
          </a:p>
          <a:p>
            <a:r>
              <a:rPr lang="zh-CN" altLang="en-US" dirty="0" smtClean="0"/>
              <a:t>标记一个</a:t>
            </a:r>
            <a:r>
              <a:rPr lang="en-US" altLang="zh-CN" dirty="0" smtClean="0"/>
              <a:t>Tag</a:t>
            </a:r>
          </a:p>
          <a:p>
            <a:r>
              <a:rPr lang="zh-CN" altLang="en-US" dirty="0"/>
              <a:t>开发下一阶段的新需求，开发中</a:t>
            </a:r>
            <a:r>
              <a:rPr lang="en-US" altLang="zh-CN" dirty="0" err="1"/>
              <a:t>ing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http://img.blog.csdn.net/20160411163008118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286" y="1331893"/>
            <a:ext cx="6398531" cy="534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15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版本管理的基本概念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120" y="1673352"/>
            <a:ext cx="4569823" cy="43029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用户或测试人员反馈应用有重大</a:t>
            </a:r>
            <a:r>
              <a:rPr lang="en-US" altLang="zh-CN" dirty="0"/>
              <a:t>bug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需要立即修复该</a:t>
            </a:r>
            <a:r>
              <a:rPr lang="en-US" altLang="zh-CN" dirty="0"/>
              <a:t>bug</a:t>
            </a:r>
            <a:r>
              <a:rPr lang="zh-CN" altLang="en-US" dirty="0"/>
              <a:t>并尽快上线， 此时程序员需要为 </a:t>
            </a:r>
            <a:r>
              <a:rPr lang="en-US" altLang="zh-CN" dirty="0"/>
              <a:t>tags/1.0 </a:t>
            </a:r>
            <a:r>
              <a:rPr lang="zh-CN" altLang="en-US" dirty="0"/>
              <a:t>下的</a:t>
            </a:r>
            <a:r>
              <a:rPr lang="en-US" altLang="zh-CN" dirty="0" err="1"/>
              <a:t>MyAppProject</a:t>
            </a:r>
            <a:r>
              <a:rPr lang="en-US" altLang="zh-CN" dirty="0"/>
              <a:t> </a:t>
            </a:r>
            <a:r>
              <a:rPr lang="zh-CN" altLang="en-US" dirty="0"/>
              <a:t>打一个分支</a:t>
            </a:r>
            <a:r>
              <a:rPr lang="en-US" altLang="zh-CN" dirty="0"/>
              <a:t>branch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4" y="2406939"/>
            <a:ext cx="5795963" cy="331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4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版本管理的基本概念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120" y="1673352"/>
            <a:ext cx="4646023" cy="40198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bug </a:t>
            </a:r>
            <a:r>
              <a:rPr lang="zh-CN" altLang="en-US" dirty="0"/>
              <a:t>修复好后，先提交修改的文件，并进行客户端</a:t>
            </a:r>
            <a:r>
              <a:rPr lang="en-US" altLang="zh-CN" dirty="0"/>
              <a:t>App</a:t>
            </a:r>
            <a:r>
              <a:rPr lang="zh-CN" altLang="en-US" dirty="0"/>
              <a:t>上线，上线完成后再将</a:t>
            </a:r>
            <a:r>
              <a:rPr lang="en-US" altLang="zh-CN" dirty="0"/>
              <a:t>branches/</a:t>
            </a:r>
            <a:r>
              <a:rPr lang="en-US" altLang="zh-CN" dirty="0" err="1"/>
              <a:t>MyAppProject</a:t>
            </a:r>
            <a:r>
              <a:rPr lang="en-US" altLang="zh-CN" dirty="0"/>
              <a:t>/</a:t>
            </a:r>
            <a:r>
              <a:rPr lang="zh-CN" altLang="en-US" dirty="0"/>
              <a:t>打个</a:t>
            </a:r>
            <a:r>
              <a:rPr lang="en-US" altLang="zh-CN" dirty="0"/>
              <a:t>tag</a:t>
            </a:r>
            <a:r>
              <a:rPr lang="zh-CN" altLang="en-US" dirty="0"/>
              <a:t>到</a:t>
            </a:r>
            <a:r>
              <a:rPr lang="en-US" altLang="zh-CN" dirty="0"/>
              <a:t>1.0.1</a:t>
            </a:r>
            <a:r>
              <a:rPr lang="zh-CN" altLang="en-US" dirty="0"/>
              <a:t>目录下（</a:t>
            </a:r>
            <a:r>
              <a:rPr lang="en-US" altLang="zh-CN" dirty="0"/>
              <a:t>tags/1.0.1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将</a:t>
            </a:r>
            <a:r>
              <a:rPr lang="en-US" altLang="zh-CN" dirty="0"/>
              <a:t>branches/</a:t>
            </a:r>
            <a:r>
              <a:rPr lang="en-US" altLang="zh-CN" dirty="0" err="1"/>
              <a:t>MyAppProject</a:t>
            </a:r>
            <a:r>
              <a:rPr lang="zh-CN" altLang="en-US" dirty="0"/>
              <a:t>打一个新的</a:t>
            </a:r>
            <a:r>
              <a:rPr lang="en-US" altLang="zh-CN" dirty="0"/>
              <a:t>tag</a:t>
            </a:r>
            <a:r>
              <a:rPr lang="zh-CN" altLang="en-US" dirty="0"/>
              <a:t>是以便于下次在此基础上再次修复</a:t>
            </a:r>
            <a:r>
              <a:rPr lang="en-US" altLang="zh-CN" dirty="0"/>
              <a:t>bug</a:t>
            </a:r>
            <a:r>
              <a:rPr lang="zh-CN" altLang="en-US" dirty="0"/>
              <a:t>，至此</a:t>
            </a:r>
            <a:r>
              <a:rPr lang="en-US" altLang="zh-CN" dirty="0"/>
              <a:t>bug</a:t>
            </a:r>
            <a:r>
              <a:rPr lang="zh-CN" altLang="en-US" dirty="0"/>
              <a:t>修复已经</a:t>
            </a:r>
            <a:r>
              <a:rPr lang="zh-CN" altLang="en-US" dirty="0" smtClean="0"/>
              <a:t>完成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4" y="2406939"/>
            <a:ext cx="5795963" cy="331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0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版本管理的基本概念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120" y="1673352"/>
            <a:ext cx="4111262" cy="4183162"/>
          </a:xfrm>
        </p:spPr>
        <p:txBody>
          <a:bodyPr>
            <a:normAutofit/>
          </a:bodyPr>
          <a:lstStyle/>
          <a:p>
            <a:r>
              <a:rPr lang="zh-CN" altLang="en-US" dirty="0"/>
              <a:t>接下来将</a:t>
            </a:r>
            <a:r>
              <a:rPr lang="en-US" altLang="zh-CN" dirty="0"/>
              <a:t>branch</a:t>
            </a:r>
            <a:r>
              <a:rPr lang="zh-CN" altLang="en-US" dirty="0"/>
              <a:t>和</a:t>
            </a:r>
            <a:r>
              <a:rPr lang="en-US" altLang="zh-CN" dirty="0"/>
              <a:t>trunk</a:t>
            </a:r>
            <a:r>
              <a:rPr lang="zh-CN" altLang="en-US" dirty="0"/>
              <a:t>进行合并，操作步骤如下</a:t>
            </a:r>
            <a:endParaRPr lang="en-US" altLang="zh-CN" dirty="0"/>
          </a:p>
          <a:p>
            <a:r>
              <a:rPr lang="zh-CN" altLang="en-US" dirty="0"/>
              <a:t>此时合并彻底结束</a:t>
            </a:r>
            <a:endParaRPr lang="en-US" altLang="zh-CN" dirty="0"/>
          </a:p>
          <a:p>
            <a:r>
              <a:rPr lang="en-US" altLang="zh-CN" dirty="0"/>
              <a:t>branches</a:t>
            </a:r>
            <a:r>
              <a:rPr lang="zh-CN" altLang="en-US" dirty="0"/>
              <a:t>目录下的源码如果不想要也可以删掉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1673352"/>
            <a:ext cx="65341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版本管理的基本</a:t>
            </a:r>
            <a:r>
              <a:rPr lang="zh-CN" altLang="en-US" dirty="0" smtClean="0"/>
              <a:t>概念 </a:t>
            </a:r>
            <a:r>
              <a:rPr lang="en-US" altLang="zh-CN" dirty="0" smtClean="0"/>
              <a:t>SVN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下一般软件的发布流程</a:t>
            </a:r>
            <a:endParaRPr lang="en-US" altLang="zh-CN" dirty="0" smtClean="0"/>
          </a:p>
          <a:p>
            <a:pPr marL="4572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6" y="2030443"/>
            <a:ext cx="7489373" cy="44356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558" y="4248278"/>
            <a:ext cx="5565405" cy="230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5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</a:t>
            </a:r>
            <a:r>
              <a:rPr lang="zh-CN" altLang="en-US" dirty="0"/>
              <a:t>方便，逻辑明确，符合一般人思维习惯。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zh-CN" altLang="en-US" dirty="0"/>
              <a:t>易于管理，集中式服务器更能保证安全性。 </a:t>
            </a:r>
          </a:p>
          <a:p>
            <a:pPr lvl="1"/>
            <a:r>
              <a:rPr lang="zh-CN" altLang="en-US" dirty="0" smtClean="0"/>
              <a:t> </a:t>
            </a:r>
            <a:r>
              <a:rPr lang="zh-CN" altLang="en-US" dirty="0"/>
              <a:t>代码一致性非常高。 </a:t>
            </a:r>
          </a:p>
          <a:p>
            <a:pPr lvl="1"/>
            <a:r>
              <a:rPr lang="zh-CN" altLang="en-US" dirty="0" smtClean="0"/>
              <a:t> </a:t>
            </a:r>
            <a:r>
              <a:rPr lang="zh-CN" altLang="en-US" dirty="0"/>
              <a:t>适合开发人数不多的项目开发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缺点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</a:t>
            </a:r>
            <a:r>
              <a:rPr lang="zh-CN" altLang="en-US" dirty="0"/>
              <a:t>压力太大，数据库容量暴增。 </a:t>
            </a:r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不能连接到服务器上，基本上不可以</a:t>
            </a:r>
            <a:r>
              <a:rPr lang="zh-CN" altLang="en-US" dirty="0" smtClean="0"/>
              <a:t>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适合开源开发</a:t>
            </a:r>
          </a:p>
        </p:txBody>
      </p:sp>
    </p:spTree>
    <p:extLst>
      <p:ext uri="{BB962C8B-B14F-4D97-AF65-F5344CB8AC3E}">
        <p14:creationId xmlns:p14="http://schemas.microsoft.com/office/powerpoint/2010/main" val="383001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内核的版本控制工具</a:t>
            </a:r>
            <a:endParaRPr lang="en-US" altLang="zh-CN" dirty="0" smtClean="0"/>
          </a:p>
          <a:p>
            <a:r>
              <a:rPr lang="zh-CN" altLang="en-US" dirty="0" smtClean="0"/>
              <a:t>名字的由来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linus</a:t>
            </a:r>
            <a:r>
              <a:rPr lang="zh-CN" altLang="en-US" dirty="0" smtClean="0"/>
              <a:t>说我</a:t>
            </a:r>
            <a:r>
              <a:rPr lang="zh-CN" altLang="en-US" dirty="0"/>
              <a:t>是一个自大的混蛋，所以我用我的名字来命名我所有的项目。第一个就是</a:t>
            </a:r>
            <a:r>
              <a:rPr lang="en-US" altLang="zh-CN" dirty="0"/>
              <a:t>Linux</a:t>
            </a:r>
            <a:r>
              <a:rPr lang="zh-CN" altLang="en-US" dirty="0"/>
              <a:t>，现在这个就叫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Global Information Tracker</a:t>
            </a:r>
          </a:p>
        </p:txBody>
      </p:sp>
    </p:spTree>
    <p:extLst>
      <p:ext uri="{BB962C8B-B14F-4D97-AF65-F5344CB8AC3E}">
        <p14:creationId xmlns:p14="http://schemas.microsoft.com/office/powerpoint/2010/main" val="219389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推荐使用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强大的文件系统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有较好的灵活性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分布式管理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本地操作，速度快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GitHub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42" y="402228"/>
            <a:ext cx="6183085" cy="23959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591" y="3233329"/>
            <a:ext cx="6159386" cy="234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8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120" y="1673352"/>
            <a:ext cx="9509760" cy="492905"/>
          </a:xfrm>
        </p:spPr>
        <p:txBody>
          <a:bodyPr/>
          <a:lstStyle/>
          <a:p>
            <a:r>
              <a:rPr lang="zh-CN" altLang="en-US" dirty="0" smtClean="0"/>
              <a:t>完整性：存储</a:t>
            </a:r>
            <a:r>
              <a:rPr lang="zh-CN" altLang="en-US" dirty="0"/>
              <a:t>前都计算校验和，然后以</a:t>
            </a:r>
            <a:r>
              <a:rPr lang="zh-CN" altLang="en-US" dirty="0" smtClean="0"/>
              <a:t>校验和来</a:t>
            </a:r>
            <a:r>
              <a:rPr lang="zh-CN" altLang="en-US" dirty="0"/>
              <a:t>引用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25134"/>
            <a:ext cx="7432901" cy="21374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524000" y="4329659"/>
            <a:ext cx="27574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一般只添加数据</a:t>
            </a:r>
          </a:p>
        </p:txBody>
      </p:sp>
      <p:sp>
        <p:nvSpPr>
          <p:cNvPr id="10" name="矩形 9"/>
          <p:cNvSpPr/>
          <p:nvPr/>
        </p:nvSpPr>
        <p:spPr>
          <a:xfrm>
            <a:off x="1524000" y="4896885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三种状态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9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什么是版本管理</a:t>
            </a:r>
            <a:endParaRPr lang="en-US" altLang="zh-CN" dirty="0" smtClean="0"/>
          </a:p>
          <a:p>
            <a:r>
              <a:rPr lang="zh-CN" altLang="en-US" dirty="0" smtClean="0"/>
              <a:t>版本管理的简史</a:t>
            </a:r>
            <a:endParaRPr lang="en-US" altLang="zh-CN" dirty="0" smtClean="0"/>
          </a:p>
          <a:p>
            <a:r>
              <a:rPr lang="zh-CN" altLang="en-US" dirty="0"/>
              <a:t>版本</a:t>
            </a:r>
            <a:r>
              <a:rPr lang="zh-CN" altLang="en-US" dirty="0" smtClean="0"/>
              <a:t>管理的基本概念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的介绍</a:t>
            </a:r>
            <a:endParaRPr lang="en-US" altLang="zh-CN" dirty="0" smtClean="0"/>
          </a:p>
          <a:p>
            <a:r>
              <a:rPr lang="zh-CN" altLang="en-US" dirty="0" smtClean="0"/>
              <a:t>小推荐</a:t>
            </a:r>
            <a:r>
              <a:rPr lang="en-US" altLang="zh-CN" dirty="0" smtClean="0"/>
              <a:t>-beyond compare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介绍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72" y="1766433"/>
            <a:ext cx="7620000" cy="4200525"/>
          </a:xfrm>
        </p:spPr>
      </p:pic>
      <p:sp>
        <p:nvSpPr>
          <p:cNvPr id="5" name="矩形 4"/>
          <p:cNvSpPr/>
          <p:nvPr/>
        </p:nvSpPr>
        <p:spPr>
          <a:xfrm>
            <a:off x="100149" y="1766433"/>
            <a:ext cx="436299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Committed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保存到本地数据库中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Modified 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已修改了文件，还未保存到数据库中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Staged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对一个已修改的文件做了标记，包含在下次提交的快照中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59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120" y="1673352"/>
            <a:ext cx="9509760" cy="2237341"/>
          </a:xfrm>
        </p:spPr>
        <p:txBody>
          <a:bodyPr/>
          <a:lstStyle/>
          <a:p>
            <a:r>
              <a:rPr lang="zh-CN" altLang="en-US" dirty="0" smtClean="0"/>
              <a:t>服务器端（</a:t>
            </a:r>
            <a:r>
              <a:rPr lang="en-US" altLang="zh-CN" dirty="0" smtClean="0">
                <a:hlinkClick r:id="rId3"/>
              </a:rPr>
              <a:t>http://192.168.18.11:10101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客户端的使用</a:t>
            </a:r>
            <a:endParaRPr lang="en-US" altLang="zh-CN" dirty="0" smtClean="0"/>
          </a:p>
          <a:p>
            <a:r>
              <a:rPr lang="zh-CN" altLang="en-US" dirty="0" smtClean="0"/>
              <a:t>一些基本操作</a:t>
            </a:r>
            <a:endParaRPr lang="en-US" altLang="zh-CN" dirty="0" smtClean="0"/>
          </a:p>
          <a:p>
            <a:r>
              <a:rPr lang="en-US" altLang="zh-CN" dirty="0" smtClean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79392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GitBlit</a:t>
            </a:r>
            <a:endParaRPr lang="en-US" altLang="zh-CN" dirty="0" smtClean="0"/>
          </a:p>
          <a:p>
            <a:r>
              <a:rPr lang="zh-CN" altLang="en-US" dirty="0" smtClean="0"/>
              <a:t>版本</a:t>
            </a:r>
            <a:r>
              <a:rPr lang="zh-CN" altLang="en-US" dirty="0" smtClean="0"/>
              <a:t>库的状态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活力</a:t>
            </a:r>
            <a:endParaRPr lang="en-US" altLang="zh-CN" dirty="0" smtClean="0"/>
          </a:p>
          <a:p>
            <a:pPr lvl="1"/>
            <a:r>
              <a:rPr lang="zh-CN" altLang="en-US" dirty="0"/>
              <a:t>活跃用户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9" y="2573738"/>
            <a:ext cx="9024257" cy="41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0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120" y="1673352"/>
            <a:ext cx="9509760" cy="1347434"/>
          </a:xfrm>
        </p:spPr>
        <p:txBody>
          <a:bodyPr/>
          <a:lstStyle/>
          <a:p>
            <a:r>
              <a:rPr lang="zh-CN" altLang="en-US" dirty="0"/>
              <a:t>许多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Repositories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39" y="2539094"/>
            <a:ext cx="11777325" cy="265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9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客户端使用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341120" y="1673352"/>
            <a:ext cx="3287349" cy="4343400"/>
          </a:xfrm>
        </p:spPr>
        <p:txBody>
          <a:bodyPr/>
          <a:lstStyle/>
          <a:p>
            <a:r>
              <a:rPr lang="zh-CN" altLang="en-US" dirty="0" smtClean="0"/>
              <a:t>多种多样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自带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TortoiseGit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GitHub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482" y="226041"/>
            <a:ext cx="4972050" cy="59626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6" y="1739919"/>
            <a:ext cx="3535786" cy="431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2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的基本操作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单人版本管理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版本的更新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版本的回退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人协同开发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冲突的解决</a:t>
            </a:r>
          </a:p>
        </p:txBody>
      </p:sp>
      <p:sp>
        <p:nvSpPr>
          <p:cNvPr id="4" name="矩形 3"/>
          <p:cNvSpPr/>
          <p:nvPr/>
        </p:nvSpPr>
        <p:spPr>
          <a:xfrm>
            <a:off x="5735864" y="24193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2" indent="0">
              <a:buNone/>
            </a:pPr>
            <a:r>
              <a:rPr lang="en-US" altLang="zh-CN" dirty="0">
                <a:hlinkClick r:id="rId2" action="ppaction://hlinkfile"/>
              </a:rPr>
              <a:t>GIT</a:t>
            </a:r>
            <a:r>
              <a:rPr lang="zh-CN" altLang="en-US" dirty="0">
                <a:hlinkClick r:id="rId2" action="ppaction://hlinkfile"/>
              </a:rPr>
              <a:t>基本操作</a:t>
            </a:r>
            <a:r>
              <a:rPr lang="en-US" altLang="zh-CN" dirty="0">
                <a:hlinkClick r:id="rId2" action="ppaction://hlinkfile"/>
              </a:rPr>
              <a:t>.mp4</a:t>
            </a:r>
            <a:endParaRPr lang="en-US" altLang="zh-CN" dirty="0"/>
          </a:p>
          <a:p>
            <a:pPr marL="685800" lvl="2" indent="0">
              <a:buNone/>
            </a:pPr>
            <a:r>
              <a:rPr lang="en-US" altLang="zh-CN" dirty="0">
                <a:hlinkClick r:id="rId3" action="ppaction://hlinkfile"/>
              </a:rPr>
              <a:t>GIT</a:t>
            </a:r>
            <a:r>
              <a:rPr lang="zh-CN" altLang="en-US" dirty="0">
                <a:hlinkClick r:id="rId3" action="ppaction://hlinkfile"/>
              </a:rPr>
              <a:t>基本操作</a:t>
            </a:r>
            <a:r>
              <a:rPr lang="en-US" altLang="zh-CN" dirty="0">
                <a:hlinkClick r:id="rId3" action="ppaction://hlinkfile"/>
              </a:rPr>
              <a:t>-</a:t>
            </a:r>
            <a:r>
              <a:rPr lang="zh-CN" altLang="en-US" dirty="0">
                <a:hlinkClick r:id="rId3" action="ppaction://hlinkfile"/>
              </a:rPr>
              <a:t>冲突解决</a:t>
            </a:r>
            <a:r>
              <a:rPr lang="en-US" altLang="zh-CN" dirty="0">
                <a:hlinkClick r:id="rId3" action="ppaction://hlinkfile"/>
              </a:rPr>
              <a:t>.mp4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7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优点： </a:t>
            </a:r>
          </a:p>
          <a:p>
            <a:pPr lvl="1"/>
            <a:r>
              <a:rPr lang="zh-CN" altLang="en-US" dirty="0" smtClean="0"/>
              <a:t>适合</a:t>
            </a:r>
            <a:r>
              <a:rPr lang="zh-CN" altLang="en-US" dirty="0"/>
              <a:t>分布式开发，强调个体。 </a:t>
            </a:r>
          </a:p>
          <a:p>
            <a:pPr lvl="1"/>
            <a:r>
              <a:rPr lang="zh-CN" altLang="en-US" dirty="0" smtClean="0"/>
              <a:t>公共</a:t>
            </a:r>
            <a:r>
              <a:rPr lang="zh-CN" altLang="en-US" dirty="0"/>
              <a:t>服务器压力和数据量都不会太大。 </a:t>
            </a:r>
          </a:p>
          <a:p>
            <a:pPr lvl="1"/>
            <a:r>
              <a:rPr lang="zh-CN" altLang="en-US" dirty="0" smtClean="0"/>
              <a:t>速度</a:t>
            </a:r>
            <a:r>
              <a:rPr lang="zh-CN" altLang="en-US" dirty="0"/>
              <a:t>快、灵活。 </a:t>
            </a:r>
          </a:p>
          <a:p>
            <a:pPr lvl="1"/>
            <a:r>
              <a:rPr lang="zh-CN" altLang="en-US" dirty="0" smtClean="0"/>
              <a:t>任意</a:t>
            </a:r>
            <a:r>
              <a:rPr lang="zh-CN" altLang="en-US" dirty="0"/>
              <a:t>两个开发者之间可以很容易的解决冲突。 </a:t>
            </a:r>
          </a:p>
          <a:p>
            <a:pPr lvl="1"/>
            <a:r>
              <a:rPr lang="zh-CN" altLang="en-US" dirty="0" smtClean="0"/>
              <a:t>离线</a:t>
            </a:r>
            <a:r>
              <a:rPr lang="zh-CN" altLang="en-US" dirty="0"/>
              <a:t>工作。 </a:t>
            </a:r>
          </a:p>
          <a:p>
            <a:r>
              <a:rPr lang="zh-CN" altLang="en-US" dirty="0"/>
              <a:t>缺点： </a:t>
            </a:r>
          </a:p>
          <a:p>
            <a:pPr lvl="1"/>
            <a:r>
              <a:rPr lang="zh-CN" altLang="en-US" dirty="0" smtClean="0"/>
              <a:t>学习</a:t>
            </a:r>
            <a:r>
              <a:rPr lang="zh-CN" altLang="en-US" dirty="0"/>
              <a:t>周期相对而言比较长。 </a:t>
            </a:r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符合常规思维。 </a:t>
            </a:r>
          </a:p>
          <a:p>
            <a:pPr lvl="1"/>
            <a:r>
              <a:rPr lang="zh-CN" altLang="en-US" dirty="0" smtClean="0"/>
              <a:t>代码</a:t>
            </a:r>
            <a:r>
              <a:rPr lang="zh-CN" altLang="en-US" dirty="0"/>
              <a:t>保密性差，一旦开发者把整个库克隆下来就可以完全公开所有代码和版本信息。</a:t>
            </a:r>
          </a:p>
        </p:txBody>
      </p:sp>
    </p:spTree>
    <p:extLst>
      <p:ext uri="{BB962C8B-B14F-4D97-AF65-F5344CB8AC3E}">
        <p14:creationId xmlns:p14="http://schemas.microsoft.com/office/powerpoint/2010/main" val="35511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GitHub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itHub</a:t>
            </a:r>
            <a:r>
              <a:rPr lang="zh-CN" altLang="en-US" dirty="0"/>
              <a:t>是一个面向开源及私有软件项目的托管</a:t>
            </a:r>
            <a:r>
              <a:rPr lang="zh-CN" altLang="en-US" dirty="0" smtClean="0"/>
              <a:t>平台</a:t>
            </a:r>
            <a:r>
              <a:rPr lang="zh-CN" altLang="en-US" dirty="0"/>
              <a:t>，</a:t>
            </a:r>
            <a:r>
              <a:rPr lang="zh-CN" altLang="en-US" dirty="0" smtClean="0"/>
              <a:t>因为</a:t>
            </a:r>
            <a:r>
              <a:rPr lang="zh-CN" altLang="en-US" dirty="0"/>
              <a:t>只支持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作为唯一的版本库格式进行托管，故</a:t>
            </a:r>
            <a:r>
              <a:rPr lang="zh-CN" altLang="en-US" dirty="0" smtClean="0"/>
              <a:t>名</a:t>
            </a:r>
            <a:r>
              <a:rPr lang="en-US" altLang="zh-CN" dirty="0"/>
              <a:t>G</a:t>
            </a:r>
            <a:r>
              <a:rPr lang="en-US" altLang="zh-CN" dirty="0" smtClean="0"/>
              <a:t>itHub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8" y="2420574"/>
            <a:ext cx="8486212" cy="419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6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256" y="1673225"/>
            <a:ext cx="878748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8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256" y="1673225"/>
            <a:ext cx="878748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1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Revision Control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Source Control</a:t>
            </a:r>
          </a:p>
          <a:p>
            <a:r>
              <a:rPr lang="zh-CN" altLang="en-US" dirty="0" smtClean="0"/>
              <a:t>通过文档控制，记录任何工程项目内各个模块的改动历程</a:t>
            </a:r>
            <a:endParaRPr lang="en-US" altLang="zh-CN" dirty="0" smtClean="0"/>
          </a:p>
          <a:p>
            <a:r>
              <a:rPr lang="zh-CN" altLang="en-US" dirty="0" smtClean="0"/>
              <a:t>给使用者提供能够恢复到之前任一状态的选择权</a:t>
            </a:r>
            <a:endParaRPr lang="en-US" altLang="zh-CN" dirty="0" smtClean="0"/>
          </a:p>
          <a:p>
            <a:r>
              <a:rPr lang="zh-CN" altLang="en-US" dirty="0" smtClean="0"/>
              <a:t>理论上所有的信息记录都可以加上版本控制</a:t>
            </a:r>
            <a:endParaRPr lang="en-US" altLang="zh-CN" dirty="0"/>
          </a:p>
          <a:p>
            <a:pPr lvl="1"/>
            <a:r>
              <a:rPr lang="zh-CN" altLang="en-US" dirty="0" smtClean="0"/>
              <a:t>主要还是在软件开发的流程中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CAD</a:t>
            </a:r>
            <a:r>
              <a:rPr lang="zh-CN" altLang="en-US" dirty="0" smtClean="0"/>
              <a:t>电子文件，电路板设计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网页设计师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ArgGIS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文件的管理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5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写书</a:t>
            </a:r>
            <a:endParaRPr lang="en-US" altLang="zh-CN" sz="1800" dirty="0"/>
          </a:p>
          <a:p>
            <a:r>
              <a:rPr lang="zh-CN" altLang="en-US" sz="1800" dirty="0"/>
              <a:t>写文档神器</a:t>
            </a:r>
            <a:endParaRPr lang="en-US" altLang="zh-CN" sz="1800" dirty="0"/>
          </a:p>
          <a:p>
            <a:r>
              <a:rPr lang="zh-CN" altLang="en-US" sz="1800" dirty="0" smtClean="0"/>
              <a:t>健身（</a:t>
            </a:r>
            <a:r>
              <a:rPr lang="en-US" altLang="zh-CN" sz="1800" dirty="0">
                <a:hlinkClick r:id="rId3"/>
              </a:rPr>
              <a:t>https://</a:t>
            </a:r>
            <a:r>
              <a:rPr lang="en-US" altLang="zh-CN" sz="1800" dirty="0" smtClean="0">
                <a:hlinkClick r:id="rId3"/>
              </a:rPr>
              <a:t>github.com/hoosin/EveryDaySport</a:t>
            </a:r>
            <a:r>
              <a:rPr lang="zh-CN" altLang="en-US" sz="1800" dirty="0" smtClean="0"/>
              <a:t>）</a:t>
            </a:r>
            <a:endParaRPr lang="en-US" altLang="zh-CN" sz="1800" dirty="0"/>
          </a:p>
          <a:p>
            <a:r>
              <a:rPr lang="zh-CN" altLang="en-US" sz="1800" dirty="0"/>
              <a:t>找男票（</a:t>
            </a:r>
            <a:r>
              <a:rPr lang="en-US" altLang="zh-CN" sz="1800" dirty="0">
                <a:hlinkClick r:id="rId4"/>
              </a:rPr>
              <a:t>https://github.com/YixuanFranco/YourBoyfriend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zh-CN" altLang="en-US" sz="1800" dirty="0"/>
              <a:t>用</a:t>
            </a:r>
            <a:r>
              <a:rPr lang="en-US" altLang="zh-CN" sz="1800" dirty="0"/>
              <a:t>GitHub</a:t>
            </a:r>
            <a:r>
              <a:rPr lang="zh-CN" altLang="en-US" sz="1800" dirty="0"/>
              <a:t>搭建博客、个人网站或者公司官网</a:t>
            </a:r>
            <a:endParaRPr lang="en-US" altLang="zh-CN" sz="1800" dirty="0"/>
          </a:p>
          <a:p>
            <a:r>
              <a:rPr lang="zh-CN" altLang="en-US" sz="1800" dirty="0"/>
              <a:t>项目管理</a:t>
            </a:r>
            <a:endParaRPr lang="en-US" altLang="zh-CN" sz="1800" dirty="0"/>
          </a:p>
          <a:p>
            <a:r>
              <a:rPr lang="zh-CN" altLang="en-US" sz="1800" dirty="0"/>
              <a:t>科研项目及数据</a:t>
            </a:r>
            <a:endParaRPr lang="en-US" altLang="zh-CN" sz="1800" dirty="0"/>
          </a:p>
          <a:p>
            <a:r>
              <a:rPr lang="zh-CN" altLang="en-US" sz="1800" dirty="0"/>
              <a:t>个人简历</a:t>
            </a:r>
            <a:endParaRPr lang="en-US" altLang="zh-CN" sz="1800" dirty="0"/>
          </a:p>
          <a:p>
            <a:r>
              <a:rPr lang="zh-CN" altLang="en-US" sz="1800" dirty="0" smtClean="0"/>
              <a:t>设计资源库</a:t>
            </a:r>
            <a:r>
              <a:rPr lang="zh-CN" altLang="en-US" sz="1800" b="1" dirty="0" smtClean="0"/>
              <a:t>（</a:t>
            </a:r>
            <a:r>
              <a:rPr lang="en-US" altLang="zh-CN" sz="1800" b="1" dirty="0">
                <a:hlinkClick r:id="rId5"/>
              </a:rPr>
              <a:t>https://</a:t>
            </a:r>
            <a:r>
              <a:rPr lang="en-US" altLang="zh-CN" sz="1800" b="1" dirty="0" smtClean="0">
                <a:hlinkClick r:id="rId5"/>
              </a:rPr>
              <a:t>github.com/timmy3131/design-resource</a:t>
            </a:r>
            <a:r>
              <a:rPr lang="zh-CN" altLang="en-US" sz="1800" b="1" dirty="0" smtClean="0"/>
              <a:t>）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9737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小推荐</a:t>
            </a:r>
            <a:r>
              <a:rPr lang="en-US" altLang="zh-CN" dirty="0" smtClean="0"/>
              <a:t>-beyond compare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5077" y="2236947"/>
            <a:ext cx="3884023" cy="196791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解决代码的冲突问题</a:t>
            </a:r>
            <a:endParaRPr lang="en-US" altLang="zh-CN" dirty="0" smtClean="0"/>
          </a:p>
          <a:p>
            <a:r>
              <a:rPr lang="zh-CN" altLang="en-US" dirty="0" smtClean="0"/>
              <a:t>用记事本能打开的文件</a:t>
            </a:r>
            <a:endParaRPr lang="en-US" altLang="zh-CN" dirty="0" smtClean="0"/>
          </a:p>
          <a:p>
            <a:r>
              <a:rPr lang="zh-CN" altLang="en-US" dirty="0" smtClean="0"/>
              <a:t>不同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的差异比较</a:t>
            </a:r>
            <a:endParaRPr lang="en-US" altLang="zh-CN" dirty="0" smtClean="0"/>
          </a:p>
          <a:p>
            <a:r>
              <a:rPr lang="zh-CN" altLang="en-US" dirty="0"/>
              <a:t>图片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21" y="2236947"/>
            <a:ext cx="8781626" cy="41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0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小推荐</a:t>
            </a:r>
            <a:r>
              <a:rPr lang="en-US" altLang="zh-CN" dirty="0"/>
              <a:t>-beyond compare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598" y="1527048"/>
            <a:ext cx="9715514" cy="5232981"/>
          </a:xfrm>
        </p:spPr>
      </p:pic>
    </p:spTree>
    <p:extLst>
      <p:ext uri="{BB962C8B-B14F-4D97-AF65-F5344CB8AC3E}">
        <p14:creationId xmlns:p14="http://schemas.microsoft.com/office/powerpoint/2010/main" val="256811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12260" y="2967335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谢谢聆听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656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版本管理的简史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习惯</a:t>
            </a:r>
            <a:r>
              <a:rPr lang="zh-CN" altLang="en-US" dirty="0"/>
              <a:t>用复制整个项目目录的方式来保存不同的版本，或许还会改名加上备份时间以示区别。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好处：简单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坏处：</a:t>
            </a:r>
            <a:endParaRPr lang="en-US" altLang="zh-CN" dirty="0"/>
          </a:p>
          <a:p>
            <a:pPr lvl="2"/>
            <a:r>
              <a:rPr lang="zh-CN" altLang="en-US" dirty="0" smtClean="0"/>
              <a:t>特别</a:t>
            </a:r>
            <a:r>
              <a:rPr lang="zh-CN" altLang="en-US" dirty="0"/>
              <a:t>容易犯</a:t>
            </a:r>
            <a:r>
              <a:rPr lang="zh-CN" altLang="en-US" dirty="0" smtClean="0"/>
              <a:t>错，有时候</a:t>
            </a:r>
            <a:r>
              <a:rPr lang="zh-CN" altLang="en-US" dirty="0"/>
              <a:t>会混淆所在的工作目录，一不小心会写错文件或者覆盖意想外的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忘记每个版本代表的是什么意思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541" y="4334909"/>
            <a:ext cx="5630658" cy="14566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418" y="3845052"/>
            <a:ext cx="61150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1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版本管理的简史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120" y="1673351"/>
            <a:ext cx="4841739" cy="4455305"/>
          </a:xfrm>
        </p:spPr>
        <p:txBody>
          <a:bodyPr/>
          <a:lstStyle/>
          <a:p>
            <a:r>
              <a:rPr lang="zh-CN" altLang="en-US" dirty="0" smtClean="0"/>
              <a:t>本地</a:t>
            </a:r>
            <a:r>
              <a:rPr lang="zh-CN" altLang="en-US" dirty="0"/>
              <a:t>版本控制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zh-CN" altLang="en-US" dirty="0"/>
              <a:t>某种简单的数据库来记录文件的历次更新</a:t>
            </a:r>
            <a:r>
              <a:rPr lang="zh-CN" altLang="en-US" dirty="0" smtClean="0"/>
              <a:t>差异</a:t>
            </a:r>
            <a:endParaRPr lang="en-US" altLang="zh-CN" dirty="0" smtClean="0"/>
          </a:p>
          <a:p>
            <a:r>
              <a:rPr lang="en-US" altLang="zh-CN" dirty="0" smtClean="0"/>
              <a:t>RCS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1982</a:t>
            </a:r>
            <a:r>
              <a:rPr lang="zh-CN" altLang="en-US" dirty="0" smtClean="0"/>
              <a:t>年）</a:t>
            </a:r>
            <a:r>
              <a:rPr lang="en-US" altLang="zh-CN" dirty="0" smtClean="0"/>
              <a:t>Revision Control System</a:t>
            </a:r>
          </a:p>
          <a:p>
            <a:r>
              <a:rPr lang="zh-CN" altLang="en-US" dirty="0" smtClean="0"/>
              <a:t>保存补丁集（文件修订前后的变化）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本地版本控制图解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859" y="1673351"/>
            <a:ext cx="5856038" cy="499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85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版本管理的简史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120" y="1741714"/>
            <a:ext cx="4199708" cy="4419600"/>
          </a:xfrm>
        </p:spPr>
        <p:txBody>
          <a:bodyPr/>
          <a:lstStyle/>
          <a:p>
            <a:r>
              <a:rPr lang="zh-CN" altLang="en-US" dirty="0" smtClean="0"/>
              <a:t>如何</a:t>
            </a:r>
            <a:r>
              <a:rPr lang="zh-CN" altLang="en-US" dirty="0"/>
              <a:t>让在不同系统上的开发者协同工作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集中化的版本控制系统（</a:t>
            </a:r>
            <a:r>
              <a:rPr lang="en-US" altLang="zh-CN" dirty="0"/>
              <a:t>Centralized Version Control </a:t>
            </a:r>
            <a:r>
              <a:rPr lang="en-US" altLang="zh-CN" dirty="0" smtClean="0"/>
              <a:t>Systems</a:t>
            </a:r>
            <a:r>
              <a:rPr lang="zh-CN" altLang="en-US" dirty="0" smtClean="0"/>
              <a:t>）应运而生</a:t>
            </a:r>
            <a:endParaRPr lang="en-US" altLang="zh-CN" dirty="0" smtClean="0"/>
          </a:p>
          <a:p>
            <a:pPr marL="4572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 descr="集中化的版本控制图解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380" y="1553608"/>
            <a:ext cx="6315280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7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版本管理的简史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120" y="1673351"/>
            <a:ext cx="4907282" cy="4664605"/>
          </a:xfrm>
        </p:spPr>
        <p:txBody>
          <a:bodyPr/>
          <a:lstStyle/>
          <a:p>
            <a:r>
              <a:rPr lang="zh-CN" altLang="en-US" dirty="0" smtClean="0"/>
              <a:t>分布式</a:t>
            </a:r>
            <a:r>
              <a:rPr lang="zh-CN" altLang="en-US" dirty="0"/>
              <a:t>版本控制系统（</a:t>
            </a:r>
            <a:r>
              <a:rPr lang="en-US" altLang="zh-CN" dirty="0"/>
              <a:t>Distributed Version Control System</a:t>
            </a:r>
            <a:r>
              <a:rPr lang="zh-CN" altLang="en-US" dirty="0"/>
              <a:t>，简称 </a:t>
            </a:r>
            <a:r>
              <a:rPr lang="en-US" altLang="zh-CN" dirty="0"/>
              <a:t>DVCS</a:t>
            </a:r>
            <a:r>
              <a:rPr lang="zh-CN" altLang="en-US" dirty="0"/>
              <a:t>）面世了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zh-CN" altLang="en-US" dirty="0" smtClean="0"/>
              <a:t>代表：</a:t>
            </a:r>
            <a:r>
              <a:rPr lang="en-US" altLang="zh-CN" dirty="0" err="1" smtClean="0"/>
              <a:t>Git</a:t>
            </a:r>
            <a:r>
              <a:rPr lang="zh-CN" altLang="en-US" dirty="0"/>
              <a:t>、</a:t>
            </a:r>
            <a:r>
              <a:rPr lang="en-US" altLang="zh-CN" dirty="0"/>
              <a:t>Mercurial</a:t>
            </a:r>
            <a:r>
              <a:rPr lang="zh-CN" altLang="en-US" dirty="0"/>
              <a:t>、</a:t>
            </a:r>
            <a:r>
              <a:rPr lang="en-US" altLang="zh-CN" dirty="0"/>
              <a:t>Bazaar </a:t>
            </a:r>
            <a:r>
              <a:rPr lang="zh-CN" altLang="en-US" dirty="0"/>
              <a:t>以及 </a:t>
            </a:r>
            <a:r>
              <a:rPr lang="en-US" altLang="zh-CN" dirty="0" err="1"/>
              <a:t>Darcs</a:t>
            </a:r>
            <a:r>
              <a:rPr lang="en-US" altLang="zh-CN" dirty="0"/>
              <a:t> 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pic>
        <p:nvPicPr>
          <p:cNvPr id="3074" name="Picture 2" descr="分布式版本控制图解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772" y="252579"/>
            <a:ext cx="5344887" cy="640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86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版本管理的简史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手写</a:t>
            </a:r>
            <a:endParaRPr lang="en-US" altLang="zh-CN" dirty="0" smtClean="0"/>
          </a:p>
          <a:p>
            <a:r>
              <a:rPr lang="zh-CN" altLang="en-US" dirty="0" smtClean="0"/>
              <a:t>本地版本控制系统</a:t>
            </a:r>
            <a:endParaRPr lang="en-US" altLang="zh-CN" dirty="0" smtClean="0"/>
          </a:p>
          <a:p>
            <a:r>
              <a:rPr lang="zh-CN" altLang="en-US" dirty="0" smtClean="0"/>
              <a:t>集中化版本控制系统</a:t>
            </a:r>
            <a:endParaRPr lang="en-US" altLang="zh-CN" dirty="0" smtClean="0"/>
          </a:p>
          <a:p>
            <a:r>
              <a:rPr lang="zh-CN" altLang="en-US" dirty="0" smtClean="0"/>
              <a:t>分布式版本控制系统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50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版本管理的基本概念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Repository</a:t>
            </a:r>
            <a:r>
              <a:rPr lang="zh-CN" altLang="en-US" dirty="0" smtClean="0"/>
              <a:t>（仓库）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文件服务器，记录每一次变更</a:t>
            </a:r>
            <a:endParaRPr lang="en-US" altLang="zh-CN" dirty="0" smtClean="0"/>
          </a:p>
          <a:p>
            <a:r>
              <a:rPr lang="en-US" altLang="zh-CN" dirty="0" smtClean="0"/>
              <a:t>Trunk</a:t>
            </a:r>
          </a:p>
          <a:p>
            <a:pPr lvl="1"/>
            <a:r>
              <a:rPr lang="zh-CN" altLang="en-US" dirty="0" smtClean="0"/>
              <a:t>主方向开发，新功能添加</a:t>
            </a:r>
            <a:endParaRPr lang="en-US" altLang="zh-CN" dirty="0"/>
          </a:p>
          <a:p>
            <a:r>
              <a:rPr lang="en-US" altLang="zh-CN" dirty="0" smtClean="0"/>
              <a:t>Tag</a:t>
            </a:r>
          </a:p>
          <a:p>
            <a:pPr lvl="1"/>
            <a:r>
              <a:rPr lang="zh-CN" altLang="en-US" dirty="0"/>
              <a:t>用于记录和保存每个</a:t>
            </a:r>
            <a:r>
              <a:rPr lang="en-US" altLang="zh-CN" dirty="0"/>
              <a:t>release/milestone</a:t>
            </a:r>
            <a:r>
              <a:rPr lang="zh-CN" altLang="en-US" dirty="0"/>
              <a:t>的代码</a:t>
            </a:r>
            <a:endParaRPr lang="en-US" altLang="zh-CN" dirty="0" smtClean="0"/>
          </a:p>
          <a:p>
            <a:r>
              <a:rPr lang="en-US" altLang="zh-CN" dirty="0" smtClean="0"/>
              <a:t>Branch</a:t>
            </a:r>
          </a:p>
          <a:p>
            <a:pPr lvl="1"/>
            <a:r>
              <a:rPr lang="zh-CN" altLang="en-US" dirty="0"/>
              <a:t>用于</a:t>
            </a:r>
            <a:r>
              <a:rPr lang="en-US" altLang="zh-CN" dirty="0"/>
              <a:t>bug fixing</a:t>
            </a:r>
          </a:p>
          <a:p>
            <a:pPr lvl="1"/>
            <a:endParaRPr lang="en-US" altLang="zh-CN" dirty="0" smtClean="0"/>
          </a:p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8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r Green 16x9">
  <a:themeElements>
    <a:clrScheme name="Sheer Green">
      <a:dk1>
        <a:srgbClr val="624D38"/>
      </a:dk1>
      <a:lt1>
        <a:srgbClr val="FFFFFF"/>
      </a:lt1>
      <a:dk2>
        <a:srgbClr val="404040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04C4809-32CE-4D76-8837-BF87A221E8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浅绿色边框设计演示文稿（宽屏）</Template>
  <TotalTime>0</TotalTime>
  <Words>1777</Words>
  <Application>Microsoft Office PowerPoint</Application>
  <PresentationFormat>宽屏</PresentationFormat>
  <Paragraphs>209</Paragraphs>
  <Slides>33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幼圆</vt:lpstr>
      <vt:lpstr>微软雅黑</vt:lpstr>
      <vt:lpstr>Arial</vt:lpstr>
      <vt:lpstr>Century Gothic</vt:lpstr>
      <vt:lpstr>Sheer Green 16x9</vt:lpstr>
      <vt:lpstr>版本控制介绍</vt:lpstr>
      <vt:lpstr>问题</vt:lpstr>
      <vt:lpstr>问题</vt:lpstr>
      <vt:lpstr>版本管理的简史</vt:lpstr>
      <vt:lpstr>版本管理的简史</vt:lpstr>
      <vt:lpstr>版本管理的简史</vt:lpstr>
      <vt:lpstr>版本管理的简史</vt:lpstr>
      <vt:lpstr>版本管理的简史</vt:lpstr>
      <vt:lpstr>版本管理的基本概念</vt:lpstr>
      <vt:lpstr>版本管理的基本概念</vt:lpstr>
      <vt:lpstr>版本管理的基本概念</vt:lpstr>
      <vt:lpstr>版本管理的基本概念</vt:lpstr>
      <vt:lpstr>版本管理的基本概念</vt:lpstr>
      <vt:lpstr>版本管理的基本概念</vt:lpstr>
      <vt:lpstr>版本管理的基本概念 SVN</vt:lpstr>
      <vt:lpstr>SVN的优缺点</vt:lpstr>
      <vt:lpstr>Git介绍</vt:lpstr>
      <vt:lpstr>Git介绍</vt:lpstr>
      <vt:lpstr>Git介绍</vt:lpstr>
      <vt:lpstr>Git介绍</vt:lpstr>
      <vt:lpstr>Git介绍</vt:lpstr>
      <vt:lpstr>服务器端</vt:lpstr>
      <vt:lpstr>服务器端</vt:lpstr>
      <vt:lpstr>客户端使用</vt:lpstr>
      <vt:lpstr>客户端使用</vt:lpstr>
      <vt:lpstr>GIT的优缺点</vt:lpstr>
      <vt:lpstr>GitHub</vt:lpstr>
      <vt:lpstr>GitHub</vt:lpstr>
      <vt:lpstr>GitHub</vt:lpstr>
      <vt:lpstr>GitHub</vt:lpstr>
      <vt:lpstr>小推荐-beyond compare</vt:lpstr>
      <vt:lpstr>小推荐-beyond compare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2017-08-21T14:19:37Z</dcterms:created>
  <dcterms:modified xsi:type="dcterms:W3CDTF">2017-08-24T06:01:59Z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TC029208979991</vt:lpwstr>
  </property>
</Properties>
</file>