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74941-F2E0-75E2-DDC0-4E71EED43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F69683-D3E5-2653-C7AE-98ED7FB4E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D4C56-8B10-0855-B166-6C101BAB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B1D94-EAD4-8CE4-ED46-7E3E3A4F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EDC25-0320-0762-B9C4-01180D1A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E925D-BC0A-CC75-6B39-4BE912BB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8666A-77D9-1DF5-158F-ED9EEA15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3E700-D3EF-0CAD-7004-8A8A7587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E17D3-1FF5-6C08-3853-3266D3FF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CBA10-DF55-572A-DBAD-3EF58E90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9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05CBDF-029A-B065-4393-1710C3704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E495F-CB90-A9B5-D1CF-14118AB6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CB180-A0A6-4236-78B3-4161D536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19311-F4A4-6FFB-BC88-EAE95CB5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96F0B-C6DE-08C5-0755-D83DF51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0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E07EF-1C04-63C8-AC3A-202809F9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A7E87-0C9F-4C0C-E50A-3EEF1720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7C93F-325F-F9B9-B0A4-F98A7F60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A291E-317A-B7A4-968A-C2439B79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CE2EC-945F-DE64-2327-982F1A29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2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1A344-CB18-FD9A-9135-A532CB40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C687F-DD2F-8A88-E3C9-56D9DD67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C6763-7BA3-6C53-0177-03E87E46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977E2-A10E-00FD-AD20-17613260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6AC76-050F-94FD-B1EB-74497B9B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5251C-CB14-47BF-8049-458F7675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A0EC4-613A-123E-72B3-CC22C6848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3D899-C1ED-AB8C-2568-3463E7D2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C2429-3553-5FE6-7D92-C86D6F96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2D3069-8B73-C848-1158-4BD3B876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FDDCD-58B8-F2FF-4CFF-9C9F372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D7D61-0CCB-4E43-BA34-8842BFB4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A9727-64EA-4DA5-86FA-F0FBB9B0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AE695-41F9-BDE0-EE90-F77584469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BEF25E-3C94-1201-91E1-9E7DF138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17F15-40C9-E933-F2B3-533EAAFD2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A4D9E9-207E-8979-C149-8241079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D6064C-6A45-58C3-7B1E-C8E8BDE8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20962-9704-4E55-4F00-307D3921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3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6B313-1C9A-1726-E7D0-FD46C8C1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C55D4-5924-BC15-A548-42BD0F0C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D1FE1-DA02-B065-AB96-FFCB5B0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142C0-B207-BFD6-3B46-409835D3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4D01A-CCE4-1252-8B92-B36F369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1C6A32-2E11-A22F-C9F6-FF2FBC9D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D076AC-D1B0-3606-DEF2-57BC6B9A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193B0-D12A-9BD4-506C-A681A138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F150D-0CB3-43D0-3AF9-84205F85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08B07-A5E3-1D1E-81D0-4E8075418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6AADB-DF3B-A198-6177-462614FA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41A93-B407-DA9C-3B7D-7C3A8B42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564DA-E599-B7E9-A15F-B7F5DFDA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8190F-03BA-62BB-66E2-F46D08DF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491855-3ADC-B03C-EC14-CACEA097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85F154-06E9-9BD7-A825-2CCAB748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56BC7-84A7-E9F7-043F-51B81A06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01E68-B099-511C-071E-2A2CAA3D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D6F14-316F-5A56-5709-5DB41F9F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F8AED-96D4-2ED4-1E06-CA3433E3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4ADCC-16D1-3314-2C73-D4B25DD5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08D9E-E805-65E2-CAF4-FF2B785B6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12A40-7B3F-4867-AB3A-E3AA00AE91CF}" type="datetimeFigureOut">
              <a:rPr lang="zh-CN" altLang="en-US" smtClean="0"/>
              <a:t>2025-01-03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147A7-DEB5-1EFE-19BB-C403FE265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155EF-2DDB-848C-2861-E3D84F6A1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D53F-3D93-4A23-A4EC-247D137D1C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1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78E2D-C638-F131-7D8C-9593DE3D5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02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AWS RDS </a:t>
            </a:r>
            <a:r>
              <a:rPr lang="zh-CN" altLang="en-US" b="1" dirty="0"/>
              <a:t>数据库</a:t>
            </a:r>
            <a:br>
              <a:rPr lang="en-US" altLang="zh-CN" b="1" dirty="0"/>
            </a:br>
            <a:br>
              <a:rPr lang="en-US" altLang="zh-CN" dirty="0"/>
            </a:br>
            <a:r>
              <a:rPr lang="en-US" altLang="zh-CN" dirty="0"/>
              <a:t>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82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CC1D2-0A6A-FDAD-D7B2-7997487FC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EA2B6-3E2E-79EF-8933-43A465C4C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</a:t>
            </a:r>
            <a:r>
              <a:rPr lang="en-US" altLang="zh-CN" sz="4000" b="1" dirty="0">
                <a:latin typeface="+mn-lt"/>
              </a:rPr>
              <a:t>binlog</a:t>
            </a:r>
            <a:r>
              <a:rPr lang="zh-CN" altLang="en-US" sz="4000" b="1" dirty="0">
                <a:latin typeface="+mn-lt"/>
              </a:rPr>
              <a:t>日志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Amazon RDS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默认开启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binlog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日志，需要通过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call 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mysql.rds_set_configuration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(‘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binlog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retention hours’, 168); 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设置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binlog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日志的保留周期，最大为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168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小时。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访问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binlog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日志：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mysqlbinlog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--read-from-remote-server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--host=xxx.rds.amazonaws.com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--port=3306 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--user &lt;username&gt;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--password &lt;password&gt; \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   --result-file=/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tmp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/binlog.txt</a:t>
            </a: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latin typeface="Amazon Ember"/>
              </a:rPr>
            </a:br>
            <a:br>
              <a:rPr lang="en-US" altLang="zh-CN" sz="1600" b="0" i="0" dirty="0">
                <a:effectLst/>
                <a:latin typeface="Amazon Ember"/>
              </a:rPr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267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61870-2BFC-9A47-91DA-8B6E98FA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82BA5-88DA-A019-F797-6319B1EB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监控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CloudWatch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监控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增强监控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RDS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性能详情</a:t>
            </a:r>
            <a:br>
              <a:rPr lang="en-US" altLang="zh-CN" sz="2000" b="1" dirty="0">
                <a:latin typeface="Amazon Ember"/>
              </a:rPr>
            </a:br>
            <a:br>
              <a:rPr lang="en-US" altLang="zh-CN" sz="1600" b="0" i="0" dirty="0">
                <a:effectLst/>
                <a:latin typeface="Amazon Ember"/>
              </a:rPr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803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716E-A915-6C1E-FC09-835C2ECD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D09CA-C9B6-D7AA-6579-E2C227C4D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快照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2000" b="1" dirty="0">
                <a:latin typeface="Amazon Ember"/>
              </a:rPr>
            </a:br>
            <a:r>
              <a:rPr lang="en-US" altLang="zh-CN" sz="1600" dirty="0">
                <a:solidFill>
                  <a:srgbClr val="0F141A"/>
                </a:solidFill>
                <a:latin typeface="Amazon Ember"/>
              </a:rPr>
              <a:t>RDS </a:t>
            </a:r>
            <a:r>
              <a:rPr lang="zh-CN" altLang="en-US" sz="1600" dirty="0">
                <a:solidFill>
                  <a:srgbClr val="0F141A"/>
                </a:solidFill>
                <a:latin typeface="Amazon Ember"/>
              </a:rPr>
              <a:t>会根据指定的备份保留期保存数据库实例的自动备份，通过快照可以将数据库实例恢复到备份保留期中的任意时间点。</a:t>
            </a:r>
            <a:br>
              <a:rPr lang="en-US" altLang="zh-CN" sz="16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1600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1600" dirty="0">
                <a:solidFill>
                  <a:srgbClr val="0F141A"/>
                </a:solidFill>
                <a:latin typeface="Amazon Ember"/>
              </a:rPr>
              <a:t>快照恢复的是整个</a:t>
            </a:r>
            <a:r>
              <a:rPr lang="en-US" altLang="zh-CN" sz="1600" dirty="0" err="1">
                <a:solidFill>
                  <a:srgbClr val="0F141A"/>
                </a:solidFill>
                <a:latin typeface="Amazon Ember"/>
              </a:rPr>
              <a:t>rds</a:t>
            </a:r>
            <a:r>
              <a:rPr lang="zh-CN" altLang="en-US" sz="1600" dirty="0">
                <a:solidFill>
                  <a:srgbClr val="0F141A"/>
                </a:solidFill>
                <a:latin typeface="Amazon Ember"/>
              </a:rPr>
              <a:t>实例，恢复后的</a:t>
            </a:r>
            <a:r>
              <a:rPr lang="en-US" altLang="zh-CN" sz="1600" dirty="0" err="1">
                <a:solidFill>
                  <a:srgbClr val="0F141A"/>
                </a:solidFill>
                <a:latin typeface="Amazon Ember"/>
              </a:rPr>
              <a:t>rds</a:t>
            </a:r>
            <a:r>
              <a:rPr lang="zh-CN" altLang="en-US" sz="1600" dirty="0">
                <a:solidFill>
                  <a:srgbClr val="0F141A"/>
                </a:solidFill>
                <a:latin typeface="Amazon Ember"/>
              </a:rPr>
              <a:t>是一个新的实例，而不是覆盖掉之前的</a:t>
            </a:r>
            <a:r>
              <a:rPr lang="en-US" altLang="zh-CN" sz="1600" dirty="0" err="1">
                <a:solidFill>
                  <a:srgbClr val="0F141A"/>
                </a:solidFill>
                <a:latin typeface="Amazon Ember"/>
              </a:rPr>
              <a:t>rds</a:t>
            </a:r>
            <a:r>
              <a:rPr lang="zh-CN" altLang="en-US" sz="1600" dirty="0">
                <a:solidFill>
                  <a:srgbClr val="0F141A"/>
                </a:solidFill>
                <a:latin typeface="Amazon Ember"/>
              </a:rPr>
              <a:t>实例。</a:t>
            </a:r>
            <a:br>
              <a:rPr lang="en-US" altLang="zh-CN" sz="16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1600" b="0" i="0" dirty="0">
                <a:effectLst/>
                <a:latin typeface="Amazon Ember"/>
              </a:rPr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395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7D866-A403-E720-DC83-1C3C75BA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79190-0004-1D89-35B6-DE088D46C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3" y="1465116"/>
            <a:ext cx="11689773" cy="44888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RDS</a:t>
            </a:r>
            <a:r>
              <a:rPr lang="zh-CN" altLang="en-US" sz="4000" b="1" dirty="0"/>
              <a:t>的架构</a:t>
            </a:r>
            <a:br>
              <a:rPr lang="en-US" altLang="zh-CN" sz="4000" b="1" dirty="0"/>
            </a:br>
            <a:br>
              <a:rPr lang="en-US" altLang="zh-CN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b="1" i="0" dirty="0">
                <a:solidFill>
                  <a:srgbClr val="0F141A"/>
                </a:solidFill>
                <a:effectLst/>
                <a:latin typeface="Amazon Ember"/>
              </a:rPr>
              <a:t>多可用区数据库集群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            </a:t>
            </a:r>
            <a:r>
              <a:rPr lang="zh-CN" altLang="en-US" sz="1800" b="0" i="0" dirty="0">
                <a:effectLst/>
                <a:latin typeface="Amazon Ember"/>
              </a:rPr>
              <a:t>一个主数据库实例和两个可读备用数据库实例的数据库集群，每个数据库实例位于不同的可用区</a:t>
            </a:r>
            <a:r>
              <a:rPr lang="en-US" altLang="zh-CN" sz="1800" b="0" i="0" dirty="0">
                <a:effectLst/>
                <a:latin typeface="Amazon Ember"/>
              </a:rPr>
              <a:t>(AZ)</a:t>
            </a:r>
            <a:r>
              <a:rPr lang="zh-CN" altLang="en-US" sz="1800" b="0" i="0" dirty="0">
                <a:effectLst/>
                <a:latin typeface="Amazon Ember"/>
              </a:rPr>
              <a:t>中。提供高可用性、数据冗余并提升服务读取工作负载的容量</a:t>
            </a: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r>
              <a:rPr lang="en-US" altLang="zh-CN" sz="1800" b="0" i="0" dirty="0">
                <a:effectLst/>
                <a:latin typeface="Amazon Ember"/>
              </a:rPr>
              <a:t>2</a:t>
            </a:r>
            <a:r>
              <a:rPr lang="zh-CN" altLang="en-US" sz="1800" b="0" i="0" dirty="0">
                <a:effectLst/>
                <a:latin typeface="Amazon Ember"/>
              </a:rPr>
              <a:t>、</a:t>
            </a: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多可用区数据库实例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b="1" dirty="0">
                <a:solidFill>
                  <a:srgbClr val="0F141A"/>
                </a:solidFill>
                <a:latin typeface="Amazon Ember"/>
              </a:rPr>
              <a:t>           </a:t>
            </a:r>
            <a:r>
              <a:rPr lang="zh-CN" altLang="en-US" sz="1800" dirty="0">
                <a:latin typeface="Amazon Ember"/>
              </a:rPr>
              <a:t>一个主数据库实例和一个位于不同可用区中的备用数据库实例。提供高可用性和数据冗余，但备用数据库实例不支持读取工作负载的连接。</a:t>
            </a: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r>
              <a:rPr lang="en-US" altLang="zh-CN" sz="1800" b="0" i="0" dirty="0">
                <a:effectLst/>
                <a:latin typeface="Amazon Ember"/>
              </a:rPr>
              <a:t>3</a:t>
            </a:r>
            <a:r>
              <a:rPr lang="zh-CN" altLang="en-US" sz="1800" b="0" i="0" dirty="0">
                <a:effectLst/>
                <a:latin typeface="Amazon Ember"/>
              </a:rPr>
              <a:t>、</a:t>
            </a: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单个数据库实例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b="1" dirty="0">
                <a:solidFill>
                  <a:srgbClr val="0F141A"/>
                </a:solidFill>
                <a:latin typeface="Amazon Ember"/>
              </a:rPr>
              <a:t>            </a:t>
            </a:r>
            <a:r>
              <a:rPr lang="zh-CN" altLang="en-US" sz="1800" dirty="0">
                <a:latin typeface="Amazon Ember"/>
              </a:rPr>
              <a:t>只有一个主实例，无备用实例，不支持故障切换</a:t>
            </a: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953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000E-F1F1-9C3B-51CD-8F8CCAEC2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08D3C-C133-3F3D-755C-D051EF78A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13" y="1465116"/>
            <a:ext cx="11689773" cy="44888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RDS</a:t>
            </a:r>
            <a:r>
              <a:rPr lang="zh-CN" altLang="en-US" sz="4000" b="1" dirty="0"/>
              <a:t>的实例创建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zh-CN" altLang="en-US" sz="2000" b="1" dirty="0"/>
              <a:t>创建</a:t>
            </a:r>
            <a:r>
              <a:rPr lang="en-US" altLang="zh-CN" sz="2000" b="1" dirty="0"/>
              <a:t>RDS</a:t>
            </a:r>
            <a:r>
              <a:rPr lang="zh-CN" altLang="en-US" sz="2000" b="1" dirty="0"/>
              <a:t>实例之前，需要先提前创建选项组，子网组、参数组</a:t>
            </a:r>
            <a:br>
              <a:rPr lang="en-US" altLang="zh-CN" sz="2000" b="1" dirty="0"/>
            </a:br>
            <a:br>
              <a:rPr lang="en-US" altLang="zh-CN" dirty="0"/>
            </a:b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en-US" sz="2000" b="1" i="0" dirty="0">
                <a:solidFill>
                  <a:srgbClr val="0F141A"/>
                </a:solidFill>
                <a:effectLst/>
                <a:latin typeface="Amazon Ember"/>
              </a:rPr>
              <a:t>创建选项组</a:t>
            </a:r>
            <a:br>
              <a:rPr lang="en-US" altLang="zh-CN" sz="2000" b="1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           </a:t>
            </a:r>
            <a:r>
              <a:rPr lang="zh-CN" altLang="en-US" sz="1800" dirty="0">
                <a:latin typeface="Amazon Ember"/>
              </a:rPr>
              <a:t>选项组是 </a:t>
            </a:r>
            <a:r>
              <a:rPr lang="en-US" altLang="zh-CN" sz="1800" dirty="0">
                <a:latin typeface="Amazon Ember"/>
              </a:rPr>
              <a:t>AWS RDS </a:t>
            </a:r>
            <a:r>
              <a:rPr lang="zh-CN" altLang="en-US" sz="1800" dirty="0">
                <a:latin typeface="Amazon Ember"/>
              </a:rPr>
              <a:t>中用于启用特定数据库引擎功能或扩展的配置集</a:t>
            </a: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r>
              <a:rPr lang="en-US" altLang="zh-CN" sz="1800" b="0" i="0" dirty="0">
                <a:effectLst/>
                <a:latin typeface="Amazon Ember"/>
              </a:rPr>
              <a:t>2</a:t>
            </a:r>
            <a:r>
              <a:rPr lang="zh-CN" altLang="en-US" sz="1800" b="0" i="0" dirty="0">
                <a:effectLst/>
                <a:latin typeface="Amazon Ember"/>
              </a:rPr>
              <a:t>、</a:t>
            </a: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创建子网组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b="1" dirty="0">
                <a:solidFill>
                  <a:srgbClr val="0F141A"/>
                </a:solidFill>
                <a:latin typeface="Amazon Ember"/>
              </a:rPr>
              <a:t>           </a:t>
            </a:r>
            <a:r>
              <a:rPr lang="zh-CN" altLang="en-US" sz="1800" dirty="0">
                <a:latin typeface="Amazon Ember"/>
              </a:rPr>
              <a:t>子网组用于定义 </a:t>
            </a:r>
            <a:r>
              <a:rPr lang="en-US" altLang="zh-CN" sz="1800" dirty="0">
                <a:latin typeface="Amazon Ember"/>
              </a:rPr>
              <a:t>AWS VPC </a:t>
            </a:r>
            <a:r>
              <a:rPr lang="zh-CN" altLang="en-US" sz="1800" dirty="0">
                <a:latin typeface="Amazon Ember"/>
              </a:rPr>
              <a:t>中的哪些子网可以用于 </a:t>
            </a:r>
            <a:r>
              <a:rPr lang="en-US" altLang="zh-CN" sz="1800" dirty="0">
                <a:latin typeface="Amazon Ember"/>
              </a:rPr>
              <a:t>RDS </a:t>
            </a:r>
            <a:r>
              <a:rPr lang="zh-CN" altLang="en-US" sz="1800" dirty="0">
                <a:latin typeface="Amazon Ember"/>
              </a:rPr>
              <a:t>实例。它确定了数据库实例的网络位置，以及数据库实例的可用性区域（</a:t>
            </a:r>
            <a:r>
              <a:rPr lang="en-US" altLang="zh-CN" sz="1800" dirty="0">
                <a:latin typeface="Amazon Ember"/>
              </a:rPr>
              <a:t>Availability Zone</a:t>
            </a:r>
            <a:r>
              <a:rPr lang="zh-CN" altLang="en-US" sz="1800" dirty="0">
                <a:latin typeface="Amazon Ember"/>
              </a:rPr>
              <a:t>，</a:t>
            </a:r>
            <a:r>
              <a:rPr lang="en-US" altLang="zh-CN" sz="1800" dirty="0">
                <a:latin typeface="Amazon Ember"/>
              </a:rPr>
              <a:t>AZ</a:t>
            </a:r>
            <a:r>
              <a:rPr lang="zh-CN" altLang="en-US" sz="1800" dirty="0">
                <a:latin typeface="Amazon Ember"/>
              </a:rPr>
              <a:t>）。子网组确保 </a:t>
            </a:r>
            <a:r>
              <a:rPr lang="en-US" altLang="zh-CN" sz="1800" dirty="0">
                <a:latin typeface="Amazon Ember"/>
              </a:rPr>
              <a:t>RDS </a:t>
            </a:r>
            <a:r>
              <a:rPr lang="zh-CN" altLang="en-US" sz="1800" dirty="0">
                <a:latin typeface="Amazon Ember"/>
              </a:rPr>
              <a:t>实例部署在合适的子网中，符合 </a:t>
            </a:r>
            <a:r>
              <a:rPr lang="en-US" altLang="zh-CN" sz="1800" dirty="0">
                <a:latin typeface="Amazon Ember"/>
              </a:rPr>
              <a:t>VPC </a:t>
            </a:r>
            <a:r>
              <a:rPr lang="zh-CN" altLang="en-US" sz="1800" dirty="0">
                <a:latin typeface="Amazon Ember"/>
              </a:rPr>
              <a:t>和高可用性要求</a:t>
            </a: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r>
              <a:rPr lang="en-US" altLang="zh-CN" sz="1800" b="0" i="0" dirty="0">
                <a:effectLst/>
                <a:latin typeface="Amazon Ember"/>
              </a:rPr>
              <a:t>3</a:t>
            </a:r>
            <a:r>
              <a:rPr lang="zh-CN" altLang="en-US" sz="1800" b="0" i="0" dirty="0">
                <a:effectLst/>
                <a:latin typeface="Amazon Ember"/>
              </a:rPr>
              <a:t>、</a:t>
            </a:r>
            <a:r>
              <a:rPr lang="zh-CN" altLang="en-US" sz="2000" b="1" i="0" dirty="0">
                <a:solidFill>
                  <a:srgbClr val="0F141A"/>
                </a:solidFill>
                <a:effectLst/>
                <a:latin typeface="Amazon Ember"/>
              </a:rPr>
              <a:t>创建参数组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b="1" dirty="0">
                <a:solidFill>
                  <a:srgbClr val="0F141A"/>
                </a:solidFill>
                <a:latin typeface="Amazon Ember"/>
              </a:rPr>
              <a:t>           </a:t>
            </a:r>
            <a:r>
              <a:rPr lang="zh-CN" altLang="en-US" sz="1800" dirty="0">
                <a:latin typeface="Amazon Ember"/>
              </a:rPr>
              <a:t>参数组用于控制数据库引擎的运行时配置。每个 </a:t>
            </a:r>
            <a:r>
              <a:rPr lang="en-US" altLang="zh-CN" sz="1800" dirty="0">
                <a:latin typeface="Amazon Ember"/>
              </a:rPr>
              <a:t>RDS </a:t>
            </a:r>
            <a:r>
              <a:rPr lang="zh-CN" altLang="en-US" sz="1800" dirty="0">
                <a:latin typeface="Amazon Ember"/>
              </a:rPr>
              <a:t>实例都关联一个参数组，定义了数据库实例如何运行。例如，它可以控制内存使用、连接数、时区，</a:t>
            </a:r>
            <a:r>
              <a:rPr lang="en-US" altLang="zh-CN" sz="1800" dirty="0">
                <a:latin typeface="Amazon Ember"/>
              </a:rPr>
              <a:t>sql_mode</a:t>
            </a:r>
            <a:r>
              <a:rPr lang="zh-CN" altLang="en-US" sz="1800" dirty="0">
                <a:latin typeface="Amazon Ember"/>
              </a:rPr>
              <a:t>等数据库级别的设置</a:t>
            </a: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05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13340-123B-524D-BAE7-E61EAE024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EC728-5D49-9E21-8F98-5E9CC201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5116"/>
            <a:ext cx="12084627" cy="448887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b="1" dirty="0"/>
              <a:t>RDS</a:t>
            </a:r>
            <a:r>
              <a:rPr lang="zh-CN" altLang="en-US" sz="4000" b="1" dirty="0"/>
              <a:t>参数组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2000" b="0" i="0" dirty="0" err="1">
                <a:solidFill>
                  <a:srgbClr val="0F141A"/>
                </a:solidFill>
                <a:effectLst/>
                <a:latin typeface="Amazon Ember"/>
              </a:rPr>
              <a:t>max_connections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=2000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character_set_server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=utf8mb4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character_set_database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=utf8mb4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time_zone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 Asia/Shanghai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lower_case_table_names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binlog_format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=row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innodb_deadlock_detect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innodb_print_all_deadlocks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innodb_io_capacity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=10000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innodb_flush_log_at_trx_commit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slow_query_log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long_query_time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=1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sql_mode=NO_ZERO_DATE,NO_ZERO_IN_DATE,ERROR_FOR_DIVISION_BY_ZERO,STRICT_TRANS_TABLES,NO_ENGINE_SUBSTITUTION</a:t>
            </a:r>
            <a:br>
              <a:rPr lang="en-US" altLang="zh-CN" sz="8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8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60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E9C49-9DE7-E83A-1BC6-32F726BB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653FC-2631-A909-44E4-D4160BDA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/>
              <a:t>RDS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for MySQL </a:t>
            </a:r>
            <a:r>
              <a:rPr lang="zh-CN" altLang="en-US" sz="4000" b="1" dirty="0"/>
              <a:t>存储过程</a:t>
            </a:r>
            <a:br>
              <a:rPr lang="en-US" altLang="zh-CN" sz="4000" b="1" dirty="0"/>
            </a:br>
            <a:br>
              <a:rPr lang="en-US" altLang="zh-CN" sz="4000" b="1" dirty="0"/>
            </a:br>
            <a:r>
              <a:rPr lang="en-US" altLang="zh-CN" sz="1600" b="1" i="0" dirty="0">
                <a:solidFill>
                  <a:srgbClr val="0F141A"/>
                </a:solidFill>
                <a:effectLst/>
                <a:latin typeface="Amazon Ember"/>
              </a:rPr>
              <a:t>1</a:t>
            </a:r>
            <a:r>
              <a:rPr lang="zh-CN" altLang="en-US" sz="1600" b="1" i="0" dirty="0">
                <a:solidFill>
                  <a:srgbClr val="0F141A"/>
                </a:solidFill>
                <a:effectLst/>
                <a:latin typeface="Amazon Ember"/>
              </a:rPr>
              <a:t>、结束会话查询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call </a:t>
            </a:r>
            <a:r>
              <a:rPr lang="en-US" altLang="zh-CN" sz="2000" b="0" i="0" dirty="0" err="1">
                <a:solidFill>
                  <a:srgbClr val="0F141A"/>
                </a:solidFill>
                <a:effectLst/>
                <a:latin typeface="Amazon Ember"/>
              </a:rPr>
              <a:t>mysql.rds_kill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(</a:t>
            </a:r>
            <a:r>
              <a:rPr lang="en-US" altLang="zh-CN" sz="2000" b="0" i="0" dirty="0" err="1">
                <a:solidFill>
                  <a:srgbClr val="0F141A"/>
                </a:solidFill>
                <a:effectLst/>
                <a:latin typeface="Amazon Ember"/>
              </a:rPr>
              <a:t>processID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)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call </a:t>
            </a:r>
            <a:r>
              <a:rPr lang="en-US" altLang="zh-CN" sz="2000" b="0" i="0" dirty="0" err="1">
                <a:solidFill>
                  <a:srgbClr val="0F141A"/>
                </a:solidFill>
                <a:effectLst/>
                <a:latin typeface="Amazon Ember"/>
              </a:rPr>
              <a:t>mysql.rds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_kill_query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(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processID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)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1600" b="1" dirty="0">
                <a:solidFill>
                  <a:srgbClr val="0F141A"/>
                </a:solidFill>
                <a:latin typeface="Amazon Ember"/>
              </a:rPr>
              <a:t>2</a:t>
            </a:r>
            <a:r>
              <a:rPr lang="zh-CN" altLang="en-US" sz="1600" b="1" dirty="0">
                <a:solidFill>
                  <a:srgbClr val="0F141A"/>
                </a:solidFill>
                <a:latin typeface="Amazon Ember"/>
              </a:rPr>
              <a:t>、设置和显示</a:t>
            </a:r>
            <a:r>
              <a:rPr lang="en-US" altLang="zh-CN" sz="1600" b="1" dirty="0">
                <a:solidFill>
                  <a:srgbClr val="0F141A"/>
                </a:solidFill>
                <a:latin typeface="Amazon Ember"/>
              </a:rPr>
              <a:t>binlog</a:t>
            </a:r>
            <a:r>
              <a:rPr lang="zh-CN" altLang="en-US" sz="1600" b="1" dirty="0">
                <a:solidFill>
                  <a:srgbClr val="0F141A"/>
                </a:solidFill>
                <a:latin typeface="Amazon Ember"/>
              </a:rPr>
              <a:t>日志配置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call 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mysql.rds_set_configuration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(‘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binlog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 retention hours’, 168);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call </a:t>
            </a:r>
            <a:r>
              <a:rPr lang="en-US" altLang="zh-CN" sz="2000" dirty="0" err="1">
                <a:solidFill>
                  <a:srgbClr val="0F141A"/>
                </a:solidFill>
                <a:latin typeface="Amazon Ember"/>
              </a:rPr>
              <a:t>mysql.rds_show_configuration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;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dirty="0">
                <a:solidFill>
                  <a:srgbClr val="0F14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其它存储过程可参考：</a:t>
            </a:r>
            <a:br>
              <a:rPr lang="en-US" altLang="zh-CN" sz="8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8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https://docs.aws.amazon.com/zh_cn/AmazonRDS/latest/UserGuide/Appendix.MySQL.SQLRef.html</a:t>
            </a:r>
            <a:br>
              <a:rPr lang="en-US" altLang="zh-CN" sz="1800" dirty="0">
                <a:latin typeface="Amazon Ember"/>
              </a:rPr>
            </a:br>
            <a:br>
              <a:rPr lang="en-US" altLang="zh-CN" sz="1800" b="0" i="0" dirty="0">
                <a:effectLst/>
                <a:latin typeface="Amazon Ember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9905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D13B5-14B8-C24B-DE7F-39FDB687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4915-0A0D-40BE-1B80-B5366AF19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3" y="436418"/>
            <a:ext cx="12084627" cy="438496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日志文件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zh-CN" altLang="en-US" sz="2000" b="1" dirty="0"/>
              <a:t>审计日志</a:t>
            </a:r>
            <a:br>
              <a:rPr lang="en-US" altLang="zh-CN" sz="2000" b="1" dirty="0"/>
            </a:b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慢查询日志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错误日志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b="1" dirty="0">
                <a:solidFill>
                  <a:srgbClr val="0F141A"/>
                </a:solidFill>
                <a:latin typeface="Amazon Ember"/>
              </a:rPr>
              <a:t>binlog</a:t>
            </a:r>
            <a:r>
              <a:rPr lang="zh-CN" altLang="en-US" sz="2000" b="1" dirty="0">
                <a:solidFill>
                  <a:srgbClr val="0F141A"/>
                </a:solidFill>
                <a:latin typeface="Amazon Ember"/>
              </a:rPr>
              <a:t>日志</a:t>
            </a:r>
            <a:br>
              <a:rPr lang="en-US" altLang="zh-CN" sz="2000" b="1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endParaRPr lang="zh-CN" altLang="en-US" sz="2000" dirty="0">
              <a:solidFill>
                <a:srgbClr val="0F141A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368023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5FB2-9A84-0C51-51D3-705D5EB1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7407-507D-4CEA-F5A6-51E99CCC2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审计日志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Amazon RDS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审计插件是基于开源 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MariaDB </a:t>
            </a:r>
            <a:r>
              <a:rPr lang="zh-CN" altLang="en-US" sz="2000" b="0" i="0">
                <a:solidFill>
                  <a:srgbClr val="0F141A"/>
                </a:solidFill>
                <a:effectLst/>
                <a:latin typeface="Amazon Ember"/>
              </a:rPr>
              <a:t>审计插件实现的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，记录所有的数据库活动，存储在日志文件中。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数据库实例添加 审核插件的过程如下：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1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、创建新的选项组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2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、向选项组添加选项</a:t>
            </a: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3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、将选项组与数据库实例相关联</a:t>
            </a: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latin typeface="Amazon Ember"/>
              </a:rPr>
            </a:b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添加审核插件后，无需重新启动数据库实例，即可生效。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endParaRPr lang="zh-CN" altLang="en-US" sz="2000" dirty="0">
              <a:solidFill>
                <a:srgbClr val="0F141A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70742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7109E-43A8-5B65-B06D-1226AFC4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A8A74-2EEE-0C7B-D31B-DFD130FA8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慢日志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Amazon RDS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的慢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日志文件每小时轮换一次，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历史的慢日志文件以日期格式的后缀命名。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RDS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会保留最近</a:t>
            </a: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2</a:t>
            </a:r>
            <a:r>
              <a:rPr lang="zh-CN" altLang="en-US" sz="2000" b="0" i="0" dirty="0">
                <a:solidFill>
                  <a:srgbClr val="0F141A"/>
                </a:solidFill>
                <a:effectLst/>
                <a:latin typeface="Amazon Ember"/>
              </a:rPr>
              <a:t>周的慢日志文件。</a:t>
            </a: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latin typeface="Amazon Ember"/>
              </a:rPr>
            </a:br>
            <a:br>
              <a:rPr lang="en-US" altLang="zh-CN" sz="1600" b="0" i="0" dirty="0">
                <a:effectLst/>
                <a:latin typeface="Amazon Ember"/>
              </a:rPr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424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1587F-0B10-6B82-9EFA-566BF734B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0CFFC-74D9-FDD0-9928-1B226D76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6" y="197426"/>
            <a:ext cx="12084627" cy="5517574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latin typeface="+mn-lt"/>
              </a:rPr>
              <a:t>RDS</a:t>
            </a:r>
            <a:r>
              <a:rPr lang="zh-CN" altLang="en-US" sz="4000" b="1" dirty="0">
                <a:latin typeface="+mn-lt"/>
              </a:rPr>
              <a:t> 错误日志</a:t>
            </a: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4000" b="1" dirty="0">
                <a:latin typeface="+mn-lt"/>
              </a:rPr>
            </a:br>
            <a:br>
              <a:rPr lang="en-US" altLang="zh-CN" sz="1600" b="1" dirty="0"/>
            </a:br>
            <a:br>
              <a:rPr lang="en-US" altLang="zh-CN" sz="1600" b="1" dirty="0"/>
            </a:br>
            <a:r>
              <a:rPr lang="en-US" altLang="zh-CN" sz="2000" b="0" i="0" dirty="0">
                <a:solidFill>
                  <a:srgbClr val="0F141A"/>
                </a:solidFill>
                <a:effectLst/>
                <a:latin typeface="Amazon Ember"/>
              </a:rPr>
              <a:t>Amazon RDS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 的错误日志记录在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mysql-error.log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文件中，仅在实例启动、关闭和遇到错误时才会记录错误日志。</a:t>
            </a: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dirty="0">
                <a:solidFill>
                  <a:srgbClr val="0F141A"/>
                </a:solidFill>
                <a:latin typeface="Amazon Ember"/>
              </a:rPr>
            </a:b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RDS for MySQL 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每小时轮换一次 </a:t>
            </a:r>
            <a:r>
              <a:rPr lang="en-US" altLang="zh-CN" sz="2000" dirty="0">
                <a:solidFill>
                  <a:srgbClr val="0F141A"/>
                </a:solidFill>
                <a:latin typeface="Amazon Ember"/>
              </a:rPr>
              <a:t>mysql-error-running.log </a:t>
            </a:r>
            <a:r>
              <a:rPr lang="zh-CN" altLang="en-US" sz="2000" dirty="0">
                <a:solidFill>
                  <a:srgbClr val="0F141A"/>
                </a:solidFill>
                <a:latin typeface="Amazon Ember"/>
              </a:rPr>
              <a:t>文件，保留最近两周生成的错误日志。</a:t>
            </a:r>
            <a:br>
              <a:rPr lang="zh-CN" altLang="en-US" sz="2000" dirty="0">
                <a:solidFill>
                  <a:srgbClr val="0F141A"/>
                </a:solidFill>
                <a:latin typeface="Amazon Ember"/>
              </a:rPr>
            </a:br>
            <a:br>
              <a:rPr lang="en-US" altLang="zh-CN" sz="2000" b="1" dirty="0">
                <a:latin typeface="Amazon Ember"/>
              </a:rPr>
            </a:br>
            <a:br>
              <a:rPr lang="en-US" altLang="zh-CN" sz="1600" b="0" i="0" dirty="0">
                <a:effectLst/>
                <a:latin typeface="Amazon Ember"/>
              </a:rPr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330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991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Amazon Ember</vt:lpstr>
      <vt:lpstr>等线</vt:lpstr>
      <vt:lpstr>等线 Light</vt:lpstr>
      <vt:lpstr>Arial</vt:lpstr>
      <vt:lpstr>Calibri</vt:lpstr>
      <vt:lpstr>Office 主题​​</vt:lpstr>
      <vt:lpstr>AWS RDS 数据库           </vt:lpstr>
      <vt:lpstr>RDS的架构  1、多可用区数据库集群             一个主数据库实例和两个可读备用数据库实例的数据库集群，每个数据库实例位于不同的可用区(AZ)中。提供高可用性、数据冗余并提升服务读取工作负载的容量    2、多可用区数据库实例            一个主数据库实例和一个位于不同可用区中的备用数据库实例。提供高可用性和数据冗余，但备用数据库实例不支持读取工作负载的连接。    3、单个数据库实例             只有一个主实例，无备用实例，不支持故障切换  </vt:lpstr>
      <vt:lpstr>RDS的实例创建  创建RDS实例之前，需要先提前创建选项组，子网组、参数组  1、创建选项组             选项组是 AWS RDS 中用于启用特定数据库引擎功能或扩展的配置集   2、创建子网组            子网组用于定义 AWS VPC 中的哪些子网可以用于 RDS 实例。它确定了数据库实例的网络位置，以及数据库实例的可用性区域（Availability Zone，AZ）。子网组确保 RDS 实例部署在合适的子网中，符合 VPC 和高可用性要求    3、创建参数组            参数组用于控制数据库引擎的运行时配置。每个 RDS 实例都关联一个参数组，定义了数据库实例如何运行。例如，它可以控制内存使用、连接数、时区，sql_mode等数据库级别的设置  </vt:lpstr>
      <vt:lpstr>RDS参数组  max_connections=2000 character_set_server=utf8mb4 character_set_database =utf8mb4 time_zone= Asia/Shanghai lower_case_table_names=1 binlog_format=row innodb_deadlock_detect=1 innodb_print_all_deadlocks=1 innodb_io_capacity=10000 innodb_flush_log_at_trx_commit=1 slow_query_log=1 long_query_time=1 sql_mode=NO_ZERO_DATE,NO_ZERO_IN_DATE,ERROR_FOR_DIVISION_BY_ZERO,STRICT_TRANS_TABLES,NO_ENGINE_SUBSTITUTION     </vt:lpstr>
      <vt:lpstr>RDS for MySQL 存储过程  1、结束会话查询 call mysql.rds_kill(processID) call mysql.rds_kill_query(processID)  2、设置和显示binlog日志配置 call mysql.rds_set_configuration(‘binlog retention hours’, 168); call mysql.rds_show_configuration;  其它存储过程可参考：  https://docs.aws.amazon.com/zh_cn/AmazonRDS/latest/UserGuide/Appendix.MySQL.SQLRef.html  </vt:lpstr>
      <vt:lpstr>RDS 日志文件   审计日志  慢查询日志  错误日志  binlog日志  </vt:lpstr>
      <vt:lpstr>RDS 审计日志   Amazon RDS审计插件是基于开源 MariaDB 审计插件实现的，记录所有的数据库活动，存储在日志文件中。  数据库实例添加 审核插件的过程如下：  1、创建新的选项组 2、向选项组添加选项 3、将选项组与数据库实例相关联  添加审核插件后，无需重新启动数据库实例，即可生效。 </vt:lpstr>
      <vt:lpstr>RDS 慢日志   Amazon RDS的慢日志文件每小时轮换一次，历史的慢日志文件以日期格式的后缀命名。  RDS会保留最近2周的慢日志文件。       </vt:lpstr>
      <vt:lpstr>RDS 错误日志     Amazon RDS 的错误日志记录在mysql-error.log文件中，仅在实例启动、关闭和遇到错误时才会记录错误日志。  RDS for MySQL 每小时轮换一次 mysql-error-running.log 文件，保留最近两周生成的错误日志。   </vt:lpstr>
      <vt:lpstr>RDS binlog日志     Amazon RDS默认开启binlog日志，需要通过call mysql.rds_set_configuration(‘binlog retention hours’, 168); 设置binlog日志的保留周期，最大为168小时。  访问binlog日志：  mysqlbinlog \     --read-from-remote-server \     --host=xxx.rds.amazonaws.com \     --port=3306  \     --user &lt;username&gt; \     --password &lt;password&gt; \     --result-file=/tmp/binlog.txt   </vt:lpstr>
      <vt:lpstr>RDS 监控    CloudWatch监控  增强监控  RDS性能详情  </vt:lpstr>
      <vt:lpstr>RDS 快照    RDS 会根据指定的备份保留期保存数据库实例的自动备份，通过快照可以将数据库实例恢复到备份保留期中的任意时间点。  快照恢复的是整个rds实例，恢复后的rds是一个新的实例，而不是覆盖掉之前的rds实例。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 shi</dc:creator>
  <cp:lastModifiedBy>na shi</cp:lastModifiedBy>
  <cp:revision>50</cp:revision>
  <dcterms:created xsi:type="dcterms:W3CDTF">2024-12-23T07:03:52Z</dcterms:created>
  <dcterms:modified xsi:type="dcterms:W3CDTF">2025-01-03T08:47:21Z</dcterms:modified>
</cp:coreProperties>
</file>