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3"/>
    <p:sldId id="442" r:id="rId4"/>
    <p:sldId id="443" r:id="rId5"/>
    <p:sldId id="257" r:id="rId6"/>
    <p:sldId id="377" r:id="rId7"/>
    <p:sldId id="386" r:id="rId8"/>
    <p:sldId id="387" r:id="rId9"/>
    <p:sldId id="389" r:id="rId10"/>
    <p:sldId id="395" r:id="rId11"/>
    <p:sldId id="444" r:id="rId12"/>
    <p:sldId id="406" r:id="rId13"/>
    <p:sldId id="407" r:id="rId14"/>
    <p:sldId id="408" r:id="rId15"/>
    <p:sldId id="409" r:id="rId16"/>
    <p:sldId id="411" r:id="rId17"/>
    <p:sldId id="445" r:id="rId18"/>
    <p:sldId id="453" r:id="rId19"/>
    <p:sldId id="448" r:id="rId20"/>
    <p:sldId id="449" r:id="rId21"/>
    <p:sldId id="450" r:id="rId22"/>
    <p:sldId id="451" r:id="rId23"/>
    <p:sldId id="474" r:id="rId24"/>
    <p:sldId id="475" r:id="rId25"/>
    <p:sldId id="476" r:id="rId26"/>
    <p:sldId id="477" r:id="rId27"/>
    <p:sldId id="478" r:id="rId28"/>
    <p:sldId id="479" r:id="rId29"/>
    <p:sldId id="480" r:id="rId30"/>
    <p:sldId id="483" r:id="rId31"/>
    <p:sldId id="376" r:id="rId32"/>
    <p:sldId id="456" r:id="rId33"/>
    <p:sldId id="452" r:id="rId34"/>
    <p:sldId id="481" r:id="rId35"/>
    <p:sldId id="482" r:id="rId36"/>
    <p:sldId id="488" r:id="rId37"/>
    <p:sldId id="498" r:id="rId38"/>
    <p:sldId id="490" r:id="rId39"/>
    <p:sldId id="491" r:id="rId40"/>
    <p:sldId id="492" r:id="rId41"/>
    <p:sldId id="489" r:id="rId42"/>
    <p:sldId id="493" r:id="rId43"/>
    <p:sldId id="494" r:id="rId44"/>
    <p:sldId id="447" r:id="rId4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F8AE6"/>
    <a:srgbClr val="008000"/>
    <a:srgbClr val="CC3300"/>
    <a:srgbClr val="800080"/>
    <a:srgbClr val="2004C8"/>
    <a:srgbClr val="0000CC"/>
    <a:srgbClr val="7392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27"/>
    <p:restoredTop sz="96721"/>
  </p:normalViewPr>
  <p:slideViewPr>
    <p:cSldViewPr showGuides="1">
      <p:cViewPr>
        <p:scale>
          <a:sx n="84" d="100"/>
          <a:sy n="84" d="100"/>
        </p:scale>
        <p:origin x="-2394" y="-654"/>
      </p:cViewPr>
      <p:guideLst>
        <p:guide orient="horz" pos="2205"/>
        <p:guide pos="285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1"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Times New Roman" panose="02020603050405020304" pitchFamily="18" charset="0"/>
                <a:ea typeface="宋体" panose="02010600030101010101" pitchFamily="2" charset="-122"/>
              </a:endParaRPr>
            </a:p>
          </p:txBody>
        </p:sp>
        <p:sp>
          <p:nvSpPr>
            <p:cNvPr id="2052" name="Rectangle 4"/>
            <p:cNvSpPr/>
            <p:nvPr/>
          </p:nvSpPr>
          <p:spPr>
            <a:xfrm>
              <a:off x="1081" y="1065"/>
              <a:ext cx="4679" cy="1596"/>
            </a:xfrm>
            <a:prstGeom prst="rect">
              <a:avLst/>
            </a:prstGeom>
            <a:solidFill>
              <a:schemeClr val="bg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grpSp>
          <p:nvGrpSpPr>
            <p:cNvPr id="2053" name="Group 5"/>
            <p:cNvGrpSpPr/>
            <p:nvPr/>
          </p:nvGrpSpPr>
          <p:grpSpPr>
            <a:xfrm>
              <a:off x="0" y="672"/>
              <a:ext cx="1806" cy="1989"/>
              <a:chOff x="0" y="672"/>
              <a:chExt cx="1806" cy="1989"/>
            </a:xfrm>
          </p:grpSpPr>
          <p:sp>
            <p:nvSpPr>
              <p:cNvPr id="2054" name="Rectangle 6"/>
              <p:cNvSpPr/>
              <p:nvPr userDrawn="1"/>
            </p:nvSpPr>
            <p:spPr>
              <a:xfrm>
                <a:off x="361" y="2257"/>
                <a:ext cx="363" cy="404"/>
              </a:xfrm>
              <a:prstGeom prst="rect">
                <a:avLst/>
              </a:prstGeom>
              <a:solidFill>
                <a:schemeClr val="accent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55" name="Rectangle 7"/>
              <p:cNvSpPr/>
              <p:nvPr userDrawn="1"/>
            </p:nvSpPr>
            <p:spPr>
              <a:xfrm>
                <a:off x="1081" y="1065"/>
                <a:ext cx="362" cy="405"/>
              </a:xfrm>
              <a:prstGeom prst="rect">
                <a:avLst/>
              </a:prstGeom>
              <a:solidFill>
                <a:schemeClr val="folHlink"/>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56" name="Rectangle 8"/>
              <p:cNvSpPr/>
              <p:nvPr userDrawn="1"/>
            </p:nvSpPr>
            <p:spPr>
              <a:xfrm>
                <a:off x="1437" y="672"/>
                <a:ext cx="369" cy="400"/>
              </a:xfrm>
              <a:prstGeom prst="rect">
                <a:avLst/>
              </a:prstGeom>
              <a:solidFill>
                <a:schemeClr val="folHlink"/>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57" name="Rectangle 9"/>
              <p:cNvSpPr/>
              <p:nvPr userDrawn="1"/>
            </p:nvSpPr>
            <p:spPr>
              <a:xfrm>
                <a:off x="719" y="2257"/>
                <a:ext cx="368" cy="404"/>
              </a:xfrm>
              <a:prstGeom prst="rect">
                <a:avLst/>
              </a:prstGeom>
              <a:solidFill>
                <a:schemeClr val="bg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58" name="Rectangle 10"/>
              <p:cNvSpPr/>
              <p:nvPr userDrawn="1"/>
            </p:nvSpPr>
            <p:spPr>
              <a:xfrm>
                <a:off x="1437" y="1065"/>
                <a:ext cx="369" cy="405"/>
              </a:xfrm>
              <a:prstGeom prst="rect">
                <a:avLst/>
              </a:prstGeom>
              <a:solidFill>
                <a:schemeClr val="accent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59" name="Rectangle 11"/>
              <p:cNvSpPr/>
              <p:nvPr userDrawn="1"/>
            </p:nvSpPr>
            <p:spPr>
              <a:xfrm>
                <a:off x="719" y="1464"/>
                <a:ext cx="368" cy="399"/>
              </a:xfrm>
              <a:prstGeom prst="rect">
                <a:avLst/>
              </a:prstGeom>
              <a:solidFill>
                <a:schemeClr val="folHlink"/>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60" name="Rectangle 12"/>
              <p:cNvSpPr/>
              <p:nvPr userDrawn="1"/>
            </p:nvSpPr>
            <p:spPr>
              <a:xfrm>
                <a:off x="0" y="1464"/>
                <a:ext cx="367" cy="399"/>
              </a:xfrm>
              <a:prstGeom prst="rect">
                <a:avLst/>
              </a:prstGeom>
              <a:solidFill>
                <a:schemeClr val="bg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61" name="Rectangle 13"/>
              <p:cNvSpPr/>
              <p:nvPr userDrawn="1"/>
            </p:nvSpPr>
            <p:spPr>
              <a:xfrm>
                <a:off x="1081" y="1464"/>
                <a:ext cx="362" cy="399"/>
              </a:xfrm>
              <a:prstGeom prst="rect">
                <a:avLst/>
              </a:prstGeom>
              <a:solidFill>
                <a:schemeClr val="accent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62" name="Rectangle 14"/>
              <p:cNvSpPr/>
              <p:nvPr userDrawn="1"/>
            </p:nvSpPr>
            <p:spPr>
              <a:xfrm>
                <a:off x="361" y="1857"/>
                <a:ext cx="363" cy="406"/>
              </a:xfrm>
              <a:prstGeom prst="rect">
                <a:avLst/>
              </a:prstGeom>
              <a:solidFill>
                <a:schemeClr val="folHlink"/>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2063" name="Rectangle 15"/>
              <p:cNvSpPr/>
              <p:nvPr userDrawn="1"/>
            </p:nvSpPr>
            <p:spPr>
              <a:xfrm>
                <a:off x="719" y="1857"/>
                <a:ext cx="368" cy="406"/>
              </a:xfrm>
              <a:prstGeom prst="rect">
                <a:avLst/>
              </a:prstGeom>
              <a:solidFill>
                <a:schemeClr val="accent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grpSp>
      </p:grpSp>
      <p:sp>
        <p:nvSpPr>
          <p:cNvPr id="113683"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11368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fontAlgn="base"/>
            <a:r>
              <a:rPr lang="zh-CN" altLang="en-US" strike="noStrike" noProof="1"/>
              <a:t>单击此处编辑母版副标题样式</a:t>
            </a:r>
            <a:endParaRPr lang="zh-CN" altLang="en-US" strike="noStrike" noProof="1"/>
          </a:p>
        </p:txBody>
      </p:sp>
      <p:sp>
        <p:nvSpPr>
          <p:cNvPr id="34"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3977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8413"/>
            <a:ext cx="4038600" cy="45989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268413"/>
            <a:ext cx="4038600" cy="2222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643313"/>
            <a:ext cx="4038600" cy="2224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页脚占位符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8" name="日期占位符 7"/>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8413"/>
            <a:ext cx="40386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68413"/>
            <a:ext cx="40386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4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4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29"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Times New Roman" panose="02020603050405020304" pitchFamily="18" charset="0"/>
                <a:ea typeface="宋体" panose="02010600030101010101" pitchFamily="2" charset="-122"/>
              </a:endParaRPr>
            </a:p>
          </p:txBody>
        </p:sp>
        <p:sp>
          <p:nvSpPr>
            <p:cNvPr id="1030"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1031" name="Rectangle 7"/>
            <p:cNvSpPr/>
            <p:nvPr/>
          </p:nvSpPr>
          <p:spPr>
            <a:xfrm>
              <a:off x="258" y="85"/>
              <a:ext cx="87" cy="89"/>
            </a:xfrm>
            <a:prstGeom prst="rect">
              <a:avLst/>
            </a:prstGeom>
            <a:solidFill>
              <a:schemeClr val="folHlink"/>
            </a:solidFill>
            <a:ln w="9525">
              <a:noFill/>
            </a:ln>
          </p:spPr>
          <p:txBody>
            <a:bodyPr anchor="t"/>
            <a:p>
              <a:pPr lvl="0"/>
              <a:endParaRPr lang="zh-CN" altLang="zh-CN" sz="1800" dirty="0">
                <a:solidFill>
                  <a:schemeClr val="hlink"/>
                </a:solidFill>
                <a:latin typeface="Arial" panose="020B0604020202020204" pitchFamily="34" charset="0"/>
                <a:ea typeface="宋体" panose="02010600030101010101" pitchFamily="2" charset="-122"/>
              </a:endParaRPr>
            </a:p>
          </p:txBody>
        </p:sp>
        <p:sp>
          <p:nvSpPr>
            <p:cNvPr id="1032" name="Rectangle 8"/>
            <p:cNvSpPr/>
            <p:nvPr/>
          </p:nvSpPr>
          <p:spPr>
            <a:xfrm>
              <a:off x="345" y="0"/>
              <a:ext cx="88" cy="87"/>
            </a:xfrm>
            <a:prstGeom prst="rect">
              <a:avLst/>
            </a:prstGeom>
            <a:solidFill>
              <a:schemeClr val="folHlink"/>
            </a:solidFill>
            <a:ln w="9525">
              <a:noFill/>
            </a:ln>
          </p:spPr>
          <p:txBody>
            <a:bodyPr anchor="t"/>
            <a:p>
              <a:pPr lvl="0"/>
              <a:endParaRPr lang="zh-CN" altLang="zh-CN" sz="1800" dirty="0">
                <a:solidFill>
                  <a:schemeClr val="hlink"/>
                </a:solidFill>
                <a:latin typeface="Arial" panose="020B0604020202020204" pitchFamily="34" charset="0"/>
                <a:ea typeface="宋体" panose="02010600030101010101" pitchFamily="2" charset="-122"/>
              </a:endParaRPr>
            </a:p>
          </p:txBody>
        </p:sp>
        <p:sp>
          <p:nvSpPr>
            <p:cNvPr id="1033" name="Rectangle 9"/>
            <p:cNvSpPr/>
            <p:nvPr/>
          </p:nvSpPr>
          <p:spPr>
            <a:xfrm>
              <a:off x="345" y="85"/>
              <a:ext cx="88" cy="89"/>
            </a:xfrm>
            <a:prstGeom prst="rect">
              <a:avLst/>
            </a:prstGeom>
            <a:solidFill>
              <a:schemeClr val="accent2"/>
            </a:solidFill>
            <a:ln w="9525">
              <a:noFill/>
            </a:ln>
          </p:spPr>
          <p:txBody>
            <a:bodyPr anchor="t"/>
            <a:p>
              <a:pPr lvl="0"/>
              <a:endParaRPr lang="zh-CN" altLang="zh-CN" sz="1800" dirty="0">
                <a:solidFill>
                  <a:schemeClr val="accent2"/>
                </a:solidFill>
                <a:latin typeface="Arial" panose="020B0604020202020204" pitchFamily="34" charset="0"/>
                <a:ea typeface="宋体" panose="02010600030101010101" pitchFamily="2" charset="-122"/>
              </a:endParaRPr>
            </a:p>
          </p:txBody>
        </p:sp>
        <p:sp>
          <p:nvSpPr>
            <p:cNvPr id="1034" name="Rectangle 10"/>
            <p:cNvSpPr/>
            <p:nvPr/>
          </p:nvSpPr>
          <p:spPr>
            <a:xfrm>
              <a:off x="173" y="173"/>
              <a:ext cx="86" cy="87"/>
            </a:xfrm>
            <a:prstGeom prst="rect">
              <a:avLst/>
            </a:prstGeom>
            <a:solidFill>
              <a:schemeClr val="folHlink"/>
            </a:solidFill>
            <a:ln w="9525">
              <a:noFill/>
            </a:ln>
          </p:spPr>
          <p:txBody>
            <a:bodyPr anchor="t"/>
            <a:p>
              <a:pPr lvl="0"/>
              <a:endParaRPr lang="zh-CN" altLang="zh-CN" sz="1800" dirty="0">
                <a:solidFill>
                  <a:schemeClr val="hlink"/>
                </a:solidFill>
                <a:latin typeface="Arial" panose="020B0604020202020204" pitchFamily="34" charset="0"/>
                <a:ea typeface="宋体" panose="02010600030101010101" pitchFamily="2" charset="-122"/>
              </a:endParaRPr>
            </a:p>
          </p:txBody>
        </p:sp>
        <p:sp>
          <p:nvSpPr>
            <p:cNvPr id="1035" name="Rectangle 11"/>
            <p:cNvSpPr/>
            <p:nvPr/>
          </p:nvSpPr>
          <p:spPr>
            <a:xfrm>
              <a:off x="83" y="86"/>
              <a:ext cx="89" cy="87"/>
            </a:xfrm>
            <a:prstGeom prst="rect">
              <a:avLst/>
            </a:prstGeom>
            <a:solidFill>
              <a:schemeClr val="bg2"/>
            </a:solidFill>
            <a:ln w="9525">
              <a:noFill/>
            </a:ln>
          </p:spPr>
          <p:txBody>
            <a:bodyPr anchor="t"/>
            <a:p>
              <a:pPr lvl="0"/>
              <a:endParaRPr lang="zh-CN" altLang="zh-CN" sz="2400" dirty="0">
                <a:latin typeface="Times New Roman" panose="02020603050405020304" pitchFamily="18" charset="0"/>
                <a:ea typeface="宋体" panose="02010600030101010101" pitchFamily="2" charset="-122"/>
              </a:endParaRPr>
            </a:p>
          </p:txBody>
        </p:sp>
        <p:sp>
          <p:nvSpPr>
            <p:cNvPr id="1036" name="Rectangle 12"/>
            <p:cNvSpPr/>
            <p:nvPr/>
          </p:nvSpPr>
          <p:spPr>
            <a:xfrm>
              <a:off x="258" y="171"/>
              <a:ext cx="87" cy="87"/>
            </a:xfrm>
            <a:prstGeom prst="rect">
              <a:avLst/>
            </a:prstGeom>
            <a:solidFill>
              <a:schemeClr val="accent2"/>
            </a:solidFill>
            <a:ln w="9525">
              <a:noFill/>
            </a:ln>
          </p:spPr>
          <p:txBody>
            <a:bodyPr anchor="t"/>
            <a:p>
              <a:pPr lvl="0"/>
              <a:endParaRPr lang="zh-CN" altLang="zh-CN" sz="1800" dirty="0">
                <a:solidFill>
                  <a:schemeClr val="accent2"/>
                </a:solidFill>
                <a:latin typeface="Arial" panose="020B0604020202020204" pitchFamily="34" charset="0"/>
                <a:ea typeface="宋体" panose="02010600030101010101" pitchFamily="2" charset="-122"/>
              </a:endParaRPr>
            </a:p>
          </p:txBody>
        </p:sp>
        <p:sp>
          <p:nvSpPr>
            <p:cNvPr id="1037" name="Rectangle 13"/>
            <p:cNvSpPr/>
            <p:nvPr/>
          </p:nvSpPr>
          <p:spPr>
            <a:xfrm>
              <a:off x="173" y="258"/>
              <a:ext cx="86" cy="86"/>
            </a:xfrm>
            <a:prstGeom prst="rect">
              <a:avLst/>
            </a:prstGeom>
            <a:solidFill>
              <a:schemeClr val="accent2"/>
            </a:solidFill>
            <a:ln w="9525">
              <a:noFill/>
            </a:ln>
          </p:spPr>
          <p:txBody>
            <a:bodyPr anchor="t"/>
            <a:p>
              <a:pPr lvl="0"/>
              <a:endParaRPr lang="zh-CN" altLang="zh-CN" sz="1800" dirty="0">
                <a:solidFill>
                  <a:schemeClr val="accent2"/>
                </a:solidFill>
                <a:latin typeface="Arial" panose="020B0604020202020204" pitchFamily="34" charset="0"/>
                <a:ea typeface="宋体" panose="02010600030101010101" pitchFamily="2" charset="-122"/>
              </a:endParaRPr>
            </a:p>
          </p:txBody>
        </p:sp>
      </p:grpSp>
      <p:sp>
        <p:nvSpPr>
          <p:cNvPr id="1038" name="Rectangle 14"/>
          <p:cNvSpPr>
            <a:spLocks noGrp="1"/>
          </p:cNvSpPr>
          <p:nvPr>
            <p:ph type="title"/>
          </p:nvPr>
        </p:nvSpPr>
        <p:spPr>
          <a:xfrm>
            <a:off x="457200" y="457200"/>
            <a:ext cx="8229600" cy="739775"/>
          </a:xfrm>
          <a:prstGeom prst="rect">
            <a:avLst/>
          </a:prstGeom>
          <a:noFill/>
          <a:ln w="9525">
            <a:noFill/>
          </a:ln>
        </p:spPr>
        <p:txBody>
          <a:bodyPr anchor="ctr"/>
          <a:p>
            <a:pPr lvl="0"/>
            <a:r>
              <a:rPr lang="zh-CN" altLang="en-US" dirty="0"/>
              <a:t>单击此处编辑母版标题样式</a:t>
            </a:r>
            <a:endParaRPr lang="zh-CN" altLang="en-US" dirty="0"/>
          </a:p>
        </p:txBody>
      </p:sp>
      <p:sp>
        <p:nvSpPr>
          <p:cNvPr id="1039" name="Rectangle 15"/>
          <p:cNvSpPr>
            <a:spLocks noGrp="1"/>
          </p:cNvSpPr>
          <p:nvPr>
            <p:ph type="body"/>
          </p:nvPr>
        </p:nvSpPr>
        <p:spPr>
          <a:xfrm>
            <a:off x="457200" y="1268413"/>
            <a:ext cx="8229600" cy="4598987"/>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1265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Text Box 17"/>
          <p:cNvSpPr txBox="1">
            <a:spLocks noChangeArrowheads="1"/>
          </p:cNvSpPr>
          <p:nvPr/>
        </p:nvSpPr>
        <p:spPr bwMode="auto">
          <a:xfrm>
            <a:off x="4706938" y="0"/>
            <a:ext cx="36449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smtClean="0">
                <a:ln>
                  <a:noFill/>
                </a:ln>
                <a:solidFill>
                  <a:srgbClr val="1818FF"/>
                </a:solidFill>
                <a:effectLst/>
                <a:uLnTx/>
                <a:uFillTx/>
                <a:latin typeface="Arial" panose="020B0604020202020204" pitchFamily="34" charset="0"/>
                <a:ea typeface="楷体_GB2312" pitchFamily="49" charset="-122"/>
                <a:cs typeface="+mn-cs"/>
              </a:rPr>
              <a:t>电路分析与模拟电路仿真实验</a:t>
            </a:r>
            <a:endParaRPr kumimoji="0" lang="zh-CN" altLang="en-US" sz="2000" b="1" i="0" u="none" strike="noStrike" kern="1200" cap="none" spc="0" normalizeH="0" baseline="0" noProof="0" smtClean="0">
              <a:ln>
                <a:noFill/>
              </a:ln>
              <a:solidFill>
                <a:srgbClr val="1818FF"/>
              </a:solidFill>
              <a:effectLst/>
              <a:uLnTx/>
              <a:uFillTx/>
              <a:latin typeface="Arial" panose="020B0604020202020204" pitchFamily="34" charset="0"/>
              <a:ea typeface="楷体_GB2312" pitchFamily="49" charset="-122"/>
              <a:cs typeface="+mn-cs"/>
            </a:endParaRPr>
          </a:p>
        </p:txBody>
      </p:sp>
      <p:pic>
        <p:nvPicPr>
          <p:cNvPr id="1042" name="Picture 18"/>
          <p:cNvPicPr>
            <a:picLocks noChangeAspect="1"/>
          </p:cNvPicPr>
          <p:nvPr userDrawn="1"/>
        </p:nvPicPr>
        <p:blipFill>
          <a:blip r:embed="rId13"/>
          <a:srcRect l="41643" t="45972" r="49222" b="42972"/>
          <a:stretch>
            <a:fillRect/>
          </a:stretch>
        </p:blipFill>
        <p:spPr>
          <a:xfrm>
            <a:off x="8059738" y="47625"/>
            <a:ext cx="1012825" cy="933450"/>
          </a:xfrm>
          <a:prstGeom prst="rect">
            <a:avLst/>
          </a:prstGeom>
          <a:noFill/>
          <a:ln w="9525">
            <a:noFill/>
          </a:ln>
        </p:spPr>
      </p:pic>
      <p:sp>
        <p:nvSpPr>
          <p:cNvPr id="3" name="Text Box 21"/>
          <p:cNvSpPr txBox="1">
            <a:spLocks noChangeArrowheads="1"/>
          </p:cNvSpPr>
          <p:nvPr/>
        </p:nvSpPr>
        <p:spPr bwMode="auto">
          <a:xfrm>
            <a:off x="4462463" y="5949950"/>
            <a:ext cx="468153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smtClean="0">
                <a:ln>
                  <a:noFill/>
                </a:ln>
                <a:solidFill>
                  <a:srgbClr val="7392CF"/>
                </a:solidFill>
                <a:effectLst/>
                <a:uLnTx/>
                <a:uFillTx/>
                <a:latin typeface="华文行楷" panose="02010800040101010101" pitchFamily="2" charset="-122"/>
                <a:ea typeface="华文行楷" panose="02010800040101010101" pitchFamily="2" charset="-122"/>
                <a:cs typeface="+mn-cs"/>
              </a:rPr>
              <a:t>国 </a:t>
            </a:r>
            <a:r>
              <a:rPr kumimoji="1" lang="zh-CN" altLang="en-US" sz="2000" b="0" i="0" u="none" strike="noStrike" kern="1200" cap="none" spc="0" normalizeH="0" baseline="0" noProof="0" smtClean="0">
                <a:ln>
                  <a:noFill/>
                </a:ln>
                <a:solidFill>
                  <a:srgbClr val="7392CF"/>
                </a:solidFill>
                <a:effectLst/>
                <a:uLnTx/>
                <a:uFillTx/>
                <a:latin typeface="华文行楷" panose="02010800040101010101" pitchFamily="2" charset="-122"/>
                <a:ea typeface="华文行楷" panose="02010800040101010101" pitchFamily="2" charset="-122"/>
                <a:cs typeface="+mn-cs"/>
              </a:rPr>
              <a:t>家 级 实 验 教 学 示 范 中 心</a:t>
            </a:r>
            <a:endParaRPr kumimoji="1" lang="en-US" altLang="zh-CN" sz="2000" b="0" i="0" u="none" strike="noStrike" kern="1200" cap="none" spc="0" normalizeH="0" baseline="0" noProof="0" smtClean="0">
              <a:ln>
                <a:noFill/>
              </a:ln>
              <a:solidFill>
                <a:srgbClr val="7392CF"/>
              </a:solidFill>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000" b="0" i="0" u="none" strike="noStrike" kern="1200" cap="none" spc="0" normalizeH="0" baseline="0" noProof="0" smtClean="0">
                <a:ln>
                  <a:noFill/>
                </a:ln>
                <a:solidFill>
                  <a:srgbClr val="7392CF"/>
                </a:solidFill>
                <a:effectLst/>
                <a:uLnTx/>
                <a:uFillTx/>
                <a:latin typeface="华文行楷" panose="02010800040101010101" pitchFamily="2" charset="-122"/>
                <a:ea typeface="华文行楷" panose="02010800040101010101" pitchFamily="2" charset="-122"/>
                <a:cs typeface="+mn-cs"/>
              </a:rPr>
              <a:t>计算机科学与工程学院实验中心  </a:t>
            </a:r>
            <a:endParaRPr kumimoji="1" lang="zh-CN" altLang="en-US" sz="2000" b="0" i="0" u="none" strike="noStrike" kern="1200" cap="none" spc="0" normalizeH="0" baseline="0" noProof="0" smtClean="0">
              <a:ln>
                <a:noFill/>
              </a:ln>
              <a:solidFill>
                <a:srgbClr val="7392CF"/>
              </a:solidFill>
              <a:effectLst/>
              <a:uLnTx/>
              <a:uFillTx/>
              <a:latin typeface="华文行楷" panose="02010800040101010101" pitchFamily="2" charset="-122"/>
              <a:ea typeface="华文行楷" panose="020108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hf sldNum="0" hdr="0" ftr="0" dt="0"/>
  <p:txStyles>
    <p:titleStyle>
      <a:lvl1pPr algn="l" rtl="0" eaLnBrk="0" fontAlgn="base" hangingPunct="0">
        <a:spcBef>
          <a:spcPct val="0"/>
        </a:spcBef>
        <a:spcAft>
          <a:spcPct val="0"/>
        </a:spcAft>
        <a:defRPr sz="3600">
          <a:solidFill>
            <a:srgbClr val="D54809"/>
          </a:solidFill>
          <a:latin typeface="+mj-lt"/>
          <a:ea typeface="+mj-ea"/>
          <a:cs typeface="+mj-cs"/>
        </a:defRPr>
      </a:lvl1pPr>
      <a:lvl2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bg2"/>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bg2"/>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bg2"/>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bg2"/>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bg2"/>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7.xml"/><Relationship Id="rId7" Type="http://schemas.openxmlformats.org/officeDocument/2006/relationships/image" Target="../media/image21.wmf"/><Relationship Id="rId6" Type="http://schemas.openxmlformats.org/officeDocument/2006/relationships/oleObject" Target="../embeddings/oleObject4.bin"/><Relationship Id="rId5" Type="http://schemas.openxmlformats.org/officeDocument/2006/relationships/image" Target="../media/image20.wmf"/><Relationship Id="rId4" Type="http://schemas.openxmlformats.org/officeDocument/2006/relationships/oleObject" Target="../embeddings/oleObject3.bin"/><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oleObject" Target="../embeddings/oleObject8.bin"/><Relationship Id="rId7" Type="http://schemas.openxmlformats.org/officeDocument/2006/relationships/image" Target="../media/image24.wmf"/><Relationship Id="rId6" Type="http://schemas.openxmlformats.org/officeDocument/2006/relationships/oleObject" Target="../embeddings/oleObject7.bin"/><Relationship Id="rId5" Type="http://schemas.openxmlformats.org/officeDocument/2006/relationships/image" Target="../media/image23.wmf"/><Relationship Id="rId4" Type="http://schemas.openxmlformats.org/officeDocument/2006/relationships/oleObject" Target="../embeddings/oleObject6.bin"/><Relationship Id="rId3" Type="http://schemas.openxmlformats.org/officeDocument/2006/relationships/image" Target="../media/image22.wmf"/><Relationship Id="rId2" Type="http://schemas.openxmlformats.org/officeDocument/2006/relationships/oleObject" Target="../embeddings/oleObject5.bin"/><Relationship Id="rId13" Type="http://schemas.openxmlformats.org/officeDocument/2006/relationships/vmlDrawing" Target="../drawings/vmlDrawing3.vml"/><Relationship Id="rId12" Type="http://schemas.openxmlformats.org/officeDocument/2006/relationships/slideLayout" Target="../slideLayouts/slideLayout7.xml"/><Relationship Id="rId11" Type="http://schemas.openxmlformats.org/officeDocument/2006/relationships/image" Target="../media/image26.wmf"/><Relationship Id="rId10" Type="http://schemas.openxmlformats.org/officeDocument/2006/relationships/oleObject" Target="../embeddings/oleObject9.bin"/><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28.wmf"/><Relationship Id="rId3" Type="http://schemas.openxmlformats.org/officeDocument/2006/relationships/oleObject" Target="../embeddings/oleObject11.bin"/><Relationship Id="rId2" Type="http://schemas.openxmlformats.org/officeDocument/2006/relationships/image" Target="../media/image27.wmf"/><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31.wmf"/><Relationship Id="rId3" Type="http://schemas.openxmlformats.org/officeDocument/2006/relationships/oleObject" Target="../embeddings/oleObject13.bin"/><Relationship Id="rId2" Type="http://schemas.openxmlformats.org/officeDocument/2006/relationships/image" Target="../media/image30.wmf"/><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33.wmf"/><Relationship Id="rId3" Type="http://schemas.openxmlformats.org/officeDocument/2006/relationships/oleObject" Target="../embeddings/oleObject15.bin"/><Relationship Id="rId2" Type="http://schemas.openxmlformats.org/officeDocument/2006/relationships/image" Target="../media/image32.wmf"/><Relationship Id="rId1"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7.xml"/><Relationship Id="rId7" Type="http://schemas.openxmlformats.org/officeDocument/2006/relationships/image" Target="../media/image36.wmf"/><Relationship Id="rId6" Type="http://schemas.openxmlformats.org/officeDocument/2006/relationships/oleObject" Target="../embeddings/oleObject18.bin"/><Relationship Id="rId5" Type="http://schemas.openxmlformats.org/officeDocument/2006/relationships/image" Target="../media/image35.wmf"/><Relationship Id="rId4" Type="http://schemas.openxmlformats.org/officeDocument/2006/relationships/oleObject" Target="../embeddings/oleObject17.bin"/><Relationship Id="rId3" Type="http://schemas.openxmlformats.org/officeDocument/2006/relationships/image" Target="../media/image34.wmf"/><Relationship Id="rId2" Type="http://schemas.openxmlformats.org/officeDocument/2006/relationships/oleObject" Target="../embeddings/oleObject16.bin"/><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jpeg"/><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39.png"/><Relationship Id="rId3" Type="http://schemas.openxmlformats.org/officeDocument/2006/relationships/image" Target="../media/image38.wmf"/><Relationship Id="rId2" Type="http://schemas.openxmlformats.org/officeDocument/2006/relationships/oleObject" Target="../embeddings/oleObject19.bin"/><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slide" Target="slide1.xml"/><Relationship Id="rId2" Type="http://schemas.openxmlformats.org/officeDocument/2006/relationships/image" Target="../media/image41.wmf"/><Relationship Id="rId1"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slide" Target="slide1.xml"/><Relationship Id="rId2" Type="http://schemas.openxmlformats.org/officeDocument/2006/relationships/image" Target="../media/image41.wmf"/><Relationship Id="rId1"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vert="horz" wrap="square" lIns="91440" tIns="45720" rIns="91440" bIns="45720" anchor="ctr" anchorCtr="1"/>
          <a:p>
            <a:pPr eaLnBrk="1" hangingPunct="1"/>
            <a:br>
              <a:rPr lang="en-US" altLang="zh-CN" dirty="0"/>
            </a:br>
            <a:br>
              <a:rPr lang="en-US" altLang="zh-CN" dirty="0"/>
            </a:br>
            <a:endParaRPr lang="en-US" altLang="zh-CN" dirty="0"/>
          </a:p>
        </p:txBody>
      </p:sp>
      <p:sp>
        <p:nvSpPr>
          <p:cNvPr id="3074" name="Rectangle 3"/>
          <p:cNvSpPr/>
          <p:nvPr/>
        </p:nvSpPr>
        <p:spPr>
          <a:xfrm>
            <a:off x="395288" y="836613"/>
            <a:ext cx="8137525" cy="584200"/>
          </a:xfrm>
          <a:prstGeom prst="rect">
            <a:avLst/>
          </a:prstGeom>
          <a:noFill/>
          <a:ln w="9525">
            <a:noFill/>
          </a:ln>
        </p:spPr>
        <p:txBody>
          <a:bodyPr anchor="t">
            <a:spAutoFit/>
          </a:bodyPr>
          <a:p>
            <a:pPr algn="ctr"/>
            <a:r>
              <a:rPr lang="en-US" altLang="zh-CN" sz="3200" b="1" dirty="0">
                <a:solidFill>
                  <a:srgbClr val="FF6600"/>
                </a:solidFill>
                <a:latin typeface="隶书" panose="02010509060101010101" pitchFamily="49" charset="-122"/>
                <a:ea typeface="隶书" panose="02010509060101010101" pitchFamily="49" charset="-122"/>
              </a:rPr>
              <a:t>Multisim </a:t>
            </a:r>
            <a:r>
              <a:rPr lang="zh-CN" altLang="en-US" sz="3200" b="1" dirty="0">
                <a:solidFill>
                  <a:srgbClr val="FF6600"/>
                </a:solidFill>
                <a:latin typeface="隶书" panose="02010509060101010101" pitchFamily="49" charset="-122"/>
                <a:ea typeface="隶书" panose="02010509060101010101" pitchFamily="49" charset="-122"/>
              </a:rPr>
              <a:t>仿真软件环境练习</a:t>
            </a:r>
            <a:endParaRPr lang="zh-CN" altLang="en-US" sz="3200" b="1" dirty="0">
              <a:solidFill>
                <a:srgbClr val="FF6600"/>
              </a:solidFill>
              <a:latin typeface="隶书" panose="02010509060101010101" pitchFamily="49" charset="-122"/>
              <a:ea typeface="隶书" panose="02010509060101010101" pitchFamily="49" charset="-122"/>
            </a:endParaRPr>
          </a:p>
        </p:txBody>
      </p:sp>
      <p:pic>
        <p:nvPicPr>
          <p:cNvPr id="3075" name="Picture 6" descr="C:\Users\Administrator\AppData\Roaming\Tencent\Users\273923803\QQ\WinTemp\RichOle\U%2NXEJ4W]IT93O0(@XU426.png"/>
          <p:cNvPicPr>
            <a:picLocks noChangeAspect="1"/>
          </p:cNvPicPr>
          <p:nvPr/>
        </p:nvPicPr>
        <p:blipFill>
          <a:blip r:embed="rId1"/>
          <a:stretch>
            <a:fillRect/>
          </a:stretch>
        </p:blipFill>
        <p:spPr>
          <a:xfrm>
            <a:off x="2366963" y="2124075"/>
            <a:ext cx="4217987" cy="2790825"/>
          </a:xfrm>
          <a:prstGeom prst="rect">
            <a:avLst/>
          </a:prstGeom>
          <a:noFill/>
          <a:ln w="9525">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7"/>
          <p:cNvSpPr txBox="1"/>
          <p:nvPr/>
        </p:nvSpPr>
        <p:spPr>
          <a:xfrm>
            <a:off x="341313" y="863600"/>
            <a:ext cx="4537075"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2.3.3 Multisim </a:t>
            </a:r>
            <a:r>
              <a:rPr lang="zh-CN" altLang="en-US" sz="2400" b="1" dirty="0">
                <a:latin typeface="Times New Roman" panose="02020603050405020304" pitchFamily="18" charset="0"/>
                <a:ea typeface="宋体" panose="02010600030101010101" pitchFamily="2" charset="-122"/>
              </a:rPr>
              <a:t>元器件栏</a:t>
            </a:r>
            <a:endParaRPr lang="zh-CN" altLang="en-US" sz="2400" b="1" dirty="0">
              <a:latin typeface="Times New Roman" panose="02020603050405020304" pitchFamily="18" charset="0"/>
              <a:ea typeface="宋体" panose="02010600030101010101" pitchFamily="2" charset="-122"/>
            </a:endParaRPr>
          </a:p>
        </p:txBody>
      </p:sp>
      <p:sp>
        <p:nvSpPr>
          <p:cNvPr id="13314" name="Text Box 8"/>
          <p:cNvSpPr txBox="1"/>
          <p:nvPr/>
        </p:nvSpPr>
        <p:spPr>
          <a:xfrm>
            <a:off x="385763" y="1719263"/>
            <a:ext cx="8458200" cy="1406525"/>
          </a:xfrm>
          <a:prstGeom prst="rect">
            <a:avLst/>
          </a:prstGeom>
          <a:noFill/>
          <a:ln w="9525">
            <a:noFill/>
          </a:ln>
        </p:spPr>
        <p:txBody>
          <a:bodyPr anchor="t">
            <a:spAutoFit/>
          </a:bodyPr>
          <a:p>
            <a:pPr>
              <a:lnSpc>
                <a:spcPct val="120000"/>
              </a:lnSpc>
              <a:spcBef>
                <a:spcPct val="50000"/>
              </a:spcBef>
            </a:pPr>
            <a:r>
              <a:rPr lang="en-US" altLang="zh-CN" sz="2400" dirty="0">
                <a:latin typeface="Arial" panose="020B0604020202020204" pitchFamily="34" charset="0"/>
                <a:ea typeface="宋体" panose="02010600030101010101" pitchFamily="2" charset="-122"/>
              </a:rPr>
              <a:t>        Multisim </a:t>
            </a:r>
            <a:r>
              <a:rPr lang="zh-CN" altLang="en-US" sz="2400" dirty="0">
                <a:latin typeface="Times New Roman" panose="02020603050405020304" pitchFamily="18" charset="0"/>
                <a:ea typeface="宋体" panose="02010600030101010101" pitchFamily="2" charset="-122"/>
              </a:rPr>
              <a:t>提供了</a:t>
            </a:r>
            <a:r>
              <a:rPr lang="en-US" altLang="zh-CN" sz="2400" dirty="0">
                <a:latin typeface="Times New Roman" panose="02020603050405020304" pitchFamily="18" charset="0"/>
                <a:ea typeface="宋体" panose="02010600030101010101" pitchFamily="2" charset="-122"/>
              </a:rPr>
              <a:t>18</a:t>
            </a:r>
            <a:r>
              <a:rPr lang="zh-CN" altLang="en-US" sz="2400" dirty="0">
                <a:latin typeface="Times New Roman" panose="02020603050405020304" pitchFamily="18" charset="0"/>
                <a:ea typeface="宋体" panose="02010600030101010101" pitchFamily="2" charset="-122"/>
              </a:rPr>
              <a:t>个元器件库，用鼠标左健单击元器件库栏目下的图标即可打开该元器件库，元器件栏如图所示，各图标名称及其功能如表所示。</a:t>
            </a:r>
            <a:endParaRPr lang="zh-CN" altLang="en-US" sz="2400" dirty="0">
              <a:latin typeface="Times New Roman" panose="02020603050405020304" pitchFamily="18" charset="0"/>
              <a:ea typeface="宋体" panose="02010600030101010101" pitchFamily="2" charset="-122"/>
            </a:endParaRPr>
          </a:p>
        </p:txBody>
      </p:sp>
      <p:sp>
        <p:nvSpPr>
          <p:cNvPr id="13315" name="Text Box 9"/>
          <p:cNvSpPr txBox="1"/>
          <p:nvPr/>
        </p:nvSpPr>
        <p:spPr>
          <a:xfrm>
            <a:off x="684213" y="5157788"/>
            <a:ext cx="7632700" cy="366712"/>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grpSp>
        <p:nvGrpSpPr>
          <p:cNvPr id="13316" name="Group 21"/>
          <p:cNvGrpSpPr/>
          <p:nvPr/>
        </p:nvGrpSpPr>
        <p:grpSpPr>
          <a:xfrm>
            <a:off x="476250" y="3608388"/>
            <a:ext cx="8235950" cy="1800225"/>
            <a:chOff x="2700" y="8304"/>
            <a:chExt cx="6675" cy="1425"/>
          </a:xfrm>
        </p:grpSpPr>
        <p:sp>
          <p:nvSpPr>
            <p:cNvPr id="13317" name="Rectangle 22"/>
            <p:cNvSpPr/>
            <p:nvPr/>
          </p:nvSpPr>
          <p:spPr>
            <a:xfrm>
              <a:off x="3765" y="9105"/>
              <a:ext cx="4500" cy="624"/>
            </a:xfrm>
            <a:prstGeom prst="rect">
              <a:avLst/>
            </a:prstGeom>
            <a:noFill/>
            <a:ln w="9525">
              <a:noFill/>
            </a:ln>
          </p:spPr>
          <p:txBody>
            <a:bodyPr anchor="t"/>
            <a:p>
              <a:endParaRPr lang="zh-CN" altLang="zh-CN" dirty="0">
                <a:latin typeface="Arial" panose="020B0604020202020204" pitchFamily="34" charset="0"/>
                <a:ea typeface="宋体" panose="02010600030101010101" pitchFamily="2" charset="-122"/>
              </a:endParaRPr>
            </a:p>
          </p:txBody>
        </p:sp>
        <p:pic>
          <p:nvPicPr>
            <p:cNvPr id="13318" name="Picture 23"/>
            <p:cNvPicPr>
              <a:picLocks noChangeAspect="1"/>
            </p:cNvPicPr>
            <p:nvPr/>
          </p:nvPicPr>
          <p:blipFill>
            <a:blip r:embed="rId1"/>
            <a:stretch>
              <a:fillRect/>
            </a:stretch>
          </p:blipFill>
          <p:spPr>
            <a:xfrm>
              <a:off x="2700" y="8304"/>
              <a:ext cx="6675" cy="855"/>
            </a:xfrm>
            <a:prstGeom prst="rect">
              <a:avLst/>
            </a:prstGeom>
            <a:noFill/>
            <a:ln w="9525">
              <a:noFill/>
            </a:ln>
          </p:spPr>
        </p:pic>
      </p:grpSp>
      <p:sp>
        <p:nvSpPr>
          <p:cNvPr id="8" name="椭圆 7"/>
          <p:cNvSpPr/>
          <p:nvPr/>
        </p:nvSpPr>
        <p:spPr>
          <a:xfrm>
            <a:off x="611188" y="3968750"/>
            <a:ext cx="3060700" cy="674688"/>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4338" name="Text Box 4"/>
          <p:cNvSpPr txBox="1"/>
          <p:nvPr/>
        </p:nvSpPr>
        <p:spPr>
          <a:xfrm>
            <a:off x="684213" y="908050"/>
            <a:ext cx="7848600" cy="366713"/>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sp>
        <p:nvSpPr>
          <p:cNvPr id="14339" name="Rectangle 6"/>
          <p:cNvSpPr/>
          <p:nvPr/>
        </p:nvSpPr>
        <p:spPr>
          <a:xfrm>
            <a:off x="250825" y="0"/>
            <a:ext cx="5724525" cy="493713"/>
          </a:xfrm>
          <a:prstGeom prst="rect">
            <a:avLst/>
          </a:prstGeom>
          <a:noFill/>
          <a:ln w="9525">
            <a:noFill/>
          </a:ln>
        </p:spPr>
        <p:txBody>
          <a:bodyPr wrap="none" anchor="t">
            <a:spAutoFit/>
          </a:bodyPr>
          <a:p>
            <a:pPr>
              <a:lnSpc>
                <a:spcPct val="120000"/>
              </a:lnSpc>
              <a:spcBef>
                <a:spcPct val="50000"/>
              </a:spcBef>
            </a:pPr>
            <a:r>
              <a:rPr lang="zh-CN" altLang="en-US" sz="2400" b="1" dirty="0">
                <a:solidFill>
                  <a:srgbClr val="FF0000"/>
                </a:solidFill>
                <a:latin typeface="Times New Roman" panose="02020603050405020304" pitchFamily="18" charset="0"/>
                <a:ea typeface="宋体" panose="02010600030101010101" pitchFamily="2" charset="-122"/>
              </a:rPr>
              <a:t>元器件栏各图标名称及其功能如表所示：</a:t>
            </a:r>
            <a:endParaRPr lang="zh-CN" altLang="en-US" sz="2400" b="1" dirty="0">
              <a:solidFill>
                <a:srgbClr val="FF0000"/>
              </a:solidFill>
              <a:latin typeface="Times New Roman" panose="02020603050405020304" pitchFamily="18" charset="0"/>
              <a:ea typeface="宋体" panose="02010600030101010101" pitchFamily="2" charset="-122"/>
            </a:endParaRPr>
          </a:p>
        </p:txBody>
      </p:sp>
      <p:pic>
        <p:nvPicPr>
          <p:cNvPr id="14340" name="Picture 7"/>
          <p:cNvPicPr>
            <a:picLocks noChangeAspect="1"/>
          </p:cNvPicPr>
          <p:nvPr/>
        </p:nvPicPr>
        <p:blipFill>
          <a:blip r:embed="rId1"/>
          <a:stretch>
            <a:fillRect/>
          </a:stretch>
        </p:blipFill>
        <p:spPr>
          <a:xfrm>
            <a:off x="1106488" y="458788"/>
            <a:ext cx="4964112" cy="5949950"/>
          </a:xfrm>
          <a:prstGeom prst="rect">
            <a:avLst/>
          </a:prstGeom>
          <a:noFill/>
          <a:ln w="9525">
            <a:noFill/>
          </a:ln>
        </p:spPr>
      </p:pic>
      <p:sp>
        <p:nvSpPr>
          <p:cNvPr id="6" name="椭圆 5"/>
          <p:cNvSpPr/>
          <p:nvPr/>
        </p:nvSpPr>
        <p:spPr>
          <a:xfrm>
            <a:off x="927100" y="458788"/>
            <a:ext cx="630238" cy="2295525"/>
          </a:xfrm>
          <a:prstGeom prst="ellipse">
            <a:avLst/>
          </a:prstGeom>
          <a:noFill/>
          <a:ln>
            <a:solidFill>
              <a:srgbClr val="C0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3"/>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5362" name="Text Box 4"/>
          <p:cNvSpPr txBox="1"/>
          <p:nvPr/>
        </p:nvSpPr>
        <p:spPr>
          <a:xfrm>
            <a:off x="228600" y="381000"/>
            <a:ext cx="4568825" cy="461963"/>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2.3.4 Multisim </a:t>
            </a:r>
            <a:r>
              <a:rPr lang="zh-CN" altLang="en-US" sz="2400" b="1" dirty="0">
                <a:latin typeface="Times New Roman" panose="02020603050405020304" pitchFamily="18" charset="0"/>
                <a:ea typeface="宋体" panose="02010600030101010101" pitchFamily="2" charset="-122"/>
              </a:rPr>
              <a:t>仪器仪表栏</a:t>
            </a:r>
            <a:endParaRPr lang="zh-CN" altLang="en-US" sz="2400" b="1" dirty="0">
              <a:latin typeface="Times New Roman" panose="02020603050405020304" pitchFamily="18" charset="0"/>
              <a:ea typeface="宋体" panose="02010600030101010101" pitchFamily="2" charset="-122"/>
            </a:endParaRPr>
          </a:p>
        </p:txBody>
      </p:sp>
      <p:sp>
        <p:nvSpPr>
          <p:cNvPr id="15363" name="Text Box 5"/>
          <p:cNvSpPr txBox="1"/>
          <p:nvPr/>
        </p:nvSpPr>
        <p:spPr>
          <a:xfrm>
            <a:off x="152400" y="1066800"/>
            <a:ext cx="8839200" cy="3640138"/>
          </a:xfrm>
          <a:prstGeom prst="rect">
            <a:avLst/>
          </a:prstGeom>
          <a:noFill/>
          <a:ln w="9525">
            <a:noFill/>
          </a:ln>
        </p:spPr>
        <p:txBody>
          <a:bodyPr anchor="t">
            <a:spAutoFit/>
          </a:bodyPr>
          <a:p>
            <a:pPr>
              <a:lnSpc>
                <a:spcPct val="160000"/>
              </a:lnSpc>
            </a:pPr>
            <a:r>
              <a:rPr lang="en-US" altLang="zh-CN" sz="2400" dirty="0">
                <a:latin typeface="Arial" panose="020B0604020202020204" pitchFamily="34" charset="0"/>
                <a:ea typeface="宋体" panose="02010600030101010101" pitchFamily="2" charset="-122"/>
              </a:rPr>
              <a:t>        Multisim </a:t>
            </a:r>
            <a:r>
              <a:rPr lang="zh-CN" altLang="en-US" sz="2400" dirty="0">
                <a:latin typeface="Times New Roman" panose="02020603050405020304" pitchFamily="18" charset="0"/>
                <a:ea typeface="宋体" panose="02010600030101010101" pitchFamily="2" charset="-122"/>
              </a:rPr>
              <a:t>在仪器仪表栏下提供了</a:t>
            </a:r>
            <a:r>
              <a:rPr lang="en-US" altLang="zh-CN" sz="2400" dirty="0">
                <a:latin typeface="Times New Roman" panose="02020603050405020304" pitchFamily="18" charset="0"/>
                <a:ea typeface="宋体" panose="02010600030101010101" pitchFamily="2" charset="-122"/>
              </a:rPr>
              <a:t>21</a:t>
            </a:r>
            <a:r>
              <a:rPr lang="zh-CN" altLang="en-US" sz="2400" dirty="0">
                <a:latin typeface="Times New Roman" panose="02020603050405020304" pitchFamily="18" charset="0"/>
                <a:ea typeface="宋体" panose="02010600030101010101" pitchFamily="2" charset="-122"/>
              </a:rPr>
              <a:t>个</a:t>
            </a:r>
            <a:r>
              <a:rPr lang="en-US" altLang="zh-CN" sz="2400" dirty="0">
                <a:latin typeface="Times New Roman" panose="02020603050405020304" pitchFamily="18" charset="0"/>
                <a:ea typeface="宋体" panose="02010600030101010101" pitchFamily="2" charset="-122"/>
              </a:rPr>
              <a:t>Agilent</a:t>
            </a:r>
            <a:r>
              <a:rPr lang="zh-CN" altLang="en-US" sz="2400" dirty="0">
                <a:latin typeface="Times New Roman" panose="02020603050405020304" pitchFamily="18" charset="0"/>
                <a:ea typeface="宋体" panose="02010600030101010101" pitchFamily="2" charset="-122"/>
              </a:rPr>
              <a:t>信号发生器、常用仪器仪表，依次为数字万用表、函数发生器、失真度仪、瓦特表、双通道示波器、频率计、 </a:t>
            </a:r>
            <a:r>
              <a:rPr lang="en-US" altLang="zh-CN" sz="2400" dirty="0">
                <a:latin typeface="Times New Roman" panose="02020603050405020304" pitchFamily="18" charset="0"/>
                <a:ea typeface="宋体" panose="02010600030101010101" pitchFamily="2" charset="-122"/>
              </a:rPr>
              <a:t>Agilent</a:t>
            </a:r>
            <a:r>
              <a:rPr lang="zh-CN" altLang="en-US" sz="2400" dirty="0">
                <a:latin typeface="Times New Roman" panose="02020603050405020304" pitchFamily="18" charset="0"/>
                <a:ea typeface="宋体" panose="02010600030101010101" pitchFamily="2" charset="-122"/>
              </a:rPr>
              <a:t>函数发生器、波特图仪、 </a:t>
            </a:r>
            <a:r>
              <a:rPr lang="en-US" altLang="zh-CN" sz="2400" dirty="0">
                <a:latin typeface="Times New Roman" panose="02020603050405020304" pitchFamily="18" charset="0"/>
                <a:ea typeface="宋体" panose="02010600030101010101" pitchFamily="2" charset="-122"/>
              </a:rPr>
              <a:t>IV</a:t>
            </a:r>
            <a:r>
              <a:rPr lang="zh-CN" altLang="en-US" sz="2400" dirty="0">
                <a:latin typeface="Times New Roman" panose="02020603050405020304" pitchFamily="18" charset="0"/>
                <a:ea typeface="宋体" panose="02010600030101010101" pitchFamily="2" charset="-122"/>
              </a:rPr>
              <a:t>分析仪、 字信号发生器、逻辑转换器、逻辑分析仪、 </a:t>
            </a:r>
            <a:r>
              <a:rPr lang="en-US" altLang="zh-CN" sz="2400" dirty="0">
                <a:latin typeface="Times New Roman" panose="02020603050405020304" pitchFamily="18" charset="0"/>
                <a:ea typeface="宋体" panose="02010600030101010101" pitchFamily="2" charset="-122"/>
              </a:rPr>
              <a:t>Agilent</a:t>
            </a:r>
            <a:r>
              <a:rPr lang="zh-CN" altLang="en-US" sz="2400" dirty="0">
                <a:latin typeface="Times New Roman" panose="02020603050405020304" pitchFamily="18" charset="0"/>
                <a:ea typeface="宋体" panose="02010600030101010101" pitchFamily="2" charset="-122"/>
              </a:rPr>
              <a:t>示波器</a:t>
            </a:r>
            <a:r>
              <a:rPr lang="zh-CN" altLang="en-US" dirty="0">
                <a:latin typeface="Arial" panose="020B0604020202020204" pitchFamily="34"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Agilent</a:t>
            </a:r>
            <a:r>
              <a:rPr lang="zh-CN" altLang="en-US" sz="2400" dirty="0">
                <a:latin typeface="Times New Roman" panose="02020603050405020304" pitchFamily="18" charset="0"/>
                <a:ea typeface="宋体" panose="02010600030101010101" pitchFamily="2" charset="-122"/>
              </a:rPr>
              <a:t>万用表、四通道示波器、频谱分析仪、网络分析仪、、</a:t>
            </a:r>
            <a:r>
              <a:rPr lang="en-US" altLang="zh-CN" sz="2400" dirty="0">
                <a:latin typeface="宋体" panose="02010600030101010101" pitchFamily="2" charset="-122"/>
                <a:ea typeface="宋体" panose="02010600030101010101" pitchFamily="2" charset="-122"/>
              </a:rPr>
              <a:t>Tektronix</a:t>
            </a:r>
            <a:r>
              <a:rPr lang="zh-CN" altLang="en-US" sz="2400" dirty="0">
                <a:latin typeface="宋体" panose="02010600030101010101" pitchFamily="2" charset="-122"/>
                <a:ea typeface="宋体" panose="02010600030101010101" pitchFamily="2" charset="-122"/>
              </a:rPr>
              <a:t>示波器、动态测量探头、</a:t>
            </a:r>
            <a:r>
              <a:rPr lang="en-US" altLang="zh-CN" sz="2400" dirty="0">
                <a:latin typeface="宋体" panose="02010600030101010101" pitchFamily="2" charset="-122"/>
                <a:ea typeface="宋体" panose="02010600030101010101" pitchFamily="2" charset="-122"/>
              </a:rPr>
              <a:t>LaBVIEW</a:t>
            </a:r>
            <a:r>
              <a:rPr lang="zh-CN" altLang="en-US" sz="2400" dirty="0">
                <a:latin typeface="宋体" panose="02010600030101010101" pitchFamily="2" charset="-122"/>
                <a:ea typeface="宋体" panose="02010600030101010101" pitchFamily="2" charset="-122"/>
              </a:rPr>
              <a:t>、电流探针。</a:t>
            </a:r>
            <a:endParaRPr lang="zh-CN" altLang="en-US" sz="2400" dirty="0">
              <a:latin typeface="宋体" panose="02010600030101010101" pitchFamily="2" charset="-122"/>
              <a:ea typeface="宋体" panose="02010600030101010101" pitchFamily="2" charset="-122"/>
            </a:endParaRPr>
          </a:p>
        </p:txBody>
      </p:sp>
      <p:sp>
        <p:nvSpPr>
          <p:cNvPr id="15364" name="Text Box 6"/>
          <p:cNvSpPr txBox="1"/>
          <p:nvPr/>
        </p:nvSpPr>
        <p:spPr>
          <a:xfrm>
            <a:off x="827088" y="3500438"/>
            <a:ext cx="7345362" cy="366712"/>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grpSp>
        <p:nvGrpSpPr>
          <p:cNvPr id="15365" name="Group 9"/>
          <p:cNvGrpSpPr/>
          <p:nvPr/>
        </p:nvGrpSpPr>
        <p:grpSpPr>
          <a:xfrm>
            <a:off x="296863" y="4733925"/>
            <a:ext cx="8596312" cy="1800225"/>
            <a:chOff x="1980" y="13608"/>
            <a:chExt cx="8070" cy="1404"/>
          </a:xfrm>
        </p:grpSpPr>
        <p:pic>
          <p:nvPicPr>
            <p:cNvPr id="15366" name="Picture 10"/>
            <p:cNvPicPr>
              <a:picLocks noChangeAspect="1"/>
            </p:cNvPicPr>
            <p:nvPr/>
          </p:nvPicPr>
          <p:blipFill>
            <a:blip r:embed="rId1"/>
            <a:stretch>
              <a:fillRect/>
            </a:stretch>
          </p:blipFill>
          <p:spPr>
            <a:xfrm>
              <a:off x="1980" y="13608"/>
              <a:ext cx="8070" cy="855"/>
            </a:xfrm>
            <a:prstGeom prst="rect">
              <a:avLst/>
            </a:prstGeom>
            <a:noFill/>
            <a:ln w="9525">
              <a:noFill/>
            </a:ln>
          </p:spPr>
        </p:pic>
        <p:sp>
          <p:nvSpPr>
            <p:cNvPr id="15367" name="Rectangle 11"/>
            <p:cNvSpPr/>
            <p:nvPr/>
          </p:nvSpPr>
          <p:spPr>
            <a:xfrm>
              <a:off x="3405" y="14388"/>
              <a:ext cx="5040" cy="624"/>
            </a:xfrm>
            <a:prstGeom prst="rect">
              <a:avLst/>
            </a:prstGeom>
            <a:noFill/>
            <a:ln w="9525">
              <a:noFill/>
            </a:ln>
          </p:spPr>
          <p:txBody>
            <a:bodyPr anchor="t"/>
            <a:p>
              <a:pPr algn="ctr"/>
              <a:r>
                <a:rPr lang="zh-CN" altLang="en-US" sz="900" dirty="0">
                  <a:latin typeface="宋体" panose="02010600030101010101" pitchFamily="2" charset="-122"/>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6386" name="Text Box 5"/>
          <p:cNvSpPr txBox="1"/>
          <p:nvPr/>
        </p:nvSpPr>
        <p:spPr>
          <a:xfrm>
            <a:off x="304800" y="990600"/>
            <a:ext cx="5797550"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2.4.1 </a:t>
            </a:r>
            <a:r>
              <a:rPr lang="zh-CN" altLang="en-US" sz="2400" b="1" dirty="0">
                <a:latin typeface="Times New Roman" panose="02020603050405020304" pitchFamily="18" charset="0"/>
                <a:ea typeface="宋体" panose="02010600030101010101" pitchFamily="2" charset="-122"/>
              </a:rPr>
              <a:t>数字万用表（</a:t>
            </a:r>
            <a:r>
              <a:rPr lang="en-US" altLang="zh-CN" sz="2400" b="1" dirty="0">
                <a:latin typeface="Times New Roman" panose="02020603050405020304" pitchFamily="18" charset="0"/>
                <a:ea typeface="宋体" panose="02010600030101010101" pitchFamily="2" charset="-122"/>
              </a:rPr>
              <a:t>Multimeter</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16387" name="Text Box 6"/>
          <p:cNvSpPr txBox="1"/>
          <p:nvPr/>
        </p:nvSpPr>
        <p:spPr>
          <a:xfrm>
            <a:off x="381000" y="1447800"/>
            <a:ext cx="8382000" cy="1735138"/>
          </a:xfrm>
          <a:prstGeom prst="rect">
            <a:avLst/>
          </a:prstGeom>
          <a:noFill/>
          <a:ln w="9525">
            <a:noFill/>
          </a:ln>
        </p:spPr>
        <p:txBody>
          <a:bodyPr anchor="t">
            <a:spAutoFit/>
          </a:bodyPr>
          <a:p>
            <a:pPr>
              <a:lnSpc>
                <a:spcPct val="150000"/>
              </a:lnSpc>
              <a:spcBef>
                <a:spcPct val="50000"/>
              </a:spcBef>
            </a:pPr>
            <a:r>
              <a:rPr lang="en-US" altLang="zh-CN" sz="2400" dirty="0">
                <a:latin typeface="Arial" panose="020B0604020202020204" pitchFamily="34" charset="0"/>
                <a:ea typeface="宋体" panose="02010600030101010101" pitchFamily="2" charset="-122"/>
              </a:rPr>
              <a:t>        Multisim </a:t>
            </a:r>
            <a:r>
              <a:rPr lang="zh-CN" altLang="en-US" sz="2400" dirty="0">
                <a:latin typeface="Times New Roman" panose="02020603050405020304" pitchFamily="18" charset="0"/>
                <a:ea typeface="宋体" panose="02010600030101010101" pitchFamily="2" charset="-122"/>
              </a:rPr>
              <a:t>提供的万用表外观和操作与实际的万用表相似，可以测电流</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、电压</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、电阻</a:t>
            </a:r>
            <a:r>
              <a:rPr lang="en-US" altLang="zh-CN" sz="2400" dirty="0">
                <a:latin typeface="Times New Roman" panose="02020603050405020304" pitchFamily="18" charset="0"/>
                <a:ea typeface="宋体" panose="02010600030101010101" pitchFamily="2" charset="-122"/>
              </a:rPr>
              <a:t>Ω</a:t>
            </a:r>
            <a:r>
              <a:rPr lang="zh-CN" altLang="en-US" sz="2400" dirty="0">
                <a:latin typeface="Times New Roman" panose="02020603050405020304" pitchFamily="18" charset="0"/>
                <a:ea typeface="宋体" panose="02010600030101010101" pitchFamily="2" charset="-122"/>
              </a:rPr>
              <a:t>和分贝值</a:t>
            </a:r>
            <a:r>
              <a:rPr lang="en-US" altLang="zh-CN" sz="2400" dirty="0">
                <a:latin typeface="Times New Roman" panose="02020603050405020304" pitchFamily="18" charset="0"/>
                <a:ea typeface="宋体" panose="02010600030101010101" pitchFamily="2" charset="-122"/>
              </a:rPr>
              <a:t>db</a:t>
            </a:r>
            <a:r>
              <a:rPr lang="zh-CN" altLang="en-US" sz="2400" dirty="0">
                <a:latin typeface="Times New Roman" panose="02020603050405020304" pitchFamily="18" charset="0"/>
                <a:ea typeface="宋体" panose="02010600030101010101" pitchFamily="2" charset="-122"/>
              </a:rPr>
              <a:t>，测直流或交流信号。万用表有正极和负极两个引线端 。</a:t>
            </a:r>
            <a:endParaRPr lang="zh-CN" altLang="en-US" sz="2400" dirty="0">
              <a:latin typeface="Times New Roman" panose="02020603050405020304" pitchFamily="18" charset="0"/>
              <a:ea typeface="宋体" panose="02010600030101010101" pitchFamily="2" charset="-122"/>
            </a:endParaRPr>
          </a:p>
        </p:txBody>
      </p:sp>
      <p:sp>
        <p:nvSpPr>
          <p:cNvPr id="38917" name="Rectangle 10"/>
          <p:cNvSpPr>
            <a:spLocks noGrp="1" noRot="1" noChangeArrowheads="1"/>
          </p:cNvSpPr>
          <p:nvPr>
            <p:ph type="title"/>
          </p:nvPr>
        </p:nvSpPr>
        <p:spPr>
          <a:xfrm>
            <a:off x="611188" y="323850"/>
            <a:ext cx="7196138"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2">
                    <a:lumMod val="60000"/>
                    <a:lumOff val="40000"/>
                  </a:schemeClr>
                </a:solidFill>
                <a:effectLst/>
                <a:uLnTx/>
                <a:uFillTx/>
                <a:latin typeface="Times New Roman" panose="02020603050405020304" pitchFamily="18" charset="0"/>
                <a:ea typeface="+mj-ea"/>
                <a:cs typeface="+mj-cs"/>
              </a:rPr>
              <a:t>2.4 </a:t>
            </a:r>
            <a:r>
              <a:rPr kumimoji="0" lang="en-US" altLang="zh-CN" sz="3600" b="1" i="0" u="none" strike="noStrike" kern="0" cap="none" spc="0" normalizeH="0" baseline="0" noProof="0" dirty="0" err="1" smtClean="0">
                <a:ln>
                  <a:noFill/>
                </a:ln>
                <a:solidFill>
                  <a:schemeClr val="bg2">
                    <a:lumMod val="60000"/>
                    <a:lumOff val="40000"/>
                  </a:schemeClr>
                </a:solidFill>
                <a:effectLst/>
                <a:uLnTx/>
                <a:uFillTx/>
                <a:latin typeface="Times New Roman" panose="02020603050405020304" pitchFamily="18" charset="0"/>
                <a:ea typeface="+mj-ea"/>
                <a:cs typeface="+mj-cs"/>
              </a:rPr>
              <a:t>Multisim</a:t>
            </a:r>
            <a:r>
              <a:rPr kumimoji="0" lang="en-US" altLang="zh-CN" sz="3600" b="1" i="0" u="none" strike="noStrike" kern="0" cap="none" spc="0" normalizeH="0" baseline="0" noProof="0" dirty="0" smtClean="0">
                <a:ln>
                  <a:noFill/>
                </a:ln>
                <a:solidFill>
                  <a:schemeClr val="bg2">
                    <a:lumMod val="60000"/>
                    <a:lumOff val="40000"/>
                  </a:schemeClr>
                </a:solidFill>
                <a:effectLst/>
                <a:uLnTx/>
                <a:uFillTx/>
                <a:latin typeface="Times New Roman" panose="02020603050405020304" pitchFamily="18" charset="0"/>
                <a:ea typeface="+mj-ea"/>
                <a:cs typeface="+mj-cs"/>
              </a:rPr>
              <a:t> </a:t>
            </a:r>
            <a:r>
              <a:rPr kumimoji="0" lang="zh-CN" altLang="en-US" sz="3600" b="1" i="0" u="none" strike="noStrike" kern="0" cap="none" spc="0" normalizeH="0" baseline="0" noProof="0" dirty="0" smtClean="0">
                <a:ln>
                  <a:noFill/>
                </a:ln>
                <a:solidFill>
                  <a:schemeClr val="bg2">
                    <a:lumMod val="60000"/>
                    <a:lumOff val="40000"/>
                  </a:schemeClr>
                </a:solidFill>
                <a:effectLst/>
                <a:uLnTx/>
                <a:uFillTx/>
                <a:latin typeface="Times New Roman" panose="02020603050405020304" pitchFamily="18" charset="0"/>
                <a:ea typeface="+mj-ea"/>
                <a:cs typeface="+mj-cs"/>
              </a:rPr>
              <a:t>仪器仪表使用</a:t>
            </a:r>
            <a:endParaRPr kumimoji="0" lang="zh-CN" altLang="en-US" sz="3600" b="1" i="0" u="none" strike="noStrike" kern="0" cap="none" spc="0" normalizeH="0" baseline="0" noProof="0" dirty="0" smtClean="0">
              <a:ln>
                <a:noFill/>
              </a:ln>
              <a:solidFill>
                <a:schemeClr val="bg2">
                  <a:lumMod val="60000"/>
                  <a:lumOff val="40000"/>
                </a:schemeClr>
              </a:solidFill>
              <a:effectLst/>
              <a:uLnTx/>
              <a:uFillTx/>
              <a:latin typeface="Times New Roman" panose="02020603050405020304" pitchFamily="18" charset="0"/>
              <a:ea typeface="+mj-ea"/>
              <a:cs typeface="+mj-cs"/>
            </a:endParaRPr>
          </a:p>
        </p:txBody>
      </p:sp>
      <p:pic>
        <p:nvPicPr>
          <p:cNvPr id="16389" name="Picture 2"/>
          <p:cNvPicPr>
            <a:picLocks noChangeAspect="1"/>
          </p:cNvPicPr>
          <p:nvPr/>
        </p:nvPicPr>
        <p:blipFill>
          <a:blip r:embed="rId1"/>
          <a:stretch>
            <a:fillRect/>
          </a:stretch>
        </p:blipFill>
        <p:spPr>
          <a:xfrm>
            <a:off x="2124075" y="3213100"/>
            <a:ext cx="4968875" cy="3405188"/>
          </a:xfrm>
          <a:prstGeom prst="rect">
            <a:avLst/>
          </a:prstGeom>
          <a:noFill/>
          <a:ln w="9525">
            <a:noFill/>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4"/>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7410" name="Text Box 1028"/>
          <p:cNvSpPr txBox="1"/>
          <p:nvPr/>
        </p:nvSpPr>
        <p:spPr>
          <a:xfrm>
            <a:off x="304800" y="304800"/>
            <a:ext cx="6858000"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2.4.2 </a:t>
            </a:r>
            <a:r>
              <a:rPr lang="zh-CN" altLang="en-US" sz="2400" b="1" dirty="0">
                <a:latin typeface="Times New Roman" panose="02020603050405020304" pitchFamily="18" charset="0"/>
                <a:ea typeface="宋体" panose="02010600030101010101" pitchFamily="2" charset="-122"/>
              </a:rPr>
              <a:t>函数发生器（</a:t>
            </a:r>
            <a:r>
              <a:rPr lang="en-US" altLang="zh-CN" sz="2400" b="1" dirty="0">
                <a:latin typeface="Times New Roman" panose="02020603050405020304" pitchFamily="18" charset="0"/>
                <a:ea typeface="宋体" panose="02010600030101010101" pitchFamily="2" charset="-122"/>
              </a:rPr>
              <a:t>Function Generator</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17411" name="Text Box 1029"/>
          <p:cNvSpPr txBox="1"/>
          <p:nvPr/>
        </p:nvSpPr>
        <p:spPr>
          <a:xfrm>
            <a:off x="304800" y="762000"/>
            <a:ext cx="8458200" cy="2282825"/>
          </a:xfrm>
          <a:prstGeom prst="rect">
            <a:avLst/>
          </a:prstGeom>
          <a:noFill/>
          <a:ln w="9525">
            <a:noFill/>
          </a:ln>
        </p:spPr>
        <p:txBody>
          <a:bodyPr anchor="t">
            <a:spAutoFit/>
          </a:bodyPr>
          <a:p>
            <a:pPr>
              <a:lnSpc>
                <a:spcPct val="150000"/>
              </a:lnSpc>
            </a:pPr>
            <a:r>
              <a:rPr lang="en-US" altLang="zh-CN" sz="2400" dirty="0">
                <a:latin typeface="Arial" panose="020B0604020202020204" pitchFamily="34" charset="0"/>
                <a:ea typeface="宋体" panose="02010600030101010101" pitchFamily="2" charset="-122"/>
              </a:rPr>
              <a:t>        Multisim </a:t>
            </a:r>
            <a:r>
              <a:rPr lang="zh-CN" altLang="en-US" sz="2400" dirty="0">
                <a:latin typeface="Times New Roman" panose="02020603050405020304" pitchFamily="18" charset="0"/>
                <a:ea typeface="宋体" panose="02010600030101010101" pitchFamily="2" charset="-122"/>
              </a:rPr>
              <a:t>提供的函数发生器可以产生正弦波、三角波和矩形波，信号频率可在</a:t>
            </a:r>
            <a:r>
              <a:rPr lang="en-US" altLang="zh-CN" sz="2400" dirty="0">
                <a:latin typeface="Times New Roman" panose="02020603050405020304" pitchFamily="18" charset="0"/>
                <a:ea typeface="宋体" panose="02010600030101010101" pitchFamily="2" charset="-122"/>
              </a:rPr>
              <a:t>1Hz</a:t>
            </a:r>
            <a:r>
              <a:rPr lang="zh-CN" altLang="en-US" sz="2400" dirty="0">
                <a:latin typeface="Times New Roman" panose="02020603050405020304" pitchFamily="18" charset="0"/>
                <a:ea typeface="宋体" panose="02010600030101010101" pitchFamily="2" charset="-122"/>
              </a:rPr>
              <a:t>到</a:t>
            </a:r>
            <a:r>
              <a:rPr lang="en-US" altLang="zh-CN" sz="2400" dirty="0">
                <a:latin typeface="Times New Roman" panose="02020603050405020304" pitchFamily="18" charset="0"/>
                <a:ea typeface="宋体" panose="02010600030101010101" pitchFamily="2" charset="-122"/>
              </a:rPr>
              <a:t>999MHz</a:t>
            </a:r>
            <a:r>
              <a:rPr lang="zh-CN" altLang="en-US" sz="2400" dirty="0">
                <a:latin typeface="Times New Roman" panose="02020603050405020304" pitchFamily="18" charset="0"/>
                <a:ea typeface="宋体" panose="02010600030101010101" pitchFamily="2" charset="-122"/>
              </a:rPr>
              <a:t>范围内调整。信号的幅值以及占空比等参数也可以根据需要进行调节。信号发生器有三个引线端口：负极、正极和公共端。</a:t>
            </a:r>
            <a:endParaRPr lang="zh-CN" altLang="en-US" sz="2400" dirty="0">
              <a:latin typeface="Times New Roman" panose="02020603050405020304" pitchFamily="18" charset="0"/>
              <a:ea typeface="宋体" panose="02010600030101010101" pitchFamily="2" charset="-122"/>
            </a:endParaRPr>
          </a:p>
        </p:txBody>
      </p:sp>
      <p:pic>
        <p:nvPicPr>
          <p:cNvPr id="17412" name="Picture 8"/>
          <p:cNvPicPr>
            <a:picLocks noChangeAspect="1"/>
          </p:cNvPicPr>
          <p:nvPr/>
        </p:nvPicPr>
        <p:blipFill>
          <a:blip r:embed="rId1"/>
          <a:stretch>
            <a:fillRect/>
          </a:stretch>
        </p:blipFill>
        <p:spPr>
          <a:xfrm>
            <a:off x="476250" y="2933700"/>
            <a:ext cx="4679950" cy="3184525"/>
          </a:xfrm>
          <a:prstGeom prst="rect">
            <a:avLst/>
          </a:prstGeom>
          <a:noFill/>
          <a:ln w="9525">
            <a:noFill/>
          </a:ln>
        </p:spPr>
      </p:pic>
      <p:sp>
        <p:nvSpPr>
          <p:cNvPr id="6" name="圆角矩形标注 5"/>
          <p:cNvSpPr/>
          <p:nvPr/>
        </p:nvSpPr>
        <p:spPr>
          <a:xfrm>
            <a:off x="5607050" y="3338513"/>
            <a:ext cx="2295525" cy="765175"/>
          </a:xfrm>
          <a:prstGeom prst="wedgeRoundRectCallout">
            <a:avLst>
              <a:gd name="adj1" fmla="val -79010"/>
              <a:gd name="adj2" fmla="val 53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lt1"/>
                </a:solidFill>
                <a:effectLst/>
                <a:uLnTx/>
                <a:uFillTx/>
                <a:latin typeface="+mn-lt"/>
                <a:ea typeface="+mn-ea"/>
                <a:cs typeface="+mn-cs"/>
              </a:rPr>
              <a:t>波形参数输入</a:t>
            </a: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3"/>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8434" name="Text Box 1028"/>
          <p:cNvSpPr txBox="1"/>
          <p:nvPr/>
        </p:nvSpPr>
        <p:spPr>
          <a:xfrm>
            <a:off x="5076825" y="2276475"/>
            <a:ext cx="2159000" cy="366713"/>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sp>
        <p:nvSpPr>
          <p:cNvPr id="18435" name="Text Box 1030"/>
          <p:cNvSpPr txBox="1"/>
          <p:nvPr/>
        </p:nvSpPr>
        <p:spPr>
          <a:xfrm>
            <a:off x="566738" y="503238"/>
            <a:ext cx="4752975"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2.4.4 </a:t>
            </a:r>
            <a:r>
              <a:rPr lang="zh-CN" altLang="en-US" sz="2400" b="1" dirty="0">
                <a:latin typeface="Times New Roman" panose="02020603050405020304" pitchFamily="18" charset="0"/>
                <a:ea typeface="宋体" panose="02010600030101010101" pitchFamily="2" charset="-122"/>
              </a:rPr>
              <a:t>双通道示波器（</a:t>
            </a:r>
            <a:r>
              <a:rPr lang="en-US" altLang="zh-CN" sz="2400" b="1" dirty="0">
                <a:latin typeface="Times New Roman" panose="02020603050405020304" pitchFamily="18" charset="0"/>
                <a:ea typeface="宋体" panose="02010600030101010101" pitchFamily="2" charset="-122"/>
              </a:rPr>
              <a:t>Oscilloscope</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18436" name="Text Box 1031"/>
          <p:cNvSpPr txBox="1"/>
          <p:nvPr/>
        </p:nvSpPr>
        <p:spPr>
          <a:xfrm>
            <a:off x="0" y="1179513"/>
            <a:ext cx="3059113" cy="4918075"/>
          </a:xfrm>
          <a:prstGeom prst="rect">
            <a:avLst/>
          </a:prstGeom>
          <a:noFill/>
          <a:ln w="9525">
            <a:noFill/>
          </a:ln>
        </p:spPr>
        <p:txBody>
          <a:bodyPr anchor="t">
            <a:spAutoFit/>
          </a:bodyPr>
          <a:p>
            <a:pPr>
              <a:lnSpc>
                <a:spcPct val="140000"/>
              </a:lnSpc>
              <a:spcBef>
                <a:spcPct val="50000"/>
              </a:spcBef>
            </a:pPr>
            <a:r>
              <a:rPr lang="en-US" altLang="zh-CN" sz="24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Multisim </a:t>
            </a:r>
            <a:r>
              <a:rPr lang="zh-CN" altLang="en-US" sz="2000" dirty="0">
                <a:latin typeface="Times New Roman" panose="02020603050405020304" pitchFamily="18" charset="0"/>
                <a:ea typeface="宋体" panose="02010600030101010101" pitchFamily="2" charset="-122"/>
              </a:rPr>
              <a:t>提供的双通道示波器与实际的示波器外观和基本操作基本相同，该示波器可以观察一路或两路信号波形的形状，分析被测周期信号的幅值和频率，时间基准可在秒直至纳秒范围内调节。示波器图标有六个连接点：</a:t>
            </a:r>
            <a:r>
              <a:rPr lang="en-US" altLang="zh-CN" sz="2000" dirty="0">
                <a:latin typeface="Times New Roman" panose="02020603050405020304" pitchFamily="18" charset="0"/>
                <a:ea typeface="宋体" panose="02010600030101010101" pitchFamily="2" charset="-122"/>
              </a:rPr>
              <a:t>A</a:t>
            </a:r>
            <a:r>
              <a:rPr lang="zh-CN" altLang="en-US" sz="2000" dirty="0">
                <a:latin typeface="Times New Roman" panose="02020603050405020304" pitchFamily="18" charset="0"/>
                <a:ea typeface="宋体" panose="02010600030101010101" pitchFamily="2" charset="-122"/>
              </a:rPr>
              <a:t>通道输入、</a:t>
            </a:r>
            <a:r>
              <a:rPr lang="en-US" altLang="zh-CN" sz="2000" dirty="0">
                <a:latin typeface="Times New Roman" panose="02020603050405020304" pitchFamily="18" charset="0"/>
                <a:ea typeface="宋体" panose="02010600030101010101" pitchFamily="2" charset="-122"/>
              </a:rPr>
              <a:t>B</a:t>
            </a:r>
            <a:r>
              <a:rPr lang="zh-CN" altLang="en-US" sz="2000" dirty="0">
                <a:latin typeface="Times New Roman" panose="02020603050405020304" pitchFamily="18" charset="0"/>
                <a:ea typeface="宋体" panose="02010600030101010101" pitchFamily="2" charset="-122"/>
              </a:rPr>
              <a:t>通道输入、外触发端</a:t>
            </a:r>
            <a:r>
              <a:rPr lang="en-US" altLang="zh-CN" sz="2000" dirty="0">
                <a:latin typeface="Times New Roman" panose="02020603050405020304" pitchFamily="18" charset="0"/>
                <a:ea typeface="宋体" panose="02010600030101010101" pitchFamily="2" charset="-122"/>
              </a:rPr>
              <a:t>T</a:t>
            </a:r>
            <a:r>
              <a:rPr lang="zh-CN" altLang="en-US" sz="2000" dirty="0">
                <a:latin typeface="Times New Roman" panose="02020603050405020304" pitchFamily="18" charset="0"/>
                <a:ea typeface="宋体" panose="02010600030101010101" pitchFamily="2" charset="-122"/>
              </a:rPr>
              <a:t>和三个接地端。</a:t>
            </a:r>
            <a:endParaRPr lang="zh-CN" altLang="en-US" sz="2000" dirty="0">
              <a:latin typeface="Times New Roman" panose="02020603050405020304" pitchFamily="18" charset="0"/>
              <a:ea typeface="宋体" panose="02010600030101010101" pitchFamily="2" charset="-122"/>
            </a:endParaRPr>
          </a:p>
        </p:txBody>
      </p:sp>
      <p:pic>
        <p:nvPicPr>
          <p:cNvPr id="18437" name="Picture 1033"/>
          <p:cNvPicPr>
            <a:picLocks noChangeAspect="1"/>
          </p:cNvPicPr>
          <p:nvPr/>
        </p:nvPicPr>
        <p:blipFill>
          <a:blip r:embed="rId1"/>
          <a:stretch>
            <a:fillRect/>
          </a:stretch>
        </p:blipFill>
        <p:spPr>
          <a:xfrm>
            <a:off x="3167063" y="1763713"/>
            <a:ext cx="5976937" cy="3703637"/>
          </a:xfrm>
          <a:prstGeom prst="rect">
            <a:avLst/>
          </a:prstGeom>
          <a:noFill/>
          <a:ln w="9525">
            <a:noFill/>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018" name="Picture 2" descr="C:\Users\Administrator\AppData\Roaming\Tencent\Users\273923803\QQ\WinTemp\RichOle\P2Z]77P2EPXL6TLIMEBE4ZS.png"/>
          <p:cNvPicPr>
            <a:picLocks noChangeAspect="1"/>
          </p:cNvPicPr>
          <p:nvPr/>
        </p:nvPicPr>
        <p:blipFill>
          <a:blip r:embed="rId1"/>
          <a:stretch>
            <a:fillRect/>
          </a:stretch>
        </p:blipFill>
        <p:spPr>
          <a:xfrm>
            <a:off x="971550" y="503238"/>
            <a:ext cx="6661150" cy="5265737"/>
          </a:xfrm>
          <a:prstGeom prst="rect">
            <a:avLst/>
          </a:prstGeom>
          <a:noFill/>
          <a:ln w="9525">
            <a:noFill/>
          </a:ln>
        </p:spPr>
      </p:pic>
      <p:sp>
        <p:nvSpPr>
          <p:cNvPr id="4" name="椭圆 3"/>
          <p:cNvSpPr/>
          <p:nvPr/>
        </p:nvSpPr>
        <p:spPr>
          <a:xfrm>
            <a:off x="881063" y="4598988"/>
            <a:ext cx="1665288" cy="121602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5" name="圆角矩形标注 4"/>
          <p:cNvSpPr/>
          <p:nvPr/>
        </p:nvSpPr>
        <p:spPr>
          <a:xfrm>
            <a:off x="0" y="3833813"/>
            <a:ext cx="1035050" cy="765175"/>
          </a:xfrm>
          <a:prstGeom prst="wedgeRoundRectCallout">
            <a:avLst>
              <a:gd name="adj1" fmla="val 71711"/>
              <a:gd name="adj2" fmla="val 79573"/>
              <a:gd name="adj3" fmla="val 16667"/>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Time base</a:t>
            </a:r>
            <a:r>
              <a:rPr kumimoji="0" lang="zh-CN" altLang="en-US"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（时间基准）</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椭圆 5"/>
          <p:cNvSpPr/>
          <p:nvPr/>
        </p:nvSpPr>
        <p:spPr>
          <a:xfrm>
            <a:off x="2366963" y="4598988"/>
            <a:ext cx="3330575" cy="121602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5292725" y="4508500"/>
            <a:ext cx="2339975" cy="139541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标注 7"/>
          <p:cNvSpPr/>
          <p:nvPr/>
        </p:nvSpPr>
        <p:spPr>
          <a:xfrm>
            <a:off x="3806825" y="0"/>
            <a:ext cx="3644900" cy="3833813"/>
          </a:xfrm>
          <a:prstGeom prst="wedgeRoundRectCallout">
            <a:avLst>
              <a:gd name="adj1" fmla="val -39809"/>
              <a:gd name="adj2" fmla="val 71024"/>
              <a:gd name="adj3" fmla="val 16667"/>
            </a:avLst>
          </a:prstGeom>
        </p:spPr>
        <p:style>
          <a:lnRef idx="2">
            <a:schemeClr val="dk1"/>
          </a:lnRef>
          <a:fillRef idx="1">
            <a:schemeClr val="lt1"/>
          </a:fillRef>
          <a:effectRef idx="0">
            <a:schemeClr val="dk1"/>
          </a:effectRef>
          <a:fontRef idx="minor">
            <a:schemeClr val="dk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Channel A</a:t>
            </a:r>
            <a:r>
              <a:rPr kumimoji="0" lang="zh-CN" altLang="en-US"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（通道</a:t>
            </a:r>
            <a:r>
              <a:rPr kumimoji="0" lang="en-US" altLang="zh-CN"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A</a:t>
            </a:r>
            <a:r>
              <a:rPr kumimoji="0" lang="zh-CN" altLang="en-US"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a:t>
            </a:r>
            <a:endParaRPr kumimoji="0" lang="en-US" altLang="zh-CN"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Scale</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（量程）：通道</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A</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的</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轴电压刻度设置。</a:t>
            </a:r>
            <a:endPar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        </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 position</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轴位置）：设置</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轴的起始点位置，起始点为</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0</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表明</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轴和</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X</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轴重合，起始点为正值表明</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轴原点位置向上移，否则向下移。</a:t>
            </a:r>
            <a:endPar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        触发耦合方式：</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AC</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（交流耦合）、</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0</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0</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耦合）或</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DC</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（直流耦合），交流耦合只显示交流分量，直流耦合显示直流和交流之和，</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0</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耦合，在</a:t>
            </a:r>
            <a:r>
              <a:rPr kumimoji="0" lang="en-US" altLang="zh-CN"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Y</a:t>
            </a:r>
            <a:r>
              <a:rPr kumimoji="0" lang="zh-CN" altLang="en-US" sz="1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轴设置的原点处显示一条直线。</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圆角矩形标注 8"/>
          <p:cNvSpPr/>
          <p:nvPr/>
        </p:nvSpPr>
        <p:spPr>
          <a:xfrm>
            <a:off x="5499100" y="0"/>
            <a:ext cx="3644900" cy="3833813"/>
          </a:xfrm>
          <a:prstGeom prst="wedgeRoundRectCallout">
            <a:avLst>
              <a:gd name="adj1" fmla="val -39809"/>
              <a:gd name="adj2" fmla="val 71024"/>
              <a:gd name="adj3" fmla="val 16667"/>
            </a:avLst>
          </a:prstGeom>
        </p:spPr>
        <p:style>
          <a:lnRef idx="2">
            <a:schemeClr val="dk1"/>
          </a:lnRef>
          <a:fillRef idx="1">
            <a:schemeClr val="lt1"/>
          </a:fillRef>
          <a:effectRef idx="0">
            <a:schemeClr val="dk1"/>
          </a:effectRef>
          <a:fontRef idx="minor">
            <a:schemeClr val="dk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400" b="1" i="0" u="none" strike="noStrike" kern="1200" cap="none" spc="0" normalizeH="0" baseline="0" noProof="0" dirty="0" err="1">
                <a:ln>
                  <a:noFill/>
                </a:ln>
                <a:solidFill>
                  <a:schemeClr val="dk1"/>
                </a:solidFill>
                <a:effectLst/>
                <a:uLnTx/>
                <a:uFillTx/>
                <a:latin typeface="Times New Roman" panose="02020603050405020304" pitchFamily="18" charset="0"/>
                <a:ea typeface="+mn-ea"/>
                <a:cs typeface="+mn-cs"/>
              </a:rPr>
              <a:t>Tigger</a:t>
            </a:r>
            <a:r>
              <a:rPr kumimoji="0" lang="zh-CN" altLang="en-US"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（触发）</a:t>
            </a:r>
            <a:endParaRPr kumimoji="0" lang="zh-CN" altLang="en-US" sz="1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mn-lt"/>
                <a:ea typeface="+mn-ea"/>
                <a:cs typeface="+mn-cs"/>
              </a:rPr>
              <a:t>       触发方式主要用来设置</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X</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轴的触发信号、触发电平及边沿等。   </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mn-lt"/>
                <a:ea typeface="+mn-ea"/>
                <a:cs typeface="+mn-cs"/>
              </a:rPr>
              <a:t>        </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Edge</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（边沿）：设置被测信号开始的边沿，设置先显示上升沿或下降沿。</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mn-lt"/>
                <a:ea typeface="+mn-ea"/>
                <a:cs typeface="+mn-cs"/>
              </a:rPr>
              <a:t>        </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Level</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（电平）：设置触发信号的电平，使触发信号在某一电平时启动扫描。</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mn-lt"/>
                <a:ea typeface="+mn-ea"/>
                <a:cs typeface="+mn-cs"/>
              </a:rPr>
              <a:t>        触发信号选择：</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Auto</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（自动）、通道</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A</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和通道</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B</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表明用项应的通道信号作为触发信号；</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ext</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为外触发；</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Sing</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为单脉冲触发；</a:t>
            </a:r>
            <a:r>
              <a:rPr kumimoji="0" lang="en-US" altLang="zh-CN" sz="1400" b="0" i="0" u="none" strike="noStrike" kern="1200" cap="none" spc="0" normalizeH="0" baseline="0" noProof="0" dirty="0">
                <a:ln>
                  <a:noFill/>
                </a:ln>
                <a:solidFill>
                  <a:schemeClr val="dk1"/>
                </a:solidFill>
                <a:effectLst/>
                <a:uLnTx/>
                <a:uFillTx/>
                <a:latin typeface="+mn-lt"/>
                <a:ea typeface="+mn-ea"/>
                <a:cs typeface="+mn-cs"/>
              </a:rPr>
              <a:t>Nor</a:t>
            </a:r>
            <a:r>
              <a:rPr kumimoji="0" lang="zh-CN" altLang="en-US" sz="1400" b="0" i="0" u="none" strike="noStrike" kern="1200" cap="none" spc="0" normalizeH="0" baseline="0" noProof="0" dirty="0">
                <a:ln>
                  <a:noFill/>
                </a:ln>
                <a:solidFill>
                  <a:schemeClr val="dk1"/>
                </a:solidFill>
                <a:effectLst/>
                <a:uLnTx/>
                <a:uFillTx/>
                <a:latin typeface="+mn-lt"/>
                <a:ea typeface="+mn-ea"/>
                <a:cs typeface="+mn-cs"/>
              </a:rPr>
              <a:t>为一般脉冲触发。</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椭圆 9"/>
          <p:cNvSpPr/>
          <p:nvPr/>
        </p:nvSpPr>
        <p:spPr>
          <a:xfrm>
            <a:off x="1871663" y="1179513"/>
            <a:ext cx="2339975" cy="180022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checkerboard(across)">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xit" presetSubtype="10" fill="hold" grpId="1" nodeType="clickEffect">
                                  <p:stCondLst>
                                    <p:cond delay="0"/>
                                  </p:stCondLst>
                                  <p:childTnLst>
                                    <p:animEffect transition="out" filter="checkerboard(across)">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 presetClass="exit" presetSubtype="10" fill="hold" grpId="1" nodeType="clickEffect">
                                  <p:stCondLst>
                                    <p:cond delay="0"/>
                                  </p:stCondLst>
                                  <p:childTnLst>
                                    <p:animEffect transition="out" filter="checkerboard(across)">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8" grpId="1" animBg="1"/>
      <p:bldP spid="9" grpId="0" animBg="1"/>
      <p:bldP spid="9"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txBox="1"/>
          <p:nvPr/>
        </p:nvSpPr>
        <p:spPr>
          <a:xfrm>
            <a:off x="483870" y="1148080"/>
            <a:ext cx="4565650" cy="573405"/>
          </a:xfrm>
          <a:prstGeom prst="rect">
            <a:avLst/>
          </a:prstGeom>
          <a:noFill/>
          <a:ln w="9525">
            <a:noFill/>
          </a:ln>
        </p:spPr>
        <p:txBody>
          <a:bodyPr anchor="t"/>
          <a:p>
            <a:pPr eaLnBrk="0" hangingPunct="0">
              <a:buSzTx/>
            </a:pPr>
            <a:r>
              <a:rPr lang="en-US" altLang="zh-CN" dirty="0">
                <a:solidFill>
                  <a:srgbClr val="D54809"/>
                </a:solidFill>
                <a:latin typeface="Arial" panose="020B0604020202020204" pitchFamily="34" charset="0"/>
                <a:ea typeface="隶书" panose="02010509060101010101" pitchFamily="49" charset="-122"/>
              </a:rPr>
              <a:t>1</a:t>
            </a:r>
            <a:r>
              <a:rPr lang="zh-CN" altLang="en-US" dirty="0">
                <a:solidFill>
                  <a:srgbClr val="D54809"/>
                </a:solidFill>
                <a:latin typeface="Arial" panose="020B0604020202020204" pitchFamily="34" charset="0"/>
                <a:ea typeface="隶书" panose="02010509060101010101" pitchFamily="49" charset="-122"/>
              </a:rPr>
              <a:t>、</a:t>
            </a:r>
            <a:r>
              <a:rPr lang="zh-CN" altLang="en-US" dirty="0">
                <a:solidFill>
                  <a:srgbClr val="D54809"/>
                </a:solidFill>
                <a:latin typeface="Arial" panose="020B0604020202020204" pitchFamily="34" charset="0"/>
                <a:ea typeface="隶书" panose="02010509060101010101" pitchFamily="49" charset="-122"/>
              </a:rPr>
              <a:t>戴维宁定理的验证</a:t>
            </a:r>
            <a:endParaRPr lang="zh-CN" altLang="en-US" dirty="0">
              <a:solidFill>
                <a:srgbClr val="D54809"/>
              </a:solidFill>
              <a:latin typeface="Arial" panose="020B0604020202020204" pitchFamily="34" charset="0"/>
              <a:ea typeface="隶书" panose="02010509060101010101" pitchFamily="49" charset="-122"/>
            </a:endParaRPr>
          </a:p>
        </p:txBody>
      </p:sp>
      <p:sp>
        <p:nvSpPr>
          <p:cNvPr id="27650" name="矩形 2"/>
          <p:cNvSpPr/>
          <p:nvPr/>
        </p:nvSpPr>
        <p:spPr>
          <a:xfrm>
            <a:off x="633413" y="1721485"/>
            <a:ext cx="7877175" cy="2246313"/>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戴维宁定</a:t>
            </a:r>
            <a:r>
              <a:rPr lang="zh-CN" altLang="zh-CN" dirty="0">
                <a:latin typeface="Arial" panose="020B0604020202020204" pitchFamily="34" charset="0"/>
                <a:ea typeface="宋体" panose="02010600030101010101" pitchFamily="2" charset="-122"/>
              </a:rPr>
              <a:t>理指出，对外电路来说，任何一个线性有源二端网络，都可以用</a:t>
            </a:r>
            <a:r>
              <a:rPr lang="zh-CN" altLang="zh-CN" dirty="0">
                <a:solidFill>
                  <a:srgbClr val="FF0000"/>
                </a:solidFill>
                <a:latin typeface="Arial" panose="020B0604020202020204" pitchFamily="34" charset="0"/>
                <a:ea typeface="宋体" panose="02010600030101010101" pitchFamily="2" charset="-122"/>
              </a:rPr>
              <a:t>一个电压源即恒压源和电阻串联的支路</a:t>
            </a:r>
            <a:r>
              <a:rPr lang="zh-CN" altLang="zh-CN" dirty="0">
                <a:latin typeface="Arial" panose="020B0604020202020204" pitchFamily="34" charset="0"/>
                <a:ea typeface="宋体" panose="02010600030101010101" pitchFamily="2" charset="-122"/>
              </a:rPr>
              <a:t>来代替，其恒压源电压等于线性有源二端网络的</a:t>
            </a:r>
            <a:r>
              <a:rPr lang="zh-CN" altLang="zh-CN" dirty="0">
                <a:solidFill>
                  <a:srgbClr val="FF0000"/>
                </a:solidFill>
                <a:latin typeface="Arial" panose="020B0604020202020204" pitchFamily="34" charset="0"/>
                <a:ea typeface="宋体" panose="02010600030101010101" pitchFamily="2" charset="-122"/>
              </a:rPr>
              <a:t>开路电压</a:t>
            </a:r>
            <a:r>
              <a:rPr lang="en-US" altLang="zh-CN" i="1" dirty="0">
                <a:solidFill>
                  <a:srgbClr val="FF0000"/>
                </a:solidFill>
                <a:latin typeface="Arial" panose="020B0604020202020204" pitchFamily="34" charset="0"/>
                <a:ea typeface="宋体" panose="02010600030101010101" pitchFamily="2" charset="-122"/>
              </a:rPr>
              <a:t>U</a:t>
            </a:r>
            <a:r>
              <a:rPr lang="en-US" altLang="zh-CN" sz="1600" dirty="0">
                <a:solidFill>
                  <a:srgbClr val="FF0000"/>
                </a:solidFill>
                <a:latin typeface="Arial" panose="020B0604020202020204" pitchFamily="34" charset="0"/>
                <a:ea typeface="宋体" panose="02010600030101010101" pitchFamily="2" charset="-122"/>
              </a:rPr>
              <a:t>OC</a:t>
            </a:r>
            <a:r>
              <a:rPr lang="zh-CN" altLang="zh-CN" dirty="0">
                <a:latin typeface="Arial" panose="020B0604020202020204" pitchFamily="34" charset="0"/>
                <a:ea typeface="宋体" panose="02010600030101010101" pitchFamily="2" charset="-122"/>
              </a:rPr>
              <a:t>，电阻等于线性有源二端网络除源后两端间的</a:t>
            </a:r>
            <a:r>
              <a:rPr lang="zh-CN" altLang="zh-CN" dirty="0">
                <a:solidFill>
                  <a:srgbClr val="FF0000"/>
                </a:solidFill>
                <a:latin typeface="Arial" panose="020B0604020202020204" pitchFamily="34" charset="0"/>
                <a:ea typeface="宋体" panose="02010600030101010101" pitchFamily="2" charset="-122"/>
              </a:rPr>
              <a:t>等效电阻</a:t>
            </a:r>
            <a:r>
              <a:rPr lang="en-US" altLang="zh-CN" i="1" dirty="0">
                <a:solidFill>
                  <a:srgbClr val="FF0000"/>
                </a:solidFill>
                <a:latin typeface="Arial" panose="020B0604020202020204" pitchFamily="34" charset="0"/>
                <a:ea typeface="宋体" panose="02010600030101010101" pitchFamily="2" charset="-122"/>
              </a:rPr>
              <a:t>R</a:t>
            </a:r>
            <a:r>
              <a:rPr lang="en-US" altLang="zh-CN" dirty="0">
                <a:solidFill>
                  <a:srgbClr val="FF0000"/>
                </a:solidFill>
                <a:latin typeface="Arial" panose="020B0604020202020204" pitchFamily="34" charset="0"/>
                <a:ea typeface="宋体" panose="02010600030101010101" pitchFamily="2" charset="-122"/>
              </a:rPr>
              <a:t>o</a:t>
            </a:r>
            <a:r>
              <a:rPr lang="zh-CN" altLang="zh-CN"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graphicFrame>
        <p:nvGraphicFramePr>
          <p:cNvPr id="27651" name="Object 2"/>
          <p:cNvGraphicFramePr>
            <a:graphicFrameLocks noChangeAspect="1"/>
          </p:cNvGraphicFramePr>
          <p:nvPr/>
        </p:nvGraphicFramePr>
        <p:xfrm>
          <a:off x="1742440" y="3850640"/>
          <a:ext cx="5164138" cy="2295525"/>
        </p:xfrm>
        <a:graphic>
          <a:graphicData uri="http://schemas.openxmlformats.org/presentationml/2006/ole">
            <mc:AlternateContent xmlns:mc="http://schemas.openxmlformats.org/markup-compatibility/2006">
              <mc:Choice xmlns:v="urn:schemas-microsoft-com:vml" Requires="v">
                <p:oleObj spid="_x0000_s3083" name="" r:id="rId1" imgW="2743200" imgH="1219200" progId="Word.Picture.8">
                  <p:embed/>
                </p:oleObj>
              </mc:Choice>
              <mc:Fallback>
                <p:oleObj name="" r:id="rId1" imgW="2743200" imgH="1219200" progId="Word.Picture.8">
                  <p:embed/>
                  <p:pic>
                    <p:nvPicPr>
                      <p:cNvPr id="0" name="图片 3082"/>
                      <p:cNvPicPr/>
                      <p:nvPr/>
                    </p:nvPicPr>
                    <p:blipFill>
                      <a:blip r:embed="rId2"/>
                      <a:stretch>
                        <a:fillRect/>
                      </a:stretch>
                    </p:blipFill>
                    <p:spPr>
                      <a:xfrm>
                        <a:off x="1742440" y="3850640"/>
                        <a:ext cx="5164138" cy="2295525"/>
                      </a:xfrm>
                      <a:prstGeom prst="rect">
                        <a:avLst/>
                      </a:prstGeom>
                      <a:noFill/>
                      <a:ln w="38100">
                        <a:noFill/>
                        <a:miter/>
                      </a:ln>
                    </p:spPr>
                  </p:pic>
                </p:oleObj>
              </mc:Fallback>
            </mc:AlternateContent>
          </a:graphicData>
        </a:graphic>
      </p:graphicFrame>
      <p:sp>
        <p:nvSpPr>
          <p:cNvPr id="18435" name="Text Box 1030"/>
          <p:cNvSpPr txBox="1"/>
          <p:nvPr/>
        </p:nvSpPr>
        <p:spPr>
          <a:xfrm>
            <a:off x="566738" y="503238"/>
            <a:ext cx="4752975" cy="521970"/>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anose="02010600030101010101" pitchFamily="2" charset="-122"/>
              </a:rPr>
              <a:t>三、实验原理简介</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2529" name="标题 1"/>
          <p:cNvSpPr>
            <a:spLocks noGrp="1"/>
          </p:cNvSpPr>
          <p:nvPr>
            <p:ph type="title"/>
          </p:nvPr>
        </p:nvSpPr>
        <p:spPr>
          <a:xfrm>
            <a:off x="457200" y="457200"/>
            <a:ext cx="6196330" cy="739775"/>
          </a:xfrm>
        </p:spPr>
        <p:txBody>
          <a:bodyPr vert="horz" wrap="square" lIns="91440" tIns="45720" rIns="91440" bIns="45720" anchor="ctr"/>
          <a:p>
            <a:r>
              <a:rPr lang="en-US" altLang="zh-CN" dirty="0"/>
              <a:t>2</a:t>
            </a:r>
            <a:r>
              <a:rPr lang="zh-CN" altLang="en-US" dirty="0"/>
              <a:t>、</a:t>
            </a:r>
            <a:r>
              <a:rPr lang="zh-CN" altLang="en-US" dirty="0"/>
              <a:t>叠加定理的验证（选作）</a:t>
            </a:r>
            <a:endParaRPr lang="zh-CN" altLang="en-US" dirty="0"/>
          </a:p>
        </p:txBody>
      </p:sp>
      <p:pic>
        <p:nvPicPr>
          <p:cNvPr id="22530" name="Picture 2"/>
          <p:cNvPicPr>
            <a:picLocks noChangeAspect="1"/>
          </p:cNvPicPr>
          <p:nvPr/>
        </p:nvPicPr>
        <p:blipFill>
          <a:blip r:embed="rId1"/>
          <a:srcRect l="2699" t="7692" r="3885" b="6731"/>
          <a:stretch>
            <a:fillRect/>
          </a:stretch>
        </p:blipFill>
        <p:spPr>
          <a:xfrm>
            <a:off x="2141538" y="3384550"/>
            <a:ext cx="5175250" cy="2519363"/>
          </a:xfrm>
          <a:prstGeom prst="rect">
            <a:avLst/>
          </a:prstGeom>
          <a:noFill/>
          <a:ln w="9525">
            <a:noFill/>
          </a:ln>
        </p:spPr>
      </p:pic>
      <p:sp>
        <p:nvSpPr>
          <p:cNvPr id="22531" name="矩形 3"/>
          <p:cNvSpPr/>
          <p:nvPr/>
        </p:nvSpPr>
        <p:spPr>
          <a:xfrm>
            <a:off x="1016000" y="1089025"/>
            <a:ext cx="7246938" cy="2246313"/>
          </a:xfrm>
          <a:prstGeom prst="rect">
            <a:avLst/>
          </a:prstGeom>
          <a:noFill/>
          <a:ln w="9525">
            <a:noFill/>
          </a:ln>
        </p:spPr>
        <p:txBody>
          <a:bodyPr anchor="t">
            <a:spAutoFit/>
          </a:bodyPr>
          <a:p>
            <a:r>
              <a:rPr lang="zh-CN" altLang="zh-CN" dirty="0">
                <a:latin typeface="Arial" panose="020B0604020202020204" pitchFamily="34" charset="0"/>
                <a:ea typeface="宋体" panose="02010600030101010101" pitchFamily="2" charset="-122"/>
              </a:rPr>
              <a:t>叠加原理指出，在有多个独立源共同作用下的</a:t>
            </a:r>
            <a:r>
              <a:rPr lang="zh-CN" altLang="zh-CN" dirty="0">
                <a:solidFill>
                  <a:srgbClr val="FF0000"/>
                </a:solidFill>
                <a:latin typeface="Arial" panose="020B0604020202020204" pitchFamily="34" charset="0"/>
                <a:ea typeface="宋体" panose="02010600030101010101" pitchFamily="2" charset="-122"/>
              </a:rPr>
              <a:t>线性电路</a:t>
            </a:r>
            <a:r>
              <a:rPr lang="zh-CN" altLang="zh-CN" dirty="0">
                <a:latin typeface="Arial" panose="020B0604020202020204" pitchFamily="34" charset="0"/>
                <a:ea typeface="宋体" panose="02010600030101010101" pitchFamily="2" charset="-122"/>
              </a:rPr>
              <a:t>中，通过每一个元件的电流或其两端的电压，可以看成是由每一个独立源单独作用是在该元件上所产生的电流或电压的代数和。</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3553" name="标题 1"/>
          <p:cNvSpPr>
            <a:spLocks noGrp="1"/>
          </p:cNvSpPr>
          <p:nvPr>
            <p:ph type="title"/>
          </p:nvPr>
        </p:nvSpPr>
        <p:spPr>
          <a:xfrm>
            <a:off x="457200" y="457200"/>
            <a:ext cx="3800475" cy="739775"/>
          </a:xfrm>
        </p:spPr>
        <p:txBody>
          <a:bodyPr vert="horz" wrap="square" lIns="91440" tIns="45720" rIns="91440" bIns="45720" anchor="ctr"/>
          <a:p>
            <a:r>
              <a:rPr lang="zh-CN" altLang="en-US" dirty="0"/>
              <a:t>叠加定理的验证</a:t>
            </a:r>
            <a:endParaRPr lang="zh-CN" altLang="en-US" dirty="0"/>
          </a:p>
        </p:txBody>
      </p:sp>
      <p:sp>
        <p:nvSpPr>
          <p:cNvPr id="48134" name="AutoShape 90"/>
          <p:cNvSpPr/>
          <p:nvPr/>
        </p:nvSpPr>
        <p:spPr>
          <a:xfrm>
            <a:off x="4211638" y="3357563"/>
            <a:ext cx="217487" cy="287337"/>
          </a:xfrm>
          <a:prstGeom prst="downArrow">
            <a:avLst>
              <a:gd name="adj1" fmla="val 50000"/>
              <a:gd name="adj2" fmla="val 33023"/>
            </a:avLst>
          </a:prstGeom>
          <a:solidFill>
            <a:srgbClr val="1064C0"/>
          </a:solidFill>
          <a:ln w="9525" cap="flat" cmpd="sng">
            <a:solidFill>
              <a:srgbClr val="1064C0"/>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48135" name="AutoShape 91"/>
          <p:cNvSpPr/>
          <p:nvPr/>
        </p:nvSpPr>
        <p:spPr>
          <a:xfrm>
            <a:off x="4140200" y="2349500"/>
            <a:ext cx="287338" cy="287338"/>
          </a:xfrm>
          <a:prstGeom prst="plus">
            <a:avLst>
              <a:gd name="adj" fmla="val 34806"/>
            </a:avLst>
          </a:prstGeom>
          <a:solidFill>
            <a:srgbClr val="1064C0"/>
          </a:solidFill>
          <a:ln w="9525" cap="flat" cmpd="sng">
            <a:solidFill>
              <a:srgbClr val="1064C0"/>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pic>
        <p:nvPicPr>
          <p:cNvPr id="48219" name="Picture 91"/>
          <p:cNvPicPr>
            <a:picLocks noChangeAspect="1"/>
          </p:cNvPicPr>
          <p:nvPr/>
        </p:nvPicPr>
        <p:blipFill>
          <a:blip r:embed="rId1"/>
          <a:srcRect l="9267" t="18626" r="9929" b="10553"/>
          <a:stretch>
            <a:fillRect/>
          </a:stretch>
        </p:blipFill>
        <p:spPr>
          <a:xfrm>
            <a:off x="296863" y="1358900"/>
            <a:ext cx="3359150" cy="1922463"/>
          </a:xfrm>
          <a:prstGeom prst="rect">
            <a:avLst/>
          </a:prstGeom>
          <a:noFill/>
          <a:ln w="9525">
            <a:noFill/>
          </a:ln>
        </p:spPr>
      </p:pic>
      <p:pic>
        <p:nvPicPr>
          <p:cNvPr id="48220" name="Picture 92"/>
          <p:cNvPicPr>
            <a:picLocks noChangeAspect="1"/>
          </p:cNvPicPr>
          <p:nvPr/>
        </p:nvPicPr>
        <p:blipFill>
          <a:blip r:embed="rId2"/>
          <a:stretch>
            <a:fillRect/>
          </a:stretch>
        </p:blipFill>
        <p:spPr>
          <a:xfrm>
            <a:off x="4797425" y="1042988"/>
            <a:ext cx="3644900" cy="2116137"/>
          </a:xfrm>
          <a:prstGeom prst="rect">
            <a:avLst/>
          </a:prstGeom>
          <a:noFill/>
          <a:ln w="9525">
            <a:noFill/>
          </a:ln>
        </p:spPr>
      </p:pic>
      <p:pic>
        <p:nvPicPr>
          <p:cNvPr id="93" name="Picture 2"/>
          <p:cNvPicPr>
            <a:picLocks noChangeAspect="1"/>
          </p:cNvPicPr>
          <p:nvPr/>
        </p:nvPicPr>
        <p:blipFill>
          <a:blip r:embed="rId3"/>
          <a:srcRect l="2699" t="7692" r="3885" b="6731"/>
          <a:stretch>
            <a:fillRect/>
          </a:stretch>
        </p:blipFill>
        <p:spPr>
          <a:xfrm>
            <a:off x="1916113" y="3833813"/>
            <a:ext cx="5176837" cy="252095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219"/>
                                        </p:tgtEl>
                                        <p:attrNameLst>
                                          <p:attrName>style.visibility</p:attrName>
                                        </p:attrNameLst>
                                      </p:cBhvr>
                                      <p:to>
                                        <p:strVal val="visible"/>
                                      </p:to>
                                    </p:set>
                                    <p:animEffect transition="in" filter="blinds(horizontal)">
                                      <p:cBhvr>
                                        <p:cTn id="7" dur="500"/>
                                        <p:tgtEl>
                                          <p:spTgt spid="482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5"/>
                                        </p:tgtEl>
                                        <p:attrNameLst>
                                          <p:attrName>style.visibility</p:attrName>
                                        </p:attrNameLst>
                                      </p:cBhvr>
                                      <p:to>
                                        <p:strVal val="visible"/>
                                      </p:to>
                                    </p:set>
                                    <p:animEffect transition="in" filter="blinds(horizontal)">
                                      <p:cBhvr>
                                        <p:cTn id="10" dur="500"/>
                                        <p:tgtEl>
                                          <p:spTgt spid="48135"/>
                                        </p:tgtEl>
                                      </p:cBhvr>
                                    </p:animEffect>
                                  </p:childTnLst>
                                </p:cTn>
                              </p:par>
                              <p:par>
                                <p:cTn id="11" presetID="2" presetClass="entr" presetSubtype="4" fill="hold" nodeType="withEffect">
                                  <p:stCondLst>
                                    <p:cond delay="0"/>
                                  </p:stCondLst>
                                  <p:childTnLst>
                                    <p:set>
                                      <p:cBhvr>
                                        <p:cTn id="12" dur="1" fill="hold">
                                          <p:stCondLst>
                                            <p:cond delay="0"/>
                                          </p:stCondLst>
                                        </p:cTn>
                                        <p:tgtEl>
                                          <p:spTgt spid="48220"/>
                                        </p:tgtEl>
                                        <p:attrNameLst>
                                          <p:attrName>style.visibility</p:attrName>
                                        </p:attrNameLst>
                                      </p:cBhvr>
                                      <p:to>
                                        <p:strVal val="visible"/>
                                      </p:to>
                                    </p:set>
                                    <p:anim calcmode="lin" valueType="num">
                                      <p:cBhvr additive="base">
                                        <p:cTn id="13" dur="500" fill="hold"/>
                                        <p:tgtEl>
                                          <p:spTgt spid="48220"/>
                                        </p:tgtEl>
                                        <p:attrNameLst>
                                          <p:attrName>ppt_x</p:attrName>
                                        </p:attrNameLst>
                                      </p:cBhvr>
                                      <p:tavLst>
                                        <p:tav tm="0">
                                          <p:val>
                                            <p:strVal val="#ppt_x"/>
                                          </p:val>
                                        </p:tav>
                                        <p:tav tm="100000">
                                          <p:val>
                                            <p:strVal val="#ppt_x"/>
                                          </p:val>
                                        </p:tav>
                                      </p:tavLst>
                                    </p:anim>
                                    <p:anim calcmode="lin" valueType="num">
                                      <p:cBhvr additive="base">
                                        <p:cTn id="14" dur="500" fill="hold"/>
                                        <p:tgtEl>
                                          <p:spTgt spid="482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8134"/>
                                        </p:tgtEl>
                                        <p:attrNameLst>
                                          <p:attrName>style.visibility</p:attrName>
                                        </p:attrNameLst>
                                      </p:cBhvr>
                                      <p:to>
                                        <p:strVal val="visible"/>
                                      </p:to>
                                    </p:set>
                                    <p:animEffect transition="in" filter="blinds(horizontal)">
                                      <p:cBhvr>
                                        <p:cTn id="19" dur="500"/>
                                        <p:tgtEl>
                                          <p:spTgt spid="48134"/>
                                        </p:tgtEl>
                                      </p:cBhvr>
                                    </p:animEffect>
                                  </p:childTnLst>
                                </p:cTn>
                              </p:par>
                              <p:par>
                                <p:cTn id="20" presetID="4" presetClass="entr" presetSubtype="16" fill="hold"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box(in)">
                                      <p:cBhvr>
                                        <p:cTn id="2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476250" y="323850"/>
            <a:ext cx="8229600" cy="739775"/>
          </a:xfrm>
        </p:spPr>
        <p:txBody>
          <a:bodyPr vert="horz" wrap="square" lIns="91440" tIns="45720" rIns="91440" bIns="45720" anchor="ctr"/>
          <a:p>
            <a:r>
              <a:rPr lang="zh-CN" altLang="en-US" dirty="0"/>
              <a:t>仿真实验课程简介</a:t>
            </a:r>
            <a:endParaRPr lang="zh-CN" altLang="en-US" dirty="0"/>
          </a:p>
        </p:txBody>
      </p:sp>
      <p:sp>
        <p:nvSpPr>
          <p:cNvPr id="3" name="矩形 9"/>
          <p:cNvSpPr>
            <a:spLocks noChangeArrowheads="1"/>
          </p:cNvSpPr>
          <p:nvPr/>
        </p:nvSpPr>
        <p:spPr bwMode="auto">
          <a:xfrm>
            <a:off x="431800" y="1089025"/>
            <a:ext cx="8370888" cy="13843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2"/>
                </a:solidFill>
                <a:effectLst/>
                <a:uLnTx/>
                <a:uFillTx/>
                <a:latin typeface="+mn-lt"/>
                <a:ea typeface="+mn-ea"/>
                <a:cs typeface="+mn-cs"/>
              </a:rPr>
              <a:t>本实验</a:t>
            </a:r>
            <a:r>
              <a:rPr kumimoji="0" lang="zh-CN" altLang="zh-CN" sz="2800" b="0" i="0" u="none" strike="noStrike" kern="1200" cap="none" spc="0" normalizeH="0" baseline="0" noProof="0" dirty="0">
                <a:ln>
                  <a:noFill/>
                </a:ln>
                <a:solidFill>
                  <a:schemeClr val="bg2"/>
                </a:solidFill>
                <a:effectLst/>
                <a:uLnTx/>
                <a:uFillTx/>
                <a:latin typeface="+mn-lt"/>
                <a:ea typeface="+mn-ea"/>
                <a:cs typeface="+mn-cs"/>
              </a:rPr>
              <a:t>课程</a:t>
            </a:r>
            <a:r>
              <a:rPr kumimoji="0" lang="zh-CN" altLang="en-US" sz="2800" b="0" i="0" u="none" strike="noStrike" kern="1200" cap="none" spc="0" normalizeH="0" baseline="0" noProof="0" dirty="0">
                <a:ln>
                  <a:noFill/>
                </a:ln>
                <a:solidFill>
                  <a:schemeClr val="bg2"/>
                </a:solidFill>
                <a:effectLst/>
                <a:uLnTx/>
                <a:uFillTx/>
                <a:latin typeface="+mn-lt"/>
                <a:ea typeface="+mn-ea"/>
                <a:cs typeface="+mn-cs"/>
              </a:rPr>
              <a:t>是针对计算机学院未进行电子技术实验课程的学习，开出仿真实验，以便帮助同学能更好理解理论知识。</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矩形 9"/>
          <p:cNvSpPr>
            <a:spLocks noChangeArrowheads="1"/>
          </p:cNvSpPr>
          <p:nvPr/>
        </p:nvSpPr>
        <p:spPr bwMode="auto">
          <a:xfrm>
            <a:off x="476250" y="2573338"/>
            <a:ext cx="8370888" cy="34782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开设目的：</a:t>
            </a:r>
            <a:endParaRPr kumimoji="0" lang="en-US" altLang="zh-CN"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2"/>
                </a:solidFill>
                <a:effectLst/>
                <a:uLnTx/>
                <a:uFillTx/>
                <a:latin typeface="+mn-lt"/>
                <a:ea typeface="+mn-ea"/>
                <a:cs typeface="+mn-cs"/>
              </a:rPr>
              <a:t>依托实验环境，运用</a:t>
            </a:r>
            <a:r>
              <a:rPr kumimoji="0" lang="en-US" altLang="zh-CN" sz="2800" b="0" i="0" u="none" strike="noStrike" kern="1200" cap="none" spc="0" normalizeH="0" baseline="0" noProof="0" dirty="0" err="1">
                <a:ln>
                  <a:noFill/>
                </a:ln>
                <a:solidFill>
                  <a:schemeClr val="bg2"/>
                </a:solidFill>
                <a:effectLst/>
                <a:uLnTx/>
                <a:uFillTx/>
                <a:latin typeface="+mn-lt"/>
                <a:ea typeface="+mn-ea"/>
                <a:cs typeface="+mn-cs"/>
              </a:rPr>
              <a:t>MultiSim</a:t>
            </a:r>
            <a:r>
              <a:rPr kumimoji="0" lang="zh-CN" altLang="zh-CN" sz="2800" b="0" i="0" u="none" strike="noStrike" kern="1200" cap="none" spc="0" normalizeH="0" baseline="0" noProof="0" dirty="0">
                <a:ln>
                  <a:noFill/>
                </a:ln>
                <a:solidFill>
                  <a:schemeClr val="bg2"/>
                </a:solidFill>
                <a:effectLst/>
                <a:uLnTx/>
                <a:uFillTx/>
                <a:latin typeface="+mn-lt"/>
                <a:ea typeface="+mn-ea"/>
                <a:cs typeface="+mn-cs"/>
              </a:rPr>
              <a:t>软件进行电子电路分析设计，完成对电路学习的仿真实验训练，帮助学生更易理解所学知识，有条件的情况下可以进行实际电路搭建测试，达到理论与实践相结合的目的。</a:t>
            </a:r>
            <a:r>
              <a:rPr kumimoji="0" lang="zh-CN" altLang="en-US" sz="2800" b="0" i="0" u="none" strike="noStrike" kern="1200" cap="none" spc="0" normalizeH="0" baseline="0" noProof="0" dirty="0">
                <a:ln>
                  <a:noFill/>
                </a:ln>
                <a:solidFill>
                  <a:schemeClr val="bg2"/>
                </a:solidFill>
                <a:effectLst/>
                <a:uLnTx/>
                <a:uFillTx/>
                <a:latin typeface="+mn-lt"/>
                <a:ea typeface="+mn-ea"/>
                <a:cs typeface="+mn-cs"/>
              </a:rPr>
              <a:t>（电子学院电子实验中心有开放实验室）</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dissolve/>
  </p:transition>
  <p:timing>
    <p:tnLst>
      <p:par>
        <p:cTn id="1" dur="indefinite" restart="never" nodeType="tmRoot"/>
      </p:par>
    </p:tnLst>
    <p:bldLst>
      <p:bldP spid="4098"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65542" name="Picture 6"/>
          <p:cNvPicPr>
            <a:picLocks noChangeAspect="1"/>
          </p:cNvPicPr>
          <p:nvPr/>
        </p:nvPicPr>
        <p:blipFill>
          <a:blip r:embed="rId1"/>
          <a:srcRect l="9267" t="18626" r="9929" b="10553"/>
          <a:stretch>
            <a:fillRect/>
          </a:stretch>
        </p:blipFill>
        <p:spPr>
          <a:xfrm>
            <a:off x="4886325" y="2438400"/>
            <a:ext cx="4006850" cy="2417763"/>
          </a:xfrm>
          <a:prstGeom prst="rect">
            <a:avLst/>
          </a:prstGeom>
          <a:noFill/>
          <a:ln w="9525">
            <a:noFill/>
          </a:ln>
        </p:spPr>
      </p:pic>
      <p:graphicFrame>
        <p:nvGraphicFramePr>
          <p:cNvPr id="65541" name="Object 5"/>
          <p:cNvGraphicFramePr>
            <a:graphicFrameLocks noChangeAspect="1"/>
          </p:cNvGraphicFramePr>
          <p:nvPr/>
        </p:nvGraphicFramePr>
        <p:xfrm>
          <a:off x="881063" y="1989138"/>
          <a:ext cx="3395662" cy="900112"/>
        </p:xfrm>
        <a:graphic>
          <a:graphicData uri="http://schemas.openxmlformats.org/presentationml/2006/ole">
            <mc:AlternateContent xmlns:mc="http://schemas.openxmlformats.org/markup-compatibility/2006">
              <mc:Choice xmlns:v="urn:schemas-microsoft-com:vml" Requires="v">
                <p:oleObj spid="_x0000_s3092" name="" r:id="rId2" imgW="1473200" imgH="393700" progId="Equation.DSMT4">
                  <p:embed/>
                </p:oleObj>
              </mc:Choice>
              <mc:Fallback>
                <p:oleObj name="" r:id="rId2" imgW="1473200" imgH="393700" progId="Equation.DSMT4">
                  <p:embed/>
                  <p:pic>
                    <p:nvPicPr>
                      <p:cNvPr id="0" name="图片 3091"/>
                      <p:cNvPicPr/>
                      <p:nvPr/>
                    </p:nvPicPr>
                    <p:blipFill>
                      <a:blip r:embed="rId3"/>
                      <a:stretch>
                        <a:fillRect/>
                      </a:stretch>
                    </p:blipFill>
                    <p:spPr>
                      <a:xfrm>
                        <a:off x="881063" y="1989138"/>
                        <a:ext cx="3395662" cy="900112"/>
                      </a:xfrm>
                      <a:prstGeom prst="rect">
                        <a:avLst/>
                      </a:prstGeom>
                      <a:noFill/>
                      <a:ln w="38100">
                        <a:noFill/>
                        <a:miter/>
                      </a:ln>
                    </p:spPr>
                  </p:pic>
                </p:oleObj>
              </mc:Fallback>
            </mc:AlternateContent>
          </a:graphicData>
        </a:graphic>
      </p:graphicFrame>
      <p:graphicFrame>
        <p:nvGraphicFramePr>
          <p:cNvPr id="65540" name="Object 4"/>
          <p:cNvGraphicFramePr>
            <a:graphicFrameLocks noChangeAspect="1"/>
          </p:cNvGraphicFramePr>
          <p:nvPr/>
        </p:nvGraphicFramePr>
        <p:xfrm>
          <a:off x="1214438" y="3549650"/>
          <a:ext cx="1981200" cy="495300"/>
        </p:xfrm>
        <a:graphic>
          <a:graphicData uri="http://schemas.openxmlformats.org/presentationml/2006/ole">
            <mc:AlternateContent xmlns:mc="http://schemas.openxmlformats.org/markup-compatibility/2006">
              <mc:Choice xmlns:v="urn:schemas-microsoft-com:vml" Requires="v">
                <p:oleObj spid="_x0000_s3094" name="" r:id="rId4" imgW="723265" imgH="177800" progId="Equation.DSMT4">
                  <p:embed/>
                </p:oleObj>
              </mc:Choice>
              <mc:Fallback>
                <p:oleObj name="" r:id="rId4" imgW="723265" imgH="177800" progId="Equation.DSMT4">
                  <p:embed/>
                  <p:pic>
                    <p:nvPicPr>
                      <p:cNvPr id="0" name="图片 3093"/>
                      <p:cNvPicPr/>
                      <p:nvPr/>
                    </p:nvPicPr>
                    <p:blipFill>
                      <a:blip r:embed="rId5"/>
                      <a:stretch>
                        <a:fillRect/>
                      </a:stretch>
                    </p:blipFill>
                    <p:spPr>
                      <a:xfrm>
                        <a:off x="1214438" y="3549650"/>
                        <a:ext cx="1981200" cy="495300"/>
                      </a:xfrm>
                      <a:prstGeom prst="rect">
                        <a:avLst/>
                      </a:prstGeom>
                      <a:noFill/>
                      <a:ln w="38100">
                        <a:noFill/>
                        <a:miter/>
                      </a:ln>
                    </p:spPr>
                  </p:pic>
                </p:oleObj>
              </mc:Fallback>
            </mc:AlternateContent>
          </a:graphicData>
        </a:graphic>
      </p:graphicFrame>
      <p:graphicFrame>
        <p:nvGraphicFramePr>
          <p:cNvPr id="65537" name="Object 1"/>
          <p:cNvGraphicFramePr>
            <a:graphicFrameLocks noChangeAspect="1"/>
          </p:cNvGraphicFramePr>
          <p:nvPr/>
        </p:nvGraphicFramePr>
        <p:xfrm>
          <a:off x="1135063" y="4770438"/>
          <a:ext cx="3548062" cy="596900"/>
        </p:xfrm>
        <a:graphic>
          <a:graphicData uri="http://schemas.openxmlformats.org/presentationml/2006/ole">
            <mc:AlternateContent xmlns:mc="http://schemas.openxmlformats.org/markup-compatibility/2006">
              <mc:Choice xmlns:v="urn:schemas-microsoft-com:vml" Requires="v">
                <p:oleObj spid="_x0000_s3093" name="" r:id="rId6" imgW="1346200" imgH="228600" progId="Equation.DSMT4">
                  <p:embed/>
                </p:oleObj>
              </mc:Choice>
              <mc:Fallback>
                <p:oleObj name="" r:id="rId6" imgW="1346200" imgH="228600" progId="Equation.DSMT4">
                  <p:embed/>
                  <p:pic>
                    <p:nvPicPr>
                      <p:cNvPr id="0" name="图片 3092"/>
                      <p:cNvPicPr/>
                      <p:nvPr/>
                    </p:nvPicPr>
                    <p:blipFill>
                      <a:blip r:embed="rId7"/>
                      <a:stretch>
                        <a:fillRect/>
                      </a:stretch>
                    </p:blipFill>
                    <p:spPr>
                      <a:xfrm>
                        <a:off x="1135063" y="4770438"/>
                        <a:ext cx="3548062" cy="596900"/>
                      </a:xfrm>
                      <a:prstGeom prst="rect">
                        <a:avLst/>
                      </a:prstGeom>
                      <a:noFill/>
                      <a:ln w="38100">
                        <a:noFill/>
                        <a:miter/>
                      </a:ln>
                    </p:spPr>
                  </p:pic>
                </p:oleObj>
              </mc:Fallback>
            </mc:AlternateContent>
          </a:graphicData>
        </a:graphic>
      </p:graphicFrame>
      <p:cxnSp>
        <p:nvCxnSpPr>
          <p:cNvPr id="24581" name="AutoShape 7"/>
          <p:cNvCxnSpPr/>
          <p:nvPr/>
        </p:nvCxnSpPr>
        <p:spPr>
          <a:xfrm>
            <a:off x="3703638" y="1684338"/>
            <a:ext cx="0" cy="0"/>
          </a:xfrm>
          <a:prstGeom prst="straightConnector1">
            <a:avLst/>
          </a:prstGeom>
          <a:ln w="9525" cap="flat" cmpd="sng">
            <a:solidFill>
              <a:srgbClr val="000000"/>
            </a:solidFill>
            <a:prstDash val="solid"/>
            <a:round/>
            <a:headEnd type="none" w="med" len="med"/>
            <a:tailEnd type="none" w="med" len="med"/>
          </a:ln>
        </p:spPr>
      </p:cxnSp>
      <p:sp>
        <p:nvSpPr>
          <p:cNvPr id="24582" name="Rectangle 8"/>
          <p:cNvSpPr/>
          <p:nvPr/>
        </p:nvSpPr>
        <p:spPr>
          <a:xfrm>
            <a:off x="0" y="0"/>
            <a:ext cx="9144000" cy="45720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24583" name="Rectangle 9"/>
          <p:cNvSpPr/>
          <p:nvPr/>
        </p:nvSpPr>
        <p:spPr>
          <a:xfrm>
            <a:off x="385763" y="1146175"/>
            <a:ext cx="5086350" cy="677863"/>
          </a:xfrm>
          <a:prstGeom prst="rect">
            <a:avLst/>
          </a:prstGeom>
          <a:noFill/>
          <a:ln w="9525">
            <a:noFill/>
          </a:ln>
        </p:spPr>
        <p:txBody>
          <a:bodyPr anchor="ctr">
            <a:spAutoFit/>
          </a:bodyPr>
          <a:p>
            <a:pPr eaLnBrk="0" hangingPunct="0"/>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）当</a:t>
            </a:r>
            <a:r>
              <a:rPr lang="en-US" altLang="zh-CN" dirty="0">
                <a:latin typeface="Times New Roman" panose="02020603050405020304" pitchFamily="18" charset="0"/>
                <a:ea typeface="宋体" panose="02010600030101010101" pitchFamily="2" charset="-122"/>
              </a:rPr>
              <a:t>2V</a:t>
            </a:r>
            <a:r>
              <a:rPr lang="zh-CN" altLang="en-US" dirty="0">
                <a:latin typeface="Times New Roman" panose="02020603050405020304" pitchFamily="18" charset="0"/>
                <a:ea typeface="宋体" panose="02010600030101010101" pitchFamily="2" charset="-122"/>
              </a:rPr>
              <a:t>电压源单独作用时：</a:t>
            </a:r>
            <a:endParaRPr lang="zh-CN" altLang="en-US" dirty="0">
              <a:latin typeface="Arial" panose="020B0604020202020204" pitchFamily="34" charset="0"/>
              <a:ea typeface="宋体" panose="02010600030101010101" pitchFamily="2" charset="-122"/>
            </a:endParaRPr>
          </a:p>
          <a:p>
            <a:pPr eaLnBrk="0" hangingPunct="0"/>
            <a:r>
              <a:rPr lang="zh-CN" altLang="en-US" sz="1000" dirty="0">
                <a:latin typeface="Times New Roman" panose="02020603050405020304" pitchFamily="18"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4584" name="Rectangle 11"/>
          <p:cNvSpPr/>
          <p:nvPr/>
        </p:nvSpPr>
        <p:spPr>
          <a:xfrm>
            <a:off x="0" y="2409825"/>
            <a:ext cx="9144000" cy="0"/>
          </a:xfrm>
          <a:prstGeom prst="rect">
            <a:avLst/>
          </a:prstGeom>
          <a:noFill/>
          <a:ln w="9525">
            <a:noFill/>
          </a:ln>
        </p:spPr>
        <p:txBody>
          <a:bodyPr wrap="none" anchor="ctr">
            <a:spAutoFit/>
          </a:bodyPr>
          <a:p>
            <a:pPr indent="1466850" eaLnBrk="0" hangingPunct="0"/>
            <a:r>
              <a:rPr lang="en-US" altLang="zh-CN" sz="1000" dirty="0">
                <a:latin typeface="Times New Roman" panose="02020603050405020304" pitchFamily="18" charset="0"/>
                <a:ea typeface="宋体" panose="02010600030101010101" pitchFamily="2" charset="-122"/>
              </a:rPr>
              <a:t>    </a:t>
            </a:r>
            <a:endParaRPr lang="en-US" altLang="zh-CN" sz="800" dirty="0">
              <a:latin typeface="Arial" panose="020B0604020202020204" pitchFamily="34" charset="0"/>
              <a:ea typeface="宋体" panose="02010600030101010101" pitchFamily="2" charset="-122"/>
            </a:endParaRPr>
          </a:p>
          <a:p>
            <a:pPr indent="1466850" eaLnBrk="0" hangingPunct="0"/>
            <a:endParaRPr lang="en-US" altLang="zh-CN" dirty="0">
              <a:latin typeface="Arial" panose="020B0604020202020204" pitchFamily="34" charset="0"/>
              <a:ea typeface="宋体" panose="02010600030101010101" pitchFamily="2" charset="-122"/>
            </a:endParaRPr>
          </a:p>
        </p:txBody>
      </p:sp>
      <p:sp>
        <p:nvSpPr>
          <p:cNvPr id="24585" name="Rectangle 12"/>
          <p:cNvSpPr/>
          <p:nvPr/>
        </p:nvSpPr>
        <p:spPr>
          <a:xfrm>
            <a:off x="0" y="2590800"/>
            <a:ext cx="9144000" cy="45720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24586" name="Rectangle 13"/>
          <p:cNvSpPr/>
          <p:nvPr/>
        </p:nvSpPr>
        <p:spPr>
          <a:xfrm>
            <a:off x="0" y="3276600"/>
            <a:ext cx="9144000" cy="0"/>
          </a:xfrm>
          <a:prstGeom prst="rect">
            <a:avLst/>
          </a:prstGeom>
          <a:noFill/>
          <a:ln w="9525">
            <a:noFill/>
          </a:ln>
        </p:spPr>
        <p:txBody>
          <a:bodyPr wrap="none" anchor="ctr">
            <a:spAutoFit/>
          </a:bodyPr>
          <a:p>
            <a:pPr indent="1466850" eaLnBrk="0" hangingPunct="0"/>
            <a:r>
              <a:rPr lang="en-US" altLang="zh-CN" sz="1000" dirty="0">
                <a:latin typeface="Times New Roman" panose="02020603050405020304" pitchFamily="18"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24587" name="标题 1"/>
          <p:cNvSpPr txBox="1"/>
          <p:nvPr/>
        </p:nvSpPr>
        <p:spPr>
          <a:xfrm>
            <a:off x="476250" y="368300"/>
            <a:ext cx="3800475" cy="739775"/>
          </a:xfrm>
          <a:prstGeom prst="rect">
            <a:avLst/>
          </a:prstGeom>
          <a:noFill/>
          <a:ln w="9525">
            <a:noFill/>
          </a:ln>
        </p:spPr>
        <p:txBody>
          <a:bodyPr anchor="t"/>
          <a:p>
            <a:pPr eaLnBrk="0" hangingPunct="0">
              <a:buSzTx/>
            </a:pPr>
            <a:r>
              <a:rPr lang="zh-CN" altLang="en-US" sz="3600" dirty="0">
                <a:solidFill>
                  <a:srgbClr val="D54809"/>
                </a:solidFill>
                <a:latin typeface="Arial" panose="020B0604020202020204" pitchFamily="34" charset="0"/>
                <a:ea typeface="隶书" panose="02010509060101010101" pitchFamily="49" charset="-122"/>
              </a:rPr>
              <a:t>叠加定理的验证</a:t>
            </a:r>
            <a:endParaRPr lang="zh-CN" altLang="en-US" sz="3600" dirty="0">
              <a:solidFill>
                <a:srgbClr val="D54809"/>
              </a:solidFill>
              <a:latin typeface="Arial" panose="020B0604020202020204" pitchFamily="34" charset="0"/>
              <a:ea typeface="隶书" panose="020105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blinds(horizontal)">
                                      <p:cBhvr>
                                        <p:cTn id="12" dur="500"/>
                                        <p:tgtEl>
                                          <p:spTgt spid="655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blinds(horizontal)">
                                      <p:cBhvr>
                                        <p:cTn id="17" dur="500"/>
                                        <p:tgtEl>
                                          <p:spTgt spid="655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5537"/>
                                        </p:tgtEl>
                                        <p:attrNameLst>
                                          <p:attrName>style.visibility</p:attrName>
                                        </p:attrNameLst>
                                      </p:cBhvr>
                                      <p:to>
                                        <p:strVal val="visible"/>
                                      </p:to>
                                    </p:set>
                                    <p:anim calcmode="lin" valueType="num">
                                      <p:cBhvr additive="base">
                                        <p:cTn id="22" dur="500" fill="hold"/>
                                        <p:tgtEl>
                                          <p:spTgt spid="65537"/>
                                        </p:tgtEl>
                                        <p:attrNameLst>
                                          <p:attrName>ppt_x</p:attrName>
                                        </p:attrNameLst>
                                      </p:cBhvr>
                                      <p:tavLst>
                                        <p:tav tm="0">
                                          <p:val>
                                            <p:strVal val="#ppt_x"/>
                                          </p:val>
                                        </p:tav>
                                        <p:tav tm="100000">
                                          <p:val>
                                            <p:strVal val="#ppt_x"/>
                                          </p:val>
                                        </p:tav>
                                      </p:tavLst>
                                    </p:anim>
                                    <p:anim calcmode="lin" valueType="num">
                                      <p:cBhvr additive="base">
                                        <p:cTn id="23" dur="500" fill="hold"/>
                                        <p:tgtEl>
                                          <p:spTgt spid="65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5601" name="标题 1"/>
          <p:cNvSpPr txBox="1"/>
          <p:nvPr/>
        </p:nvSpPr>
        <p:spPr>
          <a:xfrm>
            <a:off x="476250" y="368300"/>
            <a:ext cx="3800475" cy="739775"/>
          </a:xfrm>
          <a:prstGeom prst="rect">
            <a:avLst/>
          </a:prstGeom>
          <a:noFill/>
          <a:ln w="9525">
            <a:noFill/>
          </a:ln>
        </p:spPr>
        <p:txBody>
          <a:bodyPr anchor="t"/>
          <a:p>
            <a:pPr eaLnBrk="0" hangingPunct="0">
              <a:buSzTx/>
            </a:pPr>
            <a:r>
              <a:rPr lang="zh-CN" altLang="en-US" sz="3600" dirty="0">
                <a:solidFill>
                  <a:srgbClr val="D54809"/>
                </a:solidFill>
                <a:latin typeface="Arial" panose="020B0604020202020204" pitchFamily="34" charset="0"/>
                <a:ea typeface="隶书" panose="02010509060101010101" pitchFamily="49" charset="-122"/>
              </a:rPr>
              <a:t>叠加定理的验证</a:t>
            </a:r>
            <a:endParaRPr lang="zh-CN" altLang="en-US" sz="3600" dirty="0">
              <a:solidFill>
                <a:srgbClr val="D54809"/>
              </a:solidFill>
              <a:latin typeface="Arial" panose="020B0604020202020204" pitchFamily="34" charset="0"/>
              <a:ea typeface="隶书" panose="02010509060101010101" pitchFamily="49" charset="-122"/>
            </a:endParaRPr>
          </a:p>
        </p:txBody>
      </p:sp>
      <p:sp>
        <p:nvSpPr>
          <p:cNvPr id="25602" name="Rectangle 1"/>
          <p:cNvSpPr/>
          <p:nvPr/>
        </p:nvSpPr>
        <p:spPr>
          <a:xfrm>
            <a:off x="296863" y="1042988"/>
            <a:ext cx="3806825" cy="461962"/>
          </a:xfrm>
          <a:prstGeom prst="rect">
            <a:avLst/>
          </a:prstGeom>
          <a:noFill/>
          <a:ln w="9525">
            <a:noFill/>
          </a:ln>
        </p:spPr>
        <p:txBody>
          <a:bodyPr anchor="ctr">
            <a:spAutoFit/>
          </a:bodyPr>
          <a:p>
            <a:pPr eaLnBrk="0" hangingPunct="0">
              <a:buChar char="•"/>
            </a:pP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当电流源独立作用时：</a:t>
            </a:r>
            <a:endParaRPr lang="zh-CN" altLang="en-US" sz="2400" dirty="0">
              <a:latin typeface="Arial" panose="020B0604020202020204" pitchFamily="34" charset="0"/>
              <a:ea typeface="宋体" panose="02010600030101010101" pitchFamily="2" charset="-122"/>
            </a:endParaRPr>
          </a:p>
        </p:txBody>
      </p:sp>
      <p:pic>
        <p:nvPicPr>
          <p:cNvPr id="78850" name="Picture 2"/>
          <p:cNvPicPr>
            <a:picLocks noChangeAspect="1"/>
          </p:cNvPicPr>
          <p:nvPr/>
        </p:nvPicPr>
        <p:blipFill>
          <a:blip r:embed="rId1"/>
          <a:stretch>
            <a:fillRect/>
          </a:stretch>
        </p:blipFill>
        <p:spPr>
          <a:xfrm>
            <a:off x="4886325" y="1223963"/>
            <a:ext cx="3916363" cy="2239962"/>
          </a:xfrm>
          <a:prstGeom prst="rect">
            <a:avLst/>
          </a:prstGeom>
          <a:noFill/>
          <a:ln w="9525">
            <a:noFill/>
          </a:ln>
        </p:spPr>
      </p:pic>
      <p:graphicFrame>
        <p:nvGraphicFramePr>
          <p:cNvPr id="78855" name="Object 7"/>
          <p:cNvGraphicFramePr>
            <a:graphicFrameLocks noChangeAspect="1"/>
          </p:cNvGraphicFramePr>
          <p:nvPr/>
        </p:nvGraphicFramePr>
        <p:xfrm>
          <a:off x="1781175" y="1898650"/>
          <a:ext cx="1800225" cy="539750"/>
        </p:xfrm>
        <a:graphic>
          <a:graphicData uri="http://schemas.openxmlformats.org/presentationml/2006/ole">
            <mc:AlternateContent xmlns:mc="http://schemas.openxmlformats.org/markup-compatibility/2006">
              <mc:Choice xmlns:v="urn:schemas-microsoft-com:vml" Requires="v">
                <p:oleObj spid="_x0000_s3078" name="" r:id="rId2" imgW="763270" imgH="228600" progId="Equation.DSMT4">
                  <p:embed/>
                </p:oleObj>
              </mc:Choice>
              <mc:Fallback>
                <p:oleObj name="" r:id="rId2" imgW="763270" imgH="228600" progId="Equation.DSMT4">
                  <p:embed/>
                  <p:pic>
                    <p:nvPicPr>
                      <p:cNvPr id="0" name="图片 3077"/>
                      <p:cNvPicPr/>
                      <p:nvPr/>
                    </p:nvPicPr>
                    <p:blipFill>
                      <a:blip r:embed="rId3"/>
                      <a:stretch>
                        <a:fillRect/>
                      </a:stretch>
                    </p:blipFill>
                    <p:spPr>
                      <a:xfrm>
                        <a:off x="1781175" y="1898650"/>
                        <a:ext cx="1800225" cy="539750"/>
                      </a:xfrm>
                      <a:prstGeom prst="rect">
                        <a:avLst/>
                      </a:prstGeom>
                      <a:noFill/>
                      <a:ln w="38100">
                        <a:noFill/>
                        <a:miter/>
                      </a:ln>
                    </p:spPr>
                  </p:pic>
                </p:oleObj>
              </mc:Fallback>
            </mc:AlternateContent>
          </a:graphicData>
        </a:graphic>
      </p:graphicFrame>
      <p:graphicFrame>
        <p:nvGraphicFramePr>
          <p:cNvPr id="78854" name="Object 6"/>
          <p:cNvGraphicFramePr>
            <a:graphicFrameLocks noChangeAspect="1"/>
          </p:cNvGraphicFramePr>
          <p:nvPr/>
        </p:nvGraphicFramePr>
        <p:xfrm>
          <a:off x="1692275" y="2573338"/>
          <a:ext cx="2017713" cy="1206500"/>
        </p:xfrm>
        <a:graphic>
          <a:graphicData uri="http://schemas.openxmlformats.org/presentationml/2006/ole">
            <mc:AlternateContent xmlns:mc="http://schemas.openxmlformats.org/markup-compatibility/2006">
              <mc:Choice xmlns:v="urn:schemas-microsoft-com:vml" Requires="v">
                <p:oleObj spid="_x0000_s3079" name="" r:id="rId4" imgW="852170" imgH="483235" progId="Equation.DSMT4">
                  <p:embed/>
                </p:oleObj>
              </mc:Choice>
              <mc:Fallback>
                <p:oleObj name="" r:id="rId4" imgW="852170" imgH="483235" progId="Equation.DSMT4">
                  <p:embed/>
                  <p:pic>
                    <p:nvPicPr>
                      <p:cNvPr id="0" name="图片 3078"/>
                      <p:cNvPicPr/>
                      <p:nvPr/>
                    </p:nvPicPr>
                    <p:blipFill>
                      <a:blip r:embed="rId5"/>
                      <a:stretch>
                        <a:fillRect/>
                      </a:stretch>
                    </p:blipFill>
                    <p:spPr>
                      <a:xfrm>
                        <a:off x="1692275" y="2573338"/>
                        <a:ext cx="2017713" cy="1206500"/>
                      </a:xfrm>
                      <a:prstGeom prst="rect">
                        <a:avLst/>
                      </a:prstGeom>
                      <a:noFill/>
                      <a:ln w="38100">
                        <a:noFill/>
                        <a:miter/>
                      </a:ln>
                    </p:spPr>
                  </p:pic>
                </p:oleObj>
              </mc:Fallback>
            </mc:AlternateContent>
          </a:graphicData>
        </a:graphic>
      </p:graphicFrame>
      <p:graphicFrame>
        <p:nvGraphicFramePr>
          <p:cNvPr id="78853" name="Object 5"/>
          <p:cNvGraphicFramePr>
            <a:graphicFrameLocks noChangeAspect="1"/>
          </p:cNvGraphicFramePr>
          <p:nvPr/>
        </p:nvGraphicFramePr>
        <p:xfrm>
          <a:off x="4572000" y="3338513"/>
          <a:ext cx="1620838" cy="1430337"/>
        </p:xfrm>
        <a:graphic>
          <a:graphicData uri="http://schemas.openxmlformats.org/presentationml/2006/ole">
            <mc:AlternateContent xmlns:mc="http://schemas.openxmlformats.org/markup-compatibility/2006">
              <mc:Choice xmlns:v="urn:schemas-microsoft-com:vml" Requires="v">
                <p:oleObj spid="_x0000_s3080" name="" r:id="rId6" imgW="814070" imgH="711835" progId="Equation.DSMT4">
                  <p:embed/>
                </p:oleObj>
              </mc:Choice>
              <mc:Fallback>
                <p:oleObj name="" r:id="rId6" imgW="814070" imgH="711835" progId="Equation.DSMT4">
                  <p:embed/>
                  <p:pic>
                    <p:nvPicPr>
                      <p:cNvPr id="0" name="图片 3079"/>
                      <p:cNvPicPr/>
                      <p:nvPr/>
                    </p:nvPicPr>
                    <p:blipFill>
                      <a:blip r:embed="rId7"/>
                      <a:stretch>
                        <a:fillRect/>
                      </a:stretch>
                    </p:blipFill>
                    <p:spPr>
                      <a:xfrm>
                        <a:off x="4572000" y="3338513"/>
                        <a:ext cx="1620838" cy="1430337"/>
                      </a:xfrm>
                      <a:prstGeom prst="rect">
                        <a:avLst/>
                      </a:prstGeom>
                      <a:noFill/>
                      <a:ln w="38100">
                        <a:noFill/>
                        <a:miter/>
                      </a:ln>
                    </p:spPr>
                  </p:pic>
                </p:oleObj>
              </mc:Fallback>
            </mc:AlternateContent>
          </a:graphicData>
        </a:graphic>
      </p:graphicFrame>
      <p:graphicFrame>
        <p:nvGraphicFramePr>
          <p:cNvPr id="78852" name="Object 4"/>
          <p:cNvGraphicFramePr>
            <a:graphicFrameLocks noChangeAspect="1"/>
          </p:cNvGraphicFramePr>
          <p:nvPr/>
        </p:nvGraphicFramePr>
        <p:xfrm>
          <a:off x="1331913" y="4733925"/>
          <a:ext cx="2441575" cy="539750"/>
        </p:xfrm>
        <a:graphic>
          <a:graphicData uri="http://schemas.openxmlformats.org/presentationml/2006/ole">
            <mc:AlternateContent xmlns:mc="http://schemas.openxmlformats.org/markup-compatibility/2006">
              <mc:Choice xmlns:v="urn:schemas-microsoft-com:vml" Requires="v">
                <p:oleObj spid="_x0000_s3081" name="" r:id="rId8" imgW="1080770" imgH="241300" progId="Equation.DSMT4">
                  <p:embed/>
                </p:oleObj>
              </mc:Choice>
              <mc:Fallback>
                <p:oleObj name="" r:id="rId8" imgW="1080770" imgH="241300" progId="Equation.DSMT4">
                  <p:embed/>
                  <p:pic>
                    <p:nvPicPr>
                      <p:cNvPr id="0" name="图片 3080"/>
                      <p:cNvPicPr/>
                      <p:nvPr/>
                    </p:nvPicPr>
                    <p:blipFill>
                      <a:blip r:embed="rId9"/>
                      <a:stretch>
                        <a:fillRect/>
                      </a:stretch>
                    </p:blipFill>
                    <p:spPr>
                      <a:xfrm>
                        <a:off x="1331913" y="4733925"/>
                        <a:ext cx="2441575" cy="539750"/>
                      </a:xfrm>
                      <a:prstGeom prst="rect">
                        <a:avLst/>
                      </a:prstGeom>
                      <a:noFill/>
                      <a:ln w="38100">
                        <a:noFill/>
                        <a:miter/>
                      </a:ln>
                    </p:spPr>
                  </p:pic>
                </p:oleObj>
              </mc:Fallback>
            </mc:AlternateContent>
          </a:graphicData>
        </a:graphic>
      </p:graphicFrame>
      <p:graphicFrame>
        <p:nvGraphicFramePr>
          <p:cNvPr id="78851" name="Object 3"/>
          <p:cNvGraphicFramePr>
            <a:graphicFrameLocks noChangeAspect="1"/>
          </p:cNvGraphicFramePr>
          <p:nvPr/>
        </p:nvGraphicFramePr>
        <p:xfrm>
          <a:off x="3581400" y="5319713"/>
          <a:ext cx="3163888" cy="552450"/>
        </p:xfrm>
        <a:graphic>
          <a:graphicData uri="http://schemas.openxmlformats.org/presentationml/2006/ole">
            <mc:AlternateContent xmlns:mc="http://schemas.openxmlformats.org/markup-compatibility/2006">
              <mc:Choice xmlns:v="urn:schemas-microsoft-com:vml" Requires="v">
                <p:oleObj spid="_x0000_s3082" name="" r:id="rId10" imgW="1360805" imgH="241300" progId="Equation.DSMT4">
                  <p:embed/>
                </p:oleObj>
              </mc:Choice>
              <mc:Fallback>
                <p:oleObj name="" r:id="rId10" imgW="1360805" imgH="241300" progId="Equation.DSMT4">
                  <p:embed/>
                  <p:pic>
                    <p:nvPicPr>
                      <p:cNvPr id="0" name="图片 3081"/>
                      <p:cNvPicPr/>
                      <p:nvPr/>
                    </p:nvPicPr>
                    <p:blipFill>
                      <a:blip r:embed="rId11"/>
                      <a:stretch>
                        <a:fillRect/>
                      </a:stretch>
                    </p:blipFill>
                    <p:spPr>
                      <a:xfrm>
                        <a:off x="3581400" y="5319713"/>
                        <a:ext cx="3163888" cy="552450"/>
                      </a:xfrm>
                      <a:prstGeom prst="rect">
                        <a:avLst/>
                      </a:prstGeom>
                      <a:noFill/>
                      <a:ln w="38100">
                        <a:noFill/>
                        <a:miter/>
                      </a:ln>
                    </p:spPr>
                  </p:pic>
                </p:oleObj>
              </mc:Fallback>
            </mc:AlternateContent>
          </a:graphicData>
        </a:graphic>
      </p:graphicFrame>
      <p:sp>
        <p:nvSpPr>
          <p:cNvPr id="78856" name="Rectangle 8"/>
          <p:cNvSpPr/>
          <p:nvPr/>
        </p:nvSpPr>
        <p:spPr>
          <a:xfrm>
            <a:off x="431800" y="1943100"/>
            <a:ext cx="1079500" cy="461963"/>
          </a:xfrm>
          <a:prstGeom prst="rect">
            <a:avLst/>
          </a:prstGeom>
          <a:noFill/>
          <a:ln w="9525">
            <a:noFill/>
          </a:ln>
        </p:spPr>
        <p:txBody>
          <a:bodyPr anchor="ctr">
            <a:spAutoFit/>
          </a:bodyPr>
          <a:p>
            <a:pPr eaLnBrk="0" hangingPunct="0"/>
            <a:r>
              <a:rPr lang="en-US" altLang="zh-CN" sz="2400" dirty="0">
                <a:latin typeface="Times New Roman" panose="02020603050405020304" pitchFamily="18" charset="0"/>
                <a:ea typeface="宋体" panose="02010600030101010101" pitchFamily="2" charset="-122"/>
              </a:rPr>
              <a:t> KCL     </a:t>
            </a:r>
            <a:endParaRPr lang="en-US" altLang="zh-CN" sz="2400" dirty="0">
              <a:latin typeface="Arial" panose="020B0604020202020204" pitchFamily="34" charset="0"/>
              <a:ea typeface="宋体" panose="02010600030101010101" pitchFamily="2" charset="-122"/>
            </a:endParaRPr>
          </a:p>
        </p:txBody>
      </p:sp>
      <p:sp>
        <p:nvSpPr>
          <p:cNvPr id="78857" name="Rectangle 9"/>
          <p:cNvSpPr/>
          <p:nvPr/>
        </p:nvSpPr>
        <p:spPr>
          <a:xfrm>
            <a:off x="522288" y="2557463"/>
            <a:ext cx="900112" cy="708025"/>
          </a:xfrm>
          <a:prstGeom prst="rect">
            <a:avLst/>
          </a:prstGeom>
          <a:noFill/>
          <a:ln w="9525">
            <a:noFill/>
          </a:ln>
        </p:spPr>
        <p:txBody>
          <a:bodyPr anchor="ctr">
            <a:spAutoFit/>
          </a:bodyPr>
          <a:p>
            <a:pPr eaLnBrk="0" hangingPunct="0"/>
            <a:r>
              <a:rPr lang="en-US" altLang="zh-CN" sz="16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KVL</a:t>
            </a:r>
            <a:r>
              <a:rPr lang="en-US" altLang="zh-CN" sz="1600" dirty="0">
                <a:latin typeface="Times New Roman" panose="02020603050405020304" pitchFamily="18"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p:txBody>
      </p:sp>
      <p:sp>
        <p:nvSpPr>
          <p:cNvPr id="78858" name="Rectangle 10"/>
          <p:cNvSpPr/>
          <p:nvPr/>
        </p:nvSpPr>
        <p:spPr>
          <a:xfrm>
            <a:off x="3806825" y="3654425"/>
            <a:ext cx="585788" cy="954088"/>
          </a:xfrm>
          <a:prstGeom prst="rect">
            <a:avLst/>
          </a:prstGeom>
          <a:noFill/>
          <a:ln w="9525">
            <a:noFill/>
          </a:ln>
        </p:spPr>
        <p:txBody>
          <a:bodyPr anchor="ctr">
            <a:spAutoFit/>
          </a:bodyPr>
          <a:p>
            <a:pPr eaLnBrk="0" hangingPunct="0"/>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得</a:t>
            </a:r>
            <a:endParaRPr lang="zh-CN" altLang="en-US" dirty="0">
              <a:latin typeface="Arial" panose="020B0604020202020204" pitchFamily="34" charset="0"/>
              <a:ea typeface="宋体" panose="02010600030101010101" pitchFamily="2" charset="-122"/>
            </a:endParaRPr>
          </a:p>
        </p:txBody>
      </p:sp>
      <p:sp>
        <p:nvSpPr>
          <p:cNvPr id="78859" name="Rectangle 11"/>
          <p:cNvSpPr/>
          <p:nvPr/>
        </p:nvSpPr>
        <p:spPr>
          <a:xfrm>
            <a:off x="385763" y="4103688"/>
            <a:ext cx="990600" cy="1108075"/>
          </a:xfrm>
          <a:prstGeom prst="rect">
            <a:avLst/>
          </a:prstGeom>
          <a:noFill/>
          <a:ln w="9525">
            <a:noFill/>
          </a:ln>
        </p:spPr>
        <p:txBody>
          <a:bodyPr anchor="ctr">
            <a:spAutoFit/>
          </a:bodyPr>
          <a:p>
            <a:pPr eaLnBrk="0" hangingPunct="0"/>
            <a:r>
              <a:rPr lang="en-US" altLang="zh-CN" sz="1000" dirty="0">
                <a:latin typeface="Times New Roman" panose="02020603050405020304" pitchFamily="18" charset="0"/>
                <a:ea typeface="宋体" panose="02010600030101010101" pitchFamily="2" charset="-122"/>
              </a:rPr>
              <a:t>  </a:t>
            </a:r>
            <a:endParaRPr lang="en-US" altLang="zh-CN" sz="800" dirty="0">
              <a:latin typeface="Arial" panose="020B0604020202020204" pitchFamily="34" charset="0"/>
              <a:ea typeface="宋体" panose="02010600030101010101" pitchFamily="2" charset="-122"/>
            </a:endParaRPr>
          </a:p>
          <a:p>
            <a:pPr eaLnBrk="0" hangingPunct="0"/>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得： </a:t>
            </a:r>
            <a:endParaRPr lang="zh-CN" altLang="en-US" dirty="0">
              <a:latin typeface="Arial" panose="020B0604020202020204" pitchFamily="34" charset="0"/>
              <a:ea typeface="宋体" panose="02010600030101010101" pitchFamily="2" charset="-122"/>
            </a:endParaRPr>
          </a:p>
        </p:txBody>
      </p:sp>
      <p:sp>
        <p:nvSpPr>
          <p:cNvPr id="78860" name="Rectangle 12"/>
          <p:cNvSpPr/>
          <p:nvPr/>
        </p:nvSpPr>
        <p:spPr>
          <a:xfrm>
            <a:off x="522288" y="5364163"/>
            <a:ext cx="3149600" cy="523875"/>
          </a:xfrm>
          <a:prstGeom prst="rect">
            <a:avLst/>
          </a:prstGeom>
          <a:noFill/>
          <a:ln w="9525">
            <a:noFill/>
          </a:ln>
        </p:spPr>
        <p:txBody>
          <a:bodyPr anchor="ctr">
            <a:spAutoFit/>
          </a:bodyPr>
          <a:p>
            <a:pPr eaLnBrk="0" hangingPunct="0"/>
            <a:r>
              <a:rPr lang="zh-CN" altLang="en-US" dirty="0">
                <a:latin typeface="Times New Roman" panose="02020603050405020304" pitchFamily="18" charset="0"/>
                <a:ea typeface="宋体" panose="02010600030101010101" pitchFamily="2" charset="-122"/>
              </a:rPr>
              <a:t>根据叠加定理得</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linds(horizontal)">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blinds(horizontal)">
                                      <p:cBhvr>
                                        <p:cTn id="12" dur="500"/>
                                        <p:tgtEl>
                                          <p:spTgt spid="78856"/>
                                        </p:tgtEl>
                                      </p:cBhvr>
                                    </p:animEffect>
                                  </p:childTnLst>
                                </p:cTn>
                              </p:par>
                              <p:par>
                                <p:cTn id="13" presetID="3" presetClass="entr" presetSubtype="10" fill="hold" nodeType="withEffect">
                                  <p:stCondLst>
                                    <p:cond delay="0"/>
                                  </p:stCondLst>
                                  <p:childTnLst>
                                    <p:set>
                                      <p:cBhvr>
                                        <p:cTn id="14" dur="1" fill="hold">
                                          <p:stCondLst>
                                            <p:cond delay="0"/>
                                          </p:stCondLst>
                                        </p:cTn>
                                        <p:tgtEl>
                                          <p:spTgt spid="78855"/>
                                        </p:tgtEl>
                                        <p:attrNameLst>
                                          <p:attrName>style.visibility</p:attrName>
                                        </p:attrNameLst>
                                      </p:cBhvr>
                                      <p:to>
                                        <p:strVal val="visible"/>
                                      </p:to>
                                    </p:set>
                                    <p:animEffect transition="in" filter="blinds(horizontal)">
                                      <p:cBhvr>
                                        <p:cTn id="15" dur="500"/>
                                        <p:tgtEl>
                                          <p:spTgt spid="7885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8857"/>
                                        </p:tgtEl>
                                        <p:attrNameLst>
                                          <p:attrName>style.visibility</p:attrName>
                                        </p:attrNameLst>
                                      </p:cBhvr>
                                      <p:to>
                                        <p:strVal val="visible"/>
                                      </p:to>
                                    </p:set>
                                    <p:animEffect transition="in" filter="box(in)">
                                      <p:cBhvr>
                                        <p:cTn id="20" dur="500"/>
                                        <p:tgtEl>
                                          <p:spTgt spid="78857"/>
                                        </p:tgtEl>
                                      </p:cBhvr>
                                    </p:animEffect>
                                  </p:childTnLst>
                                </p:cTn>
                              </p:par>
                              <p:par>
                                <p:cTn id="21" presetID="5" presetClass="entr" presetSubtype="10" fill="hold" nodeType="withEffect">
                                  <p:stCondLst>
                                    <p:cond delay="0"/>
                                  </p:stCondLst>
                                  <p:childTnLst>
                                    <p:set>
                                      <p:cBhvr>
                                        <p:cTn id="22" dur="1" fill="hold">
                                          <p:stCondLst>
                                            <p:cond delay="0"/>
                                          </p:stCondLst>
                                        </p:cTn>
                                        <p:tgtEl>
                                          <p:spTgt spid="78854"/>
                                        </p:tgtEl>
                                        <p:attrNameLst>
                                          <p:attrName>style.visibility</p:attrName>
                                        </p:attrNameLst>
                                      </p:cBhvr>
                                      <p:to>
                                        <p:strVal val="visible"/>
                                      </p:to>
                                    </p:set>
                                    <p:animEffect transition="in" filter="checkerboard(across)">
                                      <p:cBhvr>
                                        <p:cTn id="23" dur="500"/>
                                        <p:tgtEl>
                                          <p:spTgt spid="7885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78858"/>
                                        </p:tgtEl>
                                        <p:attrNameLst>
                                          <p:attrName>style.visibility</p:attrName>
                                        </p:attrNameLst>
                                      </p:cBhvr>
                                      <p:to>
                                        <p:strVal val="visible"/>
                                      </p:to>
                                    </p:set>
                                    <p:animEffect transition="in" filter="checkerboard(across)">
                                      <p:cBhvr>
                                        <p:cTn id="28" dur="500"/>
                                        <p:tgtEl>
                                          <p:spTgt spid="78858"/>
                                        </p:tgtEl>
                                      </p:cBhvr>
                                    </p:animEffect>
                                  </p:childTnLst>
                                </p:cTn>
                              </p:par>
                              <p:par>
                                <p:cTn id="29" presetID="2" presetClass="entr" presetSubtype="4" fill="hold" nodeType="withEffect">
                                  <p:stCondLst>
                                    <p:cond delay="0"/>
                                  </p:stCondLst>
                                  <p:childTnLst>
                                    <p:set>
                                      <p:cBhvr>
                                        <p:cTn id="30" dur="1" fill="hold">
                                          <p:stCondLst>
                                            <p:cond delay="0"/>
                                          </p:stCondLst>
                                        </p:cTn>
                                        <p:tgtEl>
                                          <p:spTgt spid="78853"/>
                                        </p:tgtEl>
                                        <p:attrNameLst>
                                          <p:attrName>style.visibility</p:attrName>
                                        </p:attrNameLst>
                                      </p:cBhvr>
                                      <p:to>
                                        <p:strVal val="visible"/>
                                      </p:to>
                                    </p:set>
                                    <p:anim calcmode="lin" valueType="num">
                                      <p:cBhvr additive="base">
                                        <p:cTn id="31" dur="500" fill="hold"/>
                                        <p:tgtEl>
                                          <p:spTgt spid="78853"/>
                                        </p:tgtEl>
                                        <p:attrNameLst>
                                          <p:attrName>ppt_x</p:attrName>
                                        </p:attrNameLst>
                                      </p:cBhvr>
                                      <p:tavLst>
                                        <p:tav tm="0">
                                          <p:val>
                                            <p:strVal val="#ppt_x"/>
                                          </p:val>
                                        </p:tav>
                                        <p:tav tm="100000">
                                          <p:val>
                                            <p:strVal val="#ppt_x"/>
                                          </p:val>
                                        </p:tav>
                                      </p:tavLst>
                                    </p:anim>
                                    <p:anim calcmode="lin" valueType="num">
                                      <p:cBhvr additive="base">
                                        <p:cTn id="32"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78859"/>
                                        </p:tgtEl>
                                        <p:attrNameLst>
                                          <p:attrName>style.visibility</p:attrName>
                                        </p:attrNameLst>
                                      </p:cBhvr>
                                      <p:to>
                                        <p:strVal val="visible"/>
                                      </p:to>
                                    </p:set>
                                    <p:animEffect transition="in" filter="diamond(in)">
                                      <p:cBhvr>
                                        <p:cTn id="37" dur="500"/>
                                        <p:tgtEl>
                                          <p:spTgt spid="78859"/>
                                        </p:tgtEl>
                                      </p:cBhvr>
                                    </p:animEffect>
                                  </p:childTnLst>
                                </p:cTn>
                              </p:par>
                              <p:par>
                                <p:cTn id="38" presetID="5" presetClass="entr" presetSubtype="10" fill="hold" nodeType="withEffect">
                                  <p:stCondLst>
                                    <p:cond delay="0"/>
                                  </p:stCondLst>
                                  <p:childTnLst>
                                    <p:set>
                                      <p:cBhvr>
                                        <p:cTn id="39" dur="1" fill="hold">
                                          <p:stCondLst>
                                            <p:cond delay="0"/>
                                          </p:stCondLst>
                                        </p:cTn>
                                        <p:tgtEl>
                                          <p:spTgt spid="78852"/>
                                        </p:tgtEl>
                                        <p:attrNameLst>
                                          <p:attrName>style.visibility</p:attrName>
                                        </p:attrNameLst>
                                      </p:cBhvr>
                                      <p:to>
                                        <p:strVal val="visible"/>
                                      </p:to>
                                    </p:set>
                                    <p:animEffect transition="in" filter="checkerboard(across)">
                                      <p:cBhvr>
                                        <p:cTn id="40" dur="500"/>
                                        <p:tgtEl>
                                          <p:spTgt spid="7885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78860"/>
                                        </p:tgtEl>
                                        <p:attrNameLst>
                                          <p:attrName>style.visibility</p:attrName>
                                        </p:attrNameLst>
                                      </p:cBhvr>
                                      <p:to>
                                        <p:strVal val="visible"/>
                                      </p:to>
                                    </p:set>
                                    <p:animEffect transition="in" filter="box(in)">
                                      <p:cBhvr>
                                        <p:cTn id="45" dur="500"/>
                                        <p:tgtEl>
                                          <p:spTgt spid="78860"/>
                                        </p:tgtEl>
                                      </p:cBhvr>
                                    </p:animEffect>
                                  </p:childTnLst>
                                </p:cTn>
                              </p:par>
                              <p:par>
                                <p:cTn id="46" presetID="3" presetClass="entr" presetSubtype="10" fill="hold" nodeType="withEffect">
                                  <p:stCondLst>
                                    <p:cond delay="0"/>
                                  </p:stCondLst>
                                  <p:childTnLst>
                                    <p:set>
                                      <p:cBhvr>
                                        <p:cTn id="47" dur="1" fill="hold">
                                          <p:stCondLst>
                                            <p:cond delay="0"/>
                                          </p:stCondLst>
                                        </p:cTn>
                                        <p:tgtEl>
                                          <p:spTgt spid="78851"/>
                                        </p:tgtEl>
                                        <p:attrNameLst>
                                          <p:attrName>style.visibility</p:attrName>
                                        </p:attrNameLst>
                                      </p:cBhvr>
                                      <p:to>
                                        <p:strVal val="visible"/>
                                      </p:to>
                                    </p:set>
                                    <p:animEffect transition="in" filter="blinds(horizontal)">
                                      <p:cBhvr>
                                        <p:cTn id="48"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p:bldP spid="78857" grpId="0"/>
      <p:bldP spid="78858" grpId="0"/>
      <p:bldP spid="78859" grpId="0"/>
      <p:bldP spid="788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Text Box 17">
            <a:hlinkClick r:id="" action="ppaction://noaction"/>
          </p:cNvPr>
          <p:cNvSpPr txBox="1"/>
          <p:nvPr/>
        </p:nvSpPr>
        <p:spPr>
          <a:xfrm>
            <a:off x="552450" y="793433"/>
            <a:ext cx="4464050" cy="521970"/>
          </a:xfrm>
          <a:prstGeom prst="rect">
            <a:avLst/>
          </a:prstGeom>
          <a:noFill/>
          <a:ln w="9525">
            <a:noFill/>
          </a:ln>
        </p:spPr>
        <p:txBody>
          <a:bodyPr>
            <a:spAutoFit/>
          </a:bodyPr>
          <a:p>
            <a:pPr>
              <a:spcBef>
                <a:spcPct val="50000"/>
              </a:spcBef>
            </a:pPr>
            <a:r>
              <a:rPr lang="en-US" altLang="zh-CN" b="1" dirty="0">
                <a:solidFill>
                  <a:schemeClr val="bg2"/>
                </a:solidFill>
                <a:latin typeface="楷体_GB2312" pitchFamily="49" charset="-122"/>
                <a:ea typeface="楷体_GB2312" pitchFamily="49" charset="-122"/>
              </a:rPr>
              <a:t> 3.</a:t>
            </a:r>
            <a:r>
              <a:rPr lang="zh-CN" altLang="en-US" b="1" dirty="0">
                <a:solidFill>
                  <a:schemeClr val="bg2"/>
                </a:solidFill>
                <a:latin typeface="楷体_GB2312" pitchFamily="49" charset="-122"/>
                <a:ea typeface="楷体_GB2312" pitchFamily="49" charset="-122"/>
              </a:rPr>
              <a:t>一阶电路的概念</a:t>
            </a:r>
            <a:endParaRPr lang="zh-CN" altLang="en-US" b="1" dirty="0">
              <a:solidFill>
                <a:schemeClr val="bg2"/>
              </a:solidFill>
              <a:latin typeface="楷体_GB2312" pitchFamily="49" charset="-122"/>
              <a:ea typeface="楷体_GB2312" pitchFamily="49" charset="-122"/>
            </a:endParaRPr>
          </a:p>
        </p:txBody>
      </p:sp>
      <p:sp>
        <p:nvSpPr>
          <p:cNvPr id="5124" name="Text Box 35"/>
          <p:cNvSpPr txBox="1"/>
          <p:nvPr/>
        </p:nvSpPr>
        <p:spPr>
          <a:xfrm>
            <a:off x="809943" y="1717358"/>
            <a:ext cx="6626225" cy="519112"/>
          </a:xfrm>
          <a:prstGeom prst="rect">
            <a:avLst/>
          </a:prstGeom>
          <a:noFill/>
          <a:ln w="28575">
            <a:noFill/>
          </a:ln>
        </p:spPr>
        <p:txBody>
          <a:bodyPr lIns="0" rIns="0">
            <a:spAutoFit/>
          </a:bodyPr>
          <a:p>
            <a:pPr marL="342900" indent="-342900">
              <a:spcBef>
                <a:spcPct val="50000"/>
              </a:spcBef>
              <a:buFont typeface="Wingdings" panose="05000000000000000000" pitchFamily="2" charset="2"/>
            </a:pPr>
            <a:r>
              <a:rPr lang="zh-CN" altLang="en-US" b="1" dirty="0">
                <a:latin typeface="Arial" panose="020B0604020202020204" pitchFamily="34" charset="0"/>
                <a:ea typeface="楷体_GB2312" pitchFamily="49" charset="-122"/>
              </a:rPr>
              <a:t>用一阶微分方程描述的电路</a:t>
            </a:r>
            <a:endParaRPr lang="zh-CN" altLang="en-US" b="1" dirty="0">
              <a:latin typeface="Arial" panose="020B0604020202020204" pitchFamily="34" charset="0"/>
              <a:ea typeface="楷体_GB2312" pitchFamily="49" charset="-122"/>
            </a:endParaRPr>
          </a:p>
        </p:txBody>
      </p:sp>
      <p:sp>
        <p:nvSpPr>
          <p:cNvPr id="5125" name="Rectangle 36"/>
          <p:cNvSpPr/>
          <p:nvPr/>
        </p:nvSpPr>
        <p:spPr>
          <a:xfrm>
            <a:off x="2538730" y="2665095"/>
            <a:ext cx="503238" cy="144463"/>
          </a:xfrm>
          <a:prstGeom prst="rect">
            <a:avLst/>
          </a:prstGeom>
          <a:noFill/>
          <a:ln w="317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5126" name="Group 37"/>
          <p:cNvGrpSpPr/>
          <p:nvPr/>
        </p:nvGrpSpPr>
        <p:grpSpPr>
          <a:xfrm>
            <a:off x="3449955" y="3096895"/>
            <a:ext cx="358775" cy="433388"/>
            <a:chOff x="2699" y="3067"/>
            <a:chExt cx="226" cy="273"/>
          </a:xfrm>
        </p:grpSpPr>
        <p:sp>
          <p:nvSpPr>
            <p:cNvPr id="5152" name="Line 38"/>
            <p:cNvSpPr/>
            <p:nvPr/>
          </p:nvSpPr>
          <p:spPr>
            <a:xfrm>
              <a:off x="2699" y="3158"/>
              <a:ext cx="226" cy="0"/>
            </a:xfrm>
            <a:prstGeom prst="line">
              <a:avLst/>
            </a:prstGeom>
            <a:ln w="31750" cap="flat" cmpd="sng">
              <a:solidFill>
                <a:schemeClr val="tx1"/>
              </a:solidFill>
              <a:prstDash val="solid"/>
              <a:headEnd type="none" w="med" len="med"/>
              <a:tailEnd type="none" w="med" len="med"/>
            </a:ln>
          </p:spPr>
        </p:sp>
        <p:sp>
          <p:nvSpPr>
            <p:cNvPr id="5153" name="Line 39"/>
            <p:cNvSpPr/>
            <p:nvPr/>
          </p:nvSpPr>
          <p:spPr>
            <a:xfrm>
              <a:off x="2699" y="3249"/>
              <a:ext cx="226" cy="0"/>
            </a:xfrm>
            <a:prstGeom prst="line">
              <a:avLst/>
            </a:prstGeom>
            <a:ln w="31750" cap="flat" cmpd="sng">
              <a:solidFill>
                <a:schemeClr val="tx1"/>
              </a:solidFill>
              <a:prstDash val="solid"/>
              <a:headEnd type="none" w="med" len="med"/>
              <a:tailEnd type="none" w="med" len="med"/>
            </a:ln>
          </p:spPr>
        </p:sp>
        <p:sp>
          <p:nvSpPr>
            <p:cNvPr id="5154" name="Line 40"/>
            <p:cNvSpPr/>
            <p:nvPr/>
          </p:nvSpPr>
          <p:spPr>
            <a:xfrm flipV="1">
              <a:off x="2805" y="3067"/>
              <a:ext cx="0" cy="91"/>
            </a:xfrm>
            <a:prstGeom prst="line">
              <a:avLst/>
            </a:prstGeom>
            <a:ln w="31750" cap="flat" cmpd="sng">
              <a:solidFill>
                <a:schemeClr val="tx1"/>
              </a:solidFill>
              <a:prstDash val="solid"/>
              <a:headEnd type="none" w="med" len="med"/>
              <a:tailEnd type="none" w="med" len="med"/>
            </a:ln>
          </p:spPr>
        </p:sp>
        <p:sp>
          <p:nvSpPr>
            <p:cNvPr id="5155" name="Line 41"/>
            <p:cNvSpPr/>
            <p:nvPr/>
          </p:nvSpPr>
          <p:spPr>
            <a:xfrm flipV="1">
              <a:off x="2819" y="3249"/>
              <a:ext cx="0" cy="91"/>
            </a:xfrm>
            <a:prstGeom prst="line">
              <a:avLst/>
            </a:prstGeom>
            <a:ln w="31750" cap="flat" cmpd="sng">
              <a:solidFill>
                <a:schemeClr val="tx1"/>
              </a:solidFill>
              <a:prstDash val="solid"/>
              <a:headEnd type="none" w="med" len="med"/>
              <a:tailEnd type="none" w="med" len="med"/>
            </a:ln>
          </p:spPr>
        </p:sp>
      </p:grpSp>
      <p:sp>
        <p:nvSpPr>
          <p:cNvPr id="5127" name="Line 42"/>
          <p:cNvSpPr/>
          <p:nvPr/>
        </p:nvSpPr>
        <p:spPr>
          <a:xfrm>
            <a:off x="1962468" y="2736533"/>
            <a:ext cx="576262" cy="0"/>
          </a:xfrm>
          <a:prstGeom prst="line">
            <a:avLst/>
          </a:prstGeom>
          <a:ln w="25400" cap="flat" cmpd="sng">
            <a:solidFill>
              <a:schemeClr val="tx1"/>
            </a:solidFill>
            <a:prstDash val="solid"/>
            <a:headEnd type="none" w="med" len="med"/>
            <a:tailEnd type="none" w="med" len="med"/>
          </a:ln>
        </p:spPr>
      </p:sp>
      <p:sp>
        <p:nvSpPr>
          <p:cNvPr id="5128" name="Line 43"/>
          <p:cNvSpPr/>
          <p:nvPr/>
        </p:nvSpPr>
        <p:spPr>
          <a:xfrm>
            <a:off x="3041968" y="2736533"/>
            <a:ext cx="576262" cy="0"/>
          </a:xfrm>
          <a:prstGeom prst="line">
            <a:avLst/>
          </a:prstGeom>
          <a:ln w="25400" cap="flat" cmpd="sng">
            <a:solidFill>
              <a:schemeClr val="tx1"/>
            </a:solidFill>
            <a:prstDash val="solid"/>
            <a:headEnd type="none" w="med" len="med"/>
            <a:tailEnd type="none" w="med" len="med"/>
          </a:ln>
        </p:spPr>
      </p:sp>
      <p:sp>
        <p:nvSpPr>
          <p:cNvPr id="5129" name="Line 44"/>
          <p:cNvSpPr/>
          <p:nvPr/>
        </p:nvSpPr>
        <p:spPr>
          <a:xfrm>
            <a:off x="3618230" y="2736533"/>
            <a:ext cx="0" cy="360362"/>
          </a:xfrm>
          <a:prstGeom prst="line">
            <a:avLst/>
          </a:prstGeom>
          <a:ln w="25400" cap="flat" cmpd="sng">
            <a:solidFill>
              <a:schemeClr val="tx1"/>
            </a:solidFill>
            <a:prstDash val="solid"/>
            <a:headEnd type="none" w="med" len="med"/>
            <a:tailEnd type="none" w="med" len="med"/>
          </a:ln>
        </p:spPr>
      </p:sp>
      <p:sp>
        <p:nvSpPr>
          <p:cNvPr id="5130" name="Line 45"/>
          <p:cNvSpPr/>
          <p:nvPr/>
        </p:nvSpPr>
        <p:spPr>
          <a:xfrm>
            <a:off x="3643630" y="3528695"/>
            <a:ext cx="0" cy="360363"/>
          </a:xfrm>
          <a:prstGeom prst="line">
            <a:avLst/>
          </a:prstGeom>
          <a:ln w="25400" cap="flat" cmpd="sng">
            <a:solidFill>
              <a:schemeClr val="tx1"/>
            </a:solidFill>
            <a:prstDash val="solid"/>
            <a:headEnd type="none" w="med" len="med"/>
            <a:tailEnd type="none" w="med" len="med"/>
          </a:ln>
        </p:spPr>
      </p:sp>
      <p:sp>
        <p:nvSpPr>
          <p:cNvPr id="5131" name="Line 46"/>
          <p:cNvSpPr/>
          <p:nvPr/>
        </p:nvSpPr>
        <p:spPr>
          <a:xfrm>
            <a:off x="1975168" y="3868420"/>
            <a:ext cx="1655762" cy="0"/>
          </a:xfrm>
          <a:prstGeom prst="line">
            <a:avLst/>
          </a:prstGeom>
          <a:ln w="25400" cap="flat" cmpd="sng">
            <a:solidFill>
              <a:schemeClr val="tx1"/>
            </a:solidFill>
            <a:prstDash val="solid"/>
            <a:headEnd type="none" w="med" len="med"/>
            <a:tailEnd type="none" w="med" len="med"/>
          </a:ln>
        </p:spPr>
      </p:sp>
      <p:sp>
        <p:nvSpPr>
          <p:cNvPr id="5132" name="Oval 47"/>
          <p:cNvSpPr/>
          <p:nvPr/>
        </p:nvSpPr>
        <p:spPr>
          <a:xfrm>
            <a:off x="1818005" y="2665095"/>
            <a:ext cx="144463" cy="144463"/>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5133" name="Oval 48"/>
          <p:cNvSpPr/>
          <p:nvPr/>
        </p:nvSpPr>
        <p:spPr>
          <a:xfrm>
            <a:off x="1830705" y="3804920"/>
            <a:ext cx="144463" cy="144463"/>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5134" name="Rectangle 49"/>
          <p:cNvSpPr/>
          <p:nvPr/>
        </p:nvSpPr>
        <p:spPr>
          <a:xfrm>
            <a:off x="5504180" y="2622233"/>
            <a:ext cx="503238" cy="144462"/>
          </a:xfrm>
          <a:prstGeom prst="rect">
            <a:avLst/>
          </a:prstGeom>
          <a:noFill/>
          <a:ln w="317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135" name="Line 50"/>
          <p:cNvSpPr/>
          <p:nvPr/>
        </p:nvSpPr>
        <p:spPr>
          <a:xfrm>
            <a:off x="4927918" y="2693670"/>
            <a:ext cx="576262" cy="0"/>
          </a:xfrm>
          <a:prstGeom prst="line">
            <a:avLst/>
          </a:prstGeom>
          <a:ln w="25400" cap="flat" cmpd="sng">
            <a:solidFill>
              <a:schemeClr val="tx1"/>
            </a:solidFill>
            <a:prstDash val="solid"/>
            <a:headEnd type="none" w="med" len="med"/>
            <a:tailEnd type="none" w="med" len="med"/>
          </a:ln>
        </p:spPr>
      </p:sp>
      <p:sp>
        <p:nvSpPr>
          <p:cNvPr id="5136" name="Line 51"/>
          <p:cNvSpPr/>
          <p:nvPr/>
        </p:nvSpPr>
        <p:spPr>
          <a:xfrm>
            <a:off x="6007418" y="2693670"/>
            <a:ext cx="576262" cy="0"/>
          </a:xfrm>
          <a:prstGeom prst="line">
            <a:avLst/>
          </a:prstGeom>
          <a:ln w="25400" cap="flat" cmpd="sng">
            <a:solidFill>
              <a:schemeClr val="tx1"/>
            </a:solidFill>
            <a:prstDash val="solid"/>
            <a:headEnd type="none" w="med" len="med"/>
            <a:tailEnd type="none" w="med" len="med"/>
          </a:ln>
        </p:spPr>
      </p:sp>
      <p:sp>
        <p:nvSpPr>
          <p:cNvPr id="5137" name="Line 52"/>
          <p:cNvSpPr/>
          <p:nvPr/>
        </p:nvSpPr>
        <p:spPr>
          <a:xfrm>
            <a:off x="6583680" y="2680970"/>
            <a:ext cx="0" cy="360363"/>
          </a:xfrm>
          <a:prstGeom prst="line">
            <a:avLst/>
          </a:prstGeom>
          <a:ln w="25400" cap="flat" cmpd="sng">
            <a:solidFill>
              <a:schemeClr val="tx1"/>
            </a:solidFill>
            <a:prstDash val="solid"/>
            <a:headEnd type="none" w="med" len="med"/>
            <a:tailEnd type="none" w="med" len="med"/>
          </a:ln>
        </p:spPr>
      </p:sp>
      <p:sp>
        <p:nvSpPr>
          <p:cNvPr id="5138" name="Line 53"/>
          <p:cNvSpPr/>
          <p:nvPr/>
        </p:nvSpPr>
        <p:spPr>
          <a:xfrm>
            <a:off x="6596380" y="3500120"/>
            <a:ext cx="0" cy="360363"/>
          </a:xfrm>
          <a:prstGeom prst="line">
            <a:avLst/>
          </a:prstGeom>
          <a:ln w="25400" cap="flat" cmpd="sng">
            <a:solidFill>
              <a:schemeClr val="tx1"/>
            </a:solidFill>
            <a:prstDash val="solid"/>
            <a:headEnd type="none" w="med" len="med"/>
            <a:tailEnd type="none" w="med" len="med"/>
          </a:ln>
        </p:spPr>
      </p:sp>
      <p:sp>
        <p:nvSpPr>
          <p:cNvPr id="5139" name="Line 54"/>
          <p:cNvSpPr/>
          <p:nvPr/>
        </p:nvSpPr>
        <p:spPr>
          <a:xfrm>
            <a:off x="4927918" y="3847783"/>
            <a:ext cx="1655762" cy="0"/>
          </a:xfrm>
          <a:prstGeom prst="line">
            <a:avLst/>
          </a:prstGeom>
          <a:ln w="25400" cap="flat" cmpd="sng">
            <a:solidFill>
              <a:schemeClr val="tx1"/>
            </a:solidFill>
            <a:prstDash val="solid"/>
            <a:headEnd type="none" w="med" len="med"/>
            <a:tailEnd type="none" w="med" len="med"/>
          </a:ln>
        </p:spPr>
      </p:sp>
      <p:sp>
        <p:nvSpPr>
          <p:cNvPr id="5140" name="Oval 55"/>
          <p:cNvSpPr/>
          <p:nvPr/>
        </p:nvSpPr>
        <p:spPr>
          <a:xfrm>
            <a:off x="4783455" y="2622233"/>
            <a:ext cx="144463" cy="144462"/>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5141" name="Oval 56"/>
          <p:cNvSpPr/>
          <p:nvPr/>
        </p:nvSpPr>
        <p:spPr>
          <a:xfrm>
            <a:off x="4783455" y="3776345"/>
            <a:ext cx="144463" cy="144463"/>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142" name="Group 57"/>
          <p:cNvGrpSpPr/>
          <p:nvPr/>
        </p:nvGrpSpPr>
        <p:grpSpPr>
          <a:xfrm rot="5095224">
            <a:off x="6394768" y="3223895"/>
            <a:ext cx="479425" cy="88900"/>
            <a:chOff x="4830" y="3022"/>
            <a:chExt cx="410" cy="91"/>
          </a:xfrm>
        </p:grpSpPr>
        <p:sp>
          <p:nvSpPr>
            <p:cNvPr id="5149" name="Freeform 58"/>
            <p:cNvSpPr/>
            <p:nvPr/>
          </p:nvSpPr>
          <p:spPr>
            <a:xfrm>
              <a:off x="4830" y="3022"/>
              <a:ext cx="137" cy="91"/>
            </a:xfrm>
            <a:custGeom>
              <a:avLst/>
              <a:gdLst>
                <a:gd name="txL" fmla="*/ 0 w 182"/>
                <a:gd name="txT" fmla="*/ 0 h 91"/>
                <a:gd name="txR" fmla="*/ 182 w 182"/>
                <a:gd name="txB" fmla="*/ 91 h 91"/>
              </a:gdLst>
              <a:ahLst/>
              <a:cxnLst>
                <a:cxn ang="0">
                  <a:pos x="0" y="91"/>
                </a:cxn>
                <a:cxn ang="0">
                  <a:pos x="2" y="0"/>
                </a:cxn>
                <a:cxn ang="0">
                  <a:pos x="2" y="91"/>
                </a:cxn>
              </a:cxnLst>
              <a:rect l="txL" t="txT" r="txR" b="txB"/>
              <a:pathLst>
                <a:path w="182" h="91">
                  <a:moveTo>
                    <a:pt x="0" y="91"/>
                  </a:moveTo>
                  <a:cubicBezTo>
                    <a:pt x="30" y="45"/>
                    <a:pt x="61" y="0"/>
                    <a:pt x="91" y="0"/>
                  </a:cubicBezTo>
                  <a:cubicBezTo>
                    <a:pt x="121" y="0"/>
                    <a:pt x="151" y="45"/>
                    <a:pt x="182" y="91"/>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150" name="Freeform 59"/>
            <p:cNvSpPr/>
            <p:nvPr/>
          </p:nvSpPr>
          <p:spPr>
            <a:xfrm>
              <a:off x="4967" y="3022"/>
              <a:ext cx="137" cy="91"/>
            </a:xfrm>
            <a:custGeom>
              <a:avLst/>
              <a:gdLst>
                <a:gd name="txL" fmla="*/ 0 w 182"/>
                <a:gd name="txT" fmla="*/ 0 h 91"/>
                <a:gd name="txR" fmla="*/ 182 w 182"/>
                <a:gd name="txB" fmla="*/ 91 h 91"/>
              </a:gdLst>
              <a:ahLst/>
              <a:cxnLst>
                <a:cxn ang="0">
                  <a:pos x="0" y="91"/>
                </a:cxn>
                <a:cxn ang="0">
                  <a:pos x="2" y="0"/>
                </a:cxn>
                <a:cxn ang="0">
                  <a:pos x="2" y="91"/>
                </a:cxn>
              </a:cxnLst>
              <a:rect l="txL" t="txT" r="txR" b="txB"/>
              <a:pathLst>
                <a:path w="182" h="91">
                  <a:moveTo>
                    <a:pt x="0" y="91"/>
                  </a:moveTo>
                  <a:cubicBezTo>
                    <a:pt x="30" y="45"/>
                    <a:pt x="61" y="0"/>
                    <a:pt x="91" y="0"/>
                  </a:cubicBezTo>
                  <a:cubicBezTo>
                    <a:pt x="121" y="0"/>
                    <a:pt x="151" y="45"/>
                    <a:pt x="182" y="91"/>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151" name="Freeform 60"/>
            <p:cNvSpPr/>
            <p:nvPr/>
          </p:nvSpPr>
          <p:spPr>
            <a:xfrm>
              <a:off x="5103" y="3022"/>
              <a:ext cx="137" cy="91"/>
            </a:xfrm>
            <a:custGeom>
              <a:avLst/>
              <a:gdLst>
                <a:gd name="txL" fmla="*/ 0 w 182"/>
                <a:gd name="txT" fmla="*/ 0 h 91"/>
                <a:gd name="txR" fmla="*/ 182 w 182"/>
                <a:gd name="txB" fmla="*/ 91 h 91"/>
              </a:gdLst>
              <a:ahLst/>
              <a:cxnLst>
                <a:cxn ang="0">
                  <a:pos x="0" y="91"/>
                </a:cxn>
                <a:cxn ang="0">
                  <a:pos x="2" y="0"/>
                </a:cxn>
                <a:cxn ang="0">
                  <a:pos x="2" y="91"/>
                </a:cxn>
              </a:cxnLst>
              <a:rect l="txL" t="txT" r="txR" b="txB"/>
              <a:pathLst>
                <a:path w="182" h="91">
                  <a:moveTo>
                    <a:pt x="0" y="91"/>
                  </a:moveTo>
                  <a:cubicBezTo>
                    <a:pt x="30" y="45"/>
                    <a:pt x="61" y="0"/>
                    <a:pt x="91" y="0"/>
                  </a:cubicBezTo>
                  <a:cubicBezTo>
                    <a:pt x="121" y="0"/>
                    <a:pt x="151" y="45"/>
                    <a:pt x="182" y="91"/>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5143" name="Text Box 61"/>
          <p:cNvSpPr txBox="1"/>
          <p:nvPr/>
        </p:nvSpPr>
        <p:spPr>
          <a:xfrm>
            <a:off x="2538730" y="2222183"/>
            <a:ext cx="576263" cy="365125"/>
          </a:xfrm>
          <a:prstGeom prst="rect">
            <a:avLst/>
          </a:prstGeom>
          <a:noFill/>
          <a:ln w="9525">
            <a:noFill/>
          </a:ln>
        </p:spPr>
        <p:txBody>
          <a:bodyPr lIns="0" tIns="0" rIns="0" bIns="0" anchor="ctr" anchorCtr="1">
            <a:spAutoFit/>
          </a:bodyPr>
          <a:p>
            <a:pPr>
              <a:spcBef>
                <a:spcPct val="50000"/>
              </a:spcBef>
            </a:pPr>
            <a:r>
              <a:rPr lang="en-US" altLang="zh-CN" sz="2400" b="1" i="1" dirty="0">
                <a:latin typeface="Times New Roman" panose="02020603050405020304" pitchFamily="18" charset="0"/>
              </a:rPr>
              <a:t>R</a:t>
            </a:r>
            <a:endParaRPr lang="en-US" altLang="zh-CN" sz="2400" b="1" i="1" dirty="0">
              <a:latin typeface="Times New Roman" panose="02020603050405020304" pitchFamily="18" charset="0"/>
            </a:endParaRPr>
          </a:p>
        </p:txBody>
      </p:sp>
      <p:sp>
        <p:nvSpPr>
          <p:cNvPr id="5144" name="Text Box 62"/>
          <p:cNvSpPr txBox="1"/>
          <p:nvPr/>
        </p:nvSpPr>
        <p:spPr>
          <a:xfrm>
            <a:off x="5431155" y="2180908"/>
            <a:ext cx="576263" cy="365125"/>
          </a:xfrm>
          <a:prstGeom prst="rect">
            <a:avLst/>
          </a:prstGeom>
          <a:noFill/>
          <a:ln w="9525">
            <a:noFill/>
          </a:ln>
        </p:spPr>
        <p:txBody>
          <a:bodyPr lIns="0" tIns="0" rIns="0" bIns="0" anchor="ctr" anchorCtr="1">
            <a:spAutoFit/>
          </a:bodyPr>
          <a:p>
            <a:pPr>
              <a:spcBef>
                <a:spcPct val="50000"/>
              </a:spcBef>
            </a:pPr>
            <a:r>
              <a:rPr lang="en-US" altLang="zh-CN" sz="2400" b="1" i="1" dirty="0">
                <a:latin typeface="Times New Roman" panose="02020603050405020304" pitchFamily="18" charset="0"/>
              </a:rPr>
              <a:t>R</a:t>
            </a:r>
            <a:endParaRPr lang="en-US" altLang="zh-CN" sz="2400" b="1" i="1" dirty="0">
              <a:latin typeface="Times New Roman" panose="02020603050405020304" pitchFamily="18" charset="0"/>
            </a:endParaRPr>
          </a:p>
        </p:txBody>
      </p:sp>
      <p:sp>
        <p:nvSpPr>
          <p:cNvPr id="5145" name="Text Box 63"/>
          <p:cNvSpPr txBox="1"/>
          <p:nvPr/>
        </p:nvSpPr>
        <p:spPr>
          <a:xfrm>
            <a:off x="3689668" y="3166745"/>
            <a:ext cx="576262" cy="365125"/>
          </a:xfrm>
          <a:prstGeom prst="rect">
            <a:avLst/>
          </a:prstGeom>
          <a:noFill/>
          <a:ln w="9525">
            <a:noFill/>
          </a:ln>
        </p:spPr>
        <p:txBody>
          <a:bodyPr lIns="0" tIns="0" rIns="0" bIns="0" anchor="ctr" anchorCtr="1">
            <a:spAutoFit/>
          </a:bodyPr>
          <a:p>
            <a:pPr>
              <a:spcBef>
                <a:spcPct val="50000"/>
              </a:spcBef>
            </a:pPr>
            <a:r>
              <a:rPr lang="en-US" altLang="zh-CN" sz="2400" b="1" i="1" dirty="0">
                <a:latin typeface="Times New Roman" panose="02020603050405020304" pitchFamily="18" charset="0"/>
              </a:rPr>
              <a:t>C</a:t>
            </a:r>
            <a:endParaRPr lang="en-US" altLang="zh-CN" sz="2400" b="1" i="1" dirty="0">
              <a:latin typeface="Times New Roman" panose="02020603050405020304" pitchFamily="18" charset="0"/>
            </a:endParaRPr>
          </a:p>
        </p:txBody>
      </p:sp>
      <p:sp>
        <p:nvSpPr>
          <p:cNvPr id="5146" name="Text Box 64"/>
          <p:cNvSpPr txBox="1"/>
          <p:nvPr/>
        </p:nvSpPr>
        <p:spPr>
          <a:xfrm>
            <a:off x="6570980" y="3096895"/>
            <a:ext cx="576263" cy="365125"/>
          </a:xfrm>
          <a:prstGeom prst="rect">
            <a:avLst/>
          </a:prstGeom>
          <a:noFill/>
          <a:ln w="9525">
            <a:noFill/>
          </a:ln>
        </p:spPr>
        <p:txBody>
          <a:bodyPr lIns="0" tIns="0" rIns="0" bIns="0" anchor="ctr" anchorCtr="1">
            <a:spAutoFit/>
          </a:bodyPr>
          <a:p>
            <a:pPr>
              <a:spcBef>
                <a:spcPct val="50000"/>
              </a:spcBef>
            </a:pPr>
            <a:r>
              <a:rPr lang="en-US" altLang="zh-CN" sz="2400" b="1" i="1" dirty="0">
                <a:latin typeface="Times New Roman" panose="02020603050405020304" pitchFamily="18" charset="0"/>
              </a:rPr>
              <a:t>L</a:t>
            </a:r>
            <a:endParaRPr lang="en-US" altLang="zh-CN" sz="2400" b="1" i="1" dirty="0">
              <a:latin typeface="Times New Roman" panose="02020603050405020304" pitchFamily="18" charset="0"/>
            </a:endParaRPr>
          </a:p>
        </p:txBody>
      </p:sp>
      <p:sp>
        <p:nvSpPr>
          <p:cNvPr id="39" name="Text Box 67"/>
          <p:cNvSpPr txBox="1"/>
          <p:nvPr/>
        </p:nvSpPr>
        <p:spPr>
          <a:xfrm>
            <a:off x="882968" y="4109720"/>
            <a:ext cx="7056437" cy="519113"/>
          </a:xfrm>
          <a:prstGeom prst="rect">
            <a:avLst/>
          </a:prstGeom>
          <a:noFill/>
          <a:ln w="28575">
            <a:noFill/>
          </a:ln>
        </p:spPr>
        <p:txBody>
          <a:bodyPr lIns="0" rIns="0">
            <a:spAutoFit/>
          </a:bodyPr>
          <a:p>
            <a:pPr marL="342900" indent="-342900">
              <a:spcBef>
                <a:spcPct val="50000"/>
              </a:spcBef>
              <a:buFont typeface="Wingdings" panose="05000000000000000000" pitchFamily="2" charset="2"/>
            </a:pPr>
            <a:r>
              <a:rPr lang="zh-CN" altLang="en-US" b="1" dirty="0">
                <a:latin typeface="楷体_GB2312" pitchFamily="49" charset="-122"/>
                <a:ea typeface="楷体_GB2312" pitchFamily="49" charset="-122"/>
              </a:rPr>
              <a:t>三种响应</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零状态响应、零输入响应、全响应</a:t>
            </a:r>
            <a:endParaRPr lang="zh-CN" altLang="en-US" b="1" dirty="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charRg st="0" end="21"/>
                                            </p:txEl>
                                          </p:spTgt>
                                        </p:tgtEl>
                                        <p:attrNameLst>
                                          <p:attrName>style.visibility</p:attrName>
                                        </p:attrNameLst>
                                      </p:cBhvr>
                                      <p:to>
                                        <p:strVal val="visible"/>
                                      </p:to>
                                    </p:set>
                                    <p:animEffect transition="in" filter="blinds(horizontal)">
                                      <p:cBhvr>
                                        <p:cTn id="7" dur="500"/>
                                        <p:tgtEl>
                                          <p:spTgt spid="39">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9">
            <a:hlinkClick r:id="" action="ppaction://noaction"/>
          </p:cNvPr>
          <p:cNvSpPr txBox="1"/>
          <p:nvPr/>
        </p:nvSpPr>
        <p:spPr>
          <a:xfrm>
            <a:off x="1116013" y="749300"/>
            <a:ext cx="2074862" cy="519113"/>
          </a:xfrm>
          <a:prstGeom prst="rect">
            <a:avLst/>
          </a:prstGeom>
          <a:noFill/>
          <a:ln w="9525">
            <a:noFill/>
          </a:ln>
        </p:spPr>
        <p:txBody>
          <a:bodyPr>
            <a:spAutoFit/>
          </a:bodyPr>
          <a:p>
            <a:pPr>
              <a:spcBef>
                <a:spcPct val="50000"/>
              </a:spcBef>
            </a:pPr>
            <a:r>
              <a:rPr lang="zh-CN" altLang="en-US" b="1" dirty="0">
                <a:solidFill>
                  <a:srgbClr val="FF6600"/>
                </a:solidFill>
                <a:latin typeface="楷体_GB2312" pitchFamily="49" charset="-122"/>
                <a:ea typeface="楷体_GB2312" pitchFamily="49" charset="-122"/>
              </a:rPr>
              <a:t>零状态响应</a:t>
            </a:r>
            <a:r>
              <a:rPr lang="zh-CN" altLang="en-US" dirty="0">
                <a:solidFill>
                  <a:srgbClr val="FF6600"/>
                </a:solidFill>
                <a:latin typeface="楷体_GB2312" pitchFamily="49" charset="-122"/>
                <a:ea typeface="楷体_GB2312" pitchFamily="49" charset="-122"/>
              </a:rPr>
              <a:t> </a:t>
            </a:r>
            <a:endParaRPr lang="zh-CN" altLang="en-US" dirty="0">
              <a:solidFill>
                <a:srgbClr val="FF6600"/>
              </a:solidFill>
              <a:latin typeface="楷体_GB2312" pitchFamily="49" charset="-122"/>
              <a:ea typeface="楷体_GB2312" pitchFamily="49" charset="-122"/>
            </a:endParaRPr>
          </a:p>
        </p:txBody>
      </p:sp>
      <p:sp>
        <p:nvSpPr>
          <p:cNvPr id="6147" name="Rectangle 30"/>
          <p:cNvSpPr/>
          <p:nvPr/>
        </p:nvSpPr>
        <p:spPr>
          <a:xfrm>
            <a:off x="1042988" y="1625600"/>
            <a:ext cx="3744912" cy="1187450"/>
          </a:xfrm>
          <a:prstGeom prst="rect">
            <a:avLst/>
          </a:prstGeom>
          <a:noFill/>
          <a:ln w="28575">
            <a:noFill/>
          </a:ln>
        </p:spPr>
        <p:txBody>
          <a:bodyPr anchor="ctr">
            <a:spAutoFit/>
          </a:bodyPr>
          <a:p>
            <a:r>
              <a:rPr lang="en-US" altLang="zh-CN" sz="2400" b="1"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储能元件的初始值为零，仅仅由输入激励引起的响应</a:t>
            </a:r>
            <a:endParaRPr lang="zh-CN" altLang="en-US" sz="2400" b="1" dirty="0">
              <a:latin typeface="Arial" panose="020B0604020202020204" pitchFamily="34" charset="0"/>
              <a:ea typeface="楷体_GB2312" pitchFamily="49" charset="-122"/>
            </a:endParaRPr>
          </a:p>
        </p:txBody>
      </p:sp>
      <p:graphicFrame>
        <p:nvGraphicFramePr>
          <p:cNvPr id="13" name="Object 31"/>
          <p:cNvGraphicFramePr>
            <a:graphicFrameLocks noChangeAspect="1"/>
          </p:cNvGraphicFramePr>
          <p:nvPr/>
        </p:nvGraphicFramePr>
        <p:xfrm>
          <a:off x="1187450" y="2997200"/>
          <a:ext cx="2632075" cy="635000"/>
        </p:xfrm>
        <a:graphic>
          <a:graphicData uri="http://schemas.openxmlformats.org/presentationml/2006/ole">
            <mc:AlternateContent xmlns:mc="http://schemas.openxmlformats.org/markup-compatibility/2006">
              <mc:Choice xmlns:v="urn:schemas-microsoft-com:vml" Requires="v">
                <p:oleObj spid="_x0000_s3080" name="" r:id="rId1" imgW="1358265" imgH="381000" progId="Equation.DSMT4">
                  <p:embed/>
                </p:oleObj>
              </mc:Choice>
              <mc:Fallback>
                <p:oleObj name="" r:id="rId1" imgW="1358265" imgH="381000" progId="Equation.DSMT4">
                  <p:embed/>
                  <p:pic>
                    <p:nvPicPr>
                      <p:cNvPr id="0" name="图片 3079"/>
                      <p:cNvPicPr/>
                      <p:nvPr/>
                    </p:nvPicPr>
                    <p:blipFill>
                      <a:blip r:embed="rId2"/>
                      <a:stretch>
                        <a:fillRect/>
                      </a:stretch>
                    </p:blipFill>
                    <p:spPr>
                      <a:xfrm>
                        <a:off x="1187450" y="2997200"/>
                        <a:ext cx="2632075" cy="635000"/>
                      </a:xfrm>
                      <a:prstGeom prst="rect">
                        <a:avLst/>
                      </a:prstGeom>
                      <a:noFill/>
                      <a:ln w="38100">
                        <a:noFill/>
                        <a:miter/>
                      </a:ln>
                    </p:spPr>
                  </p:pic>
                </p:oleObj>
              </mc:Fallback>
            </mc:AlternateContent>
          </a:graphicData>
        </a:graphic>
      </p:graphicFrame>
      <p:sp>
        <p:nvSpPr>
          <p:cNvPr id="14" name="Rectangle 32"/>
          <p:cNvSpPr/>
          <p:nvPr/>
        </p:nvSpPr>
        <p:spPr>
          <a:xfrm>
            <a:off x="1187450" y="4005263"/>
            <a:ext cx="2808288" cy="457200"/>
          </a:xfrm>
          <a:prstGeom prst="rect">
            <a:avLst/>
          </a:prstGeom>
          <a:noFill/>
          <a:ln w="9525">
            <a:noFill/>
          </a:ln>
        </p:spPr>
        <p:txBody>
          <a:bodyPr anchor="ctr">
            <a:spAutoFit/>
          </a:bodyPr>
          <a:p>
            <a:r>
              <a:rPr lang="zh-CN" altLang="en-US" sz="2400" b="1" dirty="0">
                <a:latin typeface="楷体_GB2312" pitchFamily="49" charset="-122"/>
                <a:ea typeface="楷体_GB2312" pitchFamily="49" charset="-122"/>
              </a:rPr>
              <a:t>时间常数</a:t>
            </a:r>
            <a:r>
              <a:rPr lang="en-US" altLang="zh-CN" sz="2400" b="1" dirty="0">
                <a:latin typeface="楷体_GB2312" pitchFamily="49" charset="-122"/>
                <a:ea typeface="楷体_GB2312" pitchFamily="49" charset="-122"/>
              </a:rPr>
              <a:t>:</a:t>
            </a:r>
            <a:r>
              <a:rPr lang="el-GR" altLang="zh-CN" sz="2400" b="1" i="1" dirty="0">
                <a:latin typeface="Times New Roman" panose="02020603050405020304" pitchFamily="18" charset="0"/>
                <a:cs typeface="Times New Roman" panose="02020603050405020304" pitchFamily="18" charset="0"/>
              </a:rPr>
              <a:t>τ</a:t>
            </a:r>
            <a:r>
              <a:rPr lang="en-US" altLang="zh-CN" sz="2400" b="1" i="1" dirty="0">
                <a:latin typeface="Times New Roman" panose="02020603050405020304" pitchFamily="18" charset="0"/>
                <a:cs typeface="Times New Roman" panose="02020603050405020304" pitchFamily="18" charset="0"/>
              </a:rPr>
              <a:t>=RC</a:t>
            </a:r>
            <a:endParaRPr lang="en-US" altLang="zh-CN" sz="2400" b="1" i="1" dirty="0">
              <a:latin typeface="Times New Roman" panose="02020603050405020304" pitchFamily="18" charset="0"/>
              <a:ea typeface="Times New Roman" panose="02020603050405020304" pitchFamily="18" charset="0"/>
            </a:endParaRPr>
          </a:p>
        </p:txBody>
      </p:sp>
      <p:sp>
        <p:nvSpPr>
          <p:cNvPr id="15" name="Text Box 33"/>
          <p:cNvSpPr txBox="1">
            <a:spLocks noChangeAspect="1"/>
          </p:cNvSpPr>
          <p:nvPr/>
        </p:nvSpPr>
        <p:spPr>
          <a:xfrm>
            <a:off x="5803900" y="1255713"/>
            <a:ext cx="255588" cy="274637"/>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16" name="Line 34"/>
          <p:cNvSpPr>
            <a:spLocks noChangeAspect="1"/>
          </p:cNvSpPr>
          <p:nvPr/>
        </p:nvSpPr>
        <p:spPr>
          <a:xfrm flipH="1">
            <a:off x="5940425" y="1600200"/>
            <a:ext cx="484188" cy="277813"/>
          </a:xfrm>
          <a:prstGeom prst="line">
            <a:avLst/>
          </a:prstGeom>
          <a:ln w="25400" cap="flat" cmpd="sng">
            <a:solidFill>
              <a:schemeClr val="tx1"/>
            </a:solidFill>
            <a:prstDash val="solid"/>
            <a:headEnd type="none" w="med" len="med"/>
            <a:tailEnd type="none" w="med" len="med"/>
          </a:ln>
        </p:spPr>
      </p:sp>
      <p:sp>
        <p:nvSpPr>
          <p:cNvPr id="17" name="Text Box 35"/>
          <p:cNvSpPr txBox="1">
            <a:spLocks noChangeAspect="1"/>
          </p:cNvSpPr>
          <p:nvPr/>
        </p:nvSpPr>
        <p:spPr>
          <a:xfrm>
            <a:off x="6100763" y="1346200"/>
            <a:ext cx="255587" cy="274638"/>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sp>
        <p:nvSpPr>
          <p:cNvPr id="18" name="Text Box 36"/>
          <p:cNvSpPr txBox="1">
            <a:spLocks noChangeAspect="1"/>
          </p:cNvSpPr>
          <p:nvPr/>
        </p:nvSpPr>
        <p:spPr>
          <a:xfrm>
            <a:off x="6977063" y="1196975"/>
            <a:ext cx="25717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R</a:t>
            </a:r>
            <a:endParaRPr lang="en-US" altLang="zh-CN" sz="1600" b="1" i="1" dirty="0">
              <a:latin typeface="Times New Roman" panose="02020603050405020304" pitchFamily="18" charset="0"/>
            </a:endParaRPr>
          </a:p>
        </p:txBody>
      </p:sp>
      <p:grpSp>
        <p:nvGrpSpPr>
          <p:cNvPr id="2" name="Group 37"/>
          <p:cNvGrpSpPr/>
          <p:nvPr/>
        </p:nvGrpSpPr>
        <p:grpSpPr>
          <a:xfrm>
            <a:off x="5219700" y="1549400"/>
            <a:ext cx="3019425" cy="1374775"/>
            <a:chOff x="3651" y="1475"/>
            <a:chExt cx="1902" cy="866"/>
          </a:xfrm>
        </p:grpSpPr>
        <p:sp>
          <p:nvSpPr>
            <p:cNvPr id="6173" name="Oval 38"/>
            <p:cNvSpPr>
              <a:spLocks noChangeAspect="1"/>
            </p:cNvSpPr>
            <p:nvPr/>
          </p:nvSpPr>
          <p:spPr>
            <a:xfrm>
              <a:off x="4238" y="1726"/>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6174" name="Oval 39"/>
            <p:cNvSpPr>
              <a:spLocks noChangeAspect="1"/>
            </p:cNvSpPr>
            <p:nvPr/>
          </p:nvSpPr>
          <p:spPr>
            <a:xfrm>
              <a:off x="4238" y="2280"/>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6175" name="Oval 40"/>
            <p:cNvSpPr>
              <a:spLocks noChangeAspect="1"/>
            </p:cNvSpPr>
            <p:nvPr/>
          </p:nvSpPr>
          <p:spPr>
            <a:xfrm>
              <a:off x="3810" y="1809"/>
              <a:ext cx="161" cy="18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176" name="Text Box 41"/>
            <p:cNvSpPr txBox="1">
              <a:spLocks noChangeAspect="1"/>
            </p:cNvSpPr>
            <p:nvPr/>
          </p:nvSpPr>
          <p:spPr>
            <a:xfrm>
              <a:off x="3652" y="1562"/>
              <a:ext cx="108" cy="191"/>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6177" name="Text Box 42"/>
            <p:cNvSpPr txBox="1">
              <a:spLocks noChangeAspect="1"/>
            </p:cNvSpPr>
            <p:nvPr/>
          </p:nvSpPr>
          <p:spPr>
            <a:xfrm>
              <a:off x="3673" y="1972"/>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6178" name="Text Box 43"/>
            <p:cNvSpPr txBox="1">
              <a:spLocks noChangeAspect="1"/>
            </p:cNvSpPr>
            <p:nvPr/>
          </p:nvSpPr>
          <p:spPr>
            <a:xfrm>
              <a:off x="3651" y="1772"/>
              <a:ext cx="187" cy="15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6179" name="Line 44"/>
            <p:cNvSpPr>
              <a:spLocks noChangeAspect="1"/>
            </p:cNvSpPr>
            <p:nvPr/>
          </p:nvSpPr>
          <p:spPr>
            <a:xfrm>
              <a:off x="3888" y="1508"/>
              <a:ext cx="9" cy="803"/>
            </a:xfrm>
            <a:prstGeom prst="line">
              <a:avLst/>
            </a:prstGeom>
            <a:ln w="19050" cap="flat" cmpd="sng">
              <a:solidFill>
                <a:schemeClr val="tx1"/>
              </a:solidFill>
              <a:prstDash val="solid"/>
              <a:headEnd type="none" w="med" len="med"/>
              <a:tailEnd type="none" w="med" len="med"/>
            </a:ln>
          </p:spPr>
        </p:sp>
        <p:sp>
          <p:nvSpPr>
            <p:cNvPr id="6180" name="Line 45"/>
            <p:cNvSpPr>
              <a:spLocks noChangeAspect="1"/>
            </p:cNvSpPr>
            <p:nvPr/>
          </p:nvSpPr>
          <p:spPr>
            <a:xfrm>
              <a:off x="5119" y="1880"/>
              <a:ext cx="214" cy="0"/>
            </a:xfrm>
            <a:prstGeom prst="line">
              <a:avLst/>
            </a:prstGeom>
            <a:ln w="25400" cap="flat" cmpd="sng">
              <a:solidFill>
                <a:schemeClr val="tx1"/>
              </a:solidFill>
              <a:prstDash val="solid"/>
              <a:headEnd type="none" w="med" len="med"/>
              <a:tailEnd type="none" w="med" len="med"/>
            </a:ln>
          </p:spPr>
        </p:sp>
        <p:sp>
          <p:nvSpPr>
            <p:cNvPr id="6181" name="Text Box 46"/>
            <p:cNvSpPr txBox="1">
              <a:spLocks noChangeAspect="1"/>
            </p:cNvSpPr>
            <p:nvPr/>
          </p:nvSpPr>
          <p:spPr>
            <a:xfrm>
              <a:off x="5018" y="1479"/>
              <a:ext cx="161" cy="193"/>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i</a:t>
              </a:r>
              <a:r>
                <a:rPr lang="en-GB" altLang="zh-CN" sz="2000" b="1" i="1" baseline="-25000" dirty="0">
                  <a:latin typeface="Times New Roman" panose="02020603050405020304" pitchFamily="18" charset="0"/>
                </a:rPr>
                <a:t>c</a:t>
              </a:r>
              <a:endParaRPr lang="en-US" altLang="zh-CN" sz="2000" b="1" i="1" dirty="0">
                <a:latin typeface="Times New Roman" panose="02020603050405020304" pitchFamily="18" charset="0"/>
              </a:endParaRPr>
            </a:p>
          </p:txBody>
        </p:sp>
        <p:sp>
          <p:nvSpPr>
            <p:cNvPr id="6182" name="Line 47"/>
            <p:cNvSpPr>
              <a:spLocks noChangeAspect="1"/>
            </p:cNvSpPr>
            <p:nvPr/>
          </p:nvSpPr>
          <p:spPr>
            <a:xfrm>
              <a:off x="5119" y="1958"/>
              <a:ext cx="214" cy="0"/>
            </a:xfrm>
            <a:prstGeom prst="line">
              <a:avLst/>
            </a:prstGeom>
            <a:ln w="25400" cap="flat" cmpd="sng">
              <a:solidFill>
                <a:schemeClr val="tx1"/>
              </a:solidFill>
              <a:prstDash val="solid"/>
              <a:headEnd type="none" w="med" len="med"/>
              <a:tailEnd type="none" w="med" len="med"/>
            </a:ln>
          </p:spPr>
        </p:sp>
        <p:sp>
          <p:nvSpPr>
            <p:cNvPr id="6183" name="Text Box 48"/>
            <p:cNvSpPr txBox="1">
              <a:spLocks noChangeAspect="1"/>
            </p:cNvSpPr>
            <p:nvPr/>
          </p:nvSpPr>
          <p:spPr>
            <a:xfrm>
              <a:off x="5424" y="1531"/>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6184" name="Text Box 49"/>
            <p:cNvSpPr txBox="1">
              <a:spLocks noChangeAspect="1"/>
            </p:cNvSpPr>
            <p:nvPr/>
          </p:nvSpPr>
          <p:spPr>
            <a:xfrm>
              <a:off x="5445" y="2026"/>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6185" name="Line 50"/>
            <p:cNvSpPr>
              <a:spLocks noChangeAspect="1"/>
            </p:cNvSpPr>
            <p:nvPr/>
          </p:nvSpPr>
          <p:spPr>
            <a:xfrm flipV="1">
              <a:off x="3890" y="2316"/>
              <a:ext cx="1342" cy="0"/>
            </a:xfrm>
            <a:prstGeom prst="line">
              <a:avLst/>
            </a:prstGeom>
            <a:ln w="19050" cap="flat" cmpd="sng">
              <a:solidFill>
                <a:schemeClr val="tx1"/>
              </a:solidFill>
              <a:prstDash val="solid"/>
              <a:headEnd type="none" w="med" len="med"/>
              <a:tailEnd type="none" w="med" len="med"/>
            </a:ln>
          </p:spPr>
        </p:sp>
        <p:sp>
          <p:nvSpPr>
            <p:cNvPr id="6186" name="Line 51"/>
            <p:cNvSpPr>
              <a:spLocks noChangeAspect="1"/>
            </p:cNvSpPr>
            <p:nvPr/>
          </p:nvSpPr>
          <p:spPr>
            <a:xfrm flipV="1">
              <a:off x="5013" y="1513"/>
              <a:ext cx="161" cy="0"/>
            </a:xfrm>
            <a:prstGeom prst="line">
              <a:avLst/>
            </a:prstGeom>
            <a:ln w="12700" cap="flat" cmpd="sng">
              <a:solidFill>
                <a:schemeClr val="tx1"/>
              </a:solidFill>
              <a:prstDash val="solid"/>
              <a:headEnd type="none" w="med" len="med"/>
              <a:tailEnd type="stealth" w="med" len="lg"/>
            </a:ln>
          </p:spPr>
        </p:sp>
        <p:sp>
          <p:nvSpPr>
            <p:cNvPr id="6187" name="Line 52"/>
            <p:cNvSpPr>
              <a:spLocks noChangeAspect="1"/>
            </p:cNvSpPr>
            <p:nvPr/>
          </p:nvSpPr>
          <p:spPr>
            <a:xfrm>
              <a:off x="4962" y="1512"/>
              <a:ext cx="269" cy="0"/>
            </a:xfrm>
            <a:prstGeom prst="line">
              <a:avLst/>
            </a:prstGeom>
            <a:ln w="19050" cap="flat" cmpd="sng">
              <a:solidFill>
                <a:schemeClr val="tx1"/>
              </a:solidFill>
              <a:prstDash val="solid"/>
              <a:headEnd type="none" w="med" len="med"/>
              <a:tailEnd type="none" w="med" len="med"/>
            </a:ln>
          </p:spPr>
        </p:sp>
        <p:sp>
          <p:nvSpPr>
            <p:cNvPr id="6188" name="Rectangle 53"/>
            <p:cNvSpPr>
              <a:spLocks noChangeAspect="1"/>
            </p:cNvSpPr>
            <p:nvPr/>
          </p:nvSpPr>
          <p:spPr>
            <a:xfrm>
              <a:off x="4688" y="1475"/>
              <a:ext cx="268" cy="68"/>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89" name="Line 54"/>
            <p:cNvSpPr>
              <a:spLocks noChangeAspect="1"/>
            </p:cNvSpPr>
            <p:nvPr/>
          </p:nvSpPr>
          <p:spPr>
            <a:xfrm>
              <a:off x="4266" y="1760"/>
              <a:ext cx="0" cy="555"/>
            </a:xfrm>
            <a:prstGeom prst="line">
              <a:avLst/>
            </a:prstGeom>
            <a:ln w="19050" cap="flat" cmpd="sng">
              <a:solidFill>
                <a:schemeClr val="tx1"/>
              </a:solidFill>
              <a:prstDash val="solid"/>
              <a:headEnd type="none" w="med" len="med"/>
              <a:tailEnd type="none" w="med" len="med"/>
            </a:ln>
          </p:spPr>
        </p:sp>
        <p:sp>
          <p:nvSpPr>
            <p:cNvPr id="6190" name="Line 55"/>
            <p:cNvSpPr>
              <a:spLocks noChangeAspect="1"/>
            </p:cNvSpPr>
            <p:nvPr/>
          </p:nvSpPr>
          <p:spPr>
            <a:xfrm>
              <a:off x="5233" y="1504"/>
              <a:ext cx="0" cy="371"/>
            </a:xfrm>
            <a:prstGeom prst="line">
              <a:avLst/>
            </a:prstGeom>
            <a:ln w="19050" cap="flat" cmpd="sng">
              <a:solidFill>
                <a:schemeClr val="tx1"/>
              </a:solidFill>
              <a:prstDash val="solid"/>
              <a:headEnd type="none" w="med" len="med"/>
              <a:tailEnd type="none" w="med" len="med"/>
            </a:ln>
          </p:spPr>
        </p:sp>
        <p:sp>
          <p:nvSpPr>
            <p:cNvPr id="6191" name="Line 56"/>
            <p:cNvSpPr>
              <a:spLocks noChangeAspect="1"/>
            </p:cNvSpPr>
            <p:nvPr/>
          </p:nvSpPr>
          <p:spPr>
            <a:xfrm>
              <a:off x="5233" y="1954"/>
              <a:ext cx="1" cy="365"/>
            </a:xfrm>
            <a:prstGeom prst="line">
              <a:avLst/>
            </a:prstGeom>
            <a:ln w="19050" cap="flat" cmpd="sng">
              <a:solidFill>
                <a:schemeClr val="tx1"/>
              </a:solidFill>
              <a:prstDash val="solid"/>
              <a:headEnd type="none" w="med" len="med"/>
              <a:tailEnd type="none" w="med" len="med"/>
            </a:ln>
          </p:spPr>
        </p:sp>
        <p:sp>
          <p:nvSpPr>
            <p:cNvPr id="6192" name="Line 57"/>
            <p:cNvSpPr>
              <a:spLocks noChangeAspect="1"/>
            </p:cNvSpPr>
            <p:nvPr/>
          </p:nvSpPr>
          <p:spPr>
            <a:xfrm>
              <a:off x="4413" y="1508"/>
              <a:ext cx="269" cy="0"/>
            </a:xfrm>
            <a:prstGeom prst="line">
              <a:avLst/>
            </a:prstGeom>
            <a:ln w="19050" cap="flat" cmpd="sng">
              <a:solidFill>
                <a:schemeClr val="tx1"/>
              </a:solidFill>
              <a:prstDash val="solid"/>
              <a:headEnd type="none" w="med" len="med"/>
              <a:tailEnd type="none" w="med" len="med"/>
            </a:ln>
          </p:spPr>
        </p:sp>
        <p:sp>
          <p:nvSpPr>
            <p:cNvPr id="6193" name="Oval 58"/>
            <p:cNvSpPr>
              <a:spLocks noChangeAspect="1"/>
            </p:cNvSpPr>
            <p:nvPr/>
          </p:nvSpPr>
          <p:spPr>
            <a:xfrm>
              <a:off x="4378" y="1479"/>
              <a:ext cx="53"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6194" name="Oval 59"/>
            <p:cNvSpPr>
              <a:spLocks noChangeAspect="1"/>
            </p:cNvSpPr>
            <p:nvPr/>
          </p:nvSpPr>
          <p:spPr>
            <a:xfrm>
              <a:off x="4105" y="1475"/>
              <a:ext cx="54"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6195" name="Line 60"/>
            <p:cNvSpPr>
              <a:spLocks noChangeAspect="1"/>
            </p:cNvSpPr>
            <p:nvPr/>
          </p:nvSpPr>
          <p:spPr>
            <a:xfrm>
              <a:off x="3884" y="1512"/>
              <a:ext cx="269" cy="0"/>
            </a:xfrm>
            <a:prstGeom prst="line">
              <a:avLst/>
            </a:prstGeom>
            <a:ln w="19050" cap="flat" cmpd="sng">
              <a:solidFill>
                <a:schemeClr val="tx1"/>
              </a:solidFill>
              <a:prstDash val="solid"/>
              <a:headEnd type="none" w="med" len="med"/>
              <a:tailEnd type="none" w="med" len="med"/>
            </a:ln>
          </p:spPr>
        </p:sp>
        <p:sp>
          <p:nvSpPr>
            <p:cNvPr id="6196" name="Text Box 61"/>
            <p:cNvSpPr txBox="1">
              <a:spLocks noChangeAspect="1"/>
            </p:cNvSpPr>
            <p:nvPr/>
          </p:nvSpPr>
          <p:spPr>
            <a:xfrm>
              <a:off x="4143" y="1652"/>
              <a:ext cx="161" cy="174"/>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6197" name="Text Box 62"/>
            <p:cNvSpPr txBox="1">
              <a:spLocks noChangeAspect="1"/>
            </p:cNvSpPr>
            <p:nvPr/>
          </p:nvSpPr>
          <p:spPr>
            <a:xfrm>
              <a:off x="4982" y="1813"/>
              <a:ext cx="163" cy="154"/>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C</a:t>
              </a:r>
              <a:endParaRPr lang="en-US" altLang="zh-CN" sz="1600" b="1" i="1" dirty="0">
                <a:latin typeface="Times New Roman" panose="02020603050405020304" pitchFamily="18" charset="0"/>
              </a:endParaRPr>
            </a:p>
          </p:txBody>
        </p:sp>
      </p:grpSp>
      <p:graphicFrame>
        <p:nvGraphicFramePr>
          <p:cNvPr id="45" name="Object 63"/>
          <p:cNvGraphicFramePr>
            <a:graphicFrameLocks noChangeAspect="1"/>
          </p:cNvGraphicFramePr>
          <p:nvPr/>
        </p:nvGraphicFramePr>
        <p:xfrm>
          <a:off x="4140200" y="3068638"/>
          <a:ext cx="817563" cy="403225"/>
        </p:xfrm>
        <a:graphic>
          <a:graphicData uri="http://schemas.openxmlformats.org/presentationml/2006/ole">
            <mc:AlternateContent xmlns:mc="http://schemas.openxmlformats.org/markup-compatibility/2006">
              <mc:Choice xmlns:v="urn:schemas-microsoft-com:vml" Requires="v">
                <p:oleObj spid="_x0000_s3081" name="" r:id="rId3" imgW="431800" imgH="203200" progId="Equation.DSMT4">
                  <p:embed/>
                </p:oleObj>
              </mc:Choice>
              <mc:Fallback>
                <p:oleObj name="" r:id="rId3" imgW="431800" imgH="203200" progId="Equation.DSMT4">
                  <p:embed/>
                  <p:pic>
                    <p:nvPicPr>
                      <p:cNvPr id="0" name="图片 3080"/>
                      <p:cNvPicPr/>
                      <p:nvPr/>
                    </p:nvPicPr>
                    <p:blipFill>
                      <a:blip r:embed="rId4"/>
                      <a:stretch>
                        <a:fillRect/>
                      </a:stretch>
                    </p:blipFill>
                    <p:spPr>
                      <a:xfrm>
                        <a:off x="4140200" y="3068638"/>
                        <a:ext cx="817563" cy="403225"/>
                      </a:xfrm>
                      <a:prstGeom prst="rect">
                        <a:avLst/>
                      </a:prstGeom>
                      <a:noFill/>
                      <a:ln w="38100">
                        <a:noFill/>
                        <a:miter/>
                      </a:ln>
                    </p:spPr>
                  </p:pic>
                </p:oleObj>
              </mc:Fallback>
            </mc:AlternateContent>
          </a:graphicData>
        </a:graphic>
      </p:graphicFrame>
      <p:sp>
        <p:nvSpPr>
          <p:cNvPr id="46" name="Oval 64"/>
          <p:cNvSpPr/>
          <p:nvPr/>
        </p:nvSpPr>
        <p:spPr>
          <a:xfrm>
            <a:off x="5808663" y="5246688"/>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47" name="Line 65"/>
          <p:cNvSpPr/>
          <p:nvPr/>
        </p:nvSpPr>
        <p:spPr>
          <a:xfrm flipV="1">
            <a:off x="5651500" y="5318125"/>
            <a:ext cx="2522538" cy="0"/>
          </a:xfrm>
          <a:prstGeom prst="line">
            <a:avLst/>
          </a:prstGeom>
          <a:ln w="25400" cap="flat" cmpd="sng">
            <a:solidFill>
              <a:schemeClr val="tx1"/>
            </a:solidFill>
            <a:prstDash val="solid"/>
            <a:headEnd type="none" w="med" len="med"/>
            <a:tailEnd type="triangle" w="lg" len="lg"/>
          </a:ln>
        </p:spPr>
      </p:sp>
      <p:sp>
        <p:nvSpPr>
          <p:cNvPr id="48" name="Line 66"/>
          <p:cNvSpPr/>
          <p:nvPr/>
        </p:nvSpPr>
        <p:spPr>
          <a:xfrm flipH="1" flipV="1">
            <a:off x="5868988" y="3590925"/>
            <a:ext cx="0" cy="1971675"/>
          </a:xfrm>
          <a:prstGeom prst="line">
            <a:avLst/>
          </a:prstGeom>
          <a:ln w="25400" cap="flat" cmpd="sng">
            <a:solidFill>
              <a:schemeClr val="tx1"/>
            </a:solidFill>
            <a:prstDash val="solid"/>
            <a:headEnd type="none" w="med" len="med"/>
            <a:tailEnd type="triangle" w="lg" len="lg"/>
          </a:ln>
        </p:spPr>
      </p:sp>
      <p:sp>
        <p:nvSpPr>
          <p:cNvPr id="49" name="Text Box 67"/>
          <p:cNvSpPr txBox="1"/>
          <p:nvPr/>
        </p:nvSpPr>
        <p:spPr>
          <a:xfrm>
            <a:off x="5295900" y="3505200"/>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c</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50" name="Text Box 68"/>
          <p:cNvSpPr txBox="1"/>
          <p:nvPr/>
        </p:nvSpPr>
        <p:spPr>
          <a:xfrm>
            <a:off x="8281988" y="5175250"/>
            <a:ext cx="250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51" name="Line 69"/>
          <p:cNvSpPr/>
          <p:nvPr/>
        </p:nvSpPr>
        <p:spPr>
          <a:xfrm flipV="1">
            <a:off x="5856288" y="4284663"/>
            <a:ext cx="2012950" cy="0"/>
          </a:xfrm>
          <a:prstGeom prst="line">
            <a:avLst/>
          </a:prstGeom>
          <a:ln w="25400" cap="rnd" cmpd="sng">
            <a:solidFill>
              <a:schemeClr val="tx1"/>
            </a:solidFill>
            <a:prstDash val="sysDot"/>
            <a:headEnd type="none" w="med" len="med"/>
            <a:tailEnd type="none" w="med" len="med"/>
          </a:ln>
        </p:spPr>
      </p:sp>
      <p:sp>
        <p:nvSpPr>
          <p:cNvPr id="52" name="Text Box 70"/>
          <p:cNvSpPr txBox="1"/>
          <p:nvPr/>
        </p:nvSpPr>
        <p:spPr>
          <a:xfrm>
            <a:off x="5651500" y="4167188"/>
            <a:ext cx="2508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53" name="Line 71"/>
          <p:cNvSpPr/>
          <p:nvPr/>
        </p:nvSpPr>
        <p:spPr>
          <a:xfrm flipV="1">
            <a:off x="5894388" y="4670425"/>
            <a:ext cx="252412" cy="0"/>
          </a:xfrm>
          <a:prstGeom prst="line">
            <a:avLst/>
          </a:prstGeom>
          <a:ln w="31750" cap="rnd" cmpd="sng">
            <a:solidFill>
              <a:schemeClr val="tx1"/>
            </a:solidFill>
            <a:prstDash val="sysDot"/>
            <a:headEnd type="none" w="med" len="med"/>
            <a:tailEnd type="none" w="med" len="med"/>
          </a:ln>
        </p:spPr>
      </p:sp>
      <p:sp>
        <p:nvSpPr>
          <p:cNvPr id="54" name="Text Box 72"/>
          <p:cNvSpPr txBox="1"/>
          <p:nvPr/>
        </p:nvSpPr>
        <p:spPr>
          <a:xfrm>
            <a:off x="5194300" y="4513263"/>
            <a:ext cx="720725" cy="244475"/>
          </a:xfrm>
          <a:prstGeom prst="rect">
            <a:avLst/>
          </a:prstGeom>
          <a:noFill/>
          <a:ln w="9525">
            <a:noFill/>
          </a:ln>
        </p:spPr>
        <p:txBody>
          <a:bodyPr lIns="0" tIns="0" rIns="0" bIns="0">
            <a:spAutoFit/>
          </a:bodyPr>
          <a:p>
            <a:pPr>
              <a:spcBef>
                <a:spcPct val="50000"/>
              </a:spcBef>
            </a:pPr>
            <a:r>
              <a:rPr lang="en-GB" altLang="zh-CN" sz="1600" b="1" dirty="0">
                <a:latin typeface="Times New Roman" panose="02020603050405020304" pitchFamily="18" charset="0"/>
              </a:rPr>
              <a:t>0.632</a:t>
            </a:r>
            <a:r>
              <a:rPr lang="en-GB" altLang="zh-CN" sz="1600" b="1" i="1" dirty="0">
                <a:latin typeface="Times New Roman" panose="02020603050405020304" pitchFamily="18" charset="0"/>
              </a:rPr>
              <a:t>u</a:t>
            </a:r>
            <a:r>
              <a:rPr lang="en-GB" altLang="zh-CN" sz="1600" b="1" baseline="-25000" dirty="0">
                <a:latin typeface="Times New Roman" panose="02020603050405020304" pitchFamily="18" charset="0"/>
              </a:rPr>
              <a:t>s</a:t>
            </a:r>
            <a:endParaRPr lang="en-US" altLang="zh-CN" sz="1600" b="1" baseline="-25000" dirty="0">
              <a:latin typeface="Times New Roman" panose="02020603050405020304" pitchFamily="18" charset="0"/>
            </a:endParaRPr>
          </a:p>
        </p:txBody>
      </p:sp>
      <p:sp>
        <p:nvSpPr>
          <p:cNvPr id="55" name="Line 73"/>
          <p:cNvSpPr/>
          <p:nvPr/>
        </p:nvSpPr>
        <p:spPr>
          <a:xfrm>
            <a:off x="6194425" y="4670425"/>
            <a:ext cx="0" cy="647700"/>
          </a:xfrm>
          <a:prstGeom prst="line">
            <a:avLst/>
          </a:prstGeom>
          <a:ln w="31750" cap="rnd" cmpd="sng">
            <a:solidFill>
              <a:schemeClr val="tx1"/>
            </a:solidFill>
            <a:prstDash val="sysDot"/>
            <a:headEnd type="none" w="med" len="med"/>
            <a:tailEnd type="none" w="med" len="med"/>
          </a:ln>
        </p:spPr>
      </p:sp>
      <p:sp>
        <p:nvSpPr>
          <p:cNvPr id="56" name="Text Box 74"/>
          <p:cNvSpPr txBox="1"/>
          <p:nvPr/>
        </p:nvSpPr>
        <p:spPr>
          <a:xfrm>
            <a:off x="6122988" y="5284788"/>
            <a:ext cx="203200" cy="304800"/>
          </a:xfrm>
          <a:prstGeom prst="rect">
            <a:avLst/>
          </a:prstGeom>
          <a:noFill/>
          <a:ln w="9525">
            <a:noFill/>
          </a:ln>
        </p:spPr>
        <p:txBody>
          <a:bodyPr lIns="0" tIns="0" rIns="0" bIns="0">
            <a:spAutoFit/>
          </a:bodyPr>
          <a:p>
            <a:pPr>
              <a:spcBef>
                <a:spcPct val="50000"/>
              </a:spcBef>
            </a:pP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57" name="Rectangle 76"/>
          <p:cNvSpPr/>
          <p:nvPr/>
        </p:nvSpPr>
        <p:spPr>
          <a:xfrm>
            <a:off x="1187450" y="4652963"/>
            <a:ext cx="3097213" cy="822325"/>
          </a:xfrm>
          <a:prstGeom prst="rect">
            <a:avLst/>
          </a:prstGeom>
          <a:solidFill>
            <a:schemeClr val="bg1"/>
          </a:solidFill>
          <a:ln w="9525">
            <a:noFill/>
          </a:ln>
        </p:spPr>
        <p:txBody>
          <a:bodyPr anchor="ctr">
            <a:spAutoFit/>
          </a:bodyPr>
          <a:p>
            <a:r>
              <a:rPr lang="zh-CN" altLang="en-US" sz="2400" b="1" dirty="0">
                <a:latin typeface="楷体_GB2312" pitchFamily="49" charset="-122"/>
                <a:ea typeface="楷体_GB2312" pitchFamily="49" charset="-122"/>
              </a:rPr>
              <a:t>工程上当</a:t>
            </a:r>
            <a:r>
              <a:rPr lang="en-GB" altLang="zh-CN" sz="2400" b="1" i="1" dirty="0">
                <a:latin typeface="Times New Roman" panose="02020603050405020304" pitchFamily="18" charset="0"/>
                <a:ea typeface="楷体_GB2312" pitchFamily="49" charset="-122"/>
              </a:rPr>
              <a:t>t</a:t>
            </a:r>
            <a:r>
              <a:rPr lang="en-GB" altLang="zh-CN" sz="2400" b="1" dirty="0">
                <a:latin typeface="Times New Roman" panose="02020603050405020304" pitchFamily="18" charset="0"/>
                <a:ea typeface="楷体_GB2312" pitchFamily="49" charset="-122"/>
              </a:rPr>
              <a:t>≥5</a:t>
            </a:r>
            <a:r>
              <a:rPr lang="el-GR" altLang="zh-CN" sz="2400" b="1" i="1" dirty="0">
                <a:latin typeface="Times New Roman" panose="02020603050405020304" pitchFamily="18" charset="0"/>
                <a:ea typeface="楷体_GB2312" pitchFamily="49" charset="-122"/>
              </a:rPr>
              <a:t>τ</a:t>
            </a:r>
            <a:r>
              <a:rPr lang="zh-CN" altLang="en-US" sz="2400" b="1" dirty="0">
                <a:latin typeface="楷体_GB2312" pitchFamily="49" charset="-122"/>
                <a:ea typeface="楷体_GB2312" pitchFamily="49" charset="-122"/>
              </a:rPr>
              <a:t>时可以看成稳态</a:t>
            </a:r>
            <a:endParaRPr lang="zh-CN" altLang="en-US" sz="2400" b="1" dirty="0">
              <a:latin typeface="楷体_GB2312" pitchFamily="49" charset="-122"/>
              <a:ea typeface="楷体_GB2312" pitchFamily="49" charset="-122"/>
            </a:endParaRPr>
          </a:p>
        </p:txBody>
      </p:sp>
      <p:sp>
        <p:nvSpPr>
          <p:cNvPr id="58" name="Line 77"/>
          <p:cNvSpPr/>
          <p:nvPr/>
        </p:nvSpPr>
        <p:spPr>
          <a:xfrm flipH="1">
            <a:off x="6130925" y="1595438"/>
            <a:ext cx="287338" cy="503237"/>
          </a:xfrm>
          <a:prstGeom prst="line">
            <a:avLst/>
          </a:prstGeom>
          <a:ln w="25400" cap="flat" cmpd="sng">
            <a:solidFill>
              <a:schemeClr val="tx1"/>
            </a:solidFill>
            <a:prstDash val="solid"/>
            <a:headEnd type="none" w="med" len="med"/>
            <a:tailEnd type="none" w="med" len="med"/>
          </a:ln>
        </p:spPr>
      </p:sp>
      <p:sp>
        <p:nvSpPr>
          <p:cNvPr id="59" name="Line 78"/>
          <p:cNvSpPr/>
          <p:nvPr/>
        </p:nvSpPr>
        <p:spPr>
          <a:xfrm flipH="1">
            <a:off x="5864225" y="1600200"/>
            <a:ext cx="539750" cy="0"/>
          </a:xfrm>
          <a:prstGeom prst="line">
            <a:avLst/>
          </a:prstGeom>
          <a:ln w="25400" cap="flat" cmpd="sng">
            <a:solidFill>
              <a:schemeClr val="tx1"/>
            </a:solidFill>
            <a:prstDash val="solid"/>
            <a:headEnd type="none" w="med" len="med"/>
            <a:tailEnd type="none" w="med" len="med"/>
          </a:ln>
        </p:spPr>
      </p:sp>
      <p:sp>
        <p:nvSpPr>
          <p:cNvPr id="60" name="Freeform 81"/>
          <p:cNvSpPr/>
          <p:nvPr/>
        </p:nvSpPr>
        <p:spPr>
          <a:xfrm>
            <a:off x="5881688" y="4283075"/>
            <a:ext cx="1560512" cy="1008063"/>
          </a:xfrm>
          <a:custGeom>
            <a:avLst/>
            <a:gdLst>
              <a:gd name="txL" fmla="*/ 0 w 2458"/>
              <a:gd name="txT" fmla="*/ 0 h 2104"/>
              <a:gd name="txR" fmla="*/ 2458 w 2458"/>
              <a:gd name="txB" fmla="*/ 2104 h 210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2458" h="2104">
                <a:moveTo>
                  <a:pt x="0" y="2104"/>
                </a:moveTo>
                <a:lnTo>
                  <a:pt x="23" y="2001"/>
                </a:lnTo>
                <a:lnTo>
                  <a:pt x="45" y="1901"/>
                </a:lnTo>
                <a:lnTo>
                  <a:pt x="72" y="1807"/>
                </a:lnTo>
                <a:lnTo>
                  <a:pt x="95" y="1717"/>
                </a:lnTo>
                <a:lnTo>
                  <a:pt x="122" y="1636"/>
                </a:lnTo>
                <a:lnTo>
                  <a:pt x="144" y="1555"/>
                </a:lnTo>
                <a:lnTo>
                  <a:pt x="171" y="1478"/>
                </a:lnTo>
                <a:lnTo>
                  <a:pt x="194" y="1406"/>
                </a:lnTo>
                <a:lnTo>
                  <a:pt x="221" y="1334"/>
                </a:lnTo>
                <a:lnTo>
                  <a:pt x="244" y="1271"/>
                </a:lnTo>
                <a:lnTo>
                  <a:pt x="266" y="1208"/>
                </a:lnTo>
                <a:lnTo>
                  <a:pt x="293" y="1145"/>
                </a:lnTo>
                <a:lnTo>
                  <a:pt x="316" y="1091"/>
                </a:lnTo>
                <a:lnTo>
                  <a:pt x="343" y="1036"/>
                </a:lnTo>
                <a:lnTo>
                  <a:pt x="365" y="987"/>
                </a:lnTo>
                <a:lnTo>
                  <a:pt x="392" y="937"/>
                </a:lnTo>
                <a:lnTo>
                  <a:pt x="415" y="888"/>
                </a:lnTo>
                <a:lnTo>
                  <a:pt x="442" y="847"/>
                </a:lnTo>
                <a:lnTo>
                  <a:pt x="465" y="802"/>
                </a:lnTo>
                <a:lnTo>
                  <a:pt x="492" y="762"/>
                </a:lnTo>
                <a:lnTo>
                  <a:pt x="514" y="726"/>
                </a:lnTo>
                <a:lnTo>
                  <a:pt x="537" y="690"/>
                </a:lnTo>
                <a:lnTo>
                  <a:pt x="564" y="653"/>
                </a:lnTo>
                <a:lnTo>
                  <a:pt x="586" y="622"/>
                </a:lnTo>
                <a:lnTo>
                  <a:pt x="613" y="590"/>
                </a:lnTo>
                <a:lnTo>
                  <a:pt x="636" y="563"/>
                </a:lnTo>
                <a:lnTo>
                  <a:pt x="663" y="532"/>
                </a:lnTo>
                <a:lnTo>
                  <a:pt x="686" y="505"/>
                </a:lnTo>
                <a:lnTo>
                  <a:pt x="713" y="482"/>
                </a:lnTo>
                <a:lnTo>
                  <a:pt x="735" y="455"/>
                </a:lnTo>
                <a:lnTo>
                  <a:pt x="762" y="433"/>
                </a:lnTo>
                <a:lnTo>
                  <a:pt x="785" y="410"/>
                </a:lnTo>
                <a:lnTo>
                  <a:pt x="807" y="392"/>
                </a:lnTo>
                <a:lnTo>
                  <a:pt x="834" y="370"/>
                </a:lnTo>
                <a:lnTo>
                  <a:pt x="857" y="352"/>
                </a:lnTo>
                <a:lnTo>
                  <a:pt x="884" y="334"/>
                </a:lnTo>
                <a:lnTo>
                  <a:pt x="907" y="316"/>
                </a:lnTo>
                <a:lnTo>
                  <a:pt x="934" y="302"/>
                </a:lnTo>
                <a:lnTo>
                  <a:pt x="956" y="284"/>
                </a:lnTo>
                <a:lnTo>
                  <a:pt x="983" y="271"/>
                </a:lnTo>
                <a:lnTo>
                  <a:pt x="1006" y="257"/>
                </a:lnTo>
                <a:lnTo>
                  <a:pt x="1033" y="244"/>
                </a:lnTo>
                <a:lnTo>
                  <a:pt x="1055" y="230"/>
                </a:lnTo>
                <a:lnTo>
                  <a:pt x="1078" y="221"/>
                </a:lnTo>
                <a:lnTo>
                  <a:pt x="1105" y="207"/>
                </a:lnTo>
                <a:lnTo>
                  <a:pt x="1128" y="198"/>
                </a:lnTo>
                <a:lnTo>
                  <a:pt x="1155" y="185"/>
                </a:lnTo>
                <a:lnTo>
                  <a:pt x="1177" y="176"/>
                </a:lnTo>
                <a:lnTo>
                  <a:pt x="1204" y="167"/>
                </a:lnTo>
                <a:lnTo>
                  <a:pt x="1227" y="158"/>
                </a:lnTo>
                <a:lnTo>
                  <a:pt x="1254" y="149"/>
                </a:lnTo>
                <a:lnTo>
                  <a:pt x="1276" y="140"/>
                </a:lnTo>
                <a:lnTo>
                  <a:pt x="1304" y="135"/>
                </a:lnTo>
                <a:lnTo>
                  <a:pt x="1326" y="126"/>
                </a:lnTo>
                <a:lnTo>
                  <a:pt x="1349" y="122"/>
                </a:lnTo>
                <a:lnTo>
                  <a:pt x="1376" y="113"/>
                </a:lnTo>
                <a:lnTo>
                  <a:pt x="1398" y="108"/>
                </a:lnTo>
                <a:lnTo>
                  <a:pt x="1425" y="99"/>
                </a:lnTo>
                <a:lnTo>
                  <a:pt x="1448" y="95"/>
                </a:lnTo>
                <a:lnTo>
                  <a:pt x="1475" y="90"/>
                </a:lnTo>
                <a:lnTo>
                  <a:pt x="1497" y="86"/>
                </a:lnTo>
                <a:lnTo>
                  <a:pt x="1525" y="81"/>
                </a:lnTo>
                <a:lnTo>
                  <a:pt x="1547" y="77"/>
                </a:lnTo>
                <a:lnTo>
                  <a:pt x="1574" y="72"/>
                </a:lnTo>
                <a:lnTo>
                  <a:pt x="1597" y="68"/>
                </a:lnTo>
                <a:lnTo>
                  <a:pt x="1619" y="63"/>
                </a:lnTo>
                <a:lnTo>
                  <a:pt x="1646" y="59"/>
                </a:lnTo>
                <a:lnTo>
                  <a:pt x="1669" y="54"/>
                </a:lnTo>
                <a:lnTo>
                  <a:pt x="1696" y="50"/>
                </a:lnTo>
                <a:lnTo>
                  <a:pt x="1719" y="50"/>
                </a:lnTo>
                <a:lnTo>
                  <a:pt x="1746" y="45"/>
                </a:lnTo>
                <a:lnTo>
                  <a:pt x="1768" y="41"/>
                </a:lnTo>
                <a:lnTo>
                  <a:pt x="1795" y="41"/>
                </a:lnTo>
                <a:lnTo>
                  <a:pt x="1818" y="36"/>
                </a:lnTo>
                <a:lnTo>
                  <a:pt x="1845" y="36"/>
                </a:lnTo>
                <a:lnTo>
                  <a:pt x="1867" y="32"/>
                </a:lnTo>
                <a:lnTo>
                  <a:pt x="1890" y="32"/>
                </a:lnTo>
                <a:lnTo>
                  <a:pt x="1917" y="27"/>
                </a:lnTo>
                <a:lnTo>
                  <a:pt x="1940" y="27"/>
                </a:lnTo>
                <a:lnTo>
                  <a:pt x="1967" y="23"/>
                </a:lnTo>
                <a:lnTo>
                  <a:pt x="1989" y="23"/>
                </a:lnTo>
                <a:lnTo>
                  <a:pt x="2016" y="18"/>
                </a:lnTo>
                <a:lnTo>
                  <a:pt x="2039" y="18"/>
                </a:lnTo>
                <a:lnTo>
                  <a:pt x="2066" y="18"/>
                </a:lnTo>
                <a:lnTo>
                  <a:pt x="2088" y="14"/>
                </a:lnTo>
                <a:lnTo>
                  <a:pt x="2115" y="14"/>
                </a:lnTo>
                <a:lnTo>
                  <a:pt x="2138" y="14"/>
                </a:lnTo>
                <a:lnTo>
                  <a:pt x="2161" y="9"/>
                </a:lnTo>
                <a:lnTo>
                  <a:pt x="2188" y="9"/>
                </a:lnTo>
                <a:lnTo>
                  <a:pt x="2210" y="9"/>
                </a:lnTo>
                <a:lnTo>
                  <a:pt x="2237" y="5"/>
                </a:lnTo>
                <a:lnTo>
                  <a:pt x="2260" y="5"/>
                </a:lnTo>
                <a:lnTo>
                  <a:pt x="2287" y="5"/>
                </a:lnTo>
                <a:lnTo>
                  <a:pt x="2309" y="5"/>
                </a:lnTo>
                <a:lnTo>
                  <a:pt x="2336" y="5"/>
                </a:lnTo>
                <a:lnTo>
                  <a:pt x="2359" y="0"/>
                </a:lnTo>
                <a:lnTo>
                  <a:pt x="2386" y="0"/>
                </a:lnTo>
                <a:lnTo>
                  <a:pt x="2409" y="0"/>
                </a:lnTo>
                <a:lnTo>
                  <a:pt x="2431" y="0"/>
                </a:lnTo>
                <a:lnTo>
                  <a:pt x="2458" y="0"/>
                </a:lnTo>
              </a:path>
            </a:pathLst>
          </a:custGeom>
          <a:noFill/>
          <a:ln w="31750" cap="flat" cmpd="sng">
            <a:solidFill>
              <a:srgbClr val="008000">
                <a:alpha val="100000"/>
              </a:srgbClr>
            </a:solidFill>
            <a:prstDash val="solid"/>
            <a:round/>
            <a:headEnd type="none" w="med" len="med"/>
            <a:tailEnd type="none" w="med" len="med"/>
          </a:ln>
        </p:spPr>
        <p:txBody>
          <a:bodyPr/>
          <a:p>
            <a:endParaRPr lang="zh-CN" altLang="en-US"/>
          </a:p>
        </p:txBody>
      </p:sp>
      <p:sp>
        <p:nvSpPr>
          <p:cNvPr id="61" name="Text Box 82"/>
          <p:cNvSpPr txBox="1">
            <a:spLocks noChangeAspect="1"/>
          </p:cNvSpPr>
          <p:nvPr/>
        </p:nvSpPr>
        <p:spPr>
          <a:xfrm>
            <a:off x="8078788" y="2105025"/>
            <a:ext cx="596900" cy="274638"/>
          </a:xfrm>
          <a:prstGeom prst="rect">
            <a:avLst/>
          </a:prstGeom>
          <a:noFill/>
          <a:ln w="9525">
            <a:noFill/>
          </a:ln>
        </p:spPr>
        <p:txBody>
          <a:bodyPr lIns="0" tIns="0" rIns="0" bIns="0">
            <a:spAutoFit/>
          </a:bodyPr>
          <a:p>
            <a:pPr>
              <a:spcBef>
                <a:spcPct val="50000"/>
              </a:spcBef>
            </a:pPr>
            <a:r>
              <a:rPr lang="en-GB" altLang="zh-CN" sz="1800" b="1" i="1" dirty="0">
                <a:latin typeface="Times New Roman" panose="02020603050405020304" pitchFamily="18" charset="0"/>
              </a:rPr>
              <a:t>u</a:t>
            </a:r>
            <a:r>
              <a:rPr lang="en-GB" altLang="zh-CN" sz="1800" b="1" i="1" baseline="-25000" dirty="0">
                <a:latin typeface="Times New Roman" panose="02020603050405020304" pitchFamily="18" charset="0"/>
              </a:rPr>
              <a:t>c</a:t>
            </a:r>
            <a:r>
              <a:rPr lang="en-GB" altLang="zh-CN" sz="1800" b="1" i="1" dirty="0">
                <a:latin typeface="Times New Roman" panose="02020603050405020304" pitchFamily="18" charset="0"/>
              </a:rPr>
              <a:t>(t)</a:t>
            </a:r>
            <a:endParaRPr lang="en-US" altLang="zh-CN" sz="1800" b="1" i="1" baseline="-25000"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down)">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left)">
                                      <p:cBhvr>
                                        <p:cTn id="64" dur="1000"/>
                                        <p:tgtEl>
                                          <p:spTgt spid="54"/>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left)">
                                      <p:cBhvr>
                                        <p:cTn id="68" dur="1000"/>
                                        <p:tgtEl>
                                          <p:spTgt spid="53"/>
                                        </p:tgtEl>
                                      </p:cBhvr>
                                    </p:animEffect>
                                  </p:childTnLst>
                                </p:cTn>
                              </p:par>
                            </p:childTnLst>
                          </p:cTn>
                        </p:par>
                        <p:par>
                          <p:cTn id="69" fill="hold">
                            <p:stCondLst>
                              <p:cond delay="2000"/>
                            </p:stCondLst>
                            <p:childTnLst>
                              <p:par>
                                <p:cTn id="70" presetID="22" presetClass="entr" presetSubtype="1" fill="hold"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up)">
                                      <p:cBhvr>
                                        <p:cTn id="72" dur="1000"/>
                                        <p:tgtEl>
                                          <p:spTgt spid="55"/>
                                        </p:tgtEl>
                                      </p:cBhvr>
                                    </p:animEffect>
                                  </p:childTnLst>
                                </p:cTn>
                              </p:par>
                            </p:childTnLst>
                          </p:cTn>
                        </p:par>
                        <p:par>
                          <p:cTn id="73" fill="hold">
                            <p:stCondLst>
                              <p:cond delay="3000"/>
                            </p:stCondLst>
                            <p:childTnLst>
                              <p:par>
                                <p:cTn id="74" presetID="1" presetClass="entr" presetSubtype="0" fill="hold" grpId="0" nodeType="afterEffect">
                                  <p:stCondLst>
                                    <p:cond delay="0"/>
                                  </p:stCondLst>
                                  <p:childTnLst>
                                    <p:set>
                                      <p:cBhvr>
                                        <p:cTn id="75" dur="1" fill="hold">
                                          <p:stCondLst>
                                            <p:cond delay="0"/>
                                          </p:stCondLst>
                                        </p:cTn>
                                        <p:tgtEl>
                                          <p:spTgt spid="5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46" grpId="0" bldLvl="0" animBg="1"/>
      <p:bldP spid="49" grpId="0"/>
      <p:bldP spid="50" grpId="0"/>
      <p:bldP spid="52" grpId="0"/>
      <p:bldP spid="54" grpId="0"/>
      <p:bldP spid="56" grpId="0"/>
      <p:bldP spid="57" grpId="0" bldLvl="0" animBg="1"/>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9" name="文本框 158728"/>
          <p:cNvSpPr txBox="1"/>
          <p:nvPr/>
        </p:nvSpPr>
        <p:spPr>
          <a:xfrm>
            <a:off x="6877050" y="3141663"/>
            <a:ext cx="2016125" cy="457200"/>
          </a:xfrm>
          <a:prstGeom prst="rect">
            <a:avLst/>
          </a:prstGeom>
          <a:noFill/>
          <a:ln w="9525">
            <a:noFill/>
          </a:ln>
        </p:spPr>
        <p:txBody>
          <a:bodyPr>
            <a:spAutoFit/>
          </a:bodyPr>
          <a:p>
            <a:pPr>
              <a:spcBef>
                <a:spcPct val="50000"/>
              </a:spcBef>
            </a:pPr>
            <a:endParaRPr lang="zh-CN" altLang="en-US" dirty="0">
              <a:latin typeface="Times New Roman" panose="02020603050405020304" pitchFamily="18" charset="0"/>
            </a:endParaRPr>
          </a:p>
        </p:txBody>
      </p:sp>
      <p:sp>
        <p:nvSpPr>
          <p:cNvPr id="158731" name="矩形 158730"/>
          <p:cNvSpPr/>
          <p:nvPr/>
        </p:nvSpPr>
        <p:spPr>
          <a:xfrm>
            <a:off x="1403350" y="765175"/>
            <a:ext cx="2265363" cy="457200"/>
          </a:xfrm>
          <a:prstGeom prst="rect">
            <a:avLst/>
          </a:prstGeom>
          <a:noFill/>
          <a:ln w="9525">
            <a:noFill/>
          </a:ln>
        </p:spPr>
        <p:txBody>
          <a:bodyPr wrap="none" anchor="t">
            <a:spAutoFit/>
          </a:bodyPr>
          <a:p>
            <a:r>
              <a:rPr lang="en-US" altLang="zh-CN" b="1">
                <a:latin typeface="Times New Roman" panose="02020603050405020304" pitchFamily="18" charset="0"/>
              </a:rPr>
              <a:t>3. </a:t>
            </a:r>
            <a:r>
              <a:rPr lang="zh-CN" altLang="en-US" b="1" dirty="0">
                <a:latin typeface="Times New Roman" panose="02020603050405020304" pitchFamily="18" charset="0"/>
              </a:rPr>
              <a:t>若</a:t>
            </a:r>
            <a:r>
              <a:rPr lang="en-US" altLang="zh-CN" b="1">
                <a:solidFill>
                  <a:schemeClr val="tx1"/>
                </a:solidFill>
                <a:latin typeface="Times New Roman" panose="02020603050405020304" pitchFamily="18" charset="0"/>
              </a:rPr>
              <a:t> </a:t>
            </a:r>
            <a:r>
              <a:rPr lang="en-US" altLang="zh-CN" b="1" i="1">
                <a:solidFill>
                  <a:schemeClr val="tx1"/>
                </a:solidFill>
                <a:latin typeface="Times New Roman" panose="02020603050405020304" pitchFamily="18" charset="0"/>
              </a:rPr>
              <a:t>U</a:t>
            </a:r>
            <a:r>
              <a:rPr lang="en-US" altLang="zh-CN" b="1" baseline="-25000">
                <a:solidFill>
                  <a:schemeClr val="tx1"/>
                </a:solidFill>
                <a:latin typeface="Times New Roman" panose="02020603050405020304" pitchFamily="18" charset="0"/>
              </a:rPr>
              <a:t>0</a:t>
            </a:r>
            <a:r>
              <a:rPr lang="zh-CN" altLang="en-US" b="1" dirty="0">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0</a:t>
            </a:r>
            <a:r>
              <a:rPr lang="zh-CN" altLang="en-US" b="1" dirty="0">
                <a:solidFill>
                  <a:schemeClr val="tx1"/>
                </a:solidFill>
                <a:latin typeface="Times New Roman" panose="02020603050405020304" pitchFamily="18" charset="0"/>
              </a:rPr>
              <a:t>，则</a:t>
            </a:r>
            <a:endParaRPr lang="zh-CN" altLang="en-US" b="1" dirty="0">
              <a:solidFill>
                <a:schemeClr val="tx1"/>
              </a:solidFill>
              <a:latin typeface="Times New Roman" panose="02020603050405020304" pitchFamily="18" charset="0"/>
            </a:endParaRPr>
          </a:p>
        </p:txBody>
      </p:sp>
      <p:sp>
        <p:nvSpPr>
          <p:cNvPr id="158736" name="矩形 158735"/>
          <p:cNvSpPr/>
          <p:nvPr/>
        </p:nvSpPr>
        <p:spPr>
          <a:xfrm>
            <a:off x="189230" y="4222115"/>
            <a:ext cx="8765540" cy="1814830"/>
          </a:xfrm>
          <a:prstGeom prst="rect">
            <a:avLst/>
          </a:prstGeom>
          <a:noFill/>
          <a:ln w="9525">
            <a:noFill/>
          </a:ln>
        </p:spPr>
        <p:txBody>
          <a:bodyPr wrap="square">
            <a:spAutoFit/>
          </a:bodyPr>
          <a:p>
            <a:r>
              <a:rPr lang="zh-CN" altLang="en-US" b="1" dirty="0">
                <a:latin typeface="Times New Roman" panose="02020603050405020304" pitchFamily="18" charset="0"/>
              </a:rPr>
              <a:t>当</a:t>
            </a:r>
            <a:r>
              <a:rPr lang="en-US" altLang="zh-CN" b="1">
                <a:latin typeface="Times New Roman" panose="02020603050405020304" pitchFamily="18" charset="0"/>
              </a:rPr>
              <a:t>t=0</a:t>
            </a:r>
            <a:r>
              <a:rPr lang="zh-CN" altLang="en-US" b="1" dirty="0">
                <a:latin typeface="Times New Roman" panose="02020603050405020304" pitchFamily="18" charset="0"/>
              </a:rPr>
              <a:t>时，</a:t>
            </a:r>
            <a:r>
              <a:rPr lang="en-US" altLang="zh-CN" b="1" i="1">
                <a:latin typeface="Times New Roman" panose="02020603050405020304" pitchFamily="18" charset="0"/>
              </a:rPr>
              <a:t>u</a:t>
            </a:r>
            <a:r>
              <a:rPr lang="en-US" altLang="zh-CN" b="1" i="1" baseline="-25000">
                <a:latin typeface="Times New Roman" panose="02020603050405020304" pitchFamily="18" charset="0"/>
              </a:rPr>
              <a:t>c</a:t>
            </a:r>
            <a:r>
              <a:rPr lang="en-US" altLang="zh-CN" b="1">
                <a:latin typeface="Times New Roman" panose="02020603050405020304" pitchFamily="18" charset="0"/>
              </a:rPr>
              <a:t>(0)=0，</a:t>
            </a:r>
            <a:r>
              <a:rPr lang="zh-CN" altLang="en-US" b="1" dirty="0">
                <a:latin typeface="Times New Roman" panose="02020603050405020304" pitchFamily="18" charset="0"/>
              </a:rPr>
              <a:t>当 </a:t>
            </a:r>
            <a:r>
              <a:rPr lang="en-US" altLang="zh-CN" b="1">
                <a:latin typeface="Times New Roman" panose="02020603050405020304" pitchFamily="18" charset="0"/>
              </a:rPr>
              <a:t>t=τ</a:t>
            </a:r>
            <a:r>
              <a:rPr lang="zh-CN" altLang="en-US" b="1" dirty="0">
                <a:latin typeface="Times New Roman" panose="02020603050405020304" pitchFamily="18" charset="0"/>
              </a:rPr>
              <a:t>时，</a:t>
            </a:r>
            <a:r>
              <a:rPr lang="en-US" altLang="zh-CN" b="1" i="1" dirty="0" err="1">
                <a:latin typeface="Times New Roman" panose="02020603050405020304" pitchFamily="18" charset="0"/>
              </a:rPr>
              <a:t>u</a:t>
            </a:r>
            <a:r>
              <a:rPr lang="en-US" altLang="zh-CN" b="1" i="1" baseline="-25000" dirty="0" err="1">
                <a:latin typeface="Times New Roman" panose="02020603050405020304" pitchFamily="18" charset="0"/>
              </a:rPr>
              <a:t>c</a:t>
            </a:r>
            <a:r>
              <a:rPr lang="en-US" altLang="zh-CN" b="1" dirty="0" err="1">
                <a:latin typeface="Times New Roman" panose="02020603050405020304" pitchFamily="18" charset="0"/>
              </a:rPr>
              <a:t>(τ</a:t>
            </a:r>
            <a:r>
              <a:rPr lang="en-US" altLang="zh-CN" b="1">
                <a:latin typeface="Times New Roman" panose="02020603050405020304" pitchFamily="18" charset="0"/>
              </a:rPr>
              <a:t>) =0.632</a:t>
            </a:r>
            <a:r>
              <a:rPr lang="en-US" altLang="zh-CN" b="1" i="1">
                <a:latin typeface="Times New Roman" panose="02020603050405020304" pitchFamily="18" charset="0"/>
              </a:rPr>
              <a:t>U</a:t>
            </a:r>
            <a:r>
              <a:rPr lang="en-US" altLang="zh-CN" b="1" i="1" baseline="-25000">
                <a:latin typeface="Times New Roman" panose="02020603050405020304" pitchFamily="18" charset="0"/>
              </a:rPr>
              <a:t>S</a:t>
            </a:r>
            <a:r>
              <a:rPr lang="en-US" altLang="zh-CN" b="1">
                <a:latin typeface="Times New Roman" panose="02020603050405020304" pitchFamily="18" charset="0"/>
              </a:rPr>
              <a:t>，</a:t>
            </a:r>
            <a:r>
              <a:rPr lang="zh-CN" altLang="en-US" b="1" dirty="0">
                <a:latin typeface="Times New Roman" panose="02020603050405020304" pitchFamily="18" charset="0"/>
              </a:rPr>
              <a:t>即在零状态响应中，电容电压上升到稳态值</a:t>
            </a:r>
            <a:r>
              <a:rPr lang="en-US" altLang="zh-CN" b="1" i="1" dirty="0" err="1">
                <a:latin typeface="Times New Roman" panose="02020603050405020304" pitchFamily="18" charset="0"/>
              </a:rPr>
              <a:t>u</a:t>
            </a:r>
            <a:r>
              <a:rPr lang="en-US" altLang="zh-CN" b="1" i="1" baseline="-25000" dirty="0" err="1">
                <a:latin typeface="Times New Roman" panose="02020603050405020304" pitchFamily="18" charset="0"/>
              </a:rPr>
              <a:t>c</a:t>
            </a:r>
            <a:r>
              <a:rPr lang="en-US" altLang="zh-CN" b="1">
                <a:latin typeface="Times New Roman" panose="02020603050405020304" pitchFamily="18" charset="0"/>
              </a:rPr>
              <a:t>=(∞)=</a:t>
            </a:r>
            <a:r>
              <a:rPr lang="en-US" altLang="zh-CN" b="1" i="1">
                <a:latin typeface="Times New Roman" panose="02020603050405020304" pitchFamily="18" charset="0"/>
              </a:rPr>
              <a:t>U</a:t>
            </a:r>
            <a:r>
              <a:rPr lang="en-US" altLang="zh-CN" b="1" i="1" baseline="-25000">
                <a:latin typeface="Times New Roman" panose="02020603050405020304" pitchFamily="18" charset="0"/>
              </a:rPr>
              <a:t>S  </a:t>
            </a:r>
            <a:r>
              <a:rPr lang="zh-CN" altLang="en-US" b="1" dirty="0">
                <a:latin typeface="Times New Roman" panose="02020603050405020304" pitchFamily="18" charset="0"/>
              </a:rPr>
              <a:t>的63.2%所需的时间是</a:t>
            </a:r>
            <a:r>
              <a:rPr lang="en-US" altLang="zh-CN" b="1">
                <a:latin typeface="Times New Roman" panose="02020603050405020304" pitchFamily="18" charset="0"/>
              </a:rPr>
              <a:t>τ。</a:t>
            </a:r>
            <a:r>
              <a:rPr lang="zh-CN" altLang="en-US" b="1" dirty="0">
                <a:latin typeface="Times New Roman" panose="02020603050405020304" pitchFamily="18" charset="0"/>
              </a:rPr>
              <a:t>而当</a:t>
            </a:r>
            <a:r>
              <a:rPr lang="en-US" altLang="zh-CN" b="1">
                <a:latin typeface="Times New Roman" panose="02020603050405020304" pitchFamily="18" charset="0"/>
              </a:rPr>
              <a:t>t=4~5τ</a:t>
            </a:r>
            <a:r>
              <a:rPr lang="zh-CN" altLang="en-US" b="1" dirty="0">
                <a:latin typeface="Times New Roman" panose="02020603050405020304" pitchFamily="18" charset="0"/>
              </a:rPr>
              <a:t>时，</a:t>
            </a:r>
            <a:r>
              <a:rPr lang="en-US" altLang="zh-CN" b="1" i="1">
                <a:latin typeface="Times New Roman" panose="02020603050405020304" pitchFamily="18" charset="0"/>
              </a:rPr>
              <a:t>u</a:t>
            </a:r>
            <a:r>
              <a:rPr lang="en-US" altLang="zh-CN" b="1">
                <a:latin typeface="Times New Roman" panose="02020603050405020304" pitchFamily="18" charset="0"/>
              </a:rPr>
              <a:t> c</a:t>
            </a:r>
            <a:r>
              <a:rPr lang="zh-CN" altLang="en-US" b="1" dirty="0">
                <a:latin typeface="Times New Roman" panose="02020603050405020304" pitchFamily="18" charset="0"/>
              </a:rPr>
              <a:t>上升到其稳态值</a:t>
            </a:r>
            <a:r>
              <a:rPr lang="en-US" altLang="zh-CN" b="1" i="1">
                <a:latin typeface="Times New Roman" panose="02020603050405020304" pitchFamily="18" charset="0"/>
              </a:rPr>
              <a:t>U</a:t>
            </a:r>
            <a:r>
              <a:rPr lang="en-US" altLang="zh-CN" b="1" i="1" baseline="-25000">
                <a:latin typeface="Times New Roman" panose="02020603050405020304" pitchFamily="18" charset="0"/>
              </a:rPr>
              <a:t>S</a:t>
            </a:r>
            <a:r>
              <a:rPr lang="zh-CN" altLang="en-US" b="1" dirty="0">
                <a:latin typeface="Times New Roman" panose="02020603050405020304" pitchFamily="18" charset="0"/>
              </a:rPr>
              <a:t>的</a:t>
            </a:r>
            <a:r>
              <a:rPr lang="en-US" altLang="zh-CN" b="1">
                <a:latin typeface="Times New Roman" panose="02020603050405020304" pitchFamily="18" charset="0"/>
              </a:rPr>
              <a:t>98.17%~99.3%</a:t>
            </a:r>
            <a:r>
              <a:rPr lang="zh-CN" altLang="en-US" b="1" dirty="0">
                <a:latin typeface="Times New Roman" panose="02020603050405020304" pitchFamily="18" charset="0"/>
              </a:rPr>
              <a:t>，一般认为充电过程即告结束。</a:t>
            </a:r>
            <a:endParaRPr lang="zh-CN" altLang="en-US" b="1" dirty="0">
              <a:latin typeface="Times New Roman" panose="02020603050405020304" pitchFamily="18" charset="0"/>
            </a:endParaRPr>
          </a:p>
        </p:txBody>
      </p:sp>
      <p:pic>
        <p:nvPicPr>
          <p:cNvPr id="158738" name="图片 158737"/>
          <p:cNvPicPr>
            <a:picLocks noChangeAspect="1"/>
          </p:cNvPicPr>
          <p:nvPr>
            <p:custDataLst>
              <p:tags r:id="rId1"/>
            </p:custDataLst>
          </p:nvPr>
        </p:nvPicPr>
        <p:blipFill>
          <a:blip r:embed="rId2"/>
          <a:stretch>
            <a:fillRect/>
          </a:stretch>
        </p:blipFill>
        <p:spPr>
          <a:xfrm>
            <a:off x="636905" y="333375"/>
            <a:ext cx="7870825" cy="3756660"/>
          </a:xfrm>
          <a:prstGeom prst="rect">
            <a:avLst/>
          </a:prstGeom>
          <a:noFill/>
          <a:ln w="9525">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Text Box 25">
            <a:hlinkClick r:id="" action="ppaction://noaction"/>
          </p:cNvPr>
          <p:cNvSpPr txBox="1"/>
          <p:nvPr/>
        </p:nvSpPr>
        <p:spPr>
          <a:xfrm>
            <a:off x="1042988" y="677863"/>
            <a:ext cx="2232025" cy="519112"/>
          </a:xfrm>
          <a:prstGeom prst="rect">
            <a:avLst/>
          </a:prstGeom>
          <a:noFill/>
          <a:ln w="9525">
            <a:noFill/>
          </a:ln>
        </p:spPr>
        <p:txBody>
          <a:bodyPr>
            <a:spAutoFit/>
          </a:bodyPr>
          <a:p>
            <a:pPr>
              <a:spcBef>
                <a:spcPct val="50000"/>
              </a:spcBef>
            </a:pPr>
            <a:r>
              <a:rPr lang="zh-CN" altLang="en-US" b="1" dirty="0">
                <a:solidFill>
                  <a:srgbClr val="FF6600"/>
                </a:solidFill>
                <a:latin typeface="Arial" panose="020B0604020202020204" pitchFamily="34" charset="0"/>
                <a:ea typeface="楷体_GB2312" pitchFamily="49" charset="-122"/>
              </a:rPr>
              <a:t>零输入响应</a:t>
            </a:r>
            <a:endParaRPr lang="zh-CN" altLang="en-US" b="1" dirty="0">
              <a:solidFill>
                <a:srgbClr val="FF6600"/>
              </a:solidFill>
              <a:latin typeface="Arial" panose="020B0604020202020204" pitchFamily="34" charset="0"/>
              <a:ea typeface="楷体_GB2312" pitchFamily="49" charset="-122"/>
            </a:endParaRPr>
          </a:p>
        </p:txBody>
      </p:sp>
      <p:sp>
        <p:nvSpPr>
          <p:cNvPr id="7172" name="Rectangle 27"/>
          <p:cNvSpPr/>
          <p:nvPr/>
        </p:nvSpPr>
        <p:spPr>
          <a:xfrm>
            <a:off x="971550" y="1427163"/>
            <a:ext cx="3959225" cy="1201737"/>
          </a:xfrm>
          <a:prstGeom prst="rect">
            <a:avLst/>
          </a:prstGeom>
          <a:noFill/>
          <a:ln w="28575">
            <a:noFill/>
          </a:ln>
        </p:spPr>
        <p:txBody>
          <a:bodyPr anchor="ctr">
            <a:spAutoFit/>
          </a:bodyPr>
          <a:p>
            <a:r>
              <a:rPr lang="zh-CN" altLang="en-US" sz="2400" b="1" dirty="0">
                <a:latin typeface="Arial" panose="020B0604020202020204" pitchFamily="34" charset="0"/>
                <a:ea typeface="楷体_GB2312" pitchFamily="49" charset="-122"/>
              </a:rPr>
              <a:t>电路在无激励情况下，由储能元件的初始状态引起的响应</a:t>
            </a:r>
            <a:endParaRPr lang="zh-CN" altLang="en-US" sz="2400" b="1" dirty="0">
              <a:latin typeface="Arial" panose="020B0604020202020204" pitchFamily="34" charset="0"/>
              <a:ea typeface="楷体_GB2312" pitchFamily="49" charset="-122"/>
            </a:endParaRPr>
          </a:p>
        </p:txBody>
      </p:sp>
      <p:graphicFrame>
        <p:nvGraphicFramePr>
          <p:cNvPr id="13" name="Object 28"/>
          <p:cNvGraphicFramePr>
            <a:graphicFrameLocks noChangeAspect="1"/>
          </p:cNvGraphicFramePr>
          <p:nvPr/>
        </p:nvGraphicFramePr>
        <p:xfrm>
          <a:off x="1055688" y="2925763"/>
          <a:ext cx="3300412" cy="647700"/>
        </p:xfrm>
        <a:graphic>
          <a:graphicData uri="http://schemas.openxmlformats.org/presentationml/2006/ole">
            <mc:AlternateContent xmlns:mc="http://schemas.openxmlformats.org/markup-compatibility/2006">
              <mc:Choice xmlns:v="urn:schemas-microsoft-com:vml" Requires="v">
                <p:oleObj spid="_x0000_s3082" name="" r:id="rId1" imgW="1256665" imgH="304800" progId="Equation.DSMT4">
                  <p:embed/>
                </p:oleObj>
              </mc:Choice>
              <mc:Fallback>
                <p:oleObj name="" r:id="rId1" imgW="1256665" imgH="304800" progId="Equation.DSMT4">
                  <p:embed/>
                  <p:pic>
                    <p:nvPicPr>
                      <p:cNvPr id="0" name="图片 3081"/>
                      <p:cNvPicPr/>
                      <p:nvPr/>
                    </p:nvPicPr>
                    <p:blipFill>
                      <a:blip r:embed="rId2"/>
                      <a:stretch>
                        <a:fillRect/>
                      </a:stretch>
                    </p:blipFill>
                    <p:spPr>
                      <a:xfrm>
                        <a:off x="1055688" y="2925763"/>
                        <a:ext cx="3300412" cy="647700"/>
                      </a:xfrm>
                      <a:prstGeom prst="rect">
                        <a:avLst/>
                      </a:prstGeom>
                      <a:noFill/>
                      <a:ln w="38100">
                        <a:noFill/>
                        <a:miter/>
                      </a:ln>
                    </p:spPr>
                  </p:pic>
                </p:oleObj>
              </mc:Fallback>
            </mc:AlternateContent>
          </a:graphicData>
        </a:graphic>
      </p:graphicFrame>
      <p:graphicFrame>
        <p:nvGraphicFramePr>
          <p:cNvPr id="14" name="Object 29"/>
          <p:cNvGraphicFramePr>
            <a:graphicFrameLocks noChangeAspect="1"/>
          </p:cNvGraphicFramePr>
          <p:nvPr/>
        </p:nvGraphicFramePr>
        <p:xfrm>
          <a:off x="4643438" y="3068638"/>
          <a:ext cx="939800" cy="419100"/>
        </p:xfrm>
        <a:graphic>
          <a:graphicData uri="http://schemas.openxmlformats.org/presentationml/2006/ole">
            <mc:AlternateContent xmlns:mc="http://schemas.openxmlformats.org/markup-compatibility/2006">
              <mc:Choice xmlns:v="urn:schemas-microsoft-com:vml" Requires="v">
                <p:oleObj spid="_x0000_s3083" name="" r:id="rId3" imgW="431800" imgH="203200" progId="Equation.DSMT4">
                  <p:embed/>
                </p:oleObj>
              </mc:Choice>
              <mc:Fallback>
                <p:oleObj name="" r:id="rId3" imgW="431800" imgH="203200" progId="Equation.DSMT4">
                  <p:embed/>
                  <p:pic>
                    <p:nvPicPr>
                      <p:cNvPr id="0" name="图片 3082"/>
                      <p:cNvPicPr/>
                      <p:nvPr/>
                    </p:nvPicPr>
                    <p:blipFill>
                      <a:blip r:embed="rId4"/>
                      <a:stretch>
                        <a:fillRect/>
                      </a:stretch>
                    </p:blipFill>
                    <p:spPr>
                      <a:xfrm>
                        <a:off x="4643438" y="3068638"/>
                        <a:ext cx="939800" cy="419100"/>
                      </a:xfrm>
                      <a:prstGeom prst="rect">
                        <a:avLst/>
                      </a:prstGeom>
                      <a:noFill/>
                      <a:ln w="38100">
                        <a:noFill/>
                        <a:miter/>
                      </a:ln>
                    </p:spPr>
                  </p:pic>
                </p:oleObj>
              </mc:Fallback>
            </mc:AlternateContent>
          </a:graphicData>
        </a:graphic>
      </p:graphicFrame>
      <p:sp>
        <p:nvSpPr>
          <p:cNvPr id="15" name="Oval 30"/>
          <p:cNvSpPr/>
          <p:nvPr/>
        </p:nvSpPr>
        <p:spPr>
          <a:xfrm>
            <a:off x="6096000" y="5457825"/>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6" name="Line 31"/>
          <p:cNvSpPr/>
          <p:nvPr/>
        </p:nvSpPr>
        <p:spPr>
          <a:xfrm flipV="1">
            <a:off x="5938838" y="5529263"/>
            <a:ext cx="2522537" cy="0"/>
          </a:xfrm>
          <a:prstGeom prst="line">
            <a:avLst/>
          </a:prstGeom>
          <a:ln w="25400" cap="flat" cmpd="sng">
            <a:solidFill>
              <a:schemeClr val="tx1"/>
            </a:solidFill>
            <a:prstDash val="solid"/>
            <a:headEnd type="none" w="med" len="med"/>
            <a:tailEnd type="triangle" w="lg" len="lg"/>
          </a:ln>
        </p:spPr>
      </p:sp>
      <p:sp>
        <p:nvSpPr>
          <p:cNvPr id="17" name="Line 32"/>
          <p:cNvSpPr/>
          <p:nvPr/>
        </p:nvSpPr>
        <p:spPr>
          <a:xfrm flipH="1" flipV="1">
            <a:off x="6156325" y="3802063"/>
            <a:ext cx="0" cy="1971675"/>
          </a:xfrm>
          <a:prstGeom prst="line">
            <a:avLst/>
          </a:prstGeom>
          <a:ln w="25400" cap="flat" cmpd="sng">
            <a:solidFill>
              <a:schemeClr val="tx1"/>
            </a:solidFill>
            <a:prstDash val="solid"/>
            <a:headEnd type="none" w="med" len="med"/>
            <a:tailEnd type="triangle" w="lg" len="lg"/>
          </a:ln>
        </p:spPr>
      </p:sp>
      <p:sp>
        <p:nvSpPr>
          <p:cNvPr id="18" name="Text Box 33"/>
          <p:cNvSpPr txBox="1"/>
          <p:nvPr/>
        </p:nvSpPr>
        <p:spPr>
          <a:xfrm>
            <a:off x="5583238" y="3716338"/>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c</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9" name="Text Box 34"/>
          <p:cNvSpPr txBox="1"/>
          <p:nvPr/>
        </p:nvSpPr>
        <p:spPr>
          <a:xfrm>
            <a:off x="8569325" y="5386388"/>
            <a:ext cx="250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20" name="Line 35"/>
          <p:cNvSpPr/>
          <p:nvPr/>
        </p:nvSpPr>
        <p:spPr>
          <a:xfrm flipV="1">
            <a:off x="6143625" y="4445000"/>
            <a:ext cx="2012950" cy="0"/>
          </a:xfrm>
          <a:prstGeom prst="line">
            <a:avLst/>
          </a:prstGeom>
          <a:ln w="25400" cap="rnd" cmpd="sng">
            <a:solidFill>
              <a:schemeClr val="tx1"/>
            </a:solidFill>
            <a:prstDash val="sysDot"/>
            <a:headEnd type="none" w="med" len="med"/>
            <a:tailEnd type="none" w="med" len="med"/>
          </a:ln>
        </p:spPr>
      </p:sp>
      <p:sp>
        <p:nvSpPr>
          <p:cNvPr id="21" name="Text Box 36"/>
          <p:cNvSpPr txBox="1"/>
          <p:nvPr/>
        </p:nvSpPr>
        <p:spPr>
          <a:xfrm>
            <a:off x="5938838" y="4378325"/>
            <a:ext cx="2508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22" name="Line 37"/>
          <p:cNvSpPr/>
          <p:nvPr/>
        </p:nvSpPr>
        <p:spPr>
          <a:xfrm flipV="1">
            <a:off x="6156325" y="5170488"/>
            <a:ext cx="395288" cy="0"/>
          </a:xfrm>
          <a:prstGeom prst="line">
            <a:avLst/>
          </a:prstGeom>
          <a:ln w="31750" cap="rnd" cmpd="sng">
            <a:solidFill>
              <a:schemeClr val="tx1"/>
            </a:solidFill>
            <a:prstDash val="sysDot"/>
            <a:headEnd type="none" w="med" len="med"/>
            <a:tailEnd type="none" w="med" len="med"/>
          </a:ln>
        </p:spPr>
      </p:sp>
      <p:sp>
        <p:nvSpPr>
          <p:cNvPr id="23" name="Text Box 38"/>
          <p:cNvSpPr txBox="1"/>
          <p:nvPr/>
        </p:nvSpPr>
        <p:spPr>
          <a:xfrm>
            <a:off x="5465763" y="5033963"/>
            <a:ext cx="7207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0.368u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24" name="Line 39"/>
          <p:cNvSpPr/>
          <p:nvPr/>
        </p:nvSpPr>
        <p:spPr>
          <a:xfrm flipH="1">
            <a:off x="6545263" y="5170488"/>
            <a:ext cx="0" cy="358775"/>
          </a:xfrm>
          <a:prstGeom prst="line">
            <a:avLst/>
          </a:prstGeom>
          <a:ln w="31750" cap="rnd" cmpd="sng">
            <a:solidFill>
              <a:schemeClr val="tx1"/>
            </a:solidFill>
            <a:prstDash val="sysDot"/>
            <a:headEnd type="none" w="med" len="med"/>
            <a:tailEnd type="none" w="med" len="med"/>
          </a:ln>
        </p:spPr>
      </p:sp>
      <p:sp>
        <p:nvSpPr>
          <p:cNvPr id="25" name="Text Box 40"/>
          <p:cNvSpPr txBox="1"/>
          <p:nvPr/>
        </p:nvSpPr>
        <p:spPr>
          <a:xfrm>
            <a:off x="6359525" y="5495925"/>
            <a:ext cx="203200" cy="304800"/>
          </a:xfrm>
          <a:prstGeom prst="rect">
            <a:avLst/>
          </a:prstGeom>
          <a:noFill/>
          <a:ln w="9525">
            <a:noFill/>
          </a:ln>
        </p:spPr>
        <p:txBody>
          <a:bodyPr lIns="0" tIns="0" rIns="0" bIns="0">
            <a:spAutoFit/>
          </a:bodyPr>
          <a:p>
            <a:pPr>
              <a:spcBef>
                <a:spcPct val="50000"/>
              </a:spcBef>
            </a:pP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26" name="Rectangle 41"/>
          <p:cNvSpPr/>
          <p:nvPr/>
        </p:nvSpPr>
        <p:spPr>
          <a:xfrm>
            <a:off x="1042988" y="3917950"/>
            <a:ext cx="3529012" cy="831850"/>
          </a:xfrm>
          <a:prstGeom prst="rect">
            <a:avLst/>
          </a:prstGeom>
          <a:noFill/>
          <a:ln w="9525">
            <a:noFill/>
          </a:ln>
        </p:spPr>
        <p:txBody>
          <a:bodyPr anchor="ctr">
            <a:spAutoFit/>
          </a:bodyPr>
          <a:p>
            <a:r>
              <a:rPr lang="zh-CN" altLang="en-US" sz="2400" b="1" dirty="0">
                <a:latin typeface="楷体_GB2312" pitchFamily="49" charset="-122"/>
                <a:ea typeface="楷体_GB2312" pitchFamily="49" charset="-122"/>
              </a:rPr>
              <a:t>工程上当</a:t>
            </a:r>
            <a:r>
              <a:rPr lang="en-GB" altLang="zh-CN" sz="2400" b="1" dirty="0">
                <a:latin typeface="Times New Roman" panose="02020603050405020304" pitchFamily="18" charset="0"/>
                <a:ea typeface="楷体_GB2312" pitchFamily="49" charset="-122"/>
              </a:rPr>
              <a:t>t≥5</a:t>
            </a:r>
            <a:r>
              <a:rPr lang="el-GR" altLang="zh-CN" sz="2400" b="1" i="1" dirty="0">
                <a:latin typeface="Times New Roman" panose="02020603050405020304" pitchFamily="18" charset="0"/>
                <a:ea typeface="楷体_GB2312" pitchFamily="49" charset="-122"/>
              </a:rPr>
              <a:t>τ</a:t>
            </a:r>
            <a:r>
              <a:rPr lang="zh-CN" altLang="en-US" sz="2400" b="1" dirty="0">
                <a:latin typeface="楷体_GB2312" pitchFamily="49" charset="-122"/>
                <a:ea typeface="楷体_GB2312" pitchFamily="49" charset="-122"/>
              </a:rPr>
              <a:t>时可以看成稳态</a:t>
            </a:r>
            <a:endParaRPr lang="zh-CN" altLang="en-US" sz="2400" b="1" dirty="0">
              <a:latin typeface="楷体_GB2312" pitchFamily="49" charset="-122"/>
              <a:ea typeface="楷体_GB2312" pitchFamily="49" charset="-122"/>
            </a:endParaRPr>
          </a:p>
        </p:txBody>
      </p:sp>
      <p:sp>
        <p:nvSpPr>
          <p:cNvPr id="27" name="Text Box 42"/>
          <p:cNvSpPr txBox="1">
            <a:spLocks noChangeAspect="1"/>
          </p:cNvSpPr>
          <p:nvPr/>
        </p:nvSpPr>
        <p:spPr>
          <a:xfrm>
            <a:off x="8007350" y="1898650"/>
            <a:ext cx="596900" cy="274638"/>
          </a:xfrm>
          <a:prstGeom prst="rect">
            <a:avLst/>
          </a:prstGeom>
          <a:noFill/>
          <a:ln w="9525">
            <a:noFill/>
          </a:ln>
        </p:spPr>
        <p:txBody>
          <a:bodyPr lIns="0" tIns="0" rIns="0" bIns="0">
            <a:spAutoFit/>
          </a:bodyPr>
          <a:p>
            <a:pPr>
              <a:spcBef>
                <a:spcPct val="50000"/>
              </a:spcBef>
            </a:pPr>
            <a:r>
              <a:rPr lang="en-GB" altLang="zh-CN" sz="1800" b="1" i="1" dirty="0">
                <a:latin typeface="Times New Roman" panose="02020603050405020304" pitchFamily="18" charset="0"/>
              </a:rPr>
              <a:t>u</a:t>
            </a:r>
            <a:r>
              <a:rPr lang="en-GB" altLang="zh-CN" sz="1800" b="1" i="1" baseline="-25000" dirty="0">
                <a:latin typeface="Times New Roman" panose="02020603050405020304" pitchFamily="18" charset="0"/>
              </a:rPr>
              <a:t>c</a:t>
            </a:r>
            <a:r>
              <a:rPr lang="en-GB" altLang="zh-CN" sz="1800" b="1" i="1" dirty="0">
                <a:latin typeface="Times New Roman" panose="02020603050405020304" pitchFamily="18" charset="0"/>
              </a:rPr>
              <a:t>(t)</a:t>
            </a:r>
            <a:endParaRPr lang="en-US" altLang="zh-CN" sz="1800" b="1" i="1" baseline="-25000" dirty="0">
              <a:latin typeface="Times New Roman" panose="02020603050405020304" pitchFamily="18" charset="0"/>
            </a:endParaRPr>
          </a:p>
        </p:txBody>
      </p:sp>
      <p:sp>
        <p:nvSpPr>
          <p:cNvPr id="28" name="Text Box 43"/>
          <p:cNvSpPr txBox="1">
            <a:spLocks noChangeAspect="1"/>
          </p:cNvSpPr>
          <p:nvPr/>
        </p:nvSpPr>
        <p:spPr>
          <a:xfrm>
            <a:off x="5840413" y="1112838"/>
            <a:ext cx="255587" cy="274637"/>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29" name="Text Box 44"/>
          <p:cNvSpPr txBox="1">
            <a:spLocks noChangeAspect="1"/>
          </p:cNvSpPr>
          <p:nvPr/>
        </p:nvSpPr>
        <p:spPr>
          <a:xfrm>
            <a:off x="6137275" y="1203325"/>
            <a:ext cx="255588" cy="274638"/>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sp>
        <p:nvSpPr>
          <p:cNvPr id="30" name="Text Box 45"/>
          <p:cNvSpPr txBox="1">
            <a:spLocks noChangeAspect="1"/>
          </p:cNvSpPr>
          <p:nvPr/>
        </p:nvSpPr>
        <p:spPr>
          <a:xfrm>
            <a:off x="7013575" y="1054100"/>
            <a:ext cx="25717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R</a:t>
            </a:r>
            <a:endParaRPr lang="en-US" altLang="zh-CN" sz="1600" b="1" i="1" dirty="0">
              <a:latin typeface="Times New Roman" panose="02020603050405020304" pitchFamily="18" charset="0"/>
            </a:endParaRPr>
          </a:p>
        </p:txBody>
      </p:sp>
      <p:grpSp>
        <p:nvGrpSpPr>
          <p:cNvPr id="2" name="Group 46"/>
          <p:cNvGrpSpPr/>
          <p:nvPr/>
        </p:nvGrpSpPr>
        <p:grpSpPr>
          <a:xfrm>
            <a:off x="5256213" y="1406525"/>
            <a:ext cx="3019425" cy="1374775"/>
            <a:chOff x="3651" y="1475"/>
            <a:chExt cx="1902" cy="866"/>
          </a:xfrm>
        </p:grpSpPr>
        <p:sp>
          <p:nvSpPr>
            <p:cNvPr id="7195" name="Oval 47"/>
            <p:cNvSpPr>
              <a:spLocks noChangeAspect="1"/>
            </p:cNvSpPr>
            <p:nvPr/>
          </p:nvSpPr>
          <p:spPr>
            <a:xfrm>
              <a:off x="4238" y="1726"/>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7196" name="Oval 48"/>
            <p:cNvSpPr>
              <a:spLocks noChangeAspect="1"/>
            </p:cNvSpPr>
            <p:nvPr/>
          </p:nvSpPr>
          <p:spPr>
            <a:xfrm>
              <a:off x="4238" y="2280"/>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7197" name="Oval 49"/>
            <p:cNvSpPr>
              <a:spLocks noChangeAspect="1"/>
            </p:cNvSpPr>
            <p:nvPr/>
          </p:nvSpPr>
          <p:spPr>
            <a:xfrm>
              <a:off x="3810" y="1809"/>
              <a:ext cx="161" cy="18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198" name="Text Box 50"/>
            <p:cNvSpPr txBox="1">
              <a:spLocks noChangeAspect="1"/>
            </p:cNvSpPr>
            <p:nvPr/>
          </p:nvSpPr>
          <p:spPr>
            <a:xfrm>
              <a:off x="3652" y="1562"/>
              <a:ext cx="108" cy="191"/>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7199" name="Text Box 51"/>
            <p:cNvSpPr txBox="1">
              <a:spLocks noChangeAspect="1"/>
            </p:cNvSpPr>
            <p:nvPr/>
          </p:nvSpPr>
          <p:spPr>
            <a:xfrm>
              <a:off x="3673" y="1972"/>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7200" name="Text Box 52"/>
            <p:cNvSpPr txBox="1">
              <a:spLocks noChangeAspect="1"/>
            </p:cNvSpPr>
            <p:nvPr/>
          </p:nvSpPr>
          <p:spPr>
            <a:xfrm>
              <a:off x="3651" y="1772"/>
              <a:ext cx="187" cy="15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7201" name="Line 53"/>
            <p:cNvSpPr>
              <a:spLocks noChangeAspect="1"/>
            </p:cNvSpPr>
            <p:nvPr/>
          </p:nvSpPr>
          <p:spPr>
            <a:xfrm>
              <a:off x="3888" y="1508"/>
              <a:ext cx="9" cy="803"/>
            </a:xfrm>
            <a:prstGeom prst="line">
              <a:avLst/>
            </a:prstGeom>
            <a:ln w="19050" cap="flat" cmpd="sng">
              <a:solidFill>
                <a:schemeClr val="tx1"/>
              </a:solidFill>
              <a:prstDash val="solid"/>
              <a:headEnd type="none" w="med" len="med"/>
              <a:tailEnd type="none" w="med" len="med"/>
            </a:ln>
          </p:spPr>
        </p:sp>
        <p:sp>
          <p:nvSpPr>
            <p:cNvPr id="7202" name="Line 54"/>
            <p:cNvSpPr>
              <a:spLocks noChangeAspect="1"/>
            </p:cNvSpPr>
            <p:nvPr/>
          </p:nvSpPr>
          <p:spPr>
            <a:xfrm>
              <a:off x="5119" y="1880"/>
              <a:ext cx="214" cy="0"/>
            </a:xfrm>
            <a:prstGeom prst="line">
              <a:avLst/>
            </a:prstGeom>
            <a:ln w="25400" cap="flat" cmpd="sng">
              <a:solidFill>
                <a:schemeClr val="tx1"/>
              </a:solidFill>
              <a:prstDash val="solid"/>
              <a:headEnd type="none" w="med" len="med"/>
              <a:tailEnd type="none" w="med" len="med"/>
            </a:ln>
          </p:spPr>
        </p:sp>
        <p:sp>
          <p:nvSpPr>
            <p:cNvPr id="7203" name="Text Box 55"/>
            <p:cNvSpPr txBox="1">
              <a:spLocks noChangeAspect="1"/>
            </p:cNvSpPr>
            <p:nvPr/>
          </p:nvSpPr>
          <p:spPr>
            <a:xfrm>
              <a:off x="5018" y="1479"/>
              <a:ext cx="161" cy="193"/>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i</a:t>
              </a:r>
              <a:r>
                <a:rPr lang="en-GB" altLang="zh-CN" sz="2000" b="1" i="1" baseline="-25000" dirty="0">
                  <a:latin typeface="Times New Roman" panose="02020603050405020304" pitchFamily="18" charset="0"/>
                </a:rPr>
                <a:t>c</a:t>
              </a:r>
              <a:endParaRPr lang="en-US" altLang="zh-CN" sz="2000" b="1" i="1" dirty="0">
                <a:latin typeface="Times New Roman" panose="02020603050405020304" pitchFamily="18" charset="0"/>
              </a:endParaRPr>
            </a:p>
          </p:txBody>
        </p:sp>
        <p:sp>
          <p:nvSpPr>
            <p:cNvPr id="7204" name="Line 56"/>
            <p:cNvSpPr>
              <a:spLocks noChangeAspect="1"/>
            </p:cNvSpPr>
            <p:nvPr/>
          </p:nvSpPr>
          <p:spPr>
            <a:xfrm>
              <a:off x="5119" y="1958"/>
              <a:ext cx="214" cy="0"/>
            </a:xfrm>
            <a:prstGeom prst="line">
              <a:avLst/>
            </a:prstGeom>
            <a:ln w="25400" cap="flat" cmpd="sng">
              <a:solidFill>
                <a:schemeClr val="tx1"/>
              </a:solidFill>
              <a:prstDash val="solid"/>
              <a:headEnd type="none" w="med" len="med"/>
              <a:tailEnd type="none" w="med" len="med"/>
            </a:ln>
          </p:spPr>
        </p:sp>
        <p:sp>
          <p:nvSpPr>
            <p:cNvPr id="7205" name="Text Box 57"/>
            <p:cNvSpPr txBox="1">
              <a:spLocks noChangeAspect="1"/>
            </p:cNvSpPr>
            <p:nvPr/>
          </p:nvSpPr>
          <p:spPr>
            <a:xfrm>
              <a:off x="5424" y="1531"/>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7206" name="Text Box 58"/>
            <p:cNvSpPr txBox="1">
              <a:spLocks noChangeAspect="1"/>
            </p:cNvSpPr>
            <p:nvPr/>
          </p:nvSpPr>
          <p:spPr>
            <a:xfrm>
              <a:off x="5445" y="2026"/>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7207" name="Line 59"/>
            <p:cNvSpPr>
              <a:spLocks noChangeAspect="1"/>
            </p:cNvSpPr>
            <p:nvPr/>
          </p:nvSpPr>
          <p:spPr>
            <a:xfrm flipV="1">
              <a:off x="3890" y="2316"/>
              <a:ext cx="1342" cy="0"/>
            </a:xfrm>
            <a:prstGeom prst="line">
              <a:avLst/>
            </a:prstGeom>
            <a:ln w="19050" cap="flat" cmpd="sng">
              <a:solidFill>
                <a:schemeClr val="tx1"/>
              </a:solidFill>
              <a:prstDash val="solid"/>
              <a:headEnd type="none" w="med" len="med"/>
              <a:tailEnd type="none" w="med" len="med"/>
            </a:ln>
          </p:spPr>
        </p:sp>
        <p:sp>
          <p:nvSpPr>
            <p:cNvPr id="7208" name="Line 60"/>
            <p:cNvSpPr>
              <a:spLocks noChangeAspect="1"/>
            </p:cNvSpPr>
            <p:nvPr/>
          </p:nvSpPr>
          <p:spPr>
            <a:xfrm flipV="1">
              <a:off x="5013" y="1513"/>
              <a:ext cx="161" cy="0"/>
            </a:xfrm>
            <a:prstGeom prst="line">
              <a:avLst/>
            </a:prstGeom>
            <a:ln w="12700" cap="flat" cmpd="sng">
              <a:solidFill>
                <a:schemeClr val="tx1"/>
              </a:solidFill>
              <a:prstDash val="solid"/>
              <a:headEnd type="none" w="med" len="med"/>
              <a:tailEnd type="stealth" w="med" len="lg"/>
            </a:ln>
          </p:spPr>
        </p:sp>
        <p:sp>
          <p:nvSpPr>
            <p:cNvPr id="7209" name="Line 61"/>
            <p:cNvSpPr>
              <a:spLocks noChangeAspect="1"/>
            </p:cNvSpPr>
            <p:nvPr/>
          </p:nvSpPr>
          <p:spPr>
            <a:xfrm>
              <a:off x="4962" y="1512"/>
              <a:ext cx="269" cy="0"/>
            </a:xfrm>
            <a:prstGeom prst="line">
              <a:avLst/>
            </a:prstGeom>
            <a:ln w="19050" cap="flat" cmpd="sng">
              <a:solidFill>
                <a:schemeClr val="tx1"/>
              </a:solidFill>
              <a:prstDash val="solid"/>
              <a:headEnd type="none" w="med" len="med"/>
              <a:tailEnd type="none" w="med" len="med"/>
            </a:ln>
          </p:spPr>
        </p:sp>
        <p:sp>
          <p:nvSpPr>
            <p:cNvPr id="7210" name="Rectangle 62"/>
            <p:cNvSpPr>
              <a:spLocks noChangeAspect="1"/>
            </p:cNvSpPr>
            <p:nvPr/>
          </p:nvSpPr>
          <p:spPr>
            <a:xfrm>
              <a:off x="4688" y="1475"/>
              <a:ext cx="268" cy="68"/>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211" name="Line 63"/>
            <p:cNvSpPr>
              <a:spLocks noChangeAspect="1"/>
            </p:cNvSpPr>
            <p:nvPr/>
          </p:nvSpPr>
          <p:spPr>
            <a:xfrm>
              <a:off x="4266" y="1760"/>
              <a:ext cx="0" cy="555"/>
            </a:xfrm>
            <a:prstGeom prst="line">
              <a:avLst/>
            </a:prstGeom>
            <a:ln w="19050" cap="flat" cmpd="sng">
              <a:solidFill>
                <a:schemeClr val="tx1"/>
              </a:solidFill>
              <a:prstDash val="solid"/>
              <a:headEnd type="none" w="med" len="med"/>
              <a:tailEnd type="none" w="med" len="med"/>
            </a:ln>
          </p:spPr>
        </p:sp>
        <p:sp>
          <p:nvSpPr>
            <p:cNvPr id="7212" name="Line 64"/>
            <p:cNvSpPr>
              <a:spLocks noChangeAspect="1"/>
            </p:cNvSpPr>
            <p:nvPr/>
          </p:nvSpPr>
          <p:spPr>
            <a:xfrm>
              <a:off x="5233" y="1504"/>
              <a:ext cx="0" cy="371"/>
            </a:xfrm>
            <a:prstGeom prst="line">
              <a:avLst/>
            </a:prstGeom>
            <a:ln w="19050" cap="flat" cmpd="sng">
              <a:solidFill>
                <a:schemeClr val="tx1"/>
              </a:solidFill>
              <a:prstDash val="solid"/>
              <a:headEnd type="none" w="med" len="med"/>
              <a:tailEnd type="none" w="med" len="med"/>
            </a:ln>
          </p:spPr>
        </p:sp>
        <p:sp>
          <p:nvSpPr>
            <p:cNvPr id="7213" name="Line 65"/>
            <p:cNvSpPr>
              <a:spLocks noChangeAspect="1"/>
            </p:cNvSpPr>
            <p:nvPr/>
          </p:nvSpPr>
          <p:spPr>
            <a:xfrm>
              <a:off x="5233" y="1954"/>
              <a:ext cx="1" cy="365"/>
            </a:xfrm>
            <a:prstGeom prst="line">
              <a:avLst/>
            </a:prstGeom>
            <a:ln w="19050" cap="flat" cmpd="sng">
              <a:solidFill>
                <a:schemeClr val="tx1"/>
              </a:solidFill>
              <a:prstDash val="solid"/>
              <a:headEnd type="none" w="med" len="med"/>
              <a:tailEnd type="none" w="med" len="med"/>
            </a:ln>
          </p:spPr>
        </p:sp>
        <p:sp>
          <p:nvSpPr>
            <p:cNvPr id="7214" name="Line 66"/>
            <p:cNvSpPr>
              <a:spLocks noChangeAspect="1"/>
            </p:cNvSpPr>
            <p:nvPr/>
          </p:nvSpPr>
          <p:spPr>
            <a:xfrm>
              <a:off x="4413" y="1508"/>
              <a:ext cx="269" cy="0"/>
            </a:xfrm>
            <a:prstGeom prst="line">
              <a:avLst/>
            </a:prstGeom>
            <a:ln w="19050" cap="flat" cmpd="sng">
              <a:solidFill>
                <a:schemeClr val="tx1"/>
              </a:solidFill>
              <a:prstDash val="solid"/>
              <a:headEnd type="none" w="med" len="med"/>
              <a:tailEnd type="none" w="med" len="med"/>
            </a:ln>
          </p:spPr>
        </p:sp>
        <p:sp>
          <p:nvSpPr>
            <p:cNvPr id="7215" name="Oval 67"/>
            <p:cNvSpPr>
              <a:spLocks noChangeAspect="1"/>
            </p:cNvSpPr>
            <p:nvPr/>
          </p:nvSpPr>
          <p:spPr>
            <a:xfrm>
              <a:off x="4378" y="1479"/>
              <a:ext cx="53"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7216" name="Oval 68"/>
            <p:cNvSpPr>
              <a:spLocks noChangeAspect="1"/>
            </p:cNvSpPr>
            <p:nvPr/>
          </p:nvSpPr>
          <p:spPr>
            <a:xfrm>
              <a:off x="4105" y="1475"/>
              <a:ext cx="54"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7217" name="Line 69"/>
            <p:cNvSpPr>
              <a:spLocks noChangeAspect="1"/>
            </p:cNvSpPr>
            <p:nvPr/>
          </p:nvSpPr>
          <p:spPr>
            <a:xfrm>
              <a:off x="3884" y="1512"/>
              <a:ext cx="269" cy="0"/>
            </a:xfrm>
            <a:prstGeom prst="line">
              <a:avLst/>
            </a:prstGeom>
            <a:ln w="19050" cap="flat" cmpd="sng">
              <a:solidFill>
                <a:schemeClr val="tx1"/>
              </a:solidFill>
              <a:prstDash val="solid"/>
              <a:headEnd type="none" w="med" len="med"/>
              <a:tailEnd type="none" w="med" len="med"/>
            </a:ln>
          </p:spPr>
        </p:sp>
        <p:sp>
          <p:nvSpPr>
            <p:cNvPr id="7218" name="Text Box 70"/>
            <p:cNvSpPr txBox="1">
              <a:spLocks noChangeAspect="1"/>
            </p:cNvSpPr>
            <p:nvPr/>
          </p:nvSpPr>
          <p:spPr>
            <a:xfrm>
              <a:off x="4143" y="1652"/>
              <a:ext cx="161" cy="174"/>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7219" name="Text Box 71"/>
            <p:cNvSpPr txBox="1">
              <a:spLocks noChangeAspect="1"/>
            </p:cNvSpPr>
            <p:nvPr/>
          </p:nvSpPr>
          <p:spPr>
            <a:xfrm>
              <a:off x="4982" y="1813"/>
              <a:ext cx="163" cy="154"/>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C</a:t>
              </a:r>
              <a:endParaRPr lang="en-US" altLang="zh-CN" sz="1600" b="1" i="1" dirty="0">
                <a:latin typeface="Times New Roman" panose="02020603050405020304" pitchFamily="18" charset="0"/>
              </a:endParaRPr>
            </a:p>
          </p:txBody>
        </p:sp>
      </p:grpSp>
      <p:sp>
        <p:nvSpPr>
          <p:cNvPr id="57" name="Line 72"/>
          <p:cNvSpPr/>
          <p:nvPr/>
        </p:nvSpPr>
        <p:spPr>
          <a:xfrm flipH="1">
            <a:off x="6167438" y="1452563"/>
            <a:ext cx="287337" cy="503237"/>
          </a:xfrm>
          <a:prstGeom prst="line">
            <a:avLst/>
          </a:prstGeom>
          <a:ln w="25400" cap="flat" cmpd="sng">
            <a:solidFill>
              <a:schemeClr val="tx1"/>
            </a:solidFill>
            <a:prstDash val="solid"/>
            <a:headEnd type="none" w="med" len="med"/>
            <a:tailEnd type="none" w="med" len="med"/>
          </a:ln>
        </p:spPr>
      </p:sp>
      <p:sp>
        <p:nvSpPr>
          <p:cNvPr id="58" name="Line 73"/>
          <p:cNvSpPr/>
          <p:nvPr/>
        </p:nvSpPr>
        <p:spPr>
          <a:xfrm flipH="1">
            <a:off x="5900738" y="1457325"/>
            <a:ext cx="539750" cy="0"/>
          </a:xfrm>
          <a:prstGeom prst="line">
            <a:avLst/>
          </a:prstGeom>
          <a:ln w="25400" cap="flat" cmpd="sng">
            <a:solidFill>
              <a:schemeClr val="tx1"/>
            </a:solidFill>
            <a:prstDash val="solid"/>
            <a:headEnd type="none" w="med" len="med"/>
            <a:tailEnd type="none" w="med" len="med"/>
          </a:ln>
        </p:spPr>
      </p:sp>
      <p:sp>
        <p:nvSpPr>
          <p:cNvPr id="59" name="Freeform 74"/>
          <p:cNvSpPr/>
          <p:nvPr/>
        </p:nvSpPr>
        <p:spPr>
          <a:xfrm>
            <a:off x="6172200" y="4440238"/>
            <a:ext cx="1741488" cy="1066800"/>
          </a:xfrm>
          <a:custGeom>
            <a:avLst/>
            <a:gdLst>
              <a:gd name="txL" fmla="*/ 0 w 2459"/>
              <a:gd name="txT" fmla="*/ 0 h 2099"/>
              <a:gd name="txR" fmla="*/ 2459 w 2459"/>
              <a:gd name="txB" fmla="*/ 2099 h 209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59" h="2099">
                <a:moveTo>
                  <a:pt x="0" y="0"/>
                </a:moveTo>
                <a:lnTo>
                  <a:pt x="23" y="99"/>
                </a:lnTo>
                <a:lnTo>
                  <a:pt x="45" y="198"/>
                </a:lnTo>
                <a:lnTo>
                  <a:pt x="72" y="293"/>
                </a:lnTo>
                <a:lnTo>
                  <a:pt x="95" y="383"/>
                </a:lnTo>
                <a:lnTo>
                  <a:pt x="122" y="464"/>
                </a:lnTo>
                <a:lnTo>
                  <a:pt x="145" y="545"/>
                </a:lnTo>
                <a:lnTo>
                  <a:pt x="172" y="621"/>
                </a:lnTo>
                <a:lnTo>
                  <a:pt x="194" y="694"/>
                </a:lnTo>
                <a:lnTo>
                  <a:pt x="221" y="766"/>
                </a:lnTo>
                <a:lnTo>
                  <a:pt x="244" y="829"/>
                </a:lnTo>
                <a:lnTo>
                  <a:pt x="266" y="892"/>
                </a:lnTo>
                <a:lnTo>
                  <a:pt x="293" y="955"/>
                </a:lnTo>
                <a:lnTo>
                  <a:pt x="316" y="1009"/>
                </a:lnTo>
                <a:lnTo>
                  <a:pt x="343" y="1063"/>
                </a:lnTo>
                <a:lnTo>
                  <a:pt x="366" y="1113"/>
                </a:lnTo>
                <a:lnTo>
                  <a:pt x="393" y="1162"/>
                </a:lnTo>
                <a:lnTo>
                  <a:pt x="415" y="1212"/>
                </a:lnTo>
                <a:lnTo>
                  <a:pt x="442" y="1252"/>
                </a:lnTo>
                <a:lnTo>
                  <a:pt x="465" y="1297"/>
                </a:lnTo>
                <a:lnTo>
                  <a:pt x="492" y="1338"/>
                </a:lnTo>
                <a:lnTo>
                  <a:pt x="515" y="1374"/>
                </a:lnTo>
                <a:lnTo>
                  <a:pt x="537" y="1410"/>
                </a:lnTo>
                <a:lnTo>
                  <a:pt x="564" y="1446"/>
                </a:lnTo>
                <a:lnTo>
                  <a:pt x="587" y="1477"/>
                </a:lnTo>
                <a:lnTo>
                  <a:pt x="614" y="1509"/>
                </a:lnTo>
                <a:lnTo>
                  <a:pt x="636" y="1536"/>
                </a:lnTo>
                <a:lnTo>
                  <a:pt x="663" y="1568"/>
                </a:lnTo>
                <a:lnTo>
                  <a:pt x="686" y="1595"/>
                </a:lnTo>
                <a:lnTo>
                  <a:pt x="713" y="1617"/>
                </a:lnTo>
                <a:lnTo>
                  <a:pt x="736" y="1644"/>
                </a:lnTo>
                <a:lnTo>
                  <a:pt x="763" y="1667"/>
                </a:lnTo>
                <a:lnTo>
                  <a:pt x="785" y="1689"/>
                </a:lnTo>
                <a:lnTo>
                  <a:pt x="808" y="1707"/>
                </a:lnTo>
                <a:lnTo>
                  <a:pt x="835" y="1730"/>
                </a:lnTo>
                <a:lnTo>
                  <a:pt x="857" y="1748"/>
                </a:lnTo>
                <a:lnTo>
                  <a:pt x="884" y="1766"/>
                </a:lnTo>
                <a:lnTo>
                  <a:pt x="907" y="1784"/>
                </a:lnTo>
                <a:lnTo>
                  <a:pt x="934" y="1797"/>
                </a:lnTo>
                <a:lnTo>
                  <a:pt x="957" y="1815"/>
                </a:lnTo>
                <a:lnTo>
                  <a:pt x="984" y="1829"/>
                </a:lnTo>
                <a:lnTo>
                  <a:pt x="1006" y="1842"/>
                </a:lnTo>
                <a:lnTo>
                  <a:pt x="1033" y="1856"/>
                </a:lnTo>
                <a:lnTo>
                  <a:pt x="1056" y="1869"/>
                </a:lnTo>
                <a:lnTo>
                  <a:pt x="1078" y="1878"/>
                </a:lnTo>
                <a:lnTo>
                  <a:pt x="1106" y="1892"/>
                </a:lnTo>
                <a:lnTo>
                  <a:pt x="1128" y="1901"/>
                </a:lnTo>
                <a:lnTo>
                  <a:pt x="1155" y="1914"/>
                </a:lnTo>
                <a:lnTo>
                  <a:pt x="1178" y="1923"/>
                </a:lnTo>
                <a:lnTo>
                  <a:pt x="1205" y="1932"/>
                </a:lnTo>
                <a:lnTo>
                  <a:pt x="1227" y="1941"/>
                </a:lnTo>
                <a:lnTo>
                  <a:pt x="1254" y="1950"/>
                </a:lnTo>
                <a:lnTo>
                  <a:pt x="1277" y="1959"/>
                </a:lnTo>
                <a:lnTo>
                  <a:pt x="1304" y="1964"/>
                </a:lnTo>
                <a:lnTo>
                  <a:pt x="1327" y="1973"/>
                </a:lnTo>
                <a:lnTo>
                  <a:pt x="1349" y="1978"/>
                </a:lnTo>
                <a:lnTo>
                  <a:pt x="1376" y="1987"/>
                </a:lnTo>
                <a:lnTo>
                  <a:pt x="1399" y="1991"/>
                </a:lnTo>
                <a:lnTo>
                  <a:pt x="1426" y="2000"/>
                </a:lnTo>
                <a:lnTo>
                  <a:pt x="1448" y="2005"/>
                </a:lnTo>
                <a:lnTo>
                  <a:pt x="1476" y="2009"/>
                </a:lnTo>
                <a:lnTo>
                  <a:pt x="1498" y="2014"/>
                </a:lnTo>
                <a:lnTo>
                  <a:pt x="1525" y="2018"/>
                </a:lnTo>
                <a:lnTo>
                  <a:pt x="1548" y="2023"/>
                </a:lnTo>
                <a:lnTo>
                  <a:pt x="1575" y="2027"/>
                </a:lnTo>
                <a:lnTo>
                  <a:pt x="1597" y="2032"/>
                </a:lnTo>
                <a:lnTo>
                  <a:pt x="1620" y="2036"/>
                </a:lnTo>
                <a:lnTo>
                  <a:pt x="1647" y="2041"/>
                </a:lnTo>
                <a:lnTo>
                  <a:pt x="1670" y="2045"/>
                </a:lnTo>
                <a:lnTo>
                  <a:pt x="1697" y="2050"/>
                </a:lnTo>
                <a:lnTo>
                  <a:pt x="1719" y="2050"/>
                </a:lnTo>
                <a:lnTo>
                  <a:pt x="1746" y="2054"/>
                </a:lnTo>
                <a:lnTo>
                  <a:pt x="1769" y="2059"/>
                </a:lnTo>
                <a:lnTo>
                  <a:pt x="1796" y="2059"/>
                </a:lnTo>
                <a:lnTo>
                  <a:pt x="1818" y="2063"/>
                </a:lnTo>
                <a:lnTo>
                  <a:pt x="1845" y="2063"/>
                </a:lnTo>
                <a:lnTo>
                  <a:pt x="1868" y="2068"/>
                </a:lnTo>
                <a:lnTo>
                  <a:pt x="1891" y="2068"/>
                </a:lnTo>
                <a:lnTo>
                  <a:pt x="1918" y="2072"/>
                </a:lnTo>
                <a:lnTo>
                  <a:pt x="1940" y="2072"/>
                </a:lnTo>
                <a:lnTo>
                  <a:pt x="1967" y="2077"/>
                </a:lnTo>
                <a:lnTo>
                  <a:pt x="1990" y="2077"/>
                </a:lnTo>
                <a:lnTo>
                  <a:pt x="2017" y="2081"/>
                </a:lnTo>
                <a:lnTo>
                  <a:pt x="2039" y="2081"/>
                </a:lnTo>
                <a:lnTo>
                  <a:pt x="2067" y="2081"/>
                </a:lnTo>
                <a:lnTo>
                  <a:pt x="2089" y="2086"/>
                </a:lnTo>
                <a:lnTo>
                  <a:pt x="2116" y="2086"/>
                </a:lnTo>
                <a:lnTo>
                  <a:pt x="2139" y="2086"/>
                </a:lnTo>
                <a:lnTo>
                  <a:pt x="2161" y="2090"/>
                </a:lnTo>
                <a:lnTo>
                  <a:pt x="2188" y="2090"/>
                </a:lnTo>
                <a:lnTo>
                  <a:pt x="2211" y="2090"/>
                </a:lnTo>
                <a:lnTo>
                  <a:pt x="2238" y="2095"/>
                </a:lnTo>
                <a:lnTo>
                  <a:pt x="2261" y="2095"/>
                </a:lnTo>
                <a:lnTo>
                  <a:pt x="2288" y="2095"/>
                </a:lnTo>
                <a:lnTo>
                  <a:pt x="2310" y="2095"/>
                </a:lnTo>
                <a:lnTo>
                  <a:pt x="2337" y="2095"/>
                </a:lnTo>
                <a:lnTo>
                  <a:pt x="2360" y="2099"/>
                </a:lnTo>
                <a:lnTo>
                  <a:pt x="2387" y="2099"/>
                </a:lnTo>
                <a:lnTo>
                  <a:pt x="2409" y="2099"/>
                </a:lnTo>
                <a:lnTo>
                  <a:pt x="2432" y="2099"/>
                </a:lnTo>
                <a:lnTo>
                  <a:pt x="2459" y="2099"/>
                </a:lnTo>
              </a:path>
            </a:pathLst>
          </a:custGeom>
          <a:noFill/>
          <a:ln w="31750" cap="flat" cmpd="sng">
            <a:solidFill>
              <a:srgbClr val="000000">
                <a:alpha val="100000"/>
              </a:srgbClr>
            </a:solidFill>
            <a:prstDash val="solid"/>
            <a:round/>
            <a:headEnd type="none" w="med" len="med"/>
            <a:tailEnd type="none" w="med" len="med"/>
          </a:ln>
        </p:spPr>
        <p:txBody>
          <a:bodyPr/>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19" grpId="0"/>
      <p:bldP spid="21" grpId="0"/>
      <p:bldP spid="23" grpId="0"/>
      <p:bldP spid="25" grpId="0"/>
      <p:bldP spid="26" grpId="0"/>
      <p:bldP spid="27" grpId="0"/>
      <p:bldP spid="28"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2" name="矩形 150531"/>
          <p:cNvSpPr/>
          <p:nvPr/>
        </p:nvSpPr>
        <p:spPr>
          <a:xfrm>
            <a:off x="331788" y="844550"/>
            <a:ext cx="8153400" cy="946150"/>
          </a:xfrm>
          <a:prstGeom prst="rect">
            <a:avLst/>
          </a:prstGeom>
          <a:noFill/>
          <a:ln w="9525">
            <a:noFill/>
          </a:ln>
        </p:spPr>
        <p:txBody>
          <a:bodyPr>
            <a:spAutoFit/>
          </a:bodyPr>
          <a:p>
            <a:pPr algn="just"/>
            <a:r>
              <a:rPr lang="zh-CN" altLang="en-US" sz="2800" dirty="0">
                <a:latin typeface="Times New Roman" panose="02020603050405020304" pitchFamily="18" charset="0"/>
              </a:rPr>
              <a:t>       </a:t>
            </a:r>
            <a:r>
              <a:rPr lang="zh-CN" altLang="en-US" sz="2800" b="1" dirty="0">
                <a:latin typeface="Times New Roman" panose="02020603050405020304" pitchFamily="18" charset="0"/>
              </a:rPr>
              <a:t>由以上分析可知，零输入响应和零状态响应都是全响应的一种特殊情况。</a:t>
            </a:r>
            <a:endParaRPr lang="zh-CN" altLang="en-US" sz="2800" b="1" dirty="0">
              <a:latin typeface="Times New Roman" panose="02020603050405020304" pitchFamily="18" charset="0"/>
            </a:endParaRPr>
          </a:p>
        </p:txBody>
      </p:sp>
      <p:sp>
        <p:nvSpPr>
          <p:cNvPr id="150534" name="矩形 150533"/>
          <p:cNvSpPr/>
          <p:nvPr/>
        </p:nvSpPr>
        <p:spPr>
          <a:xfrm>
            <a:off x="1655763" y="3327400"/>
            <a:ext cx="5289550" cy="519113"/>
          </a:xfrm>
          <a:prstGeom prst="rect">
            <a:avLst/>
          </a:prstGeom>
          <a:noFill/>
          <a:ln w="9525">
            <a:noFill/>
          </a:ln>
        </p:spPr>
        <p:txBody>
          <a:bodyPr wrap="none" anchor="t">
            <a:spAutoFit/>
          </a:bodyPr>
          <a:p>
            <a:pPr eaLnBrk="0" hangingPunct="0">
              <a:spcBef>
                <a:spcPct val="50000"/>
              </a:spcBef>
            </a:pPr>
            <a:r>
              <a:rPr lang="zh-CN" altLang="en-US" sz="2800" b="1" dirty="0">
                <a:solidFill>
                  <a:schemeClr val="tx1"/>
                </a:solidFill>
                <a:latin typeface="Times New Roman" panose="02020603050405020304" pitchFamily="18" charset="0"/>
              </a:rPr>
              <a:t>全响应=零输入响应+零状态响应</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50535" name="对象 150534"/>
          <p:cNvGraphicFramePr/>
          <p:nvPr/>
        </p:nvGraphicFramePr>
        <p:xfrm>
          <a:off x="1760220" y="4147503"/>
          <a:ext cx="4876800" cy="939800"/>
        </p:xfrm>
        <a:graphic>
          <a:graphicData uri="http://schemas.openxmlformats.org/presentationml/2006/ole">
            <mc:AlternateContent xmlns:mc="http://schemas.openxmlformats.org/markup-compatibility/2006">
              <mc:Choice xmlns:v="urn:schemas-microsoft-com:vml" Requires="v">
                <p:oleObj spid="_x0000_s3100" name="" r:id="rId1" imgW="1625600" imgH="368300" progId="Equation.3">
                  <p:embed/>
                </p:oleObj>
              </mc:Choice>
              <mc:Fallback>
                <p:oleObj name="" r:id="rId1" imgW="1625600" imgH="368300" progId="Equation.3">
                  <p:embed/>
                  <p:pic>
                    <p:nvPicPr>
                      <p:cNvPr id="0" name="图片 3099"/>
                      <p:cNvPicPr/>
                      <p:nvPr/>
                    </p:nvPicPr>
                    <p:blipFill>
                      <a:blip r:embed="rId2"/>
                      <a:stretch>
                        <a:fillRect/>
                      </a:stretch>
                    </p:blipFill>
                    <p:spPr>
                      <a:xfrm>
                        <a:off x="1760220" y="4147503"/>
                        <a:ext cx="4876800" cy="939800"/>
                      </a:xfrm>
                      <a:prstGeom prst="rect">
                        <a:avLst/>
                      </a:prstGeom>
                      <a:noFill/>
                      <a:ln w="38100">
                        <a:noFill/>
                        <a:miter/>
                      </a:ln>
                    </p:spPr>
                  </p:pic>
                </p:oleObj>
              </mc:Fallback>
            </mc:AlternateContent>
          </a:graphicData>
        </a:graphic>
      </p:graphicFrame>
      <p:graphicFrame>
        <p:nvGraphicFramePr>
          <p:cNvPr id="150540" name="对象 150539"/>
          <p:cNvGraphicFramePr/>
          <p:nvPr/>
        </p:nvGraphicFramePr>
        <p:xfrm>
          <a:off x="7070090" y="4383723"/>
          <a:ext cx="863600" cy="468312"/>
        </p:xfrm>
        <a:graphic>
          <a:graphicData uri="http://schemas.openxmlformats.org/presentationml/2006/ole">
            <mc:AlternateContent xmlns:mc="http://schemas.openxmlformats.org/markup-compatibility/2006">
              <mc:Choice xmlns:v="urn:schemas-microsoft-com:vml" Requires="v">
                <p:oleObj spid="_x0000_s3101" name="" r:id="rId3" imgW="330200" imgH="177800" progId="Equation.3">
                  <p:embed/>
                </p:oleObj>
              </mc:Choice>
              <mc:Fallback>
                <p:oleObj name="" r:id="rId3" imgW="330200" imgH="177800" progId="Equation.3">
                  <p:embed/>
                  <p:pic>
                    <p:nvPicPr>
                      <p:cNvPr id="0" name="图片 3100"/>
                      <p:cNvPicPr/>
                      <p:nvPr/>
                    </p:nvPicPr>
                    <p:blipFill>
                      <a:blip r:embed="rId4"/>
                      <a:stretch>
                        <a:fillRect/>
                      </a:stretch>
                    </p:blipFill>
                    <p:spPr>
                      <a:xfrm>
                        <a:off x="7070090" y="4383723"/>
                        <a:ext cx="863600" cy="468312"/>
                      </a:xfrm>
                      <a:prstGeom prst="rect">
                        <a:avLst/>
                      </a:prstGeom>
                      <a:noFill/>
                      <a:ln w="38100">
                        <a:noFill/>
                        <a:miter/>
                      </a:ln>
                    </p:spPr>
                  </p:pic>
                </p:oleObj>
              </mc:Fallback>
            </mc:AlternateContent>
          </a:graphicData>
        </a:graphic>
      </p:graphicFrame>
      <p:sp>
        <p:nvSpPr>
          <p:cNvPr id="150537" name="矩形 150536"/>
          <p:cNvSpPr/>
          <p:nvPr/>
        </p:nvSpPr>
        <p:spPr>
          <a:xfrm>
            <a:off x="143828" y="1943418"/>
            <a:ext cx="8529637" cy="1383665"/>
          </a:xfrm>
          <a:prstGeom prst="rect">
            <a:avLst/>
          </a:prstGeom>
          <a:noFill/>
          <a:ln w="9525">
            <a:noFill/>
          </a:ln>
        </p:spPr>
        <p:txBody>
          <a:bodyPr>
            <a:spAutoFit/>
          </a:bodyPr>
          <a:p>
            <a:r>
              <a:rPr lang="zh-CN" altLang="en-US" b="1" dirty="0">
                <a:latin typeface="Times New Roman" panose="02020603050405020304" pitchFamily="18" charset="0"/>
              </a:rPr>
              <a:t>          </a:t>
            </a:r>
            <a:r>
              <a:rPr lang="zh-CN" altLang="en-US" sz="2800" b="1" dirty="0">
                <a:latin typeface="Times New Roman" panose="02020603050405020304" pitchFamily="18" charset="0"/>
              </a:rPr>
              <a:t>即当电路中既有外加激励，又有储能元件的初始储能时，电路的响应是两种激励各自所产生响应的叠加。</a:t>
            </a:r>
            <a:endParaRPr lang="zh-CN" altLang="en-US" sz="2800" b="1" dirty="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1"/>
          </p:nvPr>
        </p:nvSpPr>
        <p:spPr>
          <a:xfrm>
            <a:off x="457200" y="6245225"/>
            <a:ext cx="514350" cy="476250"/>
          </a:xfrm>
        </p:spPr>
        <p:txBody>
          <a:bodyPr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en-US" altLang="zh-CN" sz="1200" dirty="0"/>
            </a:fld>
            <a:endParaRPr lang="en-US" altLang="zh-CN" sz="1200" dirty="0"/>
          </a:p>
        </p:txBody>
      </p:sp>
      <p:sp>
        <p:nvSpPr>
          <p:cNvPr id="9219" name="Text Box 17">
            <a:hlinkClick r:id="rId1" action="ppaction://hlinksldjump"/>
          </p:cNvPr>
          <p:cNvSpPr txBox="1"/>
          <p:nvPr/>
        </p:nvSpPr>
        <p:spPr>
          <a:xfrm>
            <a:off x="1285875" y="1314450"/>
            <a:ext cx="5940425" cy="522288"/>
          </a:xfrm>
          <a:prstGeom prst="rect">
            <a:avLst/>
          </a:prstGeom>
          <a:noFill/>
          <a:ln w="9525">
            <a:noFill/>
          </a:ln>
        </p:spPr>
        <p:txBody>
          <a:bodyPr>
            <a:spAutoFit/>
          </a:bodyPr>
          <a:p>
            <a:pPr>
              <a:spcBef>
                <a:spcPct val="50000"/>
              </a:spcBef>
            </a:pPr>
            <a:r>
              <a:rPr lang="en-US" altLang="zh-CN" b="1" dirty="0">
                <a:solidFill>
                  <a:srgbClr val="0000CC"/>
                </a:solidFill>
                <a:latin typeface="隶书" panose="02010509060101010101" pitchFamily="49" charset="-122"/>
                <a:ea typeface="隶书" panose="02010509060101010101" pitchFamily="49" charset="-122"/>
              </a:rPr>
              <a:t>1. </a:t>
            </a:r>
            <a:r>
              <a:rPr lang="zh-CN" altLang="en-US" b="1" dirty="0">
                <a:solidFill>
                  <a:srgbClr val="0000CC"/>
                </a:solidFill>
                <a:latin typeface="隶书" panose="02010509060101010101" pitchFamily="49" charset="-122"/>
                <a:ea typeface="隶书" panose="02010509060101010101" pitchFamily="49" charset="-122"/>
              </a:rPr>
              <a:t>电阻</a:t>
            </a:r>
            <a:r>
              <a:rPr lang="en-US" altLang="zh-CN" b="1" dirty="0">
                <a:solidFill>
                  <a:srgbClr val="0000CC"/>
                </a:solidFill>
                <a:latin typeface="隶书" panose="02010509060101010101" pitchFamily="49" charset="-122"/>
                <a:ea typeface="隶书" panose="02010509060101010101" pitchFamily="49" charset="-122"/>
              </a:rPr>
              <a:t>R</a:t>
            </a:r>
            <a:r>
              <a:rPr lang="zh-CN" altLang="en-US" b="1" dirty="0">
                <a:solidFill>
                  <a:srgbClr val="0000CC"/>
                </a:solidFill>
                <a:latin typeface="隶书" panose="02010509060101010101" pitchFamily="49" charset="-122"/>
                <a:ea typeface="隶书" panose="02010509060101010101" pitchFamily="49" charset="-122"/>
              </a:rPr>
              <a:t>  电压电流的相位关系</a:t>
            </a:r>
            <a:endParaRPr lang="zh-CN" altLang="en-US" b="1" dirty="0">
              <a:solidFill>
                <a:srgbClr val="0000CC"/>
              </a:solidFill>
              <a:latin typeface="隶书" panose="02010509060101010101" pitchFamily="49" charset="-122"/>
              <a:ea typeface="隶书" panose="02010509060101010101" pitchFamily="49" charset="-122"/>
            </a:endParaRPr>
          </a:p>
        </p:txBody>
      </p:sp>
      <p:graphicFrame>
        <p:nvGraphicFramePr>
          <p:cNvPr id="9220" name="Object 2"/>
          <p:cNvGraphicFramePr>
            <a:graphicFrameLocks noChangeAspect="1"/>
          </p:cNvGraphicFramePr>
          <p:nvPr/>
        </p:nvGraphicFramePr>
        <p:xfrm>
          <a:off x="3311525" y="1989138"/>
          <a:ext cx="1439863" cy="519112"/>
        </p:xfrm>
        <a:graphic>
          <a:graphicData uri="http://schemas.openxmlformats.org/presentationml/2006/ole">
            <mc:AlternateContent xmlns:mc="http://schemas.openxmlformats.org/markup-compatibility/2006">
              <mc:Choice xmlns:v="urn:schemas-microsoft-com:vml" Requires="v">
                <p:oleObj spid="_x0000_s3080" name="" r:id="rId2" imgW="596900" imgH="215900" progId="Equation.DSMT4">
                  <p:embed/>
                </p:oleObj>
              </mc:Choice>
              <mc:Fallback>
                <p:oleObj name="" r:id="rId2" imgW="596900" imgH="215900" progId="Equation.DSMT4">
                  <p:embed/>
                  <p:pic>
                    <p:nvPicPr>
                      <p:cNvPr id="0" name="图片 3079"/>
                      <p:cNvPicPr/>
                      <p:nvPr/>
                    </p:nvPicPr>
                    <p:blipFill>
                      <a:blip r:embed="rId3"/>
                      <a:stretch>
                        <a:fillRect/>
                      </a:stretch>
                    </p:blipFill>
                    <p:spPr>
                      <a:xfrm>
                        <a:off x="3311525" y="1989138"/>
                        <a:ext cx="1439863" cy="519112"/>
                      </a:xfrm>
                      <a:prstGeom prst="rect">
                        <a:avLst/>
                      </a:prstGeom>
                      <a:noFill/>
                      <a:ln w="38100">
                        <a:noFill/>
                        <a:miter/>
                      </a:ln>
                    </p:spPr>
                  </p:pic>
                </p:oleObj>
              </mc:Fallback>
            </mc:AlternateContent>
          </a:graphicData>
        </a:graphic>
      </p:graphicFrame>
      <p:sp>
        <p:nvSpPr>
          <p:cNvPr id="9221" name="Text Box 36">
            <a:hlinkClick r:id="rId1" action="ppaction://hlinksldjump"/>
          </p:cNvPr>
          <p:cNvSpPr txBox="1"/>
          <p:nvPr/>
        </p:nvSpPr>
        <p:spPr>
          <a:xfrm>
            <a:off x="1331913" y="2754313"/>
            <a:ext cx="5616575" cy="519112"/>
          </a:xfrm>
          <a:prstGeom prst="rect">
            <a:avLst/>
          </a:prstGeom>
          <a:noFill/>
          <a:ln w="9525">
            <a:noFill/>
          </a:ln>
        </p:spPr>
        <p:txBody>
          <a:bodyPr>
            <a:spAutoFit/>
          </a:bodyPr>
          <a:p>
            <a:pPr>
              <a:spcBef>
                <a:spcPct val="50000"/>
              </a:spcBef>
            </a:pPr>
            <a:r>
              <a:rPr lang="en-US" altLang="zh-CN" b="1" dirty="0">
                <a:solidFill>
                  <a:srgbClr val="0000CC"/>
                </a:solidFill>
                <a:latin typeface="隶书" panose="02010509060101010101" pitchFamily="49" charset="-122"/>
                <a:ea typeface="隶书" panose="02010509060101010101" pitchFamily="49" charset="-122"/>
              </a:rPr>
              <a:t>2. </a:t>
            </a:r>
            <a:r>
              <a:rPr lang="zh-CN" altLang="en-US" b="1" dirty="0">
                <a:solidFill>
                  <a:srgbClr val="0000CC"/>
                </a:solidFill>
                <a:latin typeface="隶书" panose="02010509060101010101" pitchFamily="49" charset="-122"/>
                <a:ea typeface="隶书" panose="02010509060101010101" pitchFamily="49" charset="-122"/>
              </a:rPr>
              <a:t>电感</a:t>
            </a:r>
            <a:r>
              <a:rPr lang="en-US" altLang="zh-CN" b="1" dirty="0">
                <a:solidFill>
                  <a:srgbClr val="0000CC"/>
                </a:solidFill>
                <a:latin typeface="隶书" panose="02010509060101010101" pitchFamily="49" charset="-122"/>
                <a:ea typeface="隶书" panose="02010509060101010101" pitchFamily="49" charset="-122"/>
              </a:rPr>
              <a:t>L</a:t>
            </a:r>
            <a:r>
              <a:rPr lang="zh-CN" altLang="en-US" b="1" dirty="0">
                <a:solidFill>
                  <a:srgbClr val="0000CC"/>
                </a:solidFill>
                <a:latin typeface="隶书" panose="02010509060101010101" pitchFamily="49" charset="-122"/>
                <a:ea typeface="隶书" panose="02010509060101010101" pitchFamily="49" charset="-122"/>
              </a:rPr>
              <a:t>  电压电流的相位关系</a:t>
            </a:r>
            <a:endParaRPr lang="zh-CN" altLang="en-US" b="1" dirty="0">
              <a:solidFill>
                <a:srgbClr val="0000CC"/>
              </a:solidFill>
              <a:latin typeface="隶书" panose="02010509060101010101" pitchFamily="49" charset="-122"/>
              <a:ea typeface="隶书" panose="02010509060101010101" pitchFamily="49" charset="-122"/>
            </a:endParaRPr>
          </a:p>
        </p:txBody>
      </p:sp>
      <p:graphicFrame>
        <p:nvGraphicFramePr>
          <p:cNvPr id="9222" name="Object 3"/>
          <p:cNvGraphicFramePr>
            <a:graphicFrameLocks noChangeAspect="1"/>
          </p:cNvGraphicFramePr>
          <p:nvPr/>
        </p:nvGraphicFramePr>
        <p:xfrm>
          <a:off x="3041650" y="3519488"/>
          <a:ext cx="1873250" cy="561975"/>
        </p:xfrm>
        <a:graphic>
          <a:graphicData uri="http://schemas.openxmlformats.org/presentationml/2006/ole">
            <mc:AlternateContent xmlns:mc="http://schemas.openxmlformats.org/markup-compatibility/2006">
              <mc:Choice xmlns:v="urn:schemas-microsoft-com:vml" Requires="v">
                <p:oleObj spid="_x0000_s3081" name="" r:id="rId4" imgW="761365" imgH="228600" progId="Equation.DSMT4">
                  <p:embed/>
                </p:oleObj>
              </mc:Choice>
              <mc:Fallback>
                <p:oleObj name="" r:id="rId4" imgW="761365" imgH="228600" progId="Equation.DSMT4">
                  <p:embed/>
                  <p:pic>
                    <p:nvPicPr>
                      <p:cNvPr id="0" name="图片 3080"/>
                      <p:cNvPicPr/>
                      <p:nvPr/>
                    </p:nvPicPr>
                    <p:blipFill>
                      <a:blip r:embed="rId5"/>
                      <a:stretch>
                        <a:fillRect/>
                      </a:stretch>
                    </p:blipFill>
                    <p:spPr>
                      <a:xfrm>
                        <a:off x="3041650" y="3519488"/>
                        <a:ext cx="1873250" cy="561975"/>
                      </a:xfrm>
                      <a:prstGeom prst="rect">
                        <a:avLst/>
                      </a:prstGeom>
                      <a:noFill/>
                      <a:ln w="38100">
                        <a:noFill/>
                        <a:miter/>
                      </a:ln>
                    </p:spPr>
                  </p:pic>
                </p:oleObj>
              </mc:Fallback>
            </mc:AlternateContent>
          </a:graphicData>
        </a:graphic>
      </p:graphicFrame>
      <p:sp>
        <p:nvSpPr>
          <p:cNvPr id="9223" name="Text Box 38">
            <a:hlinkClick r:id="rId1" action="ppaction://hlinksldjump"/>
          </p:cNvPr>
          <p:cNvSpPr txBox="1"/>
          <p:nvPr/>
        </p:nvSpPr>
        <p:spPr>
          <a:xfrm>
            <a:off x="1331913" y="4284663"/>
            <a:ext cx="5976937" cy="519112"/>
          </a:xfrm>
          <a:prstGeom prst="rect">
            <a:avLst/>
          </a:prstGeom>
          <a:noFill/>
          <a:ln w="9525">
            <a:noFill/>
          </a:ln>
        </p:spPr>
        <p:txBody>
          <a:bodyPr>
            <a:spAutoFit/>
          </a:bodyPr>
          <a:p>
            <a:pPr>
              <a:spcBef>
                <a:spcPct val="50000"/>
              </a:spcBef>
            </a:pPr>
            <a:r>
              <a:rPr lang="en-US" altLang="zh-CN" b="1" dirty="0">
                <a:solidFill>
                  <a:srgbClr val="0000CC"/>
                </a:solidFill>
                <a:latin typeface="隶书" panose="02010509060101010101" pitchFamily="49" charset="-122"/>
                <a:ea typeface="隶书" panose="02010509060101010101" pitchFamily="49" charset="-122"/>
              </a:rPr>
              <a:t>3. </a:t>
            </a:r>
            <a:r>
              <a:rPr lang="zh-CN" altLang="en-US" b="1" dirty="0">
                <a:solidFill>
                  <a:srgbClr val="0000CC"/>
                </a:solidFill>
                <a:latin typeface="隶书" panose="02010509060101010101" pitchFamily="49" charset="-122"/>
                <a:ea typeface="隶书" panose="02010509060101010101" pitchFamily="49" charset="-122"/>
              </a:rPr>
              <a:t>电容</a:t>
            </a:r>
            <a:r>
              <a:rPr lang="en-US" altLang="zh-CN" b="1" dirty="0">
                <a:solidFill>
                  <a:srgbClr val="0000CC"/>
                </a:solidFill>
                <a:latin typeface="隶书" panose="02010509060101010101" pitchFamily="49" charset="-122"/>
                <a:ea typeface="隶书" panose="02010509060101010101" pitchFamily="49" charset="-122"/>
              </a:rPr>
              <a:t>C</a:t>
            </a:r>
            <a:r>
              <a:rPr lang="zh-CN" altLang="en-US" b="1" dirty="0">
                <a:solidFill>
                  <a:srgbClr val="0000CC"/>
                </a:solidFill>
                <a:latin typeface="隶书" panose="02010509060101010101" pitchFamily="49" charset="-122"/>
                <a:ea typeface="隶书" panose="02010509060101010101" pitchFamily="49" charset="-122"/>
              </a:rPr>
              <a:t>  电压电流的相位关系</a:t>
            </a:r>
            <a:endParaRPr lang="zh-CN" altLang="en-US" b="1" dirty="0">
              <a:solidFill>
                <a:srgbClr val="0000CC"/>
              </a:solidFill>
              <a:latin typeface="隶书" panose="02010509060101010101" pitchFamily="49" charset="-122"/>
              <a:ea typeface="隶书" panose="02010509060101010101" pitchFamily="49" charset="-122"/>
            </a:endParaRPr>
          </a:p>
        </p:txBody>
      </p:sp>
      <p:graphicFrame>
        <p:nvGraphicFramePr>
          <p:cNvPr id="9224" name="Object 4"/>
          <p:cNvGraphicFramePr>
            <a:graphicFrameLocks noChangeAspect="1"/>
          </p:cNvGraphicFramePr>
          <p:nvPr/>
        </p:nvGraphicFramePr>
        <p:xfrm>
          <a:off x="2997200" y="4868863"/>
          <a:ext cx="2016125" cy="1008062"/>
        </p:xfrm>
        <a:graphic>
          <a:graphicData uri="http://schemas.openxmlformats.org/presentationml/2006/ole">
            <mc:AlternateContent xmlns:mc="http://schemas.openxmlformats.org/markup-compatibility/2006">
              <mc:Choice xmlns:v="urn:schemas-microsoft-com:vml" Requires="v">
                <p:oleObj spid="_x0000_s3083" name="" r:id="rId6" imgW="838200" imgH="419100" progId="Equation.DSMT4">
                  <p:embed/>
                </p:oleObj>
              </mc:Choice>
              <mc:Fallback>
                <p:oleObj name="" r:id="rId6" imgW="838200" imgH="419100" progId="Equation.DSMT4">
                  <p:embed/>
                  <p:pic>
                    <p:nvPicPr>
                      <p:cNvPr id="0" name="图片 3082"/>
                      <p:cNvPicPr/>
                      <p:nvPr/>
                    </p:nvPicPr>
                    <p:blipFill>
                      <a:blip r:embed="rId7"/>
                      <a:stretch>
                        <a:fillRect/>
                      </a:stretch>
                    </p:blipFill>
                    <p:spPr>
                      <a:xfrm>
                        <a:off x="2997200" y="4868863"/>
                        <a:ext cx="2016125" cy="1008062"/>
                      </a:xfrm>
                      <a:prstGeom prst="rect">
                        <a:avLst/>
                      </a:prstGeom>
                      <a:noFill/>
                      <a:ln w="38100">
                        <a:noFill/>
                        <a:miter/>
                      </a:ln>
                    </p:spPr>
                  </p:pic>
                </p:oleObj>
              </mc:Fallback>
            </mc:AlternateContent>
          </a:graphicData>
        </a:graphic>
      </p:graphicFrame>
      <p:sp>
        <p:nvSpPr>
          <p:cNvPr id="9225" name="Text Box 17">
            <a:hlinkClick r:id="rId1" action="ppaction://hlinksldjump"/>
          </p:cNvPr>
          <p:cNvSpPr txBox="1"/>
          <p:nvPr/>
        </p:nvSpPr>
        <p:spPr>
          <a:xfrm>
            <a:off x="431800" y="638175"/>
            <a:ext cx="7966075" cy="521970"/>
          </a:xfrm>
          <a:prstGeom prst="rect">
            <a:avLst/>
          </a:prstGeom>
          <a:noFill/>
          <a:ln w="9525">
            <a:noFill/>
          </a:ln>
        </p:spPr>
        <p:txBody>
          <a:bodyPr>
            <a:spAutoFit/>
          </a:bodyPr>
          <a:p>
            <a:pPr>
              <a:spcBef>
                <a:spcPct val="50000"/>
              </a:spcBef>
            </a:pPr>
            <a:r>
              <a:rPr lang="en-US" altLang="zh-CN" b="1" dirty="0">
                <a:solidFill>
                  <a:schemeClr val="bg2"/>
                </a:solidFill>
                <a:latin typeface="楷体_GB2312" pitchFamily="49" charset="-122"/>
                <a:ea typeface="楷体_GB2312" pitchFamily="49" charset="-122"/>
              </a:rPr>
              <a:t>4.</a:t>
            </a:r>
            <a:r>
              <a:rPr lang="zh-CN" altLang="en-US" b="1" dirty="0">
                <a:latin typeface="Times New Roman" panose="02020603050405020304" pitchFamily="18" charset="0"/>
                <a:ea typeface="楷体_GB2312" pitchFamily="49" charset="-122"/>
              </a:rPr>
              <a:t>正弦稳态电路中</a:t>
            </a:r>
            <a:r>
              <a:rPr lang="en-US" altLang="zh-CN" b="1" i="1" dirty="0">
                <a:latin typeface="Times New Roman" panose="02020603050405020304" pitchFamily="18" charset="0"/>
                <a:ea typeface="楷体_GB2312" pitchFamily="49" charset="-122"/>
              </a:rPr>
              <a:t>R</a:t>
            </a:r>
            <a:r>
              <a:rPr lang="zh-CN" altLang="en-US" b="1" i="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L</a:t>
            </a:r>
            <a:r>
              <a:rPr lang="zh-CN" altLang="en-US" b="1" i="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元件的电压电流关系</a:t>
            </a:r>
            <a:endParaRPr lang="zh-CN" altLang="en-US" b="1" dirty="0">
              <a:solidFill>
                <a:schemeClr val="bg2"/>
              </a:solidFill>
              <a:latin typeface="楷体_GB2312" pitchFamily="49" charset="-122"/>
              <a:ea typeface="楷体_GB2312" pitchFamily="49" charset="-12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Text Box 4">
            <a:hlinkClick r:id="rId1" action="ppaction://hlinksldjump"/>
          </p:cNvPr>
          <p:cNvSpPr txBox="1"/>
          <p:nvPr/>
        </p:nvSpPr>
        <p:spPr>
          <a:xfrm>
            <a:off x="1258888" y="1268413"/>
            <a:ext cx="6553200" cy="519112"/>
          </a:xfrm>
          <a:prstGeom prst="rect">
            <a:avLst/>
          </a:prstGeom>
          <a:noFill/>
          <a:ln w="9525">
            <a:noFill/>
          </a:ln>
        </p:spPr>
        <p:txBody>
          <a:bodyPr>
            <a:spAutoFit/>
          </a:bodyPr>
          <a:p>
            <a:pPr>
              <a:spcBef>
                <a:spcPct val="50000"/>
              </a:spcBef>
            </a:pPr>
            <a:r>
              <a:rPr lang="zh-CN" altLang="en-US" b="1" dirty="0">
                <a:solidFill>
                  <a:srgbClr val="0000CC"/>
                </a:solidFill>
                <a:latin typeface="隶书" panose="02010509060101010101" pitchFamily="49" charset="-122"/>
                <a:ea typeface="隶书" panose="02010509060101010101" pitchFamily="49" charset="-122"/>
              </a:rPr>
              <a:t>电压电流相位关系的测试方法</a:t>
            </a:r>
            <a:endParaRPr lang="zh-CN" altLang="en-US" b="1" dirty="0">
              <a:solidFill>
                <a:srgbClr val="0000CC"/>
              </a:solidFill>
              <a:latin typeface="隶书" panose="02010509060101010101" pitchFamily="49" charset="-122"/>
              <a:ea typeface="隶书" panose="02010509060101010101" pitchFamily="49" charset="-122"/>
            </a:endParaRPr>
          </a:p>
        </p:txBody>
      </p:sp>
      <p:pic>
        <p:nvPicPr>
          <p:cNvPr id="12292" name="Picture 11" descr="3-7-2"/>
          <p:cNvPicPr>
            <a:picLocks noChangeAspect="1"/>
          </p:cNvPicPr>
          <p:nvPr/>
        </p:nvPicPr>
        <p:blipFill>
          <a:blip r:embed="rId2"/>
          <a:stretch>
            <a:fillRect/>
          </a:stretch>
        </p:blipFill>
        <p:spPr>
          <a:xfrm>
            <a:off x="2555875" y="2133600"/>
            <a:ext cx="4537075" cy="2154238"/>
          </a:xfrm>
          <a:prstGeom prst="rect">
            <a:avLst/>
          </a:prstGeom>
          <a:noFill/>
          <a:ln w="9525">
            <a:noFill/>
          </a:ln>
        </p:spPr>
      </p:pic>
      <p:sp>
        <p:nvSpPr>
          <p:cNvPr id="12293" name="Text Box 12"/>
          <p:cNvSpPr txBox="1"/>
          <p:nvPr/>
        </p:nvSpPr>
        <p:spPr>
          <a:xfrm>
            <a:off x="1116013" y="4724400"/>
            <a:ext cx="72009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楷体_GB2312" pitchFamily="49" charset="-122"/>
              </a:rPr>
              <a:t>其中</a:t>
            </a:r>
            <a:r>
              <a:rPr lang="en-US" altLang="zh-CN" sz="2400" b="1" dirty="0">
                <a:latin typeface="Times New Roman" panose="02020603050405020304" pitchFamily="18" charset="0"/>
                <a:ea typeface="楷体_GB2312" pitchFamily="49" charset="-122"/>
              </a:rPr>
              <a:t>X</a:t>
            </a:r>
            <a:r>
              <a:rPr lang="zh-CN" altLang="en-US" sz="2400" b="1" dirty="0">
                <a:latin typeface="Times New Roman" panose="02020603050405020304" pitchFamily="18" charset="0"/>
                <a:ea typeface="楷体_GB2312" pitchFamily="49" charset="-122"/>
              </a:rPr>
              <a:t>是被测元器件，</a:t>
            </a:r>
            <a:r>
              <a:rPr lang="en-US" altLang="zh-CN" sz="2400" b="1" i="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o</a:t>
            </a:r>
            <a:r>
              <a:rPr lang="zh-CN" altLang="en-US" sz="2400" b="1" dirty="0">
                <a:latin typeface="Times New Roman" panose="02020603050405020304" pitchFamily="18" charset="0"/>
                <a:ea typeface="楷体_GB2312" pitchFamily="49" charset="-122"/>
              </a:rPr>
              <a:t>是测量电流用的取样电阻。</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4">
            <a:hlinkClick r:id="rId1" action="ppaction://hlinksldjump"/>
          </p:cNvPr>
          <p:cNvSpPr txBox="1"/>
          <p:nvPr/>
        </p:nvSpPr>
        <p:spPr>
          <a:xfrm>
            <a:off x="1042988" y="908050"/>
            <a:ext cx="6553200" cy="519113"/>
          </a:xfrm>
          <a:prstGeom prst="rect">
            <a:avLst/>
          </a:prstGeom>
          <a:noFill/>
          <a:ln w="9525">
            <a:noFill/>
          </a:ln>
        </p:spPr>
        <p:txBody>
          <a:bodyPr>
            <a:spAutoFit/>
          </a:bodyPr>
          <a:p>
            <a:pPr>
              <a:spcBef>
                <a:spcPct val="50000"/>
              </a:spcBef>
            </a:pPr>
            <a:r>
              <a:rPr lang="zh-CN" altLang="en-US" b="1" dirty="0">
                <a:solidFill>
                  <a:srgbClr val="0000CC"/>
                </a:solidFill>
                <a:latin typeface="隶书" panose="02010509060101010101" pitchFamily="49" charset="-122"/>
                <a:ea typeface="隶书" panose="02010509060101010101" pitchFamily="49" charset="-122"/>
              </a:rPr>
              <a:t>相位差的测试方法</a:t>
            </a:r>
            <a:endParaRPr lang="zh-CN" altLang="en-US" b="1" dirty="0">
              <a:solidFill>
                <a:srgbClr val="0000CC"/>
              </a:solidFill>
              <a:latin typeface="隶书" panose="02010509060101010101" pitchFamily="49" charset="-122"/>
              <a:ea typeface="隶书" panose="02010509060101010101" pitchFamily="49" charset="-122"/>
            </a:endParaRPr>
          </a:p>
        </p:txBody>
      </p:sp>
      <p:sp>
        <p:nvSpPr>
          <p:cNvPr id="13316" name="Rectangle 11"/>
          <p:cNvSpPr/>
          <p:nvPr/>
        </p:nvSpPr>
        <p:spPr>
          <a:xfrm>
            <a:off x="755650" y="1916113"/>
            <a:ext cx="4608513" cy="503237"/>
          </a:xfrm>
          <a:prstGeom prst="rect">
            <a:avLst/>
          </a:prstGeom>
          <a:noFill/>
          <a:ln w="9525">
            <a:noFill/>
          </a:ln>
        </p:spPr>
        <p:txBody>
          <a:bodyPr lIns="36000" rIns="0"/>
          <a:p>
            <a:pPr marL="342900" indent="-342900">
              <a:lnSpc>
                <a:spcPct val="90000"/>
              </a:lnSpc>
              <a:spcBef>
                <a:spcPct val="20000"/>
              </a:spcBef>
              <a:buClr>
                <a:schemeClr val="bg2"/>
              </a:buClr>
              <a:buSzPct val="75000"/>
              <a:buFont typeface="Wingdings" panose="05000000000000000000" pitchFamily="2" charset="2"/>
            </a:pPr>
            <a:r>
              <a:rPr lang="zh-CN" altLang="en-US" sz="2000" b="1" dirty="0">
                <a:latin typeface="Arial" panose="020B0604020202020204" pitchFamily="34" charset="0"/>
              </a:rPr>
              <a:t>双迹法（截距法）测量相位差</a:t>
            </a:r>
            <a:endParaRPr lang="zh-CN" altLang="en-US" sz="2000" b="1" dirty="0">
              <a:latin typeface="Arial" panose="020B0604020202020204" pitchFamily="34" charset="0"/>
            </a:endParaRPr>
          </a:p>
        </p:txBody>
      </p:sp>
      <p:graphicFrame>
        <p:nvGraphicFramePr>
          <p:cNvPr id="13317" name="Object 2"/>
          <p:cNvGraphicFramePr>
            <a:graphicFrameLocks noChangeAspect="1"/>
          </p:cNvGraphicFramePr>
          <p:nvPr/>
        </p:nvGraphicFramePr>
        <p:xfrm>
          <a:off x="1547813" y="3284538"/>
          <a:ext cx="1871662" cy="839787"/>
        </p:xfrm>
        <a:graphic>
          <a:graphicData uri="http://schemas.openxmlformats.org/presentationml/2006/ole">
            <mc:AlternateContent xmlns:mc="http://schemas.openxmlformats.org/markup-compatibility/2006">
              <mc:Choice xmlns:v="urn:schemas-microsoft-com:vml" Requires="v">
                <p:oleObj spid="_x0000_s3078" name="" r:id="rId2" imgW="913765" imgH="406400" progId="Equation.DSMT4">
                  <p:embed/>
                </p:oleObj>
              </mc:Choice>
              <mc:Fallback>
                <p:oleObj name="" r:id="rId2" imgW="913765" imgH="406400" progId="Equation.DSMT4">
                  <p:embed/>
                  <p:pic>
                    <p:nvPicPr>
                      <p:cNvPr id="0" name="图片 3077"/>
                      <p:cNvPicPr/>
                      <p:nvPr/>
                    </p:nvPicPr>
                    <p:blipFill>
                      <a:blip r:embed="rId3"/>
                      <a:stretch>
                        <a:fillRect/>
                      </a:stretch>
                    </p:blipFill>
                    <p:spPr>
                      <a:xfrm>
                        <a:off x="1547813" y="3284538"/>
                        <a:ext cx="1871662" cy="839787"/>
                      </a:xfrm>
                      <a:prstGeom prst="rect">
                        <a:avLst/>
                      </a:prstGeom>
                      <a:noFill/>
                      <a:ln w="38100">
                        <a:noFill/>
                        <a:miter/>
                      </a:ln>
                    </p:spPr>
                  </p:pic>
                </p:oleObj>
              </mc:Fallback>
            </mc:AlternateContent>
          </a:graphicData>
        </a:graphic>
      </p:graphicFrame>
      <p:grpSp>
        <p:nvGrpSpPr>
          <p:cNvPr id="13318" name="Group 18"/>
          <p:cNvGrpSpPr/>
          <p:nvPr/>
        </p:nvGrpSpPr>
        <p:grpSpPr>
          <a:xfrm>
            <a:off x="3708400" y="1628775"/>
            <a:ext cx="5257800" cy="3455988"/>
            <a:chOff x="2336" y="1026"/>
            <a:chExt cx="3312" cy="2177"/>
          </a:xfrm>
        </p:grpSpPr>
        <p:pic>
          <p:nvPicPr>
            <p:cNvPr id="13319" name="Picture 12" descr="0278"/>
            <p:cNvPicPr preferRelativeResize="0">
              <a:picLocks noChangeAspect="1"/>
            </p:cNvPicPr>
            <p:nvPr/>
          </p:nvPicPr>
          <p:blipFill>
            <a:blip r:embed="rId4">
              <a:clrChange>
                <a:clrFrom>
                  <a:srgbClr val="FFFFFF"/>
                </a:clrFrom>
                <a:clrTo>
                  <a:srgbClr val="FFFFFF">
                    <a:alpha val="0"/>
                  </a:srgbClr>
                </a:clrTo>
              </a:clrChange>
            </a:blip>
            <a:stretch>
              <a:fillRect/>
            </a:stretch>
          </p:blipFill>
          <p:spPr>
            <a:xfrm>
              <a:off x="2336" y="1298"/>
              <a:ext cx="3312" cy="1800"/>
            </a:xfrm>
            <a:prstGeom prst="rect">
              <a:avLst/>
            </a:prstGeom>
            <a:noFill/>
            <a:ln w="9525">
              <a:noFill/>
            </a:ln>
          </p:spPr>
        </p:pic>
        <p:sp>
          <p:nvSpPr>
            <p:cNvPr id="13320" name="Line 16"/>
            <p:cNvSpPr/>
            <p:nvPr/>
          </p:nvSpPr>
          <p:spPr>
            <a:xfrm flipV="1">
              <a:off x="3085" y="1026"/>
              <a:ext cx="0" cy="2177"/>
            </a:xfrm>
            <a:prstGeom prst="line">
              <a:avLst/>
            </a:prstGeom>
            <a:ln w="28575" cap="flat" cmpd="sng">
              <a:solidFill>
                <a:schemeClr val="tx1"/>
              </a:solidFill>
              <a:prstDash val="solid"/>
              <a:headEnd type="none" w="med" len="med"/>
              <a:tailEnd type="triangle" w="med" len="med"/>
            </a:ln>
          </p:spPr>
        </p:sp>
        <p:sp>
          <p:nvSpPr>
            <p:cNvPr id="13321" name="Line 17"/>
            <p:cNvSpPr/>
            <p:nvPr/>
          </p:nvSpPr>
          <p:spPr>
            <a:xfrm>
              <a:off x="3016" y="2024"/>
              <a:ext cx="2449" cy="0"/>
            </a:xfrm>
            <a:prstGeom prst="line">
              <a:avLst/>
            </a:prstGeom>
            <a:ln w="28575" cap="flat" cmpd="sng">
              <a:solidFill>
                <a:schemeClr val="tx1"/>
              </a:solidFill>
              <a:prstDash val="solid"/>
              <a:headEnd type="none" w="med" len="med"/>
              <a:tailEnd type="triangle" w="med" len="med"/>
            </a:ln>
          </p:spPr>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6250" y="954088"/>
            <a:ext cx="8505825" cy="4814887"/>
          </a:xfrm>
        </p:spPr>
        <p:txBody>
          <a:bodyPr vert="horz" wrap="square" lIns="91440" tIns="45720" rIns="91440" bIns="45720" anchor="t"/>
          <a:p>
            <a:r>
              <a:rPr lang="zh-CN" altLang="en-US" b="1" dirty="0">
                <a:solidFill>
                  <a:srgbClr val="FF0000"/>
                </a:solidFill>
              </a:rPr>
              <a:t>开设内容：</a:t>
            </a:r>
            <a:endParaRPr lang="en-US" altLang="zh-CN" b="1" dirty="0">
              <a:solidFill>
                <a:srgbClr val="FF0000"/>
              </a:solidFill>
            </a:endParaRPr>
          </a:p>
          <a:p>
            <a:r>
              <a:rPr lang="zh-CN" altLang="en-US" dirty="0"/>
              <a:t>基本定理如戴维宁定理的验证；一阶电路的状态观察及测试；</a:t>
            </a:r>
            <a:r>
              <a:rPr lang="en-US" altLang="zh-CN" dirty="0"/>
              <a:t>RLC</a:t>
            </a:r>
            <a:r>
              <a:rPr lang="zh-CN" altLang="en-US" dirty="0"/>
              <a:t>元件的电压电流相位关系的测试；单级放大器的设计或者基本运算放大器的设计。</a:t>
            </a:r>
            <a:endParaRPr lang="en-US" altLang="zh-CN" dirty="0"/>
          </a:p>
          <a:p>
            <a:r>
              <a:rPr lang="zh-CN" altLang="en-US" dirty="0">
                <a:solidFill>
                  <a:srgbClr val="FF0000"/>
                </a:solidFill>
              </a:rPr>
              <a:t>考核方法：</a:t>
            </a:r>
            <a:endParaRPr lang="en-US" altLang="zh-CN" dirty="0">
              <a:solidFill>
                <a:srgbClr val="FF0000"/>
              </a:solidFill>
            </a:endParaRPr>
          </a:p>
          <a:p>
            <a:r>
              <a:rPr lang="zh-CN" altLang="en-US" dirty="0"/>
              <a:t>每次实验签到，提交两次实验报告，</a:t>
            </a:r>
            <a:r>
              <a:rPr lang="zh-CN" altLang="en-US" dirty="0">
                <a:solidFill>
                  <a:srgbClr val="FF0000"/>
                </a:solidFill>
              </a:rPr>
              <a:t>实验报告命名：</a:t>
            </a:r>
            <a:r>
              <a:rPr lang="zh-CN" altLang="en-US" dirty="0">
                <a:solidFill>
                  <a:srgbClr val="FF0000"/>
                </a:solidFill>
                <a:sym typeface="+mn-ea"/>
              </a:rPr>
              <a:t>学号姓名</a:t>
            </a:r>
            <a:r>
              <a:rPr lang="en-US" altLang="zh-CN" dirty="0">
                <a:solidFill>
                  <a:srgbClr val="FF0000"/>
                </a:solidFill>
                <a:sym typeface="+mn-ea"/>
              </a:rPr>
              <a:t>+</a:t>
            </a:r>
            <a:r>
              <a:rPr lang="zh-CN" altLang="en-US" dirty="0">
                <a:solidFill>
                  <a:srgbClr val="FF0000"/>
                </a:solidFill>
              </a:rPr>
              <a:t>实验几</a:t>
            </a:r>
            <a:r>
              <a:rPr lang="zh-CN" altLang="en-US" dirty="0"/>
              <a:t>。</a:t>
            </a:r>
            <a:endParaRPr lang="en-US" altLang="zh-CN" dirty="0"/>
          </a:p>
          <a:p>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6" end="79"/>
                                            </p:txEl>
                                          </p:spTgt>
                                        </p:tgtEl>
                                        <p:attrNameLst>
                                          <p:attrName>style.visibility</p:attrName>
                                        </p:attrNameLst>
                                      </p:cBhvr>
                                      <p:to>
                                        <p:strVal val="visible"/>
                                      </p:to>
                                    </p:set>
                                    <p:animEffect transition="in" filter="box(in)">
                                      <p:cBhvr>
                                        <p:cTn id="7" dur="500"/>
                                        <p:tgtEl>
                                          <p:spTgt spid="3">
                                            <p:txEl>
                                              <p:charRg st="6" end="79"/>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charRg st="79" end="85"/>
                                            </p:txEl>
                                          </p:spTgt>
                                        </p:tgtEl>
                                        <p:attrNameLst>
                                          <p:attrName>style.visibility</p:attrName>
                                        </p:attrNameLst>
                                      </p:cBhvr>
                                      <p:to>
                                        <p:strVal val="visible"/>
                                      </p:to>
                                    </p:set>
                                    <p:animEffect transition="in" filter="diamond(in)">
                                      <p:cBhvr>
                                        <p:cTn id="12" dur="1000"/>
                                        <p:tgtEl>
                                          <p:spTgt spid="3">
                                            <p:txEl>
                                              <p:charRg st="79" end="85"/>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charRg st="85" end="145"/>
                                            </p:txEl>
                                          </p:spTgt>
                                        </p:tgtEl>
                                        <p:attrNameLst>
                                          <p:attrName>style.visibility</p:attrName>
                                        </p:attrNameLst>
                                      </p:cBhvr>
                                      <p:to>
                                        <p:strVal val="visible"/>
                                      </p:to>
                                    </p:set>
                                    <p:animEffect transition="in" filter="diamond(in)">
                                      <p:cBhvr>
                                        <p:cTn id="15" dur="1000"/>
                                        <p:tgtEl>
                                          <p:spTgt spid="3">
                                            <p:txEl>
                                              <p:charRg st="85"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341313" y="414338"/>
            <a:ext cx="3440112" cy="739775"/>
          </a:xfrm>
        </p:spPr>
        <p:txBody>
          <a:bodyPr vert="horz" wrap="square" lIns="91440" tIns="45720" rIns="91440" bIns="45720" anchor="ctr"/>
          <a:p>
            <a:pPr eaLnBrk="1" hangingPunct="1"/>
            <a:r>
              <a:rPr lang="zh-CN" altLang="en-US" dirty="0"/>
              <a:t>四、实验内容</a:t>
            </a:r>
            <a:endParaRPr lang="zh-CN" altLang="en-US" dirty="0"/>
          </a:p>
        </p:txBody>
      </p:sp>
      <p:sp>
        <p:nvSpPr>
          <p:cNvPr id="8" name="Rectangle 1"/>
          <p:cNvSpPr>
            <a:spLocks noChangeArrowheads="1"/>
          </p:cNvSpPr>
          <p:nvPr/>
        </p:nvSpPr>
        <p:spPr bwMode="auto">
          <a:xfrm>
            <a:off x="439420" y="1428115"/>
            <a:ext cx="7842250" cy="3107690"/>
          </a:xfrm>
          <a:prstGeom prst="rect">
            <a:avLst/>
          </a:prstGeom>
          <a:noFill/>
          <a:ln w="9525">
            <a:noFill/>
            <a:miter lim="800000"/>
          </a:ln>
          <a:effectLst/>
        </p:spPr>
        <p:txBody>
          <a:bodyPr wrap="square" anchor="ctr">
            <a:spAutoFit/>
          </a:bodyPr>
          <a:lstStyle/>
          <a:p>
            <a:pPr marL="0" marR="0" lvl="0" indent="447675"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戴维南定理的验证</a:t>
            </a:r>
            <a:endPar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47675"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47675"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一阶</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RC</a:t>
            </a: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电路的阶跃响应测试</a:t>
            </a:r>
            <a:endPar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47675"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47675" algn="l" defTabSz="914400" rtl="0" eaLnBrk="0" fontAlgn="base" latinLnBrk="0" hangingPunct="0">
              <a:lnSpc>
                <a:spcPct val="100000"/>
              </a:lnSpc>
              <a:buClrTx/>
              <a:buSzTx/>
              <a:buFontTx/>
              <a:buNone/>
              <a:defRPr/>
            </a:pP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lang="zh-CN" altLang="en-US" b="1" noProof="0" dirty="0">
                <a:ln>
                  <a:noFill/>
                </a:ln>
                <a:solidFill>
                  <a:schemeClr val="bg2">
                    <a:lumMod val="60000"/>
                    <a:lumOff val="40000"/>
                  </a:schemeClr>
                </a:solidFill>
                <a:effectLst/>
                <a:uLnTx/>
                <a:uFillTx/>
                <a:latin typeface="Times New Roman" panose="02020603050405020304" pitchFamily="18" charset="0"/>
                <a:cs typeface="Times New Roman" panose="02020603050405020304" pitchFamily="18" charset="0"/>
                <a:sym typeface="+mn-ea"/>
              </a:rPr>
              <a:t>基本R/L/C的相位差观察</a:t>
            </a:r>
            <a:endParaRPr lang="zh-CN" altLang="en-US" b="1" noProof="0" dirty="0">
              <a:ln>
                <a:noFill/>
              </a:ln>
              <a:solidFill>
                <a:schemeClr val="bg2">
                  <a:lumMod val="60000"/>
                  <a:lumOff val="40000"/>
                </a:schemeClr>
              </a:solidFill>
              <a:effectLst/>
              <a:uLnTx/>
              <a:uFillTx/>
              <a:latin typeface="Times New Roman" panose="02020603050405020304" pitchFamily="18" charset="0"/>
              <a:cs typeface="Times New Roman" panose="02020603050405020304" pitchFamily="18" charset="0"/>
              <a:sym typeface="+mn-ea"/>
            </a:endParaRPr>
          </a:p>
          <a:p>
            <a:pPr marL="0" marR="0" lvl="0" indent="447675" algn="l" defTabSz="914400" rtl="0" eaLnBrk="0" fontAlgn="base" latinLnBrk="0" hangingPunct="0">
              <a:lnSpc>
                <a:spcPct val="100000"/>
              </a:lnSpc>
              <a:buClrTx/>
              <a:buSzTx/>
              <a:buFontTx/>
              <a:buNone/>
              <a:defRPr/>
            </a:pPr>
            <a:endParaRPr lang="zh-CN" altLang="en-US" b="1" noProof="0" dirty="0">
              <a:ln>
                <a:noFill/>
              </a:ln>
              <a:solidFill>
                <a:schemeClr val="bg2">
                  <a:lumMod val="60000"/>
                  <a:lumOff val="40000"/>
                </a:schemeClr>
              </a:solidFill>
              <a:effectLst/>
              <a:uLnTx/>
              <a:uFillTx/>
              <a:latin typeface="Times New Roman" panose="02020603050405020304" pitchFamily="18" charset="0"/>
              <a:cs typeface="Times New Roman" panose="02020603050405020304" pitchFamily="18" charset="0"/>
              <a:sym typeface="+mn-ea"/>
            </a:endParaRPr>
          </a:p>
          <a:p>
            <a:pPr marL="0" marR="0" lvl="0" indent="447675" algn="l" defTabSz="914400" rtl="0" eaLnBrk="0" fontAlgn="base" latinLnBrk="0" hangingPunct="0">
              <a:lnSpc>
                <a:spcPct val="100000"/>
              </a:lnSpc>
              <a:buClrTx/>
              <a:buSzTx/>
              <a:buFontTx/>
              <a:buNone/>
              <a:defRPr/>
            </a:pP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选作</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RL</a:t>
            </a: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电路的阶跃响应和叠加定理验证</a:t>
            </a:r>
            <a:endPar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39"/>
          <p:cNvSpPr txBox="1"/>
          <p:nvPr/>
        </p:nvSpPr>
        <p:spPr>
          <a:xfrm>
            <a:off x="385763" y="4103688"/>
            <a:ext cx="8461375" cy="1814830"/>
          </a:xfrm>
          <a:prstGeom prst="rect">
            <a:avLst/>
          </a:prstGeom>
          <a:noFill/>
          <a:ln w="9525">
            <a:noFill/>
          </a:ln>
        </p:spPr>
        <p:txBody>
          <a:bodyPr anchor="t">
            <a:spAutoFit/>
          </a:bodyPr>
          <a:p>
            <a:pPr>
              <a:spcBef>
                <a:spcPct val="50000"/>
              </a:spcBef>
            </a:pPr>
            <a:r>
              <a:rPr lang="zh-CN" altLang="en-US" b="1" dirty="0">
                <a:solidFill>
                  <a:srgbClr val="6C121B"/>
                </a:solidFill>
                <a:latin typeface="Arial" panose="020B0604020202020204" pitchFamily="34" charset="0"/>
                <a:ea typeface="宋体" panose="02010600030101010101" pitchFamily="2" charset="-122"/>
              </a:rPr>
              <a:t>含源一端口电路如上左图所示，根据前面介绍的方法求出该电路的戴维宁等效电路，即</a:t>
            </a:r>
            <a:r>
              <a:rPr lang="en-US" altLang="zh-CN" b="1" dirty="0">
                <a:solidFill>
                  <a:srgbClr val="6C121B"/>
                </a:solidFill>
                <a:latin typeface="Arial" panose="020B0604020202020204" pitchFamily="34" charset="0"/>
                <a:ea typeface="宋体" panose="02010600030101010101" pitchFamily="2" charset="-122"/>
              </a:rPr>
              <a:t>Uoc</a:t>
            </a:r>
            <a:r>
              <a:rPr lang="zh-CN" altLang="en-US" b="1" dirty="0">
                <a:solidFill>
                  <a:srgbClr val="6C121B"/>
                </a:solidFill>
                <a:latin typeface="Arial" panose="020B0604020202020204" pitchFamily="34" charset="0"/>
                <a:ea typeface="宋体" panose="02010600030101010101" pitchFamily="2" charset="-122"/>
              </a:rPr>
              <a:t>和等效电阻</a:t>
            </a:r>
            <a:r>
              <a:rPr lang="en-US" altLang="zh-CN" b="1" dirty="0">
                <a:solidFill>
                  <a:srgbClr val="6C121B"/>
                </a:solidFill>
                <a:latin typeface="Arial" panose="020B0604020202020204" pitchFamily="34" charset="0"/>
                <a:ea typeface="宋体" panose="02010600030101010101" pitchFamily="2" charset="-122"/>
              </a:rPr>
              <a:t>R0，</a:t>
            </a:r>
            <a:r>
              <a:rPr lang="zh-CN" altLang="en-US" b="1" dirty="0">
                <a:solidFill>
                  <a:srgbClr val="6C121B"/>
                </a:solidFill>
                <a:latin typeface="Arial" panose="020B0604020202020204" pitchFamily="34" charset="0"/>
                <a:ea typeface="宋体" panose="02010600030101010101" pitchFamily="2" charset="-122"/>
              </a:rPr>
              <a:t>并记录得到的两个值。也可以同学自己搭建电路进行戴维南定理验证。</a:t>
            </a:r>
            <a:endParaRPr lang="en-US" altLang="zh-CN" b="1" dirty="0">
              <a:solidFill>
                <a:srgbClr val="6C121B"/>
              </a:solidFill>
              <a:latin typeface="Arial" panose="020B0604020202020204" pitchFamily="34" charset="0"/>
              <a:ea typeface="宋体" panose="02010600030101010101" pitchFamily="2" charset="-122"/>
            </a:endParaRPr>
          </a:p>
        </p:txBody>
      </p:sp>
      <p:sp>
        <p:nvSpPr>
          <p:cNvPr id="30722" name="标题 1"/>
          <p:cNvSpPr txBox="1"/>
          <p:nvPr/>
        </p:nvSpPr>
        <p:spPr>
          <a:xfrm>
            <a:off x="478473" y="686753"/>
            <a:ext cx="7740650" cy="584200"/>
          </a:xfrm>
          <a:prstGeom prst="rect">
            <a:avLst/>
          </a:prstGeom>
          <a:noFill/>
          <a:ln w="9525">
            <a:noFill/>
          </a:ln>
        </p:spPr>
        <p:txBody>
          <a:bodyPr anchor="t"/>
          <a:p>
            <a:pPr eaLnBrk="0" hangingPunct="0">
              <a:buSzTx/>
            </a:pPr>
            <a:r>
              <a:rPr lang="en-US" altLang="zh-CN" dirty="0">
                <a:solidFill>
                  <a:srgbClr val="D54809"/>
                </a:solidFill>
                <a:latin typeface="Arial" panose="020B0604020202020204" pitchFamily="34" charset="0"/>
                <a:ea typeface="隶书" panose="02010509060101010101" pitchFamily="49" charset="-122"/>
              </a:rPr>
              <a:t>1</a:t>
            </a:r>
            <a:r>
              <a:rPr lang="zh-CN" altLang="en-US" dirty="0">
                <a:solidFill>
                  <a:srgbClr val="D54809"/>
                </a:solidFill>
                <a:latin typeface="Arial" panose="020B0604020202020204" pitchFamily="34" charset="0"/>
                <a:ea typeface="隶书" panose="02010509060101010101" pitchFamily="49" charset="-122"/>
              </a:rPr>
              <a:t>、</a:t>
            </a:r>
            <a:r>
              <a:rPr lang="zh-CN" altLang="en-US" dirty="0">
                <a:solidFill>
                  <a:srgbClr val="D54809"/>
                </a:solidFill>
                <a:latin typeface="Arial" panose="020B0604020202020204" pitchFamily="34" charset="0"/>
                <a:ea typeface="隶书" panose="02010509060101010101" pitchFamily="49" charset="-122"/>
              </a:rPr>
              <a:t>戴维宁定理验证的参考电路</a:t>
            </a:r>
            <a:endParaRPr lang="zh-CN" altLang="en-US" dirty="0">
              <a:solidFill>
                <a:srgbClr val="D54809"/>
              </a:solidFill>
              <a:latin typeface="Arial" panose="020B0604020202020204" pitchFamily="34" charset="0"/>
              <a:ea typeface="隶书" panose="02010509060101010101" pitchFamily="49" charset="-122"/>
            </a:endParaRPr>
          </a:p>
        </p:txBody>
      </p:sp>
      <p:pic>
        <p:nvPicPr>
          <p:cNvPr id="30723" name="Picture 5" descr="C:\Users\Administrator\AppData\Roaming\Tencent\Users\273923803\QQ\WinTemp\RichOle\U[3ZYM9`GH5~GW1FKH@OP5Q.png"/>
          <p:cNvPicPr>
            <a:picLocks noChangeAspect="1"/>
          </p:cNvPicPr>
          <p:nvPr/>
        </p:nvPicPr>
        <p:blipFill>
          <a:blip r:embed="rId1"/>
          <a:stretch>
            <a:fillRect/>
          </a:stretch>
        </p:blipFill>
        <p:spPr>
          <a:xfrm>
            <a:off x="2411413" y="1179513"/>
            <a:ext cx="3543300" cy="2676525"/>
          </a:xfrm>
          <a:prstGeom prst="rect">
            <a:avLst/>
          </a:prstGeom>
          <a:noFill/>
          <a:ln w="9525">
            <a:noFill/>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39"/>
          <p:cNvSpPr txBox="1"/>
          <p:nvPr/>
        </p:nvSpPr>
        <p:spPr>
          <a:xfrm>
            <a:off x="728028" y="2574290"/>
            <a:ext cx="7488237" cy="2443163"/>
          </a:xfrm>
          <a:prstGeom prst="rect">
            <a:avLst/>
          </a:prstGeom>
          <a:noFill/>
          <a:ln w="9525">
            <a:noFill/>
          </a:ln>
        </p:spPr>
        <p:txBody>
          <a:bodyPr anchor="t">
            <a:spAutoFit/>
          </a:bodyPr>
          <a:p>
            <a:pPr>
              <a:spcBef>
                <a:spcPct val="50000"/>
              </a:spcBef>
            </a:pPr>
            <a:r>
              <a:rPr lang="zh-CN" altLang="en-US" b="1" dirty="0">
                <a:solidFill>
                  <a:srgbClr val="6C121B"/>
                </a:solidFill>
                <a:latin typeface="Arial" panose="020B0604020202020204" pitchFamily="34" charset="0"/>
                <a:ea typeface="宋体" panose="02010600030101010101" pitchFamily="2" charset="-122"/>
              </a:rPr>
              <a:t>实验操作注意事项：</a:t>
            </a:r>
            <a:endParaRPr lang="zh-CN" altLang="en-US" b="1" dirty="0">
              <a:solidFill>
                <a:srgbClr val="6C121B"/>
              </a:solidFill>
              <a:latin typeface="Arial" panose="020B0604020202020204" pitchFamily="34" charset="0"/>
              <a:ea typeface="宋体" panose="02010600030101010101" pitchFamily="2" charset="-122"/>
            </a:endParaRPr>
          </a:p>
          <a:p>
            <a:pPr>
              <a:spcBef>
                <a:spcPct val="50000"/>
              </a:spcBef>
              <a:buClr>
                <a:schemeClr val="hlink"/>
              </a:buClr>
              <a:buSzPct val="80000"/>
              <a:buFont typeface="Wingdings" panose="05000000000000000000" pitchFamily="2" charset="2"/>
              <a:buChar char="p"/>
            </a:pPr>
            <a:r>
              <a:rPr lang="zh-CN" altLang="en-US" b="1" dirty="0">
                <a:solidFill>
                  <a:srgbClr val="6C121B"/>
                </a:solidFill>
                <a:latin typeface="Arial" panose="020B0604020202020204" pitchFamily="34" charset="0"/>
                <a:ea typeface="宋体" panose="02010600030101010101" pitchFamily="2" charset="-122"/>
              </a:rPr>
              <a:t>电流测试需要将电流表串联进测试电路中。</a:t>
            </a:r>
            <a:endParaRPr lang="zh-CN" altLang="en-US" b="1" dirty="0">
              <a:solidFill>
                <a:srgbClr val="6C121B"/>
              </a:solidFill>
              <a:latin typeface="Arial" panose="020B0604020202020204" pitchFamily="34" charset="0"/>
              <a:ea typeface="宋体" panose="02010600030101010101" pitchFamily="2" charset="-122"/>
            </a:endParaRPr>
          </a:p>
          <a:p>
            <a:pPr>
              <a:spcBef>
                <a:spcPct val="50000"/>
              </a:spcBef>
              <a:buClr>
                <a:schemeClr val="hlink"/>
              </a:buClr>
              <a:buSzPct val="80000"/>
              <a:buFont typeface="Wingdings" panose="05000000000000000000" pitchFamily="2" charset="2"/>
              <a:buChar char="p"/>
            </a:pPr>
            <a:r>
              <a:rPr lang="zh-CN" altLang="en-US" b="1" dirty="0">
                <a:solidFill>
                  <a:srgbClr val="6C121B"/>
                </a:solidFill>
                <a:latin typeface="Arial" panose="020B0604020202020204" pitchFamily="34" charset="0"/>
                <a:ea typeface="宋体" panose="02010600030101010101" pitchFamily="2" charset="-122"/>
              </a:rPr>
              <a:t>独立电源单独作用时，其他独立源置零。</a:t>
            </a:r>
            <a:endParaRPr lang="zh-CN" altLang="en-US" b="1" dirty="0">
              <a:solidFill>
                <a:srgbClr val="6C121B"/>
              </a:solidFill>
              <a:latin typeface="Arial" panose="020B0604020202020204" pitchFamily="34" charset="0"/>
              <a:ea typeface="宋体" panose="02010600030101010101" pitchFamily="2" charset="-122"/>
            </a:endParaRPr>
          </a:p>
          <a:p>
            <a:pPr>
              <a:spcBef>
                <a:spcPct val="50000"/>
              </a:spcBef>
            </a:pPr>
            <a:r>
              <a:rPr lang="zh-CN" altLang="en-US" b="1" dirty="0">
                <a:solidFill>
                  <a:srgbClr val="6C121B"/>
                </a:solidFill>
                <a:latin typeface="Arial" panose="020B0604020202020204" pitchFamily="34" charset="0"/>
                <a:ea typeface="宋体" panose="02010600030101010101" pitchFamily="2" charset="-122"/>
              </a:rPr>
              <a:t>方式：可以用开关连接独立源。</a:t>
            </a:r>
            <a:endParaRPr lang="zh-CN" altLang="en-US" b="1" dirty="0">
              <a:solidFill>
                <a:srgbClr val="6C121B"/>
              </a:solidFill>
              <a:latin typeface="Arial" panose="020B0604020202020204" pitchFamily="34" charset="0"/>
              <a:ea typeface="宋体" panose="02010600030101010101" pitchFamily="2" charset="-122"/>
            </a:endParaRPr>
          </a:p>
        </p:txBody>
      </p:sp>
      <p:sp>
        <p:nvSpPr>
          <p:cNvPr id="26626" name="Rectangle 105"/>
          <p:cNvSpPr/>
          <p:nvPr/>
        </p:nvSpPr>
        <p:spPr>
          <a:xfrm>
            <a:off x="323215" y="999808"/>
            <a:ext cx="7204075" cy="1150620"/>
          </a:xfrm>
          <a:prstGeom prst="rect">
            <a:avLst/>
          </a:prstGeom>
          <a:noFill/>
          <a:ln w="9525">
            <a:noFill/>
          </a:ln>
        </p:spPr>
        <p:txBody>
          <a:bodyPr wrap="square" tIns="114264" bIns="114264" anchor="ctr">
            <a:spAutoFit/>
          </a:bodyPr>
          <a:p>
            <a:pPr indent="228600"/>
            <a:endParaRPr lang="en-US" altLang="zh-CN" sz="1200" b="1" dirty="0">
              <a:latin typeface="Arial" panose="020B0604020202020204" pitchFamily="34" charset="0"/>
              <a:ea typeface="宋体" panose="02010600030101010101" pitchFamily="2" charset="-122"/>
            </a:endParaRPr>
          </a:p>
          <a:p>
            <a:pPr indent="228600" eaLnBrk="0" hangingPunct="0"/>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自己搭建叠加定理的电路，并设计表格进行数据记录（选作）</a:t>
            </a:r>
            <a:endParaRPr lang="en-US" altLang="zh-CN" sz="2400" b="1" dirty="0">
              <a:latin typeface="Times New Roman" panose="02020603050405020304" pitchFamily="18" charset="0"/>
              <a:ea typeface="Times" pitchFamily="18"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26">
            <a:hlinkClick r:id="rId1" action="ppaction://hlinksldjump"/>
          </p:cNvPr>
          <p:cNvSpPr txBox="1"/>
          <p:nvPr/>
        </p:nvSpPr>
        <p:spPr>
          <a:xfrm>
            <a:off x="145415" y="393065"/>
            <a:ext cx="8745855" cy="460375"/>
          </a:xfrm>
          <a:prstGeom prst="rect">
            <a:avLst/>
          </a:prstGeom>
          <a:noFill/>
          <a:ln w="9525">
            <a:noFill/>
          </a:ln>
        </p:spPr>
        <p:txBody>
          <a:bodyPr wrap="square">
            <a:spAutoFit/>
          </a:bodyPr>
          <a:p>
            <a:pPr>
              <a:spcBef>
                <a:spcPct val="50000"/>
              </a:spcBef>
            </a:pPr>
            <a:r>
              <a:rPr lang="en-US" altLang="zh-CN" sz="2400" b="1" dirty="0">
                <a:solidFill>
                  <a:schemeClr val="tx1"/>
                </a:solidFill>
                <a:latin typeface="Arial" panose="020B0604020202020204" pitchFamily="34" charset="0"/>
                <a:ea typeface="楷体_GB2312" pitchFamily="49" charset="-122"/>
              </a:rPr>
              <a:t>3</a:t>
            </a:r>
            <a:r>
              <a:rPr lang="zh-CN" altLang="en-US" sz="2400" b="1" dirty="0">
                <a:solidFill>
                  <a:schemeClr val="tx1"/>
                </a:solidFill>
                <a:latin typeface="Arial" panose="020B0604020202020204" pitchFamily="34" charset="0"/>
                <a:ea typeface="楷体_GB2312" pitchFamily="49" charset="-122"/>
              </a:rPr>
              <a:t>、一阶电路的实验方法（几种响应及其波形的实验观察）</a:t>
            </a:r>
            <a:endParaRPr lang="zh-CN" altLang="en-US" sz="2400" b="1" dirty="0">
              <a:solidFill>
                <a:schemeClr val="tx1"/>
              </a:solidFill>
              <a:latin typeface="Arial" panose="020B0604020202020204" pitchFamily="34" charset="0"/>
              <a:ea typeface="楷体_GB2312" pitchFamily="49" charset="-122"/>
            </a:endParaRPr>
          </a:p>
        </p:txBody>
      </p:sp>
      <p:sp>
        <p:nvSpPr>
          <p:cNvPr id="43" name="Rectangle 28"/>
          <p:cNvSpPr/>
          <p:nvPr/>
        </p:nvSpPr>
        <p:spPr>
          <a:xfrm>
            <a:off x="468313" y="1120775"/>
            <a:ext cx="4392612" cy="831850"/>
          </a:xfrm>
          <a:prstGeom prst="rect">
            <a:avLst/>
          </a:prstGeom>
          <a:noFill/>
          <a:ln w="28575">
            <a:noFill/>
          </a:ln>
        </p:spPr>
        <p:txBody>
          <a:bodyPr anchor="ctr">
            <a:spAutoFit/>
          </a:bodyPr>
          <a:p>
            <a:r>
              <a:rPr lang="zh-CN" altLang="en-US" sz="2400" b="1" dirty="0">
                <a:solidFill>
                  <a:schemeClr val="bg2"/>
                </a:solidFill>
                <a:latin typeface="Arial" panose="020B0604020202020204" pitchFamily="34" charset="0"/>
                <a:ea typeface="楷体_GB2312" pitchFamily="49" charset="-122"/>
              </a:rPr>
              <a:t>用周期性的方波（代替开关和直流激励</a:t>
            </a:r>
            <a:endParaRPr lang="zh-CN" altLang="en-US" sz="2400" b="1" dirty="0">
              <a:solidFill>
                <a:schemeClr val="bg2"/>
              </a:solidFill>
              <a:latin typeface="Arial" panose="020B0604020202020204" pitchFamily="34" charset="0"/>
              <a:ea typeface="楷体_GB2312" pitchFamily="49" charset="-122"/>
            </a:endParaRPr>
          </a:p>
        </p:txBody>
      </p:sp>
      <p:sp>
        <p:nvSpPr>
          <p:cNvPr id="44" name="Rectangle 37"/>
          <p:cNvSpPr/>
          <p:nvPr/>
        </p:nvSpPr>
        <p:spPr>
          <a:xfrm>
            <a:off x="5113338" y="1316038"/>
            <a:ext cx="1439862" cy="1728787"/>
          </a:xfrm>
          <a:prstGeom prst="rect">
            <a:avLst/>
          </a:prstGeom>
          <a:noFill/>
          <a:ln w="31750" cap="flat" cmpd="sng">
            <a:solidFill>
              <a:srgbClr val="FF0000"/>
            </a:solidFill>
            <a:prstDash val="sysDot"/>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10247" name="Group 72"/>
          <p:cNvGrpSpPr/>
          <p:nvPr/>
        </p:nvGrpSpPr>
        <p:grpSpPr>
          <a:xfrm>
            <a:off x="5224463" y="1196975"/>
            <a:ext cx="3451225" cy="1727200"/>
            <a:chOff x="3246" y="527"/>
            <a:chExt cx="2174" cy="1088"/>
          </a:xfrm>
        </p:grpSpPr>
        <p:sp>
          <p:nvSpPr>
            <p:cNvPr id="10297" name="Text Box 73"/>
            <p:cNvSpPr txBox="1">
              <a:spLocks noChangeAspect="1"/>
            </p:cNvSpPr>
            <p:nvPr/>
          </p:nvSpPr>
          <p:spPr>
            <a:xfrm>
              <a:off x="3614" y="564"/>
              <a:ext cx="161" cy="173"/>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10298" name="Text Box 74"/>
            <p:cNvSpPr txBox="1">
              <a:spLocks noChangeAspect="1"/>
            </p:cNvSpPr>
            <p:nvPr/>
          </p:nvSpPr>
          <p:spPr>
            <a:xfrm>
              <a:off x="3801" y="621"/>
              <a:ext cx="161" cy="173"/>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sp>
          <p:nvSpPr>
            <p:cNvPr id="10299" name="Text Box 75"/>
            <p:cNvSpPr txBox="1">
              <a:spLocks noChangeAspect="1"/>
            </p:cNvSpPr>
            <p:nvPr/>
          </p:nvSpPr>
          <p:spPr>
            <a:xfrm>
              <a:off x="4353" y="527"/>
              <a:ext cx="162" cy="154"/>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R</a:t>
              </a:r>
              <a:endParaRPr lang="en-US" altLang="zh-CN" sz="1600" b="1" i="1" dirty="0">
                <a:latin typeface="Times New Roman" panose="02020603050405020304" pitchFamily="18" charset="0"/>
              </a:endParaRPr>
            </a:p>
          </p:txBody>
        </p:sp>
        <p:grpSp>
          <p:nvGrpSpPr>
            <p:cNvPr id="10300" name="Group 76"/>
            <p:cNvGrpSpPr/>
            <p:nvPr/>
          </p:nvGrpSpPr>
          <p:grpSpPr>
            <a:xfrm>
              <a:off x="3246" y="749"/>
              <a:ext cx="1902" cy="866"/>
              <a:chOff x="3651" y="1475"/>
              <a:chExt cx="1902" cy="866"/>
            </a:xfrm>
          </p:grpSpPr>
          <p:sp>
            <p:nvSpPr>
              <p:cNvPr id="10302" name="Oval 77"/>
              <p:cNvSpPr>
                <a:spLocks noChangeAspect="1"/>
              </p:cNvSpPr>
              <p:nvPr/>
            </p:nvSpPr>
            <p:spPr>
              <a:xfrm>
                <a:off x="4238" y="1726"/>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0303" name="Oval 78"/>
              <p:cNvSpPr>
                <a:spLocks noChangeAspect="1"/>
              </p:cNvSpPr>
              <p:nvPr/>
            </p:nvSpPr>
            <p:spPr>
              <a:xfrm>
                <a:off x="4238" y="2280"/>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0304" name="Oval 79"/>
              <p:cNvSpPr>
                <a:spLocks noChangeAspect="1"/>
              </p:cNvSpPr>
              <p:nvPr/>
            </p:nvSpPr>
            <p:spPr>
              <a:xfrm>
                <a:off x="3810" y="1809"/>
                <a:ext cx="161" cy="18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305" name="Text Box 80"/>
              <p:cNvSpPr txBox="1">
                <a:spLocks noChangeAspect="1"/>
              </p:cNvSpPr>
              <p:nvPr/>
            </p:nvSpPr>
            <p:spPr>
              <a:xfrm>
                <a:off x="3652" y="1562"/>
                <a:ext cx="108" cy="191"/>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0306" name="Text Box 81"/>
              <p:cNvSpPr txBox="1">
                <a:spLocks noChangeAspect="1"/>
              </p:cNvSpPr>
              <p:nvPr/>
            </p:nvSpPr>
            <p:spPr>
              <a:xfrm>
                <a:off x="3673" y="1972"/>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0307" name="Text Box 82"/>
              <p:cNvSpPr txBox="1">
                <a:spLocks noChangeAspect="1"/>
              </p:cNvSpPr>
              <p:nvPr/>
            </p:nvSpPr>
            <p:spPr>
              <a:xfrm>
                <a:off x="3651" y="1772"/>
                <a:ext cx="187" cy="15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10308" name="Line 83"/>
              <p:cNvSpPr>
                <a:spLocks noChangeAspect="1"/>
              </p:cNvSpPr>
              <p:nvPr/>
            </p:nvSpPr>
            <p:spPr>
              <a:xfrm>
                <a:off x="3888" y="1508"/>
                <a:ext cx="9" cy="803"/>
              </a:xfrm>
              <a:prstGeom prst="line">
                <a:avLst/>
              </a:prstGeom>
              <a:ln w="19050" cap="flat" cmpd="sng">
                <a:solidFill>
                  <a:schemeClr val="tx1"/>
                </a:solidFill>
                <a:prstDash val="solid"/>
                <a:headEnd type="none" w="med" len="med"/>
                <a:tailEnd type="none" w="med" len="med"/>
              </a:ln>
            </p:spPr>
          </p:sp>
          <p:sp>
            <p:nvSpPr>
              <p:cNvPr id="10309" name="Line 84"/>
              <p:cNvSpPr>
                <a:spLocks noChangeAspect="1"/>
              </p:cNvSpPr>
              <p:nvPr/>
            </p:nvSpPr>
            <p:spPr>
              <a:xfrm>
                <a:off x="5119" y="1880"/>
                <a:ext cx="214" cy="0"/>
              </a:xfrm>
              <a:prstGeom prst="line">
                <a:avLst/>
              </a:prstGeom>
              <a:ln w="25400" cap="flat" cmpd="sng">
                <a:solidFill>
                  <a:schemeClr val="tx1"/>
                </a:solidFill>
                <a:prstDash val="solid"/>
                <a:headEnd type="none" w="med" len="med"/>
                <a:tailEnd type="none" w="med" len="med"/>
              </a:ln>
            </p:spPr>
          </p:sp>
          <p:sp>
            <p:nvSpPr>
              <p:cNvPr id="10310" name="Text Box 85"/>
              <p:cNvSpPr txBox="1">
                <a:spLocks noChangeAspect="1"/>
              </p:cNvSpPr>
              <p:nvPr/>
            </p:nvSpPr>
            <p:spPr>
              <a:xfrm>
                <a:off x="5018" y="1479"/>
                <a:ext cx="161" cy="193"/>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i</a:t>
                </a:r>
                <a:r>
                  <a:rPr lang="en-GB" altLang="zh-CN" sz="2000" b="1" i="1" baseline="-25000" dirty="0">
                    <a:latin typeface="Times New Roman" panose="02020603050405020304" pitchFamily="18" charset="0"/>
                  </a:rPr>
                  <a:t>c</a:t>
                </a:r>
                <a:endParaRPr lang="en-US" altLang="zh-CN" sz="2000" b="1" i="1" dirty="0">
                  <a:latin typeface="Times New Roman" panose="02020603050405020304" pitchFamily="18" charset="0"/>
                </a:endParaRPr>
              </a:p>
            </p:txBody>
          </p:sp>
          <p:sp>
            <p:nvSpPr>
              <p:cNvPr id="10311" name="Line 86"/>
              <p:cNvSpPr>
                <a:spLocks noChangeAspect="1"/>
              </p:cNvSpPr>
              <p:nvPr/>
            </p:nvSpPr>
            <p:spPr>
              <a:xfrm>
                <a:off x="5119" y="1958"/>
                <a:ext cx="214" cy="0"/>
              </a:xfrm>
              <a:prstGeom prst="line">
                <a:avLst/>
              </a:prstGeom>
              <a:ln w="25400" cap="flat" cmpd="sng">
                <a:solidFill>
                  <a:schemeClr val="tx1"/>
                </a:solidFill>
                <a:prstDash val="solid"/>
                <a:headEnd type="none" w="med" len="med"/>
                <a:tailEnd type="none" w="med" len="med"/>
              </a:ln>
            </p:spPr>
          </p:sp>
          <p:sp>
            <p:nvSpPr>
              <p:cNvPr id="10312" name="Text Box 87"/>
              <p:cNvSpPr txBox="1">
                <a:spLocks noChangeAspect="1"/>
              </p:cNvSpPr>
              <p:nvPr/>
            </p:nvSpPr>
            <p:spPr>
              <a:xfrm>
                <a:off x="5424" y="1531"/>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0313" name="Text Box 88"/>
              <p:cNvSpPr txBox="1">
                <a:spLocks noChangeAspect="1"/>
              </p:cNvSpPr>
              <p:nvPr/>
            </p:nvSpPr>
            <p:spPr>
              <a:xfrm>
                <a:off x="5445" y="2026"/>
                <a:ext cx="108" cy="192"/>
              </a:xfrm>
              <a:prstGeom prst="rect">
                <a:avLst/>
              </a:prstGeom>
              <a:noFill/>
              <a:ln w="9525">
                <a:noFill/>
              </a:ln>
            </p:spPr>
            <p:txBody>
              <a:bodyPr lIns="0" tIns="0" rIns="0" bIns="0">
                <a:spAutoFit/>
              </a:bodyPr>
              <a:p>
                <a:pPr>
                  <a:spcBef>
                    <a:spcPct val="50000"/>
                  </a:spcBef>
                </a:pPr>
                <a:r>
                  <a:rPr lang="en-GB" altLang="zh-CN"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p:txBody>
          </p:sp>
          <p:sp>
            <p:nvSpPr>
              <p:cNvPr id="10314" name="Line 89"/>
              <p:cNvSpPr>
                <a:spLocks noChangeAspect="1"/>
              </p:cNvSpPr>
              <p:nvPr/>
            </p:nvSpPr>
            <p:spPr>
              <a:xfrm flipV="1">
                <a:off x="3890" y="2316"/>
                <a:ext cx="1342" cy="0"/>
              </a:xfrm>
              <a:prstGeom prst="line">
                <a:avLst/>
              </a:prstGeom>
              <a:ln w="19050" cap="flat" cmpd="sng">
                <a:solidFill>
                  <a:schemeClr val="tx1"/>
                </a:solidFill>
                <a:prstDash val="solid"/>
                <a:headEnd type="none" w="med" len="med"/>
                <a:tailEnd type="none" w="med" len="med"/>
              </a:ln>
            </p:spPr>
          </p:sp>
          <p:sp>
            <p:nvSpPr>
              <p:cNvPr id="10315" name="Line 90"/>
              <p:cNvSpPr>
                <a:spLocks noChangeAspect="1"/>
              </p:cNvSpPr>
              <p:nvPr/>
            </p:nvSpPr>
            <p:spPr>
              <a:xfrm flipV="1">
                <a:off x="5013" y="1513"/>
                <a:ext cx="161" cy="0"/>
              </a:xfrm>
              <a:prstGeom prst="line">
                <a:avLst/>
              </a:prstGeom>
              <a:ln w="12700" cap="flat" cmpd="sng">
                <a:solidFill>
                  <a:schemeClr val="tx1"/>
                </a:solidFill>
                <a:prstDash val="solid"/>
                <a:headEnd type="none" w="med" len="med"/>
                <a:tailEnd type="stealth" w="med" len="lg"/>
              </a:ln>
            </p:spPr>
          </p:sp>
          <p:sp>
            <p:nvSpPr>
              <p:cNvPr id="10316" name="Line 91"/>
              <p:cNvSpPr>
                <a:spLocks noChangeAspect="1"/>
              </p:cNvSpPr>
              <p:nvPr/>
            </p:nvSpPr>
            <p:spPr>
              <a:xfrm>
                <a:off x="4962" y="1512"/>
                <a:ext cx="269" cy="0"/>
              </a:xfrm>
              <a:prstGeom prst="line">
                <a:avLst/>
              </a:prstGeom>
              <a:ln w="19050" cap="flat" cmpd="sng">
                <a:solidFill>
                  <a:schemeClr val="tx1"/>
                </a:solidFill>
                <a:prstDash val="solid"/>
                <a:headEnd type="none" w="med" len="med"/>
                <a:tailEnd type="none" w="med" len="med"/>
              </a:ln>
            </p:spPr>
          </p:sp>
          <p:sp>
            <p:nvSpPr>
              <p:cNvPr id="10317" name="Rectangle 92"/>
              <p:cNvSpPr>
                <a:spLocks noChangeAspect="1"/>
              </p:cNvSpPr>
              <p:nvPr/>
            </p:nvSpPr>
            <p:spPr>
              <a:xfrm>
                <a:off x="4688" y="1475"/>
                <a:ext cx="268" cy="68"/>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18" name="Line 93"/>
              <p:cNvSpPr>
                <a:spLocks noChangeAspect="1"/>
              </p:cNvSpPr>
              <p:nvPr/>
            </p:nvSpPr>
            <p:spPr>
              <a:xfrm>
                <a:off x="4266" y="1760"/>
                <a:ext cx="0" cy="555"/>
              </a:xfrm>
              <a:prstGeom prst="line">
                <a:avLst/>
              </a:prstGeom>
              <a:ln w="19050" cap="flat" cmpd="sng">
                <a:solidFill>
                  <a:schemeClr val="tx1"/>
                </a:solidFill>
                <a:prstDash val="solid"/>
                <a:headEnd type="none" w="med" len="med"/>
                <a:tailEnd type="none" w="med" len="med"/>
              </a:ln>
            </p:spPr>
          </p:sp>
          <p:sp>
            <p:nvSpPr>
              <p:cNvPr id="10319" name="Line 94"/>
              <p:cNvSpPr>
                <a:spLocks noChangeAspect="1"/>
              </p:cNvSpPr>
              <p:nvPr/>
            </p:nvSpPr>
            <p:spPr>
              <a:xfrm>
                <a:off x="5233" y="1504"/>
                <a:ext cx="0" cy="371"/>
              </a:xfrm>
              <a:prstGeom prst="line">
                <a:avLst/>
              </a:prstGeom>
              <a:ln w="19050" cap="flat" cmpd="sng">
                <a:solidFill>
                  <a:schemeClr val="tx1"/>
                </a:solidFill>
                <a:prstDash val="solid"/>
                <a:headEnd type="none" w="med" len="med"/>
                <a:tailEnd type="none" w="med" len="med"/>
              </a:ln>
            </p:spPr>
          </p:sp>
          <p:sp>
            <p:nvSpPr>
              <p:cNvPr id="10320" name="Line 95"/>
              <p:cNvSpPr>
                <a:spLocks noChangeAspect="1"/>
              </p:cNvSpPr>
              <p:nvPr/>
            </p:nvSpPr>
            <p:spPr>
              <a:xfrm>
                <a:off x="5233" y="1954"/>
                <a:ext cx="1" cy="365"/>
              </a:xfrm>
              <a:prstGeom prst="line">
                <a:avLst/>
              </a:prstGeom>
              <a:ln w="19050" cap="flat" cmpd="sng">
                <a:solidFill>
                  <a:schemeClr val="tx1"/>
                </a:solidFill>
                <a:prstDash val="solid"/>
                <a:headEnd type="none" w="med" len="med"/>
                <a:tailEnd type="none" w="med" len="med"/>
              </a:ln>
            </p:spPr>
          </p:sp>
          <p:sp>
            <p:nvSpPr>
              <p:cNvPr id="10321" name="Line 96"/>
              <p:cNvSpPr>
                <a:spLocks noChangeAspect="1"/>
              </p:cNvSpPr>
              <p:nvPr/>
            </p:nvSpPr>
            <p:spPr>
              <a:xfrm>
                <a:off x="4413" y="1508"/>
                <a:ext cx="269" cy="0"/>
              </a:xfrm>
              <a:prstGeom prst="line">
                <a:avLst/>
              </a:prstGeom>
              <a:ln w="19050" cap="flat" cmpd="sng">
                <a:solidFill>
                  <a:schemeClr val="tx1"/>
                </a:solidFill>
                <a:prstDash val="solid"/>
                <a:headEnd type="none" w="med" len="med"/>
                <a:tailEnd type="none" w="med" len="med"/>
              </a:ln>
            </p:spPr>
          </p:sp>
          <p:sp>
            <p:nvSpPr>
              <p:cNvPr id="10322" name="Oval 97"/>
              <p:cNvSpPr>
                <a:spLocks noChangeAspect="1"/>
              </p:cNvSpPr>
              <p:nvPr/>
            </p:nvSpPr>
            <p:spPr>
              <a:xfrm>
                <a:off x="4378" y="1479"/>
                <a:ext cx="53"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0323" name="Oval 98"/>
              <p:cNvSpPr>
                <a:spLocks noChangeAspect="1"/>
              </p:cNvSpPr>
              <p:nvPr/>
            </p:nvSpPr>
            <p:spPr>
              <a:xfrm>
                <a:off x="4105" y="1475"/>
                <a:ext cx="54"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0324" name="Line 99"/>
              <p:cNvSpPr>
                <a:spLocks noChangeAspect="1"/>
              </p:cNvSpPr>
              <p:nvPr/>
            </p:nvSpPr>
            <p:spPr>
              <a:xfrm>
                <a:off x="3884" y="1512"/>
                <a:ext cx="269" cy="0"/>
              </a:xfrm>
              <a:prstGeom prst="line">
                <a:avLst/>
              </a:prstGeom>
              <a:ln w="19050" cap="flat" cmpd="sng">
                <a:solidFill>
                  <a:schemeClr val="tx1"/>
                </a:solidFill>
                <a:prstDash val="solid"/>
                <a:headEnd type="none" w="med" len="med"/>
                <a:tailEnd type="none" w="med" len="med"/>
              </a:ln>
            </p:spPr>
          </p:sp>
          <p:sp>
            <p:nvSpPr>
              <p:cNvPr id="10325" name="Text Box 100"/>
              <p:cNvSpPr txBox="1">
                <a:spLocks noChangeAspect="1"/>
              </p:cNvSpPr>
              <p:nvPr/>
            </p:nvSpPr>
            <p:spPr>
              <a:xfrm>
                <a:off x="4143" y="1652"/>
                <a:ext cx="161" cy="174"/>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10326" name="Text Box 101"/>
              <p:cNvSpPr txBox="1">
                <a:spLocks noChangeAspect="1"/>
              </p:cNvSpPr>
              <p:nvPr/>
            </p:nvSpPr>
            <p:spPr>
              <a:xfrm>
                <a:off x="4982" y="1813"/>
                <a:ext cx="163" cy="154"/>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C</a:t>
                </a:r>
                <a:endParaRPr lang="en-US" altLang="zh-CN" sz="1600" b="1" i="1" dirty="0">
                  <a:latin typeface="Times New Roman" panose="02020603050405020304" pitchFamily="18" charset="0"/>
                </a:endParaRPr>
              </a:p>
            </p:txBody>
          </p:sp>
        </p:grpSp>
        <p:sp>
          <p:nvSpPr>
            <p:cNvPr id="10301" name="Text Box 102"/>
            <p:cNvSpPr txBox="1">
              <a:spLocks noChangeAspect="1"/>
            </p:cNvSpPr>
            <p:nvPr/>
          </p:nvSpPr>
          <p:spPr>
            <a:xfrm>
              <a:off x="5044" y="1083"/>
              <a:ext cx="376" cy="173"/>
            </a:xfrm>
            <a:prstGeom prst="rect">
              <a:avLst/>
            </a:prstGeom>
            <a:noFill/>
            <a:ln w="9525">
              <a:noFill/>
            </a:ln>
          </p:spPr>
          <p:txBody>
            <a:bodyPr lIns="0" tIns="0" rIns="0" bIns="0">
              <a:spAutoFit/>
            </a:bodyPr>
            <a:p>
              <a:pPr>
                <a:spcBef>
                  <a:spcPct val="50000"/>
                </a:spcBef>
              </a:pPr>
              <a:r>
                <a:rPr lang="en-GB" altLang="zh-CN" sz="1800" b="1" i="1" dirty="0">
                  <a:latin typeface="Times New Roman" panose="02020603050405020304" pitchFamily="18" charset="0"/>
                </a:rPr>
                <a:t>u</a:t>
              </a:r>
              <a:r>
                <a:rPr lang="en-GB" altLang="zh-CN" sz="1800" b="1" i="1" baseline="-25000" dirty="0">
                  <a:latin typeface="Times New Roman" panose="02020603050405020304" pitchFamily="18" charset="0"/>
                </a:rPr>
                <a:t>c</a:t>
              </a:r>
              <a:r>
                <a:rPr lang="en-GB" altLang="zh-CN" sz="1800" b="1" i="1" dirty="0">
                  <a:latin typeface="Times New Roman" panose="02020603050405020304" pitchFamily="18" charset="0"/>
                </a:rPr>
                <a:t>(t)</a:t>
              </a:r>
              <a:endParaRPr lang="en-US" altLang="zh-CN" sz="1800" b="1" i="1" baseline="-25000" dirty="0">
                <a:latin typeface="Times New Roman" panose="02020603050405020304" pitchFamily="18" charset="0"/>
              </a:endParaRPr>
            </a:p>
          </p:txBody>
        </p:sp>
      </p:grpSp>
      <p:sp>
        <p:nvSpPr>
          <p:cNvPr id="10248" name="Line 103"/>
          <p:cNvSpPr/>
          <p:nvPr/>
        </p:nvSpPr>
        <p:spPr>
          <a:xfrm rot="1200000" flipH="1">
            <a:off x="6070600" y="1531938"/>
            <a:ext cx="287338" cy="503237"/>
          </a:xfrm>
          <a:prstGeom prst="line">
            <a:avLst/>
          </a:prstGeom>
          <a:ln w="25400" cap="flat" cmpd="sng">
            <a:solidFill>
              <a:schemeClr val="tx1"/>
            </a:solidFill>
            <a:prstDash val="solid"/>
            <a:headEnd type="none" w="med" len="med"/>
            <a:tailEnd type="none" w="med" len="med"/>
          </a:ln>
        </p:spPr>
      </p:sp>
      <p:sp>
        <p:nvSpPr>
          <p:cNvPr id="78" name="Freeform 183"/>
          <p:cNvSpPr/>
          <p:nvPr/>
        </p:nvSpPr>
        <p:spPr>
          <a:xfrm>
            <a:off x="2305050" y="4292600"/>
            <a:ext cx="574675" cy="1008063"/>
          </a:xfrm>
          <a:custGeom>
            <a:avLst/>
            <a:gdLst>
              <a:gd name="txL" fmla="*/ 0 w 681"/>
              <a:gd name="txT" fmla="*/ 0 h 635"/>
              <a:gd name="txR" fmla="*/ 681 w 681"/>
              <a:gd name="txB" fmla="*/ 635 h 635"/>
            </a:gdLst>
            <a:ahLst/>
            <a:cxnLst>
              <a:cxn ang="0">
                <a:pos x="0" y="0"/>
              </a:cxn>
              <a:cxn ang="0">
                <a:pos x="2147483647" y="2147483647"/>
              </a:cxn>
              <a:cxn ang="0">
                <a:pos x="2147483647" y="2147483647"/>
              </a:cxn>
            </a:cxnLst>
            <a:rect l="txL" t="txT" r="txR" b="txB"/>
            <a:pathLst>
              <a:path w="681" h="635">
                <a:moveTo>
                  <a:pt x="0" y="0"/>
                </a:moveTo>
                <a:cubicBezTo>
                  <a:pt x="11" y="174"/>
                  <a:pt x="23" y="348"/>
                  <a:pt x="136" y="454"/>
                </a:cubicBezTo>
                <a:cubicBezTo>
                  <a:pt x="249" y="560"/>
                  <a:pt x="465" y="597"/>
                  <a:pt x="681" y="635"/>
                </a:cubicBezTo>
              </a:path>
            </a:pathLst>
          </a:custGeom>
          <a:noFill/>
          <a:ln w="38100" cap="flat" cmpd="sng">
            <a:solidFill>
              <a:srgbClr val="008000">
                <a:alpha val="100000"/>
              </a:srgbClr>
            </a:solidFill>
            <a:prstDash val="solid"/>
            <a:round/>
            <a:headEnd type="none" w="med" len="med"/>
            <a:tailEnd type="none" w="med" len="med"/>
          </a:ln>
        </p:spPr>
        <p:txBody>
          <a:bodyPr/>
          <a:p>
            <a:endParaRPr lang="zh-CN" altLang="en-US"/>
          </a:p>
        </p:txBody>
      </p:sp>
      <p:sp>
        <p:nvSpPr>
          <p:cNvPr id="79" name="Line 184"/>
          <p:cNvSpPr/>
          <p:nvPr/>
        </p:nvSpPr>
        <p:spPr>
          <a:xfrm flipH="1">
            <a:off x="2292350" y="2420938"/>
            <a:ext cx="0" cy="1008062"/>
          </a:xfrm>
          <a:prstGeom prst="line">
            <a:avLst/>
          </a:prstGeom>
          <a:ln w="31750" cap="flat" cmpd="sng">
            <a:solidFill>
              <a:schemeClr val="hlink"/>
            </a:solidFill>
            <a:prstDash val="solid"/>
            <a:headEnd type="none" w="med" len="med"/>
            <a:tailEnd type="none" w="med" len="med"/>
          </a:ln>
        </p:spPr>
      </p:sp>
      <p:sp>
        <p:nvSpPr>
          <p:cNvPr id="80" name="Oval 185"/>
          <p:cNvSpPr/>
          <p:nvPr/>
        </p:nvSpPr>
        <p:spPr>
          <a:xfrm>
            <a:off x="1655763" y="5275263"/>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81" name="Line 186"/>
          <p:cNvSpPr/>
          <p:nvPr/>
        </p:nvSpPr>
        <p:spPr>
          <a:xfrm flipH="1" flipV="1">
            <a:off x="1716088" y="3894138"/>
            <a:ext cx="0" cy="1697037"/>
          </a:xfrm>
          <a:prstGeom prst="line">
            <a:avLst/>
          </a:prstGeom>
          <a:ln w="25400" cap="flat" cmpd="sng">
            <a:solidFill>
              <a:schemeClr val="tx1"/>
            </a:solidFill>
            <a:prstDash val="solid"/>
            <a:headEnd type="none" w="med" len="med"/>
            <a:tailEnd type="triangle" w="lg" len="lg"/>
          </a:ln>
        </p:spPr>
      </p:sp>
      <p:sp>
        <p:nvSpPr>
          <p:cNvPr id="82" name="Text Box 187"/>
          <p:cNvSpPr txBox="1"/>
          <p:nvPr/>
        </p:nvSpPr>
        <p:spPr>
          <a:xfrm>
            <a:off x="1139825" y="3822700"/>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c</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83" name="Text Box 188"/>
          <p:cNvSpPr txBox="1"/>
          <p:nvPr/>
        </p:nvSpPr>
        <p:spPr>
          <a:xfrm>
            <a:off x="4324350" y="5168900"/>
            <a:ext cx="250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84" name="Line 189"/>
          <p:cNvSpPr/>
          <p:nvPr/>
        </p:nvSpPr>
        <p:spPr>
          <a:xfrm flipV="1">
            <a:off x="1703388" y="4313238"/>
            <a:ext cx="2012950" cy="0"/>
          </a:xfrm>
          <a:prstGeom prst="line">
            <a:avLst/>
          </a:prstGeom>
          <a:ln w="25400" cap="rnd" cmpd="sng">
            <a:solidFill>
              <a:schemeClr val="tx1"/>
            </a:solidFill>
            <a:prstDash val="sysDot"/>
            <a:headEnd type="none" w="med" len="med"/>
            <a:tailEnd type="none" w="med" len="med"/>
          </a:ln>
        </p:spPr>
      </p:sp>
      <p:sp>
        <p:nvSpPr>
          <p:cNvPr id="85" name="Text Box 190"/>
          <p:cNvSpPr txBox="1"/>
          <p:nvPr/>
        </p:nvSpPr>
        <p:spPr>
          <a:xfrm>
            <a:off x="1498600" y="4195763"/>
            <a:ext cx="2508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86" name="Freeform 191"/>
          <p:cNvSpPr/>
          <p:nvPr/>
        </p:nvSpPr>
        <p:spPr>
          <a:xfrm>
            <a:off x="1703388" y="4292600"/>
            <a:ext cx="601662" cy="1033463"/>
          </a:xfrm>
          <a:custGeom>
            <a:avLst/>
            <a:gdLst>
              <a:gd name="txL" fmla="*/ 0 w 816"/>
              <a:gd name="txT" fmla="*/ 0 h 544"/>
              <a:gd name="txR" fmla="*/ 816 w 816"/>
              <a:gd name="txB" fmla="*/ 544 h 544"/>
            </a:gdLst>
            <a:ahLst/>
            <a:cxnLst>
              <a:cxn ang="0">
                <a:pos x="0" y="2147483647"/>
              </a:cxn>
              <a:cxn ang="0">
                <a:pos x="2147483647" y="2147483647"/>
              </a:cxn>
              <a:cxn ang="0">
                <a:pos x="2147483647" y="0"/>
              </a:cxn>
            </a:cxnLst>
            <a:rect l="txL" t="txT" r="txR" b="txB"/>
            <a:pathLst>
              <a:path w="816" h="544">
                <a:moveTo>
                  <a:pt x="0" y="544"/>
                </a:moveTo>
                <a:cubicBezTo>
                  <a:pt x="45" y="385"/>
                  <a:pt x="90" y="227"/>
                  <a:pt x="226" y="136"/>
                </a:cubicBezTo>
                <a:cubicBezTo>
                  <a:pt x="362" y="45"/>
                  <a:pt x="725" y="23"/>
                  <a:pt x="816" y="0"/>
                </a:cubicBezTo>
              </a:path>
            </a:pathLst>
          </a:custGeom>
          <a:noFill/>
          <a:ln w="38100" cap="flat" cmpd="sng">
            <a:solidFill>
              <a:srgbClr val="008000">
                <a:alpha val="100000"/>
              </a:srgbClr>
            </a:solidFill>
            <a:prstDash val="solid"/>
            <a:round/>
            <a:headEnd type="none" w="med" len="med"/>
            <a:tailEnd type="none" w="med" len="med"/>
          </a:ln>
        </p:spPr>
        <p:txBody>
          <a:bodyPr/>
          <a:p>
            <a:endParaRPr lang="zh-CN" altLang="en-US"/>
          </a:p>
        </p:txBody>
      </p:sp>
      <p:sp>
        <p:nvSpPr>
          <p:cNvPr id="87" name="Oval 192"/>
          <p:cNvSpPr/>
          <p:nvPr/>
        </p:nvSpPr>
        <p:spPr>
          <a:xfrm>
            <a:off x="1666875" y="3373438"/>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88" name="Line 193"/>
          <p:cNvSpPr/>
          <p:nvPr/>
        </p:nvSpPr>
        <p:spPr>
          <a:xfrm flipV="1">
            <a:off x="1509713" y="3429000"/>
            <a:ext cx="2738437" cy="0"/>
          </a:xfrm>
          <a:prstGeom prst="line">
            <a:avLst/>
          </a:prstGeom>
          <a:ln w="25400" cap="flat" cmpd="sng">
            <a:solidFill>
              <a:schemeClr val="tx1"/>
            </a:solidFill>
            <a:prstDash val="solid"/>
            <a:headEnd type="none" w="med" len="med"/>
            <a:tailEnd type="triangle" w="lg" len="lg"/>
          </a:ln>
        </p:spPr>
      </p:sp>
      <p:sp>
        <p:nvSpPr>
          <p:cNvPr id="89" name="Line 194"/>
          <p:cNvSpPr/>
          <p:nvPr/>
        </p:nvSpPr>
        <p:spPr>
          <a:xfrm flipV="1">
            <a:off x="1727200" y="1987550"/>
            <a:ext cx="0" cy="1701800"/>
          </a:xfrm>
          <a:prstGeom prst="line">
            <a:avLst/>
          </a:prstGeom>
          <a:ln w="25400" cap="flat" cmpd="sng">
            <a:solidFill>
              <a:schemeClr val="tx1"/>
            </a:solidFill>
            <a:prstDash val="solid"/>
            <a:headEnd type="none" w="med" len="med"/>
            <a:tailEnd type="triangle" w="lg" len="lg"/>
          </a:ln>
        </p:spPr>
      </p:sp>
      <p:sp>
        <p:nvSpPr>
          <p:cNvPr id="90" name="Text Box 195"/>
          <p:cNvSpPr txBox="1"/>
          <p:nvPr/>
        </p:nvSpPr>
        <p:spPr>
          <a:xfrm>
            <a:off x="1171575" y="1916113"/>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s</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91" name="Line 196"/>
          <p:cNvSpPr/>
          <p:nvPr/>
        </p:nvSpPr>
        <p:spPr>
          <a:xfrm flipV="1">
            <a:off x="1714500" y="2411413"/>
            <a:ext cx="2012950" cy="0"/>
          </a:xfrm>
          <a:prstGeom prst="line">
            <a:avLst/>
          </a:prstGeom>
          <a:ln w="25400" cap="rnd" cmpd="sng">
            <a:solidFill>
              <a:schemeClr val="tx1"/>
            </a:solidFill>
            <a:prstDash val="sysDot"/>
            <a:headEnd type="none" w="med" len="med"/>
            <a:tailEnd type="none" w="med" len="med"/>
          </a:ln>
        </p:spPr>
      </p:sp>
      <p:sp>
        <p:nvSpPr>
          <p:cNvPr id="92" name="Text Box 197"/>
          <p:cNvSpPr txBox="1"/>
          <p:nvPr/>
        </p:nvSpPr>
        <p:spPr>
          <a:xfrm>
            <a:off x="1509713" y="2293938"/>
            <a:ext cx="2508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93" name="Line 198"/>
          <p:cNvSpPr/>
          <p:nvPr/>
        </p:nvSpPr>
        <p:spPr>
          <a:xfrm>
            <a:off x="1716088" y="2420938"/>
            <a:ext cx="576262" cy="0"/>
          </a:xfrm>
          <a:prstGeom prst="line">
            <a:avLst/>
          </a:prstGeom>
          <a:ln w="38100" cap="flat" cmpd="sng">
            <a:solidFill>
              <a:schemeClr val="hlink"/>
            </a:solidFill>
            <a:prstDash val="solid"/>
            <a:headEnd type="none" w="med" len="med"/>
            <a:tailEnd type="none" w="med" len="med"/>
          </a:ln>
        </p:spPr>
      </p:sp>
      <p:sp>
        <p:nvSpPr>
          <p:cNvPr id="94" name="Line 199"/>
          <p:cNvSpPr/>
          <p:nvPr/>
        </p:nvSpPr>
        <p:spPr>
          <a:xfrm>
            <a:off x="3455988" y="3424238"/>
            <a:ext cx="576262" cy="0"/>
          </a:xfrm>
          <a:prstGeom prst="line">
            <a:avLst/>
          </a:prstGeom>
          <a:ln w="38100" cap="flat" cmpd="sng">
            <a:solidFill>
              <a:schemeClr val="hlink"/>
            </a:solidFill>
            <a:prstDash val="solid"/>
            <a:headEnd type="none" w="med" len="med"/>
            <a:tailEnd type="none" w="med" len="med"/>
          </a:ln>
        </p:spPr>
      </p:sp>
      <p:sp>
        <p:nvSpPr>
          <p:cNvPr id="95" name="Line 200"/>
          <p:cNvSpPr/>
          <p:nvPr/>
        </p:nvSpPr>
        <p:spPr>
          <a:xfrm>
            <a:off x="2287588" y="3429000"/>
            <a:ext cx="576262" cy="0"/>
          </a:xfrm>
          <a:prstGeom prst="line">
            <a:avLst/>
          </a:prstGeom>
          <a:ln w="38100" cap="flat" cmpd="sng">
            <a:solidFill>
              <a:schemeClr val="hlink"/>
            </a:solidFill>
            <a:prstDash val="solid"/>
            <a:headEnd type="none" w="med" len="med"/>
            <a:tailEnd type="none" w="med" len="med"/>
          </a:ln>
        </p:spPr>
      </p:sp>
      <p:sp>
        <p:nvSpPr>
          <p:cNvPr id="96" name="Line 201"/>
          <p:cNvSpPr/>
          <p:nvPr/>
        </p:nvSpPr>
        <p:spPr>
          <a:xfrm>
            <a:off x="2881313" y="2420938"/>
            <a:ext cx="576262" cy="0"/>
          </a:xfrm>
          <a:prstGeom prst="line">
            <a:avLst/>
          </a:prstGeom>
          <a:ln w="38100" cap="flat" cmpd="sng">
            <a:solidFill>
              <a:schemeClr val="hlink"/>
            </a:solidFill>
            <a:prstDash val="solid"/>
            <a:headEnd type="none" w="med" len="med"/>
            <a:tailEnd type="none" w="med" len="med"/>
          </a:ln>
        </p:spPr>
      </p:sp>
      <p:sp>
        <p:nvSpPr>
          <p:cNvPr id="97" name="Line 202"/>
          <p:cNvSpPr/>
          <p:nvPr/>
        </p:nvSpPr>
        <p:spPr>
          <a:xfrm>
            <a:off x="2305050" y="2217738"/>
            <a:ext cx="0" cy="3095625"/>
          </a:xfrm>
          <a:prstGeom prst="line">
            <a:avLst/>
          </a:prstGeom>
          <a:ln w="31750" cap="rnd" cmpd="sng">
            <a:solidFill>
              <a:schemeClr val="tx1"/>
            </a:solidFill>
            <a:prstDash val="sysDot"/>
            <a:headEnd type="none" w="med" len="med"/>
            <a:tailEnd type="none" w="med" len="med"/>
          </a:ln>
        </p:spPr>
      </p:sp>
      <p:sp>
        <p:nvSpPr>
          <p:cNvPr id="98" name="Line 203"/>
          <p:cNvSpPr/>
          <p:nvPr/>
        </p:nvSpPr>
        <p:spPr>
          <a:xfrm>
            <a:off x="2879725" y="2217738"/>
            <a:ext cx="0" cy="3095625"/>
          </a:xfrm>
          <a:prstGeom prst="line">
            <a:avLst/>
          </a:prstGeom>
          <a:ln w="31750" cap="rnd" cmpd="sng">
            <a:solidFill>
              <a:schemeClr val="tx1"/>
            </a:solidFill>
            <a:prstDash val="sysDot"/>
            <a:headEnd type="none" w="med" len="med"/>
            <a:tailEnd type="none" w="med" len="med"/>
          </a:ln>
        </p:spPr>
      </p:sp>
      <p:sp>
        <p:nvSpPr>
          <p:cNvPr id="99" name="Line 204"/>
          <p:cNvSpPr/>
          <p:nvPr/>
        </p:nvSpPr>
        <p:spPr>
          <a:xfrm>
            <a:off x="3468688" y="2238375"/>
            <a:ext cx="0" cy="3095625"/>
          </a:xfrm>
          <a:prstGeom prst="line">
            <a:avLst/>
          </a:prstGeom>
          <a:ln w="31750" cap="rnd" cmpd="sng">
            <a:solidFill>
              <a:schemeClr val="tx1"/>
            </a:solidFill>
            <a:prstDash val="sysDot"/>
            <a:headEnd type="none" w="med" len="med"/>
            <a:tailEnd type="none" w="med" len="med"/>
          </a:ln>
        </p:spPr>
      </p:sp>
      <p:sp>
        <p:nvSpPr>
          <p:cNvPr id="100" name="Text Box 205"/>
          <p:cNvSpPr txBox="1"/>
          <p:nvPr/>
        </p:nvSpPr>
        <p:spPr>
          <a:xfrm>
            <a:off x="4392613" y="3213100"/>
            <a:ext cx="250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01" name="Line 206"/>
          <p:cNvSpPr/>
          <p:nvPr/>
        </p:nvSpPr>
        <p:spPr>
          <a:xfrm flipV="1">
            <a:off x="1520825" y="5338763"/>
            <a:ext cx="2738438" cy="0"/>
          </a:xfrm>
          <a:prstGeom prst="line">
            <a:avLst/>
          </a:prstGeom>
          <a:ln w="25400" cap="flat" cmpd="sng">
            <a:solidFill>
              <a:schemeClr val="tx1"/>
            </a:solidFill>
            <a:prstDash val="solid"/>
            <a:headEnd type="none" w="med" len="med"/>
            <a:tailEnd type="triangle" w="lg" len="lg"/>
          </a:ln>
        </p:spPr>
      </p:sp>
      <p:sp>
        <p:nvSpPr>
          <p:cNvPr id="102" name="Freeform 207"/>
          <p:cNvSpPr/>
          <p:nvPr/>
        </p:nvSpPr>
        <p:spPr>
          <a:xfrm>
            <a:off x="2889250" y="4292600"/>
            <a:ext cx="601663" cy="1020763"/>
          </a:xfrm>
          <a:custGeom>
            <a:avLst/>
            <a:gdLst>
              <a:gd name="txL" fmla="*/ 0 w 816"/>
              <a:gd name="txT" fmla="*/ 0 h 544"/>
              <a:gd name="txR" fmla="*/ 816 w 816"/>
              <a:gd name="txB" fmla="*/ 544 h 544"/>
            </a:gdLst>
            <a:ahLst/>
            <a:cxnLst>
              <a:cxn ang="0">
                <a:pos x="0" y="2147483647"/>
              </a:cxn>
              <a:cxn ang="0">
                <a:pos x="2147483647" y="2147483647"/>
              </a:cxn>
              <a:cxn ang="0">
                <a:pos x="2147483647" y="0"/>
              </a:cxn>
            </a:cxnLst>
            <a:rect l="txL" t="txT" r="txR" b="txB"/>
            <a:pathLst>
              <a:path w="816" h="544">
                <a:moveTo>
                  <a:pt x="0" y="544"/>
                </a:moveTo>
                <a:cubicBezTo>
                  <a:pt x="45" y="385"/>
                  <a:pt x="90" y="227"/>
                  <a:pt x="226" y="136"/>
                </a:cubicBezTo>
                <a:cubicBezTo>
                  <a:pt x="362" y="45"/>
                  <a:pt x="725" y="23"/>
                  <a:pt x="816" y="0"/>
                </a:cubicBezTo>
              </a:path>
            </a:pathLst>
          </a:custGeom>
          <a:noFill/>
          <a:ln w="38100" cap="flat" cmpd="sng">
            <a:solidFill>
              <a:srgbClr val="008000">
                <a:alpha val="100000"/>
              </a:srgbClr>
            </a:solidFill>
            <a:prstDash val="solid"/>
            <a:round/>
            <a:headEnd type="none" w="med" len="med"/>
            <a:tailEnd type="none" w="med" len="med"/>
          </a:ln>
        </p:spPr>
        <p:txBody>
          <a:bodyPr/>
          <a:p>
            <a:endParaRPr lang="zh-CN" altLang="en-US"/>
          </a:p>
        </p:txBody>
      </p:sp>
      <p:sp>
        <p:nvSpPr>
          <p:cNvPr id="103" name="Freeform 208"/>
          <p:cNvSpPr/>
          <p:nvPr/>
        </p:nvSpPr>
        <p:spPr>
          <a:xfrm>
            <a:off x="3490913" y="4313238"/>
            <a:ext cx="574675" cy="1008062"/>
          </a:xfrm>
          <a:custGeom>
            <a:avLst/>
            <a:gdLst>
              <a:gd name="txL" fmla="*/ 0 w 681"/>
              <a:gd name="txT" fmla="*/ 0 h 635"/>
              <a:gd name="txR" fmla="*/ 681 w 681"/>
              <a:gd name="txB" fmla="*/ 635 h 635"/>
            </a:gdLst>
            <a:ahLst/>
            <a:cxnLst>
              <a:cxn ang="0">
                <a:pos x="0" y="0"/>
              </a:cxn>
              <a:cxn ang="0">
                <a:pos x="2147483647" y="2147483647"/>
              </a:cxn>
              <a:cxn ang="0">
                <a:pos x="2147483647" y="2147483647"/>
              </a:cxn>
            </a:cxnLst>
            <a:rect l="txL" t="txT" r="txR" b="txB"/>
            <a:pathLst>
              <a:path w="681" h="635">
                <a:moveTo>
                  <a:pt x="0" y="0"/>
                </a:moveTo>
                <a:cubicBezTo>
                  <a:pt x="11" y="174"/>
                  <a:pt x="23" y="348"/>
                  <a:pt x="136" y="454"/>
                </a:cubicBezTo>
                <a:cubicBezTo>
                  <a:pt x="249" y="560"/>
                  <a:pt x="465" y="597"/>
                  <a:pt x="681" y="635"/>
                </a:cubicBezTo>
              </a:path>
            </a:pathLst>
          </a:custGeom>
          <a:noFill/>
          <a:ln w="38100" cap="flat" cmpd="sng">
            <a:solidFill>
              <a:srgbClr val="008000">
                <a:alpha val="100000"/>
              </a:srgbClr>
            </a:solidFill>
            <a:prstDash val="solid"/>
            <a:round/>
            <a:headEnd type="none" w="med" len="med"/>
            <a:tailEnd type="none" w="med" len="med"/>
          </a:ln>
        </p:spPr>
        <p:txBody>
          <a:bodyPr/>
          <a:p>
            <a:endParaRPr lang="zh-CN" altLang="en-US"/>
          </a:p>
        </p:txBody>
      </p:sp>
      <p:sp>
        <p:nvSpPr>
          <p:cNvPr id="104" name="Line 209"/>
          <p:cNvSpPr/>
          <p:nvPr/>
        </p:nvSpPr>
        <p:spPr>
          <a:xfrm flipH="1">
            <a:off x="2879725" y="2420938"/>
            <a:ext cx="0" cy="1008062"/>
          </a:xfrm>
          <a:prstGeom prst="line">
            <a:avLst/>
          </a:prstGeom>
          <a:ln w="31750" cap="flat" cmpd="sng">
            <a:solidFill>
              <a:schemeClr val="hlink"/>
            </a:solidFill>
            <a:prstDash val="solid"/>
            <a:headEnd type="none" w="med" len="med"/>
            <a:tailEnd type="none" w="med" len="med"/>
          </a:ln>
        </p:spPr>
      </p:sp>
      <p:sp>
        <p:nvSpPr>
          <p:cNvPr id="105" name="Line 210"/>
          <p:cNvSpPr/>
          <p:nvPr/>
        </p:nvSpPr>
        <p:spPr>
          <a:xfrm flipH="1">
            <a:off x="3455988" y="2420938"/>
            <a:ext cx="0" cy="1008062"/>
          </a:xfrm>
          <a:prstGeom prst="line">
            <a:avLst/>
          </a:prstGeom>
          <a:ln w="31750" cap="flat" cmpd="sng">
            <a:solidFill>
              <a:schemeClr val="hlink"/>
            </a:solidFill>
            <a:prstDash val="solid"/>
            <a:headEnd type="none" w="med" len="med"/>
            <a:tailEnd type="none" w="med" len="med"/>
          </a:ln>
        </p:spPr>
      </p:sp>
      <p:sp>
        <p:nvSpPr>
          <p:cNvPr id="106" name="Text Box 211"/>
          <p:cNvSpPr txBox="1"/>
          <p:nvPr/>
        </p:nvSpPr>
        <p:spPr>
          <a:xfrm>
            <a:off x="1130300" y="3205163"/>
            <a:ext cx="431800" cy="366712"/>
          </a:xfrm>
          <a:prstGeom prst="rect">
            <a:avLst/>
          </a:prstGeom>
          <a:noFill/>
          <a:ln w="9525">
            <a:noFill/>
          </a:ln>
        </p:spPr>
        <p:txBody>
          <a:bodyPr>
            <a:spAutoFit/>
          </a:bodyPr>
          <a:p>
            <a:pPr>
              <a:spcBef>
                <a:spcPct val="50000"/>
              </a:spcBef>
            </a:pPr>
            <a:r>
              <a:rPr lang="en-US" altLang="zh-CN" sz="1800" i="1" dirty="0">
                <a:latin typeface="Arial" panose="020B0604020202020204" pitchFamily="34" charset="0"/>
              </a:rPr>
              <a:t>0</a:t>
            </a:r>
            <a:endParaRPr lang="en-US" altLang="zh-CN" sz="1800" i="1" dirty="0">
              <a:latin typeface="Arial" panose="020B0604020202020204" pitchFamily="34" charset="0"/>
            </a:endParaRPr>
          </a:p>
        </p:txBody>
      </p:sp>
      <p:sp>
        <p:nvSpPr>
          <p:cNvPr id="107" name="Text Box 212"/>
          <p:cNvSpPr txBox="1"/>
          <p:nvPr/>
        </p:nvSpPr>
        <p:spPr>
          <a:xfrm>
            <a:off x="1155700" y="5084763"/>
            <a:ext cx="431800" cy="366712"/>
          </a:xfrm>
          <a:prstGeom prst="rect">
            <a:avLst/>
          </a:prstGeom>
          <a:noFill/>
          <a:ln w="9525">
            <a:noFill/>
          </a:ln>
        </p:spPr>
        <p:txBody>
          <a:bodyPr>
            <a:spAutoFit/>
          </a:bodyPr>
          <a:p>
            <a:pPr>
              <a:spcBef>
                <a:spcPct val="50000"/>
              </a:spcBef>
            </a:pPr>
            <a:r>
              <a:rPr lang="en-US" altLang="zh-CN" sz="1800" i="1" dirty="0">
                <a:latin typeface="Arial" panose="020B0604020202020204" pitchFamily="34" charset="0"/>
              </a:rPr>
              <a:t>0</a:t>
            </a:r>
            <a:endParaRPr lang="en-US" altLang="zh-CN" sz="1800" i="1" dirty="0">
              <a:latin typeface="Arial" panose="020B0604020202020204" pitchFamily="34" charset="0"/>
            </a:endParaRPr>
          </a:p>
        </p:txBody>
      </p:sp>
      <p:sp>
        <p:nvSpPr>
          <p:cNvPr id="108" name="Line 213"/>
          <p:cNvSpPr/>
          <p:nvPr/>
        </p:nvSpPr>
        <p:spPr>
          <a:xfrm flipV="1">
            <a:off x="6294438" y="5300663"/>
            <a:ext cx="2012950" cy="0"/>
          </a:xfrm>
          <a:prstGeom prst="line">
            <a:avLst/>
          </a:prstGeom>
          <a:ln w="25400" cap="rnd" cmpd="sng">
            <a:solidFill>
              <a:schemeClr val="tx1"/>
            </a:solidFill>
            <a:prstDash val="sysDot"/>
            <a:headEnd type="none" w="med" len="med"/>
            <a:tailEnd type="none" w="med" len="med"/>
          </a:ln>
        </p:spPr>
      </p:sp>
      <p:sp>
        <p:nvSpPr>
          <p:cNvPr id="109" name="Line 214"/>
          <p:cNvSpPr/>
          <p:nvPr/>
        </p:nvSpPr>
        <p:spPr>
          <a:xfrm flipH="1">
            <a:off x="6856413" y="4294188"/>
            <a:ext cx="0" cy="1008062"/>
          </a:xfrm>
          <a:prstGeom prst="line">
            <a:avLst/>
          </a:prstGeom>
          <a:ln w="31750" cap="flat" cmpd="sng">
            <a:solidFill>
              <a:schemeClr val="hlink"/>
            </a:solidFill>
            <a:prstDash val="solid"/>
            <a:headEnd type="none" w="med" len="med"/>
            <a:tailEnd type="none" w="med" len="med"/>
          </a:ln>
        </p:spPr>
      </p:sp>
      <p:sp>
        <p:nvSpPr>
          <p:cNvPr id="110" name="Oval 215"/>
          <p:cNvSpPr/>
          <p:nvPr/>
        </p:nvSpPr>
        <p:spPr>
          <a:xfrm>
            <a:off x="6232525" y="4737100"/>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1" name="Line 216"/>
          <p:cNvSpPr/>
          <p:nvPr/>
        </p:nvSpPr>
        <p:spPr>
          <a:xfrm flipV="1">
            <a:off x="6073775" y="4797425"/>
            <a:ext cx="2738438" cy="0"/>
          </a:xfrm>
          <a:prstGeom prst="line">
            <a:avLst/>
          </a:prstGeom>
          <a:ln w="25400" cap="flat" cmpd="sng">
            <a:solidFill>
              <a:schemeClr val="tx1"/>
            </a:solidFill>
            <a:prstDash val="solid"/>
            <a:headEnd type="none" w="med" len="med"/>
            <a:tailEnd type="triangle" w="lg" len="lg"/>
          </a:ln>
        </p:spPr>
      </p:sp>
      <p:sp>
        <p:nvSpPr>
          <p:cNvPr id="112" name="Line 217"/>
          <p:cNvSpPr/>
          <p:nvPr/>
        </p:nvSpPr>
        <p:spPr>
          <a:xfrm flipV="1">
            <a:off x="6291263" y="3860800"/>
            <a:ext cx="0" cy="1701800"/>
          </a:xfrm>
          <a:prstGeom prst="line">
            <a:avLst/>
          </a:prstGeom>
          <a:ln w="25400" cap="flat" cmpd="sng">
            <a:solidFill>
              <a:schemeClr val="tx1"/>
            </a:solidFill>
            <a:prstDash val="solid"/>
            <a:headEnd type="none" w="med" len="med"/>
            <a:tailEnd type="triangle" w="lg" len="lg"/>
          </a:ln>
        </p:spPr>
      </p:sp>
      <p:sp>
        <p:nvSpPr>
          <p:cNvPr id="113" name="Text Box 218"/>
          <p:cNvSpPr txBox="1"/>
          <p:nvPr/>
        </p:nvSpPr>
        <p:spPr>
          <a:xfrm>
            <a:off x="5735638" y="3789363"/>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s</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14" name="Line 219"/>
          <p:cNvSpPr/>
          <p:nvPr/>
        </p:nvSpPr>
        <p:spPr>
          <a:xfrm flipV="1">
            <a:off x="6278563" y="4284663"/>
            <a:ext cx="2012950" cy="0"/>
          </a:xfrm>
          <a:prstGeom prst="line">
            <a:avLst/>
          </a:prstGeom>
          <a:ln w="25400" cap="rnd" cmpd="sng">
            <a:solidFill>
              <a:schemeClr val="tx1"/>
            </a:solidFill>
            <a:prstDash val="sysDot"/>
            <a:headEnd type="none" w="med" len="med"/>
            <a:tailEnd type="none" w="med" len="med"/>
          </a:ln>
        </p:spPr>
      </p:sp>
      <p:sp>
        <p:nvSpPr>
          <p:cNvPr id="115" name="Text Box 220"/>
          <p:cNvSpPr txBox="1"/>
          <p:nvPr/>
        </p:nvSpPr>
        <p:spPr>
          <a:xfrm>
            <a:off x="5735638" y="4167188"/>
            <a:ext cx="588962" cy="304800"/>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2000" b="1" i="1" baseline="-25000" dirty="0">
                <a:latin typeface="Times New Roman" panose="02020603050405020304" pitchFamily="18" charset="0"/>
              </a:rPr>
              <a:t>S</a:t>
            </a:r>
            <a:r>
              <a:rPr lang="en-GB" altLang="zh-CN" sz="1600" b="1" i="1" baseline="-25000" dirty="0">
                <a:latin typeface="Times New Roman" panose="02020603050405020304" pitchFamily="18" charset="0"/>
              </a:rPr>
              <a:t> </a:t>
            </a:r>
            <a:r>
              <a:rPr lang="en-GB" altLang="zh-CN" sz="2000" b="1" i="1" dirty="0">
                <a:latin typeface="Times New Roman" panose="02020603050405020304" pitchFamily="18" charset="0"/>
              </a:rPr>
              <a:t>/2</a:t>
            </a:r>
            <a:endParaRPr lang="en-US" altLang="zh-CN" sz="2000" b="1" i="1" dirty="0">
              <a:latin typeface="Times New Roman" panose="02020603050405020304" pitchFamily="18" charset="0"/>
            </a:endParaRPr>
          </a:p>
        </p:txBody>
      </p:sp>
      <p:sp>
        <p:nvSpPr>
          <p:cNvPr id="116" name="Line 221"/>
          <p:cNvSpPr/>
          <p:nvPr/>
        </p:nvSpPr>
        <p:spPr>
          <a:xfrm>
            <a:off x="6280150" y="4294188"/>
            <a:ext cx="576263" cy="0"/>
          </a:xfrm>
          <a:prstGeom prst="line">
            <a:avLst/>
          </a:prstGeom>
          <a:ln w="38100" cap="flat" cmpd="sng">
            <a:solidFill>
              <a:schemeClr val="hlink"/>
            </a:solidFill>
            <a:prstDash val="solid"/>
            <a:headEnd type="none" w="med" len="med"/>
            <a:tailEnd type="none" w="med" len="med"/>
          </a:ln>
        </p:spPr>
      </p:sp>
      <p:sp>
        <p:nvSpPr>
          <p:cNvPr id="117" name="Line 222"/>
          <p:cNvSpPr/>
          <p:nvPr/>
        </p:nvSpPr>
        <p:spPr>
          <a:xfrm>
            <a:off x="8020050" y="5297488"/>
            <a:ext cx="576263" cy="0"/>
          </a:xfrm>
          <a:prstGeom prst="line">
            <a:avLst/>
          </a:prstGeom>
          <a:ln w="38100" cap="flat" cmpd="sng">
            <a:solidFill>
              <a:schemeClr val="hlink"/>
            </a:solidFill>
            <a:prstDash val="solid"/>
            <a:headEnd type="none" w="med" len="med"/>
            <a:tailEnd type="none" w="med" len="med"/>
          </a:ln>
        </p:spPr>
      </p:sp>
      <p:sp>
        <p:nvSpPr>
          <p:cNvPr id="118" name="Line 223"/>
          <p:cNvSpPr/>
          <p:nvPr/>
        </p:nvSpPr>
        <p:spPr>
          <a:xfrm>
            <a:off x="6864350" y="5289550"/>
            <a:ext cx="576263" cy="0"/>
          </a:xfrm>
          <a:prstGeom prst="line">
            <a:avLst/>
          </a:prstGeom>
          <a:ln w="38100" cap="flat" cmpd="sng">
            <a:solidFill>
              <a:schemeClr val="hlink"/>
            </a:solidFill>
            <a:prstDash val="solid"/>
            <a:headEnd type="none" w="med" len="med"/>
            <a:tailEnd type="none" w="med" len="med"/>
          </a:ln>
        </p:spPr>
      </p:sp>
      <p:sp>
        <p:nvSpPr>
          <p:cNvPr id="119" name="Line 224"/>
          <p:cNvSpPr/>
          <p:nvPr/>
        </p:nvSpPr>
        <p:spPr>
          <a:xfrm>
            <a:off x="7445375" y="4294188"/>
            <a:ext cx="576263" cy="0"/>
          </a:xfrm>
          <a:prstGeom prst="line">
            <a:avLst/>
          </a:prstGeom>
          <a:ln w="38100" cap="flat" cmpd="sng">
            <a:solidFill>
              <a:schemeClr val="hlink"/>
            </a:solidFill>
            <a:prstDash val="solid"/>
            <a:headEnd type="none" w="med" len="med"/>
            <a:tailEnd type="none" w="med" len="med"/>
          </a:ln>
        </p:spPr>
      </p:sp>
      <p:sp>
        <p:nvSpPr>
          <p:cNvPr id="120" name="Line 225"/>
          <p:cNvSpPr/>
          <p:nvPr/>
        </p:nvSpPr>
        <p:spPr>
          <a:xfrm flipH="1">
            <a:off x="7443788" y="4294188"/>
            <a:ext cx="0" cy="1008062"/>
          </a:xfrm>
          <a:prstGeom prst="line">
            <a:avLst/>
          </a:prstGeom>
          <a:ln w="31750" cap="flat" cmpd="sng">
            <a:solidFill>
              <a:schemeClr val="hlink"/>
            </a:solidFill>
            <a:prstDash val="solid"/>
            <a:headEnd type="none" w="med" len="med"/>
            <a:tailEnd type="none" w="med" len="med"/>
          </a:ln>
        </p:spPr>
      </p:sp>
      <p:sp>
        <p:nvSpPr>
          <p:cNvPr id="121" name="Line 226"/>
          <p:cNvSpPr/>
          <p:nvPr/>
        </p:nvSpPr>
        <p:spPr>
          <a:xfrm flipH="1">
            <a:off x="8020050" y="4294188"/>
            <a:ext cx="0" cy="1008062"/>
          </a:xfrm>
          <a:prstGeom prst="line">
            <a:avLst/>
          </a:prstGeom>
          <a:ln w="31750" cap="flat" cmpd="sng">
            <a:solidFill>
              <a:schemeClr val="hlink"/>
            </a:solidFill>
            <a:prstDash val="solid"/>
            <a:headEnd type="none" w="med" len="med"/>
            <a:tailEnd type="none" w="med" len="med"/>
          </a:ln>
        </p:spPr>
      </p:sp>
      <p:sp>
        <p:nvSpPr>
          <p:cNvPr id="122" name="Text Box 227"/>
          <p:cNvSpPr txBox="1"/>
          <p:nvPr/>
        </p:nvSpPr>
        <p:spPr>
          <a:xfrm>
            <a:off x="5735638" y="5084763"/>
            <a:ext cx="588962" cy="304800"/>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2000" b="1" i="1" baseline="-25000" dirty="0">
                <a:latin typeface="Times New Roman" panose="02020603050405020304" pitchFamily="18" charset="0"/>
              </a:rPr>
              <a:t>S</a:t>
            </a:r>
            <a:r>
              <a:rPr lang="en-GB" altLang="zh-CN" sz="1600" b="1" i="1" baseline="-25000" dirty="0">
                <a:latin typeface="Times New Roman" panose="02020603050405020304" pitchFamily="18" charset="0"/>
              </a:rPr>
              <a:t> </a:t>
            </a:r>
            <a:r>
              <a:rPr lang="en-GB" altLang="zh-CN" sz="2000" b="1" i="1" dirty="0">
                <a:latin typeface="Times New Roman" panose="02020603050405020304" pitchFamily="18" charset="0"/>
              </a:rPr>
              <a:t>/2</a:t>
            </a:r>
            <a:endParaRPr lang="en-US" altLang="zh-CN" sz="2000" b="1" i="1" dirty="0">
              <a:latin typeface="Times New Roman" panose="02020603050405020304" pitchFamily="18" charset="0"/>
            </a:endParaRPr>
          </a:p>
        </p:txBody>
      </p:sp>
      <p:sp>
        <p:nvSpPr>
          <p:cNvPr id="123" name="Line 228"/>
          <p:cNvSpPr/>
          <p:nvPr/>
        </p:nvSpPr>
        <p:spPr>
          <a:xfrm flipH="1" flipV="1">
            <a:off x="4356100" y="3644900"/>
            <a:ext cx="1368425" cy="1079500"/>
          </a:xfrm>
          <a:prstGeom prst="line">
            <a:avLst/>
          </a:prstGeom>
          <a:ln w="9525" cap="flat" cmpd="sng">
            <a:solidFill>
              <a:schemeClr val="tx1"/>
            </a:solidFill>
            <a:prstDash val="solid"/>
            <a:headEnd type="none" w="med" len="med"/>
            <a:tailEnd type="triangle" w="med" len="med"/>
          </a:ln>
        </p:spPr>
      </p:sp>
      <p:sp>
        <p:nvSpPr>
          <p:cNvPr id="124" name="Text Box 229"/>
          <p:cNvSpPr txBox="1"/>
          <p:nvPr/>
        </p:nvSpPr>
        <p:spPr>
          <a:xfrm>
            <a:off x="4500563" y="3284538"/>
            <a:ext cx="2160587" cy="461962"/>
          </a:xfrm>
          <a:prstGeom prst="rect">
            <a:avLst/>
          </a:prstGeom>
          <a:noFill/>
          <a:ln w="9525">
            <a:noFill/>
          </a:ln>
        </p:spPr>
        <p:txBody>
          <a:bodyPr>
            <a:spAutoFit/>
          </a:bodyPr>
          <a:p>
            <a:pPr>
              <a:spcBef>
                <a:spcPct val="50000"/>
              </a:spcBef>
            </a:pPr>
            <a:r>
              <a:rPr lang="zh-CN" altLang="en-US" sz="2400" dirty="0">
                <a:latin typeface="Arial" panose="020B0604020202020204" pitchFamily="34" charset="0"/>
              </a:rPr>
              <a:t>加直流偏移</a:t>
            </a:r>
            <a:endParaRPr lang="zh-CN" altLang="en-US" sz="2400" dirty="0">
              <a:latin typeface="Arial" panose="020B0604020202020204" pitchFamily="34" charset="0"/>
            </a:endParaRPr>
          </a:p>
        </p:txBody>
      </p:sp>
      <p:sp>
        <p:nvSpPr>
          <p:cNvPr id="125" name="Text Box 230"/>
          <p:cNvSpPr txBox="1"/>
          <p:nvPr/>
        </p:nvSpPr>
        <p:spPr>
          <a:xfrm>
            <a:off x="5607050" y="5408613"/>
            <a:ext cx="3151188" cy="461962"/>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信号源直接输出波形</a:t>
            </a:r>
            <a:endParaRPr lang="zh-CN" altLang="en-US" sz="2400" b="1"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up)">
                                      <p:cBhvr>
                                        <p:cTn id="70" dur="2000"/>
                                        <p:tgtEl>
                                          <p:spTgt spid="97"/>
                                        </p:tgtEl>
                                      </p:cBhvr>
                                    </p:animEffect>
                                  </p:childTnLst>
                                </p:cTn>
                              </p:par>
                              <p:par>
                                <p:cTn id="71" presetID="22" presetClass="entr" presetSubtype="1"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up)">
                                      <p:cBhvr>
                                        <p:cTn id="73" dur="2000"/>
                                        <p:tgtEl>
                                          <p:spTgt spid="98"/>
                                        </p:tgtEl>
                                      </p:cBhvr>
                                    </p:animEffect>
                                  </p:childTnLst>
                                </p:cTn>
                              </p:par>
                              <p:par>
                                <p:cTn id="74" presetID="22" presetClass="entr" presetSubtype="1" fill="hold"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up)">
                                      <p:cBhvr>
                                        <p:cTn id="76" dur="2000"/>
                                        <p:tgtEl>
                                          <p:spTgt spid="9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wipe(down)">
                                      <p:cBhvr>
                                        <p:cTn id="81" dur="1000"/>
                                        <p:tgtEl>
                                          <p:spTgt spid="86"/>
                                        </p:tgtEl>
                                      </p:cBhvr>
                                    </p:animEffect>
                                  </p:childTnLst>
                                </p:cTn>
                              </p:par>
                            </p:childTnLst>
                          </p:cTn>
                        </p:par>
                        <p:par>
                          <p:cTn id="82" fill="hold">
                            <p:stCondLst>
                              <p:cond delay="1000"/>
                            </p:stCondLst>
                            <p:childTnLst>
                              <p:par>
                                <p:cTn id="83" presetID="22" presetClass="entr" presetSubtype="1" fill="hold" nodeType="after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up)">
                                      <p:cBhvr>
                                        <p:cTn id="85" dur="1000"/>
                                        <p:tgtEl>
                                          <p:spTgt spid="78"/>
                                        </p:tgtEl>
                                      </p:cBhvr>
                                    </p:animEffect>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wipe(down)">
                                      <p:cBhvr>
                                        <p:cTn id="89" dur="1000"/>
                                        <p:tgtEl>
                                          <p:spTgt spid="102"/>
                                        </p:tgtEl>
                                      </p:cBhvr>
                                    </p:animEffect>
                                  </p:childTnLst>
                                </p:cTn>
                              </p:par>
                            </p:childTnLst>
                          </p:cTn>
                        </p:par>
                        <p:par>
                          <p:cTn id="90" fill="hold">
                            <p:stCondLst>
                              <p:cond delay="3000"/>
                            </p:stCondLst>
                            <p:childTnLst>
                              <p:par>
                                <p:cTn id="91" presetID="22" presetClass="entr" presetSubtype="1" fill="hold" nodeType="after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wipe(up)">
                                      <p:cBhvr>
                                        <p:cTn id="93" dur="2000"/>
                                        <p:tgtEl>
                                          <p:spTgt spid="103"/>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0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0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1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11"/>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1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14"/>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15"/>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16"/>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1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8"/>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1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20"/>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2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22"/>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0"/>
                                  </p:stCondLst>
                                  <p:childTnLst>
                                    <p:set>
                                      <p:cBhvr>
                                        <p:cTn id="128" dur="1" fill="hold">
                                          <p:stCondLst>
                                            <p:cond delay="0"/>
                                          </p:stCondLst>
                                        </p:cTn>
                                        <p:tgtEl>
                                          <p:spTgt spid="1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2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bldLvl="0" animBg="1"/>
      <p:bldP spid="80" grpId="0" bldLvl="0" animBg="1"/>
      <p:bldP spid="82" grpId="0"/>
      <p:bldP spid="83" grpId="0"/>
      <p:bldP spid="85" grpId="0"/>
      <p:bldP spid="87" grpId="0" bldLvl="0" animBg="1"/>
      <p:bldP spid="90" grpId="0"/>
      <p:bldP spid="92" grpId="0"/>
      <p:bldP spid="100" grpId="0"/>
      <p:bldP spid="106" grpId="0"/>
      <p:bldP spid="107" grpId="0"/>
      <p:bldP spid="110" grpId="0" bldLvl="0" animBg="1"/>
      <p:bldP spid="113" grpId="0"/>
      <p:bldP spid="115" grpId="0"/>
      <p:bldP spid="122" grpId="0"/>
      <p:bldP spid="124" grpId="0"/>
      <p:bldP spid="1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Text Box 8">
            <a:hlinkClick r:id="rId1" action="ppaction://hlinksldjump"/>
          </p:cNvPr>
          <p:cNvSpPr txBox="1"/>
          <p:nvPr/>
        </p:nvSpPr>
        <p:spPr>
          <a:xfrm>
            <a:off x="468313" y="620713"/>
            <a:ext cx="5400675" cy="519112"/>
          </a:xfrm>
          <a:prstGeom prst="rect">
            <a:avLst/>
          </a:prstGeom>
          <a:noFill/>
          <a:ln w="9525">
            <a:noFill/>
          </a:ln>
        </p:spPr>
        <p:txBody>
          <a:bodyPr>
            <a:spAutoFit/>
          </a:bodyPr>
          <a:p>
            <a:pPr>
              <a:spcBef>
                <a:spcPct val="50000"/>
              </a:spcBef>
            </a:pPr>
            <a:r>
              <a:rPr lang="zh-CN" altLang="en-US" b="1" dirty="0">
                <a:solidFill>
                  <a:srgbClr val="FF6600"/>
                </a:solidFill>
                <a:latin typeface="Arial" panose="020B0604020202020204" pitchFamily="34" charset="0"/>
                <a:ea typeface="楷体_GB2312" pitchFamily="49" charset="-122"/>
              </a:rPr>
              <a:t>几种响应及其波形的实验观察</a:t>
            </a:r>
            <a:endParaRPr lang="zh-CN" altLang="en-US" b="1" dirty="0">
              <a:solidFill>
                <a:srgbClr val="FF6600"/>
              </a:solidFill>
              <a:latin typeface="Arial" panose="020B0604020202020204" pitchFamily="34" charset="0"/>
              <a:ea typeface="楷体_GB2312" pitchFamily="49" charset="-122"/>
            </a:endParaRPr>
          </a:p>
        </p:txBody>
      </p:sp>
      <p:sp>
        <p:nvSpPr>
          <p:cNvPr id="11268" name="Rectangle 11"/>
          <p:cNvSpPr/>
          <p:nvPr/>
        </p:nvSpPr>
        <p:spPr>
          <a:xfrm>
            <a:off x="5003800" y="1555750"/>
            <a:ext cx="1439863" cy="1728788"/>
          </a:xfrm>
          <a:prstGeom prst="rect">
            <a:avLst/>
          </a:prstGeom>
          <a:noFill/>
          <a:ln w="31750" cap="flat" cmpd="sng">
            <a:solidFill>
              <a:srgbClr val="FF0000"/>
            </a:solidFill>
            <a:prstDash val="sysDot"/>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11269" name="Group 29"/>
          <p:cNvGrpSpPr/>
          <p:nvPr/>
        </p:nvGrpSpPr>
        <p:grpSpPr>
          <a:xfrm>
            <a:off x="5114925" y="1436688"/>
            <a:ext cx="3451225" cy="1727200"/>
            <a:chOff x="3246" y="527"/>
            <a:chExt cx="2174" cy="1088"/>
          </a:xfrm>
        </p:grpSpPr>
        <p:sp>
          <p:nvSpPr>
            <p:cNvPr id="11314" name="Text Box 30"/>
            <p:cNvSpPr txBox="1">
              <a:spLocks noChangeAspect="1"/>
            </p:cNvSpPr>
            <p:nvPr/>
          </p:nvSpPr>
          <p:spPr>
            <a:xfrm>
              <a:off x="3614" y="564"/>
              <a:ext cx="161" cy="173"/>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11315" name="Text Box 31"/>
            <p:cNvSpPr txBox="1">
              <a:spLocks noChangeAspect="1"/>
            </p:cNvSpPr>
            <p:nvPr/>
          </p:nvSpPr>
          <p:spPr>
            <a:xfrm>
              <a:off x="3801" y="621"/>
              <a:ext cx="161" cy="173"/>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sp>
          <p:nvSpPr>
            <p:cNvPr id="11316" name="Text Box 32"/>
            <p:cNvSpPr txBox="1">
              <a:spLocks noChangeAspect="1"/>
            </p:cNvSpPr>
            <p:nvPr/>
          </p:nvSpPr>
          <p:spPr>
            <a:xfrm>
              <a:off x="4353" y="527"/>
              <a:ext cx="162" cy="154"/>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R</a:t>
              </a:r>
              <a:endParaRPr lang="en-US" altLang="zh-CN" sz="1600" b="1" i="1" dirty="0">
                <a:latin typeface="Times New Roman" panose="02020603050405020304" pitchFamily="18" charset="0"/>
              </a:endParaRPr>
            </a:p>
          </p:txBody>
        </p:sp>
        <p:grpSp>
          <p:nvGrpSpPr>
            <p:cNvPr id="11317" name="Group 33"/>
            <p:cNvGrpSpPr/>
            <p:nvPr/>
          </p:nvGrpSpPr>
          <p:grpSpPr>
            <a:xfrm>
              <a:off x="3246" y="749"/>
              <a:ext cx="1902" cy="866"/>
              <a:chOff x="3651" y="1475"/>
              <a:chExt cx="1902" cy="866"/>
            </a:xfrm>
          </p:grpSpPr>
          <p:sp>
            <p:nvSpPr>
              <p:cNvPr id="11319" name="Oval 34"/>
              <p:cNvSpPr>
                <a:spLocks noChangeAspect="1"/>
              </p:cNvSpPr>
              <p:nvPr/>
            </p:nvSpPr>
            <p:spPr>
              <a:xfrm>
                <a:off x="4238" y="1726"/>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320" name="Oval 35"/>
              <p:cNvSpPr>
                <a:spLocks noChangeAspect="1"/>
              </p:cNvSpPr>
              <p:nvPr/>
            </p:nvSpPr>
            <p:spPr>
              <a:xfrm>
                <a:off x="4238" y="2280"/>
                <a:ext cx="53" cy="61"/>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321" name="Oval 36"/>
              <p:cNvSpPr>
                <a:spLocks noChangeAspect="1"/>
              </p:cNvSpPr>
              <p:nvPr/>
            </p:nvSpPr>
            <p:spPr>
              <a:xfrm>
                <a:off x="3810" y="1809"/>
                <a:ext cx="161" cy="18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1322" name="Text Box 37"/>
              <p:cNvSpPr txBox="1">
                <a:spLocks noChangeAspect="1"/>
              </p:cNvSpPr>
              <p:nvPr/>
            </p:nvSpPr>
            <p:spPr>
              <a:xfrm>
                <a:off x="3652" y="1562"/>
                <a:ext cx="108" cy="191"/>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1323" name="Text Box 38"/>
              <p:cNvSpPr txBox="1">
                <a:spLocks noChangeAspect="1"/>
              </p:cNvSpPr>
              <p:nvPr/>
            </p:nvSpPr>
            <p:spPr>
              <a:xfrm>
                <a:off x="3673" y="1972"/>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1324" name="Text Box 39"/>
              <p:cNvSpPr txBox="1">
                <a:spLocks noChangeAspect="1"/>
              </p:cNvSpPr>
              <p:nvPr/>
            </p:nvSpPr>
            <p:spPr>
              <a:xfrm>
                <a:off x="3651" y="1772"/>
                <a:ext cx="187" cy="15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11325" name="Line 40"/>
              <p:cNvSpPr>
                <a:spLocks noChangeAspect="1"/>
              </p:cNvSpPr>
              <p:nvPr/>
            </p:nvSpPr>
            <p:spPr>
              <a:xfrm>
                <a:off x="3888" y="1508"/>
                <a:ext cx="9" cy="803"/>
              </a:xfrm>
              <a:prstGeom prst="line">
                <a:avLst/>
              </a:prstGeom>
              <a:ln w="19050" cap="flat" cmpd="sng">
                <a:solidFill>
                  <a:schemeClr val="tx1"/>
                </a:solidFill>
                <a:prstDash val="solid"/>
                <a:headEnd type="none" w="med" len="med"/>
                <a:tailEnd type="none" w="med" len="med"/>
              </a:ln>
            </p:spPr>
          </p:sp>
          <p:sp>
            <p:nvSpPr>
              <p:cNvPr id="11326" name="Line 41"/>
              <p:cNvSpPr>
                <a:spLocks noChangeAspect="1"/>
              </p:cNvSpPr>
              <p:nvPr/>
            </p:nvSpPr>
            <p:spPr>
              <a:xfrm>
                <a:off x="5119" y="1880"/>
                <a:ext cx="214" cy="0"/>
              </a:xfrm>
              <a:prstGeom prst="line">
                <a:avLst/>
              </a:prstGeom>
              <a:ln w="25400" cap="flat" cmpd="sng">
                <a:solidFill>
                  <a:schemeClr val="tx1"/>
                </a:solidFill>
                <a:prstDash val="solid"/>
                <a:headEnd type="none" w="med" len="med"/>
                <a:tailEnd type="none" w="med" len="med"/>
              </a:ln>
            </p:spPr>
          </p:sp>
          <p:sp>
            <p:nvSpPr>
              <p:cNvPr id="11327" name="Text Box 42"/>
              <p:cNvSpPr txBox="1">
                <a:spLocks noChangeAspect="1"/>
              </p:cNvSpPr>
              <p:nvPr/>
            </p:nvSpPr>
            <p:spPr>
              <a:xfrm>
                <a:off x="5018" y="1479"/>
                <a:ext cx="161" cy="193"/>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i</a:t>
                </a:r>
                <a:r>
                  <a:rPr lang="en-GB" altLang="zh-CN" sz="2000" b="1" i="1" baseline="-25000" dirty="0">
                    <a:latin typeface="Times New Roman" panose="02020603050405020304" pitchFamily="18" charset="0"/>
                  </a:rPr>
                  <a:t>c</a:t>
                </a:r>
                <a:endParaRPr lang="en-US" altLang="zh-CN" sz="2000" b="1" i="1" dirty="0">
                  <a:latin typeface="Times New Roman" panose="02020603050405020304" pitchFamily="18" charset="0"/>
                </a:endParaRPr>
              </a:p>
            </p:txBody>
          </p:sp>
          <p:sp>
            <p:nvSpPr>
              <p:cNvPr id="11328" name="Line 43"/>
              <p:cNvSpPr>
                <a:spLocks noChangeAspect="1"/>
              </p:cNvSpPr>
              <p:nvPr/>
            </p:nvSpPr>
            <p:spPr>
              <a:xfrm>
                <a:off x="5119" y="1958"/>
                <a:ext cx="214" cy="0"/>
              </a:xfrm>
              <a:prstGeom prst="line">
                <a:avLst/>
              </a:prstGeom>
              <a:ln w="25400" cap="flat" cmpd="sng">
                <a:solidFill>
                  <a:schemeClr val="tx1"/>
                </a:solidFill>
                <a:prstDash val="solid"/>
                <a:headEnd type="none" w="med" len="med"/>
                <a:tailEnd type="none" w="med" len="med"/>
              </a:ln>
            </p:spPr>
          </p:sp>
          <p:sp>
            <p:nvSpPr>
              <p:cNvPr id="11329" name="Text Box 44"/>
              <p:cNvSpPr txBox="1">
                <a:spLocks noChangeAspect="1"/>
              </p:cNvSpPr>
              <p:nvPr/>
            </p:nvSpPr>
            <p:spPr>
              <a:xfrm>
                <a:off x="5424" y="1531"/>
                <a:ext cx="108" cy="192"/>
              </a:xfrm>
              <a:prstGeom prst="rect">
                <a:avLst/>
              </a:prstGeom>
              <a:noFill/>
              <a:ln w="9525">
                <a:noFill/>
              </a:ln>
            </p:spPr>
            <p:txBody>
              <a:bodyPr lIns="0" tIns="0" rIns="0" bIns="0">
                <a:spAutoFit/>
              </a:bodyPr>
              <a:p>
                <a:pPr>
                  <a:spcBef>
                    <a:spcPct val="50000"/>
                  </a:spcBef>
                </a:pPr>
                <a:r>
                  <a:rPr lang="en-GB"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1330" name="Text Box 45"/>
              <p:cNvSpPr txBox="1">
                <a:spLocks noChangeAspect="1"/>
              </p:cNvSpPr>
              <p:nvPr/>
            </p:nvSpPr>
            <p:spPr>
              <a:xfrm>
                <a:off x="5445" y="2026"/>
                <a:ext cx="108" cy="192"/>
              </a:xfrm>
              <a:prstGeom prst="rect">
                <a:avLst/>
              </a:prstGeom>
              <a:noFill/>
              <a:ln w="9525">
                <a:noFill/>
              </a:ln>
            </p:spPr>
            <p:txBody>
              <a:bodyPr lIns="0" tIns="0" rIns="0" bIns="0">
                <a:spAutoFit/>
              </a:bodyPr>
              <a:p>
                <a:pPr>
                  <a:spcBef>
                    <a:spcPct val="50000"/>
                  </a:spcBef>
                </a:pPr>
                <a:r>
                  <a:rPr lang="en-GB" altLang="zh-CN"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p:txBody>
          </p:sp>
          <p:sp>
            <p:nvSpPr>
              <p:cNvPr id="11331" name="Line 46"/>
              <p:cNvSpPr>
                <a:spLocks noChangeAspect="1"/>
              </p:cNvSpPr>
              <p:nvPr/>
            </p:nvSpPr>
            <p:spPr>
              <a:xfrm flipV="1">
                <a:off x="3890" y="2316"/>
                <a:ext cx="1342" cy="0"/>
              </a:xfrm>
              <a:prstGeom prst="line">
                <a:avLst/>
              </a:prstGeom>
              <a:ln w="19050" cap="flat" cmpd="sng">
                <a:solidFill>
                  <a:schemeClr val="tx1"/>
                </a:solidFill>
                <a:prstDash val="solid"/>
                <a:headEnd type="none" w="med" len="med"/>
                <a:tailEnd type="none" w="med" len="med"/>
              </a:ln>
            </p:spPr>
          </p:sp>
          <p:sp>
            <p:nvSpPr>
              <p:cNvPr id="11332" name="Line 47"/>
              <p:cNvSpPr>
                <a:spLocks noChangeAspect="1"/>
              </p:cNvSpPr>
              <p:nvPr/>
            </p:nvSpPr>
            <p:spPr>
              <a:xfrm flipV="1">
                <a:off x="5013" y="1513"/>
                <a:ext cx="161" cy="0"/>
              </a:xfrm>
              <a:prstGeom prst="line">
                <a:avLst/>
              </a:prstGeom>
              <a:ln w="12700" cap="flat" cmpd="sng">
                <a:solidFill>
                  <a:schemeClr val="tx1"/>
                </a:solidFill>
                <a:prstDash val="solid"/>
                <a:headEnd type="none" w="med" len="med"/>
                <a:tailEnd type="stealth" w="med" len="lg"/>
              </a:ln>
            </p:spPr>
          </p:sp>
          <p:sp>
            <p:nvSpPr>
              <p:cNvPr id="11333" name="Line 48"/>
              <p:cNvSpPr>
                <a:spLocks noChangeAspect="1"/>
              </p:cNvSpPr>
              <p:nvPr/>
            </p:nvSpPr>
            <p:spPr>
              <a:xfrm>
                <a:off x="4962" y="1512"/>
                <a:ext cx="269" cy="0"/>
              </a:xfrm>
              <a:prstGeom prst="line">
                <a:avLst/>
              </a:prstGeom>
              <a:ln w="19050" cap="flat" cmpd="sng">
                <a:solidFill>
                  <a:schemeClr val="tx1"/>
                </a:solidFill>
                <a:prstDash val="solid"/>
                <a:headEnd type="none" w="med" len="med"/>
                <a:tailEnd type="none" w="med" len="med"/>
              </a:ln>
            </p:spPr>
          </p:sp>
          <p:sp>
            <p:nvSpPr>
              <p:cNvPr id="11334" name="Rectangle 49"/>
              <p:cNvSpPr>
                <a:spLocks noChangeAspect="1"/>
              </p:cNvSpPr>
              <p:nvPr/>
            </p:nvSpPr>
            <p:spPr>
              <a:xfrm>
                <a:off x="4688" y="1475"/>
                <a:ext cx="268" cy="68"/>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1335" name="Line 50"/>
              <p:cNvSpPr>
                <a:spLocks noChangeAspect="1"/>
              </p:cNvSpPr>
              <p:nvPr/>
            </p:nvSpPr>
            <p:spPr>
              <a:xfrm>
                <a:off x="4266" y="1760"/>
                <a:ext cx="0" cy="555"/>
              </a:xfrm>
              <a:prstGeom prst="line">
                <a:avLst/>
              </a:prstGeom>
              <a:ln w="19050" cap="flat" cmpd="sng">
                <a:solidFill>
                  <a:schemeClr val="tx1"/>
                </a:solidFill>
                <a:prstDash val="solid"/>
                <a:headEnd type="none" w="med" len="med"/>
                <a:tailEnd type="none" w="med" len="med"/>
              </a:ln>
            </p:spPr>
          </p:sp>
          <p:sp>
            <p:nvSpPr>
              <p:cNvPr id="11336" name="Line 51"/>
              <p:cNvSpPr>
                <a:spLocks noChangeAspect="1"/>
              </p:cNvSpPr>
              <p:nvPr/>
            </p:nvSpPr>
            <p:spPr>
              <a:xfrm>
                <a:off x="5233" y="1504"/>
                <a:ext cx="0" cy="371"/>
              </a:xfrm>
              <a:prstGeom prst="line">
                <a:avLst/>
              </a:prstGeom>
              <a:ln w="19050" cap="flat" cmpd="sng">
                <a:solidFill>
                  <a:schemeClr val="tx1"/>
                </a:solidFill>
                <a:prstDash val="solid"/>
                <a:headEnd type="none" w="med" len="med"/>
                <a:tailEnd type="none" w="med" len="med"/>
              </a:ln>
            </p:spPr>
          </p:sp>
          <p:sp>
            <p:nvSpPr>
              <p:cNvPr id="11337" name="Line 52"/>
              <p:cNvSpPr>
                <a:spLocks noChangeAspect="1"/>
              </p:cNvSpPr>
              <p:nvPr/>
            </p:nvSpPr>
            <p:spPr>
              <a:xfrm>
                <a:off x="5233" y="1954"/>
                <a:ext cx="1" cy="365"/>
              </a:xfrm>
              <a:prstGeom prst="line">
                <a:avLst/>
              </a:prstGeom>
              <a:ln w="19050" cap="flat" cmpd="sng">
                <a:solidFill>
                  <a:schemeClr val="tx1"/>
                </a:solidFill>
                <a:prstDash val="solid"/>
                <a:headEnd type="none" w="med" len="med"/>
                <a:tailEnd type="none" w="med" len="med"/>
              </a:ln>
            </p:spPr>
          </p:sp>
          <p:sp>
            <p:nvSpPr>
              <p:cNvPr id="11338" name="Line 53"/>
              <p:cNvSpPr>
                <a:spLocks noChangeAspect="1"/>
              </p:cNvSpPr>
              <p:nvPr/>
            </p:nvSpPr>
            <p:spPr>
              <a:xfrm>
                <a:off x="4413" y="1508"/>
                <a:ext cx="269" cy="0"/>
              </a:xfrm>
              <a:prstGeom prst="line">
                <a:avLst/>
              </a:prstGeom>
              <a:ln w="19050" cap="flat" cmpd="sng">
                <a:solidFill>
                  <a:schemeClr val="tx1"/>
                </a:solidFill>
                <a:prstDash val="solid"/>
                <a:headEnd type="none" w="med" len="med"/>
                <a:tailEnd type="none" w="med" len="med"/>
              </a:ln>
            </p:spPr>
          </p:sp>
          <p:sp>
            <p:nvSpPr>
              <p:cNvPr id="11339" name="Oval 54"/>
              <p:cNvSpPr>
                <a:spLocks noChangeAspect="1"/>
              </p:cNvSpPr>
              <p:nvPr/>
            </p:nvSpPr>
            <p:spPr>
              <a:xfrm>
                <a:off x="4378" y="1479"/>
                <a:ext cx="53"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340" name="Oval 55"/>
              <p:cNvSpPr>
                <a:spLocks noChangeAspect="1"/>
              </p:cNvSpPr>
              <p:nvPr/>
            </p:nvSpPr>
            <p:spPr>
              <a:xfrm>
                <a:off x="4105" y="1475"/>
                <a:ext cx="54" cy="62"/>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341" name="Line 56"/>
              <p:cNvSpPr>
                <a:spLocks noChangeAspect="1"/>
              </p:cNvSpPr>
              <p:nvPr/>
            </p:nvSpPr>
            <p:spPr>
              <a:xfrm>
                <a:off x="3884" y="1512"/>
                <a:ext cx="269" cy="0"/>
              </a:xfrm>
              <a:prstGeom prst="line">
                <a:avLst/>
              </a:prstGeom>
              <a:ln w="19050" cap="flat" cmpd="sng">
                <a:solidFill>
                  <a:schemeClr val="tx1"/>
                </a:solidFill>
                <a:prstDash val="solid"/>
                <a:headEnd type="none" w="med" len="med"/>
                <a:tailEnd type="none" w="med" len="med"/>
              </a:ln>
            </p:spPr>
          </p:sp>
          <p:sp>
            <p:nvSpPr>
              <p:cNvPr id="11342" name="Text Box 57"/>
              <p:cNvSpPr txBox="1">
                <a:spLocks noChangeAspect="1"/>
              </p:cNvSpPr>
              <p:nvPr/>
            </p:nvSpPr>
            <p:spPr>
              <a:xfrm>
                <a:off x="4143" y="1652"/>
                <a:ext cx="161" cy="174"/>
              </a:xfrm>
              <a:prstGeom prst="rect">
                <a:avLst/>
              </a:prstGeom>
              <a:noFill/>
              <a:ln w="9525">
                <a:noFill/>
              </a:ln>
            </p:spPr>
            <p:txBody>
              <a:bodyPr lIns="0" tIns="0" rIns="0" bIns="0">
                <a:spAutoFit/>
              </a:bodyPr>
              <a:p>
                <a:pPr>
                  <a:spcBef>
                    <a:spcPct val="50000"/>
                  </a:spcBef>
                </a:pPr>
                <a:r>
                  <a:rPr lang="en-GB"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11343" name="Text Box 58"/>
              <p:cNvSpPr txBox="1">
                <a:spLocks noChangeAspect="1"/>
              </p:cNvSpPr>
              <p:nvPr/>
            </p:nvSpPr>
            <p:spPr>
              <a:xfrm>
                <a:off x="4982" y="1813"/>
                <a:ext cx="163" cy="154"/>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C</a:t>
                </a:r>
                <a:endParaRPr lang="en-US" altLang="zh-CN" sz="1600" b="1" i="1" dirty="0">
                  <a:latin typeface="Times New Roman" panose="02020603050405020304" pitchFamily="18" charset="0"/>
                </a:endParaRPr>
              </a:p>
            </p:txBody>
          </p:sp>
        </p:grpSp>
        <p:sp>
          <p:nvSpPr>
            <p:cNvPr id="11318" name="Text Box 59"/>
            <p:cNvSpPr txBox="1">
              <a:spLocks noChangeAspect="1"/>
            </p:cNvSpPr>
            <p:nvPr/>
          </p:nvSpPr>
          <p:spPr>
            <a:xfrm>
              <a:off x="5044" y="1083"/>
              <a:ext cx="376" cy="173"/>
            </a:xfrm>
            <a:prstGeom prst="rect">
              <a:avLst/>
            </a:prstGeom>
            <a:noFill/>
            <a:ln w="9525">
              <a:noFill/>
            </a:ln>
          </p:spPr>
          <p:txBody>
            <a:bodyPr lIns="0" tIns="0" rIns="0" bIns="0">
              <a:spAutoFit/>
            </a:bodyPr>
            <a:p>
              <a:pPr>
                <a:spcBef>
                  <a:spcPct val="50000"/>
                </a:spcBef>
              </a:pPr>
              <a:r>
                <a:rPr lang="en-GB" altLang="zh-CN" sz="1800" b="1" i="1" dirty="0">
                  <a:latin typeface="Times New Roman" panose="02020603050405020304" pitchFamily="18" charset="0"/>
                </a:rPr>
                <a:t>u</a:t>
              </a:r>
              <a:r>
                <a:rPr lang="en-GB" altLang="zh-CN" sz="1800" b="1" i="1" baseline="-25000" dirty="0">
                  <a:latin typeface="Times New Roman" panose="02020603050405020304" pitchFamily="18" charset="0"/>
                </a:rPr>
                <a:t>c</a:t>
              </a:r>
              <a:r>
                <a:rPr lang="en-GB" altLang="zh-CN" sz="1800" b="1" i="1" dirty="0">
                  <a:latin typeface="Times New Roman" panose="02020603050405020304" pitchFamily="18" charset="0"/>
                </a:rPr>
                <a:t>(t)</a:t>
              </a:r>
              <a:endParaRPr lang="en-US" altLang="zh-CN" sz="1800" b="1" i="1" baseline="-25000" dirty="0">
                <a:latin typeface="Times New Roman" panose="02020603050405020304" pitchFamily="18" charset="0"/>
              </a:endParaRPr>
            </a:p>
          </p:txBody>
        </p:sp>
      </p:grpSp>
      <p:sp>
        <p:nvSpPr>
          <p:cNvPr id="11270" name="Line 60"/>
          <p:cNvSpPr/>
          <p:nvPr/>
        </p:nvSpPr>
        <p:spPr>
          <a:xfrm rot="1200000" flipH="1">
            <a:off x="5961063" y="1771650"/>
            <a:ext cx="287337" cy="503238"/>
          </a:xfrm>
          <a:prstGeom prst="line">
            <a:avLst/>
          </a:prstGeom>
          <a:ln w="25400" cap="flat" cmpd="sng">
            <a:solidFill>
              <a:schemeClr val="tx1"/>
            </a:solidFill>
            <a:prstDash val="solid"/>
            <a:headEnd type="none" w="med" len="med"/>
            <a:tailEnd type="none" w="med" len="med"/>
          </a:ln>
        </p:spPr>
      </p:sp>
      <p:sp>
        <p:nvSpPr>
          <p:cNvPr id="84" name="Freeform 81"/>
          <p:cNvSpPr/>
          <p:nvPr/>
        </p:nvSpPr>
        <p:spPr>
          <a:xfrm>
            <a:off x="3460750" y="4570413"/>
            <a:ext cx="574675" cy="576262"/>
          </a:xfrm>
          <a:custGeom>
            <a:avLst/>
            <a:gdLst>
              <a:gd name="txL" fmla="*/ 0 w 681"/>
              <a:gd name="txT" fmla="*/ 0 h 635"/>
              <a:gd name="txR" fmla="*/ 681 w 681"/>
              <a:gd name="txB" fmla="*/ 635 h 635"/>
            </a:gdLst>
            <a:ahLst/>
            <a:cxnLst>
              <a:cxn ang="0">
                <a:pos x="0" y="0"/>
              </a:cxn>
              <a:cxn ang="0">
                <a:pos x="2147483647" y="2147483647"/>
              </a:cxn>
              <a:cxn ang="0">
                <a:pos x="2147483647" y="2147483647"/>
              </a:cxn>
            </a:cxnLst>
            <a:rect l="txL" t="txT" r="txR" b="txB"/>
            <a:pathLst>
              <a:path w="681" h="635">
                <a:moveTo>
                  <a:pt x="0" y="0"/>
                </a:moveTo>
                <a:cubicBezTo>
                  <a:pt x="11" y="174"/>
                  <a:pt x="23" y="348"/>
                  <a:pt x="136" y="454"/>
                </a:cubicBezTo>
                <a:cubicBezTo>
                  <a:pt x="249" y="560"/>
                  <a:pt x="465" y="597"/>
                  <a:pt x="681" y="635"/>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2" name="Rectangle 82"/>
          <p:cNvSpPr/>
          <p:nvPr/>
        </p:nvSpPr>
        <p:spPr>
          <a:xfrm>
            <a:off x="1354138" y="1406525"/>
            <a:ext cx="3457575" cy="457200"/>
          </a:xfrm>
          <a:prstGeom prst="rect">
            <a:avLst/>
          </a:prstGeom>
          <a:noFill/>
          <a:ln w="28575">
            <a:noFill/>
          </a:ln>
        </p:spPr>
        <p:txBody>
          <a:bodyPr anchor="ctr">
            <a:spAutoFit/>
          </a:bodyPr>
          <a:p>
            <a:r>
              <a:rPr lang="zh-CN" altLang="en-US" sz="2400" b="1" dirty="0">
                <a:latin typeface="Arial" panose="020B0604020202020204" pitchFamily="34" charset="0"/>
              </a:rPr>
              <a:t>方波信号的频率选择</a:t>
            </a:r>
            <a:r>
              <a:rPr lang="en-US" altLang="zh-CN" sz="2400" b="1" dirty="0">
                <a:latin typeface="Arial" panose="020B0604020202020204" pitchFamily="34" charset="0"/>
              </a:rPr>
              <a:t>?</a:t>
            </a:r>
            <a:endParaRPr lang="en-US" altLang="zh-CN" sz="2400" b="1" dirty="0">
              <a:latin typeface="Arial" panose="020B0604020202020204" pitchFamily="34" charset="0"/>
            </a:endParaRPr>
          </a:p>
        </p:txBody>
      </p:sp>
      <p:sp>
        <p:nvSpPr>
          <p:cNvPr id="11273" name="Line 83"/>
          <p:cNvSpPr/>
          <p:nvPr/>
        </p:nvSpPr>
        <p:spPr>
          <a:xfrm flipH="1">
            <a:off x="2278063" y="2487613"/>
            <a:ext cx="0" cy="1008062"/>
          </a:xfrm>
          <a:prstGeom prst="line">
            <a:avLst/>
          </a:prstGeom>
          <a:ln w="31750" cap="flat" cmpd="sng">
            <a:solidFill>
              <a:schemeClr val="hlink"/>
            </a:solidFill>
            <a:prstDash val="solid"/>
            <a:headEnd type="none" w="med" len="med"/>
            <a:tailEnd type="none" w="med" len="med"/>
          </a:ln>
        </p:spPr>
      </p:sp>
      <p:sp>
        <p:nvSpPr>
          <p:cNvPr id="11274" name="Oval 84"/>
          <p:cNvSpPr/>
          <p:nvPr/>
        </p:nvSpPr>
        <p:spPr>
          <a:xfrm>
            <a:off x="1641475" y="5341938"/>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275" name="Line 85"/>
          <p:cNvSpPr/>
          <p:nvPr/>
        </p:nvSpPr>
        <p:spPr>
          <a:xfrm flipH="1" flipV="1">
            <a:off x="1701800" y="3960813"/>
            <a:ext cx="0" cy="1697037"/>
          </a:xfrm>
          <a:prstGeom prst="line">
            <a:avLst/>
          </a:prstGeom>
          <a:ln w="25400" cap="flat" cmpd="sng">
            <a:solidFill>
              <a:schemeClr val="tx1"/>
            </a:solidFill>
            <a:prstDash val="solid"/>
            <a:headEnd type="none" w="med" len="med"/>
            <a:tailEnd type="triangle" w="lg" len="lg"/>
          </a:ln>
        </p:spPr>
      </p:sp>
      <p:sp>
        <p:nvSpPr>
          <p:cNvPr id="11276" name="Text Box 86"/>
          <p:cNvSpPr txBox="1"/>
          <p:nvPr/>
        </p:nvSpPr>
        <p:spPr>
          <a:xfrm>
            <a:off x="1125538" y="3889375"/>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c</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1277" name="Text Box 87"/>
          <p:cNvSpPr txBox="1"/>
          <p:nvPr/>
        </p:nvSpPr>
        <p:spPr>
          <a:xfrm>
            <a:off x="4310063" y="5235575"/>
            <a:ext cx="250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1278" name="Line 88"/>
          <p:cNvSpPr/>
          <p:nvPr/>
        </p:nvSpPr>
        <p:spPr>
          <a:xfrm flipV="1">
            <a:off x="1689100" y="4379913"/>
            <a:ext cx="2012950" cy="0"/>
          </a:xfrm>
          <a:prstGeom prst="line">
            <a:avLst/>
          </a:prstGeom>
          <a:ln w="25400" cap="rnd" cmpd="sng">
            <a:solidFill>
              <a:schemeClr val="tx1"/>
            </a:solidFill>
            <a:prstDash val="sysDot"/>
            <a:headEnd type="none" w="med" len="med"/>
            <a:tailEnd type="none" w="med" len="med"/>
          </a:ln>
        </p:spPr>
      </p:sp>
      <p:sp>
        <p:nvSpPr>
          <p:cNvPr id="11279" name="Text Box 89"/>
          <p:cNvSpPr txBox="1"/>
          <p:nvPr/>
        </p:nvSpPr>
        <p:spPr>
          <a:xfrm>
            <a:off x="1484313" y="4262438"/>
            <a:ext cx="2508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93" name="Freeform 90"/>
          <p:cNvSpPr/>
          <p:nvPr/>
        </p:nvSpPr>
        <p:spPr>
          <a:xfrm>
            <a:off x="2865438" y="4560888"/>
            <a:ext cx="601662" cy="574675"/>
          </a:xfrm>
          <a:custGeom>
            <a:avLst/>
            <a:gdLst>
              <a:gd name="txL" fmla="*/ 0 w 816"/>
              <a:gd name="txT" fmla="*/ 0 h 544"/>
              <a:gd name="txR" fmla="*/ 816 w 816"/>
              <a:gd name="txB" fmla="*/ 544 h 544"/>
            </a:gdLst>
            <a:ahLst/>
            <a:cxnLst>
              <a:cxn ang="0">
                <a:pos x="0" y="2147483647"/>
              </a:cxn>
              <a:cxn ang="0">
                <a:pos x="2147483647" y="2147483647"/>
              </a:cxn>
              <a:cxn ang="0">
                <a:pos x="2147483647" y="0"/>
              </a:cxn>
            </a:cxnLst>
            <a:rect l="txL" t="txT" r="txR" b="txB"/>
            <a:pathLst>
              <a:path w="816" h="544">
                <a:moveTo>
                  <a:pt x="0" y="544"/>
                </a:moveTo>
                <a:cubicBezTo>
                  <a:pt x="45" y="385"/>
                  <a:pt x="90" y="227"/>
                  <a:pt x="226" y="136"/>
                </a:cubicBezTo>
                <a:cubicBezTo>
                  <a:pt x="362" y="45"/>
                  <a:pt x="725" y="23"/>
                  <a:pt x="816"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81" name="Oval 92"/>
          <p:cNvSpPr/>
          <p:nvPr/>
        </p:nvSpPr>
        <p:spPr>
          <a:xfrm>
            <a:off x="1652588" y="3440113"/>
            <a:ext cx="114300" cy="114300"/>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zh-CN" sz="1200" b="1" dirty="0">
              <a:latin typeface="Times New Roman" panose="02020603050405020304" pitchFamily="18" charset="0"/>
            </a:endParaRPr>
          </a:p>
        </p:txBody>
      </p:sp>
      <p:sp>
        <p:nvSpPr>
          <p:cNvPr id="11282" name="Line 93"/>
          <p:cNvSpPr/>
          <p:nvPr/>
        </p:nvSpPr>
        <p:spPr>
          <a:xfrm flipV="1">
            <a:off x="1495425" y="3495675"/>
            <a:ext cx="2738438" cy="0"/>
          </a:xfrm>
          <a:prstGeom prst="line">
            <a:avLst/>
          </a:prstGeom>
          <a:ln w="25400" cap="flat" cmpd="sng">
            <a:solidFill>
              <a:schemeClr val="tx1"/>
            </a:solidFill>
            <a:prstDash val="solid"/>
            <a:headEnd type="none" w="med" len="med"/>
            <a:tailEnd type="triangle" w="lg" len="lg"/>
          </a:ln>
        </p:spPr>
      </p:sp>
      <p:sp>
        <p:nvSpPr>
          <p:cNvPr id="11283" name="Line 94"/>
          <p:cNvSpPr/>
          <p:nvPr/>
        </p:nvSpPr>
        <p:spPr>
          <a:xfrm flipV="1">
            <a:off x="1712913" y="2054225"/>
            <a:ext cx="0" cy="1701800"/>
          </a:xfrm>
          <a:prstGeom prst="line">
            <a:avLst/>
          </a:prstGeom>
          <a:ln w="25400" cap="flat" cmpd="sng">
            <a:solidFill>
              <a:schemeClr val="tx1"/>
            </a:solidFill>
            <a:prstDash val="solid"/>
            <a:headEnd type="none" w="med" len="med"/>
            <a:tailEnd type="triangle" w="lg" len="lg"/>
          </a:ln>
        </p:spPr>
      </p:sp>
      <p:sp>
        <p:nvSpPr>
          <p:cNvPr id="11284" name="Text Box 95"/>
          <p:cNvSpPr txBox="1"/>
          <p:nvPr/>
        </p:nvSpPr>
        <p:spPr>
          <a:xfrm>
            <a:off x="1157288" y="1982788"/>
            <a:ext cx="504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u</a:t>
            </a:r>
            <a:r>
              <a:rPr lang="en-GB" altLang="zh-CN" sz="2000" b="1" i="1" baseline="-25000" dirty="0">
                <a:latin typeface="Times New Roman" panose="02020603050405020304" pitchFamily="18" charset="0"/>
              </a:rPr>
              <a:t>s</a:t>
            </a: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1285" name="Line 96"/>
          <p:cNvSpPr/>
          <p:nvPr/>
        </p:nvSpPr>
        <p:spPr>
          <a:xfrm flipV="1">
            <a:off x="1700213" y="2478088"/>
            <a:ext cx="2012950" cy="0"/>
          </a:xfrm>
          <a:prstGeom prst="line">
            <a:avLst/>
          </a:prstGeom>
          <a:ln w="25400" cap="rnd" cmpd="sng">
            <a:solidFill>
              <a:schemeClr val="tx1"/>
            </a:solidFill>
            <a:prstDash val="sysDot"/>
            <a:headEnd type="none" w="med" len="med"/>
            <a:tailEnd type="none" w="med" len="med"/>
          </a:ln>
        </p:spPr>
      </p:sp>
      <p:sp>
        <p:nvSpPr>
          <p:cNvPr id="11286" name="Text Box 97"/>
          <p:cNvSpPr txBox="1"/>
          <p:nvPr/>
        </p:nvSpPr>
        <p:spPr>
          <a:xfrm>
            <a:off x="1495425" y="2360613"/>
            <a:ext cx="250825" cy="244475"/>
          </a:xfrm>
          <a:prstGeom prst="rect">
            <a:avLst/>
          </a:prstGeom>
          <a:noFill/>
          <a:ln w="9525">
            <a:noFill/>
          </a:ln>
        </p:spPr>
        <p:txBody>
          <a:bodyPr lIns="0" tIns="0" rIns="0" bIns="0">
            <a:spAutoFit/>
          </a:bodyPr>
          <a:p>
            <a:pPr>
              <a:spcBef>
                <a:spcPct val="50000"/>
              </a:spcBef>
            </a:pPr>
            <a:r>
              <a:rPr lang="en-GB" altLang="zh-CN" sz="1600" b="1" i="1" dirty="0">
                <a:latin typeface="Times New Roman" panose="02020603050405020304" pitchFamily="18" charset="0"/>
              </a:rPr>
              <a:t>u</a:t>
            </a:r>
            <a:r>
              <a:rPr lang="en-GB" altLang="zh-CN" sz="1600" b="1" i="1" baseline="-25000" dirty="0">
                <a:latin typeface="Times New Roman" panose="02020603050405020304" pitchFamily="18" charset="0"/>
              </a:rPr>
              <a:t>s</a:t>
            </a:r>
            <a:endParaRPr lang="en-US" altLang="zh-CN" sz="1600" b="1" i="1" baseline="-25000" dirty="0">
              <a:latin typeface="Times New Roman" panose="02020603050405020304" pitchFamily="18" charset="0"/>
            </a:endParaRPr>
          </a:p>
        </p:txBody>
      </p:sp>
      <p:sp>
        <p:nvSpPr>
          <p:cNvPr id="11287" name="Line 98"/>
          <p:cNvSpPr/>
          <p:nvPr/>
        </p:nvSpPr>
        <p:spPr>
          <a:xfrm>
            <a:off x="1701800" y="2487613"/>
            <a:ext cx="576263" cy="0"/>
          </a:xfrm>
          <a:prstGeom prst="line">
            <a:avLst/>
          </a:prstGeom>
          <a:ln w="38100" cap="flat" cmpd="sng">
            <a:solidFill>
              <a:schemeClr val="hlink"/>
            </a:solidFill>
            <a:prstDash val="solid"/>
            <a:headEnd type="none" w="med" len="med"/>
            <a:tailEnd type="none" w="med" len="med"/>
          </a:ln>
        </p:spPr>
      </p:sp>
      <p:sp>
        <p:nvSpPr>
          <p:cNvPr id="11288" name="Line 99"/>
          <p:cNvSpPr/>
          <p:nvPr/>
        </p:nvSpPr>
        <p:spPr>
          <a:xfrm>
            <a:off x="3441700" y="3490913"/>
            <a:ext cx="576263" cy="0"/>
          </a:xfrm>
          <a:prstGeom prst="line">
            <a:avLst/>
          </a:prstGeom>
          <a:ln w="38100" cap="flat" cmpd="sng">
            <a:solidFill>
              <a:schemeClr val="hlink"/>
            </a:solidFill>
            <a:prstDash val="solid"/>
            <a:headEnd type="none" w="med" len="med"/>
            <a:tailEnd type="none" w="med" len="med"/>
          </a:ln>
        </p:spPr>
      </p:sp>
      <p:sp>
        <p:nvSpPr>
          <p:cNvPr id="11289" name="Line 100"/>
          <p:cNvSpPr/>
          <p:nvPr/>
        </p:nvSpPr>
        <p:spPr>
          <a:xfrm>
            <a:off x="2273300" y="3495675"/>
            <a:ext cx="576263" cy="0"/>
          </a:xfrm>
          <a:prstGeom prst="line">
            <a:avLst/>
          </a:prstGeom>
          <a:ln w="38100" cap="flat" cmpd="sng">
            <a:solidFill>
              <a:schemeClr val="hlink"/>
            </a:solidFill>
            <a:prstDash val="solid"/>
            <a:headEnd type="none" w="med" len="med"/>
            <a:tailEnd type="none" w="med" len="med"/>
          </a:ln>
        </p:spPr>
      </p:sp>
      <p:sp>
        <p:nvSpPr>
          <p:cNvPr id="11290" name="Line 101"/>
          <p:cNvSpPr/>
          <p:nvPr/>
        </p:nvSpPr>
        <p:spPr>
          <a:xfrm>
            <a:off x="2867025" y="2487613"/>
            <a:ext cx="576263" cy="0"/>
          </a:xfrm>
          <a:prstGeom prst="line">
            <a:avLst/>
          </a:prstGeom>
          <a:ln w="38100" cap="flat" cmpd="sng">
            <a:solidFill>
              <a:schemeClr val="hlink"/>
            </a:solidFill>
            <a:prstDash val="solid"/>
            <a:headEnd type="none" w="med" len="med"/>
            <a:tailEnd type="none" w="med" len="med"/>
          </a:ln>
        </p:spPr>
      </p:sp>
      <p:sp>
        <p:nvSpPr>
          <p:cNvPr id="11291" name="Line 102"/>
          <p:cNvSpPr/>
          <p:nvPr/>
        </p:nvSpPr>
        <p:spPr>
          <a:xfrm>
            <a:off x="2290763" y="2284413"/>
            <a:ext cx="0" cy="3095625"/>
          </a:xfrm>
          <a:prstGeom prst="line">
            <a:avLst/>
          </a:prstGeom>
          <a:ln w="31750" cap="rnd" cmpd="sng">
            <a:solidFill>
              <a:schemeClr val="tx1"/>
            </a:solidFill>
            <a:prstDash val="sysDot"/>
            <a:headEnd type="none" w="med" len="med"/>
            <a:tailEnd type="none" w="med" len="med"/>
          </a:ln>
        </p:spPr>
      </p:sp>
      <p:sp>
        <p:nvSpPr>
          <p:cNvPr id="11292" name="Line 103"/>
          <p:cNvSpPr/>
          <p:nvPr/>
        </p:nvSpPr>
        <p:spPr>
          <a:xfrm>
            <a:off x="2865438" y="2284413"/>
            <a:ext cx="0" cy="3095625"/>
          </a:xfrm>
          <a:prstGeom prst="line">
            <a:avLst/>
          </a:prstGeom>
          <a:ln w="31750" cap="rnd" cmpd="sng">
            <a:solidFill>
              <a:schemeClr val="tx1"/>
            </a:solidFill>
            <a:prstDash val="sysDot"/>
            <a:headEnd type="none" w="med" len="med"/>
            <a:tailEnd type="none" w="med" len="med"/>
          </a:ln>
        </p:spPr>
      </p:sp>
      <p:sp>
        <p:nvSpPr>
          <p:cNvPr id="11293" name="Line 104"/>
          <p:cNvSpPr/>
          <p:nvPr/>
        </p:nvSpPr>
        <p:spPr>
          <a:xfrm>
            <a:off x="3454400" y="2305050"/>
            <a:ext cx="0" cy="3095625"/>
          </a:xfrm>
          <a:prstGeom prst="line">
            <a:avLst/>
          </a:prstGeom>
          <a:ln w="31750" cap="rnd" cmpd="sng">
            <a:solidFill>
              <a:schemeClr val="tx1"/>
            </a:solidFill>
            <a:prstDash val="sysDot"/>
            <a:headEnd type="none" w="med" len="med"/>
            <a:tailEnd type="none" w="med" len="med"/>
          </a:ln>
        </p:spPr>
      </p:sp>
      <p:sp>
        <p:nvSpPr>
          <p:cNvPr id="11294" name="Text Box 105"/>
          <p:cNvSpPr txBox="1"/>
          <p:nvPr/>
        </p:nvSpPr>
        <p:spPr>
          <a:xfrm>
            <a:off x="4343400" y="3279775"/>
            <a:ext cx="250825" cy="304800"/>
          </a:xfrm>
          <a:prstGeom prst="rect">
            <a:avLst/>
          </a:prstGeom>
          <a:noFill/>
          <a:ln w="9525">
            <a:noFill/>
          </a:ln>
        </p:spPr>
        <p:txBody>
          <a:bodyPr lIns="0" tIns="0" rIns="0" bIns="0">
            <a:spAutoFit/>
          </a:bodyPr>
          <a:p>
            <a:pPr>
              <a:spcBef>
                <a:spcPct val="50000"/>
              </a:spcBef>
            </a:pPr>
            <a:r>
              <a:rPr lang="en-GB" altLang="zh-CN" sz="2000" b="1" i="1" dirty="0">
                <a:latin typeface="Times New Roman" panose="02020603050405020304" pitchFamily="18" charset="0"/>
              </a:rPr>
              <a:t>t</a:t>
            </a:r>
            <a:endParaRPr lang="en-US" altLang="zh-CN" sz="2000" b="1" i="1" baseline="-25000" dirty="0">
              <a:latin typeface="Times New Roman" panose="02020603050405020304" pitchFamily="18" charset="0"/>
            </a:endParaRPr>
          </a:p>
        </p:txBody>
      </p:sp>
      <p:sp>
        <p:nvSpPr>
          <p:cNvPr id="11295" name="Line 106"/>
          <p:cNvSpPr/>
          <p:nvPr/>
        </p:nvSpPr>
        <p:spPr>
          <a:xfrm flipV="1">
            <a:off x="1506538" y="5405438"/>
            <a:ext cx="2738437" cy="0"/>
          </a:xfrm>
          <a:prstGeom prst="line">
            <a:avLst/>
          </a:prstGeom>
          <a:ln w="25400" cap="flat" cmpd="sng">
            <a:solidFill>
              <a:schemeClr val="tx1"/>
            </a:solidFill>
            <a:prstDash val="solid"/>
            <a:headEnd type="none" w="med" len="med"/>
            <a:tailEnd type="triangle" w="lg" len="lg"/>
          </a:ln>
        </p:spPr>
      </p:sp>
      <p:sp>
        <p:nvSpPr>
          <p:cNvPr id="109" name="Freeform 107"/>
          <p:cNvSpPr/>
          <p:nvPr/>
        </p:nvSpPr>
        <p:spPr>
          <a:xfrm>
            <a:off x="2874963" y="4359275"/>
            <a:ext cx="601662" cy="1020763"/>
          </a:xfrm>
          <a:custGeom>
            <a:avLst/>
            <a:gdLst>
              <a:gd name="txL" fmla="*/ 0 w 816"/>
              <a:gd name="txT" fmla="*/ 0 h 544"/>
              <a:gd name="txR" fmla="*/ 816 w 816"/>
              <a:gd name="txB" fmla="*/ 544 h 544"/>
            </a:gdLst>
            <a:ahLst/>
            <a:cxnLst>
              <a:cxn ang="0">
                <a:pos x="0" y="2147483647"/>
              </a:cxn>
              <a:cxn ang="0">
                <a:pos x="2147483647" y="2147483647"/>
              </a:cxn>
              <a:cxn ang="0">
                <a:pos x="2147483647" y="0"/>
              </a:cxn>
            </a:cxnLst>
            <a:rect l="txL" t="txT" r="txR" b="txB"/>
            <a:pathLst>
              <a:path w="816" h="544">
                <a:moveTo>
                  <a:pt x="0" y="544"/>
                </a:moveTo>
                <a:cubicBezTo>
                  <a:pt x="45" y="385"/>
                  <a:pt x="90" y="227"/>
                  <a:pt x="226" y="136"/>
                </a:cubicBezTo>
                <a:cubicBezTo>
                  <a:pt x="362" y="45"/>
                  <a:pt x="725" y="23"/>
                  <a:pt x="816"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0" name="Freeform 108"/>
          <p:cNvSpPr/>
          <p:nvPr/>
        </p:nvSpPr>
        <p:spPr>
          <a:xfrm>
            <a:off x="3476625" y="4379913"/>
            <a:ext cx="574675" cy="1008062"/>
          </a:xfrm>
          <a:custGeom>
            <a:avLst/>
            <a:gdLst>
              <a:gd name="txL" fmla="*/ 0 w 681"/>
              <a:gd name="txT" fmla="*/ 0 h 635"/>
              <a:gd name="txR" fmla="*/ 681 w 681"/>
              <a:gd name="txB" fmla="*/ 635 h 635"/>
            </a:gdLst>
            <a:ahLst/>
            <a:cxnLst>
              <a:cxn ang="0">
                <a:pos x="0" y="0"/>
              </a:cxn>
              <a:cxn ang="0">
                <a:pos x="2147483647" y="2147483647"/>
              </a:cxn>
              <a:cxn ang="0">
                <a:pos x="2147483647" y="2147483647"/>
              </a:cxn>
            </a:cxnLst>
            <a:rect l="txL" t="txT" r="txR" b="txB"/>
            <a:pathLst>
              <a:path w="681" h="635">
                <a:moveTo>
                  <a:pt x="0" y="0"/>
                </a:moveTo>
                <a:cubicBezTo>
                  <a:pt x="11" y="174"/>
                  <a:pt x="23" y="348"/>
                  <a:pt x="136" y="454"/>
                </a:cubicBezTo>
                <a:cubicBezTo>
                  <a:pt x="249" y="560"/>
                  <a:pt x="465" y="597"/>
                  <a:pt x="681" y="635"/>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98" name="Line 109"/>
          <p:cNvSpPr/>
          <p:nvPr/>
        </p:nvSpPr>
        <p:spPr>
          <a:xfrm flipH="1">
            <a:off x="2865438" y="2487613"/>
            <a:ext cx="0" cy="1008062"/>
          </a:xfrm>
          <a:prstGeom prst="line">
            <a:avLst/>
          </a:prstGeom>
          <a:ln w="31750" cap="flat" cmpd="sng">
            <a:solidFill>
              <a:schemeClr val="hlink"/>
            </a:solidFill>
            <a:prstDash val="solid"/>
            <a:headEnd type="none" w="med" len="med"/>
            <a:tailEnd type="none" w="med" len="med"/>
          </a:ln>
        </p:spPr>
      </p:sp>
      <p:sp>
        <p:nvSpPr>
          <p:cNvPr id="11299" name="Line 110"/>
          <p:cNvSpPr/>
          <p:nvPr/>
        </p:nvSpPr>
        <p:spPr>
          <a:xfrm flipH="1">
            <a:off x="3441700" y="2487613"/>
            <a:ext cx="0" cy="1008062"/>
          </a:xfrm>
          <a:prstGeom prst="line">
            <a:avLst/>
          </a:prstGeom>
          <a:ln w="31750" cap="flat" cmpd="sng">
            <a:solidFill>
              <a:schemeClr val="hlink"/>
            </a:solidFill>
            <a:prstDash val="solid"/>
            <a:headEnd type="none" w="med" len="med"/>
            <a:tailEnd type="none" w="med" len="med"/>
          </a:ln>
        </p:spPr>
      </p:sp>
      <p:sp>
        <p:nvSpPr>
          <p:cNvPr id="113" name="Text Box 111"/>
          <p:cNvSpPr txBox="1"/>
          <p:nvPr/>
        </p:nvSpPr>
        <p:spPr>
          <a:xfrm>
            <a:off x="5170488" y="3422650"/>
            <a:ext cx="2663825" cy="1379538"/>
          </a:xfrm>
          <a:prstGeom prst="rect">
            <a:avLst/>
          </a:prstGeom>
          <a:solidFill>
            <a:schemeClr val="bg1"/>
          </a:solidFill>
          <a:ln w="9525" cap="flat" cmpd="sng">
            <a:solidFill>
              <a:schemeClr val="accent2"/>
            </a:solidFill>
            <a:prstDash val="solid"/>
            <a:miter/>
            <a:headEnd type="none" w="med" len="med"/>
            <a:tailEnd type="none" w="med" len="med"/>
          </a:ln>
        </p:spPr>
        <p:txBody>
          <a:bodyPr>
            <a:spAutoFit/>
          </a:bodyPr>
          <a:p>
            <a:pPr>
              <a:spcBef>
                <a:spcPct val="50000"/>
              </a:spcBef>
            </a:pPr>
            <a:r>
              <a:rPr lang="zh-CN" altLang="en-US" sz="2400" b="1" dirty="0">
                <a:solidFill>
                  <a:srgbClr val="0000CC"/>
                </a:solidFill>
                <a:latin typeface="宋体" panose="02010600030101010101" pitchFamily="2" charset="-122"/>
              </a:rPr>
              <a:t>对零输入、零状态响应：</a:t>
            </a:r>
            <a:endParaRPr lang="zh-CN" altLang="en-US" sz="2400" b="1" dirty="0">
              <a:solidFill>
                <a:srgbClr val="0000CC"/>
              </a:solidFill>
              <a:latin typeface="宋体" panose="02010600030101010101" pitchFamily="2" charset="-122"/>
            </a:endParaRPr>
          </a:p>
          <a:p>
            <a:pPr>
              <a:spcBef>
                <a:spcPct val="50000"/>
              </a:spcBef>
            </a:pPr>
            <a:r>
              <a:rPr lang="zh-CN" altLang="en-US" sz="2400" b="1" dirty="0">
                <a:latin typeface="宋体" panose="02010600030101010101" pitchFamily="2" charset="-122"/>
              </a:rPr>
              <a:t>取</a:t>
            </a:r>
            <a:r>
              <a:rPr lang="en-GB" altLang="zh-CN" sz="2400" b="1" dirty="0">
                <a:latin typeface="宋体" panose="02010600030101010101" pitchFamily="2" charset="-122"/>
              </a:rPr>
              <a:t>T=10</a:t>
            </a:r>
            <a:r>
              <a:rPr lang="el-GR" altLang="zh-CN" sz="2400" b="1" dirty="0">
                <a:latin typeface="宋体" panose="02010600030101010101" pitchFamily="2" charset="-122"/>
              </a:rPr>
              <a:t>τ</a:t>
            </a:r>
            <a:endParaRPr lang="en-US" altLang="zh-CN" sz="2400" b="1" dirty="0">
              <a:latin typeface="宋体" panose="02010600030101010101" pitchFamily="2" charset="-122"/>
            </a:endParaRPr>
          </a:p>
        </p:txBody>
      </p:sp>
      <p:sp>
        <p:nvSpPr>
          <p:cNvPr id="114" name="Text Box 112"/>
          <p:cNvSpPr txBox="1"/>
          <p:nvPr/>
        </p:nvSpPr>
        <p:spPr>
          <a:xfrm>
            <a:off x="2389188" y="3160713"/>
            <a:ext cx="476250" cy="304800"/>
          </a:xfrm>
          <a:prstGeom prst="rect">
            <a:avLst/>
          </a:prstGeom>
          <a:noFill/>
          <a:ln w="9525">
            <a:noFill/>
          </a:ln>
        </p:spPr>
        <p:txBody>
          <a:bodyPr lIns="0" tIns="0" rIns="0" bIns="0">
            <a:spAutoFit/>
          </a:bodyPr>
          <a:p>
            <a:pPr>
              <a:spcBef>
                <a:spcPct val="50000"/>
              </a:spcBef>
            </a:pPr>
            <a:r>
              <a:rPr lang="en-US" altLang="zh-CN" sz="2000" b="1" i="1" dirty="0">
                <a:latin typeface="Times New Roman" panose="02020603050405020304" pitchFamily="18" charset="0"/>
              </a:rPr>
              <a:t>5</a:t>
            </a: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115" name="Text Box 113"/>
          <p:cNvSpPr txBox="1"/>
          <p:nvPr/>
        </p:nvSpPr>
        <p:spPr>
          <a:xfrm>
            <a:off x="1785938" y="2198688"/>
            <a:ext cx="431800" cy="304800"/>
          </a:xfrm>
          <a:prstGeom prst="rect">
            <a:avLst/>
          </a:prstGeom>
          <a:noFill/>
          <a:ln w="9525">
            <a:noFill/>
          </a:ln>
        </p:spPr>
        <p:txBody>
          <a:bodyPr lIns="0" tIns="0" rIns="0" bIns="0">
            <a:spAutoFit/>
          </a:bodyPr>
          <a:p>
            <a:pPr>
              <a:spcBef>
                <a:spcPct val="50000"/>
              </a:spcBef>
            </a:pPr>
            <a:r>
              <a:rPr lang="en-US" altLang="zh-CN" sz="2000" b="1" i="1" dirty="0">
                <a:latin typeface="Times New Roman" panose="02020603050405020304" pitchFamily="18" charset="0"/>
              </a:rPr>
              <a:t>5</a:t>
            </a: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116" name="Text Box 114"/>
          <p:cNvSpPr txBox="1"/>
          <p:nvPr/>
        </p:nvSpPr>
        <p:spPr>
          <a:xfrm>
            <a:off x="3009900" y="2198688"/>
            <a:ext cx="504825" cy="304800"/>
          </a:xfrm>
          <a:prstGeom prst="rect">
            <a:avLst/>
          </a:prstGeom>
          <a:noFill/>
          <a:ln w="9525">
            <a:noFill/>
          </a:ln>
        </p:spPr>
        <p:txBody>
          <a:bodyPr lIns="0" tIns="0" rIns="0" bIns="0">
            <a:spAutoFit/>
          </a:bodyPr>
          <a:p>
            <a:pPr>
              <a:spcBef>
                <a:spcPct val="50000"/>
              </a:spcBef>
            </a:pPr>
            <a:r>
              <a:rPr lang="en-US" altLang="zh-CN" sz="2000" b="1" i="1" dirty="0">
                <a:latin typeface="Times New Roman" panose="02020603050405020304" pitchFamily="18" charset="0"/>
              </a:rPr>
              <a:t>5</a:t>
            </a: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117" name="Text Box 115"/>
          <p:cNvSpPr txBox="1"/>
          <p:nvPr/>
        </p:nvSpPr>
        <p:spPr>
          <a:xfrm>
            <a:off x="5170488" y="4791075"/>
            <a:ext cx="2663825" cy="1014413"/>
          </a:xfrm>
          <a:prstGeom prst="rect">
            <a:avLst/>
          </a:prstGeom>
          <a:solidFill>
            <a:schemeClr val="bg1"/>
          </a:solidFill>
          <a:ln w="9525" cap="flat" cmpd="sng">
            <a:solidFill>
              <a:schemeClr val="accent2"/>
            </a:solidFill>
            <a:prstDash val="solid"/>
            <a:miter/>
            <a:headEnd type="none" w="med" len="med"/>
            <a:tailEnd type="none" w="med" len="med"/>
          </a:ln>
        </p:spPr>
        <p:txBody>
          <a:bodyPr>
            <a:spAutoFit/>
          </a:bodyPr>
          <a:p>
            <a:pPr>
              <a:spcBef>
                <a:spcPct val="50000"/>
              </a:spcBef>
            </a:pPr>
            <a:r>
              <a:rPr lang="zh-CN" altLang="en-US" sz="2400" b="1" dirty="0">
                <a:solidFill>
                  <a:srgbClr val="0000CC"/>
                </a:solidFill>
                <a:latin typeface="宋体" panose="02010600030101010101" pitchFamily="2" charset="-122"/>
              </a:rPr>
              <a:t>对全响应</a:t>
            </a:r>
            <a:r>
              <a:rPr lang="zh-CN" altLang="en-US" sz="2400" dirty="0">
                <a:solidFill>
                  <a:srgbClr val="FFCC66"/>
                </a:solidFill>
                <a:latin typeface="宋体" panose="02010600030101010101" pitchFamily="2" charset="-122"/>
              </a:rPr>
              <a:t>：</a:t>
            </a:r>
            <a:endParaRPr lang="zh-CN" altLang="en-US" sz="2400" dirty="0">
              <a:solidFill>
                <a:srgbClr val="FFCC66"/>
              </a:solidFill>
              <a:latin typeface="宋体" panose="02010600030101010101" pitchFamily="2" charset="-122"/>
            </a:endParaRPr>
          </a:p>
          <a:p>
            <a:pPr>
              <a:spcBef>
                <a:spcPct val="50000"/>
              </a:spcBef>
            </a:pPr>
            <a:r>
              <a:rPr lang="zh-CN" altLang="en-US" sz="2400" b="1" dirty="0">
                <a:latin typeface="宋体" panose="02010600030101010101" pitchFamily="2" charset="-122"/>
              </a:rPr>
              <a:t>取</a:t>
            </a:r>
            <a:r>
              <a:rPr lang="en-GB" altLang="zh-CN" sz="2400" b="1" dirty="0">
                <a:latin typeface="宋体" panose="02010600030101010101" pitchFamily="2" charset="-122"/>
              </a:rPr>
              <a:t>T=2</a:t>
            </a:r>
            <a:r>
              <a:rPr lang="el-GR" altLang="zh-CN" sz="2400" b="1" dirty="0">
                <a:latin typeface="宋体" panose="02010600030101010101" pitchFamily="2" charset="-122"/>
              </a:rPr>
              <a:t>τ</a:t>
            </a:r>
            <a:endParaRPr lang="en-US" altLang="zh-CN" sz="2400" b="1" dirty="0">
              <a:latin typeface="宋体" panose="02010600030101010101" pitchFamily="2" charset="-122"/>
            </a:endParaRPr>
          </a:p>
        </p:txBody>
      </p:sp>
      <p:sp>
        <p:nvSpPr>
          <p:cNvPr id="118" name="Text Box 116"/>
          <p:cNvSpPr txBox="1"/>
          <p:nvPr/>
        </p:nvSpPr>
        <p:spPr>
          <a:xfrm>
            <a:off x="1785938" y="2127250"/>
            <a:ext cx="431800" cy="304800"/>
          </a:xfrm>
          <a:prstGeom prst="rect">
            <a:avLst/>
          </a:prstGeom>
          <a:noFill/>
          <a:ln w="9525">
            <a:noFill/>
          </a:ln>
        </p:spPr>
        <p:txBody>
          <a:bodyPr lIns="0" tIns="0" rIns="0" bIns="0">
            <a:spAutoFit/>
          </a:bodyPr>
          <a:p>
            <a:pPr>
              <a:spcBef>
                <a:spcPct val="50000"/>
              </a:spcBef>
            </a:pP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119" name="Text Box 117"/>
          <p:cNvSpPr txBox="1"/>
          <p:nvPr/>
        </p:nvSpPr>
        <p:spPr>
          <a:xfrm>
            <a:off x="2362200" y="3135313"/>
            <a:ext cx="431800" cy="304800"/>
          </a:xfrm>
          <a:prstGeom prst="rect">
            <a:avLst/>
          </a:prstGeom>
          <a:noFill/>
          <a:ln w="9525">
            <a:noFill/>
          </a:ln>
        </p:spPr>
        <p:txBody>
          <a:bodyPr lIns="0" tIns="0" rIns="0" bIns="0">
            <a:spAutoFit/>
          </a:bodyPr>
          <a:p>
            <a:pPr>
              <a:spcBef>
                <a:spcPct val="50000"/>
              </a:spcBef>
            </a:pP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120" name="Text Box 118"/>
          <p:cNvSpPr txBox="1"/>
          <p:nvPr/>
        </p:nvSpPr>
        <p:spPr>
          <a:xfrm>
            <a:off x="3009900" y="2127250"/>
            <a:ext cx="431800" cy="304800"/>
          </a:xfrm>
          <a:prstGeom prst="rect">
            <a:avLst/>
          </a:prstGeom>
          <a:noFill/>
          <a:ln w="9525">
            <a:noFill/>
          </a:ln>
        </p:spPr>
        <p:txBody>
          <a:bodyPr lIns="0" tIns="0" rIns="0" bIns="0">
            <a:spAutoFit/>
          </a:bodyPr>
          <a:p>
            <a:pPr>
              <a:spcBef>
                <a:spcPct val="50000"/>
              </a:spcBef>
            </a:pPr>
            <a:r>
              <a:rPr lang="el-GR" altLang="zh-CN" sz="2000" b="1" i="1" dirty="0">
                <a:latin typeface="Times New Roman" panose="02020603050405020304" pitchFamily="18" charset="0"/>
              </a:rPr>
              <a:t>τ</a:t>
            </a:r>
            <a:endParaRPr lang="en-US" altLang="zh-CN" sz="2000" b="1" i="1" dirty="0">
              <a:latin typeface="Times New Roman" panose="02020603050405020304" pitchFamily="18" charset="0"/>
            </a:endParaRPr>
          </a:p>
        </p:txBody>
      </p:sp>
      <p:sp>
        <p:nvSpPr>
          <p:cNvPr id="121" name="Freeform 119"/>
          <p:cNvSpPr/>
          <p:nvPr/>
        </p:nvSpPr>
        <p:spPr>
          <a:xfrm>
            <a:off x="1714500" y="4359275"/>
            <a:ext cx="601663" cy="1020763"/>
          </a:xfrm>
          <a:custGeom>
            <a:avLst/>
            <a:gdLst>
              <a:gd name="txL" fmla="*/ 0 w 816"/>
              <a:gd name="txT" fmla="*/ 0 h 544"/>
              <a:gd name="txR" fmla="*/ 816 w 816"/>
              <a:gd name="txB" fmla="*/ 544 h 544"/>
            </a:gdLst>
            <a:ahLst/>
            <a:cxnLst>
              <a:cxn ang="0">
                <a:pos x="0" y="2147483647"/>
              </a:cxn>
              <a:cxn ang="0">
                <a:pos x="2147483647" y="2147483647"/>
              </a:cxn>
              <a:cxn ang="0">
                <a:pos x="2147483647" y="0"/>
              </a:cxn>
            </a:cxnLst>
            <a:rect l="txL" t="txT" r="txR" b="txB"/>
            <a:pathLst>
              <a:path w="816" h="544">
                <a:moveTo>
                  <a:pt x="0" y="544"/>
                </a:moveTo>
                <a:cubicBezTo>
                  <a:pt x="45" y="385"/>
                  <a:pt x="90" y="227"/>
                  <a:pt x="226" y="136"/>
                </a:cubicBezTo>
                <a:cubicBezTo>
                  <a:pt x="362" y="45"/>
                  <a:pt x="725" y="23"/>
                  <a:pt x="816"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22" name="Freeform 120"/>
          <p:cNvSpPr/>
          <p:nvPr/>
        </p:nvSpPr>
        <p:spPr>
          <a:xfrm>
            <a:off x="2290763" y="4359275"/>
            <a:ext cx="574675" cy="1008063"/>
          </a:xfrm>
          <a:custGeom>
            <a:avLst/>
            <a:gdLst>
              <a:gd name="txL" fmla="*/ 0 w 681"/>
              <a:gd name="txT" fmla="*/ 0 h 635"/>
              <a:gd name="txR" fmla="*/ 681 w 681"/>
              <a:gd name="txB" fmla="*/ 635 h 635"/>
            </a:gdLst>
            <a:ahLst/>
            <a:cxnLst>
              <a:cxn ang="0">
                <a:pos x="0" y="0"/>
              </a:cxn>
              <a:cxn ang="0">
                <a:pos x="2147483647" y="2147483647"/>
              </a:cxn>
              <a:cxn ang="0">
                <a:pos x="2147483647" y="2147483647"/>
              </a:cxn>
            </a:cxnLst>
            <a:rect l="txL" t="txT" r="txR" b="txB"/>
            <a:pathLst>
              <a:path w="681" h="635">
                <a:moveTo>
                  <a:pt x="0" y="0"/>
                </a:moveTo>
                <a:cubicBezTo>
                  <a:pt x="11" y="174"/>
                  <a:pt x="23" y="348"/>
                  <a:pt x="136" y="454"/>
                </a:cubicBezTo>
                <a:cubicBezTo>
                  <a:pt x="249" y="560"/>
                  <a:pt x="465" y="597"/>
                  <a:pt x="681" y="635"/>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23" name="Freeform 121"/>
          <p:cNvSpPr/>
          <p:nvPr/>
        </p:nvSpPr>
        <p:spPr>
          <a:xfrm>
            <a:off x="2290763" y="4575175"/>
            <a:ext cx="574675" cy="576263"/>
          </a:xfrm>
          <a:custGeom>
            <a:avLst/>
            <a:gdLst>
              <a:gd name="txL" fmla="*/ 0 w 681"/>
              <a:gd name="txT" fmla="*/ 0 h 635"/>
              <a:gd name="txR" fmla="*/ 681 w 681"/>
              <a:gd name="txB" fmla="*/ 635 h 635"/>
            </a:gdLst>
            <a:ahLst/>
            <a:cxnLst>
              <a:cxn ang="0">
                <a:pos x="0" y="0"/>
              </a:cxn>
              <a:cxn ang="0">
                <a:pos x="2147483647" y="2147483647"/>
              </a:cxn>
              <a:cxn ang="0">
                <a:pos x="2147483647" y="2147483647"/>
              </a:cxn>
            </a:cxnLst>
            <a:rect l="txL" t="txT" r="txR" b="txB"/>
            <a:pathLst>
              <a:path w="681" h="635">
                <a:moveTo>
                  <a:pt x="0" y="0"/>
                </a:moveTo>
                <a:cubicBezTo>
                  <a:pt x="11" y="174"/>
                  <a:pt x="23" y="348"/>
                  <a:pt x="136" y="454"/>
                </a:cubicBezTo>
                <a:cubicBezTo>
                  <a:pt x="249" y="560"/>
                  <a:pt x="465" y="597"/>
                  <a:pt x="681" y="635"/>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24" name="Freeform 122"/>
          <p:cNvSpPr/>
          <p:nvPr/>
        </p:nvSpPr>
        <p:spPr>
          <a:xfrm>
            <a:off x="1714500" y="4575175"/>
            <a:ext cx="601663" cy="574675"/>
          </a:xfrm>
          <a:custGeom>
            <a:avLst/>
            <a:gdLst>
              <a:gd name="txL" fmla="*/ 0 w 816"/>
              <a:gd name="txT" fmla="*/ 0 h 544"/>
              <a:gd name="txR" fmla="*/ 816 w 816"/>
              <a:gd name="txB" fmla="*/ 544 h 544"/>
            </a:gdLst>
            <a:ahLst/>
            <a:cxnLst>
              <a:cxn ang="0">
                <a:pos x="0" y="2147483647"/>
              </a:cxn>
              <a:cxn ang="0">
                <a:pos x="2147483647" y="2147483647"/>
              </a:cxn>
              <a:cxn ang="0">
                <a:pos x="2147483647" y="0"/>
              </a:cxn>
            </a:cxnLst>
            <a:rect l="txL" t="txT" r="txR" b="txB"/>
            <a:pathLst>
              <a:path w="816" h="544">
                <a:moveTo>
                  <a:pt x="0" y="544"/>
                </a:moveTo>
                <a:cubicBezTo>
                  <a:pt x="45" y="385"/>
                  <a:pt x="90" y="227"/>
                  <a:pt x="226" y="136"/>
                </a:cubicBezTo>
                <a:cubicBezTo>
                  <a:pt x="362" y="45"/>
                  <a:pt x="725" y="23"/>
                  <a:pt x="816" y="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312" name="Text Box 123"/>
          <p:cNvSpPr txBox="1"/>
          <p:nvPr/>
        </p:nvSpPr>
        <p:spPr>
          <a:xfrm>
            <a:off x="1116013" y="3271838"/>
            <a:ext cx="431800" cy="366712"/>
          </a:xfrm>
          <a:prstGeom prst="rect">
            <a:avLst/>
          </a:prstGeom>
          <a:noFill/>
          <a:ln w="9525">
            <a:noFill/>
          </a:ln>
        </p:spPr>
        <p:txBody>
          <a:bodyPr>
            <a:spAutoFit/>
          </a:bodyPr>
          <a:p>
            <a:pPr>
              <a:spcBef>
                <a:spcPct val="50000"/>
              </a:spcBef>
            </a:pPr>
            <a:r>
              <a:rPr lang="en-US" altLang="zh-CN" sz="1800" i="1" dirty="0">
                <a:latin typeface="Arial" panose="020B0604020202020204" pitchFamily="34" charset="0"/>
              </a:rPr>
              <a:t>0</a:t>
            </a:r>
            <a:endParaRPr lang="en-US" altLang="zh-CN" sz="1800" i="1" dirty="0">
              <a:latin typeface="Arial" panose="020B0604020202020204" pitchFamily="34" charset="0"/>
            </a:endParaRPr>
          </a:p>
        </p:txBody>
      </p:sp>
      <p:sp>
        <p:nvSpPr>
          <p:cNvPr id="11313" name="Text Box 124"/>
          <p:cNvSpPr txBox="1"/>
          <p:nvPr/>
        </p:nvSpPr>
        <p:spPr>
          <a:xfrm>
            <a:off x="1163638" y="5170488"/>
            <a:ext cx="431800" cy="366712"/>
          </a:xfrm>
          <a:prstGeom prst="rect">
            <a:avLst/>
          </a:prstGeom>
          <a:noFill/>
          <a:ln w="9525">
            <a:noFill/>
          </a:ln>
        </p:spPr>
        <p:txBody>
          <a:bodyPr>
            <a:spAutoFit/>
          </a:bodyPr>
          <a:p>
            <a:pPr>
              <a:spcBef>
                <a:spcPct val="50000"/>
              </a:spcBef>
            </a:pPr>
            <a:r>
              <a:rPr lang="en-US" altLang="zh-CN" sz="1800" i="1" dirty="0">
                <a:latin typeface="Arial" panose="020B0604020202020204" pitchFamily="34" charset="0"/>
              </a:rPr>
              <a:t>0</a:t>
            </a:r>
            <a:endParaRPr lang="en-US" altLang="zh-CN" sz="1800" i="1"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
                                            <p:txEl>
                                              <p:charRg st="0" end="12"/>
                                            </p:txEl>
                                          </p:spTgt>
                                        </p:tgtEl>
                                        <p:attrNameLst>
                                          <p:attrName>style.visibility</p:attrName>
                                        </p:attrNameLst>
                                      </p:cBhvr>
                                      <p:to>
                                        <p:strVal val="visible"/>
                                      </p:to>
                                    </p:set>
                                    <p:animEffect transition="in" filter="wipe(left)">
                                      <p:cBhvr>
                                        <p:cTn id="7" dur="500"/>
                                        <p:tgtEl>
                                          <p:spTgt spid="11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3">
                                            <p:txEl>
                                              <p:charRg st="12" end="19"/>
                                            </p:txEl>
                                          </p:spTgt>
                                        </p:tgtEl>
                                        <p:attrNameLst>
                                          <p:attrName>style.visibility</p:attrName>
                                        </p:attrNameLst>
                                      </p:cBhvr>
                                      <p:to>
                                        <p:strVal val="visible"/>
                                      </p:to>
                                    </p:set>
                                    <p:animEffect transition="in" filter="wipe(left)">
                                      <p:cBhvr>
                                        <p:cTn id="20" dur="500"/>
                                        <p:tgtEl>
                                          <p:spTgt spid="113">
                                            <p:txEl>
                                              <p:charRg st="12" end="1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7">
                                            <p:txEl>
                                              <p:charRg st="0"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2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10"/>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7">
                                            <p:txEl>
                                              <p:charRg st="6"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4" grpId="1"/>
      <p:bldP spid="115" grpId="0"/>
      <p:bldP spid="115" grpId="1"/>
      <p:bldP spid="116" grpId="0"/>
      <p:bldP spid="116" grpId="1"/>
      <p:bldP spid="118" grpId="0"/>
      <p:bldP spid="119" grpId="0"/>
      <p:bldP spid="1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3" name="Object 17"/>
          <p:cNvGraphicFramePr>
            <a:graphicFrameLocks noChangeAspect="1"/>
          </p:cNvGraphicFramePr>
          <p:nvPr/>
        </p:nvGraphicFramePr>
        <p:xfrm>
          <a:off x="2657475" y="2733675"/>
          <a:ext cx="431800" cy="331788"/>
        </p:xfrm>
        <a:graphic>
          <a:graphicData uri="http://schemas.openxmlformats.org/presentationml/2006/ole">
            <mc:AlternateContent xmlns:mc="http://schemas.openxmlformats.org/markup-compatibility/2006">
              <mc:Choice xmlns:v="urn:schemas-microsoft-com:vml" Requires="v">
                <p:oleObj spid="_x0000_s3076" name="" r:id="rId1" imgW="101600" imgH="165100" progId="Equation.DSMT4">
                  <p:embed/>
                </p:oleObj>
              </mc:Choice>
              <mc:Fallback>
                <p:oleObj name="" r:id="rId1" imgW="101600" imgH="165100" progId="Equation.DSMT4">
                  <p:embed/>
                  <p:pic>
                    <p:nvPicPr>
                      <p:cNvPr id="0" name="图片 3075"/>
                      <p:cNvPicPr/>
                      <p:nvPr/>
                    </p:nvPicPr>
                    <p:blipFill>
                      <a:blip r:embed="rId2"/>
                      <a:stretch>
                        <a:fillRect/>
                      </a:stretch>
                    </p:blipFill>
                    <p:spPr>
                      <a:xfrm>
                        <a:off x="2657475" y="2733675"/>
                        <a:ext cx="431800" cy="331788"/>
                      </a:xfrm>
                      <a:prstGeom prst="rect">
                        <a:avLst/>
                      </a:prstGeom>
                      <a:noFill/>
                      <a:ln w="38100">
                        <a:noFill/>
                        <a:miter/>
                      </a:ln>
                    </p:spPr>
                  </p:pic>
                </p:oleObj>
              </mc:Fallback>
            </mc:AlternateContent>
          </a:graphicData>
        </a:graphic>
      </p:graphicFrame>
      <p:sp>
        <p:nvSpPr>
          <p:cNvPr id="66" name="Text Box 42">
            <a:hlinkClick r:id="rId3" action="ppaction://hlinksldjump"/>
          </p:cNvPr>
          <p:cNvSpPr txBox="1">
            <a:spLocks noChangeArrowheads="1"/>
          </p:cNvSpPr>
          <p:nvPr/>
        </p:nvSpPr>
        <p:spPr bwMode="auto">
          <a:xfrm>
            <a:off x="255270" y="602615"/>
            <a:ext cx="7803515" cy="521970"/>
          </a:xfrm>
          <a:prstGeom prst="rect">
            <a:avLst/>
          </a:prstGeom>
          <a:noFill/>
          <a:ln>
            <a:noFill/>
          </a:ln>
          <a:effectLst/>
        </p:spPr>
        <p:txBody>
          <a:bodyPr wrap="square" lIns="0" rIns="0">
            <a:spAutoFit/>
          </a:bodyPr>
          <a:p>
            <a:pPr marR="0" defTabSz="914400">
              <a:spcBef>
                <a:spcPct val="20000"/>
              </a:spcBef>
              <a:buClr>
                <a:schemeClr val="hlink"/>
              </a:buClr>
              <a:buSzPct val="80000"/>
              <a:buFont typeface="Wingdings" panose="05000000000000000000" pitchFamily="2" charset="2"/>
              <a:defRPr/>
            </a:pPr>
            <a:r>
              <a:rPr kumimoji="0" lang="en-US" altLang="zh-CN"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rPr>
              <a:t>4.3 </a:t>
            </a:r>
            <a:r>
              <a:rPr kumimoji="0" lang="en-US" altLang="zh-CN" b="1" i="1" kern="1200" cap="none" spc="0" normalizeH="0" baseline="0" noProof="0" dirty="0">
                <a:solidFill>
                  <a:schemeClr val="bg2"/>
                </a:solidFill>
                <a:effectLst>
                  <a:outerShdw blurRad="38100" dist="38100" dir="2700000" algn="tl">
                    <a:srgbClr val="C0C0C0"/>
                  </a:outerShdw>
                </a:effectLst>
                <a:latin typeface="Times New Roman" panose="02020603050405020304" pitchFamily="18" charset="0"/>
                <a:ea typeface="楷体_GB2312" pitchFamily="49" charset="-122"/>
                <a:cs typeface="+mn-cs"/>
              </a:rPr>
              <a:t>RC</a:t>
            </a:r>
            <a:r>
              <a:rPr kumimoji="0" lang="zh-CN" altLang="en-US"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rPr>
              <a:t>一阶电路零输入、零状态响应</a:t>
            </a:r>
            <a:endParaRPr kumimoji="0" lang="zh-CN" altLang="en-US"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endParaRPr>
          </a:p>
        </p:txBody>
      </p:sp>
      <p:grpSp>
        <p:nvGrpSpPr>
          <p:cNvPr id="15365" name="Group 116"/>
          <p:cNvGrpSpPr/>
          <p:nvPr/>
        </p:nvGrpSpPr>
        <p:grpSpPr>
          <a:xfrm>
            <a:off x="5697538" y="1719263"/>
            <a:ext cx="2951162" cy="1624012"/>
            <a:chOff x="3153" y="1409"/>
            <a:chExt cx="1859" cy="1023"/>
          </a:xfrm>
        </p:grpSpPr>
        <p:sp>
          <p:nvSpPr>
            <p:cNvPr id="15368" name="AutoShape 60"/>
            <p:cNvSpPr>
              <a:spLocks noChangeAspect="1" noTextEdit="1"/>
            </p:cNvSpPr>
            <p:nvPr/>
          </p:nvSpPr>
          <p:spPr>
            <a:xfrm>
              <a:off x="3153" y="1409"/>
              <a:ext cx="1859" cy="1023"/>
            </a:xfrm>
            <a:prstGeom prst="rect">
              <a:avLst/>
            </a:prstGeom>
            <a:noFill/>
            <a:ln w="9525">
              <a:noFill/>
            </a:ln>
          </p:spPr>
          <p:txBody>
            <a:bodyPr/>
            <a:p>
              <a:endParaRPr lang="zh-CN" altLang="en-US"/>
            </a:p>
          </p:txBody>
        </p:sp>
        <p:sp>
          <p:nvSpPr>
            <p:cNvPr id="15369" name="Rectangle 62"/>
            <p:cNvSpPr/>
            <p:nvPr/>
          </p:nvSpPr>
          <p:spPr>
            <a:xfrm>
              <a:off x="3722" y="1629"/>
              <a:ext cx="179" cy="62"/>
            </a:xfrm>
            <a:prstGeom prst="rect">
              <a:avLst/>
            </a:prstGeom>
            <a:noFill/>
            <a:ln w="19050" cap="rnd"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370" name="Line 63"/>
            <p:cNvSpPr/>
            <p:nvPr/>
          </p:nvSpPr>
          <p:spPr>
            <a:xfrm flipH="1">
              <a:off x="3588" y="1663"/>
              <a:ext cx="142" cy="1"/>
            </a:xfrm>
            <a:prstGeom prst="line">
              <a:avLst/>
            </a:prstGeom>
            <a:ln w="9525" cap="rnd" cmpd="sng">
              <a:solidFill>
                <a:srgbClr val="000000"/>
              </a:solidFill>
              <a:prstDash val="solid"/>
              <a:headEnd type="none" w="med" len="med"/>
              <a:tailEnd type="none" w="med" len="med"/>
            </a:ln>
          </p:spPr>
        </p:sp>
        <p:sp>
          <p:nvSpPr>
            <p:cNvPr id="15371" name="Line 64"/>
            <p:cNvSpPr/>
            <p:nvPr/>
          </p:nvSpPr>
          <p:spPr>
            <a:xfrm flipH="1">
              <a:off x="3911" y="1662"/>
              <a:ext cx="642" cy="1"/>
            </a:xfrm>
            <a:prstGeom prst="line">
              <a:avLst/>
            </a:prstGeom>
            <a:ln w="9525" cap="rnd" cmpd="sng">
              <a:solidFill>
                <a:srgbClr val="000000"/>
              </a:solidFill>
              <a:prstDash val="solid"/>
              <a:headEnd type="none" w="med" len="med"/>
              <a:tailEnd type="none" w="med" len="med"/>
            </a:ln>
          </p:spPr>
        </p:sp>
        <p:sp>
          <p:nvSpPr>
            <p:cNvPr id="15372" name="Line 65"/>
            <p:cNvSpPr/>
            <p:nvPr/>
          </p:nvSpPr>
          <p:spPr>
            <a:xfrm>
              <a:off x="4355" y="1663"/>
              <a:ext cx="2" cy="259"/>
            </a:xfrm>
            <a:prstGeom prst="line">
              <a:avLst/>
            </a:prstGeom>
            <a:ln w="9525" cap="rnd" cmpd="sng">
              <a:solidFill>
                <a:srgbClr val="000000"/>
              </a:solidFill>
              <a:prstDash val="solid"/>
              <a:headEnd type="none" w="med" len="med"/>
              <a:tailEnd type="none" w="med" len="med"/>
            </a:ln>
          </p:spPr>
        </p:sp>
        <p:sp>
          <p:nvSpPr>
            <p:cNvPr id="15373" name="Line 66"/>
            <p:cNvSpPr/>
            <p:nvPr/>
          </p:nvSpPr>
          <p:spPr>
            <a:xfrm>
              <a:off x="4350" y="1981"/>
              <a:ext cx="1" cy="330"/>
            </a:xfrm>
            <a:prstGeom prst="line">
              <a:avLst/>
            </a:prstGeom>
            <a:ln w="9525" cap="rnd" cmpd="sng">
              <a:solidFill>
                <a:srgbClr val="000000"/>
              </a:solidFill>
              <a:prstDash val="solid"/>
              <a:headEnd type="none" w="med" len="med"/>
              <a:tailEnd type="none" w="med" len="med"/>
            </a:ln>
          </p:spPr>
        </p:sp>
        <p:sp>
          <p:nvSpPr>
            <p:cNvPr id="15374" name="Line 67"/>
            <p:cNvSpPr/>
            <p:nvPr/>
          </p:nvSpPr>
          <p:spPr>
            <a:xfrm flipH="1">
              <a:off x="3585" y="2311"/>
              <a:ext cx="966" cy="2"/>
            </a:xfrm>
            <a:prstGeom prst="line">
              <a:avLst/>
            </a:prstGeom>
            <a:ln w="9525" cap="rnd" cmpd="sng">
              <a:solidFill>
                <a:srgbClr val="000000"/>
              </a:solidFill>
              <a:prstDash val="solid"/>
              <a:headEnd type="none" w="med" len="med"/>
              <a:tailEnd type="none" w="med" len="med"/>
            </a:ln>
          </p:spPr>
        </p:sp>
        <p:sp>
          <p:nvSpPr>
            <p:cNvPr id="15375" name="Rectangle 68"/>
            <p:cNvSpPr/>
            <p:nvPr/>
          </p:nvSpPr>
          <p:spPr>
            <a:xfrm>
              <a:off x="3756" y="1453"/>
              <a:ext cx="75" cy="134"/>
            </a:xfrm>
            <a:prstGeom prst="rect">
              <a:avLst/>
            </a:prstGeom>
            <a:noFill/>
            <a:ln w="9525">
              <a:noFill/>
            </a:ln>
          </p:spPr>
          <p:txBody>
            <a:bodyPr wrap="none" lIns="0" tIns="0" rIns="0" bIns="0">
              <a:spAutoFit/>
            </a:bodyPr>
            <a:p>
              <a:r>
                <a:rPr lang="en-US" altLang="zh-CN" sz="1400" b="1" i="1" dirty="0">
                  <a:solidFill>
                    <a:srgbClr val="FFFFFF"/>
                  </a:solidFill>
                  <a:latin typeface="Times New Roman" panose="02020603050405020304" pitchFamily="18" charset="0"/>
                </a:rPr>
                <a:t>R</a:t>
              </a:r>
              <a:endParaRPr lang="en-US" altLang="zh-CN" dirty="0">
                <a:latin typeface="Arial" panose="020B0604020202020204" pitchFamily="34" charset="0"/>
              </a:endParaRPr>
            </a:p>
          </p:txBody>
        </p:sp>
        <p:sp>
          <p:nvSpPr>
            <p:cNvPr id="15376" name="Rectangle 69"/>
            <p:cNvSpPr/>
            <p:nvPr/>
          </p:nvSpPr>
          <p:spPr>
            <a:xfrm>
              <a:off x="4115" y="1909"/>
              <a:ext cx="75" cy="134"/>
            </a:xfrm>
            <a:prstGeom prst="rect">
              <a:avLst/>
            </a:prstGeom>
            <a:noFill/>
            <a:ln w="9525">
              <a:noFill/>
            </a:ln>
          </p:spPr>
          <p:txBody>
            <a:bodyPr wrap="none" lIns="0" tIns="0" rIns="0" bIns="0">
              <a:spAutoFit/>
            </a:bodyPr>
            <a:p>
              <a:r>
                <a:rPr lang="en-US" altLang="zh-CN" sz="1400" b="1" i="1" dirty="0">
                  <a:solidFill>
                    <a:srgbClr val="FFFFFF"/>
                  </a:solidFill>
                  <a:latin typeface="Times New Roman" panose="02020603050405020304" pitchFamily="18" charset="0"/>
                </a:rPr>
                <a:t>C</a:t>
              </a:r>
              <a:endParaRPr lang="en-US" altLang="zh-CN" dirty="0">
                <a:latin typeface="Arial" panose="020B0604020202020204" pitchFamily="34" charset="0"/>
              </a:endParaRPr>
            </a:p>
          </p:txBody>
        </p:sp>
        <p:grpSp>
          <p:nvGrpSpPr>
            <p:cNvPr id="15377" name="Group 74"/>
            <p:cNvGrpSpPr/>
            <p:nvPr/>
          </p:nvGrpSpPr>
          <p:grpSpPr>
            <a:xfrm>
              <a:off x="4337" y="1642"/>
              <a:ext cx="28" cy="32"/>
              <a:chOff x="4337" y="1642"/>
              <a:chExt cx="28" cy="32"/>
            </a:xfrm>
          </p:grpSpPr>
          <p:grpSp>
            <p:nvGrpSpPr>
              <p:cNvPr id="15418" name="Group 72"/>
              <p:cNvGrpSpPr/>
              <p:nvPr/>
            </p:nvGrpSpPr>
            <p:grpSpPr>
              <a:xfrm>
                <a:off x="4337" y="1642"/>
                <a:ext cx="28" cy="32"/>
                <a:chOff x="4337" y="1642"/>
                <a:chExt cx="28" cy="32"/>
              </a:xfrm>
            </p:grpSpPr>
            <p:sp>
              <p:nvSpPr>
                <p:cNvPr id="15420" name="Oval 70"/>
                <p:cNvSpPr/>
                <p:nvPr/>
              </p:nvSpPr>
              <p:spPr>
                <a:xfrm>
                  <a:off x="4337" y="1642"/>
                  <a:ext cx="28" cy="32"/>
                </a:xfrm>
                <a:prstGeom prst="ellipse">
                  <a:avLst/>
                </a:prstGeom>
                <a:solidFill>
                  <a:srgbClr val="000000"/>
                </a:solidFill>
                <a:ln w="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21" name="Oval 71"/>
                <p:cNvSpPr/>
                <p:nvPr/>
              </p:nvSpPr>
              <p:spPr>
                <a:xfrm>
                  <a:off x="4337" y="1642"/>
                  <a:ext cx="28" cy="32"/>
                </a:xfrm>
                <a:prstGeom prst="ellipse">
                  <a:avLst/>
                </a:prstGeom>
                <a:noFill/>
                <a:ln w="317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419" name="Oval 73"/>
              <p:cNvSpPr/>
              <p:nvPr/>
            </p:nvSpPr>
            <p:spPr>
              <a:xfrm>
                <a:off x="4337" y="1642"/>
                <a:ext cx="28" cy="32"/>
              </a:xfrm>
              <a:prstGeom prst="ellipse">
                <a:avLst/>
              </a:prstGeom>
              <a:noFill/>
              <a:ln w="952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378" name="Rectangle 75"/>
            <p:cNvSpPr/>
            <p:nvPr/>
          </p:nvSpPr>
          <p:spPr>
            <a:xfrm rot="5400000">
              <a:off x="3087" y="1884"/>
              <a:ext cx="550" cy="134"/>
            </a:xfrm>
            <a:prstGeom prst="rect">
              <a:avLst/>
            </a:prstGeom>
            <a:noFill/>
            <a:ln w="9525">
              <a:noFill/>
            </a:ln>
          </p:spPr>
          <p:txBody>
            <a:bodyPr wrap="none" lIns="0" tIns="0" rIns="0" bIns="0">
              <a:spAutoFit/>
            </a:bodyPr>
            <a:p>
              <a:r>
                <a:rPr lang="zh-CN" altLang="en-US" sz="1400" b="1" dirty="0">
                  <a:solidFill>
                    <a:srgbClr val="FFFFFF"/>
                  </a:solidFill>
                  <a:latin typeface="楷体_GB2312" pitchFamily="49" charset="-122"/>
                  <a:ea typeface="楷体_GB2312" pitchFamily="49" charset="-122"/>
                </a:rPr>
                <a:t>函数发生器</a:t>
              </a:r>
              <a:endParaRPr lang="zh-CN" altLang="en-US" dirty="0">
                <a:latin typeface="Arial" panose="020B0604020202020204" pitchFamily="34" charset="0"/>
              </a:endParaRPr>
            </a:p>
          </p:txBody>
        </p:sp>
        <p:sp>
          <p:nvSpPr>
            <p:cNvPr id="15379" name="Rectangle 77"/>
            <p:cNvSpPr/>
            <p:nvPr/>
          </p:nvSpPr>
          <p:spPr>
            <a:xfrm>
              <a:off x="4553" y="1536"/>
              <a:ext cx="357" cy="865"/>
            </a:xfrm>
            <a:prstGeom prst="rect">
              <a:avLst/>
            </a:prstGeom>
            <a:noFill/>
            <a:ln w="9525" cap="rnd"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380" name="Line 78"/>
            <p:cNvSpPr/>
            <p:nvPr/>
          </p:nvSpPr>
          <p:spPr>
            <a:xfrm>
              <a:off x="4255" y="1929"/>
              <a:ext cx="179" cy="1"/>
            </a:xfrm>
            <a:prstGeom prst="line">
              <a:avLst/>
            </a:prstGeom>
            <a:ln w="19050" cap="flat" cmpd="sng">
              <a:solidFill>
                <a:srgbClr val="000000"/>
              </a:solidFill>
              <a:prstDash val="solid"/>
              <a:headEnd type="none" w="med" len="med"/>
              <a:tailEnd type="none" w="med" len="med"/>
            </a:ln>
          </p:spPr>
        </p:sp>
        <p:sp>
          <p:nvSpPr>
            <p:cNvPr id="15381" name="Line 79"/>
            <p:cNvSpPr/>
            <p:nvPr/>
          </p:nvSpPr>
          <p:spPr>
            <a:xfrm>
              <a:off x="4255" y="1985"/>
              <a:ext cx="179" cy="2"/>
            </a:xfrm>
            <a:prstGeom prst="line">
              <a:avLst/>
            </a:prstGeom>
            <a:ln w="19050" cap="flat" cmpd="sng">
              <a:solidFill>
                <a:srgbClr val="000000"/>
              </a:solidFill>
              <a:prstDash val="solid"/>
              <a:headEnd type="none" w="med" len="med"/>
              <a:tailEnd type="none" w="med" len="med"/>
            </a:ln>
          </p:spPr>
        </p:sp>
        <p:grpSp>
          <p:nvGrpSpPr>
            <p:cNvPr id="15382" name="Group 84"/>
            <p:cNvGrpSpPr/>
            <p:nvPr/>
          </p:nvGrpSpPr>
          <p:grpSpPr>
            <a:xfrm>
              <a:off x="4337" y="2289"/>
              <a:ext cx="28" cy="33"/>
              <a:chOff x="4337" y="2289"/>
              <a:chExt cx="28" cy="33"/>
            </a:xfrm>
          </p:grpSpPr>
          <p:grpSp>
            <p:nvGrpSpPr>
              <p:cNvPr id="15414" name="Group 82"/>
              <p:cNvGrpSpPr/>
              <p:nvPr/>
            </p:nvGrpSpPr>
            <p:grpSpPr>
              <a:xfrm>
                <a:off x="4337" y="2289"/>
                <a:ext cx="28" cy="33"/>
                <a:chOff x="4337" y="2289"/>
                <a:chExt cx="28" cy="33"/>
              </a:xfrm>
            </p:grpSpPr>
            <p:sp>
              <p:nvSpPr>
                <p:cNvPr id="15416" name="Oval 80"/>
                <p:cNvSpPr/>
                <p:nvPr/>
              </p:nvSpPr>
              <p:spPr>
                <a:xfrm>
                  <a:off x="4337" y="2289"/>
                  <a:ext cx="28" cy="33"/>
                </a:xfrm>
                <a:prstGeom prst="ellipse">
                  <a:avLst/>
                </a:prstGeom>
                <a:solidFill>
                  <a:srgbClr val="000000"/>
                </a:solidFill>
                <a:ln w="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17" name="Oval 81"/>
                <p:cNvSpPr/>
                <p:nvPr/>
              </p:nvSpPr>
              <p:spPr>
                <a:xfrm>
                  <a:off x="4337" y="2289"/>
                  <a:ext cx="28" cy="33"/>
                </a:xfrm>
                <a:prstGeom prst="ellipse">
                  <a:avLst/>
                </a:prstGeom>
                <a:noFill/>
                <a:ln w="317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415" name="Oval 83"/>
              <p:cNvSpPr/>
              <p:nvPr/>
            </p:nvSpPr>
            <p:spPr>
              <a:xfrm>
                <a:off x="4337" y="2289"/>
                <a:ext cx="28" cy="33"/>
              </a:xfrm>
              <a:prstGeom prst="ellipse">
                <a:avLst/>
              </a:prstGeom>
              <a:noFill/>
              <a:ln w="952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383" name="Rectangle 85"/>
            <p:cNvSpPr/>
            <p:nvPr/>
          </p:nvSpPr>
          <p:spPr>
            <a:xfrm>
              <a:off x="3156" y="1538"/>
              <a:ext cx="422" cy="865"/>
            </a:xfrm>
            <a:prstGeom prst="rect">
              <a:avLst/>
            </a:prstGeom>
            <a:noFill/>
            <a:ln w="9525" cap="rnd"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384" name="Rectangle 86"/>
            <p:cNvSpPr/>
            <p:nvPr/>
          </p:nvSpPr>
          <p:spPr>
            <a:xfrm>
              <a:off x="3722" y="1629"/>
              <a:ext cx="179" cy="62"/>
            </a:xfrm>
            <a:prstGeom prst="rect">
              <a:avLst/>
            </a:prstGeom>
            <a:noFill/>
            <a:ln w="19050" cap="rnd"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385" name="Line 87"/>
            <p:cNvSpPr/>
            <p:nvPr/>
          </p:nvSpPr>
          <p:spPr>
            <a:xfrm flipH="1">
              <a:off x="3588" y="1663"/>
              <a:ext cx="142" cy="1"/>
            </a:xfrm>
            <a:prstGeom prst="line">
              <a:avLst/>
            </a:prstGeom>
            <a:ln w="9525" cap="rnd" cmpd="sng">
              <a:solidFill>
                <a:srgbClr val="000000"/>
              </a:solidFill>
              <a:prstDash val="solid"/>
              <a:headEnd type="none" w="med" len="med"/>
              <a:tailEnd type="none" w="med" len="med"/>
            </a:ln>
          </p:spPr>
        </p:sp>
        <p:sp>
          <p:nvSpPr>
            <p:cNvPr id="15386" name="Line 88"/>
            <p:cNvSpPr/>
            <p:nvPr/>
          </p:nvSpPr>
          <p:spPr>
            <a:xfrm flipH="1">
              <a:off x="3911" y="1662"/>
              <a:ext cx="642" cy="1"/>
            </a:xfrm>
            <a:prstGeom prst="line">
              <a:avLst/>
            </a:prstGeom>
            <a:ln w="9525" cap="rnd" cmpd="sng">
              <a:solidFill>
                <a:srgbClr val="000000"/>
              </a:solidFill>
              <a:prstDash val="solid"/>
              <a:headEnd type="none" w="med" len="med"/>
              <a:tailEnd type="none" w="med" len="med"/>
            </a:ln>
          </p:spPr>
        </p:sp>
        <p:sp>
          <p:nvSpPr>
            <p:cNvPr id="15387" name="Line 89"/>
            <p:cNvSpPr/>
            <p:nvPr/>
          </p:nvSpPr>
          <p:spPr>
            <a:xfrm>
              <a:off x="4355" y="1663"/>
              <a:ext cx="2" cy="259"/>
            </a:xfrm>
            <a:prstGeom prst="line">
              <a:avLst/>
            </a:prstGeom>
            <a:ln w="9525" cap="rnd" cmpd="sng">
              <a:solidFill>
                <a:srgbClr val="000000"/>
              </a:solidFill>
              <a:prstDash val="solid"/>
              <a:headEnd type="none" w="med" len="med"/>
              <a:tailEnd type="none" w="med" len="med"/>
            </a:ln>
          </p:spPr>
        </p:sp>
        <p:sp>
          <p:nvSpPr>
            <p:cNvPr id="15388" name="Line 90"/>
            <p:cNvSpPr/>
            <p:nvPr/>
          </p:nvSpPr>
          <p:spPr>
            <a:xfrm>
              <a:off x="4350" y="1981"/>
              <a:ext cx="1" cy="330"/>
            </a:xfrm>
            <a:prstGeom prst="line">
              <a:avLst/>
            </a:prstGeom>
            <a:ln w="9525" cap="rnd" cmpd="sng">
              <a:solidFill>
                <a:srgbClr val="000000"/>
              </a:solidFill>
              <a:prstDash val="solid"/>
              <a:headEnd type="none" w="med" len="med"/>
              <a:tailEnd type="none" w="med" len="med"/>
            </a:ln>
          </p:spPr>
        </p:sp>
        <p:sp>
          <p:nvSpPr>
            <p:cNvPr id="15389" name="Line 91"/>
            <p:cNvSpPr/>
            <p:nvPr/>
          </p:nvSpPr>
          <p:spPr>
            <a:xfrm flipH="1">
              <a:off x="3585" y="2311"/>
              <a:ext cx="966" cy="2"/>
            </a:xfrm>
            <a:prstGeom prst="line">
              <a:avLst/>
            </a:prstGeom>
            <a:ln w="9525" cap="rnd" cmpd="sng">
              <a:solidFill>
                <a:srgbClr val="000000"/>
              </a:solidFill>
              <a:prstDash val="solid"/>
              <a:headEnd type="none" w="med" len="med"/>
              <a:tailEnd type="none" w="med" len="med"/>
            </a:ln>
          </p:spPr>
        </p:sp>
        <p:sp>
          <p:nvSpPr>
            <p:cNvPr id="15390" name="Rectangle 92"/>
            <p:cNvSpPr/>
            <p:nvPr/>
          </p:nvSpPr>
          <p:spPr>
            <a:xfrm>
              <a:off x="3756" y="1453"/>
              <a:ext cx="96" cy="173"/>
            </a:xfrm>
            <a:prstGeom prst="rect">
              <a:avLst/>
            </a:prstGeom>
            <a:noFill/>
            <a:ln w="9525">
              <a:noFill/>
            </a:ln>
          </p:spPr>
          <p:txBody>
            <a:bodyPr wrap="none" lIns="0" tIns="0" rIns="0" bIns="0">
              <a:spAutoFit/>
            </a:bodyPr>
            <a:p>
              <a:r>
                <a:rPr lang="en-US" altLang="zh-CN" sz="1800" b="1" i="1" dirty="0">
                  <a:latin typeface="Times New Roman" panose="02020603050405020304" pitchFamily="18" charset="0"/>
                </a:rPr>
                <a:t>R</a:t>
              </a:r>
              <a:endParaRPr lang="en-US" altLang="zh-CN" sz="1800" dirty="0">
                <a:latin typeface="Arial" panose="020B0604020202020204" pitchFamily="34" charset="0"/>
              </a:endParaRPr>
            </a:p>
          </p:txBody>
        </p:sp>
        <p:sp>
          <p:nvSpPr>
            <p:cNvPr id="15391" name="Rectangle 93"/>
            <p:cNvSpPr/>
            <p:nvPr/>
          </p:nvSpPr>
          <p:spPr>
            <a:xfrm>
              <a:off x="4115" y="1909"/>
              <a:ext cx="96" cy="173"/>
            </a:xfrm>
            <a:prstGeom prst="rect">
              <a:avLst/>
            </a:prstGeom>
            <a:noFill/>
            <a:ln w="9525">
              <a:noFill/>
            </a:ln>
          </p:spPr>
          <p:txBody>
            <a:bodyPr wrap="none" lIns="0" tIns="0" rIns="0" bIns="0">
              <a:spAutoFit/>
            </a:bodyPr>
            <a:p>
              <a:r>
                <a:rPr lang="en-US" altLang="zh-CN" sz="1800" b="1" i="1" dirty="0">
                  <a:latin typeface="Times New Roman" panose="02020603050405020304" pitchFamily="18" charset="0"/>
                </a:rPr>
                <a:t>C</a:t>
              </a:r>
              <a:endParaRPr lang="en-US" altLang="zh-CN" sz="1800" dirty="0">
                <a:latin typeface="Arial" panose="020B0604020202020204" pitchFamily="34" charset="0"/>
              </a:endParaRPr>
            </a:p>
          </p:txBody>
        </p:sp>
        <p:grpSp>
          <p:nvGrpSpPr>
            <p:cNvPr id="15392" name="Group 96"/>
            <p:cNvGrpSpPr/>
            <p:nvPr/>
          </p:nvGrpSpPr>
          <p:grpSpPr>
            <a:xfrm>
              <a:off x="4337" y="1642"/>
              <a:ext cx="28" cy="32"/>
              <a:chOff x="4337" y="1642"/>
              <a:chExt cx="28" cy="32"/>
            </a:xfrm>
          </p:grpSpPr>
          <p:sp>
            <p:nvSpPr>
              <p:cNvPr id="15412" name="Oval 94"/>
              <p:cNvSpPr/>
              <p:nvPr/>
            </p:nvSpPr>
            <p:spPr>
              <a:xfrm>
                <a:off x="4337" y="1642"/>
                <a:ext cx="28" cy="32"/>
              </a:xfrm>
              <a:prstGeom prst="ellipse">
                <a:avLst/>
              </a:prstGeom>
              <a:solidFill>
                <a:srgbClr val="000000"/>
              </a:solidFill>
              <a:ln w="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13" name="Oval 95"/>
              <p:cNvSpPr/>
              <p:nvPr/>
            </p:nvSpPr>
            <p:spPr>
              <a:xfrm>
                <a:off x="4337" y="1642"/>
                <a:ext cx="28" cy="32"/>
              </a:xfrm>
              <a:prstGeom prst="ellipse">
                <a:avLst/>
              </a:prstGeom>
              <a:noFill/>
              <a:ln w="317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393" name="Oval 97"/>
            <p:cNvSpPr/>
            <p:nvPr/>
          </p:nvSpPr>
          <p:spPr>
            <a:xfrm>
              <a:off x="4337" y="1642"/>
              <a:ext cx="28" cy="32"/>
            </a:xfrm>
            <a:prstGeom prst="ellipse">
              <a:avLst/>
            </a:prstGeom>
            <a:noFill/>
            <a:ln w="952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nvGrpSpPr>
            <p:cNvPr id="15394" name="Group 100"/>
            <p:cNvGrpSpPr/>
            <p:nvPr/>
          </p:nvGrpSpPr>
          <p:grpSpPr>
            <a:xfrm>
              <a:off x="4337" y="1642"/>
              <a:ext cx="28" cy="32"/>
              <a:chOff x="4337" y="1642"/>
              <a:chExt cx="28" cy="32"/>
            </a:xfrm>
          </p:grpSpPr>
          <p:sp>
            <p:nvSpPr>
              <p:cNvPr id="15410" name="Oval 98"/>
              <p:cNvSpPr/>
              <p:nvPr/>
            </p:nvSpPr>
            <p:spPr>
              <a:xfrm>
                <a:off x="4337" y="1642"/>
                <a:ext cx="28" cy="32"/>
              </a:xfrm>
              <a:prstGeom prst="ellipse">
                <a:avLst/>
              </a:prstGeom>
              <a:solidFill>
                <a:srgbClr val="000000"/>
              </a:solidFill>
              <a:ln w="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11" name="Oval 99"/>
              <p:cNvSpPr/>
              <p:nvPr/>
            </p:nvSpPr>
            <p:spPr>
              <a:xfrm>
                <a:off x="4337" y="1642"/>
                <a:ext cx="28" cy="32"/>
              </a:xfrm>
              <a:prstGeom prst="ellipse">
                <a:avLst/>
              </a:prstGeom>
              <a:noFill/>
              <a:ln w="317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395" name="Oval 101"/>
            <p:cNvSpPr/>
            <p:nvPr/>
          </p:nvSpPr>
          <p:spPr>
            <a:xfrm>
              <a:off x="4337" y="1642"/>
              <a:ext cx="28" cy="32"/>
            </a:xfrm>
            <a:prstGeom prst="ellipse">
              <a:avLst/>
            </a:prstGeom>
            <a:noFill/>
            <a:ln w="952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396" name="Rectangle 102"/>
            <p:cNvSpPr/>
            <p:nvPr/>
          </p:nvSpPr>
          <p:spPr>
            <a:xfrm rot="5400000">
              <a:off x="3003" y="1877"/>
              <a:ext cx="710" cy="173"/>
            </a:xfrm>
            <a:prstGeom prst="rect">
              <a:avLst/>
            </a:prstGeom>
            <a:noFill/>
            <a:ln w="9525">
              <a:noFill/>
            </a:ln>
          </p:spPr>
          <p:txBody>
            <a:bodyPr wrap="none" lIns="0" tIns="0" rIns="0" bIns="0">
              <a:spAutoFit/>
            </a:bodyPr>
            <a:p>
              <a:r>
                <a:rPr lang="zh-CN" altLang="en-US" sz="1800" b="1" dirty="0">
                  <a:latin typeface="楷体_GB2312" pitchFamily="49" charset="-122"/>
                  <a:ea typeface="楷体_GB2312" pitchFamily="49" charset="-122"/>
                </a:rPr>
                <a:t>函数发生器</a:t>
              </a:r>
              <a:endParaRPr lang="zh-CN" altLang="en-US" sz="1800" dirty="0">
                <a:latin typeface="Arial" panose="020B0604020202020204" pitchFamily="34" charset="0"/>
              </a:endParaRPr>
            </a:p>
          </p:txBody>
        </p:sp>
        <p:sp>
          <p:nvSpPr>
            <p:cNvPr id="15397" name="Rectangle 103"/>
            <p:cNvSpPr/>
            <p:nvPr/>
          </p:nvSpPr>
          <p:spPr>
            <a:xfrm rot="5400000">
              <a:off x="4514" y="1871"/>
              <a:ext cx="426" cy="173"/>
            </a:xfrm>
            <a:prstGeom prst="rect">
              <a:avLst/>
            </a:prstGeom>
            <a:noFill/>
            <a:ln w="9525">
              <a:noFill/>
            </a:ln>
          </p:spPr>
          <p:txBody>
            <a:bodyPr wrap="none" lIns="0" tIns="0" rIns="0" bIns="0">
              <a:spAutoFit/>
            </a:bodyPr>
            <a:p>
              <a:r>
                <a:rPr lang="zh-CN" altLang="en-US" sz="1800" b="1" dirty="0">
                  <a:latin typeface="楷体_GB2312" pitchFamily="49" charset="-122"/>
                  <a:ea typeface="楷体_GB2312" pitchFamily="49" charset="-122"/>
                </a:rPr>
                <a:t>示波器</a:t>
              </a:r>
              <a:endParaRPr lang="zh-CN" altLang="en-US" sz="1800" dirty="0">
                <a:latin typeface="Arial" panose="020B0604020202020204" pitchFamily="34" charset="0"/>
              </a:endParaRPr>
            </a:p>
          </p:txBody>
        </p:sp>
        <p:sp>
          <p:nvSpPr>
            <p:cNvPr id="15398" name="Rectangle 104"/>
            <p:cNvSpPr/>
            <p:nvPr/>
          </p:nvSpPr>
          <p:spPr>
            <a:xfrm>
              <a:off x="4553" y="1536"/>
              <a:ext cx="357" cy="865"/>
            </a:xfrm>
            <a:prstGeom prst="rect">
              <a:avLst/>
            </a:prstGeom>
            <a:noFill/>
            <a:ln w="9525" cap="rnd"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399" name="Line 105"/>
            <p:cNvSpPr/>
            <p:nvPr/>
          </p:nvSpPr>
          <p:spPr>
            <a:xfrm>
              <a:off x="4255" y="1929"/>
              <a:ext cx="179" cy="1"/>
            </a:xfrm>
            <a:prstGeom prst="line">
              <a:avLst/>
            </a:prstGeom>
            <a:ln w="19050" cap="flat" cmpd="sng">
              <a:solidFill>
                <a:srgbClr val="000000"/>
              </a:solidFill>
              <a:prstDash val="solid"/>
              <a:headEnd type="none" w="med" len="med"/>
              <a:tailEnd type="none" w="med" len="med"/>
            </a:ln>
          </p:spPr>
        </p:sp>
        <p:sp>
          <p:nvSpPr>
            <p:cNvPr id="15400" name="Line 106"/>
            <p:cNvSpPr/>
            <p:nvPr/>
          </p:nvSpPr>
          <p:spPr>
            <a:xfrm>
              <a:off x="4255" y="1985"/>
              <a:ext cx="179" cy="2"/>
            </a:xfrm>
            <a:prstGeom prst="line">
              <a:avLst/>
            </a:prstGeom>
            <a:ln w="19050" cap="flat" cmpd="sng">
              <a:solidFill>
                <a:srgbClr val="000000"/>
              </a:solidFill>
              <a:prstDash val="solid"/>
              <a:headEnd type="none" w="med" len="med"/>
              <a:tailEnd type="none" w="med" len="med"/>
            </a:ln>
          </p:spPr>
        </p:sp>
        <p:grpSp>
          <p:nvGrpSpPr>
            <p:cNvPr id="15401" name="Group 109"/>
            <p:cNvGrpSpPr/>
            <p:nvPr/>
          </p:nvGrpSpPr>
          <p:grpSpPr>
            <a:xfrm>
              <a:off x="4337" y="2289"/>
              <a:ext cx="28" cy="33"/>
              <a:chOff x="4337" y="2289"/>
              <a:chExt cx="28" cy="33"/>
            </a:xfrm>
          </p:grpSpPr>
          <p:sp>
            <p:nvSpPr>
              <p:cNvPr id="15408" name="Oval 107"/>
              <p:cNvSpPr/>
              <p:nvPr/>
            </p:nvSpPr>
            <p:spPr>
              <a:xfrm>
                <a:off x="4337" y="2289"/>
                <a:ext cx="28" cy="33"/>
              </a:xfrm>
              <a:prstGeom prst="ellipse">
                <a:avLst/>
              </a:prstGeom>
              <a:solidFill>
                <a:srgbClr val="000000"/>
              </a:solidFill>
              <a:ln w="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09" name="Oval 108"/>
              <p:cNvSpPr/>
              <p:nvPr/>
            </p:nvSpPr>
            <p:spPr>
              <a:xfrm>
                <a:off x="4337" y="2289"/>
                <a:ext cx="28" cy="33"/>
              </a:xfrm>
              <a:prstGeom prst="ellipse">
                <a:avLst/>
              </a:prstGeom>
              <a:noFill/>
              <a:ln w="317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402" name="Oval 110"/>
            <p:cNvSpPr/>
            <p:nvPr/>
          </p:nvSpPr>
          <p:spPr>
            <a:xfrm>
              <a:off x="4337" y="2289"/>
              <a:ext cx="28" cy="33"/>
            </a:xfrm>
            <a:prstGeom prst="ellipse">
              <a:avLst/>
            </a:prstGeom>
            <a:noFill/>
            <a:ln w="952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nvGrpSpPr>
            <p:cNvPr id="15403" name="Group 113"/>
            <p:cNvGrpSpPr/>
            <p:nvPr/>
          </p:nvGrpSpPr>
          <p:grpSpPr>
            <a:xfrm>
              <a:off x="4337" y="2289"/>
              <a:ext cx="28" cy="33"/>
              <a:chOff x="4337" y="2289"/>
              <a:chExt cx="28" cy="33"/>
            </a:xfrm>
          </p:grpSpPr>
          <p:sp>
            <p:nvSpPr>
              <p:cNvPr id="15406" name="Oval 111"/>
              <p:cNvSpPr/>
              <p:nvPr/>
            </p:nvSpPr>
            <p:spPr>
              <a:xfrm>
                <a:off x="4337" y="2289"/>
                <a:ext cx="28" cy="33"/>
              </a:xfrm>
              <a:prstGeom prst="ellipse">
                <a:avLst/>
              </a:prstGeom>
              <a:solidFill>
                <a:srgbClr val="000000"/>
              </a:solidFill>
              <a:ln w="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07" name="Oval 112"/>
              <p:cNvSpPr/>
              <p:nvPr/>
            </p:nvSpPr>
            <p:spPr>
              <a:xfrm>
                <a:off x="4337" y="2289"/>
                <a:ext cx="28" cy="33"/>
              </a:xfrm>
              <a:prstGeom prst="ellipse">
                <a:avLst/>
              </a:prstGeom>
              <a:noFill/>
              <a:ln w="317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404" name="Oval 114"/>
            <p:cNvSpPr/>
            <p:nvPr/>
          </p:nvSpPr>
          <p:spPr>
            <a:xfrm>
              <a:off x="4337" y="2289"/>
              <a:ext cx="28" cy="33"/>
            </a:xfrm>
            <a:prstGeom prst="ellipse">
              <a:avLst/>
            </a:prstGeom>
            <a:noFill/>
            <a:ln w="9525" cap="rnd"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405" name="Rectangle 115"/>
            <p:cNvSpPr/>
            <p:nvPr/>
          </p:nvSpPr>
          <p:spPr>
            <a:xfrm>
              <a:off x="3156" y="1538"/>
              <a:ext cx="422" cy="865"/>
            </a:xfrm>
            <a:prstGeom prst="rect">
              <a:avLst/>
            </a:prstGeom>
            <a:noFill/>
            <a:ln w="9525" cap="rnd" cmpd="sng">
              <a:solidFill>
                <a:srgbClr val="000000"/>
              </a:solidFill>
              <a:prstDash val="solid"/>
              <a:miter/>
              <a:headEnd type="none" w="med" len="med"/>
              <a:tailEnd type="none" w="med" len="med"/>
            </a:ln>
          </p:spPr>
          <p:txBody>
            <a:bodyPr/>
            <a:p>
              <a:endParaRPr lang="zh-CN" altLang="zh-CN" dirty="0">
                <a:latin typeface="Arial" panose="020B0604020202020204" pitchFamily="34" charset="0"/>
              </a:endParaRPr>
            </a:p>
          </p:txBody>
        </p:sp>
      </p:grpSp>
      <p:sp>
        <p:nvSpPr>
          <p:cNvPr id="15366" name="Rectangle 117"/>
          <p:cNvSpPr/>
          <p:nvPr/>
        </p:nvSpPr>
        <p:spPr>
          <a:xfrm>
            <a:off x="179388" y="1747838"/>
            <a:ext cx="7416800" cy="3713162"/>
          </a:xfrm>
          <a:prstGeom prst="rect">
            <a:avLst/>
          </a:prstGeom>
          <a:noFill/>
          <a:ln w="9525">
            <a:noFill/>
          </a:ln>
        </p:spPr>
        <p:txBody>
          <a:bodyPr anchor="ctr">
            <a:spAutoFit/>
          </a:bodyPr>
          <a:p>
            <a:pPr>
              <a:lnSpc>
                <a:spcPct val="120000"/>
              </a:lnSpc>
              <a:buChar char="•"/>
            </a:pPr>
            <a:r>
              <a:rPr lang="zh-CN" altLang="en-US" b="1" dirty="0">
                <a:latin typeface="Times New Roman" panose="02020603050405020304" pitchFamily="18" charset="0"/>
                <a:ea typeface="楷体_GB2312" pitchFamily="49" charset="-122"/>
              </a:rPr>
              <a:t>建议选取</a:t>
            </a:r>
            <a:r>
              <a:rPr lang="en-US" altLang="zh-CN" b="1" i="1" dirty="0">
                <a:latin typeface="Times New Roman" panose="02020603050405020304" pitchFamily="18" charset="0"/>
                <a:ea typeface="楷体_GB2312" pitchFamily="49" charset="-122"/>
              </a:rPr>
              <a:t>R</a:t>
            </a:r>
            <a:r>
              <a:rPr lang="en-US" altLang="zh-CN" b="1" dirty="0">
                <a:latin typeface="Times New Roman" panose="02020603050405020304" pitchFamily="18" charset="0"/>
                <a:ea typeface="楷体_GB2312" pitchFamily="49" charset="-122"/>
              </a:rPr>
              <a:t>=10kΩ</a:t>
            </a:r>
            <a:r>
              <a:rPr lang="zh-CN" altLang="en-US"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C</a:t>
            </a:r>
            <a:r>
              <a:rPr lang="en-US" altLang="zh-CN" b="1" dirty="0">
                <a:latin typeface="Times New Roman" panose="02020603050405020304" pitchFamily="18" charset="0"/>
                <a:ea typeface="楷体_GB2312" pitchFamily="49" charset="-122"/>
              </a:rPr>
              <a:t>=1nF</a:t>
            </a:r>
            <a:endParaRPr lang="en-US" altLang="zh-CN" b="1" dirty="0">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计算时间常数</a:t>
            </a:r>
            <a:r>
              <a:rPr lang="el-GR" altLang="zh-CN" b="1" i="1" dirty="0">
                <a:latin typeface="Times New Roman" panose="02020603050405020304" pitchFamily="18" charset="0"/>
                <a:cs typeface="Times New Roman" panose="02020603050405020304" pitchFamily="18" charset="0"/>
              </a:rPr>
              <a:t>τ</a:t>
            </a:r>
            <a:r>
              <a:rPr lang="en-US" altLang="zh-CN" b="1" i="1" dirty="0">
                <a:latin typeface="Times New Roman" panose="02020603050405020304" pitchFamily="18" charset="0"/>
                <a:cs typeface="Times New Roman" panose="02020603050405020304" pitchFamily="18" charset="0"/>
              </a:rPr>
              <a:t>=RC</a:t>
            </a:r>
            <a:endParaRPr lang="en-US" altLang="zh-CN" b="1" i="1" dirty="0">
              <a:latin typeface="Times New Roman" panose="02020603050405020304" pitchFamily="18" charset="0"/>
              <a:cs typeface="Times New Roman" panose="02020603050405020304" pitchFamily="18" charset="0"/>
            </a:endParaRPr>
          </a:p>
          <a:p>
            <a:pPr>
              <a:lnSpc>
                <a:spcPct val="120000"/>
              </a:lnSpc>
              <a:buChar char="•"/>
            </a:pPr>
            <a:r>
              <a:rPr lang="zh-CN" altLang="en-US" b="1" dirty="0">
                <a:solidFill>
                  <a:srgbClr val="D70C07"/>
                </a:solidFill>
                <a:latin typeface="Times New Roman" panose="02020603050405020304" pitchFamily="18" charset="0"/>
                <a:ea typeface="楷体_GB2312" pitchFamily="49" charset="-122"/>
              </a:rPr>
              <a:t>选择合适周期</a:t>
            </a:r>
            <a:r>
              <a:rPr lang="en-US" altLang="zh-CN" b="1" dirty="0">
                <a:solidFill>
                  <a:srgbClr val="D70C07"/>
                </a:solidFill>
                <a:latin typeface="Times New Roman" panose="02020603050405020304" pitchFamily="18" charset="0"/>
                <a:ea typeface="楷体_GB2312" pitchFamily="49" charset="-122"/>
              </a:rPr>
              <a:t>T=10</a:t>
            </a:r>
            <a:r>
              <a:rPr lang="el-GR" altLang="zh-CN" b="1" i="1" dirty="0">
                <a:latin typeface="Times New Roman" panose="02020603050405020304" pitchFamily="18" charset="0"/>
                <a:cs typeface="Times New Roman" panose="02020603050405020304" pitchFamily="18" charset="0"/>
              </a:rPr>
              <a:t> </a:t>
            </a:r>
            <a:r>
              <a:rPr lang="el-GR" altLang="zh-CN" b="1" dirty="0">
                <a:solidFill>
                  <a:srgbClr val="D70C07"/>
                </a:solidFill>
                <a:latin typeface="Times New Roman" panose="02020603050405020304" pitchFamily="18" charset="0"/>
                <a:ea typeface="楷体_GB2312" pitchFamily="49" charset="-122"/>
              </a:rPr>
              <a:t>τ</a:t>
            </a:r>
            <a:r>
              <a:rPr lang="zh-CN" altLang="en-US" b="1" dirty="0">
                <a:solidFill>
                  <a:srgbClr val="D70C07"/>
                </a:solidFill>
                <a:latin typeface="Times New Roman" panose="02020603050405020304" pitchFamily="18" charset="0"/>
                <a:ea typeface="楷体_GB2312" pitchFamily="49" charset="-122"/>
              </a:rPr>
              <a:t>，调好频率</a:t>
            </a:r>
            <a:endParaRPr lang="zh-CN" altLang="en-US" b="1" dirty="0">
              <a:solidFill>
                <a:srgbClr val="D70C07"/>
              </a:solidFill>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信号源输出方波信号，</a:t>
            </a:r>
            <a:r>
              <a:rPr lang="en-US" altLang="zh-CN" b="1" dirty="0">
                <a:latin typeface="Times New Roman" panose="02020603050405020304" pitchFamily="18" charset="0"/>
                <a:ea typeface="楷体_GB2312" pitchFamily="49" charset="-122"/>
              </a:rPr>
              <a:t>Up=5V</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offset=5v</a:t>
            </a:r>
            <a:endParaRPr lang="en-US" altLang="zh-CN" b="1" dirty="0">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用示波器观察电容响应波形（</a:t>
            </a:r>
            <a:r>
              <a:rPr lang="en-US" altLang="zh-CN" b="1" dirty="0">
                <a:latin typeface="Times New Roman" panose="02020603050405020304" pitchFamily="18" charset="0"/>
                <a:ea typeface="楷体_GB2312" pitchFamily="49" charset="-122"/>
              </a:rPr>
              <a:t>channel AB</a:t>
            </a:r>
            <a:r>
              <a:rPr lang="zh-CN" altLang="en-US" b="1" dirty="0">
                <a:latin typeface="Times New Roman" panose="02020603050405020304" pitchFamily="18" charset="0"/>
                <a:ea typeface="楷体_GB2312" pitchFamily="49" charset="-122"/>
              </a:rPr>
              <a:t>选择</a:t>
            </a:r>
            <a:r>
              <a:rPr lang="en-US" altLang="zh-CN" b="1" dirty="0">
                <a:latin typeface="Times New Roman" panose="02020603050405020304" pitchFamily="18" charset="0"/>
                <a:ea typeface="楷体_GB2312" pitchFamily="49" charset="-122"/>
              </a:rPr>
              <a:t>DC</a:t>
            </a:r>
            <a:r>
              <a:rPr lang="zh-CN" altLang="en-US" b="1" dirty="0">
                <a:latin typeface="Times New Roman" panose="02020603050405020304" pitchFamily="18" charset="0"/>
                <a:ea typeface="楷体_GB2312" pitchFamily="49" charset="-122"/>
              </a:rPr>
              <a:t>耦合方式）</a:t>
            </a:r>
            <a:endParaRPr lang="zh-CN" altLang="en-US" b="1" dirty="0">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测出时间常数</a:t>
            </a:r>
            <a:r>
              <a:rPr lang="el-GR" altLang="zh-CN" b="1" dirty="0">
                <a:latin typeface="Times New Roman" panose="02020603050405020304" pitchFamily="18" charset="0"/>
                <a:ea typeface="楷体_GB2312" pitchFamily="49" charset="-122"/>
              </a:rPr>
              <a:t>τ</a:t>
            </a:r>
            <a:r>
              <a:rPr lang="zh-CN" altLang="en-US" b="1" dirty="0">
                <a:latin typeface="Times New Roman" panose="02020603050405020304" pitchFamily="18" charset="0"/>
                <a:ea typeface="楷体_GB2312" pitchFamily="49" charset="-122"/>
              </a:rPr>
              <a:t>，绘出</a:t>
            </a:r>
            <a:r>
              <a:rPr lang="en-US" altLang="zh-CN" b="1" i="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s</a:t>
            </a:r>
            <a:r>
              <a:rPr lang="en-US" altLang="zh-CN" b="1" dirty="0">
                <a:latin typeface="Times New Roman" panose="02020603050405020304" pitchFamily="18" charset="0"/>
                <a:ea typeface="楷体_GB2312" pitchFamily="49" charset="-122"/>
              </a:rPr>
              <a:t>(t)</a:t>
            </a:r>
            <a:r>
              <a:rPr lang="zh-CN" altLang="en-US"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C</a:t>
            </a:r>
            <a:r>
              <a:rPr lang="en-US" altLang="zh-CN" b="1" dirty="0">
                <a:latin typeface="Times New Roman" panose="02020603050405020304" pitchFamily="18" charset="0"/>
                <a:ea typeface="楷体_GB2312" pitchFamily="49" charset="-122"/>
              </a:rPr>
              <a:t>(t)</a:t>
            </a:r>
            <a:r>
              <a:rPr lang="zh-CN" altLang="en-GB"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的波形</a:t>
            </a:r>
            <a:endParaRPr lang="zh-CN" altLang="en-US" b="1" dirty="0">
              <a:latin typeface="Times New Roman" panose="02020603050405020304" pitchFamily="18" charset="0"/>
              <a:ea typeface="楷体_GB2312" pitchFamily="49"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9" name="Picture 56" descr="C:\Users\Administrator\AppData\Roaming\Tencent\Users\273923803\QQ\WinTemp\RichOle\@1GD`]ZHIGPGJ`B~KRJQD17.png"/>
          <p:cNvPicPr>
            <a:picLocks noChangeAspect="1"/>
          </p:cNvPicPr>
          <p:nvPr>
            <p:custDataLst>
              <p:tags r:id="rId1"/>
            </p:custDataLst>
          </p:nvPr>
        </p:nvPicPr>
        <p:blipFill>
          <a:blip r:embed="rId2"/>
          <a:stretch>
            <a:fillRect/>
          </a:stretch>
        </p:blipFill>
        <p:spPr>
          <a:xfrm>
            <a:off x="319088" y="346075"/>
            <a:ext cx="8505825" cy="6165850"/>
          </a:xfrm>
          <a:prstGeom prst="rect">
            <a:avLst/>
          </a:prstGeom>
          <a:noFill/>
          <a:ln w="9525">
            <a:noFill/>
          </a:ln>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1" name="Object 4"/>
          <p:cNvGraphicFramePr>
            <a:graphicFrameLocks noChangeAspect="1"/>
          </p:cNvGraphicFramePr>
          <p:nvPr/>
        </p:nvGraphicFramePr>
        <p:xfrm>
          <a:off x="2657475" y="2733675"/>
          <a:ext cx="431800" cy="331788"/>
        </p:xfrm>
        <a:graphic>
          <a:graphicData uri="http://schemas.openxmlformats.org/presentationml/2006/ole">
            <mc:AlternateContent xmlns:mc="http://schemas.openxmlformats.org/markup-compatibility/2006">
              <mc:Choice xmlns:v="urn:schemas-microsoft-com:vml" Requires="v">
                <p:oleObj spid="_x0000_s3078" name="" r:id="rId1" imgW="101600" imgH="165100" progId="Equation.DSMT4">
                  <p:embed/>
                </p:oleObj>
              </mc:Choice>
              <mc:Fallback>
                <p:oleObj name="" r:id="rId1" imgW="101600" imgH="165100" progId="Equation.DSMT4">
                  <p:embed/>
                  <p:pic>
                    <p:nvPicPr>
                      <p:cNvPr id="0" name="图片 3077"/>
                      <p:cNvPicPr/>
                      <p:nvPr/>
                    </p:nvPicPr>
                    <p:blipFill>
                      <a:blip r:embed="rId2"/>
                      <a:stretch>
                        <a:fillRect/>
                      </a:stretch>
                    </p:blipFill>
                    <p:spPr>
                      <a:xfrm>
                        <a:off x="2657475" y="2733675"/>
                        <a:ext cx="431800" cy="331788"/>
                      </a:xfrm>
                      <a:prstGeom prst="rect">
                        <a:avLst/>
                      </a:prstGeom>
                      <a:noFill/>
                      <a:ln w="38100">
                        <a:noFill/>
                        <a:miter/>
                      </a:ln>
                    </p:spPr>
                  </p:pic>
                </p:oleObj>
              </mc:Fallback>
            </mc:AlternateContent>
          </a:graphicData>
        </a:graphic>
      </p:graphicFrame>
      <p:sp>
        <p:nvSpPr>
          <p:cNvPr id="7" name="Text Box 11">
            <a:hlinkClick r:id="rId3" action="ppaction://hlinksldjump"/>
          </p:cNvPr>
          <p:cNvSpPr txBox="1">
            <a:spLocks noChangeArrowheads="1"/>
          </p:cNvSpPr>
          <p:nvPr/>
        </p:nvSpPr>
        <p:spPr bwMode="auto">
          <a:xfrm>
            <a:off x="755650" y="833438"/>
            <a:ext cx="6551613" cy="583565"/>
          </a:xfrm>
          <a:prstGeom prst="rect">
            <a:avLst/>
          </a:prstGeom>
          <a:noFill/>
          <a:ln>
            <a:noFill/>
          </a:ln>
          <a:effectLst/>
        </p:spPr>
        <p:txBody>
          <a:bodyPr lIns="0" rIns="0">
            <a:spAutoFit/>
          </a:bodyPr>
          <a:p>
            <a:pPr marR="0" defTabSz="914400">
              <a:spcBef>
                <a:spcPct val="20000"/>
              </a:spcBef>
              <a:buClr>
                <a:schemeClr val="hlink"/>
              </a:buClr>
              <a:buSzPct val="80000"/>
              <a:buFont typeface="Wingdings" panose="05000000000000000000" pitchFamily="2" charset="2"/>
              <a:defRPr/>
            </a:pPr>
            <a:r>
              <a:rPr kumimoji="0" lang="en-US" altLang="zh-CN" sz="3200"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rPr>
              <a:t>4.4  </a:t>
            </a:r>
            <a:r>
              <a:rPr kumimoji="0" lang="en-US" altLang="zh-CN" sz="3200" b="1" i="1" kern="1200" cap="none" spc="0" normalizeH="0" baseline="0" noProof="0" dirty="0">
                <a:solidFill>
                  <a:schemeClr val="bg2"/>
                </a:solidFill>
                <a:effectLst>
                  <a:outerShdw blurRad="38100" dist="38100" dir="2700000" algn="tl">
                    <a:srgbClr val="C0C0C0"/>
                  </a:outerShdw>
                </a:effectLst>
                <a:latin typeface="Times New Roman" panose="02020603050405020304" pitchFamily="18" charset="0"/>
                <a:ea typeface="楷体_GB2312" pitchFamily="49" charset="-122"/>
                <a:cs typeface="+mn-cs"/>
              </a:rPr>
              <a:t>RC</a:t>
            </a:r>
            <a:r>
              <a:rPr kumimoji="0" lang="zh-CN" altLang="en-US" sz="3200"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rPr>
              <a:t>一阶电路全响应</a:t>
            </a:r>
            <a:endParaRPr kumimoji="0" lang="zh-CN" altLang="en-US" sz="3200"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endParaRPr>
          </a:p>
        </p:txBody>
      </p:sp>
      <p:sp>
        <p:nvSpPr>
          <p:cNvPr id="17413" name="Rectangle 12"/>
          <p:cNvSpPr/>
          <p:nvPr/>
        </p:nvSpPr>
        <p:spPr>
          <a:xfrm>
            <a:off x="755650" y="1446213"/>
            <a:ext cx="7775575" cy="3065462"/>
          </a:xfrm>
          <a:prstGeom prst="rect">
            <a:avLst/>
          </a:prstGeom>
          <a:noFill/>
          <a:ln w="9525">
            <a:noFill/>
          </a:ln>
        </p:spPr>
        <p:txBody>
          <a:bodyPr anchor="ctr">
            <a:spAutoFit/>
          </a:bodyPr>
          <a:p>
            <a:pPr>
              <a:lnSpc>
                <a:spcPct val="115000"/>
              </a:lnSpc>
              <a:buChar char="•"/>
            </a:pPr>
            <a:r>
              <a:rPr lang="zh-CN" altLang="en-US" b="1" dirty="0">
                <a:latin typeface="Arial" panose="020B0604020202020204" pitchFamily="34" charset="0"/>
                <a:ea typeface="楷体_GB2312" pitchFamily="49" charset="-122"/>
              </a:rPr>
              <a:t>建议选取</a:t>
            </a:r>
            <a:r>
              <a:rPr lang="en-US" altLang="zh-CN" b="1" i="1" dirty="0">
                <a:latin typeface="Times New Roman" panose="02020603050405020304" pitchFamily="18" charset="0"/>
              </a:rPr>
              <a:t>R=</a:t>
            </a:r>
            <a:r>
              <a:rPr lang="en-US" altLang="zh-CN" b="1" dirty="0">
                <a:latin typeface="Times New Roman" panose="02020603050405020304" pitchFamily="18" charset="0"/>
              </a:rPr>
              <a:t>10k</a:t>
            </a:r>
            <a:r>
              <a:rPr lang="el-GR" altLang="zh-CN" b="1" dirty="0">
                <a:latin typeface="Times New Roman" panose="02020603050405020304" pitchFamily="18" charset="0"/>
              </a:rPr>
              <a:t>Ω</a:t>
            </a:r>
            <a:r>
              <a:rPr lang="zh-CN" altLang="en-US" b="1" dirty="0">
                <a:latin typeface="Times New Roman" panose="02020603050405020304" pitchFamily="18" charset="0"/>
              </a:rPr>
              <a:t>、</a:t>
            </a:r>
            <a:r>
              <a:rPr lang="en-US" altLang="zh-CN" b="1" i="1" dirty="0">
                <a:latin typeface="Times New Roman" panose="02020603050405020304" pitchFamily="18" charset="0"/>
              </a:rPr>
              <a:t>C</a:t>
            </a:r>
            <a:r>
              <a:rPr lang="en-US" altLang="zh-CN" b="1" dirty="0">
                <a:latin typeface="Times New Roman" panose="02020603050405020304" pitchFamily="18" charset="0"/>
              </a:rPr>
              <a:t>=1n</a:t>
            </a:r>
            <a:r>
              <a:rPr lang="el-GR" altLang="zh-CN" b="1" dirty="0">
                <a:latin typeface="Times New Roman" panose="02020603050405020304" pitchFamily="18" charset="0"/>
              </a:rPr>
              <a:t>F</a:t>
            </a:r>
            <a:r>
              <a:rPr lang="en-US" altLang="zh-CN" dirty="0">
                <a:latin typeface="Arial" panose="020B0604020202020204" pitchFamily="34" charset="0"/>
              </a:rPr>
              <a:t> </a:t>
            </a:r>
            <a:endParaRPr lang="en-US" altLang="zh-CN" b="1" dirty="0">
              <a:latin typeface="楷体_GB2312" pitchFamily="49" charset="-122"/>
              <a:ea typeface="楷体_GB2312" pitchFamily="49" charset="-122"/>
            </a:endParaRPr>
          </a:p>
          <a:p>
            <a:pPr>
              <a:lnSpc>
                <a:spcPct val="115000"/>
              </a:lnSpc>
              <a:buChar char="•"/>
            </a:pPr>
            <a:r>
              <a:rPr lang="zh-CN" altLang="en-US" b="1" dirty="0">
                <a:latin typeface="楷体_GB2312" pitchFamily="49" charset="-122"/>
                <a:ea typeface="楷体_GB2312" pitchFamily="49" charset="-122"/>
              </a:rPr>
              <a:t>用函数发生器输出方波信号，幅度不变，仅改变频率，只需要</a:t>
            </a:r>
            <a:r>
              <a:rPr lang="en-US" altLang="zh-CN" b="1" dirty="0">
                <a:latin typeface="楷体_GB2312" pitchFamily="49" charset="-122"/>
                <a:ea typeface="楷体_GB2312" pitchFamily="49" charset="-122"/>
              </a:rPr>
              <a:t>T&lt;10</a:t>
            </a:r>
            <a:r>
              <a:rPr lang="el-GR" altLang="zh-CN" b="1" i="1" dirty="0">
                <a:latin typeface="Times New Roman" panose="02020603050405020304" pitchFamily="18" charset="0"/>
              </a:rPr>
              <a:t> τ</a:t>
            </a:r>
            <a:r>
              <a:rPr lang="zh-CN" altLang="en-US" b="1" dirty="0">
                <a:latin typeface="楷体_GB2312" pitchFamily="49" charset="-122"/>
                <a:ea typeface="楷体_GB2312" pitchFamily="49" charset="-122"/>
              </a:rPr>
              <a:t>就是全响应，实验中可</a:t>
            </a:r>
            <a:r>
              <a:rPr lang="zh-CN" altLang="en-GB" b="1" dirty="0">
                <a:latin typeface="Arial" panose="020B0604020202020204" pitchFamily="34" charset="0"/>
              </a:rPr>
              <a:t>取</a:t>
            </a:r>
            <a:r>
              <a:rPr lang="zh-CN" altLang="en-US" b="1" dirty="0">
                <a:latin typeface="Arial" panose="020B0604020202020204" pitchFamily="34" charset="0"/>
              </a:rPr>
              <a:t>周期</a:t>
            </a:r>
            <a:r>
              <a:rPr lang="en-US" altLang="zh-CN" b="1" dirty="0">
                <a:latin typeface="Arial" panose="020B0604020202020204" pitchFamily="34" charset="0"/>
              </a:rPr>
              <a:t>T=2</a:t>
            </a:r>
            <a:r>
              <a:rPr lang="el-GR" altLang="zh-CN" b="1" i="1" dirty="0">
                <a:latin typeface="Times New Roman" panose="02020603050405020304" pitchFamily="18" charset="0"/>
              </a:rPr>
              <a:t>τ</a:t>
            </a:r>
            <a:endParaRPr lang="en-US" altLang="zh-CN" b="1" dirty="0">
              <a:latin typeface="楷体_GB2312" pitchFamily="49" charset="-122"/>
              <a:ea typeface="楷体_GB2312" pitchFamily="49" charset="-122"/>
            </a:endParaRPr>
          </a:p>
          <a:p>
            <a:pPr>
              <a:lnSpc>
                <a:spcPct val="115000"/>
              </a:lnSpc>
              <a:buChar char="•"/>
            </a:pPr>
            <a:r>
              <a:rPr lang="zh-CN" altLang="en-US" b="1" dirty="0">
                <a:latin typeface="Arial" panose="020B0604020202020204" pitchFamily="34" charset="0"/>
                <a:ea typeface="楷体_GB2312" pitchFamily="49" charset="-122"/>
              </a:rPr>
              <a:t>在示波器上观察激励与响应的变化规律，</a:t>
            </a:r>
            <a:r>
              <a:rPr lang="zh-CN" altLang="en-US" b="1" dirty="0">
                <a:latin typeface="楷体_GB2312" pitchFamily="49" charset="-122"/>
                <a:ea typeface="楷体_GB2312" pitchFamily="49" charset="-122"/>
              </a:rPr>
              <a:t>绘出</a:t>
            </a:r>
            <a:r>
              <a:rPr lang="en-US" altLang="zh-CN" b="1" i="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s</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t</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a:t>
            </a:r>
            <a:r>
              <a:rPr lang="en-US" altLang="zh-CN" b="1" i="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C</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t</a:t>
            </a:r>
            <a:r>
              <a:rPr lang="en-US" altLang="zh-CN" b="1" dirty="0">
                <a:latin typeface="Times New Roman" panose="02020603050405020304" pitchFamily="18" charset="0"/>
                <a:ea typeface="楷体_GB2312" pitchFamily="49" charset="-122"/>
              </a:rPr>
              <a:t>)</a:t>
            </a:r>
            <a:r>
              <a:rPr lang="zh-CN" altLang="en-GB"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的波形。</a:t>
            </a:r>
            <a:endParaRPr lang="zh-CN" altLang="en-US" b="1" dirty="0">
              <a:latin typeface="楷体_GB2312" pitchFamily="49" charset="-122"/>
              <a:ea typeface="楷体_GB2312" pitchFamily="49"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5" name="Picture 48" descr="C:\Users\Administrator\AppData\Roaming\Tencent\Users\273923803\QQ\WinTemp\RichOle\JYKQ{8$7U)[5YP@@CSHV$FG.png"/>
          <p:cNvPicPr>
            <a:picLocks noChangeAspect="1"/>
          </p:cNvPicPr>
          <p:nvPr/>
        </p:nvPicPr>
        <p:blipFill>
          <a:blip r:embed="rId1"/>
          <a:stretch>
            <a:fillRect/>
          </a:stretch>
        </p:blipFill>
        <p:spPr>
          <a:xfrm>
            <a:off x="250825" y="233363"/>
            <a:ext cx="8551863" cy="6399212"/>
          </a:xfrm>
          <a:prstGeom prst="rect">
            <a:avLst/>
          </a:prstGeom>
          <a:noFill/>
          <a:ln w="9525">
            <a:noFill/>
          </a:ln>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2"/>
          <p:cNvSpPr txBox="1">
            <a:spLocks noChangeArrowheads="1"/>
          </p:cNvSpPr>
          <p:nvPr/>
        </p:nvSpPr>
        <p:spPr>
          <a:xfrm>
            <a:off x="457200" y="457200"/>
            <a:ext cx="8229600" cy="739775"/>
          </a:xfrm>
          <a:prstGeom prst="rect">
            <a:avLst/>
          </a:prstGeom>
          <a:noFill/>
        </p:spPr>
        <p:txBody>
          <a:bodyPr anchorCtr="1"/>
          <a:p>
            <a:pPr marR="0" defTabSz="914400" eaLnBrk="0" hangingPunct="0">
              <a:buClrTx/>
              <a:buSzTx/>
              <a:buFontTx/>
              <a:defRPr/>
            </a:pPr>
            <a:br>
              <a:rPr kumimoji="0" lang="en-US" altLang="zh-CN" sz="3600" kern="0" cap="none" spc="0" normalizeH="0" baseline="0" noProof="0">
                <a:solidFill>
                  <a:srgbClr val="D54809"/>
                </a:solidFill>
                <a:latin typeface="+mj-lt"/>
                <a:ea typeface="+mj-ea"/>
                <a:cs typeface="+mj-cs"/>
              </a:rPr>
            </a:br>
            <a:br>
              <a:rPr kumimoji="0" lang="en-US" altLang="zh-CN" sz="3600" kern="0" cap="none" spc="0" normalizeH="0" baseline="0" noProof="0">
                <a:solidFill>
                  <a:srgbClr val="D54809"/>
                </a:solidFill>
                <a:latin typeface="+mj-lt"/>
                <a:ea typeface="+mj-ea"/>
                <a:cs typeface="+mj-cs"/>
              </a:rPr>
            </a:br>
            <a:endParaRPr kumimoji="0" lang="en-US" altLang="zh-CN" sz="3600" kern="0" cap="none" spc="0" normalizeH="0" baseline="0" noProof="0">
              <a:solidFill>
                <a:srgbClr val="D54809"/>
              </a:solidFill>
              <a:latin typeface="+mj-lt"/>
              <a:ea typeface="+mj-ea"/>
              <a:cs typeface="+mj-cs"/>
            </a:endParaRPr>
          </a:p>
        </p:txBody>
      </p:sp>
      <p:sp>
        <p:nvSpPr>
          <p:cNvPr id="16388" name="Text Box 32">
            <a:hlinkClick r:id="rId1" action="ppaction://hlinksldjump"/>
          </p:cNvPr>
          <p:cNvSpPr txBox="1">
            <a:spLocks noChangeArrowheads="1"/>
          </p:cNvSpPr>
          <p:nvPr/>
        </p:nvSpPr>
        <p:spPr bwMode="auto">
          <a:xfrm>
            <a:off x="161925" y="593725"/>
            <a:ext cx="8415338" cy="583565"/>
          </a:xfrm>
          <a:prstGeom prst="rect">
            <a:avLst/>
          </a:prstGeom>
          <a:noFill/>
          <a:ln w="9525">
            <a:noFill/>
            <a:miter lim="800000"/>
          </a:ln>
        </p:spPr>
        <p:txBody>
          <a:bodyPr>
            <a:spAutoFit/>
          </a:bodyPr>
          <a:p>
            <a:pPr marR="0" defTabSz="914400">
              <a:spcBef>
                <a:spcPct val="20000"/>
              </a:spcBef>
              <a:buClr>
                <a:schemeClr val="hlink"/>
              </a:buClr>
              <a:buSzPct val="80000"/>
              <a:buFont typeface="Wingdings" panose="05000000000000000000" pitchFamily="2" charset="2"/>
              <a:defRPr/>
            </a:pPr>
            <a:r>
              <a:rPr kumimoji="0" lang="en-US" altLang="zh-CN" sz="3200"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rPr>
              <a:t>4.5  RLC</a:t>
            </a:r>
            <a:r>
              <a:rPr kumimoji="0" lang="zh-CN" altLang="en-US" sz="3200"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rPr>
              <a:t>元件电压电流相位关系的观察</a:t>
            </a:r>
            <a:endParaRPr kumimoji="0" lang="zh-CN" altLang="en-US" sz="3200" b="1" kern="1200" cap="none" spc="0" normalizeH="0" baseline="0" noProof="0" dirty="0">
              <a:solidFill>
                <a:schemeClr val="bg2"/>
              </a:solidFill>
              <a:effectLst>
                <a:outerShdw blurRad="38100" dist="38100" dir="2700000" algn="tl">
                  <a:srgbClr val="C0C0C0"/>
                </a:outerShdw>
              </a:effectLst>
              <a:latin typeface="楷体_GB2312" pitchFamily="49" charset="-122"/>
              <a:ea typeface="楷体_GB2312" pitchFamily="49" charset="-122"/>
              <a:cs typeface="+mn-cs"/>
            </a:endParaRPr>
          </a:p>
        </p:txBody>
      </p:sp>
      <p:sp>
        <p:nvSpPr>
          <p:cNvPr id="20485" name="Rectangle 26"/>
          <p:cNvSpPr/>
          <p:nvPr/>
        </p:nvSpPr>
        <p:spPr>
          <a:xfrm>
            <a:off x="4797425" y="1171575"/>
            <a:ext cx="4140200" cy="4402138"/>
          </a:xfrm>
          <a:prstGeom prst="rect">
            <a:avLst/>
          </a:prstGeom>
          <a:noFill/>
          <a:ln w="9525">
            <a:noFill/>
          </a:ln>
        </p:spPr>
        <p:txBody>
          <a:bodyPr anchor="ctr">
            <a:spAutoFit/>
          </a:bodyPr>
          <a:p>
            <a:pPr indent="269875" eaLnBrk="0" hangingPunct="0">
              <a:buChar char="•"/>
            </a:pPr>
            <a:r>
              <a:rPr lang="zh-CN" altLang="zh-CN" dirty="0">
                <a:latin typeface="Arial" panose="020B0604020202020204" pitchFamily="34" charset="0"/>
              </a:rPr>
              <a:t>调节信号源为正弦波，令</a:t>
            </a:r>
            <a:r>
              <a:rPr lang="en-US" altLang="zh-CN" dirty="0">
                <a:latin typeface="Arial" panose="020B0604020202020204" pitchFamily="34" charset="0"/>
              </a:rPr>
              <a:t>Up=3v</a:t>
            </a:r>
            <a:r>
              <a:rPr lang="zh-CN" altLang="zh-CN" dirty="0">
                <a:latin typeface="Arial" panose="020B0604020202020204" pitchFamily="34" charset="0"/>
              </a:rPr>
              <a:t>，</a:t>
            </a:r>
            <a:r>
              <a:rPr lang="en-US" altLang="zh-CN" dirty="0">
                <a:latin typeface="Arial" panose="020B0604020202020204" pitchFamily="34" charset="0"/>
              </a:rPr>
              <a:t>f=10KHz</a:t>
            </a:r>
            <a:r>
              <a:rPr lang="zh-CN" altLang="zh-CN" dirty="0">
                <a:latin typeface="Arial" panose="020B0604020202020204" pitchFamily="34" charset="0"/>
              </a:rPr>
              <a:t>，取样电阻为</a:t>
            </a:r>
            <a:r>
              <a:rPr lang="en-US" altLang="zh-CN" dirty="0">
                <a:latin typeface="Arial" panose="020B0604020202020204" pitchFamily="34" charset="0"/>
              </a:rPr>
              <a:t>24</a:t>
            </a:r>
            <a:r>
              <a:rPr lang="zh-CN" altLang="zh-CN" dirty="0">
                <a:latin typeface="Arial" panose="020B0604020202020204" pitchFamily="34" charset="0"/>
              </a:rPr>
              <a:t>Ω，</a:t>
            </a:r>
            <a:endParaRPr lang="en-US" altLang="zh-CN" dirty="0">
              <a:latin typeface="Arial" panose="020B0604020202020204" pitchFamily="34" charset="0"/>
            </a:endParaRPr>
          </a:p>
          <a:p>
            <a:pPr indent="269875" eaLnBrk="0" hangingPunct="0">
              <a:buChar char="•"/>
            </a:pPr>
            <a:r>
              <a:rPr lang="zh-CN" altLang="en-US" dirty="0">
                <a:latin typeface="Arial" panose="020B0604020202020204" pitchFamily="34" charset="0"/>
              </a:rPr>
              <a:t>分别选取</a:t>
            </a:r>
            <a:r>
              <a:rPr lang="en-US" altLang="zh-CN" dirty="0">
                <a:latin typeface="Arial" panose="020B0604020202020204" pitchFamily="34" charset="0"/>
              </a:rPr>
              <a:t>R=10K</a:t>
            </a:r>
            <a:r>
              <a:rPr lang="zh-CN" altLang="zh-CN" dirty="0">
                <a:latin typeface="Arial" panose="020B0604020202020204" pitchFamily="34" charset="0"/>
              </a:rPr>
              <a:t>Ω</a:t>
            </a:r>
            <a:r>
              <a:rPr lang="en-US" altLang="zh-CN" dirty="0">
                <a:latin typeface="Arial" panose="020B0604020202020204" pitchFamily="34" charset="0"/>
              </a:rPr>
              <a:t>,</a:t>
            </a:r>
            <a:endParaRPr lang="en-US" altLang="zh-CN" dirty="0">
              <a:latin typeface="Arial" panose="020B0604020202020204" pitchFamily="34" charset="0"/>
            </a:endParaRPr>
          </a:p>
          <a:p>
            <a:pPr indent="269875" eaLnBrk="0" hangingPunct="0"/>
            <a:r>
              <a:rPr lang="en-US" altLang="zh-CN" dirty="0">
                <a:latin typeface="Arial" panose="020B0604020202020204" pitchFamily="34" charset="0"/>
              </a:rPr>
              <a:t>C=47nF</a:t>
            </a:r>
            <a:r>
              <a:rPr lang="zh-CN" altLang="zh-CN" dirty="0">
                <a:latin typeface="Arial" panose="020B0604020202020204" pitchFamily="34" charset="0"/>
              </a:rPr>
              <a:t>，</a:t>
            </a:r>
            <a:endParaRPr lang="en-US" altLang="zh-CN" dirty="0">
              <a:latin typeface="Arial" panose="020B0604020202020204" pitchFamily="34" charset="0"/>
            </a:endParaRPr>
          </a:p>
          <a:p>
            <a:pPr indent="269875" eaLnBrk="0" hangingPunct="0"/>
            <a:r>
              <a:rPr lang="en-US" altLang="zh-CN" dirty="0">
                <a:latin typeface="Arial" panose="020B0604020202020204" pitchFamily="34" charset="0"/>
              </a:rPr>
              <a:t>L=10mH</a:t>
            </a:r>
            <a:r>
              <a:rPr lang="zh-CN" altLang="zh-CN" dirty="0">
                <a:latin typeface="Arial" panose="020B0604020202020204" pitchFamily="34" charset="0"/>
              </a:rPr>
              <a:t>，</a:t>
            </a:r>
            <a:endParaRPr lang="en-US" altLang="zh-CN" dirty="0">
              <a:latin typeface="Arial" panose="020B0604020202020204" pitchFamily="34" charset="0"/>
            </a:endParaRPr>
          </a:p>
          <a:p>
            <a:pPr indent="269875" eaLnBrk="0" hangingPunct="0"/>
            <a:r>
              <a:rPr lang="zh-CN" altLang="zh-CN" b="1" dirty="0">
                <a:solidFill>
                  <a:srgbClr val="FF0000"/>
                </a:solidFill>
                <a:latin typeface="Arial" panose="020B0604020202020204" pitchFamily="34" charset="0"/>
              </a:rPr>
              <a:t>测试</a:t>
            </a:r>
            <a:r>
              <a:rPr lang="zh-CN" altLang="en-US" b="1" dirty="0">
                <a:solidFill>
                  <a:srgbClr val="FF0000"/>
                </a:solidFill>
                <a:latin typeface="Arial" panose="020B0604020202020204" pitchFamily="34" charset="0"/>
              </a:rPr>
              <a:t>三种基本元器件</a:t>
            </a:r>
            <a:r>
              <a:rPr lang="zh-CN" altLang="zh-CN" b="1" dirty="0">
                <a:solidFill>
                  <a:srgbClr val="FF0000"/>
                </a:solidFill>
                <a:latin typeface="Arial" panose="020B0604020202020204" pitchFamily="34" charset="0"/>
              </a:rPr>
              <a:t>并记录输入与输出波形</a:t>
            </a:r>
            <a:r>
              <a:rPr lang="zh-CN" altLang="en-US" b="1" dirty="0">
                <a:solidFill>
                  <a:srgbClr val="FF0000"/>
                </a:solidFill>
                <a:latin typeface="Arial" panose="020B0604020202020204" pitchFamily="34" charset="0"/>
              </a:rPr>
              <a:t>，标明对应元件的电压和电流的相位关系</a:t>
            </a:r>
            <a:endParaRPr lang="zh-CN" altLang="en-US" b="1" dirty="0">
              <a:solidFill>
                <a:srgbClr val="FF0000"/>
              </a:solidFill>
              <a:latin typeface="Arial" panose="020B0604020202020204" pitchFamily="34" charset="0"/>
            </a:endParaRPr>
          </a:p>
        </p:txBody>
      </p:sp>
      <p:sp>
        <p:nvSpPr>
          <p:cNvPr id="11" name="椭圆 10"/>
          <p:cNvSpPr/>
          <p:nvPr/>
        </p:nvSpPr>
        <p:spPr>
          <a:xfrm>
            <a:off x="2141538" y="2979738"/>
            <a:ext cx="809625" cy="19796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pic>
        <p:nvPicPr>
          <p:cNvPr id="20487" name="Picture 8" descr="C:\Users\Administrator\AppData\Roaming\Tencent\Users\273923803\QQ\WinTemp\RichOle\}9J(N}W5AMUAS81V91[4$VJ.png"/>
          <p:cNvPicPr>
            <a:picLocks noChangeAspect="1"/>
          </p:cNvPicPr>
          <p:nvPr/>
        </p:nvPicPr>
        <p:blipFill>
          <a:blip r:embed="rId2"/>
          <a:stretch>
            <a:fillRect/>
          </a:stretch>
        </p:blipFill>
        <p:spPr>
          <a:xfrm>
            <a:off x="836613" y="1673225"/>
            <a:ext cx="2981325" cy="3533775"/>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4"/>
          <p:cNvSpPr>
            <a:spLocks noGrp="1"/>
          </p:cNvSpPr>
          <p:nvPr>
            <p:ph type="title"/>
          </p:nvPr>
        </p:nvSpPr>
        <p:spPr>
          <a:xfrm>
            <a:off x="657225" y="593725"/>
            <a:ext cx="7345363" cy="582613"/>
          </a:xfrm>
        </p:spPr>
        <p:txBody>
          <a:bodyPr vert="horz" wrap="square" lIns="91440" tIns="45720" rIns="91440" bIns="45720" anchor="ctr"/>
          <a:p>
            <a:pPr algn="ctr" eaLnBrk="1" hangingPunct="1"/>
            <a:r>
              <a:rPr lang="zh-CN" altLang="en-US" b="1" dirty="0">
                <a:solidFill>
                  <a:srgbClr val="FF6600"/>
                </a:solidFill>
                <a:latin typeface="隶书" panose="02010509060101010101" pitchFamily="49" charset="-122"/>
              </a:rPr>
              <a:t>一</a:t>
            </a:r>
            <a:r>
              <a:rPr lang="en-US" altLang="zh-CN" b="1" dirty="0">
                <a:solidFill>
                  <a:srgbClr val="FF6600"/>
                </a:solidFill>
                <a:latin typeface="隶书" panose="02010509060101010101" pitchFamily="49" charset="-122"/>
              </a:rPr>
              <a:t>.   </a:t>
            </a:r>
            <a:r>
              <a:rPr lang="zh-CN" altLang="en-US" b="1" dirty="0">
                <a:solidFill>
                  <a:srgbClr val="FF6600"/>
                </a:solidFill>
                <a:latin typeface="隶书" panose="02010509060101010101" pitchFamily="49" charset="-122"/>
              </a:rPr>
              <a:t>实验目的</a:t>
            </a:r>
            <a:endParaRPr lang="zh-CN" altLang="en-US" b="1" dirty="0">
              <a:solidFill>
                <a:srgbClr val="FF6600"/>
              </a:solidFill>
              <a:latin typeface="隶书" panose="02010509060101010101" pitchFamily="49" charset="-122"/>
            </a:endParaRPr>
          </a:p>
        </p:txBody>
      </p:sp>
      <p:sp>
        <p:nvSpPr>
          <p:cNvPr id="6146" name="Rectangle 12"/>
          <p:cNvSpPr/>
          <p:nvPr/>
        </p:nvSpPr>
        <p:spPr>
          <a:xfrm>
            <a:off x="827088" y="1917700"/>
            <a:ext cx="7632700" cy="3024188"/>
          </a:xfrm>
          <a:prstGeom prst="rect">
            <a:avLst/>
          </a:prstGeom>
          <a:noFill/>
          <a:ln w="9525">
            <a:noFill/>
          </a:ln>
        </p:spPr>
        <p:txBody>
          <a:bodyPr anchor="t"/>
          <a:p>
            <a:pPr marL="342900" indent="-342900">
              <a:spcBef>
                <a:spcPct val="50000"/>
              </a:spcBef>
              <a:buClr>
                <a:schemeClr val="bg2"/>
              </a:buClr>
              <a:buSzPct val="75000"/>
              <a:buFont typeface="Wingdings" panose="05000000000000000000" pitchFamily="2" charset="2"/>
            </a:pPr>
            <a:endParaRPr lang="en-US" altLang="zh-CN" b="1" dirty="0">
              <a:solidFill>
                <a:schemeClr val="bg2"/>
              </a:solidFill>
              <a:latin typeface="隶书" panose="02010509060101010101" pitchFamily="49" charset="-122"/>
              <a:ea typeface="隶书" panose="02010509060101010101" pitchFamily="49" charset="-122"/>
            </a:endParaRPr>
          </a:p>
          <a:p>
            <a:pPr marL="342900" indent="-342900">
              <a:spcBef>
                <a:spcPct val="50000"/>
              </a:spcBef>
              <a:buClr>
                <a:schemeClr val="bg2"/>
              </a:buClr>
              <a:buSzPct val="75000"/>
              <a:buFont typeface="Wingdings" panose="05000000000000000000" pitchFamily="2" charset="2"/>
            </a:pPr>
            <a:endParaRPr lang="en-US" altLang="zh-CN" b="1" dirty="0">
              <a:solidFill>
                <a:schemeClr val="bg2"/>
              </a:solidFill>
              <a:latin typeface="隶书" panose="02010509060101010101" pitchFamily="49" charset="-122"/>
              <a:ea typeface="隶书" panose="02010509060101010101" pitchFamily="49" charset="-122"/>
            </a:endParaRPr>
          </a:p>
          <a:p>
            <a:pPr marL="342900" indent="-342900">
              <a:spcBef>
                <a:spcPct val="50000"/>
              </a:spcBef>
              <a:buClr>
                <a:schemeClr val="bg2"/>
              </a:buClr>
              <a:buSzPct val="75000"/>
              <a:buFont typeface="Wingdings" panose="05000000000000000000" pitchFamily="2" charset="2"/>
            </a:pPr>
            <a:endParaRPr lang="en-US" altLang="zh-CN" b="1" dirty="0">
              <a:solidFill>
                <a:schemeClr val="bg2"/>
              </a:solidFill>
              <a:latin typeface="隶书" panose="02010509060101010101" pitchFamily="49" charset="-122"/>
              <a:ea typeface="隶书" panose="02010509060101010101" pitchFamily="49" charset="-122"/>
            </a:endParaRPr>
          </a:p>
        </p:txBody>
      </p:sp>
      <p:sp>
        <p:nvSpPr>
          <p:cNvPr id="6147" name="Rectangle 26"/>
          <p:cNvSpPr/>
          <p:nvPr/>
        </p:nvSpPr>
        <p:spPr>
          <a:xfrm>
            <a:off x="325755" y="1176655"/>
            <a:ext cx="8781415" cy="4624070"/>
          </a:xfrm>
          <a:prstGeom prst="rect">
            <a:avLst/>
          </a:prstGeom>
          <a:noFill/>
          <a:ln w="9525">
            <a:noFill/>
          </a:ln>
        </p:spPr>
        <p:txBody>
          <a:bodyPr anchor="t"/>
          <a:p>
            <a:pPr marL="533400" indent="-533400">
              <a:lnSpc>
                <a:spcPct val="120000"/>
              </a:lnSpc>
              <a:spcBef>
                <a:spcPct val="20000"/>
              </a:spcBef>
              <a:buClr>
                <a:schemeClr val="bg2"/>
              </a:buClr>
              <a:buSzPct val="75000"/>
            </a:pPr>
            <a:r>
              <a:rPr lang="en-US" altLang="zh-CN" b="1" dirty="0">
                <a:solidFill>
                  <a:schemeClr val="bg2"/>
                </a:solidFill>
                <a:latin typeface="隶书" panose="02010509060101010101" pitchFamily="49" charset="-122"/>
                <a:ea typeface="隶书" panose="02010509060101010101" pitchFamily="49" charset="-122"/>
              </a:rPr>
              <a:t>1. </a:t>
            </a:r>
            <a:r>
              <a:rPr lang="zh-CN" altLang="en-US" b="1" dirty="0">
                <a:solidFill>
                  <a:schemeClr val="bg2"/>
                </a:solidFill>
                <a:latin typeface="隶书" panose="02010509060101010101" pitchFamily="49" charset="-122"/>
                <a:ea typeface="隶书" panose="02010509060101010101" pitchFamily="49" charset="-122"/>
              </a:rPr>
              <a:t>熟悉并掌握</a:t>
            </a:r>
            <a:r>
              <a:rPr lang="en-US" altLang="zh-CN" b="1" dirty="0">
                <a:solidFill>
                  <a:schemeClr val="bg2"/>
                </a:solidFill>
                <a:latin typeface="隶书" panose="02010509060101010101" pitchFamily="49" charset="-122"/>
                <a:ea typeface="隶书" panose="02010509060101010101" pitchFamily="49" charset="-122"/>
              </a:rPr>
              <a:t>Multisim</a:t>
            </a:r>
            <a:r>
              <a:rPr lang="zh-CN" altLang="en-US" b="1" dirty="0">
                <a:solidFill>
                  <a:schemeClr val="bg2"/>
                </a:solidFill>
                <a:latin typeface="隶书" panose="02010509060101010101" pitchFamily="49" charset="-122"/>
                <a:ea typeface="隶书" panose="02010509060101010101" pitchFamily="49" charset="-122"/>
              </a:rPr>
              <a:t>仿真软件的使用</a:t>
            </a:r>
            <a:endParaRPr lang="en-US" altLang="zh-CN" b="1" dirty="0">
              <a:solidFill>
                <a:schemeClr val="bg2"/>
              </a:solidFill>
              <a:latin typeface="隶书" panose="02010509060101010101" pitchFamily="49" charset="-122"/>
              <a:ea typeface="隶书" panose="02010509060101010101" pitchFamily="49" charset="-122"/>
            </a:endParaRPr>
          </a:p>
          <a:p>
            <a:pPr marL="533400" indent="-533400">
              <a:lnSpc>
                <a:spcPct val="120000"/>
              </a:lnSpc>
              <a:spcBef>
                <a:spcPct val="20000"/>
              </a:spcBef>
              <a:buClr>
                <a:schemeClr val="bg2"/>
              </a:buClr>
              <a:buSzPct val="75000"/>
            </a:pPr>
            <a:r>
              <a:rPr lang="en-US" altLang="zh-CN" b="1" dirty="0">
                <a:solidFill>
                  <a:schemeClr val="bg2"/>
                </a:solidFill>
                <a:latin typeface="隶书" panose="02010509060101010101" pitchFamily="49" charset="-122"/>
                <a:ea typeface="隶书" panose="02010509060101010101" pitchFamily="49" charset="-122"/>
              </a:rPr>
              <a:t>2. </a:t>
            </a:r>
            <a:r>
              <a:rPr lang="zh-CN" altLang="en-US" b="1" dirty="0">
                <a:solidFill>
                  <a:schemeClr val="bg2"/>
                </a:solidFill>
                <a:latin typeface="隶书" panose="02010509060101010101" pitchFamily="49" charset="-122"/>
                <a:ea typeface="隶书" panose="02010509060101010101" pitchFamily="49" charset="-122"/>
              </a:rPr>
              <a:t>掌握各种常用电路元器件的逻辑符号</a:t>
            </a:r>
            <a:endParaRPr lang="en-US" altLang="zh-CN" b="1" dirty="0">
              <a:solidFill>
                <a:schemeClr val="bg2"/>
              </a:solidFill>
              <a:latin typeface="隶书" panose="02010509060101010101" pitchFamily="49" charset="-122"/>
              <a:ea typeface="隶书" panose="02010509060101010101" pitchFamily="49" charset="-122"/>
            </a:endParaRPr>
          </a:p>
          <a:p>
            <a:pPr marL="533400" indent="-533400">
              <a:lnSpc>
                <a:spcPct val="120000"/>
              </a:lnSpc>
              <a:spcBef>
                <a:spcPct val="20000"/>
              </a:spcBef>
              <a:buClr>
                <a:schemeClr val="bg2"/>
              </a:buClr>
              <a:buSzPct val="75000"/>
            </a:pPr>
            <a:r>
              <a:rPr lang="en-US" altLang="zh-CN" b="1" dirty="0">
                <a:solidFill>
                  <a:schemeClr val="bg2"/>
                </a:solidFill>
                <a:latin typeface="隶书" panose="02010509060101010101" pitchFamily="49" charset="-122"/>
                <a:ea typeface="隶书" panose="02010509060101010101" pitchFamily="49" charset="-122"/>
              </a:rPr>
              <a:t>3. </a:t>
            </a:r>
            <a:r>
              <a:rPr lang="zh-CN" altLang="en-US" b="1" dirty="0">
                <a:solidFill>
                  <a:schemeClr val="bg2"/>
                </a:solidFill>
                <a:latin typeface="隶书" panose="02010509060101010101" pitchFamily="49" charset="-122"/>
                <a:ea typeface="隶书" panose="02010509060101010101" pitchFamily="49" charset="-122"/>
              </a:rPr>
              <a:t>设计电路并仿真验证戴维宁定理，</a:t>
            </a:r>
            <a:endParaRPr lang="zh-CN" altLang="en-US" b="1" dirty="0">
              <a:solidFill>
                <a:schemeClr val="bg2"/>
              </a:solidFill>
              <a:latin typeface="隶书" panose="02010509060101010101" pitchFamily="49" charset="-122"/>
              <a:ea typeface="隶书" panose="02010509060101010101" pitchFamily="49" charset="-122"/>
            </a:endParaRPr>
          </a:p>
          <a:p>
            <a:pPr marL="533400" indent="-533400">
              <a:lnSpc>
                <a:spcPct val="120000"/>
              </a:lnSpc>
              <a:spcBef>
                <a:spcPct val="20000"/>
              </a:spcBef>
              <a:buClr>
                <a:schemeClr val="bg2"/>
              </a:buClr>
              <a:buSzPct val="75000"/>
            </a:pPr>
            <a:r>
              <a:rPr lang="en-US" altLang="zh-CN" b="1" dirty="0">
                <a:solidFill>
                  <a:schemeClr val="bg2"/>
                </a:solidFill>
                <a:latin typeface="隶书" panose="02010509060101010101" pitchFamily="49" charset="-122"/>
                <a:ea typeface="隶书" panose="02010509060101010101" pitchFamily="49" charset="-122"/>
              </a:rPr>
              <a:t>4. </a:t>
            </a:r>
            <a:r>
              <a:rPr lang="zh-CN" altLang="en-US" b="1" dirty="0">
                <a:solidFill>
                  <a:schemeClr val="bg2"/>
                </a:solidFill>
                <a:latin typeface="隶书" panose="02010509060101010101" pitchFamily="49" charset="-122"/>
                <a:ea typeface="隶书" panose="02010509060101010101" pitchFamily="49" charset="-122"/>
              </a:rPr>
              <a:t>设计一阶电路</a:t>
            </a:r>
            <a:r>
              <a:rPr lang="en-US" altLang="zh-CN" b="1" dirty="0">
                <a:solidFill>
                  <a:schemeClr val="bg2"/>
                </a:solidFill>
                <a:latin typeface="隶书" panose="02010509060101010101" pitchFamily="49" charset="-122"/>
                <a:ea typeface="隶书" panose="02010509060101010101" pitchFamily="49" charset="-122"/>
              </a:rPr>
              <a:t>RC</a:t>
            </a:r>
            <a:r>
              <a:rPr lang="zh-CN" altLang="en-US" b="1" dirty="0">
                <a:solidFill>
                  <a:schemeClr val="bg2"/>
                </a:solidFill>
                <a:latin typeface="隶书" panose="02010509060101010101" pitchFamily="49" charset="-122"/>
                <a:ea typeface="隶书" panose="02010509060101010101" pitchFamily="49" charset="-122"/>
              </a:rPr>
              <a:t>仿真，掌握暂态响应的观察和测试。</a:t>
            </a:r>
            <a:endParaRPr lang="zh-CN" altLang="en-US" b="1" dirty="0">
              <a:solidFill>
                <a:schemeClr val="bg2"/>
              </a:solidFill>
              <a:latin typeface="隶书" panose="02010509060101010101" pitchFamily="49" charset="-122"/>
              <a:ea typeface="隶书" panose="02010509060101010101" pitchFamily="49" charset="-122"/>
            </a:endParaRPr>
          </a:p>
          <a:p>
            <a:pPr marL="533400" indent="-533400">
              <a:lnSpc>
                <a:spcPct val="120000"/>
              </a:lnSpc>
              <a:spcBef>
                <a:spcPct val="20000"/>
              </a:spcBef>
              <a:buClr>
                <a:schemeClr val="bg2"/>
              </a:buClr>
              <a:buSzPct val="75000"/>
            </a:pPr>
            <a:r>
              <a:rPr lang="en-US" altLang="zh-CN" b="1" dirty="0">
                <a:solidFill>
                  <a:schemeClr val="bg2"/>
                </a:solidFill>
                <a:latin typeface="隶书" panose="02010509060101010101" pitchFamily="49" charset="-122"/>
                <a:ea typeface="隶书" panose="02010509060101010101" pitchFamily="49" charset="-122"/>
              </a:rPr>
              <a:t>5. </a:t>
            </a:r>
            <a:r>
              <a:rPr lang="zh-CN" altLang="en-US" b="1" dirty="0">
                <a:solidFill>
                  <a:schemeClr val="bg2"/>
                </a:solidFill>
                <a:latin typeface="隶书" panose="02010509060101010101" pitchFamily="49" charset="-122"/>
                <a:ea typeface="隶书" panose="02010509060101010101" pitchFamily="49" charset="-122"/>
              </a:rPr>
              <a:t>学习基本</a:t>
            </a:r>
            <a:r>
              <a:rPr lang="en-US" altLang="zh-CN" b="1" dirty="0">
                <a:solidFill>
                  <a:schemeClr val="bg2"/>
                </a:solidFill>
                <a:latin typeface="隶书" panose="02010509060101010101" pitchFamily="49" charset="-122"/>
                <a:ea typeface="隶书" panose="02010509060101010101" pitchFamily="49" charset="-122"/>
              </a:rPr>
              <a:t>R/L/C</a:t>
            </a:r>
            <a:r>
              <a:rPr lang="zh-CN" altLang="en-US" b="1" dirty="0">
                <a:solidFill>
                  <a:schemeClr val="bg2"/>
                </a:solidFill>
                <a:latin typeface="隶书" panose="02010509060101010101" pitchFamily="49" charset="-122"/>
                <a:ea typeface="隶书" panose="02010509060101010101" pitchFamily="49" charset="-122"/>
              </a:rPr>
              <a:t>的相位观察，掌握相位差的测试</a:t>
            </a:r>
            <a:endParaRPr lang="zh-CN" altLang="en-US" b="1" dirty="0">
              <a:solidFill>
                <a:schemeClr val="bg2"/>
              </a:solidFill>
              <a:latin typeface="隶书" panose="02010509060101010101" pitchFamily="49" charset="-122"/>
              <a:ea typeface="隶书" panose="02010509060101010101" pitchFamily="49" charset="-122"/>
            </a:endParaRPr>
          </a:p>
          <a:p>
            <a:pPr marL="533400" indent="-533400">
              <a:lnSpc>
                <a:spcPct val="120000"/>
              </a:lnSpc>
              <a:spcBef>
                <a:spcPct val="20000"/>
              </a:spcBef>
              <a:buClr>
                <a:schemeClr val="bg2"/>
              </a:buClr>
              <a:buSzPct val="75000"/>
            </a:pPr>
            <a:r>
              <a:rPr lang="en-US" altLang="zh-CN" b="1" dirty="0">
                <a:solidFill>
                  <a:schemeClr val="bg2"/>
                </a:solidFill>
                <a:latin typeface="隶书" panose="02010509060101010101" pitchFamily="49" charset="-122"/>
                <a:ea typeface="隶书" panose="02010509060101010101" pitchFamily="49" charset="-122"/>
              </a:rPr>
              <a:t>6. </a:t>
            </a:r>
            <a:r>
              <a:rPr lang="zh-CN" altLang="en-US" b="1" dirty="0">
                <a:solidFill>
                  <a:schemeClr val="bg2"/>
                </a:solidFill>
                <a:latin typeface="隶书" panose="02010509060101010101" pitchFamily="49" charset="-122"/>
                <a:ea typeface="隶书" panose="02010509060101010101" pitchFamily="49" charset="-122"/>
              </a:rPr>
              <a:t>选作叠加定理的验证和</a:t>
            </a:r>
            <a:r>
              <a:rPr lang="en-US" altLang="zh-CN" b="1" dirty="0">
                <a:solidFill>
                  <a:schemeClr val="bg2"/>
                </a:solidFill>
                <a:latin typeface="隶书" panose="02010509060101010101" pitchFamily="49" charset="-122"/>
                <a:ea typeface="隶书" panose="02010509060101010101" pitchFamily="49" charset="-122"/>
              </a:rPr>
              <a:t>RL</a:t>
            </a:r>
            <a:r>
              <a:rPr lang="zh-CN" altLang="en-US" b="1" dirty="0">
                <a:solidFill>
                  <a:schemeClr val="bg2"/>
                </a:solidFill>
                <a:latin typeface="隶书" panose="02010509060101010101" pitchFamily="49" charset="-122"/>
                <a:ea typeface="隶书" panose="02010509060101010101" pitchFamily="49" charset="-122"/>
              </a:rPr>
              <a:t>一阶电路的阶跃响应</a:t>
            </a:r>
            <a:endParaRPr lang="zh-CN" altLang="en-US" b="1" dirty="0">
              <a:solidFill>
                <a:schemeClr val="bg2"/>
              </a:solidFill>
              <a:latin typeface="隶书" panose="02010509060101010101" pitchFamily="49" charset="-122"/>
              <a:ea typeface="隶书" panose="02010509060101010101" pitchFamily="49"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9" name="Picture 2" descr="C:\Users\Administrator\AppData\Roaming\Tencent\Users\273923803\QQ\WinTemp\RichOle\P2Z]77P2EPXL6TLIMEBE4ZS.png"/>
          <p:cNvPicPr>
            <a:picLocks noChangeAspect="1"/>
          </p:cNvPicPr>
          <p:nvPr/>
        </p:nvPicPr>
        <p:blipFill>
          <a:blip r:embed="rId1"/>
          <a:stretch>
            <a:fillRect/>
          </a:stretch>
        </p:blipFill>
        <p:spPr>
          <a:xfrm>
            <a:off x="476250" y="233363"/>
            <a:ext cx="8039100" cy="6354762"/>
          </a:xfrm>
          <a:prstGeom prst="rect">
            <a:avLst/>
          </a:prstGeom>
          <a:noFill/>
          <a:ln w="9525">
            <a:noFill/>
          </a:ln>
        </p:spPr>
      </p:pic>
      <p:sp>
        <p:nvSpPr>
          <p:cNvPr id="4" name="圆角矩形标注 3"/>
          <p:cNvSpPr/>
          <p:nvPr/>
        </p:nvSpPr>
        <p:spPr>
          <a:xfrm>
            <a:off x="5832475" y="1089025"/>
            <a:ext cx="2430463" cy="1530350"/>
          </a:xfrm>
          <a:prstGeom prst="wedgeRoundRectCallout">
            <a:avLst>
              <a:gd name="adj1" fmla="val -120690"/>
              <a:gd name="adj2" fmla="val 37658"/>
              <a:gd name="adj3" fmla="val 16667"/>
            </a:avLst>
          </a:prstGeom>
        </p:spPr>
        <p:style>
          <a:lnRef idx="2">
            <a:schemeClr val="dk1"/>
          </a:lnRef>
          <a:fillRef idx="1">
            <a:schemeClr val="lt1"/>
          </a:fillRef>
          <a:effectRef idx="0">
            <a:schemeClr val="dk1"/>
          </a:effectRef>
          <a:fontRef idx="minor">
            <a:schemeClr val="dk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mn-lt"/>
                <a:ea typeface="+mn-ea"/>
                <a:cs typeface="+mn-cs"/>
              </a:rPr>
              <a:t>一个周期是</a:t>
            </a:r>
            <a:r>
              <a:rPr kumimoji="0" lang="en-US" altLang="zh-CN" sz="1800" b="0" i="0" u="none" strike="noStrike" kern="1200" cap="none" spc="0" normalizeH="0" baseline="0" noProof="0" dirty="0">
                <a:ln>
                  <a:noFill/>
                </a:ln>
                <a:solidFill>
                  <a:schemeClr val="dk1"/>
                </a:solidFill>
                <a:effectLst/>
                <a:uLnTx/>
                <a:uFillTx/>
                <a:latin typeface="+mn-lt"/>
                <a:ea typeface="+mn-ea"/>
                <a:cs typeface="+mn-cs"/>
              </a:rPr>
              <a:t>x=2</a:t>
            </a:r>
            <a:r>
              <a:rPr kumimoji="0" lang="zh-CN" altLang="en-US" sz="1800" b="0" i="0" u="none" strike="noStrike" kern="1200" cap="none" spc="0" normalizeH="0" baseline="0" noProof="0" dirty="0">
                <a:ln>
                  <a:noFill/>
                </a:ln>
                <a:solidFill>
                  <a:schemeClr val="dk1"/>
                </a:solidFill>
                <a:effectLst/>
                <a:uLnTx/>
                <a:uFillTx/>
                <a:latin typeface="+mn-lt"/>
                <a:ea typeface="+mn-ea"/>
                <a:cs typeface="+mn-cs"/>
              </a:rPr>
              <a:t>格，相差</a:t>
            </a:r>
            <a:r>
              <a:rPr kumimoji="0" lang="en-US" altLang="zh-CN" sz="1800" b="0" i="0" u="none" strike="noStrike" kern="1200" cap="none" spc="0" normalizeH="0" baseline="0" noProof="0" dirty="0">
                <a:ln>
                  <a:noFill/>
                </a:ln>
                <a:solidFill>
                  <a:schemeClr val="dk1"/>
                </a:solidFill>
                <a:effectLst/>
                <a:uLnTx/>
                <a:uFillTx/>
                <a:latin typeface="+mn-lt"/>
                <a:ea typeface="+mn-ea"/>
                <a:cs typeface="+mn-cs"/>
              </a:rPr>
              <a:t>x1=0.4</a:t>
            </a:r>
            <a:r>
              <a:rPr kumimoji="0" lang="zh-CN" altLang="en-US" sz="1800" b="0" i="0" u="none" strike="noStrike" kern="1200" cap="none" spc="0" normalizeH="0" baseline="0" noProof="0" dirty="0">
                <a:ln>
                  <a:noFill/>
                </a:ln>
                <a:solidFill>
                  <a:schemeClr val="dk1"/>
                </a:solidFill>
                <a:effectLst/>
                <a:uLnTx/>
                <a:uFillTx/>
                <a:latin typeface="+mn-lt"/>
                <a:ea typeface="+mn-ea"/>
                <a:cs typeface="+mn-cs"/>
              </a:rPr>
              <a:t>格，</a:t>
            </a:r>
            <a:endParaRPr kumimoji="0" lang="en-US" altLang="zh-CN"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mn-lt"/>
                <a:ea typeface="+mn-ea"/>
                <a:cs typeface="+mn-cs"/>
              </a:rPr>
              <a:t>相位差</a:t>
            </a:r>
            <a:r>
              <a:rPr kumimoji="0" lang="en-US" altLang="zh-CN" sz="1800" b="0" i="0" u="none" strike="noStrike" kern="1200" cap="none" spc="0" normalizeH="0" baseline="0" noProof="0" dirty="0">
                <a:ln>
                  <a:noFill/>
                </a:ln>
                <a:solidFill>
                  <a:schemeClr val="dk1"/>
                </a:solidFill>
                <a:effectLst/>
                <a:uLnTx/>
                <a:uFillTx/>
                <a:latin typeface="+mn-lt"/>
                <a:ea typeface="+mn-ea"/>
                <a:cs typeface="+mn-cs"/>
              </a:rPr>
              <a:t>=0.4/2*360=72</a:t>
            </a:r>
            <a:r>
              <a:rPr kumimoji="0" lang="zh-CN" altLang="en-US" sz="1800" b="0" i="0" u="none" strike="noStrike" kern="1200" cap="none" spc="0" normalizeH="0" baseline="0" noProof="0" dirty="0">
                <a:ln>
                  <a:noFill/>
                </a:ln>
                <a:solidFill>
                  <a:schemeClr val="dk1"/>
                </a:solidFill>
                <a:effectLst/>
                <a:uLnTx/>
                <a:uFillTx/>
                <a:latin typeface="+mn-lt"/>
                <a:ea typeface="+mn-ea"/>
                <a:cs typeface="+mn-cs"/>
              </a:rPr>
              <a:t>度</a:t>
            </a:r>
            <a:endParaRPr kumimoji="0" lang="en-US" altLang="zh-CN"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5" name="椭圆 4"/>
          <p:cNvSpPr/>
          <p:nvPr/>
        </p:nvSpPr>
        <p:spPr>
          <a:xfrm>
            <a:off x="1962150" y="1449388"/>
            <a:ext cx="2519363" cy="188912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nvSpPr>
        <p:spPr>
          <a:xfrm>
            <a:off x="611188" y="279400"/>
            <a:ext cx="3035300" cy="73977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a:solidFill>
                  <a:srgbClr val="D54809"/>
                </a:solidFill>
                <a:latin typeface="+mj-lt"/>
                <a:ea typeface="+mj-ea"/>
                <a:cs typeface="+mj-cs"/>
              </a:defRPr>
            </a:lvl1pPr>
            <a:lvl2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3600">
                <a:solidFill>
                  <a:srgbClr val="D54809"/>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3600">
                <a:solidFill>
                  <a:srgbClr val="D54809"/>
                </a:solidFill>
                <a:latin typeface="Arial" panose="020B0604020202020204" pitchFamily="34" charset="0"/>
                <a:ea typeface="隶书" panose="02010509060101010101" pitchFamily="49" charset="-122"/>
              </a:defRPr>
            </a:lvl9pPr>
          </a:lstStyle>
          <a:p>
            <a:r>
              <a:rPr lang="zh-CN" altLang="en-US" dirty="0"/>
              <a:t>以电感为例</a:t>
            </a:r>
            <a:endParaRPr lang="zh-CN" altLang="en-US" dirty="0"/>
          </a:p>
        </p:txBody>
      </p:sp>
      <p:pic>
        <p:nvPicPr>
          <p:cNvPr id="21507" name="Picture 4" descr="C:\Users\Administrator\AppData\Roaming\Tencent\Users\273923803\QQ\WinTemp\RichOle\H%V_DSTYM6LB8KVXBJ}FORD.png"/>
          <p:cNvPicPr>
            <a:picLocks noChangeAspect="1"/>
          </p:cNvPicPr>
          <p:nvPr/>
        </p:nvPicPr>
        <p:blipFill>
          <a:blip r:embed="rId1"/>
          <a:stretch>
            <a:fillRect/>
          </a:stretch>
        </p:blipFill>
        <p:spPr>
          <a:xfrm>
            <a:off x="206375" y="1106488"/>
            <a:ext cx="8488363" cy="4860925"/>
          </a:xfrm>
          <a:prstGeom prst="rect">
            <a:avLst/>
          </a:prstGeom>
          <a:noFill/>
          <a:ln w="9525">
            <a:noFill/>
          </a:ln>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41630" y="638175"/>
            <a:ext cx="7777480" cy="521970"/>
          </a:xfrm>
          <a:prstGeom prst="rect">
            <a:avLst/>
          </a:prstGeom>
        </p:spPr>
        <p:txBody>
          <a:bodyPr wrap="square">
            <a:spAutoFit/>
          </a:bodyPr>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0" dirty="0">
                <a:ln>
                  <a:noFill/>
                </a:ln>
                <a:solidFill>
                  <a:schemeClr val="bg2"/>
                </a:solidFill>
                <a:effectLst>
                  <a:outerShdw blurRad="38100" dist="38100" dir="2700000" algn="tl">
                    <a:srgbClr val="C0C0C0"/>
                  </a:outerShdw>
                </a:effectLst>
                <a:uLnTx/>
                <a:uFillTx/>
                <a:latin typeface="楷体_GB2312" pitchFamily="49" charset="-122"/>
                <a:ea typeface="楷体_GB2312" pitchFamily="49" charset="-122"/>
                <a:cs typeface="+mn-cs"/>
              </a:rPr>
              <a:t>4.6  </a:t>
            </a:r>
            <a:r>
              <a:rPr kumimoji="0" lang="en-US" altLang="zh-CN" sz="2800" b="1" i="1" u="none" strike="noStrike" kern="1200" cap="none" spc="0" normalizeH="0" baseline="0" noProof="0" dirty="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RL</a:t>
            </a:r>
            <a:r>
              <a:rPr kumimoji="0" lang="zh-CN" altLang="en-US" sz="2800" b="1" i="0" u="none" strike="noStrike" kern="1200" cap="none" spc="0" normalizeH="0" baseline="0" noProof="0" dirty="0">
                <a:ln>
                  <a:noFill/>
                </a:ln>
                <a:solidFill>
                  <a:schemeClr val="bg2"/>
                </a:solidFill>
                <a:effectLst>
                  <a:outerShdw blurRad="38100" dist="38100" dir="2700000" algn="tl">
                    <a:srgbClr val="C0C0C0"/>
                  </a:outerShdw>
                </a:effectLst>
                <a:uLnTx/>
                <a:uFillTx/>
                <a:latin typeface="楷体_GB2312" pitchFamily="49" charset="-122"/>
                <a:ea typeface="楷体_GB2312" pitchFamily="49" charset="-122"/>
                <a:cs typeface="+mn-cs"/>
              </a:rPr>
              <a:t>一阶电路零输入、零状态响应（选作）</a:t>
            </a:r>
            <a:endParaRPr kumimoji="0" lang="zh-CN" altLang="en-US" sz="2800" b="1" i="0" u="none" strike="noStrike" kern="1200" cap="none" spc="0" normalizeH="0" baseline="0" noProof="0" dirty="0">
              <a:ln>
                <a:noFill/>
              </a:ln>
              <a:solidFill>
                <a:schemeClr val="bg2"/>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19459" name="Rectangle 117"/>
          <p:cNvSpPr/>
          <p:nvPr/>
        </p:nvSpPr>
        <p:spPr>
          <a:xfrm>
            <a:off x="701675" y="1360170"/>
            <a:ext cx="7416800" cy="3709035"/>
          </a:xfrm>
          <a:prstGeom prst="rect">
            <a:avLst/>
          </a:prstGeom>
          <a:noFill/>
          <a:ln w="9525">
            <a:noFill/>
          </a:ln>
        </p:spPr>
        <p:txBody>
          <a:bodyPr anchor="ctr">
            <a:spAutoFit/>
          </a:bodyPr>
          <a:p>
            <a:pPr>
              <a:lnSpc>
                <a:spcPct val="120000"/>
              </a:lnSpc>
              <a:buChar char="•"/>
            </a:pPr>
            <a:r>
              <a:rPr lang="zh-CN" altLang="en-US" b="1" dirty="0">
                <a:latin typeface="Times New Roman" panose="02020603050405020304" pitchFamily="18" charset="0"/>
                <a:ea typeface="楷体_GB2312" pitchFamily="49" charset="-122"/>
              </a:rPr>
              <a:t>建议选取</a:t>
            </a:r>
            <a:r>
              <a:rPr lang="en-US" altLang="zh-CN" b="1" i="1" dirty="0">
                <a:latin typeface="Times New Roman" panose="02020603050405020304" pitchFamily="18" charset="0"/>
                <a:ea typeface="楷体_GB2312" pitchFamily="49" charset="-122"/>
              </a:rPr>
              <a:t>R</a:t>
            </a:r>
            <a:r>
              <a:rPr lang="en-US" altLang="zh-CN" b="1" dirty="0">
                <a:latin typeface="Times New Roman" panose="02020603050405020304" pitchFamily="18" charset="0"/>
                <a:ea typeface="楷体_GB2312" pitchFamily="49" charset="-122"/>
              </a:rPr>
              <a:t>=10kΩ</a:t>
            </a:r>
            <a:r>
              <a:rPr lang="zh-CN" altLang="en-US"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L</a:t>
            </a:r>
            <a:r>
              <a:rPr lang="en-US" altLang="zh-CN" b="1" dirty="0">
                <a:latin typeface="Times New Roman" panose="02020603050405020304" pitchFamily="18" charset="0"/>
                <a:ea typeface="楷体_GB2312" pitchFamily="49" charset="-122"/>
              </a:rPr>
              <a:t>=10mH</a:t>
            </a:r>
            <a:endParaRPr lang="en-US" altLang="zh-CN" b="1" dirty="0">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计算时间常数</a:t>
            </a:r>
            <a:r>
              <a:rPr lang="el-GR" altLang="zh-CN" b="1" i="1" dirty="0">
                <a:latin typeface="Times New Roman" panose="02020603050405020304" pitchFamily="18" charset="0"/>
                <a:cs typeface="Times New Roman" panose="02020603050405020304" pitchFamily="18" charset="0"/>
              </a:rPr>
              <a:t>τ</a:t>
            </a:r>
            <a:r>
              <a:rPr lang="en-US" altLang="zh-CN" b="1" i="1" dirty="0">
                <a:latin typeface="Times New Roman" panose="02020603050405020304" pitchFamily="18" charset="0"/>
                <a:cs typeface="Times New Roman" panose="02020603050405020304" pitchFamily="18" charset="0"/>
              </a:rPr>
              <a:t>=L/R</a:t>
            </a:r>
            <a:endParaRPr lang="en-US" altLang="zh-CN" b="1" i="1" dirty="0">
              <a:latin typeface="Times New Roman" panose="02020603050405020304" pitchFamily="18" charset="0"/>
              <a:cs typeface="Times New Roman" panose="02020603050405020304" pitchFamily="18" charset="0"/>
            </a:endParaRPr>
          </a:p>
          <a:p>
            <a:pPr>
              <a:lnSpc>
                <a:spcPct val="120000"/>
              </a:lnSpc>
              <a:buChar char="•"/>
            </a:pPr>
            <a:r>
              <a:rPr lang="zh-CN" altLang="en-US" b="1" dirty="0">
                <a:solidFill>
                  <a:srgbClr val="D70C07"/>
                </a:solidFill>
                <a:latin typeface="Times New Roman" panose="02020603050405020304" pitchFamily="18" charset="0"/>
                <a:ea typeface="楷体_GB2312" pitchFamily="49" charset="-122"/>
              </a:rPr>
              <a:t>选择合适周期</a:t>
            </a:r>
            <a:r>
              <a:rPr lang="en-US" altLang="zh-CN" b="1" dirty="0">
                <a:solidFill>
                  <a:srgbClr val="D70C07"/>
                </a:solidFill>
                <a:latin typeface="Times New Roman" panose="02020603050405020304" pitchFamily="18" charset="0"/>
                <a:ea typeface="楷体_GB2312" pitchFamily="49" charset="-122"/>
              </a:rPr>
              <a:t>T=10</a:t>
            </a:r>
            <a:r>
              <a:rPr lang="el-GR" altLang="zh-CN" b="1" i="1" dirty="0">
                <a:latin typeface="Times New Roman" panose="02020603050405020304" pitchFamily="18" charset="0"/>
                <a:cs typeface="Times New Roman" panose="02020603050405020304" pitchFamily="18" charset="0"/>
              </a:rPr>
              <a:t> </a:t>
            </a:r>
            <a:r>
              <a:rPr lang="el-GR" altLang="zh-CN" b="1" dirty="0">
                <a:solidFill>
                  <a:srgbClr val="D70C07"/>
                </a:solidFill>
                <a:latin typeface="Times New Roman" panose="02020603050405020304" pitchFamily="18" charset="0"/>
                <a:ea typeface="楷体_GB2312" pitchFamily="49" charset="-122"/>
              </a:rPr>
              <a:t>τ</a:t>
            </a:r>
            <a:r>
              <a:rPr lang="zh-CN" altLang="en-US" b="1" dirty="0">
                <a:solidFill>
                  <a:srgbClr val="D70C07"/>
                </a:solidFill>
                <a:latin typeface="Times New Roman" panose="02020603050405020304" pitchFamily="18" charset="0"/>
                <a:ea typeface="楷体_GB2312" pitchFamily="49" charset="-122"/>
              </a:rPr>
              <a:t>，调好频率</a:t>
            </a:r>
            <a:endParaRPr lang="zh-CN" altLang="en-US" b="1" dirty="0">
              <a:solidFill>
                <a:srgbClr val="D70C07"/>
              </a:solidFill>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信号源输出方波信号，</a:t>
            </a:r>
            <a:r>
              <a:rPr lang="en-US" altLang="zh-CN" b="1" dirty="0">
                <a:latin typeface="Times New Roman" panose="02020603050405020304" pitchFamily="18" charset="0"/>
                <a:ea typeface="楷体_GB2312" pitchFamily="49" charset="-122"/>
              </a:rPr>
              <a:t>Up=5V</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offset=5v</a:t>
            </a:r>
            <a:endParaRPr lang="en-US" altLang="zh-CN" b="1" dirty="0">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用示波器观察电感响应波形（</a:t>
            </a:r>
            <a:r>
              <a:rPr lang="en-US" altLang="zh-CN" b="1" dirty="0">
                <a:latin typeface="Times New Roman" panose="02020603050405020304" pitchFamily="18" charset="0"/>
                <a:ea typeface="楷体_GB2312" pitchFamily="49" charset="-122"/>
              </a:rPr>
              <a:t>channel AB</a:t>
            </a:r>
            <a:r>
              <a:rPr lang="zh-CN" altLang="en-US" b="1" dirty="0">
                <a:latin typeface="Times New Roman" panose="02020603050405020304" pitchFamily="18" charset="0"/>
                <a:ea typeface="楷体_GB2312" pitchFamily="49" charset="-122"/>
              </a:rPr>
              <a:t>选择</a:t>
            </a:r>
            <a:r>
              <a:rPr lang="en-US" altLang="zh-CN" b="1" dirty="0">
                <a:latin typeface="Times New Roman" panose="02020603050405020304" pitchFamily="18" charset="0"/>
                <a:ea typeface="楷体_GB2312" pitchFamily="49" charset="-122"/>
              </a:rPr>
              <a:t>DC</a:t>
            </a:r>
            <a:r>
              <a:rPr lang="zh-CN" altLang="en-US" b="1" dirty="0">
                <a:latin typeface="Times New Roman" panose="02020603050405020304" pitchFamily="18" charset="0"/>
                <a:ea typeface="楷体_GB2312" pitchFamily="49" charset="-122"/>
              </a:rPr>
              <a:t>耦合方式）</a:t>
            </a:r>
            <a:endParaRPr lang="zh-CN" altLang="en-US" b="1" dirty="0">
              <a:latin typeface="Times New Roman" panose="02020603050405020304" pitchFamily="18" charset="0"/>
              <a:ea typeface="楷体_GB2312" pitchFamily="49" charset="-122"/>
            </a:endParaRPr>
          </a:p>
          <a:p>
            <a:pPr>
              <a:lnSpc>
                <a:spcPct val="120000"/>
              </a:lnSpc>
              <a:buChar char="•"/>
            </a:pPr>
            <a:r>
              <a:rPr lang="zh-CN" altLang="en-US" b="1" dirty="0">
                <a:latin typeface="Times New Roman" panose="02020603050405020304" pitchFamily="18" charset="0"/>
                <a:ea typeface="楷体_GB2312" pitchFamily="49" charset="-122"/>
              </a:rPr>
              <a:t>测出时间常数</a:t>
            </a:r>
            <a:r>
              <a:rPr lang="el-GR" altLang="zh-CN" b="1" dirty="0">
                <a:latin typeface="Times New Roman" panose="02020603050405020304" pitchFamily="18" charset="0"/>
                <a:ea typeface="楷体_GB2312" pitchFamily="49" charset="-122"/>
              </a:rPr>
              <a:t>τ</a:t>
            </a:r>
            <a:r>
              <a:rPr lang="zh-CN" altLang="en-US" b="1" dirty="0">
                <a:latin typeface="Times New Roman" panose="02020603050405020304" pitchFamily="18" charset="0"/>
                <a:ea typeface="楷体_GB2312" pitchFamily="49" charset="-122"/>
              </a:rPr>
              <a:t>，绘出</a:t>
            </a:r>
            <a:r>
              <a:rPr lang="en-US" altLang="zh-CN" b="1" i="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s</a:t>
            </a:r>
            <a:r>
              <a:rPr lang="en-US" altLang="zh-CN" b="1" dirty="0">
                <a:latin typeface="Times New Roman" panose="02020603050405020304" pitchFamily="18" charset="0"/>
                <a:ea typeface="楷体_GB2312" pitchFamily="49" charset="-122"/>
              </a:rPr>
              <a:t>(t)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u</a:t>
            </a:r>
            <a:r>
              <a:rPr lang="en-US" altLang="zh-CN" sz="1800" b="1" dirty="0">
                <a:latin typeface="Times New Roman" panose="02020603050405020304" pitchFamily="18" charset="0"/>
                <a:ea typeface="楷体_GB2312" pitchFamily="49" charset="-122"/>
              </a:rPr>
              <a:t>R</a:t>
            </a:r>
            <a:r>
              <a:rPr lang="en-US" altLang="zh-CN" b="1" dirty="0">
                <a:latin typeface="Times New Roman" panose="02020603050405020304" pitchFamily="18" charset="0"/>
                <a:ea typeface="楷体_GB2312" pitchFamily="49" charset="-122"/>
              </a:rPr>
              <a:t>(t)</a:t>
            </a:r>
            <a:r>
              <a:rPr lang="zh-CN" altLang="en-GB"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的波形</a:t>
            </a:r>
            <a:endParaRPr lang="zh-CN" altLang="en-US" b="1" dirty="0">
              <a:latin typeface="Times New Roman" panose="02020603050405020304" pitchFamily="18" charset="0"/>
              <a:ea typeface="楷体_GB2312" pitchFamily="49"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 Box 39"/>
          <p:cNvSpPr txBox="1"/>
          <p:nvPr/>
        </p:nvSpPr>
        <p:spPr>
          <a:xfrm>
            <a:off x="227013" y="1615440"/>
            <a:ext cx="8280400" cy="2306955"/>
          </a:xfrm>
          <a:prstGeom prst="rect">
            <a:avLst/>
          </a:prstGeom>
          <a:noFill/>
          <a:ln w="9525">
            <a:noFill/>
          </a:ln>
        </p:spPr>
        <p:txBody>
          <a:bodyPr anchor="t">
            <a:spAutoFit/>
          </a:bodyPr>
          <a:p>
            <a:pPr>
              <a:spcBef>
                <a:spcPct val="50000"/>
              </a:spcBef>
            </a:pPr>
            <a:r>
              <a:rPr lang="zh-CN" altLang="en-US" sz="3600" b="1" dirty="0">
                <a:solidFill>
                  <a:srgbClr val="6C121B"/>
                </a:solidFill>
                <a:latin typeface="Arial" panose="020B0604020202020204" pitchFamily="34" charset="0"/>
                <a:ea typeface="宋体" panose="02010600030101010101" pitchFamily="2" charset="-122"/>
              </a:rPr>
              <a:t>下一次实验时间：</a:t>
            </a:r>
            <a:endParaRPr lang="en-US" altLang="zh-CN" sz="3600" b="1" dirty="0">
              <a:solidFill>
                <a:srgbClr val="6C121B"/>
              </a:solidFill>
              <a:latin typeface="Arial" panose="020B0604020202020204" pitchFamily="34" charset="0"/>
              <a:ea typeface="宋体" panose="02010600030101010101" pitchFamily="2" charset="-122"/>
            </a:endParaRPr>
          </a:p>
          <a:p>
            <a:pPr>
              <a:spcBef>
                <a:spcPct val="50000"/>
              </a:spcBef>
            </a:pPr>
            <a:r>
              <a:rPr lang="en-US" altLang="zh-CN" sz="3600" b="1" dirty="0">
                <a:solidFill>
                  <a:srgbClr val="6C121B"/>
                </a:solidFill>
                <a:latin typeface="Arial" panose="020B0604020202020204" pitchFamily="34" charset="0"/>
                <a:ea typeface="宋体" panose="02010600030101010101" pitchFamily="2" charset="-122"/>
              </a:rPr>
              <a:t>5</a:t>
            </a:r>
            <a:r>
              <a:rPr lang="zh-CN" altLang="en-US" sz="3600" b="1" dirty="0">
                <a:solidFill>
                  <a:srgbClr val="6C121B"/>
                </a:solidFill>
                <a:latin typeface="Arial" panose="020B0604020202020204" pitchFamily="34" charset="0"/>
                <a:ea typeface="宋体" panose="02010600030101010101" pitchFamily="2" charset="-122"/>
              </a:rPr>
              <a:t>月</a:t>
            </a:r>
            <a:r>
              <a:rPr lang="en-US" altLang="zh-CN" sz="3600" b="1" dirty="0">
                <a:solidFill>
                  <a:srgbClr val="6C121B"/>
                </a:solidFill>
                <a:latin typeface="Arial" panose="020B0604020202020204" pitchFamily="34" charset="0"/>
                <a:ea typeface="宋体" panose="02010600030101010101" pitchFamily="2" charset="-122"/>
              </a:rPr>
              <a:t>29</a:t>
            </a:r>
            <a:r>
              <a:rPr lang="zh-CN" altLang="en-US" sz="3600" b="1" dirty="0">
                <a:solidFill>
                  <a:srgbClr val="6C121B"/>
                </a:solidFill>
                <a:latin typeface="Arial" panose="020B0604020202020204" pitchFamily="34" charset="0"/>
                <a:ea typeface="宋体" panose="02010600030101010101" pitchFamily="2" charset="-122"/>
              </a:rPr>
              <a:t>日  </a:t>
            </a:r>
            <a:r>
              <a:rPr lang="en-US" altLang="zh-CN" sz="3600" b="1" dirty="0">
                <a:solidFill>
                  <a:srgbClr val="6C121B"/>
                </a:solidFill>
                <a:latin typeface="Arial" panose="020B0604020202020204" pitchFamily="34" charset="0"/>
                <a:ea typeface="宋体" panose="02010600030101010101" pitchFamily="2" charset="-122"/>
              </a:rPr>
              <a:t>19</a:t>
            </a:r>
            <a:r>
              <a:rPr lang="zh-CN" altLang="en-US" sz="3600" b="1" dirty="0">
                <a:solidFill>
                  <a:srgbClr val="6C121B"/>
                </a:solidFill>
                <a:latin typeface="Arial" panose="020B0604020202020204" pitchFamily="34" charset="0"/>
                <a:ea typeface="宋体" panose="02010600030101010101" pitchFamily="2" charset="-122"/>
              </a:rPr>
              <a:t>点</a:t>
            </a:r>
            <a:r>
              <a:rPr lang="en-US" altLang="zh-CN" sz="3600" b="1" dirty="0">
                <a:solidFill>
                  <a:srgbClr val="6C121B"/>
                </a:solidFill>
                <a:latin typeface="Arial" panose="020B0604020202020204" pitchFamily="34" charset="0"/>
                <a:ea typeface="宋体" panose="02010600030101010101" pitchFamily="2" charset="-122"/>
              </a:rPr>
              <a:t>-22</a:t>
            </a:r>
            <a:r>
              <a:rPr lang="zh-CN" altLang="en-US" sz="3600" b="1" dirty="0">
                <a:solidFill>
                  <a:srgbClr val="6C121B"/>
                </a:solidFill>
                <a:latin typeface="Arial" panose="020B0604020202020204" pitchFamily="34" charset="0"/>
                <a:ea typeface="宋体" panose="02010600030101010101" pitchFamily="2" charset="-122"/>
              </a:rPr>
              <a:t>点</a:t>
            </a:r>
            <a:endParaRPr lang="zh-CN" altLang="en-US" sz="3600" b="1" dirty="0">
              <a:solidFill>
                <a:srgbClr val="6C121B"/>
              </a:solidFill>
              <a:latin typeface="Arial" panose="020B0604020202020204" pitchFamily="34" charset="0"/>
              <a:ea typeface="宋体" panose="02010600030101010101" pitchFamily="2" charset="-122"/>
            </a:endParaRPr>
          </a:p>
          <a:p>
            <a:pPr>
              <a:spcBef>
                <a:spcPct val="50000"/>
              </a:spcBef>
            </a:pPr>
            <a:r>
              <a:rPr lang="zh-CN" altLang="en-US" sz="3600" b="1" dirty="0">
                <a:solidFill>
                  <a:srgbClr val="6C121B"/>
                </a:solidFill>
                <a:latin typeface="Arial" panose="020B0604020202020204" pitchFamily="34" charset="0"/>
                <a:ea typeface="宋体" panose="02010600030101010101" pitchFamily="2" charset="-122"/>
              </a:rPr>
              <a:t>预习内容：单级放大器和运算放大器</a:t>
            </a:r>
            <a:endParaRPr lang="zh-CN" altLang="en-US" sz="3600" b="1" dirty="0">
              <a:solidFill>
                <a:srgbClr val="6C121B"/>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4"/>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8194" name="Text Box 5"/>
          <p:cNvSpPr txBox="1"/>
          <p:nvPr/>
        </p:nvSpPr>
        <p:spPr>
          <a:xfrm>
            <a:off x="341313" y="863600"/>
            <a:ext cx="2663825"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2.1.1 </a:t>
            </a:r>
            <a:r>
              <a:rPr lang="zh-CN" altLang="en-US" sz="2400" b="1" dirty="0">
                <a:latin typeface="Times New Roman" panose="02020603050405020304" pitchFamily="18" charset="0"/>
                <a:ea typeface="宋体" panose="02010600030101010101" pitchFamily="2" charset="-122"/>
              </a:rPr>
              <a:t>基本界面</a:t>
            </a:r>
            <a:endParaRPr lang="zh-CN" altLang="en-US" sz="2400" b="1" dirty="0">
              <a:latin typeface="Times New Roman" panose="02020603050405020304" pitchFamily="18" charset="0"/>
              <a:ea typeface="宋体" panose="02010600030101010101" pitchFamily="2" charset="-122"/>
            </a:endParaRPr>
          </a:p>
        </p:txBody>
      </p:sp>
      <p:sp>
        <p:nvSpPr>
          <p:cNvPr id="8195" name="Text Box 6"/>
          <p:cNvSpPr txBox="1"/>
          <p:nvPr/>
        </p:nvSpPr>
        <p:spPr>
          <a:xfrm>
            <a:off x="827088" y="2205038"/>
            <a:ext cx="576262" cy="366712"/>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sp>
        <p:nvSpPr>
          <p:cNvPr id="8196" name="Rectangle 20"/>
          <p:cNvSpPr>
            <a:spLocks noGrp="1" noRot="1"/>
          </p:cNvSpPr>
          <p:nvPr>
            <p:ph type="title"/>
          </p:nvPr>
        </p:nvSpPr>
        <p:spPr>
          <a:xfrm>
            <a:off x="701675" y="188913"/>
            <a:ext cx="7313613" cy="806450"/>
          </a:xfrm>
        </p:spPr>
        <p:txBody>
          <a:bodyPr vert="horz" wrap="square" lIns="91440" tIns="45720" rIns="91440" bIns="45720" anchor="ctr"/>
          <a:p>
            <a:r>
              <a:rPr lang="zh-CN" altLang="en-US" dirty="0">
                <a:solidFill>
                  <a:schemeClr val="tx1"/>
                </a:solidFill>
              </a:rPr>
              <a:t>二、</a:t>
            </a:r>
            <a:r>
              <a:rPr lang="en-US" altLang="zh-CN" dirty="0">
                <a:solidFill>
                  <a:schemeClr val="tx1"/>
                </a:solidFill>
              </a:rPr>
              <a:t> Multisim </a:t>
            </a:r>
            <a:r>
              <a:rPr lang="zh-CN" altLang="en-US" dirty="0">
                <a:solidFill>
                  <a:schemeClr val="tx1"/>
                </a:solidFill>
              </a:rPr>
              <a:t>基本操作</a:t>
            </a:r>
            <a:endParaRPr lang="zh-CN" altLang="en-US" dirty="0">
              <a:solidFill>
                <a:schemeClr val="tx1"/>
              </a:solidFill>
            </a:endParaRPr>
          </a:p>
        </p:txBody>
      </p:sp>
      <p:grpSp>
        <p:nvGrpSpPr>
          <p:cNvPr id="8197" name="Group 39"/>
          <p:cNvGrpSpPr/>
          <p:nvPr/>
        </p:nvGrpSpPr>
        <p:grpSpPr>
          <a:xfrm>
            <a:off x="792163" y="1358900"/>
            <a:ext cx="7650162" cy="5265738"/>
            <a:chOff x="1800" y="9270"/>
            <a:chExt cx="8460" cy="6634"/>
          </a:xfrm>
        </p:grpSpPr>
        <p:grpSp>
          <p:nvGrpSpPr>
            <p:cNvPr id="8198" name="Group 40"/>
            <p:cNvGrpSpPr/>
            <p:nvPr/>
          </p:nvGrpSpPr>
          <p:grpSpPr>
            <a:xfrm>
              <a:off x="1800" y="9270"/>
              <a:ext cx="8460" cy="6225"/>
              <a:chOff x="1800" y="9270"/>
              <a:chExt cx="8460" cy="6225"/>
            </a:xfrm>
          </p:grpSpPr>
          <p:pic>
            <p:nvPicPr>
              <p:cNvPr id="8199" name="Picture 41"/>
              <p:cNvPicPr>
                <a:picLocks noChangeAspect="1"/>
              </p:cNvPicPr>
              <p:nvPr/>
            </p:nvPicPr>
            <p:blipFill>
              <a:blip r:embed="rId1"/>
              <a:stretch>
                <a:fillRect/>
              </a:stretch>
            </p:blipFill>
            <p:spPr>
              <a:xfrm>
                <a:off x="1800" y="9738"/>
                <a:ext cx="8295" cy="5190"/>
              </a:xfrm>
              <a:prstGeom prst="rect">
                <a:avLst/>
              </a:prstGeom>
              <a:noFill/>
              <a:ln w="9525">
                <a:noFill/>
              </a:ln>
            </p:spPr>
          </p:pic>
          <p:sp>
            <p:nvSpPr>
              <p:cNvPr id="8200" name="Rectangle 42"/>
              <p:cNvSpPr/>
              <p:nvPr/>
            </p:nvSpPr>
            <p:spPr>
              <a:xfrm>
                <a:off x="2100" y="15027"/>
                <a:ext cx="90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状态栏</a:t>
                </a:r>
                <a:endParaRPr lang="zh-CN" altLang="en-US" dirty="0">
                  <a:latin typeface="Arial" panose="020B0604020202020204" pitchFamily="34" charset="0"/>
                  <a:ea typeface="宋体" panose="02010600030101010101" pitchFamily="2" charset="-122"/>
                </a:endParaRPr>
              </a:p>
            </p:txBody>
          </p:sp>
          <p:sp>
            <p:nvSpPr>
              <p:cNvPr id="8201" name="Line 43"/>
              <p:cNvSpPr/>
              <p:nvPr/>
            </p:nvSpPr>
            <p:spPr>
              <a:xfrm flipV="1">
                <a:off x="2520" y="14841"/>
                <a:ext cx="0" cy="283"/>
              </a:xfrm>
              <a:prstGeom prst="line">
                <a:avLst/>
              </a:prstGeom>
              <a:ln w="9525" cap="flat" cmpd="sng">
                <a:solidFill>
                  <a:srgbClr val="000000"/>
                </a:solidFill>
                <a:prstDash val="solid"/>
                <a:round/>
                <a:headEnd type="none" w="med" len="med"/>
                <a:tailEnd type="triangle" w="sm" len="med"/>
              </a:ln>
            </p:spPr>
          </p:sp>
          <p:sp>
            <p:nvSpPr>
              <p:cNvPr id="8202" name="Rectangle 44"/>
              <p:cNvSpPr/>
              <p:nvPr/>
            </p:nvSpPr>
            <p:spPr>
              <a:xfrm>
                <a:off x="4830" y="15027"/>
                <a:ext cx="129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数据表格栏栏</a:t>
                </a:r>
                <a:endParaRPr lang="zh-CN" altLang="en-US" dirty="0">
                  <a:latin typeface="Arial" panose="020B0604020202020204" pitchFamily="34" charset="0"/>
                  <a:ea typeface="宋体" panose="02010600030101010101" pitchFamily="2" charset="-122"/>
                </a:endParaRPr>
              </a:p>
            </p:txBody>
          </p:sp>
          <p:sp>
            <p:nvSpPr>
              <p:cNvPr id="8203" name="Line 45"/>
              <p:cNvSpPr/>
              <p:nvPr/>
            </p:nvSpPr>
            <p:spPr>
              <a:xfrm flipV="1">
                <a:off x="5400" y="14388"/>
                <a:ext cx="0" cy="735"/>
              </a:xfrm>
              <a:prstGeom prst="line">
                <a:avLst/>
              </a:prstGeom>
              <a:ln w="9525" cap="flat" cmpd="sng">
                <a:solidFill>
                  <a:srgbClr val="000000"/>
                </a:solidFill>
                <a:prstDash val="solid"/>
                <a:round/>
                <a:headEnd type="none" w="med" len="med"/>
                <a:tailEnd type="triangle" w="sm" len="med"/>
              </a:ln>
            </p:spPr>
          </p:sp>
          <p:sp>
            <p:nvSpPr>
              <p:cNvPr id="8204" name="Rectangle 46"/>
              <p:cNvSpPr/>
              <p:nvPr/>
            </p:nvSpPr>
            <p:spPr>
              <a:xfrm>
                <a:off x="6300" y="15027"/>
                <a:ext cx="144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仿真工作平台</a:t>
                </a:r>
                <a:endParaRPr lang="zh-CN" altLang="en-US" dirty="0">
                  <a:latin typeface="Arial" panose="020B0604020202020204" pitchFamily="34" charset="0"/>
                  <a:ea typeface="宋体" panose="02010600030101010101" pitchFamily="2" charset="-122"/>
                </a:endParaRPr>
              </a:p>
            </p:txBody>
          </p:sp>
          <p:sp>
            <p:nvSpPr>
              <p:cNvPr id="8205" name="Line 47"/>
              <p:cNvSpPr/>
              <p:nvPr/>
            </p:nvSpPr>
            <p:spPr>
              <a:xfrm flipH="1" flipV="1">
                <a:off x="6840" y="12516"/>
                <a:ext cx="0" cy="2607"/>
              </a:xfrm>
              <a:prstGeom prst="line">
                <a:avLst/>
              </a:prstGeom>
              <a:ln w="9525" cap="flat" cmpd="sng">
                <a:solidFill>
                  <a:srgbClr val="000000"/>
                </a:solidFill>
                <a:prstDash val="solid"/>
                <a:round/>
                <a:headEnd type="none" w="med" len="med"/>
                <a:tailEnd type="triangle" w="sm" len="med"/>
              </a:ln>
            </p:spPr>
          </p:sp>
          <p:grpSp>
            <p:nvGrpSpPr>
              <p:cNvPr id="8206" name="Group 48"/>
              <p:cNvGrpSpPr/>
              <p:nvPr/>
            </p:nvGrpSpPr>
            <p:grpSpPr>
              <a:xfrm>
                <a:off x="8646" y="12360"/>
                <a:ext cx="1329" cy="2763"/>
                <a:chOff x="8640" y="12360"/>
                <a:chExt cx="1329" cy="2763"/>
              </a:xfrm>
            </p:grpSpPr>
            <p:sp>
              <p:nvSpPr>
                <p:cNvPr id="8207" name="Line 49"/>
                <p:cNvSpPr/>
                <p:nvPr/>
              </p:nvSpPr>
              <p:spPr>
                <a:xfrm flipV="1">
                  <a:off x="8640" y="12360"/>
                  <a:ext cx="0" cy="2763"/>
                </a:xfrm>
                <a:prstGeom prst="line">
                  <a:avLst/>
                </a:prstGeom>
                <a:ln w="9525" cap="flat" cmpd="sng">
                  <a:solidFill>
                    <a:srgbClr val="000000"/>
                  </a:solidFill>
                  <a:prstDash val="solid"/>
                  <a:round/>
                  <a:headEnd type="none" w="med" len="med"/>
                  <a:tailEnd type="none" w="med" len="med"/>
                </a:ln>
              </p:spPr>
            </p:sp>
            <p:sp>
              <p:nvSpPr>
                <p:cNvPr id="8208" name="Line 50"/>
                <p:cNvSpPr/>
                <p:nvPr/>
              </p:nvSpPr>
              <p:spPr>
                <a:xfrm rot="5400000" flipV="1">
                  <a:off x="9310" y="11701"/>
                  <a:ext cx="0" cy="1315"/>
                </a:xfrm>
                <a:prstGeom prst="line">
                  <a:avLst/>
                </a:prstGeom>
                <a:ln w="9525" cap="flat" cmpd="sng">
                  <a:solidFill>
                    <a:srgbClr val="000000"/>
                  </a:solidFill>
                  <a:prstDash val="solid"/>
                  <a:round/>
                  <a:headEnd type="none" w="med" len="med"/>
                  <a:tailEnd type="triangle" w="sm" len="med"/>
                </a:ln>
              </p:spPr>
            </p:sp>
          </p:grpSp>
          <p:sp>
            <p:nvSpPr>
              <p:cNvPr id="8209" name="Rectangle 51"/>
              <p:cNvSpPr/>
              <p:nvPr/>
            </p:nvSpPr>
            <p:spPr>
              <a:xfrm>
                <a:off x="7935" y="15027"/>
                <a:ext cx="1605"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虚拟仪器工具栏</a:t>
                </a:r>
                <a:endParaRPr lang="zh-CN" altLang="en-US" dirty="0">
                  <a:latin typeface="Arial" panose="020B0604020202020204" pitchFamily="34" charset="0"/>
                  <a:ea typeface="宋体" panose="02010600030101010101" pitchFamily="2" charset="-122"/>
                </a:endParaRPr>
              </a:p>
            </p:txBody>
          </p:sp>
          <p:grpSp>
            <p:nvGrpSpPr>
              <p:cNvPr id="8210" name="Group 52"/>
              <p:cNvGrpSpPr/>
              <p:nvPr/>
            </p:nvGrpSpPr>
            <p:grpSpPr>
              <a:xfrm>
                <a:off x="2520" y="12360"/>
                <a:ext cx="1321" cy="2763"/>
                <a:chOff x="3650" y="12360"/>
                <a:chExt cx="1321" cy="2763"/>
              </a:xfrm>
            </p:grpSpPr>
            <p:sp>
              <p:nvSpPr>
                <p:cNvPr id="8211" name="Line 53"/>
                <p:cNvSpPr/>
                <p:nvPr/>
              </p:nvSpPr>
              <p:spPr>
                <a:xfrm flipV="1">
                  <a:off x="4971" y="12360"/>
                  <a:ext cx="0" cy="2763"/>
                </a:xfrm>
                <a:prstGeom prst="line">
                  <a:avLst/>
                </a:prstGeom>
                <a:ln w="9525" cap="flat" cmpd="sng">
                  <a:solidFill>
                    <a:srgbClr val="000000"/>
                  </a:solidFill>
                  <a:prstDash val="solid"/>
                  <a:round/>
                  <a:headEnd type="none" w="med" len="med"/>
                  <a:tailEnd type="none" w="med" len="med"/>
                </a:ln>
              </p:spPr>
            </p:sp>
            <p:sp>
              <p:nvSpPr>
                <p:cNvPr id="8212" name="Line 54"/>
                <p:cNvSpPr/>
                <p:nvPr/>
              </p:nvSpPr>
              <p:spPr>
                <a:xfrm rot="-5400000" flipV="1">
                  <a:off x="4306" y="11701"/>
                  <a:ext cx="0" cy="1315"/>
                </a:xfrm>
                <a:prstGeom prst="line">
                  <a:avLst/>
                </a:prstGeom>
                <a:ln w="9525" cap="flat" cmpd="sng">
                  <a:solidFill>
                    <a:srgbClr val="000000"/>
                  </a:solidFill>
                  <a:prstDash val="solid"/>
                  <a:round/>
                  <a:headEnd type="none" w="med" len="med"/>
                  <a:tailEnd type="triangle" w="sm" len="med"/>
                </a:ln>
              </p:spPr>
            </p:sp>
          </p:grpSp>
          <p:sp>
            <p:nvSpPr>
              <p:cNvPr id="8213" name="Rectangle 55"/>
              <p:cNvSpPr/>
              <p:nvPr/>
            </p:nvSpPr>
            <p:spPr>
              <a:xfrm>
                <a:off x="3240" y="15027"/>
                <a:ext cx="144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设计管理窗口</a:t>
                </a:r>
                <a:endParaRPr lang="zh-CN" altLang="en-US" dirty="0">
                  <a:latin typeface="Arial" panose="020B0604020202020204" pitchFamily="34" charset="0"/>
                  <a:ea typeface="宋体" panose="02010600030101010101" pitchFamily="2" charset="-122"/>
                </a:endParaRPr>
              </a:p>
            </p:txBody>
          </p:sp>
          <p:sp>
            <p:nvSpPr>
              <p:cNvPr id="8214" name="Line 56"/>
              <p:cNvSpPr/>
              <p:nvPr/>
            </p:nvSpPr>
            <p:spPr>
              <a:xfrm rot="-10800000" flipV="1">
                <a:off x="2415" y="9642"/>
                <a:ext cx="0" cy="283"/>
              </a:xfrm>
              <a:prstGeom prst="line">
                <a:avLst/>
              </a:prstGeom>
              <a:ln w="9525" cap="flat" cmpd="sng">
                <a:solidFill>
                  <a:srgbClr val="000000"/>
                </a:solidFill>
                <a:prstDash val="solid"/>
                <a:round/>
                <a:headEnd type="none" w="med" len="med"/>
                <a:tailEnd type="triangle" w="sm" len="med"/>
              </a:ln>
            </p:spPr>
          </p:sp>
          <p:sp>
            <p:nvSpPr>
              <p:cNvPr id="8215" name="Rectangle 57"/>
              <p:cNvSpPr/>
              <p:nvPr/>
            </p:nvSpPr>
            <p:spPr>
              <a:xfrm>
                <a:off x="1905" y="9270"/>
                <a:ext cx="108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菜单栏</a:t>
                </a:r>
                <a:endParaRPr lang="zh-CN" altLang="en-US" dirty="0">
                  <a:latin typeface="Arial" panose="020B0604020202020204" pitchFamily="34" charset="0"/>
                  <a:ea typeface="宋体" panose="02010600030101010101" pitchFamily="2" charset="-122"/>
                </a:endParaRPr>
              </a:p>
            </p:txBody>
          </p:sp>
          <p:sp>
            <p:nvSpPr>
              <p:cNvPr id="8216" name="Line 58"/>
              <p:cNvSpPr/>
              <p:nvPr/>
            </p:nvSpPr>
            <p:spPr>
              <a:xfrm rot="-10800000" flipV="1">
                <a:off x="3555" y="9635"/>
                <a:ext cx="0" cy="624"/>
              </a:xfrm>
              <a:prstGeom prst="line">
                <a:avLst/>
              </a:prstGeom>
              <a:ln w="9525" cap="flat" cmpd="sng">
                <a:solidFill>
                  <a:srgbClr val="000000"/>
                </a:solidFill>
                <a:prstDash val="solid"/>
                <a:round/>
                <a:headEnd type="none" w="med" len="med"/>
                <a:tailEnd type="triangle" w="sm" len="med"/>
              </a:ln>
            </p:spPr>
          </p:sp>
          <p:sp>
            <p:nvSpPr>
              <p:cNvPr id="8217" name="Rectangle 59"/>
              <p:cNvSpPr/>
              <p:nvPr/>
            </p:nvSpPr>
            <p:spPr>
              <a:xfrm>
                <a:off x="3060" y="9270"/>
                <a:ext cx="126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元件工具栏</a:t>
                </a:r>
                <a:endParaRPr lang="zh-CN" altLang="en-US" dirty="0">
                  <a:latin typeface="Arial" panose="020B0604020202020204" pitchFamily="34" charset="0"/>
                  <a:ea typeface="宋体" panose="02010600030101010101" pitchFamily="2" charset="-122"/>
                </a:endParaRPr>
              </a:p>
            </p:txBody>
          </p:sp>
          <p:sp>
            <p:nvSpPr>
              <p:cNvPr id="8218" name="Line 60"/>
              <p:cNvSpPr/>
              <p:nvPr/>
            </p:nvSpPr>
            <p:spPr>
              <a:xfrm rot="-10800000" flipV="1">
                <a:off x="4710" y="9626"/>
                <a:ext cx="0" cy="454"/>
              </a:xfrm>
              <a:prstGeom prst="line">
                <a:avLst/>
              </a:prstGeom>
              <a:ln w="9525" cap="flat" cmpd="sng">
                <a:solidFill>
                  <a:srgbClr val="000000"/>
                </a:solidFill>
                <a:prstDash val="solid"/>
                <a:round/>
                <a:headEnd type="none" w="med" len="med"/>
                <a:tailEnd type="triangle" w="sm" len="med"/>
              </a:ln>
            </p:spPr>
          </p:sp>
          <p:sp>
            <p:nvSpPr>
              <p:cNvPr id="8219" name="Rectangle 61"/>
              <p:cNvSpPr/>
              <p:nvPr/>
            </p:nvSpPr>
            <p:spPr>
              <a:xfrm>
                <a:off x="4230" y="9270"/>
                <a:ext cx="126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标准工具栏</a:t>
                </a:r>
                <a:endParaRPr lang="zh-CN" altLang="en-US" dirty="0">
                  <a:latin typeface="Arial" panose="020B0604020202020204" pitchFamily="34" charset="0"/>
                  <a:ea typeface="宋体" panose="02010600030101010101" pitchFamily="2" charset="-122"/>
                </a:endParaRPr>
              </a:p>
            </p:txBody>
          </p:sp>
          <p:sp>
            <p:nvSpPr>
              <p:cNvPr id="8220" name="Line 62"/>
              <p:cNvSpPr/>
              <p:nvPr/>
            </p:nvSpPr>
            <p:spPr>
              <a:xfrm rot="-10800000" flipV="1">
                <a:off x="6060" y="9626"/>
                <a:ext cx="0" cy="454"/>
              </a:xfrm>
              <a:prstGeom prst="line">
                <a:avLst/>
              </a:prstGeom>
              <a:ln w="9525" cap="flat" cmpd="sng">
                <a:solidFill>
                  <a:srgbClr val="000000"/>
                </a:solidFill>
                <a:prstDash val="solid"/>
                <a:round/>
                <a:headEnd type="none" w="med" len="med"/>
                <a:tailEnd type="triangle" w="sm" len="med"/>
              </a:ln>
            </p:spPr>
          </p:sp>
          <p:sp>
            <p:nvSpPr>
              <p:cNvPr id="8221" name="Rectangle 63"/>
              <p:cNvSpPr/>
              <p:nvPr/>
            </p:nvSpPr>
            <p:spPr>
              <a:xfrm>
                <a:off x="5580" y="9270"/>
                <a:ext cx="1620"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使用中元件列表</a:t>
                </a:r>
                <a:endParaRPr lang="zh-CN" altLang="en-US" dirty="0">
                  <a:latin typeface="Arial" panose="020B0604020202020204" pitchFamily="34" charset="0"/>
                  <a:ea typeface="宋体" panose="02010600030101010101" pitchFamily="2" charset="-122"/>
                </a:endParaRPr>
              </a:p>
            </p:txBody>
          </p:sp>
          <p:sp>
            <p:nvSpPr>
              <p:cNvPr id="8222" name="Line 64"/>
              <p:cNvSpPr/>
              <p:nvPr/>
            </p:nvSpPr>
            <p:spPr>
              <a:xfrm rot="-10800000" flipV="1">
                <a:off x="9720" y="9626"/>
                <a:ext cx="0" cy="454"/>
              </a:xfrm>
              <a:prstGeom prst="line">
                <a:avLst/>
              </a:prstGeom>
              <a:ln w="9525" cap="flat" cmpd="sng">
                <a:solidFill>
                  <a:srgbClr val="000000"/>
                </a:solidFill>
                <a:prstDash val="solid"/>
                <a:round/>
                <a:headEnd type="none" w="med" len="med"/>
                <a:tailEnd type="triangle" w="sm" len="med"/>
              </a:ln>
            </p:spPr>
          </p:sp>
          <p:sp>
            <p:nvSpPr>
              <p:cNvPr id="8223" name="Rectangle 65"/>
              <p:cNvSpPr/>
              <p:nvPr/>
            </p:nvSpPr>
            <p:spPr>
              <a:xfrm>
                <a:off x="9075" y="9270"/>
                <a:ext cx="1185" cy="468"/>
              </a:xfrm>
              <a:prstGeom prst="rect">
                <a:avLst/>
              </a:prstGeom>
              <a:noFill/>
              <a:ln w="9525">
                <a:noFill/>
              </a:ln>
            </p:spPr>
            <p:txBody>
              <a:bodyPr anchor="t"/>
              <a:p>
                <a:pPr algn="just"/>
                <a:r>
                  <a:rPr lang="zh-CN" altLang="en-US" sz="900" b="1" dirty="0">
                    <a:latin typeface="Times New Roman" panose="02020603050405020304" pitchFamily="18" charset="0"/>
                    <a:ea typeface="宋体" panose="02010600030101010101" pitchFamily="2" charset="-122"/>
                  </a:rPr>
                  <a:t>仿真开关</a:t>
                </a:r>
                <a:endParaRPr lang="zh-CN" altLang="en-US" dirty="0">
                  <a:latin typeface="Arial" panose="020B0604020202020204" pitchFamily="34" charset="0"/>
                  <a:ea typeface="宋体" panose="02010600030101010101" pitchFamily="2" charset="-122"/>
                </a:endParaRPr>
              </a:p>
            </p:txBody>
          </p:sp>
        </p:grpSp>
        <p:sp>
          <p:nvSpPr>
            <p:cNvPr id="8224" name="Rectangle 66"/>
            <p:cNvSpPr/>
            <p:nvPr/>
          </p:nvSpPr>
          <p:spPr>
            <a:xfrm>
              <a:off x="4215" y="15345"/>
              <a:ext cx="3420" cy="559"/>
            </a:xfrm>
            <a:prstGeom prst="rect">
              <a:avLst/>
            </a:prstGeom>
            <a:noFill/>
            <a:ln w="9525">
              <a:noFill/>
            </a:ln>
          </p:spPr>
          <p:txBody>
            <a:bodyPr anchor="t"/>
            <a:p>
              <a:pPr algn="ctr"/>
              <a:endParaRPr lang="en-US" altLang="zh-CN" sz="900" dirty="0">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4"/>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9218" name="Rectangle 6"/>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9219" name="Rectangle 8"/>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9220" name="Rectangle 11"/>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9221" name="Text Box 12"/>
          <p:cNvSpPr txBox="1"/>
          <p:nvPr/>
        </p:nvSpPr>
        <p:spPr>
          <a:xfrm>
            <a:off x="228600" y="1066800"/>
            <a:ext cx="3097213"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2.2.1 </a:t>
            </a:r>
            <a:r>
              <a:rPr lang="zh-CN" altLang="en-US" sz="2400" b="1" dirty="0">
                <a:latin typeface="Times New Roman" panose="02020603050405020304" pitchFamily="18" charset="0"/>
                <a:ea typeface="宋体" panose="02010600030101010101" pitchFamily="2" charset="-122"/>
              </a:rPr>
              <a:t>元器件</a:t>
            </a:r>
            <a:endParaRPr lang="zh-CN" altLang="en-US" sz="2400" b="1" dirty="0">
              <a:latin typeface="Times New Roman" panose="02020603050405020304" pitchFamily="18" charset="0"/>
              <a:ea typeface="宋体" panose="02010600030101010101" pitchFamily="2" charset="-122"/>
            </a:endParaRPr>
          </a:p>
        </p:txBody>
      </p:sp>
      <p:sp>
        <p:nvSpPr>
          <p:cNvPr id="9222" name="Text Box 13"/>
          <p:cNvSpPr txBox="1"/>
          <p:nvPr/>
        </p:nvSpPr>
        <p:spPr>
          <a:xfrm>
            <a:off x="228600" y="1676400"/>
            <a:ext cx="8610600" cy="4181475"/>
          </a:xfrm>
          <a:prstGeom prst="rect">
            <a:avLst/>
          </a:prstGeom>
          <a:noFill/>
          <a:ln w="9525">
            <a:noFill/>
          </a:ln>
        </p:spPr>
        <p:txBody>
          <a:bodyPr anchor="t">
            <a:spAutoFit/>
          </a:bodyPr>
          <a:p>
            <a:pPr>
              <a:lnSpc>
                <a:spcPct val="160000"/>
              </a:lnSpc>
            </a:pPr>
            <a:r>
              <a:rPr lang="en-US" altLang="zh-CN" sz="2400"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选择元器件</a:t>
            </a:r>
            <a:endParaRPr lang="zh-CN" altLang="en-US" sz="2400" b="1" dirty="0">
              <a:latin typeface="Times New Roman" panose="02020603050405020304" pitchFamily="18" charset="0"/>
              <a:ea typeface="宋体" panose="02010600030101010101" pitchFamily="2" charset="-122"/>
            </a:endParaRPr>
          </a:p>
          <a:p>
            <a:pPr>
              <a:lnSpc>
                <a:spcPct val="160000"/>
              </a:lnSpc>
            </a:pPr>
            <a:r>
              <a:rPr lang="zh-CN" altLang="en-US" sz="2400" dirty="0">
                <a:latin typeface="Times New Roman" panose="02020603050405020304" pitchFamily="18" charset="0"/>
                <a:ea typeface="宋体" panose="02010600030101010101" pitchFamily="2" charset="-122"/>
              </a:rPr>
              <a:t>         在元器件栏中单击要选择的元器件库图标，打开该元器件库。在屏幕出现的元器件库对话框中选择所需的元器件，常用元器件库有</a:t>
            </a:r>
            <a:r>
              <a:rPr lang="en-US" altLang="zh-CN" sz="2400" dirty="0">
                <a:latin typeface="Times New Roman" panose="02020603050405020304" pitchFamily="18" charset="0"/>
                <a:ea typeface="宋体" panose="02010600030101010101" pitchFamily="2" charset="-122"/>
              </a:rPr>
              <a:t>13</a:t>
            </a:r>
            <a:r>
              <a:rPr lang="zh-CN" altLang="en-US" sz="2400" dirty="0">
                <a:latin typeface="Times New Roman" panose="02020603050405020304" pitchFamily="18" charset="0"/>
                <a:ea typeface="宋体" panose="02010600030101010101" pitchFamily="2" charset="-122"/>
              </a:rPr>
              <a:t>个：信号源库、基本元件库、二极管库、晶体管库、模拟器件库、</a:t>
            </a:r>
            <a:r>
              <a:rPr lang="en-US" altLang="zh-CN" sz="2400" dirty="0">
                <a:latin typeface="Times New Roman" panose="02020603050405020304" pitchFamily="18" charset="0"/>
                <a:ea typeface="宋体" panose="02010600030101010101" pitchFamily="2" charset="-122"/>
              </a:rPr>
              <a:t>TTL</a:t>
            </a:r>
            <a:r>
              <a:rPr lang="zh-CN" altLang="en-US" sz="2400" dirty="0">
                <a:latin typeface="Times New Roman" panose="02020603050405020304" pitchFamily="18" charset="0"/>
                <a:ea typeface="宋体" panose="02010600030101010101" pitchFamily="2" charset="-122"/>
              </a:rPr>
              <a:t>数字集成电路库、</a:t>
            </a:r>
            <a:r>
              <a:rPr lang="en-US" altLang="zh-CN" sz="2400" dirty="0">
                <a:latin typeface="Times New Roman" panose="02020603050405020304" pitchFamily="18" charset="0"/>
                <a:ea typeface="宋体" panose="02010600030101010101" pitchFamily="2" charset="-122"/>
              </a:rPr>
              <a:t>CMOS</a:t>
            </a:r>
            <a:r>
              <a:rPr lang="zh-CN" altLang="en-US" sz="2400" dirty="0">
                <a:latin typeface="Times New Roman" panose="02020603050405020304" pitchFamily="18" charset="0"/>
                <a:ea typeface="宋体" panose="02010600030101010101" pitchFamily="2" charset="-122"/>
              </a:rPr>
              <a:t>数字集成电路库、其他数字器件库、混合器件库、指示器件库、其他器件库、射频器件库、机电器件库等。</a:t>
            </a:r>
            <a:endParaRPr lang="zh-CN" altLang="en-US" sz="2400" dirty="0">
              <a:latin typeface="Times New Roman" panose="02020603050405020304" pitchFamily="18" charset="0"/>
              <a:ea typeface="宋体" panose="02010600030101010101" pitchFamily="2" charset="-122"/>
            </a:endParaRPr>
          </a:p>
        </p:txBody>
      </p:sp>
      <p:sp>
        <p:nvSpPr>
          <p:cNvPr id="9223" name="Rectangle 19"/>
          <p:cNvSpPr>
            <a:spLocks noGrp="1" noRot="1"/>
          </p:cNvSpPr>
          <p:nvPr>
            <p:ph type="title"/>
          </p:nvPr>
        </p:nvSpPr>
        <p:spPr>
          <a:xfrm>
            <a:off x="692150" y="228600"/>
            <a:ext cx="7197725" cy="792163"/>
          </a:xfrm>
        </p:spPr>
        <p:txBody>
          <a:bodyPr vert="horz" wrap="square" lIns="91440" tIns="45720" rIns="91440" bIns="45720" anchor="ctr"/>
          <a:p>
            <a:r>
              <a:rPr lang="en-US" altLang="zh-CN" dirty="0">
                <a:solidFill>
                  <a:schemeClr val="tx1"/>
                </a:solidFill>
                <a:latin typeface="Times New Roman" panose="02020603050405020304" pitchFamily="18" charset="0"/>
              </a:rPr>
              <a:t>2.2 Multisim </a:t>
            </a:r>
            <a:r>
              <a:rPr lang="zh-CN" altLang="en-US" dirty="0">
                <a:solidFill>
                  <a:schemeClr val="tx1"/>
                </a:solidFill>
                <a:latin typeface="Times New Roman" panose="02020603050405020304" pitchFamily="18" charset="0"/>
              </a:rPr>
              <a:t>电路创建</a:t>
            </a:r>
            <a:endParaRPr lang="zh-CN" altLang="en-US" dirty="0">
              <a:solidFill>
                <a:schemeClr val="tx1"/>
              </a:solidFill>
              <a:latin typeface="Times New Roman" panose="02020603050405020304" pitchFamily="18"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3"/>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0242" name="Text Box 4"/>
          <p:cNvSpPr txBox="1"/>
          <p:nvPr/>
        </p:nvSpPr>
        <p:spPr>
          <a:xfrm>
            <a:off x="228600" y="228600"/>
            <a:ext cx="8001000" cy="639763"/>
          </a:xfrm>
          <a:prstGeom prst="rect">
            <a:avLst/>
          </a:prstGeom>
          <a:noFill/>
          <a:ln w="9525">
            <a:noFill/>
          </a:ln>
        </p:spPr>
        <p:txBody>
          <a:bodyPr anchor="t">
            <a:spAutoFit/>
          </a:bodyPr>
          <a:p>
            <a:pPr>
              <a:lnSpc>
                <a:spcPct val="150000"/>
              </a:lnSpc>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选中元器件   </a:t>
            </a:r>
            <a:r>
              <a:rPr lang="zh-CN" altLang="en-US" sz="2400" dirty="0">
                <a:latin typeface="Times New Roman" panose="02020603050405020304" pitchFamily="18" charset="0"/>
                <a:ea typeface="宋体" panose="02010600030101010101" pitchFamily="2" charset="-122"/>
              </a:rPr>
              <a:t>鼠标点击元器件，可选中该元器件。</a:t>
            </a:r>
            <a:endParaRPr lang="zh-CN" altLang="en-US" sz="2400" dirty="0">
              <a:latin typeface="Times New Roman" panose="02020603050405020304" pitchFamily="18" charset="0"/>
              <a:ea typeface="宋体" panose="02010600030101010101" pitchFamily="2" charset="-122"/>
            </a:endParaRPr>
          </a:p>
        </p:txBody>
      </p:sp>
      <p:sp>
        <p:nvSpPr>
          <p:cNvPr id="10243" name="Text Box 5"/>
          <p:cNvSpPr txBox="1"/>
          <p:nvPr/>
        </p:nvSpPr>
        <p:spPr>
          <a:xfrm>
            <a:off x="228600" y="914400"/>
            <a:ext cx="8686800" cy="1187450"/>
          </a:xfrm>
          <a:prstGeom prst="rect">
            <a:avLst/>
          </a:prstGeom>
          <a:noFill/>
          <a:ln w="9525">
            <a:noFill/>
          </a:ln>
        </p:spPr>
        <p:txBody>
          <a:bodyPr anchor="t">
            <a:spAutoFit/>
          </a:bodyPr>
          <a:p>
            <a:pPr>
              <a:lnSpc>
                <a:spcPct val="150000"/>
              </a:lnSpc>
              <a:spcBef>
                <a:spcPct val="50000"/>
              </a:spcBef>
            </a:pPr>
            <a:r>
              <a:rPr lang="en-US" altLang="zh-CN" sz="2400" b="1" dirty="0">
                <a:latin typeface="Times New Roman" panose="02020603050405020304" pitchFamily="18" charset="0"/>
                <a:ea typeface="宋体" panose="02010600030101010101" pitchFamily="2" charset="-122"/>
              </a:rPr>
              <a:t>3. </a:t>
            </a:r>
            <a:r>
              <a:rPr lang="zh-CN" altLang="en-US" sz="2400" b="1" dirty="0">
                <a:latin typeface="Times New Roman" panose="02020603050405020304" pitchFamily="18" charset="0"/>
                <a:ea typeface="宋体" panose="02010600030101010101" pitchFamily="2" charset="-122"/>
              </a:rPr>
              <a:t>元器件操作 </a:t>
            </a:r>
            <a:r>
              <a:rPr lang="zh-CN" altLang="en-US" sz="2400" dirty="0">
                <a:latin typeface="Times New Roman" panose="02020603050405020304" pitchFamily="18" charset="0"/>
                <a:ea typeface="宋体" panose="02010600030101010101" pitchFamily="2" charset="-122"/>
              </a:rPr>
              <a:t>  选中元器件，单击鼠标右键，在菜单中出现下列操作命令：</a:t>
            </a:r>
            <a:endParaRPr lang="zh-CN" altLang="en-US" sz="2400" dirty="0">
              <a:latin typeface="Times New Roman" panose="02020603050405020304" pitchFamily="18" charset="0"/>
              <a:ea typeface="宋体" panose="02010600030101010101" pitchFamily="2" charset="-122"/>
            </a:endParaRPr>
          </a:p>
        </p:txBody>
      </p:sp>
      <p:pic>
        <p:nvPicPr>
          <p:cNvPr id="10244" name="Picture 11"/>
          <p:cNvPicPr>
            <a:picLocks noChangeAspect="1"/>
          </p:cNvPicPr>
          <p:nvPr/>
        </p:nvPicPr>
        <p:blipFill>
          <a:blip r:embed="rId1"/>
          <a:stretch>
            <a:fillRect/>
          </a:stretch>
        </p:blipFill>
        <p:spPr>
          <a:xfrm>
            <a:off x="179388" y="2133600"/>
            <a:ext cx="2873375" cy="4419600"/>
          </a:xfrm>
          <a:prstGeom prst="rect">
            <a:avLst/>
          </a:prstGeom>
          <a:noFill/>
          <a:ln w="9525">
            <a:noFill/>
          </a:ln>
        </p:spPr>
      </p:pic>
      <p:graphicFrame>
        <p:nvGraphicFramePr>
          <p:cNvPr id="15591" name="Group 231"/>
          <p:cNvGraphicFramePr>
            <a:graphicFrameLocks noGrp="1"/>
          </p:cNvGraphicFramePr>
          <p:nvPr/>
        </p:nvGraphicFramePr>
        <p:xfrm>
          <a:off x="3203575" y="1557338"/>
          <a:ext cx="5616575" cy="4752979"/>
        </p:xfrm>
        <a:graphic>
          <a:graphicData uri="http://schemas.openxmlformats.org/drawingml/2006/table">
            <a:tbl>
              <a:tblPr/>
              <a:tblGrid>
                <a:gridCol w="2682875"/>
                <a:gridCol w="2933700"/>
              </a:tblGrid>
              <a:tr h="2301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命令名称</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功能注释</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Cut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剪贴所选对象到剪贴板</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Copy</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复制所选对象到剪贴板</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Paste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粘贴剪贴板中的内容到工作区中</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删除所选对象</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Filp Horizontal</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将选中对象水平翻转</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Filp Vertical</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将选中对象垂直翻转</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 Clockwise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将选中对象顺时针旋转</a:t>
                      </a: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r>
                        <a:rPr kumimoji="0" lang="en-US" altLang="zh-CN" sz="9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 CounterCW</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将选中对象逆时针旋转</a:t>
                      </a: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r>
                        <a:rPr kumimoji="0" lang="en-US" altLang="zh-CN" sz="9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Bus Vector Connect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显示总线向量连接器对话框</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Replace by Hierarchical Block</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用层次电路模块替换</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Replace by Subcircuit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用子电路模块替换</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Replace Components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用新元件替换当前元件</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Edit Symbol/Title Block</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编辑当前元件的符号或标题块</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Change Color</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改变所选对象的颜色</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Font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字体设置</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Reverse Probe Direction</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为选中的仪器探针或电流探针设置反极性</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Properties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打开所选元件或仪器的属性对话框</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3"/>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1266" name="Text Box 4"/>
          <p:cNvSpPr txBox="1"/>
          <p:nvPr/>
        </p:nvSpPr>
        <p:spPr>
          <a:xfrm>
            <a:off x="341313" y="368300"/>
            <a:ext cx="3168650"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2.2.2 </a:t>
            </a:r>
            <a:r>
              <a:rPr lang="zh-CN" altLang="en-US" sz="2400" b="1" dirty="0">
                <a:latin typeface="Times New Roman" panose="02020603050405020304" pitchFamily="18" charset="0"/>
                <a:ea typeface="宋体" panose="02010600030101010101" pitchFamily="2" charset="-122"/>
              </a:rPr>
              <a:t>电路图</a:t>
            </a:r>
            <a:endParaRPr lang="zh-CN" altLang="en-US" sz="2400" b="1" dirty="0">
              <a:latin typeface="Times New Roman" panose="02020603050405020304" pitchFamily="18" charset="0"/>
              <a:ea typeface="宋体" panose="02010600030101010101" pitchFamily="2" charset="-122"/>
            </a:endParaRPr>
          </a:p>
        </p:txBody>
      </p:sp>
      <p:sp>
        <p:nvSpPr>
          <p:cNvPr id="11267" name="Text Box 5"/>
          <p:cNvSpPr txBox="1"/>
          <p:nvPr/>
        </p:nvSpPr>
        <p:spPr>
          <a:xfrm>
            <a:off x="228600" y="609600"/>
            <a:ext cx="8763000" cy="1625600"/>
          </a:xfrm>
          <a:prstGeom prst="rect">
            <a:avLst/>
          </a:prstGeom>
          <a:noFill/>
          <a:ln w="9525">
            <a:noFill/>
          </a:ln>
        </p:spPr>
        <p:txBody>
          <a:bodyPr anchor="t">
            <a:spAutoFit/>
          </a:bodyPr>
          <a:p>
            <a:pPr>
              <a:lnSpc>
                <a:spcPct val="14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选择菜单</a:t>
            </a:r>
            <a:r>
              <a:rPr lang="en-US" altLang="zh-CN" dirty="0">
                <a:latin typeface="Arial" panose="020B0604020202020204" pitchFamily="34" charset="0"/>
                <a:ea typeface="宋体" panose="02010600030101010101" pitchFamily="2" charset="-122"/>
              </a:rPr>
              <a:t>Options→Sheet Properties</a:t>
            </a:r>
            <a:r>
              <a:rPr lang="zh-CN" altLang="en-US" dirty="0">
                <a:latin typeface="Arial" panose="020B0604020202020204" pitchFamily="34" charset="0"/>
                <a:ea typeface="宋体" panose="02010600030101010101" pitchFamily="2" charset="-122"/>
              </a:rPr>
              <a:t>选项</a:t>
            </a:r>
            <a:r>
              <a:rPr lang="zh-CN" altLang="en-US" sz="2400" dirty="0">
                <a:latin typeface="Times New Roman" panose="02020603050405020304" pitchFamily="18" charset="0"/>
                <a:ea typeface="宋体" panose="02010600030101010101" pitchFamily="2" charset="-122"/>
              </a:rPr>
              <a:t>选项</a:t>
            </a:r>
            <a:r>
              <a:rPr lang="zh-CN" altLang="en-US" dirty="0">
                <a:latin typeface="Arial" panose="020B0604020202020204" pitchFamily="34"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，出现如图所示的对话框，每个选项下又有各自不同的对话内容，用于设置与电路显示方式相关的选项。</a:t>
            </a:r>
            <a:endParaRPr lang="zh-CN" altLang="en-US" sz="2400" dirty="0">
              <a:latin typeface="Times New Roman" panose="02020603050405020304" pitchFamily="18" charset="0"/>
              <a:ea typeface="宋体" panose="02010600030101010101" pitchFamily="2" charset="-122"/>
            </a:endParaRPr>
          </a:p>
        </p:txBody>
      </p:sp>
      <p:sp>
        <p:nvSpPr>
          <p:cNvPr id="11268" name="Text Box 6"/>
          <p:cNvSpPr txBox="1"/>
          <p:nvPr/>
        </p:nvSpPr>
        <p:spPr>
          <a:xfrm>
            <a:off x="1187450" y="3357563"/>
            <a:ext cx="5545138" cy="366712"/>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sp>
        <p:nvSpPr>
          <p:cNvPr id="11269" name="Rectangle 8"/>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pic>
        <p:nvPicPr>
          <p:cNvPr id="11270" name="Picture 1040"/>
          <p:cNvPicPr>
            <a:picLocks noChangeAspect="1"/>
          </p:cNvPicPr>
          <p:nvPr/>
        </p:nvPicPr>
        <p:blipFill>
          <a:blip r:embed="rId1"/>
          <a:stretch>
            <a:fillRect/>
          </a:stretch>
        </p:blipFill>
        <p:spPr>
          <a:xfrm>
            <a:off x="2771775" y="2259013"/>
            <a:ext cx="3305175" cy="3816350"/>
          </a:xfrm>
          <a:prstGeom prst="rect">
            <a:avLst/>
          </a:prstGeom>
          <a:noFill/>
          <a:ln w="9525">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4"/>
          <p:cNvSpPr>
            <a:spLocks noGrp="1"/>
          </p:cNvSpPr>
          <p:nvPr>
            <p:ph type="sldNum" sz="quarter" idx="11"/>
          </p:nvPr>
        </p:nvSpPr>
        <p:spPr>
          <a:xfrm>
            <a:off x="457200" y="6245225"/>
            <a:ext cx="2133600" cy="47625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2290" name="Rectangle 1028"/>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2291" name="Text Box 1030"/>
          <p:cNvSpPr txBox="1"/>
          <p:nvPr/>
        </p:nvSpPr>
        <p:spPr>
          <a:xfrm>
            <a:off x="228600" y="1066800"/>
            <a:ext cx="3743325" cy="457200"/>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2.3.1 Multisim 10</a:t>
            </a:r>
            <a:r>
              <a:rPr lang="zh-CN" altLang="en-US" sz="2400" b="1" dirty="0">
                <a:latin typeface="Times New Roman" panose="02020603050405020304" pitchFamily="18" charset="0"/>
                <a:ea typeface="宋体" panose="02010600030101010101" pitchFamily="2" charset="-122"/>
              </a:rPr>
              <a:t>菜单栏</a:t>
            </a:r>
            <a:endParaRPr lang="zh-CN" altLang="en-US" sz="2400" b="1" dirty="0">
              <a:latin typeface="Times New Roman" panose="02020603050405020304" pitchFamily="18" charset="0"/>
              <a:ea typeface="宋体" panose="02010600030101010101" pitchFamily="2" charset="-122"/>
            </a:endParaRPr>
          </a:p>
        </p:txBody>
      </p:sp>
      <p:sp>
        <p:nvSpPr>
          <p:cNvPr id="12292" name="Text Box 1031"/>
          <p:cNvSpPr txBox="1"/>
          <p:nvPr/>
        </p:nvSpPr>
        <p:spPr>
          <a:xfrm>
            <a:off x="684213" y="4005263"/>
            <a:ext cx="7920037" cy="366712"/>
          </a:xfrm>
          <a:prstGeom prst="rect">
            <a:avLst/>
          </a:prstGeom>
          <a:noFill/>
          <a:ln w="9525">
            <a:noFill/>
          </a:ln>
        </p:spPr>
        <p:txBody>
          <a:bodyPr anchor="t">
            <a:spAutoFit/>
          </a:bodyPr>
          <a:p>
            <a:pPr>
              <a:spcBef>
                <a:spcPct val="50000"/>
              </a:spcBef>
            </a:pPr>
            <a:endParaRPr lang="zh-CN" altLang="zh-CN" dirty="0">
              <a:latin typeface="Arial" panose="020B0604020202020204" pitchFamily="34" charset="0"/>
              <a:ea typeface="宋体" panose="02010600030101010101" pitchFamily="2" charset="-122"/>
            </a:endParaRPr>
          </a:p>
        </p:txBody>
      </p:sp>
      <p:sp>
        <p:nvSpPr>
          <p:cNvPr id="12293" name="Rectangle 1032"/>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2294" name="Text Box 1034"/>
          <p:cNvSpPr txBox="1"/>
          <p:nvPr/>
        </p:nvSpPr>
        <p:spPr>
          <a:xfrm>
            <a:off x="304800" y="2438400"/>
            <a:ext cx="8686800" cy="3013075"/>
          </a:xfrm>
          <a:prstGeom prst="rect">
            <a:avLst/>
          </a:prstGeom>
          <a:noFill/>
          <a:ln w="9525">
            <a:noFill/>
          </a:ln>
        </p:spPr>
        <p:txBody>
          <a:bodyPr anchor="t">
            <a:spAutoFit/>
          </a:bodyPr>
          <a:p>
            <a:pPr>
              <a:lnSpc>
                <a:spcPct val="160000"/>
              </a:lnSpc>
              <a:spcBef>
                <a:spcPct val="50000"/>
              </a:spcBef>
            </a:pPr>
            <a:r>
              <a:rPr lang="en-US" altLang="zh-CN" sz="2400" dirty="0">
                <a:latin typeface="Times New Roman" panose="02020603050405020304" pitchFamily="18" charset="0"/>
                <a:ea typeface="宋体" panose="02010600030101010101" pitchFamily="2" charset="-122"/>
              </a:rPr>
              <a:t>        11</a:t>
            </a:r>
            <a:r>
              <a:rPr lang="zh-CN" altLang="en-US" sz="2400" dirty="0">
                <a:latin typeface="Times New Roman" panose="02020603050405020304" pitchFamily="18" charset="0"/>
                <a:ea typeface="宋体" panose="02010600030101010101" pitchFamily="2" charset="-122"/>
              </a:rPr>
              <a:t>个菜单栏包括了该软件的所有操作命令。从左至右为：</a:t>
            </a:r>
            <a:r>
              <a:rPr lang="en-US" altLang="zh-CN" sz="2400" dirty="0">
                <a:latin typeface="Times New Roman" panose="02020603050405020304" pitchFamily="18" charset="0"/>
                <a:ea typeface="宋体" panose="02010600030101010101" pitchFamily="2" charset="-122"/>
              </a:rPr>
              <a:t>File</a:t>
            </a:r>
            <a:r>
              <a:rPr lang="zh-CN" altLang="en-US" sz="2400" dirty="0">
                <a:latin typeface="Times New Roman" panose="02020603050405020304" pitchFamily="18" charset="0"/>
                <a:ea typeface="宋体" panose="02010600030101010101" pitchFamily="2" charset="-122"/>
              </a:rPr>
              <a:t>（文件）、</a:t>
            </a:r>
            <a:r>
              <a:rPr lang="en-US" altLang="zh-CN" sz="2400" dirty="0">
                <a:latin typeface="Times New Roman" panose="02020603050405020304" pitchFamily="18" charset="0"/>
                <a:ea typeface="宋体" panose="02010600030101010101" pitchFamily="2" charset="-122"/>
              </a:rPr>
              <a:t>Edit</a:t>
            </a:r>
            <a:r>
              <a:rPr lang="zh-CN" altLang="en-US" sz="2400" dirty="0">
                <a:latin typeface="Times New Roman" panose="02020603050405020304" pitchFamily="18" charset="0"/>
                <a:ea typeface="宋体" panose="02010600030101010101" pitchFamily="2" charset="-122"/>
              </a:rPr>
              <a:t>（编辑）、</a:t>
            </a:r>
            <a:r>
              <a:rPr lang="en-US" altLang="zh-CN" sz="2400" dirty="0">
                <a:latin typeface="Times New Roman" panose="02020603050405020304" pitchFamily="18" charset="0"/>
                <a:ea typeface="宋体" panose="02010600030101010101" pitchFamily="2" charset="-122"/>
              </a:rPr>
              <a:t>View</a:t>
            </a:r>
            <a:r>
              <a:rPr lang="zh-CN" altLang="en-US" sz="2400" dirty="0">
                <a:latin typeface="Times New Roman" panose="02020603050405020304" pitchFamily="18" charset="0"/>
                <a:ea typeface="宋体" panose="02010600030101010101" pitchFamily="2" charset="-122"/>
              </a:rPr>
              <a:t>（窗口）、</a:t>
            </a:r>
            <a:r>
              <a:rPr lang="en-US" altLang="zh-CN" sz="2400" dirty="0">
                <a:latin typeface="Times New Roman" panose="02020603050405020304" pitchFamily="18" charset="0"/>
                <a:ea typeface="宋体" panose="02010600030101010101" pitchFamily="2" charset="-122"/>
              </a:rPr>
              <a:t>Place</a:t>
            </a:r>
            <a:r>
              <a:rPr lang="zh-CN" altLang="en-US" sz="2400" dirty="0">
                <a:latin typeface="Times New Roman" panose="02020603050405020304" pitchFamily="18" charset="0"/>
                <a:ea typeface="宋体" panose="02010600030101010101" pitchFamily="2" charset="-122"/>
              </a:rPr>
              <a:t>（放置）、</a:t>
            </a:r>
            <a:r>
              <a:rPr lang="en-US" altLang="zh-CN" sz="2400" dirty="0">
                <a:latin typeface="Times New Roman" panose="02020603050405020304" pitchFamily="18" charset="0"/>
                <a:ea typeface="宋体" panose="02010600030101010101" pitchFamily="2" charset="-122"/>
              </a:rPr>
              <a:t>Simulate</a:t>
            </a:r>
            <a:r>
              <a:rPr lang="zh-CN" altLang="en-US" sz="2400" dirty="0">
                <a:latin typeface="Times New Roman" panose="02020603050405020304" pitchFamily="18" charset="0"/>
                <a:ea typeface="宋体" panose="02010600030101010101" pitchFamily="2" charset="-122"/>
              </a:rPr>
              <a:t>（仿真）、</a:t>
            </a:r>
            <a:r>
              <a:rPr lang="en-US" altLang="zh-CN" sz="2400" dirty="0">
                <a:latin typeface="Times New Roman" panose="02020603050405020304" pitchFamily="18" charset="0"/>
                <a:ea typeface="宋体" panose="02010600030101010101" pitchFamily="2" charset="-122"/>
              </a:rPr>
              <a:t>MCU </a:t>
            </a:r>
            <a:r>
              <a:rPr lang="zh-CN" altLang="en-US" sz="2400" dirty="0">
                <a:latin typeface="Times New Roman" panose="02020603050405020304" pitchFamily="18" charset="0"/>
                <a:ea typeface="宋体" panose="02010600030101010101" pitchFamily="2" charset="-122"/>
              </a:rPr>
              <a:t>（微控制器）</a:t>
            </a:r>
            <a:r>
              <a:rPr lang="zh-CN" altLang="en-US" dirty="0">
                <a:latin typeface="Arial" panose="020B0604020202020204" pitchFamily="34"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Transfer</a:t>
            </a:r>
            <a:r>
              <a:rPr lang="zh-CN" altLang="en-US" sz="2400" dirty="0">
                <a:latin typeface="Times New Roman" panose="02020603050405020304" pitchFamily="18" charset="0"/>
                <a:ea typeface="宋体" panose="02010600030101010101" pitchFamily="2" charset="-122"/>
              </a:rPr>
              <a:t>（文件输出）、</a:t>
            </a:r>
            <a:r>
              <a:rPr lang="en-US" altLang="zh-CN" sz="2400" dirty="0">
                <a:latin typeface="Times New Roman" panose="02020603050405020304" pitchFamily="18" charset="0"/>
                <a:ea typeface="宋体" panose="02010600030101010101" pitchFamily="2" charset="-122"/>
              </a:rPr>
              <a:t>Tools</a:t>
            </a:r>
            <a:r>
              <a:rPr lang="zh-CN" altLang="en-US" sz="2400" dirty="0">
                <a:latin typeface="Times New Roman" panose="02020603050405020304" pitchFamily="18" charset="0"/>
                <a:ea typeface="宋体" panose="02010600030101010101" pitchFamily="2" charset="-122"/>
              </a:rPr>
              <a:t>（工具）、</a:t>
            </a:r>
            <a:r>
              <a:rPr lang="en-US" altLang="zh-CN" sz="2400" dirty="0">
                <a:latin typeface="Times New Roman" panose="02020603050405020304" pitchFamily="18" charset="0"/>
                <a:ea typeface="宋体" panose="02010600030101010101" pitchFamily="2" charset="-122"/>
              </a:rPr>
              <a:t>Reports</a:t>
            </a:r>
            <a:r>
              <a:rPr lang="zh-CN" altLang="en-US" sz="2400" dirty="0">
                <a:latin typeface="Times New Roman" panose="02020603050405020304" pitchFamily="18" charset="0"/>
                <a:ea typeface="宋体" panose="02010600030101010101" pitchFamily="2" charset="-122"/>
              </a:rPr>
              <a:t>（报告）、</a:t>
            </a:r>
            <a:r>
              <a:rPr lang="en-US" altLang="zh-CN" sz="2400" dirty="0">
                <a:latin typeface="Times New Roman" panose="02020603050405020304" pitchFamily="18" charset="0"/>
                <a:ea typeface="宋体" panose="02010600030101010101" pitchFamily="2" charset="-122"/>
              </a:rPr>
              <a:t>Options</a:t>
            </a:r>
            <a:r>
              <a:rPr lang="zh-CN" altLang="en-US" sz="2400" dirty="0">
                <a:latin typeface="Times New Roman" panose="02020603050405020304" pitchFamily="18" charset="0"/>
                <a:ea typeface="宋体" panose="02010600030101010101" pitchFamily="2" charset="-122"/>
              </a:rPr>
              <a:t>（选项）、</a:t>
            </a:r>
            <a:r>
              <a:rPr lang="en-US" altLang="zh-CN" sz="2400" dirty="0">
                <a:latin typeface="Times New Roman" panose="02020603050405020304" pitchFamily="18" charset="0"/>
                <a:ea typeface="宋体" panose="02010600030101010101" pitchFamily="2" charset="-122"/>
              </a:rPr>
              <a:t>Window</a:t>
            </a:r>
            <a:r>
              <a:rPr lang="zh-CN" altLang="en-US" sz="2400" dirty="0">
                <a:latin typeface="Times New Roman" panose="02020603050405020304" pitchFamily="18" charset="0"/>
                <a:ea typeface="宋体" panose="02010600030101010101" pitchFamily="2" charset="-122"/>
              </a:rPr>
              <a:t>（窗口）和</a:t>
            </a:r>
            <a:r>
              <a:rPr lang="en-US" altLang="zh-CN" sz="2400" dirty="0">
                <a:latin typeface="Times New Roman" panose="02020603050405020304" pitchFamily="18" charset="0"/>
                <a:ea typeface="宋体" panose="02010600030101010101" pitchFamily="2" charset="-122"/>
              </a:rPr>
              <a:t>Help</a:t>
            </a:r>
            <a:r>
              <a:rPr lang="zh-CN" altLang="en-US" sz="2400" dirty="0">
                <a:latin typeface="Times New Roman" panose="02020603050405020304" pitchFamily="18" charset="0"/>
                <a:ea typeface="宋体" panose="02010600030101010101" pitchFamily="2" charset="-122"/>
              </a:rPr>
              <a:t>（帮助）。</a:t>
            </a:r>
            <a:endParaRPr lang="zh-CN" altLang="en-US" sz="2400" dirty="0">
              <a:latin typeface="Times New Roman" panose="02020603050405020304" pitchFamily="18" charset="0"/>
              <a:ea typeface="宋体" panose="02010600030101010101" pitchFamily="2" charset="-122"/>
            </a:endParaRPr>
          </a:p>
        </p:txBody>
      </p:sp>
      <p:sp>
        <p:nvSpPr>
          <p:cNvPr id="12295" name="Rectangle 1035"/>
          <p:cNvSpPr>
            <a:spLocks noGrp="1" noRot="1"/>
          </p:cNvSpPr>
          <p:nvPr>
            <p:ph type="title"/>
          </p:nvPr>
        </p:nvSpPr>
        <p:spPr>
          <a:xfrm>
            <a:off x="854075" y="258763"/>
            <a:ext cx="7272338" cy="685800"/>
          </a:xfrm>
        </p:spPr>
        <p:txBody>
          <a:bodyPr vert="horz" wrap="square" lIns="91440" tIns="45720" rIns="91440" bIns="45720" anchor="ctr"/>
          <a:p>
            <a:r>
              <a:rPr lang="en-US" altLang="zh-CN" dirty="0">
                <a:solidFill>
                  <a:schemeClr val="tx1"/>
                </a:solidFill>
              </a:rPr>
              <a:t>2.3 Multisim </a:t>
            </a:r>
            <a:r>
              <a:rPr lang="zh-CN" altLang="en-US" dirty="0">
                <a:solidFill>
                  <a:schemeClr val="tx1"/>
                </a:solidFill>
              </a:rPr>
              <a:t>操作界面</a:t>
            </a:r>
            <a:endParaRPr lang="zh-CN" altLang="en-US" dirty="0">
              <a:solidFill>
                <a:schemeClr val="tx1"/>
              </a:solidFill>
            </a:endParaRPr>
          </a:p>
        </p:txBody>
      </p:sp>
      <p:pic>
        <p:nvPicPr>
          <p:cNvPr id="12296" name="Picture 12"/>
          <p:cNvPicPr>
            <a:picLocks noChangeAspect="1"/>
          </p:cNvPicPr>
          <p:nvPr/>
        </p:nvPicPr>
        <p:blipFill>
          <a:blip r:embed="rId1"/>
          <a:stretch>
            <a:fillRect/>
          </a:stretch>
        </p:blipFill>
        <p:spPr>
          <a:xfrm>
            <a:off x="144463" y="1557338"/>
            <a:ext cx="8999537" cy="476250"/>
          </a:xfrm>
          <a:prstGeom prst="rect">
            <a:avLst/>
          </a:prstGeom>
          <a:noFill/>
          <a:ln w="9525">
            <a:noFill/>
          </a:ln>
        </p:spPr>
      </p:pic>
    </p:spTree>
  </p:cSld>
  <p:clrMapOvr>
    <a:masterClrMapping/>
  </p:clrMapOvr>
  <p:transition spd="slow"/>
</p:sld>
</file>

<file path=ppt/tags/tag1.xml><?xml version="1.0" encoding="utf-8"?>
<p:tagLst xmlns:p="http://schemas.openxmlformats.org/presentationml/2006/main">
  <p:tag name="KSO_WM_UNIT_PLACING_PICTURE_USER_VIEWPORT" val="{&quot;height&quot;:5916,&quot;width&quot;:12395}"/>
</p:tagLst>
</file>

<file path=ppt/tags/tag2.xml><?xml version="1.0" encoding="utf-8"?>
<p:tagLst xmlns:p="http://schemas.openxmlformats.org/presentationml/2006/main">
  <p:tag name="KSO_WM_UNIT_PLACING_PICTURE_USER_VIEWPORT" val="{&quot;height&quot;:9710,&quot;width&quot;:1339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4797</Words>
  <Application>WPS 演示</Application>
  <PresentationFormat>全屏显示(4:3)</PresentationFormat>
  <Paragraphs>566</Paragraphs>
  <Slides>43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21</vt:i4>
      </vt:variant>
      <vt:variant>
        <vt:lpstr>幻灯片标题</vt:lpstr>
      </vt:variant>
      <vt:variant>
        <vt:i4>43</vt:i4>
      </vt:variant>
    </vt:vector>
  </HeadingPairs>
  <TitlesOfParts>
    <vt:vector size="78" baseType="lpstr">
      <vt:lpstr>Arial</vt:lpstr>
      <vt:lpstr>宋体</vt:lpstr>
      <vt:lpstr>Wingdings</vt:lpstr>
      <vt:lpstr>Arial Black</vt:lpstr>
      <vt:lpstr>Times New Roman</vt:lpstr>
      <vt:lpstr>楷体_GB2312</vt:lpstr>
      <vt:lpstr>新宋体</vt:lpstr>
      <vt:lpstr>华文行楷</vt:lpstr>
      <vt:lpstr>隶书</vt:lpstr>
      <vt:lpstr>微软雅黑</vt:lpstr>
      <vt:lpstr>Arial Unicode MS</vt:lpstr>
      <vt:lpstr>Calibri</vt:lpstr>
      <vt:lpstr>Times</vt:lpstr>
      <vt:lpstr>Pixel</vt:lpstr>
      <vt:lpstr>Word.Picture.8</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  </vt:lpstr>
      <vt:lpstr>仿真实验课程简介</vt:lpstr>
      <vt:lpstr>PowerPoint 演示文稿</vt:lpstr>
      <vt:lpstr>一.   实验目的</vt:lpstr>
      <vt:lpstr>二、 Multisim 基本操作</vt:lpstr>
      <vt:lpstr>2.2 Multisim 电路创建</vt:lpstr>
      <vt:lpstr>PowerPoint 演示文稿</vt:lpstr>
      <vt:lpstr>PowerPoint 演示文稿</vt:lpstr>
      <vt:lpstr>2.3 Multisim 操作界面</vt:lpstr>
      <vt:lpstr>PowerPoint 演示文稿</vt:lpstr>
      <vt:lpstr>PowerPoint 演示文稿</vt:lpstr>
      <vt:lpstr>PowerPoint 演示文稿</vt:lpstr>
      <vt:lpstr>2.4 Multisim 仪器仪表使用</vt:lpstr>
      <vt:lpstr>PowerPoint 演示文稿</vt:lpstr>
      <vt:lpstr>PowerPoint 演示文稿</vt:lpstr>
      <vt:lpstr>PowerPoint 演示文稿</vt:lpstr>
      <vt:lpstr>PowerPoint 演示文稿</vt:lpstr>
      <vt:lpstr>2、叠加定理的验证（选作）</vt:lpstr>
      <vt:lpstr>叠加定理的验证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四、实验内容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2ndSpAcE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Image</dc:creator>
  <cp:lastModifiedBy>Administrator</cp:lastModifiedBy>
  <cp:revision>270</cp:revision>
  <dcterms:created xsi:type="dcterms:W3CDTF">2006-04-13T12:13:00Z</dcterms:created>
  <dcterms:modified xsi:type="dcterms:W3CDTF">2020-05-22T11:34:28Z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2052-11.1.0.9720</vt:lpwstr>
  </property>
</Properties>
</file>