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1" r:id="rId3"/>
    <p:sldId id="257" r:id="rId4"/>
    <p:sldId id="450" r:id="rId5"/>
    <p:sldId id="452" r:id="rId6"/>
    <p:sldId id="451" r:id="rId7"/>
    <p:sldId id="453" r:id="rId8"/>
    <p:sldId id="454" r:id="rId9"/>
    <p:sldId id="455" r:id="rId10"/>
    <p:sldId id="456" r:id="rId11"/>
    <p:sldId id="457" r:id="rId12"/>
    <p:sldId id="458" r:id="rId13"/>
    <p:sldId id="461" r:id="rId14"/>
    <p:sldId id="267" r:id="rId15"/>
    <p:sldId id="377" r:id="rId16"/>
    <p:sldId id="385" r:id="rId17"/>
    <p:sldId id="378" r:id="rId18"/>
    <p:sldId id="379" r:id="rId19"/>
    <p:sldId id="380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38" r:id="rId28"/>
    <p:sldId id="459" r:id="rId29"/>
    <p:sldId id="460" r:id="rId30"/>
    <p:sldId id="462" r:id="rId31"/>
    <p:sldId id="463" r:id="rId32"/>
    <p:sldId id="464" r:id="rId33"/>
    <p:sldId id="439" r:id="rId34"/>
    <p:sldId id="440" r:id="rId35"/>
    <p:sldId id="382" r:id="rId36"/>
    <p:sldId id="383" r:id="rId37"/>
    <p:sldId id="441" r:id="rId38"/>
    <p:sldId id="487" r:id="rId39"/>
    <p:sldId id="488" r:id="rId40"/>
    <p:sldId id="489" r:id="rId41"/>
    <p:sldId id="490" r:id="rId42"/>
    <p:sldId id="491" r:id="rId43"/>
    <p:sldId id="442" r:id="rId44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F8AE6"/>
    <a:srgbClr val="008000"/>
    <a:srgbClr val="CC3300"/>
    <a:srgbClr val="800080"/>
    <a:srgbClr val="2004C8"/>
    <a:srgbClr val="0000CC"/>
    <a:srgbClr val="739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27"/>
    <p:restoredTop sz="96721"/>
  </p:normalViewPr>
  <p:slideViewPr>
    <p:cSldViewPr showGuides="1">
      <p:cViewPr>
        <p:scale>
          <a:sx n="66" d="100"/>
          <a:sy n="66" d="100"/>
        </p:scale>
        <p:origin x="-2934" y="-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Rectangle 3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" name="Rectangle 4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53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54" name="Rectangle 6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5" name="Rectangle 7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Rectangle 8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Rectangle 9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Rectangle 10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Rectangle 11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Rectangle 12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Rectangle 13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Rectangle 14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Rectangle 15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/>
                <a:endParaRPr lang="zh-CN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6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36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989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2225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43313"/>
            <a:ext cx="4038600" cy="2224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98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Rectangle 5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" name="Rectangle 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1" name="Rectangle 7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8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Rectangle 9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Rectangle 1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1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1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6" name="Rectangle 12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7" name="Rectangle 13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8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9" name="Rectangle 15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5989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2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4616450" y="0"/>
            <a:ext cx="36004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1818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Multisim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818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在电路中的基础应用</a:t>
            </a:r>
            <a:endParaRPr kumimoji="0" lang="zh-CN" altLang="en-US" sz="2000" b="1" i="0" u="none" strike="noStrike" kern="1200" cap="none" spc="0" normalizeH="0" baseline="0" noProof="0" smtClean="0">
              <a:ln>
                <a:noFill/>
              </a:ln>
              <a:solidFill>
                <a:srgbClr val="1818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1042" name="Picture 18"/>
          <p:cNvPicPr>
            <a:picLocks noChangeAspect="1"/>
          </p:cNvPicPr>
          <p:nvPr userDrawn="1"/>
        </p:nvPicPr>
        <p:blipFill>
          <a:blip r:embed="rId13"/>
          <a:srcRect l="41643" t="45972" r="49222" b="42972"/>
          <a:stretch>
            <a:fillRect/>
          </a:stretch>
        </p:blipFill>
        <p:spPr>
          <a:xfrm>
            <a:off x="8059738" y="47625"/>
            <a:ext cx="1012825" cy="933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4462463" y="5949950"/>
            <a:ext cx="468153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392C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国 </a:t>
            </a:r>
            <a:r>
              <a: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392C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家 级 实 验 教 学 示 范 中 心</a:t>
            </a:r>
            <a:endParaRPr kumimoji="1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7392C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7392C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计算机科学与工程学院实验中心  </a:t>
            </a: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7392CF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D5480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D54809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D54809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D54809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D54809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54809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54809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54809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54809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2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4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1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8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4.wmf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42.wmf"/><Relationship Id="rId2" Type="http://schemas.openxmlformats.org/officeDocument/2006/relationships/oleObject" Target="../embeddings/oleObject25.bin"/><Relationship Id="rId1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54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51.wmf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image" Target="../media/image54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51.wmf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51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3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1"/>
          <a:p>
            <a:pPr eaLnBrk="1" hangingPunct="1"/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3074" name="Rectangle 3"/>
          <p:cNvSpPr/>
          <p:nvPr/>
        </p:nvSpPr>
        <p:spPr>
          <a:xfrm>
            <a:off x="1152525" y="1332865"/>
            <a:ext cx="6838950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6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实验二 </a:t>
            </a:r>
            <a:endParaRPr lang="zh-CN" altLang="zh-CN" sz="6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en-US" altLang="zh-CN" sz="6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4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单级放大电路、运算放大器的仿真设计实验</a:t>
            </a:r>
            <a:endParaRPr lang="zh-CN" altLang="zh-CN" sz="4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4"/>
          <p:cNvSpPr/>
          <p:nvPr/>
        </p:nvSpPr>
        <p:spPr>
          <a:xfrm>
            <a:off x="2111375" y="1547813"/>
            <a:ext cx="26035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Rectangle 5"/>
          <p:cNvSpPr/>
          <p:nvPr/>
        </p:nvSpPr>
        <p:spPr>
          <a:xfrm>
            <a:off x="1260475" y="1833563"/>
            <a:ext cx="48895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6"/>
          <p:cNvSpPr/>
          <p:nvPr/>
        </p:nvSpPr>
        <p:spPr>
          <a:xfrm>
            <a:off x="1631950" y="3503613"/>
            <a:ext cx="22225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292" name="Group 7"/>
          <p:cNvGrpSpPr/>
          <p:nvPr/>
        </p:nvGrpSpPr>
        <p:grpSpPr>
          <a:xfrm rot="-2126395">
            <a:off x="1103313" y="992188"/>
            <a:ext cx="1127125" cy="431800"/>
            <a:chOff x="3197" y="981"/>
            <a:chExt cx="908" cy="272"/>
          </a:xfrm>
        </p:grpSpPr>
        <p:sp>
          <p:nvSpPr>
            <p:cNvPr id="12293" name="Line 8"/>
            <p:cNvSpPr/>
            <p:nvPr/>
          </p:nvSpPr>
          <p:spPr>
            <a:xfrm>
              <a:off x="3515" y="981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4" name="Line 9"/>
            <p:cNvSpPr/>
            <p:nvPr/>
          </p:nvSpPr>
          <p:spPr>
            <a:xfrm>
              <a:off x="3515" y="981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5" name="Line 10"/>
            <p:cNvSpPr/>
            <p:nvPr/>
          </p:nvSpPr>
          <p:spPr>
            <a:xfrm flipV="1">
              <a:off x="3515" y="1117"/>
              <a:ext cx="226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6" name="Line 11"/>
            <p:cNvSpPr/>
            <p:nvPr/>
          </p:nvSpPr>
          <p:spPr>
            <a:xfrm>
              <a:off x="3741" y="981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7" name="Line 12"/>
            <p:cNvSpPr/>
            <p:nvPr/>
          </p:nvSpPr>
          <p:spPr>
            <a:xfrm>
              <a:off x="3288" y="1117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8" name="Oval 13"/>
            <p:cNvSpPr/>
            <p:nvPr/>
          </p:nvSpPr>
          <p:spPr>
            <a:xfrm>
              <a:off x="3197" y="1071"/>
              <a:ext cx="91" cy="92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Ins="0"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Oval 14"/>
            <p:cNvSpPr/>
            <p:nvPr/>
          </p:nvSpPr>
          <p:spPr>
            <a:xfrm>
              <a:off x="4014" y="1071"/>
              <a:ext cx="91" cy="92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Ins="0"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00" name="Group 15"/>
          <p:cNvGrpSpPr/>
          <p:nvPr/>
        </p:nvGrpSpPr>
        <p:grpSpPr>
          <a:xfrm rot="3013910">
            <a:off x="981075" y="1763713"/>
            <a:ext cx="1350963" cy="360362"/>
            <a:chOff x="3197" y="981"/>
            <a:chExt cx="908" cy="272"/>
          </a:xfrm>
        </p:grpSpPr>
        <p:sp>
          <p:nvSpPr>
            <p:cNvPr id="12301" name="Line 16"/>
            <p:cNvSpPr/>
            <p:nvPr/>
          </p:nvSpPr>
          <p:spPr>
            <a:xfrm>
              <a:off x="3515" y="981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2" name="Line 17"/>
            <p:cNvSpPr/>
            <p:nvPr/>
          </p:nvSpPr>
          <p:spPr>
            <a:xfrm>
              <a:off x="3515" y="981"/>
              <a:ext cx="227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3" name="Line 18"/>
            <p:cNvSpPr/>
            <p:nvPr/>
          </p:nvSpPr>
          <p:spPr>
            <a:xfrm flipV="1">
              <a:off x="3515" y="1117"/>
              <a:ext cx="226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4" name="Line 19"/>
            <p:cNvSpPr/>
            <p:nvPr/>
          </p:nvSpPr>
          <p:spPr>
            <a:xfrm>
              <a:off x="3741" y="981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5" name="Line 20"/>
            <p:cNvSpPr/>
            <p:nvPr/>
          </p:nvSpPr>
          <p:spPr>
            <a:xfrm>
              <a:off x="3288" y="1117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06" name="Oval 21"/>
            <p:cNvSpPr/>
            <p:nvPr/>
          </p:nvSpPr>
          <p:spPr>
            <a:xfrm>
              <a:off x="3197" y="1071"/>
              <a:ext cx="91" cy="92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Ins="0"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7" name="Oval 22"/>
            <p:cNvSpPr/>
            <p:nvPr/>
          </p:nvSpPr>
          <p:spPr>
            <a:xfrm>
              <a:off x="4014" y="1071"/>
              <a:ext cx="91" cy="92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Ins="0"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08" name="Text Box 23"/>
          <p:cNvSpPr txBox="1"/>
          <p:nvPr/>
        </p:nvSpPr>
        <p:spPr>
          <a:xfrm>
            <a:off x="3273425" y="1338263"/>
            <a:ext cx="647700" cy="373062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00141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基极</a:t>
            </a:r>
            <a:endParaRPr lang="zh-CN" altLang="en-US" sz="1800" b="1" dirty="0">
              <a:solidFill>
                <a:srgbClr val="00141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09" name="Group 24"/>
          <p:cNvGrpSpPr/>
          <p:nvPr/>
        </p:nvGrpSpPr>
        <p:grpSpPr>
          <a:xfrm>
            <a:off x="3708400" y="836613"/>
            <a:ext cx="1628775" cy="1638300"/>
            <a:chOff x="2426" y="482"/>
            <a:chExt cx="1026" cy="1032"/>
          </a:xfrm>
        </p:grpSpPr>
        <p:grpSp>
          <p:nvGrpSpPr>
            <p:cNvPr id="12310" name="Group 25"/>
            <p:cNvGrpSpPr/>
            <p:nvPr/>
          </p:nvGrpSpPr>
          <p:grpSpPr>
            <a:xfrm>
              <a:off x="2426" y="482"/>
              <a:ext cx="1026" cy="1027"/>
              <a:chOff x="2394" y="418"/>
              <a:chExt cx="1026" cy="1027"/>
            </a:xfrm>
          </p:grpSpPr>
          <p:sp>
            <p:nvSpPr>
              <p:cNvPr id="12311" name="Rectangle 26"/>
              <p:cNvSpPr/>
              <p:nvPr/>
            </p:nvSpPr>
            <p:spPr>
              <a:xfrm rot="5400000" flipH="1">
                <a:off x="2978" y="813"/>
                <a:ext cx="236" cy="645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2" name="Rectangle 27"/>
              <p:cNvSpPr/>
              <p:nvPr/>
            </p:nvSpPr>
            <p:spPr>
              <a:xfrm rot="5400000" flipH="1">
                <a:off x="2981" y="427"/>
                <a:ext cx="231" cy="645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3" name="Rectangle 28"/>
              <p:cNvSpPr/>
              <p:nvPr/>
            </p:nvSpPr>
            <p:spPr>
              <a:xfrm rot="5400000" flipH="1">
                <a:off x="3021" y="620"/>
                <a:ext cx="153" cy="643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4" name="Line 29"/>
              <p:cNvSpPr/>
              <p:nvPr/>
            </p:nvSpPr>
            <p:spPr>
              <a:xfrm rot="5400000" flipH="1">
                <a:off x="3015" y="1353"/>
                <a:ext cx="1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</p:spPr>
          </p:sp>
          <p:sp>
            <p:nvSpPr>
              <p:cNvPr id="12315" name="Line 30"/>
              <p:cNvSpPr/>
              <p:nvPr/>
            </p:nvSpPr>
            <p:spPr>
              <a:xfrm rot="5400000" flipH="1">
                <a:off x="3006" y="544"/>
                <a:ext cx="1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</p:spPr>
          </p:sp>
          <p:sp>
            <p:nvSpPr>
              <p:cNvPr id="12316" name="Oval 31"/>
              <p:cNvSpPr/>
              <p:nvPr/>
            </p:nvSpPr>
            <p:spPr>
              <a:xfrm rot="5400000" flipH="1">
                <a:off x="3085" y="402"/>
                <a:ext cx="34" cy="66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7" name="Line 32"/>
              <p:cNvSpPr/>
              <p:nvPr/>
            </p:nvSpPr>
            <p:spPr>
              <a:xfrm rot="5400000" flipH="1">
                <a:off x="2615" y="796"/>
                <a:ext cx="0" cy="33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</p:spPr>
          </p:sp>
          <p:sp>
            <p:nvSpPr>
              <p:cNvPr id="12318" name="Oval 33"/>
              <p:cNvSpPr/>
              <p:nvPr/>
            </p:nvSpPr>
            <p:spPr>
              <a:xfrm rot="5400000" flipH="1">
                <a:off x="2408" y="927"/>
                <a:ext cx="34" cy="65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9" name="Text Box 34"/>
              <p:cNvSpPr txBox="1"/>
              <p:nvPr/>
            </p:nvSpPr>
            <p:spPr>
              <a:xfrm>
                <a:off x="2948" y="646"/>
                <a:ext cx="229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rgbClr val="00141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endParaRPr lang="en-US" altLang="zh-CN" b="1" dirty="0">
                  <a:solidFill>
                    <a:srgbClr val="001414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20" name="Text Box 35"/>
              <p:cNvSpPr txBox="1"/>
              <p:nvPr/>
            </p:nvSpPr>
            <p:spPr>
              <a:xfrm>
                <a:off x="2958" y="1007"/>
                <a:ext cx="228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rgbClr val="00141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endParaRPr lang="en-US" altLang="zh-CN" b="1" dirty="0">
                  <a:solidFill>
                    <a:srgbClr val="001414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21" name="Text Box 36"/>
              <p:cNvSpPr txBox="1"/>
              <p:nvPr/>
            </p:nvSpPr>
            <p:spPr>
              <a:xfrm>
                <a:off x="2966" y="827"/>
                <a:ext cx="229" cy="2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rgbClr val="001414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endParaRPr lang="en-US" altLang="zh-CN" b="1" dirty="0">
                  <a:solidFill>
                    <a:srgbClr val="001414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2322" name="Oval 37"/>
            <p:cNvSpPr/>
            <p:nvPr/>
          </p:nvSpPr>
          <p:spPr>
            <a:xfrm rot="5400000" flipH="1">
              <a:off x="3122" y="1465"/>
              <a:ext cx="34" cy="6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23" name="Text Box 38"/>
          <p:cNvSpPr txBox="1"/>
          <p:nvPr/>
        </p:nvSpPr>
        <p:spPr>
          <a:xfrm>
            <a:off x="4384675" y="2403475"/>
            <a:ext cx="957263" cy="401638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00141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发射极</a:t>
            </a:r>
            <a:endParaRPr lang="zh-CN" altLang="en-US" sz="2000" b="1" dirty="0">
              <a:solidFill>
                <a:srgbClr val="00141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24" name="Group 39"/>
          <p:cNvGrpSpPr/>
          <p:nvPr/>
        </p:nvGrpSpPr>
        <p:grpSpPr>
          <a:xfrm>
            <a:off x="1417638" y="4076700"/>
            <a:ext cx="1127125" cy="1638300"/>
            <a:chOff x="1972" y="3029"/>
            <a:chExt cx="710" cy="1032"/>
          </a:xfrm>
        </p:grpSpPr>
        <p:grpSp>
          <p:nvGrpSpPr>
            <p:cNvPr id="12325" name="Group 40"/>
            <p:cNvGrpSpPr/>
            <p:nvPr/>
          </p:nvGrpSpPr>
          <p:grpSpPr>
            <a:xfrm rot="8648141">
              <a:off x="1972" y="3029"/>
              <a:ext cx="710" cy="272"/>
              <a:chOff x="3197" y="981"/>
              <a:chExt cx="908" cy="272"/>
            </a:xfrm>
          </p:grpSpPr>
          <p:sp>
            <p:nvSpPr>
              <p:cNvPr id="12326" name="Line 41"/>
              <p:cNvSpPr/>
              <p:nvPr/>
            </p:nvSpPr>
            <p:spPr>
              <a:xfrm>
                <a:off x="3515" y="981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27" name="Line 42"/>
              <p:cNvSpPr/>
              <p:nvPr/>
            </p:nvSpPr>
            <p:spPr>
              <a:xfrm>
                <a:off x="3515" y="981"/>
                <a:ext cx="227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28" name="Line 43"/>
              <p:cNvSpPr/>
              <p:nvPr/>
            </p:nvSpPr>
            <p:spPr>
              <a:xfrm flipV="1">
                <a:off x="3515" y="1117"/>
                <a:ext cx="226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29" name="Line 44"/>
              <p:cNvSpPr/>
              <p:nvPr/>
            </p:nvSpPr>
            <p:spPr>
              <a:xfrm>
                <a:off x="3741" y="981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0" name="Line 45"/>
              <p:cNvSpPr/>
              <p:nvPr/>
            </p:nvSpPr>
            <p:spPr>
              <a:xfrm>
                <a:off x="3288" y="1117"/>
                <a:ext cx="72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1" name="Oval 46"/>
              <p:cNvSpPr/>
              <p:nvPr/>
            </p:nvSpPr>
            <p:spPr>
              <a:xfrm>
                <a:off x="3197" y="1071"/>
                <a:ext cx="91" cy="92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Ins="0"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32" name="Oval 47"/>
              <p:cNvSpPr/>
              <p:nvPr/>
            </p:nvSpPr>
            <p:spPr>
              <a:xfrm>
                <a:off x="4014" y="1071"/>
                <a:ext cx="91" cy="92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Ins="0"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33" name="Group 48"/>
            <p:cNvGrpSpPr/>
            <p:nvPr/>
          </p:nvGrpSpPr>
          <p:grpSpPr>
            <a:xfrm rot="-8038346">
              <a:off x="1886" y="3521"/>
              <a:ext cx="851" cy="227"/>
              <a:chOff x="3197" y="981"/>
              <a:chExt cx="908" cy="272"/>
            </a:xfrm>
          </p:grpSpPr>
          <p:sp>
            <p:nvSpPr>
              <p:cNvPr id="12334" name="Line 49"/>
              <p:cNvSpPr/>
              <p:nvPr/>
            </p:nvSpPr>
            <p:spPr>
              <a:xfrm>
                <a:off x="3515" y="981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5" name="Line 50"/>
              <p:cNvSpPr/>
              <p:nvPr/>
            </p:nvSpPr>
            <p:spPr>
              <a:xfrm>
                <a:off x="3515" y="981"/>
                <a:ext cx="227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6" name="Line 51"/>
              <p:cNvSpPr/>
              <p:nvPr/>
            </p:nvSpPr>
            <p:spPr>
              <a:xfrm flipV="1">
                <a:off x="3515" y="1117"/>
                <a:ext cx="226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7" name="Line 52"/>
              <p:cNvSpPr/>
              <p:nvPr/>
            </p:nvSpPr>
            <p:spPr>
              <a:xfrm>
                <a:off x="3741" y="981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8" name="Line 53"/>
              <p:cNvSpPr/>
              <p:nvPr/>
            </p:nvSpPr>
            <p:spPr>
              <a:xfrm>
                <a:off x="3288" y="1117"/>
                <a:ext cx="72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339" name="Oval 54"/>
              <p:cNvSpPr/>
              <p:nvPr/>
            </p:nvSpPr>
            <p:spPr>
              <a:xfrm>
                <a:off x="3197" y="1071"/>
                <a:ext cx="91" cy="92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Ins="0"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0" name="Oval 55"/>
              <p:cNvSpPr/>
              <p:nvPr/>
            </p:nvSpPr>
            <p:spPr>
              <a:xfrm>
                <a:off x="4014" y="1071"/>
                <a:ext cx="91" cy="92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Ins="0"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341" name="Text Box 56"/>
          <p:cNvSpPr txBox="1"/>
          <p:nvPr/>
        </p:nvSpPr>
        <p:spPr>
          <a:xfrm>
            <a:off x="4284663" y="5395913"/>
            <a:ext cx="1143000" cy="465137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00141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发射极</a:t>
            </a:r>
            <a:endParaRPr lang="zh-CN" altLang="en-US" sz="2400" b="1" dirty="0">
              <a:solidFill>
                <a:srgbClr val="00141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2" name="Rectangle 57"/>
          <p:cNvSpPr/>
          <p:nvPr/>
        </p:nvSpPr>
        <p:spPr>
          <a:xfrm rot="5400000" flipH="1">
            <a:off x="4802188" y="4414838"/>
            <a:ext cx="374650" cy="89217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43" name="Rectangle 58"/>
          <p:cNvSpPr/>
          <p:nvPr/>
        </p:nvSpPr>
        <p:spPr>
          <a:xfrm rot="5400000" flipH="1">
            <a:off x="4806950" y="3802063"/>
            <a:ext cx="365125" cy="89217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44" name="Rectangle 59"/>
          <p:cNvSpPr/>
          <p:nvPr/>
        </p:nvSpPr>
        <p:spPr>
          <a:xfrm rot="5400000" flipH="1">
            <a:off x="4867275" y="4106863"/>
            <a:ext cx="242888" cy="8890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45" name="Group 60"/>
          <p:cNvGrpSpPr/>
          <p:nvPr/>
        </p:nvGrpSpPr>
        <p:grpSpPr>
          <a:xfrm>
            <a:off x="4956175" y="5057775"/>
            <a:ext cx="90488" cy="346075"/>
            <a:chOff x="3467" y="3509"/>
            <a:chExt cx="84" cy="462"/>
          </a:xfrm>
        </p:grpSpPr>
        <p:sp>
          <p:nvSpPr>
            <p:cNvPr id="12346" name="Line 61"/>
            <p:cNvSpPr/>
            <p:nvPr/>
          </p:nvSpPr>
          <p:spPr>
            <a:xfrm rot="5400000" flipH="1">
              <a:off x="3314" y="3704"/>
              <a:ext cx="39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47" name="Oval 62"/>
            <p:cNvSpPr/>
            <p:nvPr/>
          </p:nvSpPr>
          <p:spPr>
            <a:xfrm rot="5400000" flipH="1">
              <a:off x="3473" y="3893"/>
              <a:ext cx="72" cy="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48" name="Group 63"/>
          <p:cNvGrpSpPr/>
          <p:nvPr/>
        </p:nvGrpSpPr>
        <p:grpSpPr>
          <a:xfrm>
            <a:off x="4951413" y="3711575"/>
            <a:ext cx="90487" cy="346075"/>
            <a:chOff x="3473" y="1277"/>
            <a:chExt cx="84" cy="462"/>
          </a:xfrm>
        </p:grpSpPr>
        <p:sp>
          <p:nvSpPr>
            <p:cNvPr id="12349" name="Line 64"/>
            <p:cNvSpPr/>
            <p:nvPr/>
          </p:nvSpPr>
          <p:spPr>
            <a:xfrm rot="5400000" flipH="1">
              <a:off x="3314" y="1544"/>
              <a:ext cx="39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50" name="Oval 65"/>
            <p:cNvSpPr/>
            <p:nvPr/>
          </p:nvSpPr>
          <p:spPr>
            <a:xfrm rot="5400000" flipH="1">
              <a:off x="3479" y="1271"/>
              <a:ext cx="72" cy="84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51" name="Line 66"/>
          <p:cNvSpPr/>
          <p:nvPr/>
        </p:nvSpPr>
        <p:spPr>
          <a:xfrm rot="5400000" flipH="1">
            <a:off x="4321175" y="4356100"/>
            <a:ext cx="1588" cy="4556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</p:spPr>
      </p:sp>
      <p:sp>
        <p:nvSpPr>
          <p:cNvPr id="12352" name="Oval 67"/>
          <p:cNvSpPr/>
          <p:nvPr/>
        </p:nvSpPr>
        <p:spPr>
          <a:xfrm rot="5400000" flipH="1">
            <a:off x="4033838" y="4538663"/>
            <a:ext cx="53975" cy="8890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53" name="Text Box 68"/>
          <p:cNvSpPr txBox="1"/>
          <p:nvPr/>
        </p:nvSpPr>
        <p:spPr>
          <a:xfrm>
            <a:off x="4845050" y="4098925"/>
            <a:ext cx="320675" cy="366713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ctr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001414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lang="en-US" altLang="zh-CN" b="1" dirty="0">
              <a:solidFill>
                <a:srgbClr val="001414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4" name="Text Box 69"/>
          <p:cNvSpPr txBox="1"/>
          <p:nvPr/>
        </p:nvSpPr>
        <p:spPr>
          <a:xfrm>
            <a:off x="4800600" y="4349750"/>
            <a:ext cx="409575" cy="368300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001414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b="1" dirty="0">
              <a:solidFill>
                <a:srgbClr val="001414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5" name="Text Box 70"/>
          <p:cNvSpPr txBox="1"/>
          <p:nvPr/>
        </p:nvSpPr>
        <p:spPr>
          <a:xfrm>
            <a:off x="4751388" y="4646613"/>
            <a:ext cx="509587" cy="36671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001414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lang="en-US" altLang="zh-CN" b="1" dirty="0">
              <a:solidFill>
                <a:srgbClr val="001414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6" name="Text Box 71"/>
          <p:cNvSpPr txBox="1"/>
          <p:nvPr/>
        </p:nvSpPr>
        <p:spPr>
          <a:xfrm>
            <a:off x="4284663" y="3354388"/>
            <a:ext cx="871537" cy="37306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00141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集电极</a:t>
            </a:r>
            <a:endParaRPr lang="zh-CN" altLang="en-US" sz="1800" b="1" dirty="0">
              <a:solidFill>
                <a:srgbClr val="001414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57" name="Text Box 72"/>
          <p:cNvSpPr txBox="1"/>
          <p:nvPr/>
        </p:nvSpPr>
        <p:spPr>
          <a:xfrm>
            <a:off x="3276600" y="4419600"/>
            <a:ext cx="730250" cy="4016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00141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基极</a:t>
            </a:r>
            <a:endParaRPr lang="zh-CN" altLang="en-US" sz="2000" b="1" dirty="0">
              <a:solidFill>
                <a:srgbClr val="001414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358" name="Group 73"/>
          <p:cNvGrpSpPr/>
          <p:nvPr/>
        </p:nvGrpSpPr>
        <p:grpSpPr>
          <a:xfrm>
            <a:off x="6732588" y="1052513"/>
            <a:ext cx="855662" cy="1374775"/>
            <a:chOff x="2880" y="2704"/>
            <a:chExt cx="539" cy="866"/>
          </a:xfrm>
        </p:grpSpPr>
        <p:sp>
          <p:nvSpPr>
            <p:cNvPr id="12359" name="Line 74"/>
            <p:cNvSpPr/>
            <p:nvPr/>
          </p:nvSpPr>
          <p:spPr>
            <a:xfrm flipV="1">
              <a:off x="2944" y="3122"/>
              <a:ext cx="302" cy="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60" name="Line 75"/>
            <p:cNvSpPr/>
            <p:nvPr/>
          </p:nvSpPr>
          <p:spPr>
            <a:xfrm>
              <a:off x="3235" y="3031"/>
              <a:ext cx="0" cy="1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61" name="Line 76"/>
            <p:cNvSpPr/>
            <p:nvPr/>
          </p:nvSpPr>
          <p:spPr>
            <a:xfrm>
              <a:off x="3235" y="3122"/>
              <a:ext cx="184" cy="9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lg"/>
            </a:ln>
          </p:spPr>
        </p:sp>
        <p:sp>
          <p:nvSpPr>
            <p:cNvPr id="12362" name="Line 77"/>
            <p:cNvSpPr/>
            <p:nvPr/>
          </p:nvSpPr>
          <p:spPr>
            <a:xfrm flipV="1">
              <a:off x="3235" y="3034"/>
              <a:ext cx="184" cy="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63" name="Line 78"/>
            <p:cNvSpPr/>
            <p:nvPr/>
          </p:nvSpPr>
          <p:spPr>
            <a:xfrm>
              <a:off x="3408" y="2746"/>
              <a:ext cx="1" cy="29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64" name="Line 79"/>
            <p:cNvSpPr/>
            <p:nvPr/>
          </p:nvSpPr>
          <p:spPr>
            <a:xfrm>
              <a:off x="3408" y="3210"/>
              <a:ext cx="0" cy="3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65" name="Text Box 80"/>
            <p:cNvSpPr txBox="1"/>
            <p:nvPr/>
          </p:nvSpPr>
          <p:spPr>
            <a:xfrm>
              <a:off x="2880" y="2918"/>
              <a:ext cx="22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1414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000" b="1" i="1" dirty="0">
                <a:solidFill>
                  <a:srgbClr val="001414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66" name="Text Box 81"/>
            <p:cNvSpPr txBox="1"/>
            <p:nvPr/>
          </p:nvSpPr>
          <p:spPr>
            <a:xfrm>
              <a:off x="3125" y="3320"/>
              <a:ext cx="22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1414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000" b="1" i="1" dirty="0">
                <a:solidFill>
                  <a:srgbClr val="001414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67" name="Text Box 82"/>
            <p:cNvSpPr txBox="1"/>
            <p:nvPr/>
          </p:nvSpPr>
          <p:spPr>
            <a:xfrm>
              <a:off x="3118" y="2704"/>
              <a:ext cx="221" cy="25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1414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000" b="1" i="1" dirty="0">
                <a:solidFill>
                  <a:srgbClr val="001414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2368" name="Text Box 83"/>
          <p:cNvSpPr txBox="1"/>
          <p:nvPr/>
        </p:nvSpPr>
        <p:spPr>
          <a:xfrm>
            <a:off x="5651500" y="2528888"/>
            <a:ext cx="1944688" cy="52546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NPN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369" name="Group 84"/>
          <p:cNvGrpSpPr/>
          <p:nvPr/>
        </p:nvGrpSpPr>
        <p:grpSpPr>
          <a:xfrm>
            <a:off x="6659563" y="3860800"/>
            <a:ext cx="887412" cy="1376363"/>
            <a:chOff x="4966" y="2989"/>
            <a:chExt cx="559" cy="867"/>
          </a:xfrm>
        </p:grpSpPr>
        <p:sp>
          <p:nvSpPr>
            <p:cNvPr id="12370" name="Line 85"/>
            <p:cNvSpPr/>
            <p:nvPr/>
          </p:nvSpPr>
          <p:spPr>
            <a:xfrm>
              <a:off x="4966" y="3404"/>
              <a:ext cx="367" cy="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71" name="Line 86"/>
            <p:cNvSpPr/>
            <p:nvPr/>
          </p:nvSpPr>
          <p:spPr>
            <a:xfrm>
              <a:off x="5322" y="3317"/>
              <a:ext cx="0" cy="1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72" name="Line 87"/>
            <p:cNvSpPr/>
            <p:nvPr/>
          </p:nvSpPr>
          <p:spPr>
            <a:xfrm rot="-5400000" flipV="1">
              <a:off x="5364" y="3368"/>
              <a:ext cx="100" cy="1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lg"/>
            </a:ln>
          </p:spPr>
        </p:sp>
        <p:sp>
          <p:nvSpPr>
            <p:cNvPr id="12373" name="Line 88"/>
            <p:cNvSpPr/>
            <p:nvPr/>
          </p:nvSpPr>
          <p:spPr>
            <a:xfrm flipV="1">
              <a:off x="5342" y="3307"/>
              <a:ext cx="183" cy="8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74" name="Line 89"/>
            <p:cNvSpPr/>
            <p:nvPr/>
          </p:nvSpPr>
          <p:spPr>
            <a:xfrm>
              <a:off x="5494" y="3032"/>
              <a:ext cx="0" cy="29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75" name="Line 90"/>
            <p:cNvSpPr/>
            <p:nvPr/>
          </p:nvSpPr>
          <p:spPr>
            <a:xfrm>
              <a:off x="5505" y="3501"/>
              <a:ext cx="0" cy="3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</p:sp>
        <p:sp>
          <p:nvSpPr>
            <p:cNvPr id="12376" name="Text Box 91"/>
            <p:cNvSpPr txBox="1"/>
            <p:nvPr/>
          </p:nvSpPr>
          <p:spPr>
            <a:xfrm>
              <a:off x="4967" y="3203"/>
              <a:ext cx="221" cy="25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1414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000" b="1" i="1" dirty="0">
                <a:solidFill>
                  <a:srgbClr val="001414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77" name="Text Box 92"/>
            <p:cNvSpPr txBox="1"/>
            <p:nvPr/>
          </p:nvSpPr>
          <p:spPr>
            <a:xfrm>
              <a:off x="5212" y="3606"/>
              <a:ext cx="22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1414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000" b="1" i="1" dirty="0">
                <a:solidFill>
                  <a:srgbClr val="001414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78" name="Text Box 93"/>
            <p:cNvSpPr txBox="1"/>
            <p:nvPr/>
          </p:nvSpPr>
          <p:spPr>
            <a:xfrm>
              <a:off x="5206" y="2989"/>
              <a:ext cx="221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1414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000" b="1" i="1" dirty="0">
                <a:solidFill>
                  <a:srgbClr val="001414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2379" name="Text Box 94"/>
          <p:cNvSpPr txBox="1"/>
          <p:nvPr/>
        </p:nvSpPr>
        <p:spPr>
          <a:xfrm>
            <a:off x="5741988" y="5364163"/>
            <a:ext cx="1971675" cy="525462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PNP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80" name="AutoShape 95"/>
          <p:cNvSpPr/>
          <p:nvPr/>
        </p:nvSpPr>
        <p:spPr>
          <a:xfrm rot="10800000">
            <a:off x="2339975" y="1412875"/>
            <a:ext cx="719138" cy="215900"/>
          </a:xfrm>
          <a:prstGeom prst="rightArrow">
            <a:avLst>
              <a:gd name="adj1" fmla="val 50000"/>
              <a:gd name="adj2" fmla="val 83256"/>
            </a:avLst>
          </a:prstGeom>
          <a:solidFill>
            <a:srgbClr val="FF0000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rIns="0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81" name="AutoShape 96"/>
          <p:cNvSpPr/>
          <p:nvPr/>
        </p:nvSpPr>
        <p:spPr>
          <a:xfrm>
            <a:off x="5724525" y="1557338"/>
            <a:ext cx="719138" cy="215900"/>
          </a:xfrm>
          <a:prstGeom prst="rightArrow">
            <a:avLst>
              <a:gd name="adj1" fmla="val 50000"/>
              <a:gd name="adj2" fmla="val 83256"/>
            </a:avLst>
          </a:prstGeom>
          <a:solidFill>
            <a:schemeClr val="bg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rIns="0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82" name="AutoShape 97"/>
          <p:cNvSpPr/>
          <p:nvPr/>
        </p:nvSpPr>
        <p:spPr>
          <a:xfrm rot="10800000">
            <a:off x="2555875" y="4508500"/>
            <a:ext cx="719138" cy="215900"/>
          </a:xfrm>
          <a:prstGeom prst="rightArrow">
            <a:avLst>
              <a:gd name="adj1" fmla="val 50000"/>
              <a:gd name="adj2" fmla="val 83256"/>
            </a:avLst>
          </a:prstGeom>
          <a:solidFill>
            <a:srgbClr val="FF0000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rIns="0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83" name="AutoShape 98"/>
          <p:cNvSpPr/>
          <p:nvPr/>
        </p:nvSpPr>
        <p:spPr>
          <a:xfrm>
            <a:off x="5651500" y="4437063"/>
            <a:ext cx="719138" cy="215900"/>
          </a:xfrm>
          <a:prstGeom prst="rightArrow">
            <a:avLst>
              <a:gd name="adj1" fmla="val 50000"/>
              <a:gd name="adj2" fmla="val 83256"/>
            </a:avLst>
          </a:prstGeom>
          <a:solidFill>
            <a:schemeClr val="bg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rIns="0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Picture 8" descr="21820061116938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88" y="458788"/>
            <a:ext cx="3168650" cy="2808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4" name="Picture 9" descr="14143248146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3770313"/>
            <a:ext cx="3457575" cy="2520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5" name="Picture 10" descr="啊盛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38" y="603250"/>
            <a:ext cx="3336925" cy="3167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WordArt 13"/>
          <p:cNvSpPr>
            <a:spLocks noTextEdit="1"/>
          </p:cNvSpPr>
          <p:nvPr/>
        </p:nvSpPr>
        <p:spPr>
          <a:xfrm rot="5400000">
            <a:off x="2968625" y="1541463"/>
            <a:ext cx="2333625" cy="4572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插件三极管</a:t>
            </a:r>
            <a:endParaRPr lang="zh-CN" altLang="en-US" sz="3600" b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317" name="WordArt 14"/>
          <p:cNvSpPr>
            <a:spLocks noTextEdit="1"/>
          </p:cNvSpPr>
          <p:nvPr/>
        </p:nvSpPr>
        <p:spPr>
          <a:xfrm rot="5400000">
            <a:off x="3425825" y="4972050"/>
            <a:ext cx="2571750" cy="4572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贴片三极管 </a:t>
            </a:r>
            <a:endParaRPr lang="zh-CN" altLang="en-US" sz="3600" b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318" name="WordArt 15"/>
          <p:cNvSpPr>
            <a:spLocks noTextEdit="1"/>
          </p:cNvSpPr>
          <p:nvPr/>
        </p:nvSpPr>
        <p:spPr>
          <a:xfrm rot="5400000">
            <a:off x="7318375" y="2087563"/>
            <a:ext cx="2171700" cy="352425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800" b="1" normalizeH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大功率三极管</a:t>
            </a:r>
            <a:endParaRPr lang="zh-CN" altLang="en-US" sz="2800" b="1" normalizeH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 txBox="1">
            <a:spLocks noRot="1"/>
          </p:cNvSpPr>
          <p:nvPr/>
        </p:nvSpPr>
        <p:spPr>
          <a:xfrm>
            <a:off x="257175" y="498475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buSzTx/>
            </a:pPr>
            <a:r>
              <a:rPr lang="zh-CN" altLang="en-US" sz="3600" b="1">
                <a:solidFill>
                  <a:srgbClr val="D54809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目测法判别三极管的管脚</a:t>
            </a:r>
            <a:endParaRPr lang="zh-CN" altLang="en-US" sz="3600" b="1">
              <a:solidFill>
                <a:srgbClr val="D54809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14338" name="Group 21"/>
          <p:cNvGrpSpPr/>
          <p:nvPr/>
        </p:nvGrpSpPr>
        <p:grpSpPr>
          <a:xfrm>
            <a:off x="566738" y="1535113"/>
            <a:ext cx="4562475" cy="4711700"/>
            <a:chOff x="1111" y="888"/>
            <a:chExt cx="2874" cy="2968"/>
          </a:xfrm>
        </p:grpSpPr>
        <p:graphicFrame>
          <p:nvGraphicFramePr>
            <p:cNvPr id="14339" name="Object 2"/>
            <p:cNvGraphicFramePr>
              <a:graphicFrameLocks noChangeAspect="1"/>
            </p:cNvGraphicFramePr>
            <p:nvPr/>
          </p:nvGraphicFramePr>
          <p:xfrm>
            <a:off x="1474" y="2614"/>
            <a:ext cx="2313" cy="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9705975" imgH="3267075" progId="MSPhotoEd.3">
                    <p:embed/>
                  </p:oleObj>
                </mc:Choice>
                <mc:Fallback>
                  <p:oleObj name="" r:id="rId1" imgW="9705975" imgH="3267075" progId="MSPhotoEd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rcRect t="8614" r="62289"/>
                        <a:stretch>
                          <a:fillRect/>
                        </a:stretch>
                      </p:blipFill>
                      <p:spPr>
                        <a:xfrm>
                          <a:off x="1474" y="2614"/>
                          <a:ext cx="2313" cy="1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340" name="Picture 5" descr="transistor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2" y="1071"/>
              <a:ext cx="545" cy="122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1" name="Picture 6" descr="transistor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0" y="1071"/>
              <a:ext cx="538" cy="127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2" name="Text Box 7"/>
            <p:cNvSpPr txBox="1"/>
            <p:nvPr/>
          </p:nvSpPr>
          <p:spPr>
            <a:xfrm>
              <a:off x="1111" y="1389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rIns="0" anchor="t">
              <a:spAutoFit/>
            </a:bodyPr>
            <a:p>
              <a:pPr algn="ctr" eaLnBrk="0" hangingPunct="0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9014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4343" name="Picture 8" descr="transistor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0" y="1071"/>
              <a:ext cx="515" cy="127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4" name="Rectangle 9"/>
            <p:cNvSpPr/>
            <p:nvPr/>
          </p:nvSpPr>
          <p:spPr>
            <a:xfrm>
              <a:off x="2336" y="1389"/>
              <a:ext cx="4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Ins="0" anchor="t">
              <a:spAutoFit/>
            </a:bodyPr>
            <a:p>
              <a:pPr algn="ctr" eaLnBrk="0" hangingPunct="0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9012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5" name="Text Box 10"/>
            <p:cNvSpPr txBox="1"/>
            <p:nvPr/>
          </p:nvSpPr>
          <p:spPr>
            <a:xfrm>
              <a:off x="1202" y="2251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rIns="0" anchor="t">
              <a:spAutoFit/>
            </a:bodyPr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   c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6" name="Text Box 11"/>
            <p:cNvSpPr txBox="1"/>
            <p:nvPr/>
          </p:nvSpPr>
          <p:spPr>
            <a:xfrm>
              <a:off x="2290" y="2251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rIns="0" anchor="t">
              <a:spAutoFit/>
            </a:bodyPr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7" name="Text Box 12"/>
            <p:cNvSpPr txBox="1"/>
            <p:nvPr/>
          </p:nvSpPr>
          <p:spPr>
            <a:xfrm>
              <a:off x="3470" y="2251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rIns="0" anchor="t">
              <a:spAutoFit/>
            </a:bodyPr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8" name="Text Box 13"/>
            <p:cNvSpPr txBox="1"/>
            <p:nvPr/>
          </p:nvSpPr>
          <p:spPr>
            <a:xfrm>
              <a:off x="1202" y="888"/>
              <a:ext cx="555" cy="2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8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NPN</a:t>
              </a:r>
              <a:r>
                <a:rPr lang="zh-CN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型</a:t>
              </a:r>
              <a:endPara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49" name="Text Box 14"/>
            <p:cNvSpPr txBox="1"/>
            <p:nvPr/>
          </p:nvSpPr>
          <p:spPr>
            <a:xfrm>
              <a:off x="3424" y="898"/>
              <a:ext cx="555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NPN</a:t>
              </a:r>
              <a:r>
                <a:rPr lang="zh-CN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型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50" name="Text Box 15"/>
            <p:cNvSpPr txBox="1"/>
            <p:nvPr/>
          </p:nvSpPr>
          <p:spPr>
            <a:xfrm>
              <a:off x="2290" y="898"/>
              <a:ext cx="555" cy="21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16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PNP</a:t>
              </a:r>
              <a:r>
                <a:rPr lang="zh-CN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型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51" name="Text Box 16"/>
            <p:cNvSpPr txBox="1"/>
            <p:nvPr/>
          </p:nvSpPr>
          <p:spPr>
            <a:xfrm>
              <a:off x="2290" y="2251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rIns="0" anchor="t">
              <a:spAutoFit/>
            </a:bodyPr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   c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2" name="Text Box 17"/>
            <p:cNvSpPr txBox="1"/>
            <p:nvPr/>
          </p:nvSpPr>
          <p:spPr>
            <a:xfrm>
              <a:off x="3470" y="2251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rIns="0" anchor="t">
              <a:spAutoFit/>
            </a:bodyPr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   c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Text Box 18"/>
            <p:cNvSpPr txBox="1"/>
            <p:nvPr/>
          </p:nvSpPr>
          <p:spPr>
            <a:xfrm>
              <a:off x="1202" y="2251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rIns="0" anchor="t">
              <a:spAutoFit/>
            </a:bodyPr>
            <a:p>
              <a:pPr algn="ctr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4" name="Rectangle 19"/>
            <p:cNvSpPr/>
            <p:nvPr/>
          </p:nvSpPr>
          <p:spPr>
            <a:xfrm>
              <a:off x="3424" y="1389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rIns="0" anchor="t">
              <a:spAutoFit/>
            </a:bodyPr>
            <a:p>
              <a:pPr algn="ctr" eaLnBrk="0" hangingPunct="0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9013</a:t>
              </a:r>
              <a:endPara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Rectangle 20"/>
          <p:cNvSpPr txBox="1"/>
          <p:nvPr/>
        </p:nvSpPr>
        <p:spPr>
          <a:xfrm>
            <a:off x="5516563" y="1943100"/>
            <a:ext cx="3421062" cy="28813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对中小功率塑料三极管：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平面朝向自己，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三个引脚朝下放置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一般从左到右依次为发射极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e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、基极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b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、集电极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。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charRg st="2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2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charRg st="29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solidFill>
                  <a:srgbClr val="FF6600"/>
                </a:solidFill>
              </a:rPr>
              <a:t>二、 实验原理</a:t>
            </a:r>
            <a:endParaRPr lang="zh-CN" altLang="en-US" b="1" dirty="0">
              <a:solidFill>
                <a:srgbClr val="FF6600"/>
              </a:solidFill>
            </a:endParaRPr>
          </a:p>
        </p:txBody>
      </p:sp>
      <p:pic>
        <p:nvPicPr>
          <p:cNvPr id="15362" name="Picture 36" descr="ce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999"/>
          </a:blip>
          <a:stretch>
            <a:fillRect/>
          </a:stretch>
        </p:blipFill>
        <p:spPr>
          <a:xfrm>
            <a:off x="1827213" y="2259013"/>
            <a:ext cx="4681537" cy="358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Rectangle 37"/>
          <p:cNvSpPr/>
          <p:nvPr/>
        </p:nvSpPr>
        <p:spPr>
          <a:xfrm>
            <a:off x="900113" y="1412875"/>
            <a:ext cx="671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采用基极分压射极偏置电路的共射放大器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364" name="Rectangle 38"/>
          <p:cNvSpPr/>
          <p:nvPr/>
        </p:nvSpPr>
        <p:spPr>
          <a:xfrm>
            <a:off x="1979613" y="3789363"/>
            <a:ext cx="936625" cy="1944687"/>
          </a:xfrm>
          <a:prstGeom prst="rect">
            <a:avLst/>
          </a:prstGeom>
          <a:noFill/>
          <a:ln w="19050" cap="flat" cmpd="sng">
            <a:solidFill>
              <a:srgbClr val="3333FF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Text Box 39"/>
          <p:cNvSpPr txBox="1"/>
          <p:nvPr/>
        </p:nvSpPr>
        <p:spPr>
          <a:xfrm>
            <a:off x="1476375" y="4221163"/>
            <a:ext cx="611188" cy="1296987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2004C8"/>
                </a:solidFill>
                <a:latin typeface="Arial" panose="020B0604020202020204" pitchFamily="34" charset="0"/>
                <a:ea typeface="楷体_GB2312" pitchFamily="49" charset="-122"/>
              </a:rPr>
              <a:t>信号源</a:t>
            </a:r>
            <a:endParaRPr lang="zh-CN" altLang="en-US" b="1" dirty="0">
              <a:solidFill>
                <a:srgbClr val="2004C8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66" name="Rectangle 38"/>
          <p:cNvSpPr/>
          <p:nvPr/>
        </p:nvSpPr>
        <p:spPr>
          <a:xfrm>
            <a:off x="2997200" y="2214563"/>
            <a:ext cx="2744788" cy="3735387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2"/>
          <p:cNvSpPr txBox="1"/>
          <p:nvPr/>
        </p:nvSpPr>
        <p:spPr>
          <a:xfrm>
            <a:off x="539750" y="476250"/>
            <a:ext cx="5202238" cy="70802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 algn="ctr">
              <a:buFont typeface="Wingdings" panose="05000000000000000000" pitchFamily="2" charset="2"/>
            </a:pPr>
            <a:r>
              <a:rPr lang="zh-CN" altLang="en-US" sz="4000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参考设计指标要求</a:t>
            </a:r>
            <a:r>
              <a:rPr lang="zh-CN" altLang="en-US" sz="3200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6386" name="Object 34"/>
          <p:cNvGraphicFramePr>
            <a:graphicFrameLocks noChangeAspect="1"/>
          </p:cNvGraphicFramePr>
          <p:nvPr/>
        </p:nvGraphicFramePr>
        <p:xfrm>
          <a:off x="1938338" y="1916113"/>
          <a:ext cx="37734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091565" imgH="228600" progId="Equation.DSMT4">
                  <p:embed/>
                </p:oleObj>
              </mc:Choice>
              <mc:Fallback>
                <p:oleObj name="" r:id="rId1" imgW="1091565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8338" y="1916113"/>
                        <a:ext cx="3773487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5"/>
          <p:cNvGraphicFramePr>
            <a:graphicFrameLocks noChangeAspect="1"/>
          </p:cNvGraphicFramePr>
          <p:nvPr/>
        </p:nvGraphicFramePr>
        <p:xfrm>
          <a:off x="3816350" y="2708275"/>
          <a:ext cx="25161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11200" imgH="228600" progId="Equation.DSMT4">
                  <p:embed/>
                </p:oleObj>
              </mc:Choice>
              <mc:Fallback>
                <p:oleObj name="" r:id="rId3" imgW="7112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6350" y="2708275"/>
                        <a:ext cx="2516188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6"/>
          <p:cNvGraphicFramePr>
            <a:graphicFrameLocks noChangeAspect="1"/>
          </p:cNvGraphicFramePr>
          <p:nvPr/>
        </p:nvGraphicFramePr>
        <p:xfrm>
          <a:off x="3729038" y="3571875"/>
          <a:ext cx="26431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761365" imgH="228600" progId="Equation.DSMT4">
                  <p:embed/>
                </p:oleObj>
              </mc:Choice>
              <mc:Fallback>
                <p:oleObj name="" r:id="rId5" imgW="761365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9038" y="3571875"/>
                        <a:ext cx="2643187" cy="70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7"/>
          <p:cNvGraphicFramePr>
            <a:graphicFrameLocks noChangeAspect="1"/>
          </p:cNvGraphicFramePr>
          <p:nvPr/>
        </p:nvGraphicFramePr>
        <p:xfrm>
          <a:off x="3198813" y="4437063"/>
          <a:ext cx="16335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520700" imgH="228600" progId="Equation.DSMT4">
                  <p:embed/>
                </p:oleObj>
              </mc:Choice>
              <mc:Fallback>
                <p:oleObj name="" r:id="rId7" imgW="5207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8813" y="4437063"/>
                        <a:ext cx="1633537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7"/>
          <p:cNvSpPr/>
          <p:nvPr/>
        </p:nvSpPr>
        <p:spPr>
          <a:xfrm>
            <a:off x="1495425" y="2830513"/>
            <a:ext cx="264477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、输入电阻：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91" name="Rectangle 8"/>
          <p:cNvSpPr/>
          <p:nvPr/>
        </p:nvSpPr>
        <p:spPr>
          <a:xfrm>
            <a:off x="1476375" y="3622675"/>
            <a:ext cx="280828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、输出电阻：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92" name="Rectangle 9"/>
          <p:cNvSpPr/>
          <p:nvPr/>
        </p:nvSpPr>
        <p:spPr>
          <a:xfrm>
            <a:off x="1476375" y="4414838"/>
            <a:ext cx="2316163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、增益：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93" name="Rectangle 10"/>
          <p:cNvSpPr/>
          <p:nvPr/>
        </p:nvSpPr>
        <p:spPr>
          <a:xfrm>
            <a:off x="1476375" y="1965325"/>
            <a:ext cx="720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0" name="Text Box 6"/>
          <p:cNvSpPr txBox="1"/>
          <p:nvPr/>
        </p:nvSpPr>
        <p:spPr>
          <a:xfrm>
            <a:off x="431800" y="908050"/>
            <a:ext cx="5040313" cy="579438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b="1" dirty="0">
                <a:solidFill>
                  <a:srgbClr val="66FF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基极分压射极偏置电路</a:t>
            </a:r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3200" b="1" dirty="0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66FF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7"/>
          <p:cNvSpPr txBox="1"/>
          <p:nvPr/>
        </p:nvSpPr>
        <p:spPr>
          <a:xfrm>
            <a:off x="500063" y="4219575"/>
            <a:ext cx="2652712" cy="519113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algn="ctr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Q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点的选取：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Text Box 8"/>
          <p:cNvSpPr txBox="1"/>
          <p:nvPr/>
        </p:nvSpPr>
        <p:spPr>
          <a:xfrm>
            <a:off x="500063" y="1627188"/>
            <a:ext cx="2387600" cy="519112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algn="ctr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估算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点 ：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10"/>
          <p:cNvSpPr txBox="1"/>
          <p:nvPr/>
        </p:nvSpPr>
        <p:spPr>
          <a:xfrm>
            <a:off x="719138" y="4867275"/>
            <a:ext cx="7226300" cy="82232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>
              <a:buClr>
                <a:srgbClr val="FFCC66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一般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点设置在交流负载线的中间位置是最为理想的；实际工作中，也经常取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400" b="1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CE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=0.5V</a:t>
            </a:r>
            <a:r>
              <a:rPr lang="en-US" altLang="zh-CN" sz="2400" b="1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CC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935038" y="2274888"/>
          <a:ext cx="20161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965200" imgH="431800" progId="Equation.DSMT4">
                  <p:embed/>
                </p:oleObj>
              </mc:Choice>
              <mc:Fallback>
                <p:oleObj name="" r:id="rId1" imgW="965200" imgH="431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5038" y="2274888"/>
                        <a:ext cx="20161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3400425" y="2274888"/>
          <a:ext cx="17827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850265" imgH="431800" progId="Equation.DSMT4">
                  <p:embed/>
                </p:oleObj>
              </mc:Choice>
              <mc:Fallback>
                <p:oleObj name="" r:id="rId3" imgW="850265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0425" y="2274888"/>
                        <a:ext cx="1782763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1006475" y="3355975"/>
          <a:ext cx="33131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497965" imgH="254000" progId="Equation.DSMT4">
                  <p:embed/>
                </p:oleObj>
              </mc:Choice>
              <mc:Fallback>
                <p:oleObj name="" r:id="rId5" imgW="1497965" imgH="2540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6475" y="3355975"/>
                        <a:ext cx="3313113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7" name="Picture 21" descr="F3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9450" y="1627188"/>
            <a:ext cx="2576513" cy="2881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434" name="Text Box 4"/>
          <p:cNvSpPr txBox="1"/>
          <p:nvPr/>
        </p:nvSpPr>
        <p:spPr>
          <a:xfrm>
            <a:off x="755650" y="1268413"/>
            <a:ext cx="4968875" cy="579437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2004C8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放大器通用模型</a:t>
            </a:r>
            <a:endParaRPr lang="zh-CN" altLang="en-US" sz="3200" b="1" dirty="0">
              <a:solidFill>
                <a:srgbClr val="2004C8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8435" name="Rectangle 64"/>
          <p:cNvSpPr txBox="1"/>
          <p:nvPr/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buSzTx/>
            </a:pPr>
            <a:r>
              <a:rPr lang="zh-CN" altLang="en-US" sz="3600" b="1" dirty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三、 测试方法</a:t>
            </a:r>
            <a:endParaRPr lang="zh-CN" altLang="en-US" sz="3600" b="1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18436" name="组合 55"/>
          <p:cNvGrpSpPr/>
          <p:nvPr/>
        </p:nvGrpSpPr>
        <p:grpSpPr>
          <a:xfrm>
            <a:off x="1806575" y="2276475"/>
            <a:ext cx="5357813" cy="2425700"/>
            <a:chOff x="1806575" y="2276475"/>
            <a:chExt cx="5357813" cy="2425700"/>
          </a:xfrm>
        </p:grpSpPr>
        <p:grpSp>
          <p:nvGrpSpPr>
            <p:cNvPr id="18437" name="Group 6"/>
            <p:cNvGrpSpPr/>
            <p:nvPr/>
          </p:nvGrpSpPr>
          <p:grpSpPr>
            <a:xfrm>
              <a:off x="1806575" y="2276475"/>
              <a:ext cx="5357813" cy="2425700"/>
              <a:chOff x="1002" y="1601"/>
              <a:chExt cx="3375" cy="1528"/>
            </a:xfrm>
          </p:grpSpPr>
          <p:sp>
            <p:nvSpPr>
              <p:cNvPr id="18438" name="Rectangle 7"/>
              <p:cNvSpPr/>
              <p:nvPr/>
            </p:nvSpPr>
            <p:spPr>
              <a:xfrm>
                <a:off x="2219" y="1860"/>
                <a:ext cx="1215" cy="1054"/>
              </a:xfrm>
              <a:prstGeom prst="rect">
                <a:avLst/>
              </a:prstGeom>
              <a:noFill/>
              <a:ln w="571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39" name="Oval 8"/>
              <p:cNvSpPr/>
              <p:nvPr/>
            </p:nvSpPr>
            <p:spPr>
              <a:xfrm>
                <a:off x="1228" y="2478"/>
                <a:ext cx="210" cy="21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0" name="Line 9"/>
              <p:cNvSpPr/>
              <p:nvPr/>
            </p:nvSpPr>
            <p:spPr>
              <a:xfrm flipH="1">
                <a:off x="1334" y="2341"/>
                <a:ext cx="4" cy="43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1" name="Line 10"/>
              <p:cNvSpPr/>
              <p:nvPr/>
            </p:nvSpPr>
            <p:spPr>
              <a:xfrm>
                <a:off x="1339" y="2769"/>
                <a:ext cx="100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2" name="Line 11"/>
              <p:cNvSpPr/>
              <p:nvPr/>
            </p:nvSpPr>
            <p:spPr>
              <a:xfrm>
                <a:off x="2345" y="2022"/>
                <a:ext cx="0" cy="22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3" name="Rectangle 12"/>
              <p:cNvSpPr/>
              <p:nvPr/>
            </p:nvSpPr>
            <p:spPr>
              <a:xfrm>
                <a:off x="2305" y="2243"/>
                <a:ext cx="85" cy="28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4" name="Rectangle 13"/>
              <p:cNvSpPr/>
              <p:nvPr/>
            </p:nvSpPr>
            <p:spPr>
              <a:xfrm>
                <a:off x="3152" y="2142"/>
                <a:ext cx="82" cy="2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5" name="Oval 14"/>
              <p:cNvSpPr/>
              <p:nvPr/>
            </p:nvSpPr>
            <p:spPr>
              <a:xfrm>
                <a:off x="3122" y="2480"/>
                <a:ext cx="147" cy="147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6" name="Line 15"/>
              <p:cNvSpPr/>
              <p:nvPr/>
            </p:nvSpPr>
            <p:spPr>
              <a:xfrm>
                <a:off x="3198" y="2368"/>
                <a:ext cx="0" cy="39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7" name="Line 16"/>
              <p:cNvSpPr/>
              <p:nvPr/>
            </p:nvSpPr>
            <p:spPr>
              <a:xfrm>
                <a:off x="3193" y="2769"/>
                <a:ext cx="83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8" name="Line 17"/>
              <p:cNvSpPr/>
              <p:nvPr/>
            </p:nvSpPr>
            <p:spPr>
              <a:xfrm flipV="1">
                <a:off x="3187" y="2014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9" name="Line 18"/>
              <p:cNvSpPr/>
              <p:nvPr/>
            </p:nvSpPr>
            <p:spPr>
              <a:xfrm>
                <a:off x="4018" y="2014"/>
                <a:ext cx="0" cy="24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50" name="Rectangle 19"/>
              <p:cNvSpPr/>
              <p:nvPr/>
            </p:nvSpPr>
            <p:spPr>
              <a:xfrm>
                <a:off x="3986" y="2280"/>
                <a:ext cx="65" cy="18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1" name="Text Box 20"/>
              <p:cNvSpPr txBox="1"/>
              <p:nvPr/>
            </p:nvSpPr>
            <p:spPr>
              <a:xfrm>
                <a:off x="1104" y="2098"/>
                <a:ext cx="279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2" name="Text Box 21"/>
              <p:cNvSpPr txBox="1"/>
              <p:nvPr/>
            </p:nvSpPr>
            <p:spPr>
              <a:xfrm>
                <a:off x="1002" y="2469"/>
                <a:ext cx="272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18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3" name="Text Box 22"/>
              <p:cNvSpPr txBox="1"/>
              <p:nvPr/>
            </p:nvSpPr>
            <p:spPr>
              <a:xfrm>
                <a:off x="1105" y="2370"/>
                <a:ext cx="187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anchor="t"/>
              <a:p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4" name="Text Box 23"/>
              <p:cNvSpPr txBox="1"/>
              <p:nvPr/>
            </p:nvSpPr>
            <p:spPr>
              <a:xfrm>
                <a:off x="1066" y="2643"/>
                <a:ext cx="186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－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5" name="Text Box 24"/>
              <p:cNvSpPr txBox="1"/>
              <p:nvPr/>
            </p:nvSpPr>
            <p:spPr>
              <a:xfrm>
                <a:off x="1946" y="2273"/>
                <a:ext cx="279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18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6" name="Text Box 25"/>
              <p:cNvSpPr txBox="1"/>
              <p:nvPr/>
            </p:nvSpPr>
            <p:spPr>
              <a:xfrm>
                <a:off x="1900" y="1789"/>
                <a:ext cx="281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7" name="Text Box 26"/>
              <p:cNvSpPr txBox="1"/>
              <p:nvPr/>
            </p:nvSpPr>
            <p:spPr>
              <a:xfrm>
                <a:off x="2426" y="2341"/>
                <a:ext cx="279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18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8" name="Text Box 27"/>
              <p:cNvSpPr txBox="1"/>
              <p:nvPr/>
            </p:nvSpPr>
            <p:spPr>
              <a:xfrm>
                <a:off x="3198" y="2133"/>
                <a:ext cx="279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18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9" name="Text Box 28"/>
              <p:cNvSpPr txBox="1"/>
              <p:nvPr/>
            </p:nvSpPr>
            <p:spPr>
              <a:xfrm>
                <a:off x="3742" y="2251"/>
                <a:ext cx="279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18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0" name="Rectangle 29"/>
              <p:cNvSpPr/>
              <p:nvPr/>
            </p:nvSpPr>
            <p:spPr>
              <a:xfrm>
                <a:off x="2880" y="1601"/>
                <a:ext cx="0" cy="0"/>
              </a:xfrm>
              <a:prstGeom prst="rect">
                <a:avLst/>
              </a:prstGeom>
              <a:noFill/>
              <a:ln w="28575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1" name="Text Box 30"/>
              <p:cNvSpPr txBox="1"/>
              <p:nvPr/>
            </p:nvSpPr>
            <p:spPr>
              <a:xfrm>
                <a:off x="2585" y="2024"/>
                <a:ext cx="340" cy="7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anchor="t"/>
              <a:p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放大电路</a:t>
                </a:r>
                <a:endPara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2" name="Text Box 31"/>
              <p:cNvSpPr txBox="1"/>
              <p:nvPr/>
            </p:nvSpPr>
            <p:spPr>
              <a:xfrm>
                <a:off x="1982" y="2015"/>
                <a:ext cx="187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anchor="t"/>
              <a:p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3" name="Text Box 32"/>
              <p:cNvSpPr txBox="1"/>
              <p:nvPr/>
            </p:nvSpPr>
            <p:spPr>
              <a:xfrm>
                <a:off x="1928" y="2559"/>
                <a:ext cx="186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－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4" name="Text Box 33"/>
              <p:cNvSpPr txBox="1"/>
              <p:nvPr/>
            </p:nvSpPr>
            <p:spPr>
              <a:xfrm>
                <a:off x="4059" y="2251"/>
                <a:ext cx="318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18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5" name="Text Box 34"/>
              <p:cNvSpPr txBox="1"/>
              <p:nvPr/>
            </p:nvSpPr>
            <p:spPr>
              <a:xfrm>
                <a:off x="4059" y="2024"/>
                <a:ext cx="187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anchor="t"/>
              <a:p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6" name="Text Box 35"/>
              <p:cNvSpPr txBox="1"/>
              <p:nvPr/>
            </p:nvSpPr>
            <p:spPr>
              <a:xfrm>
                <a:off x="4023" y="2577"/>
                <a:ext cx="186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－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7" name="Text Box 36"/>
              <p:cNvSpPr txBox="1"/>
              <p:nvPr/>
            </p:nvSpPr>
            <p:spPr>
              <a:xfrm>
                <a:off x="2934" y="2451"/>
                <a:ext cx="272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rIns="0" anchor="t"/>
              <a:p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18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oo</a:t>
                </a:r>
                <a:endPara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8" name="Text Box 37"/>
              <p:cNvSpPr txBox="1"/>
              <p:nvPr/>
            </p:nvSpPr>
            <p:spPr>
              <a:xfrm>
                <a:off x="2971" y="2296"/>
                <a:ext cx="187" cy="2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8000" rIns="18000" anchor="t"/>
              <a:p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＋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9" name="Text Box 38"/>
              <p:cNvSpPr txBox="1"/>
              <p:nvPr/>
            </p:nvSpPr>
            <p:spPr>
              <a:xfrm>
                <a:off x="2925" y="2659"/>
                <a:ext cx="186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－</a:t>
                </a: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0" name="Line 39"/>
              <p:cNvSpPr/>
              <p:nvPr/>
            </p:nvSpPr>
            <p:spPr>
              <a:xfrm>
                <a:off x="1927" y="1888"/>
                <a:ext cx="0" cy="11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71" name="Line 40"/>
              <p:cNvSpPr/>
              <p:nvPr/>
            </p:nvSpPr>
            <p:spPr>
              <a:xfrm>
                <a:off x="1791" y="2886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472" name="Line 41"/>
              <p:cNvSpPr/>
              <p:nvPr/>
            </p:nvSpPr>
            <p:spPr>
              <a:xfrm>
                <a:off x="1791" y="2886"/>
                <a:ext cx="0" cy="227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73" name="Text Box 42"/>
              <p:cNvSpPr txBox="1"/>
              <p:nvPr/>
            </p:nvSpPr>
            <p:spPr>
              <a:xfrm>
                <a:off x="1565" y="2886"/>
                <a:ext cx="279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1800" b="1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4" name="Line 43"/>
              <p:cNvSpPr/>
              <p:nvPr/>
            </p:nvSpPr>
            <p:spPr>
              <a:xfrm>
                <a:off x="3696" y="1860"/>
                <a:ext cx="0" cy="11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75" name="Text Box 44"/>
              <p:cNvSpPr txBox="1"/>
              <p:nvPr/>
            </p:nvSpPr>
            <p:spPr>
              <a:xfrm>
                <a:off x="3822" y="2840"/>
                <a:ext cx="279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p>
                <a:r>
                  <a:rPr lang="en-US" altLang="zh-CN" sz="1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1800" b="1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76" name="Line 45"/>
              <p:cNvSpPr/>
              <p:nvPr/>
            </p:nvSpPr>
            <p:spPr>
              <a:xfrm>
                <a:off x="3844" y="2834"/>
                <a:ext cx="0" cy="27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77" name="Line 46"/>
              <p:cNvSpPr/>
              <p:nvPr/>
            </p:nvSpPr>
            <p:spPr>
              <a:xfrm flipH="1">
                <a:off x="3708" y="2834"/>
                <a:ext cx="1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478" name="Line 47"/>
              <p:cNvSpPr/>
              <p:nvPr/>
            </p:nvSpPr>
            <p:spPr>
              <a:xfrm>
                <a:off x="3185" y="2025"/>
                <a:ext cx="83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79" name="Line 48"/>
              <p:cNvSpPr/>
              <p:nvPr/>
            </p:nvSpPr>
            <p:spPr>
              <a:xfrm>
                <a:off x="1787" y="2033"/>
                <a:ext cx="56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80" name="Line 49"/>
              <p:cNvSpPr/>
              <p:nvPr/>
            </p:nvSpPr>
            <p:spPr>
              <a:xfrm>
                <a:off x="4023" y="2473"/>
                <a:ext cx="0" cy="29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81" name="Line 50"/>
              <p:cNvSpPr/>
              <p:nvPr/>
            </p:nvSpPr>
            <p:spPr>
              <a:xfrm>
                <a:off x="2345" y="2532"/>
                <a:ext cx="0" cy="24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82" name="Line 51"/>
              <p:cNvSpPr/>
              <p:nvPr/>
            </p:nvSpPr>
            <p:spPr>
              <a:xfrm>
                <a:off x="1329" y="2033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83" name="Rectangle 52"/>
              <p:cNvSpPr/>
              <p:nvPr/>
            </p:nvSpPr>
            <p:spPr>
              <a:xfrm rot="5400000">
                <a:off x="1227" y="2177"/>
                <a:ext cx="217" cy="9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84" name="Line 53"/>
              <p:cNvSpPr/>
              <p:nvPr/>
            </p:nvSpPr>
            <p:spPr>
              <a:xfrm>
                <a:off x="1338" y="2024"/>
                <a:ext cx="0" cy="9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85" name="Line 54"/>
              <p:cNvSpPr/>
              <p:nvPr/>
            </p:nvSpPr>
            <p:spPr>
              <a:xfrm>
                <a:off x="1474" y="2033"/>
                <a:ext cx="36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8486" name="Rectangle 65"/>
            <p:cNvSpPr/>
            <p:nvPr/>
          </p:nvSpPr>
          <p:spPr>
            <a:xfrm>
              <a:off x="1835150" y="2781300"/>
              <a:ext cx="792163" cy="1511300"/>
            </a:xfrm>
            <a:prstGeom prst="rect">
              <a:avLst/>
            </a:prstGeom>
            <a:noFill/>
            <a:ln w="9525" cap="flat" cmpd="sng">
              <a:solidFill>
                <a:srgbClr val="3333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9458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 txBox="1"/>
          <p:nvPr/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 w="9525">
            <a:noFill/>
          </a:ln>
        </p:spPr>
        <p:txBody>
          <a:bodyPr anchor="t" anchorCtr="1"/>
          <a:p>
            <a:pPr eaLnBrk="0" hangingPunct="0">
              <a:buSzTx/>
            </a:pPr>
            <a:r>
              <a:rPr lang="en-US" altLang="zh-CN" sz="3600" b="1" dirty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1</a:t>
            </a:r>
            <a:r>
              <a:rPr lang="zh-CN" altLang="en-US" sz="3600" b="1" dirty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、输入电阻的测量</a:t>
            </a:r>
            <a:endParaRPr lang="zh-CN" altLang="en-US" sz="3600" b="1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0" name="Rectangle 3"/>
          <p:cNvSpPr txBox="1"/>
          <p:nvPr/>
        </p:nvSpPr>
        <p:spPr>
          <a:xfrm>
            <a:off x="701675" y="4194175"/>
            <a:ext cx="2881313" cy="5127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33400" indent="-5334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r>
              <a:rPr lang="zh-CN" altLang="en-US" b="1">
                <a:solidFill>
                  <a:srgbClr val="0033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带入公式计算</a:t>
            </a:r>
            <a:endParaRPr lang="zh-CN" altLang="en-US" b="1">
              <a:solidFill>
                <a:srgbClr val="0033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9461" name="Text Box 7"/>
          <p:cNvSpPr txBox="1"/>
          <p:nvPr/>
        </p:nvSpPr>
        <p:spPr>
          <a:xfrm>
            <a:off x="566738" y="1268413"/>
            <a:ext cx="2447925" cy="519112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2004C8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两次电压法：</a:t>
            </a:r>
            <a:endParaRPr lang="zh-CN" altLang="en-US" b="1" dirty="0">
              <a:solidFill>
                <a:srgbClr val="2004C8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Text Box 8"/>
          <p:cNvSpPr txBox="1"/>
          <p:nvPr/>
        </p:nvSpPr>
        <p:spPr>
          <a:xfrm>
            <a:off x="431800" y="1808163"/>
            <a:ext cx="3276600" cy="180022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在输入回路串联取样电阻</a:t>
            </a:r>
            <a:r>
              <a:rPr lang="en-US" altLang="zh-CN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；直接测量取样电阻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R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两端的信号电压：</a:t>
            </a:r>
            <a:r>
              <a:rPr lang="en-US" altLang="zh-CN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endParaRPr lang="en-US" altLang="zh-CN" baseline="-25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3716338" y="4845050"/>
          <a:ext cx="24479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459865" imgH="622300" progId="Equation.DSMT4">
                  <p:embed/>
                </p:oleObj>
              </mc:Choice>
              <mc:Fallback>
                <p:oleObj name="" r:id="rId1" imgW="1459865" imgH="622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>
                        <a:lum bright="-1999"/>
                      </a:blip>
                      <a:stretch>
                        <a:fillRect/>
                      </a:stretch>
                    </p:blipFill>
                    <p:spPr>
                      <a:xfrm>
                        <a:off x="3716338" y="4845050"/>
                        <a:ext cx="2447925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4" name="Group 52"/>
          <p:cNvGrpSpPr/>
          <p:nvPr/>
        </p:nvGrpSpPr>
        <p:grpSpPr>
          <a:xfrm>
            <a:off x="6416675" y="1403350"/>
            <a:ext cx="2251075" cy="2474913"/>
            <a:chOff x="4042" y="884"/>
            <a:chExt cx="1418" cy="1559"/>
          </a:xfrm>
        </p:grpSpPr>
        <p:sp>
          <p:nvSpPr>
            <p:cNvPr id="19465" name="Text Box 34"/>
            <p:cNvSpPr txBox="1"/>
            <p:nvPr/>
          </p:nvSpPr>
          <p:spPr>
            <a:xfrm>
              <a:off x="4042" y="1560"/>
              <a:ext cx="3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baseline="-250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466" name="Group 47"/>
            <p:cNvGrpSpPr/>
            <p:nvPr/>
          </p:nvGrpSpPr>
          <p:grpSpPr>
            <a:xfrm>
              <a:off x="4155" y="884"/>
              <a:ext cx="1305" cy="1559"/>
              <a:chOff x="4155" y="884"/>
              <a:chExt cx="1305" cy="1559"/>
            </a:xfrm>
          </p:grpSpPr>
          <p:sp>
            <p:nvSpPr>
              <p:cNvPr id="19467" name="Rectangle 19"/>
              <p:cNvSpPr/>
              <p:nvPr/>
            </p:nvSpPr>
            <p:spPr>
              <a:xfrm rot="-5400000">
                <a:off x="4797" y="1604"/>
                <a:ext cx="362" cy="114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8" name="Line 20"/>
              <p:cNvSpPr/>
              <p:nvPr/>
            </p:nvSpPr>
            <p:spPr>
              <a:xfrm flipV="1">
                <a:off x="4978" y="1168"/>
                <a:ext cx="0" cy="3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69" name="Line 21"/>
              <p:cNvSpPr/>
              <p:nvPr/>
            </p:nvSpPr>
            <p:spPr>
              <a:xfrm>
                <a:off x="4978" y="1848"/>
                <a:ext cx="0" cy="3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70" name="Line 22"/>
              <p:cNvSpPr/>
              <p:nvPr/>
            </p:nvSpPr>
            <p:spPr>
              <a:xfrm flipH="1">
                <a:off x="4609" y="1168"/>
                <a:ext cx="36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71" name="Line 23"/>
              <p:cNvSpPr/>
              <p:nvPr/>
            </p:nvSpPr>
            <p:spPr>
              <a:xfrm flipH="1">
                <a:off x="4609" y="2245"/>
                <a:ext cx="36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72" name="Rectangle 24"/>
              <p:cNvSpPr/>
              <p:nvPr/>
            </p:nvSpPr>
            <p:spPr>
              <a:xfrm>
                <a:off x="4609" y="1054"/>
                <a:ext cx="851" cy="1333"/>
              </a:xfrm>
              <a:prstGeom prst="rect">
                <a:avLst/>
              </a:prstGeom>
              <a:noFill/>
              <a:ln w="9525" cap="flat" cmpd="sng">
                <a:solidFill>
                  <a:srgbClr val="3333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3" name="Text Box 25"/>
              <p:cNvSpPr txBox="1"/>
              <p:nvPr/>
            </p:nvSpPr>
            <p:spPr>
              <a:xfrm>
                <a:off x="5091" y="1281"/>
                <a:ext cx="308" cy="9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2004C8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被测放大器</a:t>
                </a:r>
                <a:endParaRPr lang="zh-CN" altLang="en-US" sz="2000" b="1" dirty="0">
                  <a:solidFill>
                    <a:srgbClr val="2004C8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9474" name="Text Box 26"/>
              <p:cNvSpPr txBox="1"/>
              <p:nvPr/>
            </p:nvSpPr>
            <p:spPr>
              <a:xfrm>
                <a:off x="4666" y="1503"/>
                <a:ext cx="3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5" name="Line 27"/>
              <p:cNvSpPr/>
              <p:nvPr/>
            </p:nvSpPr>
            <p:spPr>
              <a:xfrm flipH="1">
                <a:off x="4212" y="1168"/>
                <a:ext cx="39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lg"/>
                <a:tailEnd type="none" w="med" len="med"/>
              </a:ln>
            </p:spPr>
          </p:sp>
          <p:sp>
            <p:nvSpPr>
              <p:cNvPr id="19476" name="Line 28"/>
              <p:cNvSpPr/>
              <p:nvPr/>
            </p:nvSpPr>
            <p:spPr>
              <a:xfrm flipH="1">
                <a:off x="4212" y="2245"/>
                <a:ext cx="39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77" name="Oval 30"/>
              <p:cNvSpPr/>
              <p:nvPr/>
            </p:nvSpPr>
            <p:spPr>
              <a:xfrm>
                <a:off x="4155" y="2217"/>
                <a:ext cx="57" cy="5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8" name="Oval 31"/>
              <p:cNvSpPr/>
              <p:nvPr/>
            </p:nvSpPr>
            <p:spPr>
              <a:xfrm>
                <a:off x="4156" y="1139"/>
                <a:ext cx="57" cy="5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9" name="Text Box 33"/>
              <p:cNvSpPr txBox="1"/>
              <p:nvPr/>
            </p:nvSpPr>
            <p:spPr>
              <a:xfrm>
                <a:off x="4241" y="884"/>
                <a:ext cx="3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0" name="Line 35"/>
              <p:cNvSpPr/>
              <p:nvPr/>
            </p:nvSpPr>
            <p:spPr>
              <a:xfrm>
                <a:off x="4354" y="2245"/>
                <a:ext cx="0" cy="19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1" name="Line 36"/>
              <p:cNvSpPr/>
              <p:nvPr/>
            </p:nvSpPr>
            <p:spPr>
              <a:xfrm>
                <a:off x="4269" y="2443"/>
                <a:ext cx="17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82" name="Oval 37"/>
              <p:cNvSpPr/>
              <p:nvPr/>
            </p:nvSpPr>
            <p:spPr>
              <a:xfrm>
                <a:off x="4326" y="2217"/>
                <a:ext cx="57" cy="5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3" name="Line 45"/>
              <p:cNvSpPr/>
              <p:nvPr/>
            </p:nvSpPr>
            <p:spPr>
              <a:xfrm flipV="1">
                <a:off x="4184" y="1196"/>
                <a:ext cx="0" cy="3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19484" name="Line 46"/>
              <p:cNvSpPr/>
              <p:nvPr/>
            </p:nvSpPr>
            <p:spPr>
              <a:xfrm>
                <a:off x="4184" y="1877"/>
                <a:ext cx="0" cy="3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</p:grpSp>
      </p:grpSp>
      <p:grpSp>
        <p:nvGrpSpPr>
          <p:cNvPr id="4" name="Group 56"/>
          <p:cNvGrpSpPr/>
          <p:nvPr/>
        </p:nvGrpSpPr>
        <p:grpSpPr>
          <a:xfrm>
            <a:off x="4930775" y="1350963"/>
            <a:ext cx="1666875" cy="2257425"/>
            <a:chOff x="3106" y="851"/>
            <a:chExt cx="1050" cy="1422"/>
          </a:xfrm>
        </p:grpSpPr>
        <p:sp>
          <p:nvSpPr>
            <p:cNvPr id="19486" name="Text Box 48"/>
            <p:cNvSpPr txBox="1"/>
            <p:nvPr/>
          </p:nvSpPr>
          <p:spPr>
            <a:xfrm>
              <a:off x="3532" y="851"/>
              <a:ext cx="3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7" name="Rectangle 18"/>
            <p:cNvSpPr/>
            <p:nvPr/>
          </p:nvSpPr>
          <p:spPr>
            <a:xfrm>
              <a:off x="3475" y="1111"/>
              <a:ext cx="362" cy="108"/>
            </a:xfrm>
            <a:prstGeom prst="rect">
              <a:avLst/>
            </a:prstGeom>
            <a:noFill/>
            <a:ln w="2857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8" name="Line 39"/>
            <p:cNvSpPr/>
            <p:nvPr/>
          </p:nvSpPr>
          <p:spPr>
            <a:xfrm>
              <a:off x="3843" y="1168"/>
              <a:ext cx="3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9" name="Line 40"/>
            <p:cNvSpPr/>
            <p:nvPr/>
          </p:nvSpPr>
          <p:spPr>
            <a:xfrm flipH="1">
              <a:off x="3163" y="1168"/>
              <a:ext cx="3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0" name="Line 41"/>
            <p:cNvSpPr/>
            <p:nvPr/>
          </p:nvSpPr>
          <p:spPr>
            <a:xfrm flipH="1">
              <a:off x="3163" y="2245"/>
              <a:ext cx="99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1" name="Oval 42"/>
            <p:cNvSpPr/>
            <p:nvPr/>
          </p:nvSpPr>
          <p:spPr>
            <a:xfrm>
              <a:off x="3106" y="2216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2" name="Oval 43"/>
            <p:cNvSpPr/>
            <p:nvPr/>
          </p:nvSpPr>
          <p:spPr>
            <a:xfrm>
              <a:off x="3106" y="1139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3" name="Text Box 49"/>
            <p:cNvSpPr txBox="1"/>
            <p:nvPr/>
          </p:nvSpPr>
          <p:spPr>
            <a:xfrm>
              <a:off x="3107" y="1589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’</a:t>
              </a:r>
              <a:endParaRPr lang="en-US" altLang="zh-CN" sz="2400" b="1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94" name="Line 50"/>
            <p:cNvSpPr/>
            <p:nvPr/>
          </p:nvSpPr>
          <p:spPr>
            <a:xfrm flipV="1">
              <a:off x="3277" y="1196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19495" name="Line 51"/>
            <p:cNvSpPr/>
            <p:nvPr/>
          </p:nvSpPr>
          <p:spPr>
            <a:xfrm>
              <a:off x="3277" y="1905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</p:grpSp>
      <p:sp>
        <p:nvSpPr>
          <p:cNvPr id="46" name="Rectangle 54"/>
          <p:cNvSpPr/>
          <p:nvPr/>
        </p:nvSpPr>
        <p:spPr>
          <a:xfrm>
            <a:off x="4346575" y="1719263"/>
            <a:ext cx="630238" cy="1935162"/>
          </a:xfrm>
          <a:prstGeom prst="rect">
            <a:avLst/>
          </a:prstGeom>
          <a:noFill/>
          <a:ln w="19050" cap="flat" cmpd="sng">
            <a:solidFill>
              <a:srgbClr val="0066FF"/>
            </a:solidFill>
            <a:prstDash val="dash"/>
            <a:miter/>
            <a:headEnd type="none" w="med" len="med"/>
            <a:tailEnd type="none" w="med" len="med"/>
          </a:ln>
        </p:spPr>
        <p:txBody>
          <a:bodyPr vert="eaVert" wrap="none" lIns="0" tIns="0" rIns="0" bIns="0" anchor="ctr"/>
          <a:p>
            <a:pPr algn="ctr"/>
            <a:r>
              <a:rPr lang="zh-CN" altLang="en-US" sz="2400" b="1" dirty="0">
                <a:solidFill>
                  <a:srgbClr val="0066FF"/>
                </a:solidFill>
                <a:latin typeface="Arial" panose="020B0604020202020204" pitchFamily="34" charset="0"/>
                <a:ea typeface="楷体_GB2312" pitchFamily="49" charset="-122"/>
              </a:rPr>
              <a:t>信号源</a:t>
            </a:r>
            <a:endParaRPr lang="zh-CN" altLang="en-US" sz="2400" b="1" dirty="0">
              <a:solidFill>
                <a:srgbClr val="0066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482" name="Rectangle 2"/>
          <p:cNvSpPr txBox="1"/>
          <p:nvPr/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 w="9525">
            <a:noFill/>
          </a:ln>
        </p:spPr>
        <p:txBody>
          <a:bodyPr anchor="t" anchorCtr="1"/>
          <a:p>
            <a:pPr eaLnBrk="0" hangingPunct="0">
              <a:buSzTx/>
            </a:pPr>
            <a:r>
              <a:rPr lang="en-US" altLang="zh-CN" sz="3600" b="1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2</a:t>
            </a:r>
            <a:r>
              <a:rPr lang="zh-CN" altLang="en-US" sz="3600" b="1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、输出电阻的测量</a:t>
            </a:r>
            <a:endParaRPr lang="zh-CN" altLang="en-US" sz="3600" b="1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7" name="Rectangle 6"/>
          <p:cNvSpPr txBox="1"/>
          <p:nvPr/>
        </p:nvSpPr>
        <p:spPr>
          <a:xfrm>
            <a:off x="161925" y="1808163"/>
            <a:ext cx="3916363" cy="2447925"/>
          </a:xfrm>
          <a:prstGeom prst="rect">
            <a:avLst/>
          </a:prstGeom>
          <a:noFill/>
          <a:ln w="9525">
            <a:noFill/>
          </a:ln>
        </p:spPr>
        <p:txBody>
          <a:bodyPr lIns="54000" rIns="54000" anchor="ctr" anchorCtr="1"/>
          <a:p>
            <a:pPr marL="533400" indent="-533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b="1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b="1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保持输入信号电压不变，测出无负载电阻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b="1" baseline="-25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zh-CN" altLang="en-US" b="1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时的输出电压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b="1" baseline="-25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zh-CN" altLang="en-US" b="1" baseline="-25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再测量带载以后的输出</a:t>
            </a:r>
            <a:r>
              <a:rPr lang="en-US" altLang="zh-CN" b="1" i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b="1" baseline="-25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′</a:t>
            </a:r>
            <a:endParaRPr lang="en-US" altLang="en-US" b="1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751388" y="4194175"/>
          <a:ext cx="21605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028065" imgH="482600" progId="Equation.DSMT4">
                  <p:embed/>
                </p:oleObj>
              </mc:Choice>
              <mc:Fallback>
                <p:oleObj name="" r:id="rId1" imgW="1028065" imgH="482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>
                        <a:lum bright="-1999"/>
                      </a:blip>
                      <a:stretch>
                        <a:fillRect/>
                      </a:stretch>
                    </p:blipFill>
                    <p:spPr>
                      <a:xfrm>
                        <a:off x="4751388" y="4194175"/>
                        <a:ext cx="2160587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22"/>
          <p:cNvSpPr txBox="1"/>
          <p:nvPr/>
        </p:nvSpPr>
        <p:spPr>
          <a:xfrm>
            <a:off x="341313" y="1179513"/>
            <a:ext cx="3375025" cy="579437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两次电压法：</a:t>
            </a:r>
            <a:endParaRPr lang="zh-CN" altLang="en-US" sz="3200" b="1" dirty="0">
              <a:solidFill>
                <a:srgbClr val="00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0486" name="Group 64"/>
          <p:cNvGrpSpPr/>
          <p:nvPr/>
        </p:nvGrpSpPr>
        <p:grpSpPr>
          <a:xfrm>
            <a:off x="4392613" y="1358900"/>
            <a:ext cx="2835275" cy="2114550"/>
            <a:chOff x="3050" y="856"/>
            <a:chExt cx="1786" cy="1332"/>
          </a:xfrm>
        </p:grpSpPr>
        <p:sp>
          <p:nvSpPr>
            <p:cNvPr id="20487" name="Rectangle 25"/>
            <p:cNvSpPr/>
            <p:nvPr/>
          </p:nvSpPr>
          <p:spPr>
            <a:xfrm>
              <a:off x="4071" y="1139"/>
              <a:ext cx="113" cy="31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8" name="Oval 27"/>
            <p:cNvSpPr/>
            <p:nvPr/>
          </p:nvSpPr>
          <p:spPr>
            <a:xfrm>
              <a:off x="3986" y="1593"/>
              <a:ext cx="284" cy="28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～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89" name="Line 29"/>
            <p:cNvSpPr/>
            <p:nvPr/>
          </p:nvSpPr>
          <p:spPr>
            <a:xfrm>
              <a:off x="4127" y="1451"/>
              <a:ext cx="0" cy="14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0" name="Line 30"/>
            <p:cNvSpPr/>
            <p:nvPr/>
          </p:nvSpPr>
          <p:spPr>
            <a:xfrm>
              <a:off x="4127" y="969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1" name="Line 31"/>
            <p:cNvSpPr/>
            <p:nvPr/>
          </p:nvSpPr>
          <p:spPr>
            <a:xfrm>
              <a:off x="4127" y="1877"/>
              <a:ext cx="0" cy="1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2" name="Line 32"/>
            <p:cNvSpPr/>
            <p:nvPr/>
          </p:nvSpPr>
          <p:spPr>
            <a:xfrm>
              <a:off x="4127" y="969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3" name="Line 33"/>
            <p:cNvSpPr/>
            <p:nvPr/>
          </p:nvSpPr>
          <p:spPr>
            <a:xfrm>
              <a:off x="4127" y="2075"/>
              <a:ext cx="4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4" name="Oval 34"/>
            <p:cNvSpPr/>
            <p:nvPr/>
          </p:nvSpPr>
          <p:spPr>
            <a:xfrm>
              <a:off x="4581" y="941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5" name="Oval 35"/>
            <p:cNvSpPr/>
            <p:nvPr/>
          </p:nvSpPr>
          <p:spPr>
            <a:xfrm>
              <a:off x="4581" y="2046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Rectangle 40"/>
            <p:cNvSpPr/>
            <p:nvPr/>
          </p:nvSpPr>
          <p:spPr>
            <a:xfrm>
              <a:off x="3645" y="856"/>
              <a:ext cx="766" cy="1304"/>
            </a:xfrm>
            <a:prstGeom prst="rect">
              <a:avLst/>
            </a:prstGeom>
            <a:noFill/>
            <a:ln w="19050" cap="flat" cmpd="sng">
              <a:solidFill>
                <a:srgbClr val="0000CC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7" name="Rectangle 41"/>
            <p:cNvSpPr/>
            <p:nvPr/>
          </p:nvSpPr>
          <p:spPr>
            <a:xfrm>
              <a:off x="3674" y="1026"/>
              <a:ext cx="346" cy="100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004C8"/>
                  </a:solidFill>
                  <a:latin typeface="Arial" panose="020B0604020202020204" pitchFamily="34" charset="0"/>
                  <a:ea typeface="楷体_GB2312" pitchFamily="49" charset="-122"/>
                </a:rPr>
                <a:t>被测放大器</a:t>
              </a:r>
              <a:endParaRPr lang="zh-CN" altLang="en-US" sz="2400" b="1" dirty="0">
                <a:solidFill>
                  <a:srgbClr val="2004C8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498" name="Text Box 42"/>
            <p:cNvSpPr txBox="1"/>
            <p:nvPr/>
          </p:nvSpPr>
          <p:spPr>
            <a:xfrm>
              <a:off x="4156" y="1135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9" name="Text Box 43"/>
            <p:cNvSpPr txBox="1"/>
            <p:nvPr/>
          </p:nvSpPr>
          <p:spPr>
            <a:xfrm>
              <a:off x="4156" y="1787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0" name="Oval 44"/>
            <p:cNvSpPr/>
            <p:nvPr/>
          </p:nvSpPr>
          <p:spPr>
            <a:xfrm>
              <a:off x="3220" y="969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1" name="Line 45"/>
            <p:cNvSpPr/>
            <p:nvPr/>
          </p:nvSpPr>
          <p:spPr>
            <a:xfrm flipH="1">
              <a:off x="3277" y="997"/>
              <a:ext cx="3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2" name="Oval 46"/>
            <p:cNvSpPr/>
            <p:nvPr/>
          </p:nvSpPr>
          <p:spPr>
            <a:xfrm>
              <a:off x="3220" y="2018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3" name="Line 47"/>
            <p:cNvSpPr/>
            <p:nvPr/>
          </p:nvSpPr>
          <p:spPr>
            <a:xfrm flipH="1">
              <a:off x="3277" y="2046"/>
              <a:ext cx="3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4" name="Text Box 49"/>
            <p:cNvSpPr txBox="1"/>
            <p:nvPr/>
          </p:nvSpPr>
          <p:spPr>
            <a:xfrm>
              <a:off x="4496" y="1338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 b="1" baseline="-250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Text Box 50"/>
            <p:cNvSpPr txBox="1"/>
            <p:nvPr/>
          </p:nvSpPr>
          <p:spPr>
            <a:xfrm>
              <a:off x="3050" y="1310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Line 54"/>
            <p:cNvSpPr/>
            <p:nvPr/>
          </p:nvSpPr>
          <p:spPr>
            <a:xfrm>
              <a:off x="3447" y="2047"/>
              <a:ext cx="0" cy="14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7" name="Line 55"/>
            <p:cNvSpPr/>
            <p:nvPr/>
          </p:nvSpPr>
          <p:spPr>
            <a:xfrm>
              <a:off x="3362" y="2188"/>
              <a:ext cx="17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8" name="Oval 56"/>
            <p:cNvSpPr/>
            <p:nvPr/>
          </p:nvSpPr>
          <p:spPr>
            <a:xfrm>
              <a:off x="3419" y="2018"/>
              <a:ext cx="57" cy="5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9" name="Line 59"/>
            <p:cNvSpPr/>
            <p:nvPr/>
          </p:nvSpPr>
          <p:spPr>
            <a:xfrm flipV="1">
              <a:off x="4609" y="1026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0510" name="Line 60"/>
            <p:cNvSpPr/>
            <p:nvPr/>
          </p:nvSpPr>
          <p:spPr>
            <a:xfrm>
              <a:off x="4609" y="1678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</p:grpSp>
      <p:sp>
        <p:nvSpPr>
          <p:cNvPr id="20511" name="Line 53"/>
          <p:cNvSpPr/>
          <p:nvPr/>
        </p:nvSpPr>
        <p:spPr>
          <a:xfrm>
            <a:off x="6734175" y="3519488"/>
            <a:ext cx="2698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oup 68"/>
          <p:cNvGrpSpPr/>
          <p:nvPr/>
        </p:nvGrpSpPr>
        <p:grpSpPr>
          <a:xfrm>
            <a:off x="6913563" y="1493838"/>
            <a:ext cx="1709737" cy="1846262"/>
            <a:chOff x="4581" y="941"/>
            <a:chExt cx="1077" cy="1163"/>
          </a:xfrm>
        </p:grpSpPr>
        <p:sp>
          <p:nvSpPr>
            <p:cNvPr id="20513" name="Rectangle 26"/>
            <p:cNvSpPr/>
            <p:nvPr/>
          </p:nvSpPr>
          <p:spPr>
            <a:xfrm>
              <a:off x="4893" y="1366"/>
              <a:ext cx="113" cy="312"/>
            </a:xfrm>
            <a:prstGeom prst="rect">
              <a:avLst/>
            </a:prstGeom>
            <a:noFill/>
            <a:ln w="2857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4" name="Line 36"/>
            <p:cNvSpPr/>
            <p:nvPr/>
          </p:nvSpPr>
          <p:spPr>
            <a:xfrm>
              <a:off x="4949" y="969"/>
              <a:ext cx="0" cy="39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5" name="Line 37"/>
            <p:cNvSpPr/>
            <p:nvPr/>
          </p:nvSpPr>
          <p:spPr>
            <a:xfrm flipH="1">
              <a:off x="4581" y="969"/>
              <a:ext cx="79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6" name="Line 38"/>
            <p:cNvSpPr/>
            <p:nvPr/>
          </p:nvSpPr>
          <p:spPr>
            <a:xfrm>
              <a:off x="4949" y="1678"/>
              <a:ext cx="1" cy="3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7" name="Line 39"/>
            <p:cNvSpPr/>
            <p:nvPr/>
          </p:nvSpPr>
          <p:spPr>
            <a:xfrm flipH="1">
              <a:off x="4581" y="2075"/>
              <a:ext cx="8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8" name="Text Box 48"/>
            <p:cNvSpPr txBox="1"/>
            <p:nvPr/>
          </p:nvSpPr>
          <p:spPr>
            <a:xfrm>
              <a:off x="5261" y="1366"/>
              <a:ext cx="3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400" b="1" baseline="-25000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’</a:t>
              </a:r>
              <a:endPara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9" name="Oval 51"/>
            <p:cNvSpPr/>
            <p:nvPr/>
          </p:nvSpPr>
          <p:spPr>
            <a:xfrm>
              <a:off x="4921" y="941"/>
              <a:ext cx="57" cy="5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0" name="Oval 52"/>
            <p:cNvSpPr/>
            <p:nvPr/>
          </p:nvSpPr>
          <p:spPr>
            <a:xfrm>
              <a:off x="4921" y="2047"/>
              <a:ext cx="57" cy="5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1" name="Oval 57"/>
            <p:cNvSpPr/>
            <p:nvPr/>
          </p:nvSpPr>
          <p:spPr>
            <a:xfrm>
              <a:off x="5402" y="2046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2" name="Oval 58"/>
            <p:cNvSpPr/>
            <p:nvPr/>
          </p:nvSpPr>
          <p:spPr>
            <a:xfrm>
              <a:off x="5374" y="941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3" name="Line 61"/>
            <p:cNvSpPr/>
            <p:nvPr/>
          </p:nvSpPr>
          <p:spPr>
            <a:xfrm flipV="1">
              <a:off x="5403" y="1026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0524" name="Line 62"/>
            <p:cNvSpPr/>
            <p:nvPr/>
          </p:nvSpPr>
          <p:spPr>
            <a:xfrm>
              <a:off x="5431" y="1678"/>
              <a:ext cx="0" cy="3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0525" name="Text Box 63"/>
            <p:cNvSpPr txBox="1"/>
            <p:nvPr/>
          </p:nvSpPr>
          <p:spPr>
            <a:xfrm>
              <a:off x="4978" y="1395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Rectangle 66"/>
          <p:cNvSpPr/>
          <p:nvPr/>
        </p:nvSpPr>
        <p:spPr>
          <a:xfrm>
            <a:off x="1241425" y="4598988"/>
            <a:ext cx="2881313" cy="5127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33400" indent="-5334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r>
              <a:rPr lang="zh-CN" altLang="en-US" b="1" dirty="0">
                <a:solidFill>
                  <a:srgbClr val="0033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带入公式计算</a:t>
            </a:r>
            <a:endParaRPr lang="zh-CN" altLang="en-US" b="1" dirty="0">
              <a:solidFill>
                <a:srgbClr val="0033CC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0527" name="Line 67"/>
          <p:cNvSpPr/>
          <p:nvPr/>
        </p:nvSpPr>
        <p:spPr>
          <a:xfrm>
            <a:off x="6869113" y="3338513"/>
            <a:ext cx="0" cy="1809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66"/>
          <p:cNvGrpSpPr/>
          <p:nvPr/>
        </p:nvGrpSpPr>
        <p:grpSpPr>
          <a:xfrm>
            <a:off x="544195" y="1778318"/>
            <a:ext cx="7991475" cy="1841500"/>
            <a:chOff x="432" y="1200"/>
            <a:chExt cx="4944" cy="1160"/>
          </a:xfrm>
        </p:grpSpPr>
        <p:sp>
          <p:nvSpPr>
            <p:cNvPr id="5128" name="Line 267"/>
            <p:cNvSpPr/>
            <p:nvPr/>
          </p:nvSpPr>
          <p:spPr>
            <a:xfrm>
              <a:off x="2900" y="1584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9" name="Text Box 268"/>
            <p:cNvSpPr txBox="1"/>
            <p:nvPr/>
          </p:nvSpPr>
          <p:spPr>
            <a:xfrm>
              <a:off x="1296" y="1200"/>
              <a:ext cx="816" cy="34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just"/>
              <a:r>
                <a:rPr lang="zh-CN" altLang="en-US" b="1" dirty="0">
                  <a:solidFill>
                    <a:srgbClr val="3366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输入级</a:t>
              </a:r>
              <a:endParaRPr lang="zh-CN" altLang="en-US" b="1" dirty="0">
                <a:solidFill>
                  <a:srgbClr val="3366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130" name="Text Box 269"/>
            <p:cNvSpPr txBox="1"/>
            <p:nvPr/>
          </p:nvSpPr>
          <p:spPr>
            <a:xfrm>
              <a:off x="2549" y="1220"/>
              <a:ext cx="811" cy="34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just"/>
              <a:r>
                <a:rPr lang="zh-CN" altLang="en-US" b="1" dirty="0">
                  <a:solidFill>
                    <a:srgbClr val="3366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中间级</a:t>
              </a:r>
              <a:endParaRPr lang="zh-CN" altLang="en-US" b="1" dirty="0">
                <a:solidFill>
                  <a:srgbClr val="3366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131" name="Text Box 270"/>
            <p:cNvSpPr txBox="1"/>
            <p:nvPr/>
          </p:nvSpPr>
          <p:spPr>
            <a:xfrm>
              <a:off x="2544" y="1824"/>
              <a:ext cx="682" cy="5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zh-CN" altLang="en-US" sz="2400" b="1" dirty="0">
                  <a:solidFill>
                    <a:srgbClr val="3366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偏置    </a:t>
              </a:r>
              <a:endParaRPr lang="zh-CN" altLang="en-US" sz="2400" b="1" dirty="0">
                <a:solidFill>
                  <a:srgbClr val="3366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3366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电路</a:t>
              </a:r>
              <a:endParaRPr lang="zh-CN" altLang="en-US" sz="2400" b="1" dirty="0">
                <a:solidFill>
                  <a:srgbClr val="3366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132" name="Text Box 271"/>
            <p:cNvSpPr txBox="1"/>
            <p:nvPr/>
          </p:nvSpPr>
          <p:spPr>
            <a:xfrm>
              <a:off x="3802" y="1220"/>
              <a:ext cx="806" cy="34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b">
              <a:spAutoFit/>
            </a:bodyPr>
            <a:p>
              <a:pPr algn="just"/>
              <a:r>
                <a:rPr lang="zh-CN" altLang="en-US" b="1" dirty="0">
                  <a:solidFill>
                    <a:srgbClr val="3366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输出级</a:t>
              </a:r>
              <a:endParaRPr lang="zh-CN" altLang="en-US" b="1" dirty="0">
                <a:solidFill>
                  <a:srgbClr val="3366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133" name="Line 272"/>
            <p:cNvSpPr/>
            <p:nvPr/>
          </p:nvSpPr>
          <p:spPr>
            <a:xfrm>
              <a:off x="1604" y="158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4" name="Line 273"/>
            <p:cNvSpPr/>
            <p:nvPr/>
          </p:nvSpPr>
          <p:spPr>
            <a:xfrm>
              <a:off x="1604" y="2016"/>
              <a:ext cx="9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5" name="Line 274"/>
            <p:cNvSpPr/>
            <p:nvPr/>
          </p:nvSpPr>
          <p:spPr>
            <a:xfrm>
              <a:off x="3236" y="2016"/>
              <a:ext cx="9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6" name="Line 275"/>
            <p:cNvSpPr/>
            <p:nvPr/>
          </p:nvSpPr>
          <p:spPr>
            <a:xfrm flipV="1">
              <a:off x="4148" y="158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7" name="Line 276"/>
            <p:cNvSpPr/>
            <p:nvPr/>
          </p:nvSpPr>
          <p:spPr>
            <a:xfrm>
              <a:off x="2112" y="1392"/>
              <a:ext cx="3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8" name="Line 277"/>
            <p:cNvSpPr/>
            <p:nvPr/>
          </p:nvSpPr>
          <p:spPr>
            <a:xfrm>
              <a:off x="3360" y="1392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9" name="Line 278"/>
            <p:cNvSpPr/>
            <p:nvPr/>
          </p:nvSpPr>
          <p:spPr>
            <a:xfrm flipH="1">
              <a:off x="836" y="1248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0" name="Line 279"/>
            <p:cNvSpPr/>
            <p:nvPr/>
          </p:nvSpPr>
          <p:spPr>
            <a:xfrm flipH="1">
              <a:off x="836" y="1488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1" name="Line 280"/>
            <p:cNvSpPr/>
            <p:nvPr/>
          </p:nvSpPr>
          <p:spPr>
            <a:xfrm flipH="1">
              <a:off x="4631" y="1392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2" name="Oval 281"/>
            <p:cNvSpPr/>
            <p:nvPr/>
          </p:nvSpPr>
          <p:spPr>
            <a:xfrm>
              <a:off x="788" y="1200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43" name="Oval 282"/>
            <p:cNvSpPr/>
            <p:nvPr/>
          </p:nvSpPr>
          <p:spPr>
            <a:xfrm>
              <a:off x="788" y="1440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44" name="Oval 283"/>
            <p:cNvSpPr/>
            <p:nvPr/>
          </p:nvSpPr>
          <p:spPr>
            <a:xfrm>
              <a:off x="5063" y="1344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45" name="Text Box 284"/>
            <p:cNvSpPr txBox="1"/>
            <p:nvPr/>
          </p:nvSpPr>
          <p:spPr>
            <a:xfrm>
              <a:off x="432" y="1235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输入端</a:t>
              </a:r>
              <a:endParaRPr lang="zh-CN" altLang="en-US" sz="2000" b="1" dirty="0">
                <a:solidFill>
                  <a:srgbClr val="3366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5146" name="Text Box 285"/>
            <p:cNvSpPr txBox="1"/>
            <p:nvPr/>
          </p:nvSpPr>
          <p:spPr>
            <a:xfrm>
              <a:off x="4752" y="1440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66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输出端</a:t>
              </a:r>
              <a:endParaRPr lang="zh-CN" altLang="en-US" sz="2000" b="1" dirty="0">
                <a:solidFill>
                  <a:srgbClr val="3366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5125" name="Rectangle 289"/>
          <p:cNvSpPr/>
          <p:nvPr/>
        </p:nvSpPr>
        <p:spPr>
          <a:xfrm>
            <a:off x="183833" y="3848418"/>
            <a:ext cx="8497887" cy="18446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 入 级：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由差放构成。可减小零点漂移和抑制干扰。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 间 级：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共射放大电路。用于电压放大。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 出 级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：互补对称电路。降低输出电阻，提高带载能力。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偏置电路：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由恒流源电路构成。确定运放各级的静态工作点。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6" name="Text Box 296"/>
          <p:cNvSpPr txBox="1"/>
          <p:nvPr/>
        </p:nvSpPr>
        <p:spPr>
          <a:xfrm>
            <a:off x="2658745" y="1194118"/>
            <a:ext cx="3825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直流耦合的多级放大电路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9461" name="Text Box 7"/>
          <p:cNvSpPr txBox="1"/>
          <p:nvPr/>
        </p:nvSpPr>
        <p:spPr>
          <a:xfrm>
            <a:off x="544195" y="514350"/>
            <a:ext cx="3768090" cy="521970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运算放大器原理</a:t>
            </a:r>
            <a:endParaRPr lang="zh-CN" altLang="en-US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4"/>
          <p:cNvSpPr>
            <a:spLocks noGrp="1"/>
          </p:cNvSpPr>
          <p:nvPr>
            <p:ph type="title"/>
          </p:nvPr>
        </p:nvSpPr>
        <p:spPr>
          <a:xfrm>
            <a:off x="454025" y="757873"/>
            <a:ext cx="4005263" cy="582612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solidFill>
                  <a:srgbClr val="FF6600"/>
                </a:solidFill>
                <a:latin typeface="隶书" panose="02010509060101010101" pitchFamily="49" charset="-122"/>
              </a:rPr>
              <a:t>一</a:t>
            </a:r>
            <a:r>
              <a:rPr lang="en-US" altLang="zh-CN" b="1" dirty="0">
                <a:solidFill>
                  <a:srgbClr val="FF6600"/>
                </a:solidFill>
                <a:latin typeface="隶书" panose="02010509060101010101" pitchFamily="49" charset="-122"/>
              </a:rPr>
              <a:t>.   </a:t>
            </a:r>
            <a:r>
              <a:rPr lang="zh-CN" altLang="en-US" b="1" dirty="0">
                <a:solidFill>
                  <a:srgbClr val="FF6600"/>
                </a:solidFill>
                <a:latin typeface="隶书" panose="02010509060101010101" pitchFamily="49" charset="-122"/>
              </a:rPr>
              <a:t>实验目的</a:t>
            </a:r>
            <a:endParaRPr lang="zh-CN" altLang="en-US" b="1" dirty="0">
              <a:solidFill>
                <a:srgbClr val="FF6600"/>
              </a:solidFill>
              <a:latin typeface="隶书" panose="02010509060101010101" pitchFamily="49" charset="-122"/>
            </a:endParaRPr>
          </a:p>
        </p:txBody>
      </p:sp>
      <p:sp>
        <p:nvSpPr>
          <p:cNvPr id="4098" name="Rectangle 12"/>
          <p:cNvSpPr/>
          <p:nvPr/>
        </p:nvSpPr>
        <p:spPr>
          <a:xfrm>
            <a:off x="827088" y="1917700"/>
            <a:ext cx="7632700" cy="3024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en-US" altLang="zh-CN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en-US" altLang="zh-CN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en-US" altLang="zh-CN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9" name="Rectangle 26"/>
          <p:cNvSpPr/>
          <p:nvPr/>
        </p:nvSpPr>
        <p:spPr>
          <a:xfrm>
            <a:off x="719455" y="1446530"/>
            <a:ext cx="7704455" cy="36156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进一步熟悉软件使用。</a:t>
            </a:r>
            <a:endParaRPr lang="en-US" altLang="zh-CN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了解二极管三极管伏安特性的观测方法</a:t>
            </a:r>
            <a:endParaRPr lang="en-US" altLang="zh-CN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掌握直流电压、电流及正弦信号的测试方法</a:t>
            </a:r>
            <a:endParaRPr lang="en-US" altLang="zh-CN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学习共射</a:t>
            </a: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NPN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单级放大器静态工作点、放大倍数及其输入、输出电阻的测试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学习运放电路的基本运算功能的仿真测试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29"/>
          <p:cNvSpPr txBox="1">
            <a:spLocks noChangeArrowheads="1"/>
          </p:cNvSpPr>
          <p:nvPr/>
        </p:nvSpPr>
        <p:spPr>
          <a:xfrm>
            <a:off x="309880" y="1149668"/>
            <a:ext cx="8280400" cy="4535488"/>
          </a:xfrm>
          <a:prstGeom prst="rect">
            <a:avLst/>
          </a:prstGeom>
          <a:noFill/>
        </p:spPr>
        <p:txBody>
          <a:bodyPr/>
          <a:lstStyle/>
          <a:p>
            <a:pPr marL="342900" marR="0" indent="-342900" defTabSz="914400" eaLnBrk="0" hangingPunct="0"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Tx/>
              <a:defRPr/>
            </a:pP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</a:t>
            </a: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实际运放具有高增益 、低漂移、高输入阻抗、低输出阻抗、可靠性高的特点 ，因此可以视其为理想器件。运放的理想参数：</a:t>
            </a:r>
            <a:endParaRPr kumimoji="0" lang="zh-CN" altLang="en-US" b="1" kern="0" cap="none" spc="0" normalizeH="0" baseline="0" noProof="0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indent="-342900" defTabSz="914400" eaLnBrk="0" hangingPunct="0"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（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）开环电压增益 		</a:t>
            </a:r>
            <a:r>
              <a:rPr kumimoji="0" lang="en-US" altLang="zh-CN" b="1" i="1" kern="0" cap="none" spc="0" normalizeH="0" baseline="0" noProof="0" dirty="0" err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A</a:t>
            </a:r>
            <a:r>
              <a:rPr kumimoji="0" lang="en-US" altLang="zh-CN" b="1" kern="0" cap="none" spc="0" normalizeH="0" baseline="-25000" noProof="0" dirty="0" err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vd</a:t>
            </a:r>
            <a:r>
              <a:rPr kumimoji="0" lang="en-US" altLang="zh-CN" b="1" kern="0" cap="none" spc="0" normalizeH="0" baseline="-2500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= ∞</a:t>
            </a:r>
            <a:endParaRPr kumimoji="0" lang="en-US" altLang="zh-CN" b="1" kern="0" cap="none" spc="0" normalizeH="0" baseline="0" noProof="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indent="-342900" defTabSz="914400" eaLnBrk="0" hangingPunct="0"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）输入电阻          	</a:t>
            </a:r>
            <a:r>
              <a:rPr kumimoji="0" lang="en-US" altLang="zh-CN" b="1" i="1" kern="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R</a:t>
            </a:r>
            <a:r>
              <a:rPr kumimoji="0" lang="en-US" altLang="zh-CN" b="1" kern="0" cap="none" spc="0" normalizeH="0" baseline="-2500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id 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= ∞</a:t>
            </a:r>
            <a:endParaRPr kumimoji="0" lang="en-US" altLang="zh-CN" b="1" kern="0" cap="none" spc="0" normalizeH="0" baseline="0" noProof="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342900" marR="0" indent="-342900" defTabSz="914400" eaLnBrk="0" hangingPunct="0"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）输出电阻         	</a:t>
            </a:r>
            <a:r>
              <a:rPr kumimoji="0" lang="en-US" altLang="zh-CN" b="1" i="1" kern="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R</a:t>
            </a:r>
            <a:r>
              <a:rPr kumimoji="0" lang="en-US" altLang="zh-CN" b="1" kern="0" cap="none" spc="0" normalizeH="0" baseline="-2500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o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= 0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kumimoji="0" lang="en-US" altLang="zh-CN" b="1" kern="0" cap="none" spc="0" normalizeH="0" baseline="0" noProof="0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indent="-342900" defTabSz="914400" eaLnBrk="0" hangingPunct="0"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4</a:t>
            </a: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）开环带宽        	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BW= ∞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endParaRPr kumimoji="0" lang="en-US" altLang="zh-CN" b="1" kern="0" cap="none" spc="0" normalizeH="0" baseline="0" noProof="0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indent="-342900" defTabSz="914400" eaLnBrk="0" hangingPunct="0">
              <a:lnSpc>
                <a:spcPct val="11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5</a:t>
            </a:r>
            <a:r>
              <a:rPr kumimoji="0" lang="zh-CN" altLang="en-US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）共模抑制比      	</a:t>
            </a:r>
            <a:r>
              <a:rPr kumimoji="0" lang="en-US" altLang="zh-CN" b="1" i="1" kern="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K</a:t>
            </a:r>
            <a:r>
              <a:rPr kumimoji="0" lang="en-US" altLang="zh-CN" b="1" kern="0" cap="none" spc="0" normalizeH="0" baseline="-2500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CMR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=∞</a:t>
            </a:r>
            <a:r>
              <a:rPr kumimoji="0" lang="en-US" altLang="zh-CN" b="1" kern="0" cap="none" spc="0" normalizeH="0" baseline="0" noProof="0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	</a:t>
            </a:r>
            <a:endParaRPr kumimoji="0" lang="en-US" altLang="zh-CN" b="1" kern="0" cap="none" spc="0" normalizeH="0" baseline="0" noProof="0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148" name="Rectangle 33"/>
          <p:cNvSpPr/>
          <p:nvPr/>
        </p:nvSpPr>
        <p:spPr>
          <a:xfrm>
            <a:off x="759143" y="654368"/>
            <a:ext cx="33115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运放的特点：</a:t>
            </a:r>
            <a:endParaRPr lang="zh-CN" altLang="en-US" b="1" dirty="0">
              <a:solidFill>
                <a:srgbClr val="FF66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9" name="灯片编号占位符 3"/>
          <p:cNvSpPr txBox="1">
            <a:spLocks noGrp="1"/>
          </p:cNvSpPr>
          <p:nvPr>
            <p:ph type="sldNum" sz="quarter" idx="11"/>
          </p:nvPr>
        </p:nvSpPr>
        <p:spPr>
          <a:xfrm>
            <a:off x="335280" y="5856605"/>
            <a:ext cx="2133600" cy="47625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116"/>
          <p:cNvSpPr/>
          <p:nvPr/>
        </p:nvSpPr>
        <p:spPr>
          <a:xfrm>
            <a:off x="4716463" y="2205038"/>
            <a:ext cx="4176712" cy="222726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b="1" dirty="0">
                <a:latin typeface="Arial" panose="020B0604020202020204" pitchFamily="34" charset="0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</a:rPr>
              <a:t>反相输入端 、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000" b="1" dirty="0">
                <a:latin typeface="Arial" panose="020B0604020202020204" pitchFamily="34" charset="0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</a:rPr>
              <a:t>同相输入端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6</a:t>
            </a:r>
            <a:r>
              <a:rPr lang="en-US" altLang="zh-CN" sz="2000" b="1" dirty="0">
                <a:latin typeface="Arial" panose="020B0604020202020204" pitchFamily="34" charset="0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</a:rPr>
              <a:t>输出端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000" b="1" dirty="0">
                <a:latin typeface="Arial" panose="020B0604020202020204" pitchFamily="34" charset="0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</a:rPr>
              <a:t>负电源端、 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7</a:t>
            </a:r>
            <a:r>
              <a:rPr lang="en-US" altLang="zh-CN" sz="2000" b="1" dirty="0">
                <a:latin typeface="Arial" panose="020B0604020202020204" pitchFamily="34" charset="0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</a:rPr>
              <a:t>正电源端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5</a:t>
            </a:r>
            <a:r>
              <a:rPr lang="en-US" altLang="zh-CN" sz="2000" b="1" dirty="0">
                <a:latin typeface="Arial" panose="020B0604020202020204" pitchFamily="34" charset="0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</a:rPr>
              <a:t>接调零电位器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8</a:t>
            </a:r>
            <a:r>
              <a:rPr lang="en-US" altLang="zh-CN" sz="2000" b="1" dirty="0">
                <a:latin typeface="Arial" panose="020B0604020202020204" pitchFamily="34" charset="0"/>
              </a:rPr>
              <a:t>—</a:t>
            </a:r>
            <a:r>
              <a:rPr lang="zh-CN" altLang="en-US" sz="2000" b="1" dirty="0">
                <a:latin typeface="Arial" panose="020B0604020202020204" pitchFamily="34" charset="0"/>
              </a:rPr>
              <a:t>闲置端（</a:t>
            </a:r>
            <a:r>
              <a:rPr lang="en-US" altLang="zh-CN" sz="2000" b="1" dirty="0">
                <a:latin typeface="Arial" panose="020B0604020202020204" pitchFamily="34" charset="0"/>
              </a:rPr>
              <a:t>NC</a:t>
            </a:r>
            <a:r>
              <a:rPr lang="zh-CN" altLang="en-US" sz="2000" b="1" dirty="0">
                <a:latin typeface="Arial" panose="020B0604020202020204" pitchFamily="34" charset="0"/>
              </a:rPr>
              <a:t>）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7172" name="Text Box 117"/>
          <p:cNvSpPr txBox="1"/>
          <p:nvPr/>
        </p:nvSpPr>
        <p:spPr>
          <a:xfrm>
            <a:off x="2009775" y="3392488"/>
            <a:ext cx="20494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1       2       3       4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grpSp>
        <p:nvGrpSpPr>
          <p:cNvPr id="7173" name="Group 118"/>
          <p:cNvGrpSpPr/>
          <p:nvPr/>
        </p:nvGrpSpPr>
        <p:grpSpPr>
          <a:xfrm>
            <a:off x="1908175" y="1557338"/>
            <a:ext cx="2174875" cy="1863725"/>
            <a:chOff x="3959" y="704"/>
            <a:chExt cx="1370" cy="1174"/>
          </a:xfrm>
        </p:grpSpPr>
        <p:sp>
          <p:nvSpPr>
            <p:cNvPr id="7199" name="AutoShape 119"/>
            <p:cNvSpPr/>
            <p:nvPr/>
          </p:nvSpPr>
          <p:spPr>
            <a:xfrm rot="-5400000" flipV="1">
              <a:off x="4056" y="983"/>
              <a:ext cx="190" cy="50"/>
            </a:xfrm>
            <a:prstGeom prst="homePlate">
              <a:avLst>
                <a:gd name="adj" fmla="val 9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00" name="AutoShape 120"/>
            <p:cNvSpPr/>
            <p:nvPr/>
          </p:nvSpPr>
          <p:spPr>
            <a:xfrm rot="-5400000" flipV="1">
              <a:off x="4407" y="983"/>
              <a:ext cx="190" cy="50"/>
            </a:xfrm>
            <a:prstGeom prst="homePlate">
              <a:avLst>
                <a:gd name="adj" fmla="val 9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01" name="AutoShape 121"/>
            <p:cNvSpPr/>
            <p:nvPr/>
          </p:nvSpPr>
          <p:spPr>
            <a:xfrm rot="-5400000" flipV="1">
              <a:off x="4758" y="983"/>
              <a:ext cx="190" cy="50"/>
            </a:xfrm>
            <a:prstGeom prst="homePlate">
              <a:avLst>
                <a:gd name="adj" fmla="val 9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02" name="AutoShape 122"/>
            <p:cNvSpPr/>
            <p:nvPr/>
          </p:nvSpPr>
          <p:spPr>
            <a:xfrm rot="-5400000" flipV="1">
              <a:off x="5109" y="983"/>
              <a:ext cx="190" cy="50"/>
            </a:xfrm>
            <a:prstGeom prst="homePlate">
              <a:avLst>
                <a:gd name="adj" fmla="val 9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03" name="AutoShape 123"/>
            <p:cNvSpPr/>
            <p:nvPr/>
          </p:nvSpPr>
          <p:spPr>
            <a:xfrm rot="5400000">
              <a:off x="4056" y="1758"/>
              <a:ext cx="190" cy="50"/>
            </a:xfrm>
            <a:prstGeom prst="homePlate">
              <a:avLst>
                <a:gd name="adj" fmla="val 9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04" name="AutoShape 124"/>
            <p:cNvSpPr/>
            <p:nvPr/>
          </p:nvSpPr>
          <p:spPr>
            <a:xfrm rot="5400000">
              <a:off x="4407" y="1758"/>
              <a:ext cx="190" cy="50"/>
            </a:xfrm>
            <a:prstGeom prst="homePlate">
              <a:avLst>
                <a:gd name="adj" fmla="val 9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05" name="AutoShape 125"/>
            <p:cNvSpPr/>
            <p:nvPr/>
          </p:nvSpPr>
          <p:spPr>
            <a:xfrm rot="5400000">
              <a:off x="4758" y="1758"/>
              <a:ext cx="190" cy="50"/>
            </a:xfrm>
            <a:prstGeom prst="homePlate">
              <a:avLst>
                <a:gd name="adj" fmla="val 9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06" name="AutoShape 126"/>
            <p:cNvSpPr/>
            <p:nvPr/>
          </p:nvSpPr>
          <p:spPr>
            <a:xfrm rot="5400000">
              <a:off x="5109" y="1758"/>
              <a:ext cx="190" cy="50"/>
            </a:xfrm>
            <a:prstGeom prst="homePlate">
              <a:avLst>
                <a:gd name="adj" fmla="val 9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07" name="Text Box 127"/>
            <p:cNvSpPr txBox="1"/>
            <p:nvPr/>
          </p:nvSpPr>
          <p:spPr>
            <a:xfrm>
              <a:off x="3965" y="1103"/>
              <a:ext cx="1364" cy="613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80000"/>
                </a:lnSpc>
              </a:pPr>
              <a:endParaRPr lang="en-US" altLang="zh-CN" dirty="0">
                <a:latin typeface="Times New Roman" panose="02020603050405020304" pitchFamily="18" charset="0"/>
                <a:ea typeface="黑体" panose="02010609060101010101" charset="-122"/>
              </a:endParaRPr>
            </a:p>
            <a:p>
              <a:pPr>
                <a:lnSpc>
                  <a:spcPct val="6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黑体" panose="02010609060101010101" charset="-122"/>
                </a:rPr>
                <a:t>    </a:t>
              </a: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charset="-122"/>
                </a:rPr>
                <a:t>741</a:t>
              </a: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charset="-122"/>
                </a:rPr>
                <a:t>或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charset="-122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ea typeface="黑体" panose="02010609060101010101" charset="-122"/>
                </a:rPr>
                <a:t>OP07</a:t>
              </a:r>
              <a:endParaRPr lang="en-US" altLang="zh-CN" sz="2000" dirty="0">
                <a:latin typeface="Times New Roman" panose="02020603050405020304" pitchFamily="18" charset="0"/>
                <a:ea typeface="黑体" panose="02010609060101010101" charset="-122"/>
              </a:endParaRPr>
            </a:p>
            <a:p>
              <a:pPr>
                <a:lnSpc>
                  <a:spcPct val="6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黑体" panose="02010609060101010101" charset="-122"/>
                </a:rPr>
                <a:t>   </a:t>
              </a:r>
              <a:endParaRPr lang="en-US" altLang="zh-CN" dirty="0"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7208" name="AutoShape 128"/>
            <p:cNvSpPr/>
            <p:nvPr/>
          </p:nvSpPr>
          <p:spPr>
            <a:xfrm flipH="1">
              <a:off x="3959" y="1340"/>
              <a:ext cx="100" cy="142"/>
            </a:xfrm>
            <a:prstGeom prst="moon">
              <a:avLst>
                <a:gd name="adj" fmla="val 87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09" name="Oval 129"/>
            <p:cNvSpPr/>
            <p:nvPr/>
          </p:nvSpPr>
          <p:spPr>
            <a:xfrm>
              <a:off x="4009" y="1617"/>
              <a:ext cx="50" cy="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10" name="Text Box 130"/>
            <p:cNvSpPr txBox="1"/>
            <p:nvPr/>
          </p:nvSpPr>
          <p:spPr>
            <a:xfrm>
              <a:off x="4043" y="704"/>
              <a:ext cx="1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8       7       6       5</a:t>
              </a:r>
              <a:endPara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sp>
        <p:nvSpPr>
          <p:cNvPr id="7174" name="Rectangle 132"/>
          <p:cNvSpPr/>
          <p:nvPr/>
        </p:nvSpPr>
        <p:spPr>
          <a:xfrm>
            <a:off x="971550" y="765175"/>
            <a:ext cx="3816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009999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电路符号及封装形式</a:t>
            </a:r>
            <a:endParaRPr lang="zh-CN" altLang="en-US" b="1" dirty="0">
              <a:solidFill>
                <a:srgbClr val="009999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pSp>
        <p:nvGrpSpPr>
          <p:cNvPr id="7175" name="Group 153"/>
          <p:cNvGrpSpPr/>
          <p:nvPr/>
        </p:nvGrpSpPr>
        <p:grpSpPr>
          <a:xfrm>
            <a:off x="1692275" y="3924300"/>
            <a:ext cx="2736850" cy="1971675"/>
            <a:chOff x="1066" y="2472"/>
            <a:chExt cx="1724" cy="1242"/>
          </a:xfrm>
        </p:grpSpPr>
        <p:grpSp>
          <p:nvGrpSpPr>
            <p:cNvPr id="7176" name="Group 146"/>
            <p:cNvGrpSpPr/>
            <p:nvPr/>
          </p:nvGrpSpPr>
          <p:grpSpPr>
            <a:xfrm>
              <a:off x="1066" y="2472"/>
              <a:ext cx="1724" cy="1242"/>
              <a:chOff x="1066" y="2472"/>
              <a:chExt cx="1724" cy="1242"/>
            </a:xfrm>
          </p:grpSpPr>
          <p:grpSp>
            <p:nvGrpSpPr>
              <p:cNvPr id="7182" name="Group 26"/>
              <p:cNvGrpSpPr/>
              <p:nvPr/>
            </p:nvGrpSpPr>
            <p:grpSpPr>
              <a:xfrm>
                <a:off x="1066" y="2704"/>
                <a:ext cx="1724" cy="783"/>
                <a:chOff x="3231" y="2924"/>
                <a:chExt cx="2166" cy="1056"/>
              </a:xfrm>
            </p:grpSpPr>
            <p:sp>
              <p:nvSpPr>
                <p:cNvPr id="7189" name="Text Box 27"/>
                <p:cNvSpPr txBox="1"/>
                <p:nvPr/>
              </p:nvSpPr>
              <p:spPr>
                <a:xfrm>
                  <a:off x="3881" y="3466"/>
                  <a:ext cx="433" cy="33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＋</a:t>
                  </a:r>
                  <a:endParaRPr lang="zh-CN" altLang="en-US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7190" name="Group 28"/>
                <p:cNvGrpSpPr/>
                <p:nvPr/>
              </p:nvGrpSpPr>
              <p:grpSpPr>
                <a:xfrm>
                  <a:off x="3237" y="2924"/>
                  <a:ext cx="1728" cy="1056"/>
                  <a:chOff x="2985" y="2842"/>
                  <a:chExt cx="1728" cy="1056"/>
                </a:xfrm>
              </p:grpSpPr>
              <p:sp>
                <p:nvSpPr>
                  <p:cNvPr id="7193" name="AutoShape 29"/>
                  <p:cNvSpPr/>
                  <p:nvPr/>
                </p:nvSpPr>
                <p:spPr>
                  <a:xfrm rot="5400000">
                    <a:off x="3489" y="2962"/>
                    <a:ext cx="1056" cy="816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194" name="Line 30"/>
                  <p:cNvSpPr/>
                  <p:nvPr/>
                </p:nvSpPr>
                <p:spPr>
                  <a:xfrm>
                    <a:off x="3321" y="3130"/>
                    <a:ext cx="288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95" name="Line 31"/>
                  <p:cNvSpPr/>
                  <p:nvPr/>
                </p:nvSpPr>
                <p:spPr>
                  <a:xfrm>
                    <a:off x="3321" y="3658"/>
                    <a:ext cx="288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96" name="Text Box 32"/>
                  <p:cNvSpPr txBox="1"/>
                  <p:nvPr/>
                </p:nvSpPr>
                <p:spPr>
                  <a:xfrm>
                    <a:off x="3610" y="2986"/>
                    <a:ext cx="384" cy="33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zh-CN" altLang="en-US" sz="2000" b="1" dirty="0">
                        <a:latin typeface="Times New Roman" panose="02020603050405020304" pitchFamily="18" charset="0"/>
                        <a:ea typeface="楷体_GB2312" pitchFamily="49" charset="-122"/>
                      </a:rPr>
                      <a:t>－</a:t>
                    </a:r>
                    <a:endParaRPr lang="zh-CN" altLang="en-US" sz="2000" b="1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7197" name="Line 33"/>
                  <p:cNvSpPr/>
                  <p:nvPr/>
                </p:nvSpPr>
                <p:spPr>
                  <a:xfrm>
                    <a:off x="4425" y="3370"/>
                    <a:ext cx="288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98" name="Text Box 34"/>
                  <p:cNvSpPr txBox="1"/>
                  <p:nvPr/>
                </p:nvSpPr>
                <p:spPr>
                  <a:xfrm>
                    <a:off x="2985" y="2938"/>
                    <a:ext cx="721" cy="33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lang="en-US" altLang="zh-CN" sz="2000" b="1" i="1" dirty="0">
                        <a:latin typeface="Times New Roman" panose="02020603050405020304" pitchFamily="18" charset="0"/>
                        <a:ea typeface="楷体_GB2312" pitchFamily="49" charset="-122"/>
                      </a:rPr>
                      <a:t>V</a:t>
                    </a:r>
                    <a:r>
                      <a:rPr lang="zh-CN" altLang="en-US" sz="2000" b="1" baseline="-25000" dirty="0">
                        <a:latin typeface="Times New Roman" panose="02020603050405020304" pitchFamily="18" charset="0"/>
                        <a:ea typeface="楷体_GB2312" pitchFamily="49" charset="-122"/>
                      </a:rPr>
                      <a:t>－</a:t>
                    </a:r>
                    <a:endParaRPr lang="zh-CN" altLang="en-US" sz="2000" b="1" baseline="-25000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7191" name="Text Box 35"/>
                <p:cNvSpPr txBox="1"/>
                <p:nvPr/>
              </p:nvSpPr>
              <p:spPr>
                <a:xfrm>
                  <a:off x="3231" y="3473"/>
                  <a:ext cx="528" cy="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000" b="1" i="1" dirty="0">
                      <a:latin typeface="Times New Roman" panose="02020603050405020304" pitchFamily="18" charset="0"/>
                      <a:ea typeface="楷体_GB2312" pitchFamily="49" charset="-122"/>
                    </a:rPr>
                    <a:t>V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+</a:t>
                  </a:r>
                  <a:r>
                    <a:rPr lang="en-US" altLang="zh-CN" sz="3200" b="1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      </a:t>
                  </a:r>
                  <a:endParaRPr lang="en-US" altLang="zh-CN" sz="32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7192" name="Text Box 36"/>
                <p:cNvSpPr txBox="1"/>
                <p:nvPr/>
              </p:nvSpPr>
              <p:spPr>
                <a:xfrm>
                  <a:off x="4967" y="3230"/>
                  <a:ext cx="430" cy="3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000" b="1" i="1" dirty="0">
                      <a:latin typeface="Times New Roman" panose="02020603050405020304" pitchFamily="18" charset="0"/>
                      <a:ea typeface="楷体_GB2312" pitchFamily="49" charset="-122"/>
                    </a:rPr>
                    <a:t>V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o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7183" name="Line 140"/>
              <p:cNvSpPr/>
              <p:nvPr/>
            </p:nvSpPr>
            <p:spPr>
              <a:xfrm>
                <a:off x="1916" y="2642"/>
                <a:ext cx="0" cy="28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84" name="Line 141"/>
              <p:cNvSpPr/>
              <p:nvPr/>
            </p:nvSpPr>
            <p:spPr>
              <a:xfrm>
                <a:off x="1916" y="3266"/>
                <a:ext cx="0" cy="28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85" name="Oval 142"/>
              <p:cNvSpPr/>
              <p:nvPr/>
            </p:nvSpPr>
            <p:spPr>
              <a:xfrm>
                <a:off x="1888" y="2585"/>
                <a:ext cx="56" cy="57"/>
              </a:xfrm>
              <a:prstGeom prst="ellipse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6" name="Oval 143"/>
              <p:cNvSpPr/>
              <p:nvPr/>
            </p:nvSpPr>
            <p:spPr>
              <a:xfrm>
                <a:off x="1888" y="3549"/>
                <a:ext cx="56" cy="57"/>
              </a:xfrm>
              <a:prstGeom prst="ellipse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7" name="Text Box 144"/>
              <p:cNvSpPr txBox="1"/>
              <p:nvPr/>
            </p:nvSpPr>
            <p:spPr>
              <a:xfrm>
                <a:off x="1916" y="2472"/>
                <a:ext cx="42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Arial" panose="020B0604020202020204" pitchFamily="34" charset="0"/>
                  </a:rPr>
                  <a:t>V</a:t>
                </a:r>
                <a:r>
                  <a:rPr lang="en-US" altLang="zh-CN" sz="2000" b="1" baseline="-25000" dirty="0">
                    <a:latin typeface="Arial" panose="020B0604020202020204" pitchFamily="34" charset="0"/>
                  </a:rPr>
                  <a:t>cc</a:t>
                </a:r>
                <a:endParaRPr lang="en-US" altLang="zh-CN" sz="2000" b="1" baseline="-2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188" name="Text Box 145"/>
              <p:cNvSpPr txBox="1"/>
              <p:nvPr/>
            </p:nvSpPr>
            <p:spPr>
              <a:xfrm>
                <a:off x="1916" y="3464"/>
                <a:ext cx="42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Arial" panose="020B0604020202020204" pitchFamily="34" charset="0"/>
                  </a:rPr>
                  <a:t>V</a:t>
                </a:r>
                <a:r>
                  <a:rPr lang="en-US" altLang="zh-CN" sz="2000" b="1" baseline="-25000" dirty="0">
                    <a:latin typeface="Arial" panose="020B0604020202020204" pitchFamily="34" charset="0"/>
                  </a:rPr>
                  <a:t>DD</a:t>
                </a:r>
                <a:endParaRPr lang="en-US" altLang="zh-CN" sz="2000" b="1" baseline="-25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77" name="Text Box 148"/>
            <p:cNvSpPr txBox="1"/>
            <p:nvPr/>
          </p:nvSpPr>
          <p:spPr>
            <a:xfrm>
              <a:off x="1377" y="2727"/>
              <a:ext cx="22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2</a:t>
              </a:r>
              <a:endParaRPr lang="en-US" altLang="zh-CN" b="1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8" name="Text Box 149"/>
            <p:cNvSpPr txBox="1"/>
            <p:nvPr/>
          </p:nvSpPr>
          <p:spPr>
            <a:xfrm>
              <a:off x="1377" y="3091"/>
              <a:ext cx="22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3</a:t>
              </a:r>
              <a:endParaRPr lang="en-US" altLang="zh-CN" b="1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79" name="Text Box 150"/>
            <p:cNvSpPr txBox="1"/>
            <p:nvPr/>
          </p:nvSpPr>
          <p:spPr>
            <a:xfrm>
              <a:off x="2228" y="2869"/>
              <a:ext cx="22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6</a:t>
              </a:r>
              <a:endParaRPr lang="en-US" altLang="zh-CN" b="1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80" name="Text Box 151"/>
            <p:cNvSpPr txBox="1"/>
            <p:nvPr/>
          </p:nvSpPr>
          <p:spPr>
            <a:xfrm>
              <a:off x="1916" y="3237"/>
              <a:ext cx="22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4</a:t>
              </a:r>
              <a:endParaRPr lang="en-US" altLang="zh-CN" b="1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81" name="Text Box 152"/>
            <p:cNvSpPr txBox="1"/>
            <p:nvPr/>
          </p:nvSpPr>
          <p:spPr>
            <a:xfrm>
              <a:off x="1916" y="2699"/>
              <a:ext cx="22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7</a:t>
              </a:r>
              <a:endParaRPr lang="en-US" altLang="zh-CN" b="1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5" name="Object 55"/>
          <p:cNvGraphicFramePr>
            <a:graphicFrameLocks noChangeAspect="1"/>
          </p:cNvGraphicFramePr>
          <p:nvPr/>
        </p:nvGraphicFramePr>
        <p:xfrm>
          <a:off x="1304925" y="2679700"/>
          <a:ext cx="12969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584200" imgH="228600" progId="Equation.DSMT4">
                  <p:embed/>
                </p:oleObj>
              </mc:Choice>
              <mc:Fallback>
                <p:oleObj name="" r:id="rId1" imgW="5842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04925" y="2679700"/>
                        <a:ext cx="129698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6"/>
          <p:cNvGraphicFramePr>
            <a:graphicFrameLocks noChangeAspect="1"/>
          </p:cNvGraphicFramePr>
          <p:nvPr/>
        </p:nvGraphicFramePr>
        <p:xfrm>
          <a:off x="1520825" y="3543300"/>
          <a:ext cx="7191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68300" imgH="228600" progId="Equation.DSMT4">
                  <p:embed/>
                </p:oleObj>
              </mc:Choice>
              <mc:Fallback>
                <p:oleObj name="" r:id="rId3" imgW="3683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520825" y="3543300"/>
                        <a:ext cx="719138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6"/>
          <p:cNvSpPr txBox="1"/>
          <p:nvPr/>
        </p:nvSpPr>
        <p:spPr>
          <a:xfrm>
            <a:off x="368300" y="2533650"/>
            <a:ext cx="2943225" cy="116998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			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                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8198" name="Group 22"/>
          <p:cNvGrpSpPr/>
          <p:nvPr/>
        </p:nvGrpSpPr>
        <p:grpSpPr>
          <a:xfrm>
            <a:off x="5480050" y="2376488"/>
            <a:ext cx="2952750" cy="1601787"/>
            <a:chOff x="3560" y="1344"/>
            <a:chExt cx="1860" cy="1009"/>
          </a:xfrm>
        </p:grpSpPr>
        <p:sp>
          <p:nvSpPr>
            <p:cNvPr id="8204" name="Text Box 8"/>
            <p:cNvSpPr txBox="1"/>
            <p:nvPr/>
          </p:nvSpPr>
          <p:spPr>
            <a:xfrm>
              <a:off x="4182" y="1928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5" name="AutoShape 10"/>
            <p:cNvSpPr/>
            <p:nvPr/>
          </p:nvSpPr>
          <p:spPr>
            <a:xfrm rot="5400000">
              <a:off x="4062" y="1583"/>
              <a:ext cx="873" cy="666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06" name="Line 11"/>
            <p:cNvSpPr/>
            <p:nvPr/>
          </p:nvSpPr>
          <p:spPr>
            <a:xfrm>
              <a:off x="3930" y="1718"/>
              <a:ext cx="2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7" name="Line 12"/>
            <p:cNvSpPr/>
            <p:nvPr/>
          </p:nvSpPr>
          <p:spPr>
            <a:xfrm>
              <a:off x="3930" y="2155"/>
              <a:ext cx="2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8" name="Text Box 13"/>
            <p:cNvSpPr txBox="1"/>
            <p:nvPr/>
          </p:nvSpPr>
          <p:spPr>
            <a:xfrm>
              <a:off x="4166" y="1599"/>
              <a:ext cx="3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9" name="Line 14"/>
            <p:cNvSpPr/>
            <p:nvPr/>
          </p:nvSpPr>
          <p:spPr>
            <a:xfrm>
              <a:off x="4832" y="1917"/>
              <a:ext cx="23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0" name="Text Box 15"/>
            <p:cNvSpPr txBox="1"/>
            <p:nvPr/>
          </p:nvSpPr>
          <p:spPr>
            <a:xfrm>
              <a:off x="3560" y="1559"/>
              <a:ext cx="5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zh-CN" altLang="en-US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0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1" name="Text Box 16"/>
            <p:cNvSpPr txBox="1"/>
            <p:nvPr/>
          </p:nvSpPr>
          <p:spPr>
            <a:xfrm>
              <a:off x="3560" y="1934"/>
              <a:ext cx="43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endParaRPr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2" name="Text Box 17"/>
            <p:cNvSpPr txBox="1"/>
            <p:nvPr/>
          </p:nvSpPr>
          <p:spPr>
            <a:xfrm>
              <a:off x="5069" y="1733"/>
              <a:ext cx="35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3" name="Line 18"/>
            <p:cNvSpPr/>
            <p:nvPr/>
          </p:nvSpPr>
          <p:spPr>
            <a:xfrm>
              <a:off x="3944" y="1717"/>
              <a:ext cx="18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8214" name="Text Box 19"/>
            <p:cNvSpPr txBox="1"/>
            <p:nvPr/>
          </p:nvSpPr>
          <p:spPr>
            <a:xfrm>
              <a:off x="3878" y="1344"/>
              <a:ext cx="363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I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i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9" name="Text Box 21"/>
          <p:cNvSpPr txBox="1"/>
          <p:nvPr/>
        </p:nvSpPr>
        <p:spPr>
          <a:xfrm>
            <a:off x="566738" y="4733925"/>
            <a:ext cx="8064500" cy="9461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b="1" dirty="0">
                <a:solidFill>
                  <a:srgbClr val="CC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理想运放的虚短和虚断是分析理想运放的两个基本法则。</a:t>
            </a:r>
            <a:endParaRPr lang="zh-CN" altLang="en-US" b="1" dirty="0">
              <a:solidFill>
                <a:srgbClr val="CC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200" name="Text Box 31"/>
          <p:cNvSpPr txBox="1"/>
          <p:nvPr/>
        </p:nvSpPr>
        <p:spPr>
          <a:xfrm>
            <a:off x="566738" y="1808163"/>
            <a:ext cx="7669212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理想集成运放在线性区工作时 ，一定满足：</a:t>
            </a:r>
            <a:endParaRPr lang="zh-CN" altLang="en-US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3" name="Rectangle 32"/>
          <p:cNvSpPr txBox="1">
            <a:spLocks noChangeArrowheads="1"/>
          </p:cNvSpPr>
          <p:nvPr/>
        </p:nvSpPr>
        <p:spPr>
          <a:xfrm>
            <a:off x="522288" y="638175"/>
            <a:ext cx="4429125" cy="811213"/>
          </a:xfrm>
          <a:prstGeom prst="rect">
            <a:avLst/>
          </a:prstGeom>
        </p:spPr>
        <p:txBody>
          <a:bodyPr/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sz="3200" b="1" kern="0" cap="none" spc="0" normalizeH="0" baseline="0" noProof="0" dirty="0">
                <a:solidFill>
                  <a:srgbClr val="FF3300"/>
                </a:solidFill>
                <a:latin typeface="+mj-lt"/>
                <a:ea typeface="楷体_GB2312" pitchFamily="49" charset="-122"/>
                <a:cs typeface="+mj-cs"/>
              </a:rPr>
              <a:t>线性放大状态的特性</a:t>
            </a:r>
            <a:endParaRPr kumimoji="0" lang="zh-CN" altLang="en-US" sz="3200" b="1" kern="0" cap="none" spc="0" normalizeH="0" baseline="0" noProof="0" dirty="0">
              <a:solidFill>
                <a:srgbClr val="FF3300"/>
              </a:solidFill>
              <a:latin typeface="+mj-lt"/>
              <a:ea typeface="楷体_GB2312" pitchFamily="49" charset="-122"/>
              <a:cs typeface="+mj-cs"/>
            </a:endParaRPr>
          </a:p>
        </p:txBody>
      </p:sp>
      <p:sp>
        <p:nvSpPr>
          <p:cNvPr id="8202" name="矩形 73"/>
          <p:cNvSpPr/>
          <p:nvPr/>
        </p:nvSpPr>
        <p:spPr>
          <a:xfrm>
            <a:off x="3086100" y="2663825"/>
            <a:ext cx="16208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称虚短路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3" name="矩形 74"/>
          <p:cNvSpPr/>
          <p:nvPr/>
        </p:nvSpPr>
        <p:spPr>
          <a:xfrm>
            <a:off x="3176588" y="3608388"/>
            <a:ext cx="1620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称虚开路</a:t>
            </a:r>
            <a:endParaRPr lang="zh-CN" altLang="en-US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anchorCtr="1"/>
          <a:p>
            <a:pPr marR="0" defTabSz="914400" eaLnBrk="0" hangingPunct="0">
              <a:buClrTx/>
              <a:buSzTx/>
              <a:buFontTx/>
              <a:defRPr/>
            </a:pPr>
            <a:br>
              <a:rPr kumimoji="0" lang="en-US" altLang="zh-CN" sz="3600" kern="0" cap="none" spc="0" normalizeH="0" baseline="0" noProof="0">
                <a:solidFill>
                  <a:srgbClr val="D54809"/>
                </a:solidFill>
                <a:latin typeface="+mj-lt"/>
                <a:ea typeface="+mj-ea"/>
                <a:cs typeface="+mj-cs"/>
              </a:rPr>
            </a:br>
            <a:br>
              <a:rPr kumimoji="0" lang="en-US" altLang="zh-CN" sz="3600" kern="0" cap="none" spc="0" normalizeH="0" baseline="0" noProof="0">
                <a:solidFill>
                  <a:srgbClr val="D54809"/>
                </a:solidFill>
                <a:latin typeface="+mj-lt"/>
                <a:ea typeface="+mj-ea"/>
                <a:cs typeface="+mj-cs"/>
              </a:rPr>
            </a:br>
            <a:endParaRPr kumimoji="0" lang="en-US" altLang="zh-CN" sz="3600" kern="0" cap="none" spc="0" normalizeH="0" baseline="0" noProof="0">
              <a:solidFill>
                <a:srgbClr val="D5480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21" name="Text Box 100"/>
          <p:cNvSpPr txBox="1"/>
          <p:nvPr/>
        </p:nvSpPr>
        <p:spPr>
          <a:xfrm>
            <a:off x="701675" y="1223963"/>
            <a:ext cx="3816350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 反相比例放大器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9222" name="Object 42"/>
          <p:cNvGraphicFramePr>
            <a:graphicFrameLocks noChangeAspect="1"/>
          </p:cNvGraphicFramePr>
          <p:nvPr/>
        </p:nvGraphicFramePr>
        <p:xfrm>
          <a:off x="5576888" y="2232025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774065" imgH="228600" progId="Equation.DSMT4">
                  <p:embed/>
                </p:oleObj>
              </mc:Choice>
              <mc:Fallback>
                <p:oleObj name="" r:id="rId1" imgW="774065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>
                        <a:lum bright="-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576888" y="2232025"/>
                        <a:ext cx="1549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119"/>
          <p:cNvSpPr txBox="1"/>
          <p:nvPr/>
        </p:nvSpPr>
        <p:spPr>
          <a:xfrm>
            <a:off x="5661025" y="2871788"/>
            <a:ext cx="1203325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224" name="Object 43"/>
          <p:cNvGraphicFramePr>
            <a:graphicFrameLocks noChangeAspect="1"/>
          </p:cNvGraphicFramePr>
          <p:nvPr/>
        </p:nvGraphicFramePr>
        <p:xfrm>
          <a:off x="5622925" y="3744913"/>
          <a:ext cx="1244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622300" imgH="431800" progId="Equation.DSMT4">
                  <p:embed/>
                </p:oleObj>
              </mc:Choice>
              <mc:Fallback>
                <p:oleObj name="" r:id="rId3" imgW="622300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622925" y="3744913"/>
                        <a:ext cx="1244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44"/>
          <p:cNvGraphicFramePr>
            <a:graphicFrameLocks noChangeAspect="1"/>
          </p:cNvGraphicFramePr>
          <p:nvPr/>
        </p:nvGraphicFramePr>
        <p:xfrm>
          <a:off x="5684838" y="4897438"/>
          <a:ext cx="1928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965200" imgH="431800" progId="Equation.DSMT4">
                  <p:embed/>
                </p:oleObj>
              </mc:Choice>
              <mc:Fallback>
                <p:oleObj name="" r:id="rId5" imgW="965200" imgH="431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>
                        <a:lum bright="-76001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684838" y="4897438"/>
                        <a:ext cx="1928812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" name="Group 207"/>
          <p:cNvGrpSpPr/>
          <p:nvPr/>
        </p:nvGrpSpPr>
        <p:grpSpPr>
          <a:xfrm>
            <a:off x="827088" y="1754188"/>
            <a:ext cx="4625975" cy="2197100"/>
            <a:chOff x="374" y="1473"/>
            <a:chExt cx="2659" cy="1621"/>
          </a:xfrm>
        </p:grpSpPr>
        <p:sp>
          <p:nvSpPr>
            <p:cNvPr id="9231" name="Text Box 67"/>
            <p:cNvSpPr txBox="1"/>
            <p:nvPr/>
          </p:nvSpPr>
          <p:spPr>
            <a:xfrm>
              <a:off x="2653" y="2387"/>
              <a:ext cx="380" cy="2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32" name="Rectangle 42"/>
            <p:cNvSpPr/>
            <p:nvPr/>
          </p:nvSpPr>
          <p:spPr>
            <a:xfrm>
              <a:off x="928" y="2272"/>
              <a:ext cx="302" cy="116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33" name="Text Box 51"/>
            <p:cNvSpPr txBox="1"/>
            <p:nvPr/>
          </p:nvSpPr>
          <p:spPr>
            <a:xfrm>
              <a:off x="1729" y="1473"/>
              <a:ext cx="587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34" name="Text Box 52"/>
            <p:cNvSpPr txBox="1"/>
            <p:nvPr/>
          </p:nvSpPr>
          <p:spPr>
            <a:xfrm>
              <a:off x="932" y="2381"/>
              <a:ext cx="454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35" name="Text Box 54"/>
            <p:cNvSpPr txBox="1"/>
            <p:nvPr/>
          </p:nvSpPr>
          <p:spPr>
            <a:xfrm>
              <a:off x="934" y="2802"/>
              <a:ext cx="433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36" name="Text Box 55"/>
            <p:cNvSpPr txBox="1"/>
            <p:nvPr/>
          </p:nvSpPr>
          <p:spPr>
            <a:xfrm>
              <a:off x="374" y="2174"/>
              <a:ext cx="480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37" name="AutoShape 71"/>
            <p:cNvSpPr/>
            <p:nvPr/>
          </p:nvSpPr>
          <p:spPr>
            <a:xfrm rot="5400000">
              <a:off x="1418" y="2270"/>
              <a:ext cx="761" cy="554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38" name="Line 79"/>
            <p:cNvSpPr/>
            <p:nvPr/>
          </p:nvSpPr>
          <p:spPr>
            <a:xfrm>
              <a:off x="1563" y="2338"/>
              <a:ext cx="77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9" name="Line 83"/>
            <p:cNvSpPr/>
            <p:nvPr/>
          </p:nvSpPr>
          <p:spPr>
            <a:xfrm>
              <a:off x="1559" y="2741"/>
              <a:ext cx="7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Line 84"/>
            <p:cNvSpPr/>
            <p:nvPr/>
          </p:nvSpPr>
          <p:spPr>
            <a:xfrm>
              <a:off x="1601" y="2695"/>
              <a:ext cx="0" cy="9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1" name="Rectangle 87"/>
            <p:cNvSpPr/>
            <p:nvPr/>
          </p:nvSpPr>
          <p:spPr>
            <a:xfrm>
              <a:off x="928" y="2706"/>
              <a:ext cx="302" cy="116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42" name="Rectangle 88"/>
            <p:cNvSpPr/>
            <p:nvPr/>
          </p:nvSpPr>
          <p:spPr>
            <a:xfrm>
              <a:off x="1724" y="1790"/>
              <a:ext cx="302" cy="116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43" name="Line 89"/>
            <p:cNvSpPr/>
            <p:nvPr/>
          </p:nvSpPr>
          <p:spPr>
            <a:xfrm>
              <a:off x="1220" y="2330"/>
              <a:ext cx="3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4" name="Line 90"/>
            <p:cNvSpPr/>
            <p:nvPr/>
          </p:nvSpPr>
          <p:spPr>
            <a:xfrm flipH="1">
              <a:off x="706" y="2330"/>
              <a:ext cx="20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5" name="Line 91"/>
            <p:cNvSpPr/>
            <p:nvPr/>
          </p:nvSpPr>
          <p:spPr>
            <a:xfrm>
              <a:off x="1220" y="2764"/>
              <a:ext cx="3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6" name="Line 92"/>
            <p:cNvSpPr/>
            <p:nvPr/>
          </p:nvSpPr>
          <p:spPr>
            <a:xfrm flipH="1">
              <a:off x="717" y="2762"/>
              <a:ext cx="20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7" name="Line 93"/>
            <p:cNvSpPr/>
            <p:nvPr/>
          </p:nvSpPr>
          <p:spPr>
            <a:xfrm>
              <a:off x="717" y="2762"/>
              <a:ext cx="0" cy="29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8" name="Line 94"/>
            <p:cNvSpPr/>
            <p:nvPr/>
          </p:nvSpPr>
          <p:spPr>
            <a:xfrm flipH="1">
              <a:off x="1372" y="1838"/>
              <a:ext cx="3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9" name="Line 95"/>
            <p:cNvSpPr/>
            <p:nvPr/>
          </p:nvSpPr>
          <p:spPr>
            <a:xfrm>
              <a:off x="1372" y="1830"/>
              <a:ext cx="0" cy="49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0" name="Line 96"/>
            <p:cNvSpPr/>
            <p:nvPr/>
          </p:nvSpPr>
          <p:spPr>
            <a:xfrm>
              <a:off x="2089" y="2545"/>
              <a:ext cx="4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1" name="Line 97"/>
            <p:cNvSpPr/>
            <p:nvPr/>
          </p:nvSpPr>
          <p:spPr>
            <a:xfrm>
              <a:off x="2029" y="1838"/>
              <a:ext cx="2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2" name="Line 98"/>
            <p:cNvSpPr/>
            <p:nvPr/>
          </p:nvSpPr>
          <p:spPr>
            <a:xfrm>
              <a:off x="2275" y="1826"/>
              <a:ext cx="0" cy="7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9253" name="Line 99"/>
            <p:cNvSpPr/>
            <p:nvPr/>
          </p:nvSpPr>
          <p:spPr>
            <a:xfrm>
              <a:off x="641" y="3066"/>
              <a:ext cx="15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4" name="Line 107"/>
            <p:cNvSpPr/>
            <p:nvPr/>
          </p:nvSpPr>
          <p:spPr>
            <a:xfrm>
              <a:off x="934" y="2186"/>
              <a:ext cx="327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55" name="Line 109"/>
            <p:cNvSpPr/>
            <p:nvPr/>
          </p:nvSpPr>
          <p:spPr>
            <a:xfrm>
              <a:off x="1337" y="1765"/>
              <a:ext cx="35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56" name="Rectangle 110"/>
            <p:cNvSpPr/>
            <p:nvPr/>
          </p:nvSpPr>
          <p:spPr>
            <a:xfrm>
              <a:off x="991" y="1913"/>
              <a:ext cx="186" cy="27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b="1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 baseline="-250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57" name="Rectangle 111"/>
            <p:cNvSpPr/>
            <p:nvPr/>
          </p:nvSpPr>
          <p:spPr>
            <a:xfrm>
              <a:off x="1422" y="1503"/>
              <a:ext cx="187" cy="27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b="1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 baseline="-250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58" name="Oval 200"/>
            <p:cNvSpPr/>
            <p:nvPr/>
          </p:nvSpPr>
          <p:spPr>
            <a:xfrm>
              <a:off x="2542" y="2523"/>
              <a:ext cx="45" cy="4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59" name="Oval 201"/>
            <p:cNvSpPr/>
            <p:nvPr/>
          </p:nvSpPr>
          <p:spPr>
            <a:xfrm>
              <a:off x="657" y="2310"/>
              <a:ext cx="45" cy="4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60" name="Oval 202"/>
            <p:cNvSpPr/>
            <p:nvPr/>
          </p:nvSpPr>
          <p:spPr>
            <a:xfrm>
              <a:off x="1359" y="2313"/>
              <a:ext cx="32" cy="32"/>
            </a:xfrm>
            <a:prstGeom prst="ellipse">
              <a:avLst/>
            </a:prstGeom>
            <a:solidFill>
              <a:srgbClr val="FFFF00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61" name="Oval 203"/>
            <p:cNvSpPr/>
            <p:nvPr/>
          </p:nvSpPr>
          <p:spPr>
            <a:xfrm>
              <a:off x="1383" y="2750"/>
              <a:ext cx="32" cy="32"/>
            </a:xfrm>
            <a:prstGeom prst="ellipse">
              <a:avLst/>
            </a:prstGeom>
            <a:solidFill>
              <a:srgbClr val="FFFF00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62" name="Text Box 204"/>
            <p:cNvSpPr txBox="1"/>
            <p:nvPr/>
          </p:nvSpPr>
          <p:spPr>
            <a:xfrm>
              <a:off x="1303" y="2328"/>
              <a:ext cx="307" cy="15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zh-CN" altLang="en-US" sz="2000" b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0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3" name="Text Box 205"/>
            <p:cNvSpPr txBox="1"/>
            <p:nvPr/>
          </p:nvSpPr>
          <p:spPr>
            <a:xfrm>
              <a:off x="1251" y="2650"/>
              <a:ext cx="486" cy="4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000" b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3200" b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endPara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214"/>
          <p:cNvGrpSpPr/>
          <p:nvPr/>
        </p:nvGrpSpPr>
        <p:grpSpPr>
          <a:xfrm>
            <a:off x="844550" y="4086225"/>
            <a:ext cx="4138613" cy="1657350"/>
            <a:chOff x="249" y="2614"/>
            <a:chExt cx="2607" cy="1044"/>
          </a:xfrm>
        </p:grpSpPr>
        <p:sp>
          <p:nvSpPr>
            <p:cNvPr id="9229" name="Line 215"/>
            <p:cNvSpPr/>
            <p:nvPr/>
          </p:nvSpPr>
          <p:spPr>
            <a:xfrm flipH="1" flipV="1">
              <a:off x="1111" y="2614"/>
              <a:ext cx="21" cy="26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0" name="Text Box 216"/>
            <p:cNvSpPr txBox="1"/>
            <p:nvPr/>
          </p:nvSpPr>
          <p:spPr>
            <a:xfrm>
              <a:off x="249" y="2886"/>
              <a:ext cx="2607" cy="772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平衡电阻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=R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//R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使输入级的差分放大电路对称，利于抑制零漂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626745" y="457200"/>
            <a:ext cx="3793490" cy="739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p>
            <a:pPr marR="0" defTabSz="914400">
              <a:buClrTx/>
              <a:buSzTx/>
              <a:buFontTx/>
              <a:defRPr/>
            </a:pPr>
            <a:r>
              <a:rPr kumimoji="0" lang="zh-CN" altLang="en-US" sz="3600" b="1" kern="0" cap="none" spc="0" normalizeH="0" baseline="0" noProof="0" dirty="0">
                <a:solidFill>
                  <a:srgbClr val="FF6600"/>
                </a:solidFill>
                <a:latin typeface="+mj-lt"/>
                <a:ea typeface="+mj-ea"/>
                <a:cs typeface="+mj-cs"/>
              </a:rPr>
              <a:t> 运放实验电路</a:t>
            </a:r>
            <a:endParaRPr kumimoji="0" lang="zh-CN" altLang="en-US" sz="3600" b="1" kern="0" cap="none" spc="0" normalizeH="0" baseline="0" noProof="0" dirty="0">
              <a:solidFill>
                <a:srgbClr val="FF66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Text Box 4"/>
          <p:cNvSpPr txBox="1"/>
          <p:nvPr/>
        </p:nvSpPr>
        <p:spPr>
          <a:xfrm>
            <a:off x="395288" y="765175"/>
            <a:ext cx="4392612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、同相比例运算放大器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1268" name="Object 49"/>
          <p:cNvGraphicFramePr/>
          <p:nvPr/>
        </p:nvGraphicFramePr>
        <p:xfrm>
          <a:off x="5157788" y="1179513"/>
          <a:ext cx="11493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736600" imgH="228600" progId="Equation.DSMT4">
                  <p:embed/>
                </p:oleObj>
              </mc:Choice>
              <mc:Fallback>
                <p:oleObj name="" r:id="rId1" imgW="736600" imgH="228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>
                        <a:lum bright="-92001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157788" y="1179513"/>
                        <a:ext cx="114935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0"/>
          <p:cNvGraphicFramePr/>
          <p:nvPr/>
        </p:nvGraphicFramePr>
        <p:xfrm>
          <a:off x="5111750" y="3294063"/>
          <a:ext cx="209391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927100" imgH="431800" progId="Equation.DSMT4">
                  <p:embed/>
                </p:oleObj>
              </mc:Choice>
              <mc:Fallback>
                <p:oleObj name="" r:id="rId3" imgW="927100" imgH="431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>
                        <a:lum bright="-79999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111750" y="3294063"/>
                        <a:ext cx="2093913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1"/>
          <p:cNvGraphicFramePr>
            <a:graphicFrameLocks noChangeAspect="1"/>
          </p:cNvGraphicFramePr>
          <p:nvPr/>
        </p:nvGraphicFramePr>
        <p:xfrm>
          <a:off x="5111750" y="4419600"/>
          <a:ext cx="26177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091565" imgH="431800" progId="Equation.DSMT4">
                  <p:embed/>
                </p:oleObj>
              </mc:Choice>
              <mc:Fallback>
                <p:oleObj name="" r:id="rId5" imgW="1091565" imgH="431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111750" y="4419600"/>
                        <a:ext cx="2617788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74"/>
          <p:cNvGrpSpPr/>
          <p:nvPr/>
        </p:nvGrpSpPr>
        <p:grpSpPr>
          <a:xfrm>
            <a:off x="827088" y="2139950"/>
            <a:ext cx="3816350" cy="2370138"/>
            <a:chOff x="385" y="894"/>
            <a:chExt cx="2404" cy="1493"/>
          </a:xfrm>
        </p:grpSpPr>
        <p:grpSp>
          <p:nvGrpSpPr>
            <p:cNvPr id="11274" name="Group 69"/>
            <p:cNvGrpSpPr/>
            <p:nvPr/>
          </p:nvGrpSpPr>
          <p:grpSpPr>
            <a:xfrm>
              <a:off x="385" y="894"/>
              <a:ext cx="2404" cy="1493"/>
              <a:chOff x="113" y="754"/>
              <a:chExt cx="2404" cy="1493"/>
            </a:xfrm>
          </p:grpSpPr>
          <p:sp>
            <p:nvSpPr>
              <p:cNvPr id="11279" name="Text Box 6"/>
              <p:cNvSpPr txBox="1"/>
              <p:nvPr/>
            </p:nvSpPr>
            <p:spPr>
              <a:xfrm>
                <a:off x="1424" y="758"/>
                <a:ext cx="563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80" name="Rectangle 7"/>
              <p:cNvSpPr/>
              <p:nvPr/>
            </p:nvSpPr>
            <p:spPr>
              <a:xfrm>
                <a:off x="1115" y="754"/>
                <a:ext cx="20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p>
                <a:pPr algn="ctr"/>
                <a:r>
                  <a:rPr lang="en-US" altLang="zh-CN" b="1" i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baseline="-250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b="1" baseline="-250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81" name="Rectangle 8"/>
              <p:cNvSpPr/>
              <p:nvPr/>
            </p:nvSpPr>
            <p:spPr>
              <a:xfrm>
                <a:off x="654" y="1502"/>
                <a:ext cx="292" cy="10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82" name="Text Box 9"/>
              <p:cNvSpPr txBox="1"/>
              <p:nvPr/>
            </p:nvSpPr>
            <p:spPr>
              <a:xfrm>
                <a:off x="660" y="1559"/>
                <a:ext cx="434" cy="2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83" name="Text Box 10"/>
              <p:cNvSpPr txBox="1"/>
              <p:nvPr/>
            </p:nvSpPr>
            <p:spPr>
              <a:xfrm>
                <a:off x="661" y="1996"/>
                <a:ext cx="415" cy="25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84" name="Text Box 11"/>
              <p:cNvSpPr txBox="1"/>
              <p:nvPr/>
            </p:nvSpPr>
            <p:spPr>
              <a:xfrm>
                <a:off x="113" y="1888"/>
                <a:ext cx="403" cy="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85" name="Text Box 12"/>
              <p:cNvSpPr txBox="1"/>
              <p:nvPr/>
            </p:nvSpPr>
            <p:spPr>
              <a:xfrm>
                <a:off x="2153" y="1593"/>
                <a:ext cx="36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86" name="AutoShape 14"/>
              <p:cNvSpPr/>
              <p:nvPr/>
            </p:nvSpPr>
            <p:spPr>
              <a:xfrm rot="5400000">
                <a:off x="1136" y="1493"/>
                <a:ext cx="709" cy="532"/>
              </a:xfrm>
              <a:prstGeom prst="triangle">
                <a:avLst>
                  <a:gd name="adj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87" name="Line 15"/>
              <p:cNvSpPr/>
              <p:nvPr/>
            </p:nvSpPr>
            <p:spPr>
              <a:xfrm>
                <a:off x="1265" y="1564"/>
                <a:ext cx="73" cy="0"/>
              </a:xfrm>
              <a:prstGeom prst="line">
                <a:avLst/>
              </a:prstGeom>
              <a:ln w="28575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8" name="Line 16"/>
              <p:cNvSpPr/>
              <p:nvPr/>
            </p:nvSpPr>
            <p:spPr>
              <a:xfrm>
                <a:off x="1260" y="1939"/>
                <a:ext cx="74" cy="0"/>
              </a:xfrm>
              <a:prstGeom prst="line">
                <a:avLst/>
              </a:prstGeom>
              <a:ln w="28575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89" name="Line 17"/>
              <p:cNvSpPr/>
              <p:nvPr/>
            </p:nvSpPr>
            <p:spPr>
              <a:xfrm>
                <a:off x="1298" y="1887"/>
                <a:ext cx="0" cy="92"/>
              </a:xfrm>
              <a:prstGeom prst="line">
                <a:avLst/>
              </a:prstGeom>
              <a:ln w="28575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0" name="Rectangle 18"/>
              <p:cNvSpPr/>
              <p:nvPr/>
            </p:nvSpPr>
            <p:spPr>
              <a:xfrm>
                <a:off x="654" y="1907"/>
                <a:ext cx="292" cy="10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91" name="Rectangle 19"/>
              <p:cNvSpPr/>
              <p:nvPr/>
            </p:nvSpPr>
            <p:spPr>
              <a:xfrm>
                <a:off x="1418" y="1053"/>
                <a:ext cx="290" cy="10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92" name="Line 20"/>
              <p:cNvSpPr/>
              <p:nvPr/>
            </p:nvSpPr>
            <p:spPr>
              <a:xfrm>
                <a:off x="937" y="1557"/>
                <a:ext cx="28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3" name="Line 21"/>
              <p:cNvSpPr/>
              <p:nvPr/>
            </p:nvSpPr>
            <p:spPr>
              <a:xfrm flipH="1">
                <a:off x="444" y="1557"/>
                <a:ext cx="19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4" name="Line 22"/>
              <p:cNvSpPr/>
              <p:nvPr/>
            </p:nvSpPr>
            <p:spPr>
              <a:xfrm>
                <a:off x="937" y="1961"/>
                <a:ext cx="28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5" name="Line 23"/>
              <p:cNvSpPr/>
              <p:nvPr/>
            </p:nvSpPr>
            <p:spPr>
              <a:xfrm flipH="1">
                <a:off x="454" y="1960"/>
                <a:ext cx="19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6" name="Line 24"/>
              <p:cNvSpPr/>
              <p:nvPr/>
            </p:nvSpPr>
            <p:spPr>
              <a:xfrm>
                <a:off x="433" y="1543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7" name="Line 25"/>
              <p:cNvSpPr/>
              <p:nvPr/>
            </p:nvSpPr>
            <p:spPr>
              <a:xfrm flipH="1">
                <a:off x="1081" y="1097"/>
                <a:ext cx="32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8" name="Line 26"/>
              <p:cNvSpPr/>
              <p:nvPr/>
            </p:nvSpPr>
            <p:spPr>
              <a:xfrm>
                <a:off x="1081" y="1087"/>
                <a:ext cx="0" cy="46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11299" name="Line 27"/>
              <p:cNvSpPr/>
              <p:nvPr/>
            </p:nvSpPr>
            <p:spPr>
              <a:xfrm>
                <a:off x="1759" y="1753"/>
                <a:ext cx="43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11300" name="Line 28"/>
              <p:cNvSpPr/>
              <p:nvPr/>
            </p:nvSpPr>
            <p:spPr>
              <a:xfrm>
                <a:off x="1710" y="1097"/>
                <a:ext cx="24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1" name="Line 29"/>
              <p:cNvSpPr/>
              <p:nvPr/>
            </p:nvSpPr>
            <p:spPr>
              <a:xfrm>
                <a:off x="1947" y="1087"/>
                <a:ext cx="0" cy="65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11302" name="Line 30"/>
              <p:cNvSpPr/>
              <p:nvPr/>
            </p:nvSpPr>
            <p:spPr>
              <a:xfrm>
                <a:off x="362" y="1740"/>
                <a:ext cx="145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3" name="Line 31"/>
              <p:cNvSpPr/>
              <p:nvPr/>
            </p:nvSpPr>
            <p:spPr>
              <a:xfrm>
                <a:off x="661" y="1423"/>
                <a:ext cx="315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</p:sp>
          <p:sp>
            <p:nvSpPr>
              <p:cNvPr id="11304" name="Line 32"/>
              <p:cNvSpPr/>
              <p:nvPr/>
            </p:nvSpPr>
            <p:spPr>
              <a:xfrm>
                <a:off x="1047" y="1030"/>
                <a:ext cx="339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arrow" w="med" len="med"/>
                <a:tailEnd type="none" w="med" len="med"/>
              </a:ln>
            </p:spPr>
          </p:sp>
          <p:sp>
            <p:nvSpPr>
              <p:cNvPr id="11305" name="Rectangle 33"/>
              <p:cNvSpPr/>
              <p:nvPr/>
            </p:nvSpPr>
            <p:spPr>
              <a:xfrm>
                <a:off x="721" y="1111"/>
                <a:ext cx="204" cy="2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p>
                <a:pPr algn="ctr"/>
                <a:r>
                  <a:rPr lang="en-US" altLang="zh-CN" b="1" i="1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baseline="-250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1" baseline="-250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6" name="Text Box 41"/>
              <p:cNvSpPr txBox="1"/>
              <p:nvPr/>
            </p:nvSpPr>
            <p:spPr>
              <a:xfrm>
                <a:off x="985" y="1570"/>
                <a:ext cx="307" cy="1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zh-CN" altLang="en-US" sz="2000" b="1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－</a:t>
                </a:r>
                <a:endParaRPr lang="zh-CN" altLang="en-US" sz="2000" b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307" name="Text Box 42"/>
              <p:cNvSpPr txBox="1"/>
              <p:nvPr/>
            </p:nvSpPr>
            <p:spPr>
              <a:xfrm>
                <a:off x="930" y="1840"/>
                <a:ext cx="48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2000" b="1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lang="en-US" altLang="zh-CN" sz="3200" b="1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     </a:t>
                </a:r>
                <a:endPara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308" name="Oval 43"/>
              <p:cNvSpPr/>
              <p:nvPr/>
            </p:nvSpPr>
            <p:spPr>
              <a:xfrm>
                <a:off x="1057" y="1543"/>
                <a:ext cx="36" cy="32"/>
              </a:xfrm>
              <a:prstGeom prst="ellipse">
                <a:avLst/>
              </a:prstGeom>
              <a:solidFill>
                <a:srgbClr val="FFFF00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09" name="Oval 44"/>
              <p:cNvSpPr/>
              <p:nvPr/>
            </p:nvSpPr>
            <p:spPr>
              <a:xfrm>
                <a:off x="1048" y="1941"/>
                <a:ext cx="36" cy="32"/>
              </a:xfrm>
              <a:prstGeom prst="ellipse">
                <a:avLst/>
              </a:prstGeom>
              <a:solidFill>
                <a:srgbClr val="FFFF00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10" name="Text Box 45"/>
              <p:cNvSpPr txBox="1"/>
              <p:nvPr/>
            </p:nvSpPr>
            <p:spPr>
              <a:xfrm>
                <a:off x="955" y="1289"/>
                <a:ext cx="409" cy="3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16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1600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1" name="Oval 46"/>
              <p:cNvSpPr/>
              <p:nvPr/>
            </p:nvSpPr>
            <p:spPr>
              <a:xfrm>
                <a:off x="392" y="1934"/>
                <a:ext cx="50" cy="45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5" name="Line 70"/>
            <p:cNvSpPr/>
            <p:nvPr/>
          </p:nvSpPr>
          <p:spPr>
            <a:xfrm>
              <a:off x="1533" y="1706"/>
              <a:ext cx="77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276" name="Group 71"/>
            <p:cNvGrpSpPr/>
            <p:nvPr/>
          </p:nvGrpSpPr>
          <p:grpSpPr>
            <a:xfrm>
              <a:off x="1527" y="2061"/>
              <a:ext cx="85" cy="90"/>
              <a:chOff x="2205" y="2659"/>
              <a:chExt cx="85" cy="90"/>
            </a:xfrm>
          </p:grpSpPr>
          <p:sp>
            <p:nvSpPr>
              <p:cNvPr id="11277" name="Line 72"/>
              <p:cNvSpPr/>
              <p:nvPr/>
            </p:nvSpPr>
            <p:spPr>
              <a:xfrm>
                <a:off x="2205" y="2702"/>
                <a:ext cx="85" cy="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78" name="Line 73"/>
              <p:cNvSpPr/>
              <p:nvPr/>
            </p:nvSpPr>
            <p:spPr>
              <a:xfrm>
                <a:off x="2245" y="2659"/>
                <a:ext cx="0" cy="9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11272" name="Object 52"/>
          <p:cNvGraphicFramePr>
            <a:graphicFrameLocks noChangeAspect="1"/>
          </p:cNvGraphicFramePr>
          <p:nvPr/>
        </p:nvGraphicFramePr>
        <p:xfrm>
          <a:off x="5111750" y="1989138"/>
          <a:ext cx="18002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774065" imgH="431800" progId="Equation.DSMT4">
                  <p:embed/>
                </p:oleObj>
              </mc:Choice>
              <mc:Fallback>
                <p:oleObj name="" r:id="rId7" imgW="774065" imgH="431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1750" y="1989138"/>
                        <a:ext cx="180022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84"/>
          <p:cNvSpPr txBox="1"/>
          <p:nvPr/>
        </p:nvSpPr>
        <p:spPr>
          <a:xfrm>
            <a:off x="6732588" y="1133475"/>
            <a:ext cx="1203325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Text Box 100"/>
          <p:cNvSpPr txBox="1"/>
          <p:nvPr/>
        </p:nvSpPr>
        <p:spPr>
          <a:xfrm>
            <a:off x="836613" y="863600"/>
            <a:ext cx="2925762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marL="342900" indent="-342900">
              <a:spcBef>
                <a:spcPct val="50000"/>
              </a:spcBef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、减法器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92" name="Text Box 262"/>
          <p:cNvSpPr txBox="1"/>
          <p:nvPr/>
        </p:nvSpPr>
        <p:spPr>
          <a:xfrm>
            <a:off x="539750" y="1403350"/>
            <a:ext cx="7921625" cy="163036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减法器的构成是集成运放在两个输入端同时输入信号的情况下，得到两个模拟信号相减的运算结果。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3986213" y="2611438"/>
          <a:ext cx="45799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095500" imgH="431800" progId="Equation.DSMT4">
                  <p:embed/>
                </p:oleObj>
              </mc:Choice>
              <mc:Fallback>
                <p:oleObj name="" r:id="rId1" imgW="2095500" imgH="431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6213" y="2611438"/>
                        <a:ext cx="4579937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1"/>
          <p:cNvGrpSpPr/>
          <p:nvPr/>
        </p:nvGrpSpPr>
        <p:grpSpPr>
          <a:xfrm>
            <a:off x="4932363" y="3833813"/>
            <a:ext cx="3735387" cy="1800225"/>
            <a:chOff x="3107" y="2415"/>
            <a:chExt cx="2353" cy="1134"/>
          </a:xfrm>
        </p:grpSpPr>
        <p:graphicFrame>
          <p:nvGraphicFramePr>
            <p:cNvPr id="12332" name="Object 3"/>
            <p:cNvGraphicFramePr>
              <a:graphicFrameLocks noChangeAspect="1"/>
            </p:cNvGraphicFramePr>
            <p:nvPr/>
          </p:nvGraphicFramePr>
          <p:xfrm>
            <a:off x="3725" y="2462"/>
            <a:ext cx="62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482600" imgH="228600" progId="Equation.3">
                    <p:embed/>
                  </p:oleObj>
                </mc:Choice>
                <mc:Fallback>
                  <p:oleObj name="" r:id="rId3" imgW="482600" imgH="22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25" y="2462"/>
                          <a:ext cx="629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4"/>
            <p:cNvGraphicFramePr>
              <a:graphicFrameLocks noChangeAspect="1"/>
            </p:cNvGraphicFramePr>
            <p:nvPr/>
          </p:nvGraphicFramePr>
          <p:xfrm>
            <a:off x="4541" y="2462"/>
            <a:ext cx="67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482600" imgH="228600" progId="Equation.3">
                    <p:embed/>
                  </p:oleObj>
                </mc:Choice>
                <mc:Fallback>
                  <p:oleObj name="" r:id="rId5" imgW="482600" imgH="228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41" y="2462"/>
                          <a:ext cx="678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4" name="Object 5"/>
            <p:cNvGraphicFramePr>
              <a:graphicFrameLocks noChangeAspect="1"/>
            </p:cNvGraphicFramePr>
            <p:nvPr/>
          </p:nvGraphicFramePr>
          <p:xfrm>
            <a:off x="3589" y="2925"/>
            <a:ext cx="144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1078865" imgH="431800" progId="Equation.DSMT4">
                    <p:embed/>
                  </p:oleObj>
                </mc:Choice>
                <mc:Fallback>
                  <p:oleObj name="" r:id="rId7" imgW="1078865" imgH="4318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9" y="2925"/>
                          <a:ext cx="1446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Rectangle 252"/>
            <p:cNvSpPr/>
            <p:nvPr/>
          </p:nvSpPr>
          <p:spPr>
            <a:xfrm>
              <a:off x="3135" y="2443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若取</a:t>
              </a:r>
              <a:endParaRPr lang="zh-CN" altLang="en-US" sz="2400" b="1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12336" name="Rectangle 253"/>
            <p:cNvSpPr/>
            <p:nvPr/>
          </p:nvSpPr>
          <p:spPr>
            <a:xfrm>
              <a:off x="4315" y="2485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    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337" name="Rectangle 254"/>
            <p:cNvSpPr/>
            <p:nvPr/>
          </p:nvSpPr>
          <p:spPr>
            <a:xfrm>
              <a:off x="3135" y="3034"/>
              <a:ext cx="6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则：</a:t>
              </a:r>
              <a:endParaRPr lang="zh-CN" altLang="en-US" sz="2400" b="1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12338" name="Rectangle 270"/>
            <p:cNvSpPr/>
            <p:nvPr/>
          </p:nvSpPr>
          <p:spPr>
            <a:xfrm>
              <a:off x="3107" y="2415"/>
              <a:ext cx="2353" cy="1134"/>
            </a:xfrm>
            <a:prstGeom prst="rect">
              <a:avLst/>
            </a:prstGeom>
            <a:noFill/>
            <a:ln w="19050" cap="flat" cmpd="sng">
              <a:solidFill>
                <a:srgbClr val="CC0066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295" name="Group 273"/>
          <p:cNvGrpSpPr/>
          <p:nvPr/>
        </p:nvGrpSpPr>
        <p:grpSpPr>
          <a:xfrm>
            <a:off x="746125" y="3024188"/>
            <a:ext cx="3744913" cy="2446337"/>
            <a:chOff x="470" y="1905"/>
            <a:chExt cx="2359" cy="1541"/>
          </a:xfrm>
        </p:grpSpPr>
        <p:sp>
          <p:nvSpPr>
            <p:cNvPr id="12296" name="AutoShape 210"/>
            <p:cNvSpPr/>
            <p:nvPr/>
          </p:nvSpPr>
          <p:spPr>
            <a:xfrm rot="5400000">
              <a:off x="1496" y="2437"/>
              <a:ext cx="685" cy="613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7" name="Line 211"/>
            <p:cNvSpPr/>
            <p:nvPr/>
          </p:nvSpPr>
          <p:spPr>
            <a:xfrm flipH="1">
              <a:off x="2151" y="2745"/>
              <a:ext cx="307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8" name="AutoShape 212"/>
            <p:cNvSpPr/>
            <p:nvPr/>
          </p:nvSpPr>
          <p:spPr>
            <a:xfrm flipV="1">
              <a:off x="2455" y="2724"/>
              <a:ext cx="38" cy="43"/>
            </a:xfrm>
            <a:prstGeom prst="flowChartConnector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9" name="Line 213"/>
            <p:cNvSpPr/>
            <p:nvPr/>
          </p:nvSpPr>
          <p:spPr>
            <a:xfrm flipH="1">
              <a:off x="1174" y="2529"/>
              <a:ext cx="345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0" name="AutoShape 214"/>
            <p:cNvSpPr/>
            <p:nvPr/>
          </p:nvSpPr>
          <p:spPr>
            <a:xfrm flipV="1">
              <a:off x="732" y="2509"/>
              <a:ext cx="39" cy="43"/>
            </a:xfrm>
            <a:prstGeom prst="flowChartConnector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01" name="Line 215"/>
            <p:cNvSpPr/>
            <p:nvPr/>
          </p:nvSpPr>
          <p:spPr>
            <a:xfrm flipH="1">
              <a:off x="759" y="2929"/>
              <a:ext cx="767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2" name="Text Box 216"/>
            <p:cNvSpPr txBox="1"/>
            <p:nvPr/>
          </p:nvSpPr>
          <p:spPr>
            <a:xfrm>
              <a:off x="1582" y="2806"/>
              <a:ext cx="157" cy="1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b="1" dirty="0">
                  <a:latin typeface="宋体" panose="02010600030101010101" pitchFamily="2" charset="-122"/>
                </a:rPr>
                <a:t>+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303" name="Text Box 217"/>
            <p:cNvSpPr txBox="1"/>
            <p:nvPr/>
          </p:nvSpPr>
          <p:spPr>
            <a:xfrm>
              <a:off x="1596" y="2455"/>
              <a:ext cx="157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b="1" dirty="0">
                  <a:latin typeface="宋体" panose="02010600030101010101" pitchFamily="2" charset="-122"/>
                </a:rPr>
                <a:t>-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304" name="Text Box 218"/>
            <p:cNvSpPr txBox="1"/>
            <p:nvPr/>
          </p:nvSpPr>
          <p:spPr>
            <a:xfrm>
              <a:off x="470" y="2357"/>
              <a:ext cx="228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i1</a:t>
              </a:r>
              <a:endParaRPr lang="en-US" altLang="zh-CN" sz="24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5" name="Text Box 219"/>
            <p:cNvSpPr txBox="1"/>
            <p:nvPr/>
          </p:nvSpPr>
          <p:spPr>
            <a:xfrm>
              <a:off x="2565" y="2584"/>
              <a:ext cx="264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6" name="Rectangle 221"/>
            <p:cNvSpPr/>
            <p:nvPr/>
          </p:nvSpPr>
          <p:spPr>
            <a:xfrm rot="5400000" flipH="1">
              <a:off x="1035" y="2434"/>
              <a:ext cx="64" cy="191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07" name="Line 222"/>
            <p:cNvSpPr/>
            <p:nvPr/>
          </p:nvSpPr>
          <p:spPr>
            <a:xfrm rot="5400000">
              <a:off x="2001" y="2472"/>
              <a:ext cx="557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8" name="Text Box 223"/>
            <p:cNvSpPr txBox="1"/>
            <p:nvPr/>
          </p:nvSpPr>
          <p:spPr>
            <a:xfrm>
              <a:off x="1803" y="1905"/>
              <a:ext cx="390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309" name="Line 224"/>
            <p:cNvSpPr/>
            <p:nvPr/>
          </p:nvSpPr>
          <p:spPr>
            <a:xfrm>
              <a:off x="769" y="2532"/>
              <a:ext cx="191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0" name="Line 225"/>
            <p:cNvSpPr/>
            <p:nvPr/>
          </p:nvSpPr>
          <p:spPr>
            <a:xfrm flipH="1">
              <a:off x="1935" y="2187"/>
              <a:ext cx="345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1" name="AutoShape 226"/>
            <p:cNvSpPr/>
            <p:nvPr/>
          </p:nvSpPr>
          <p:spPr>
            <a:xfrm flipV="1">
              <a:off x="2270" y="2722"/>
              <a:ext cx="31" cy="34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12" name="Rectangle 227"/>
            <p:cNvSpPr/>
            <p:nvPr/>
          </p:nvSpPr>
          <p:spPr>
            <a:xfrm rot="5400000" flipH="1">
              <a:off x="1806" y="2089"/>
              <a:ext cx="64" cy="191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13" name="Line 228"/>
            <p:cNvSpPr/>
            <p:nvPr/>
          </p:nvSpPr>
          <p:spPr>
            <a:xfrm>
              <a:off x="1266" y="2187"/>
              <a:ext cx="46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4" name="AutoShape 229"/>
            <p:cNvSpPr/>
            <p:nvPr/>
          </p:nvSpPr>
          <p:spPr>
            <a:xfrm flipV="1">
              <a:off x="1256" y="2509"/>
              <a:ext cx="30" cy="34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15" name="Line 230"/>
            <p:cNvSpPr/>
            <p:nvPr/>
          </p:nvSpPr>
          <p:spPr>
            <a:xfrm rot="5400000">
              <a:off x="1094" y="2360"/>
              <a:ext cx="343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6" name="Line 231"/>
            <p:cNvSpPr/>
            <p:nvPr/>
          </p:nvSpPr>
          <p:spPr>
            <a:xfrm rot="5400000">
              <a:off x="1039" y="3183"/>
              <a:ext cx="513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7" name="Line 232"/>
            <p:cNvSpPr/>
            <p:nvPr/>
          </p:nvSpPr>
          <p:spPr>
            <a:xfrm>
              <a:off x="1239" y="3446"/>
              <a:ext cx="11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8" name="Text Box 233"/>
            <p:cNvSpPr txBox="1"/>
            <p:nvPr/>
          </p:nvSpPr>
          <p:spPr>
            <a:xfrm>
              <a:off x="981" y="2188"/>
              <a:ext cx="489" cy="22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319" name="Line 234"/>
            <p:cNvSpPr/>
            <p:nvPr/>
          </p:nvSpPr>
          <p:spPr>
            <a:xfrm>
              <a:off x="788" y="2493"/>
              <a:ext cx="13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2320" name="Line 235"/>
            <p:cNvSpPr/>
            <p:nvPr/>
          </p:nvSpPr>
          <p:spPr>
            <a:xfrm>
              <a:off x="1385" y="2147"/>
              <a:ext cx="227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2321" name="Text Box 236"/>
            <p:cNvSpPr txBox="1"/>
            <p:nvPr/>
          </p:nvSpPr>
          <p:spPr>
            <a:xfrm>
              <a:off x="809" y="2224"/>
              <a:ext cx="173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b="1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i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322" name="Text Box 237"/>
            <p:cNvSpPr txBox="1"/>
            <p:nvPr/>
          </p:nvSpPr>
          <p:spPr>
            <a:xfrm>
              <a:off x="1468" y="1963"/>
              <a:ext cx="17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b="1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f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323" name="Text Box 238"/>
            <p:cNvSpPr txBox="1"/>
            <p:nvPr/>
          </p:nvSpPr>
          <p:spPr>
            <a:xfrm>
              <a:off x="924" y="2954"/>
              <a:ext cx="44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324" name="Rectangle 239"/>
            <p:cNvSpPr/>
            <p:nvPr/>
          </p:nvSpPr>
          <p:spPr>
            <a:xfrm rot="5400000" flipH="1">
              <a:off x="972" y="2828"/>
              <a:ext cx="64" cy="191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25" name="Rectangle 240"/>
            <p:cNvSpPr/>
            <p:nvPr/>
          </p:nvSpPr>
          <p:spPr>
            <a:xfrm flipH="1">
              <a:off x="1270" y="3077"/>
              <a:ext cx="57" cy="21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26" name="Text Box 241"/>
            <p:cNvSpPr txBox="1"/>
            <p:nvPr/>
          </p:nvSpPr>
          <p:spPr>
            <a:xfrm>
              <a:off x="1406" y="3096"/>
              <a:ext cx="457" cy="18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2327" name="AutoShape 242"/>
            <p:cNvSpPr/>
            <p:nvPr/>
          </p:nvSpPr>
          <p:spPr>
            <a:xfrm flipV="1">
              <a:off x="1286" y="2917"/>
              <a:ext cx="31" cy="34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28" name="AutoShape 243"/>
            <p:cNvSpPr/>
            <p:nvPr/>
          </p:nvSpPr>
          <p:spPr>
            <a:xfrm flipV="1">
              <a:off x="722" y="2905"/>
              <a:ext cx="39" cy="43"/>
            </a:xfrm>
            <a:prstGeom prst="flowChartConnector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29" name="Text Box 244"/>
            <p:cNvSpPr txBox="1"/>
            <p:nvPr/>
          </p:nvSpPr>
          <p:spPr>
            <a:xfrm>
              <a:off x="470" y="2766"/>
              <a:ext cx="217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sz="24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i2</a:t>
              </a:r>
              <a:endParaRPr lang="en-US" altLang="zh-CN" sz="24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30" name="Text Box 245"/>
            <p:cNvSpPr txBox="1"/>
            <p:nvPr/>
          </p:nvSpPr>
          <p:spPr>
            <a:xfrm>
              <a:off x="1256" y="2712"/>
              <a:ext cx="17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sz="2000" b="1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12331" name="Text Box 272"/>
            <p:cNvSpPr txBox="1"/>
            <p:nvPr/>
          </p:nvSpPr>
          <p:spPr>
            <a:xfrm>
              <a:off x="1264" y="2486"/>
              <a:ext cx="17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/>
              <a:r>
                <a:rPr lang="en-US" altLang="zh-CN" sz="2000" b="1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-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150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558800" cy="476250"/>
          </a:xfrm>
        </p:spPr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506" name="Rectangle 91"/>
          <p:cNvSpPr/>
          <p:nvPr/>
        </p:nvSpPr>
        <p:spPr>
          <a:xfrm>
            <a:off x="657225" y="684213"/>
            <a:ext cx="6192838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单级共射实验电路</a:t>
            </a:r>
            <a:endParaRPr lang="zh-CN" altLang="en-US" sz="3200" b="1" dirty="0">
              <a:solidFill>
                <a:srgbClr val="FF66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313" y="1673225"/>
            <a:ext cx="2295525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本实验参考电路如图所示，负载电阻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∞。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1508" name="Picture 36" descr="ce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999"/>
          </a:blip>
          <a:stretch>
            <a:fillRect/>
          </a:stretch>
        </p:blipFill>
        <p:spPr>
          <a:xfrm>
            <a:off x="3086100" y="819150"/>
            <a:ext cx="4681538" cy="3586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Rectangle 38"/>
          <p:cNvSpPr/>
          <p:nvPr/>
        </p:nvSpPr>
        <p:spPr>
          <a:xfrm>
            <a:off x="3311525" y="2259013"/>
            <a:ext cx="936625" cy="1944687"/>
          </a:xfrm>
          <a:prstGeom prst="rect">
            <a:avLst/>
          </a:prstGeom>
          <a:noFill/>
          <a:ln w="19050" cap="flat" cmpd="sng">
            <a:solidFill>
              <a:srgbClr val="3333FF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Text Box 39"/>
          <p:cNvSpPr txBox="1"/>
          <p:nvPr/>
        </p:nvSpPr>
        <p:spPr>
          <a:xfrm>
            <a:off x="2681288" y="2619375"/>
            <a:ext cx="611187" cy="1296988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2004C8"/>
                </a:solidFill>
                <a:latin typeface="Arial" panose="020B0604020202020204" pitchFamily="34" charset="0"/>
                <a:ea typeface="楷体_GB2312" pitchFamily="49" charset="-122"/>
              </a:rPr>
              <a:t>信号源</a:t>
            </a:r>
            <a:endParaRPr lang="zh-CN" altLang="en-US" b="1" dirty="0">
              <a:solidFill>
                <a:srgbClr val="2004C8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96863" y="4014788"/>
          <a:ext cx="28003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1333500" imgH="482600" progId="Equation.DSMT4">
                  <p:embed/>
                </p:oleObj>
              </mc:Choice>
              <mc:Fallback>
                <p:oleObj name="" r:id="rId2" imgW="1333500" imgH="482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>
                        <a:lum bright="-1999"/>
                      </a:blip>
                      <a:stretch>
                        <a:fillRect/>
                      </a:stretch>
                    </p:blipFill>
                    <p:spPr>
                      <a:xfrm>
                        <a:off x="296863" y="4014788"/>
                        <a:ext cx="2800350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716338" y="4373563"/>
          <a:ext cx="43735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2082800" imgH="482600" progId="Equation.DSMT4">
                  <p:embed/>
                </p:oleObj>
              </mc:Choice>
              <mc:Fallback>
                <p:oleObj name="" r:id="rId4" imgW="2082800" imgH="482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>
                        <a:lum bright="-1999"/>
                      </a:blip>
                      <a:stretch>
                        <a:fillRect/>
                      </a:stretch>
                    </p:blipFill>
                    <p:spPr>
                      <a:xfrm>
                        <a:off x="3716338" y="4373563"/>
                        <a:ext cx="4373562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1"/>
          <p:cNvSpPr/>
          <p:nvPr/>
        </p:nvSpPr>
        <p:spPr>
          <a:xfrm>
            <a:off x="792163" y="5454650"/>
            <a:ext cx="619283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是晶体管高频等效电容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566738" y="5454650"/>
          <a:ext cx="4953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203200" imgH="228600" progId="Equation.DSMT4">
                  <p:embed/>
                </p:oleObj>
              </mc:Choice>
              <mc:Fallback>
                <p:oleObj name="" r:id="rId6" imgW="2032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6738" y="5454650"/>
                        <a:ext cx="49530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91"/>
          <p:cNvSpPr/>
          <p:nvPr/>
        </p:nvSpPr>
        <p:spPr>
          <a:xfrm>
            <a:off x="611188" y="549275"/>
            <a:ext cx="23399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实验内容</a:t>
            </a:r>
            <a:endParaRPr lang="zh-CN" altLang="en-US" sz="3200" b="1" dirty="0">
              <a:solidFill>
                <a:srgbClr val="FF66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341313" y="1223963"/>
            <a:ext cx="7156450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分析仪测试二极管的伏安特性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898650"/>
            <a:ext cx="7124700" cy="374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341313" y="549275"/>
            <a:ext cx="7156450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分析仪测试三极管的伏安特性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355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1133475"/>
            <a:ext cx="7143750" cy="544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792163" y="1268413"/>
            <a:ext cx="7154863" cy="35401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测试三极管的输出特性步骤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）选择好三极管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）选择设备栏的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分析仪，根据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NPN/PNP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对三极管进行管脚连接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）点击运行，双击进入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分析仪界面，可以设置仿真参数来调整显示的波形。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 txBox="1"/>
          <p:nvPr/>
        </p:nvSpPr>
        <p:spPr>
          <a:xfrm>
            <a:off x="457200" y="457200"/>
            <a:ext cx="3935413" cy="739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SzTx/>
            </a:pPr>
            <a:r>
              <a:rPr lang="zh-CN" altLang="en-US" sz="3600" b="1" dirty="0">
                <a:solidFill>
                  <a:srgbClr val="FF66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二、 实验原理</a:t>
            </a:r>
            <a:endParaRPr lang="zh-CN" altLang="en-US" sz="3600" b="1" dirty="0">
              <a:solidFill>
                <a:srgbClr val="FF66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5122" name="Rectangle 5"/>
          <p:cNvSpPr txBox="1">
            <a:spLocks noRot="1"/>
          </p:cNvSpPr>
          <p:nvPr/>
        </p:nvSpPr>
        <p:spPr>
          <a:xfrm>
            <a:off x="250825" y="1268413"/>
            <a:ext cx="8540750" cy="3268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晶体二极管：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在一个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PN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结的两端加上引线，然后把它封装在管壳内，就构成了一个二极管。其构成材料包括硅、锗、砷化镓等，其特性是单向导电性，其用途有检波、整流、开关、稳压、变容、发光、光敏</a:t>
            </a:r>
            <a:endParaRPr lang="zh-CN" altLang="en-US" sz="3200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P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区引出的一端叫正极，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N</a:t>
            </a:r>
            <a:r>
              <a:rPr lang="zh-CN" altLang="en-US" sz="32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区引出的一端叫负极</a:t>
            </a:r>
            <a:endParaRPr lang="zh-CN" altLang="en-US" sz="3200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512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4733925"/>
            <a:ext cx="6840538" cy="720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341313" y="549275"/>
            <a:ext cx="7156450" cy="5794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测试三极管的伏安特性方法二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560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179513"/>
            <a:ext cx="7715250" cy="521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标注 4"/>
          <p:cNvSpPr/>
          <p:nvPr/>
        </p:nvSpPr>
        <p:spPr>
          <a:xfrm>
            <a:off x="1106488" y="2484438"/>
            <a:ext cx="1350963" cy="719138"/>
          </a:xfrm>
          <a:prstGeom prst="wedgeRoundRectCallout">
            <a:avLst>
              <a:gd name="adj1" fmla="val 36143"/>
              <a:gd name="adj2" fmla="val 10886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虚拟三极管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92163" y="5634038"/>
            <a:ext cx="2114550" cy="720725"/>
          </a:xfrm>
          <a:prstGeom prst="wedgeRoundRectCallout">
            <a:avLst>
              <a:gd name="adj1" fmla="val 95794"/>
              <a:gd name="adj2" fmla="val -15115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选仿真下的“分析”的 “直流扫描”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863" y="233363"/>
            <a:ext cx="7110412" cy="5761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819150"/>
            <a:ext cx="7272338" cy="546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91"/>
          <p:cNvSpPr/>
          <p:nvPr/>
        </p:nvSpPr>
        <p:spPr>
          <a:xfrm>
            <a:off x="611188" y="549275"/>
            <a:ext cx="5491162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200" b="1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、单级共射放大器的测试</a:t>
            </a:r>
            <a:endParaRPr lang="zh-CN" altLang="en-US" sz="3200" b="1" dirty="0">
              <a:solidFill>
                <a:srgbClr val="FF66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141538" y="3294063"/>
          <a:ext cx="5603875" cy="1439863"/>
        </p:xfrm>
        <a:graphic>
          <a:graphicData uri="http://schemas.openxmlformats.org/drawingml/2006/table">
            <a:tbl>
              <a:tblPr/>
              <a:tblGrid>
                <a:gridCol w="909299"/>
                <a:gridCol w="909299"/>
                <a:gridCol w="910131"/>
                <a:gridCol w="958382"/>
                <a:gridCol w="958382"/>
                <a:gridCol w="958382"/>
              </a:tblGrid>
              <a:tr h="7199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en-US" sz="3200" kern="100" baseline="-25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endParaRPr lang="zh-CN" sz="3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en-US" sz="3200" kern="100" baseline="-25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sz="3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en-US" sz="3200" kern="100" baseline="-25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sz="3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latin typeface="Times New Roman" panose="02020603050405020304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en-US" sz="3200" kern="100" baseline="-25000" dirty="0" smtClean="0">
                          <a:latin typeface="Times New Roman" panose="02020603050405020304"/>
                          <a:ea typeface="宋体" panose="02010600030101010101" pitchFamily="2" charset="-122"/>
                        </a:rPr>
                        <a:t>BE</a:t>
                      </a:r>
                      <a:endParaRPr lang="zh-CN" sz="3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dirty="0" smtClean="0">
                          <a:latin typeface="Times New Roman" panose="02020603050405020304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en-US" sz="3200" kern="100" baseline="-25000" dirty="0" smtClean="0">
                          <a:latin typeface="Times New Roman" panose="02020603050405020304"/>
                          <a:ea typeface="宋体" panose="02010600030101010101" pitchFamily="2" charset="-122"/>
                        </a:rPr>
                        <a:t>CE</a:t>
                      </a:r>
                      <a:endParaRPr lang="zh-CN" sz="3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 err="1" smtClean="0">
                          <a:latin typeface="Times New Roman" panose="02020603050405020304"/>
                          <a:ea typeface="宋体" panose="02010600030101010101" pitchFamily="2" charset="-122"/>
                        </a:rPr>
                        <a:t>Ie</a:t>
                      </a:r>
                      <a:endParaRPr lang="zh-CN" sz="32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9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00" kern="100" dirty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673" name="Rectangle 1"/>
          <p:cNvSpPr/>
          <p:nvPr/>
        </p:nvSpPr>
        <p:spPr>
          <a:xfrm>
            <a:off x="0" y="-95250"/>
            <a:ext cx="220663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>
              <a:buChar char="•"/>
            </a:pPr>
            <a:endParaRPr lang="zh-CN" altLang="en-US" sz="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4" name="矩形 4"/>
          <p:cNvSpPr/>
          <p:nvPr/>
        </p:nvSpPr>
        <p:spPr>
          <a:xfrm>
            <a:off x="250825" y="1358900"/>
            <a:ext cx="8893175" cy="22453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静态工作点的测量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CC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=12v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，调节电位器满足设计的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电流要求，测量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，计算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BE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kern="100" dirty="0" smtClean="0">
                <a:latin typeface="Times New Roman" panose="02020603050405020304"/>
                <a:sym typeface="+mn-ea"/>
              </a:rPr>
              <a:t>V</a:t>
            </a:r>
            <a:r>
              <a:rPr lang="en-US" kern="100" baseline="-25000" dirty="0" smtClean="0">
                <a:latin typeface="Times New Roman" panose="02020603050405020304"/>
                <a:sym typeface="+mn-ea"/>
              </a:rPr>
              <a:t>BE=</a:t>
            </a:r>
            <a:r>
              <a:rPr lang="en-US" kern="100" dirty="0" smtClean="0">
                <a:latin typeface="Times New Roman" panose="02020603050405020304"/>
                <a:sym typeface="+mn-ea"/>
              </a:rPr>
              <a:t>Vb-Ve, Ie=Ve/Re</a:t>
            </a:r>
            <a:endParaRPr lang="en-US" kern="100" dirty="0" smtClean="0">
              <a:latin typeface="Times New Roman" panose="02020603050405020304"/>
              <a:sym typeface="+mn-ea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数据计入表中。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矩形 2"/>
          <p:cNvSpPr/>
          <p:nvPr/>
        </p:nvSpPr>
        <p:spPr>
          <a:xfrm>
            <a:off x="250825" y="745490"/>
            <a:ext cx="8893175" cy="2122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放大倍数的测试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在正常状态下测量放大电路的电压放大倍数。设置正弦信号频率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f=1KHz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Uspp=20mv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，测量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Uopp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，计算增益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=U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0pp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/U</a:t>
            </a:r>
            <a:r>
              <a: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rPr>
              <a:t>ipp</a:t>
            </a:r>
            <a:endParaRPr lang="en-US" altLang="zh-CN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Group 272"/>
          <p:cNvGraphicFramePr>
            <a:graphicFrameLocks noGrp="1"/>
          </p:cNvGraphicFramePr>
          <p:nvPr/>
        </p:nvGraphicFramePr>
        <p:xfrm>
          <a:off x="566738" y="3698875"/>
          <a:ext cx="8010525" cy="1709738"/>
        </p:xfrm>
        <a:graphic>
          <a:graphicData uri="http://schemas.openxmlformats.org/drawingml/2006/table">
            <a:tbl>
              <a:tblPr/>
              <a:tblGrid>
                <a:gridCol w="1881967"/>
                <a:gridCol w="1008016"/>
                <a:gridCol w="1565308"/>
                <a:gridCol w="1530100"/>
                <a:gridCol w="2025133"/>
              </a:tblGrid>
              <a:tr h="822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测试条件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工作状态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输出电压（</a:t>
                      </a: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2400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opp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放大倍数（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输入输出  波形比较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6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=1kHz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2400" b="0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ipp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=?mV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正  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6" marR="91436"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91436" marR="91436"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91436" marR="91436"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91436" marR="91436"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8" name="Text Box 8"/>
          <p:cNvSpPr txBox="1"/>
          <p:nvPr/>
        </p:nvSpPr>
        <p:spPr>
          <a:xfrm>
            <a:off x="684213" y="2781300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2"/>
          <p:cNvSpPr txBox="1"/>
          <p:nvPr/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 w="9525">
            <a:noFill/>
          </a:ln>
        </p:spPr>
        <p:txBody>
          <a:bodyPr anchor="t" anchorCtr="1"/>
          <a:p>
            <a:pPr eaLnBrk="0" hangingPunct="0">
              <a:buSzTx/>
            </a:pPr>
            <a:br>
              <a:rPr lang="en-US" altLang="zh-CN" sz="3600">
                <a:solidFill>
                  <a:srgbClr val="D54809"/>
                </a:solidFill>
                <a:latin typeface="Arial" panose="020B0604020202020204" pitchFamily="34" charset="0"/>
                <a:ea typeface="隶书" panose="02010509060101010101" pitchFamily="49" charset="-122"/>
              </a:rPr>
            </a:br>
            <a:br>
              <a:rPr lang="en-US" altLang="zh-CN" sz="3600">
                <a:solidFill>
                  <a:srgbClr val="D54809"/>
                </a:solidFill>
                <a:latin typeface="Arial" panose="020B0604020202020204" pitchFamily="34" charset="0"/>
                <a:ea typeface="隶书" panose="02010509060101010101" pitchFamily="49" charset="-122"/>
              </a:rPr>
            </a:br>
            <a:endParaRPr lang="en-US" altLang="zh-CN" sz="3600">
              <a:solidFill>
                <a:srgbClr val="D54809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9701" name="Rectangle 69"/>
          <p:cNvSpPr/>
          <p:nvPr/>
        </p:nvSpPr>
        <p:spPr>
          <a:xfrm>
            <a:off x="476250" y="1898650"/>
            <a:ext cx="8280400" cy="15843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在放大器输入口串接一取样电阻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用两次电压法测量该放大器的输入电阻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数据填入表</a:t>
            </a: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0" name="Group 94"/>
          <p:cNvGraphicFramePr>
            <a:graphicFrameLocks noGrp="1"/>
          </p:cNvGraphicFramePr>
          <p:nvPr/>
        </p:nvGraphicFramePr>
        <p:xfrm>
          <a:off x="1692275" y="3878263"/>
          <a:ext cx="5688330" cy="1036955"/>
        </p:xfrm>
        <a:graphic>
          <a:graphicData uri="http://schemas.openxmlformats.org/drawingml/2006/table">
            <a:tbl>
              <a:tblPr/>
              <a:tblGrid>
                <a:gridCol w="932815"/>
                <a:gridCol w="838835"/>
                <a:gridCol w="2239963"/>
                <a:gridCol w="167640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spp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ipp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取样电阻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20mv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9" name="Text Box 90">
            <a:hlinkClick r:id="" action="ppaction://noaction"/>
          </p:cNvPr>
          <p:cNvSpPr txBox="1"/>
          <p:nvPr/>
        </p:nvSpPr>
        <p:spPr>
          <a:xfrm>
            <a:off x="836930" y="1268730"/>
            <a:ext cx="69697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3.3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单级共射放大器 输入电阻的测量 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wrap="square" lIns="91440" tIns="45720" rIns="91440" bIns="45720"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0722" name="Rectangle 2"/>
          <p:cNvSpPr txBox="1"/>
          <p:nvPr/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 w="9525">
            <a:noFill/>
          </a:ln>
        </p:spPr>
        <p:txBody>
          <a:bodyPr anchor="t" anchorCtr="1"/>
          <a:p>
            <a:pPr eaLnBrk="0" hangingPunct="0">
              <a:buSzTx/>
            </a:pPr>
            <a:br>
              <a:rPr lang="en-US" altLang="zh-CN" sz="3600">
                <a:solidFill>
                  <a:srgbClr val="D54809"/>
                </a:solidFill>
                <a:latin typeface="Arial" panose="020B0604020202020204" pitchFamily="34" charset="0"/>
                <a:ea typeface="隶书" panose="02010509060101010101" pitchFamily="49" charset="-122"/>
              </a:rPr>
            </a:br>
            <a:br>
              <a:rPr lang="en-US" altLang="zh-CN" sz="3600">
                <a:solidFill>
                  <a:srgbClr val="D54809"/>
                </a:solidFill>
                <a:latin typeface="Arial" panose="020B0604020202020204" pitchFamily="34" charset="0"/>
                <a:ea typeface="隶书" panose="02010509060101010101" pitchFamily="49" charset="-122"/>
              </a:rPr>
            </a:br>
            <a:endParaRPr lang="en-US" altLang="zh-CN" sz="3600">
              <a:solidFill>
                <a:srgbClr val="D54809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0723" name="Text Box 32">
            <a:hlinkClick r:id="" action="ppaction://noaction"/>
          </p:cNvPr>
          <p:cNvSpPr txBox="1"/>
          <p:nvPr/>
        </p:nvSpPr>
        <p:spPr>
          <a:xfrm>
            <a:off x="827088" y="765175"/>
            <a:ext cx="504031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3.4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输出电阻的测量</a:t>
            </a:r>
            <a:r>
              <a:rPr lang="zh-CN" altLang="en-US" sz="1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1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24" name="Rectangle 34"/>
          <p:cNvSpPr/>
          <p:nvPr/>
        </p:nvSpPr>
        <p:spPr>
          <a:xfrm>
            <a:off x="395288" y="1484313"/>
            <a:ext cx="8424862" cy="1657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	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在放大器输出口选择一个合适的负载电阻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</a:t>
            </a: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运用两次电压法分别测量空载与接上负载时输出电压值</a:t>
            </a: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数据填入表</a:t>
            </a: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中。		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25" name="Rectangle 35"/>
          <p:cNvSpPr/>
          <p:nvPr/>
        </p:nvSpPr>
        <p:spPr>
          <a:xfrm>
            <a:off x="1258888" y="2911475"/>
            <a:ext cx="8001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Group 55"/>
          <p:cNvGraphicFramePr>
            <a:graphicFrameLocks noGrp="1"/>
          </p:cNvGraphicFramePr>
          <p:nvPr/>
        </p:nvGraphicFramePr>
        <p:xfrm>
          <a:off x="1762125" y="3573463"/>
          <a:ext cx="5905500" cy="981075"/>
        </p:xfrm>
        <a:graphic>
          <a:graphicData uri="http://schemas.openxmlformats.org/drawingml/2006/table">
            <a:tbl>
              <a:tblPr/>
              <a:tblGrid>
                <a:gridCol w="1036638"/>
                <a:gridCol w="1138237"/>
                <a:gridCol w="2587625"/>
                <a:gridCol w="1143000"/>
              </a:tblGrid>
              <a:tr h="459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opp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778" marB="467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U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Opp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'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8" marB="467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负载电阻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8" marB="467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778" marB="467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778" marB="467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778" marB="467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778" marB="467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778" marB="46778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676275"/>
            <a:ext cx="8152130" cy="55054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9" name="Object 8"/>
          <p:cNvGraphicFramePr>
            <a:graphicFrameLocks noChangeAspect="1"/>
          </p:cNvGraphicFramePr>
          <p:nvPr/>
        </p:nvGraphicFramePr>
        <p:xfrm>
          <a:off x="2406650" y="3822700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39700" imgH="203200" progId="Equation.DSMT4">
                  <p:embed/>
                </p:oleObj>
              </mc:Choice>
              <mc:Fallback>
                <p:oleObj name="" r:id="rId1" imgW="139700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06650" y="3822700"/>
                        <a:ext cx="1397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0">
            <a:hlinkClick r:id="" action="ppaction://noaction"/>
          </p:cNvPr>
          <p:cNvSpPr txBox="1"/>
          <p:nvPr/>
        </p:nvSpPr>
        <p:spPr>
          <a:xfrm>
            <a:off x="500063" y="766763"/>
            <a:ext cx="57610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、反相比例放大器的设计与测试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4341" name="Object 9"/>
          <p:cNvGraphicFramePr>
            <a:graphicFrameLocks noChangeAspect="1"/>
          </p:cNvGraphicFramePr>
          <p:nvPr/>
        </p:nvGraphicFramePr>
        <p:xfrm>
          <a:off x="3275013" y="2378075"/>
          <a:ext cx="377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03200" imgH="228600" progId="Equation.DSMT4">
                  <p:embed/>
                </p:oleObj>
              </mc:Choice>
              <mc:Fallback>
                <p:oleObj name="" r:id="rId3" imgW="2032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75013" y="2378075"/>
                        <a:ext cx="3778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>
            <a:graphicFrameLocks noChangeAspect="1"/>
          </p:cNvGraphicFramePr>
          <p:nvPr/>
        </p:nvGraphicFramePr>
        <p:xfrm>
          <a:off x="4427538" y="2363788"/>
          <a:ext cx="328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52400" imgH="203200" progId="Equation.DSMT4">
                  <p:embed/>
                </p:oleObj>
              </mc:Choice>
              <mc:Fallback>
                <p:oleObj name="" r:id="rId5" imgW="152400" imgH="203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427538" y="2363788"/>
                        <a:ext cx="3286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1"/>
          <p:cNvGraphicFramePr>
            <a:graphicFrameLocks noChangeAspect="1"/>
          </p:cNvGraphicFramePr>
          <p:nvPr/>
        </p:nvGraphicFramePr>
        <p:xfrm>
          <a:off x="6069013" y="2381250"/>
          <a:ext cx="377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203200" imgH="241300" progId="Equation.DSMT4">
                  <p:embed/>
                </p:oleObj>
              </mc:Choice>
              <mc:Fallback>
                <p:oleObj name="" r:id="rId7" imgW="203200" imgH="241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069013" y="2381250"/>
                        <a:ext cx="37782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Group 641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341313" y="2836863"/>
          <a:ext cx="8569325" cy="2254250"/>
        </p:xfrm>
        <a:graphic>
          <a:graphicData uri="http://schemas.openxmlformats.org/drawingml/2006/table">
            <a:tbl>
              <a:tblPr/>
              <a:tblGrid>
                <a:gridCol w="2249488"/>
                <a:gridCol w="676275"/>
                <a:gridCol w="1619250"/>
                <a:gridCol w="1981200"/>
                <a:gridCol w="989012"/>
                <a:gridCol w="1054100"/>
              </a:tblGrid>
              <a:tr h="398433"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测试条件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54000" marR="54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输出电压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实测放大倍数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所选电阻的大小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54000" marR="54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493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5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cos3000π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V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Uomax=?   Uomin=?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5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f=1KHz,Ui=1.3Vp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Uomax=?   Uomin=?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8" name="Rectangle 440"/>
          <p:cNvSpPr/>
          <p:nvPr/>
        </p:nvSpPr>
        <p:spPr>
          <a:xfrm>
            <a:off x="341313" y="1285875"/>
            <a:ext cx="8505825" cy="138588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选择相应元件，用集成运放设计并搭建一个反相放大器，完成下表的测试。并根据测试电压计算出输出电压值，并计算出实际放大倍数。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2" name="Picture 1" descr="C:\Users\Administrator\AppData\Roaming\Tencent\Users\273923803\QQ\WinTemp\RichOle\GG]1NI@[]ZK~BILIFDGI}7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445770"/>
            <a:ext cx="6300788" cy="490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Text Box 40">
            <a:hlinkClick r:id="" action="ppaction://noaction"/>
          </p:cNvPr>
          <p:cNvSpPr txBox="1"/>
          <p:nvPr/>
        </p:nvSpPr>
        <p:spPr>
          <a:xfrm>
            <a:off x="1871663" y="5441633"/>
            <a:ext cx="47704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</a:pP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反相比例放大器的参考电路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5" name="Object 31"/>
          <p:cNvGraphicFramePr>
            <a:graphicFrameLocks noChangeAspect="1"/>
          </p:cNvGraphicFramePr>
          <p:nvPr/>
        </p:nvGraphicFramePr>
        <p:xfrm>
          <a:off x="2406650" y="3822700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39700" imgH="203200" progId="Equation.DSMT4">
                  <p:embed/>
                </p:oleObj>
              </mc:Choice>
              <mc:Fallback>
                <p:oleObj name="" r:id="rId1" imgW="139700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06650" y="3822700"/>
                        <a:ext cx="1397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5">
            <a:hlinkClick r:id="" action="ppaction://noaction"/>
          </p:cNvPr>
          <p:cNvSpPr txBox="1"/>
          <p:nvPr/>
        </p:nvSpPr>
        <p:spPr>
          <a:xfrm>
            <a:off x="657225" y="1133475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、同相比例放大器的测试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8437" name="Object 32"/>
          <p:cNvGraphicFramePr>
            <a:graphicFrameLocks noChangeAspect="1"/>
          </p:cNvGraphicFramePr>
          <p:nvPr/>
        </p:nvGraphicFramePr>
        <p:xfrm>
          <a:off x="3275013" y="2378075"/>
          <a:ext cx="377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03200" imgH="228600" progId="Equation.DSMT4">
                  <p:embed/>
                </p:oleObj>
              </mc:Choice>
              <mc:Fallback>
                <p:oleObj name="" r:id="rId3" imgW="2032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75013" y="2378075"/>
                        <a:ext cx="3778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3"/>
          <p:cNvGraphicFramePr>
            <a:graphicFrameLocks noChangeAspect="1"/>
          </p:cNvGraphicFramePr>
          <p:nvPr/>
        </p:nvGraphicFramePr>
        <p:xfrm>
          <a:off x="4427538" y="2363788"/>
          <a:ext cx="328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52400" imgH="203200" progId="Equation.DSMT4">
                  <p:embed/>
                </p:oleObj>
              </mc:Choice>
              <mc:Fallback>
                <p:oleObj name="" r:id="rId5" imgW="152400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427538" y="2363788"/>
                        <a:ext cx="3286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34"/>
          <p:cNvGraphicFramePr>
            <a:graphicFrameLocks noChangeAspect="1"/>
          </p:cNvGraphicFramePr>
          <p:nvPr/>
        </p:nvGraphicFramePr>
        <p:xfrm>
          <a:off x="6069013" y="2381250"/>
          <a:ext cx="377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203200" imgH="241300" progId="Equation.DSMT4">
                  <p:embed/>
                </p:oleObj>
              </mc:Choice>
              <mc:Fallback>
                <p:oleObj name="" r:id="rId7" imgW="203200" imgH="241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069013" y="2381250"/>
                        <a:ext cx="37782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50"/>
          <p:cNvSpPr/>
          <p:nvPr/>
        </p:nvSpPr>
        <p:spPr>
          <a:xfrm>
            <a:off x="755650" y="1695450"/>
            <a:ext cx="7705725" cy="18161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选择相应元件，用集成运放设计并搭建一个同相放大器。完成下表的测试。根据测试电压计算出输出电压值，并计算出实际放大倍数。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2" name="Group 102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468313" y="3429000"/>
          <a:ext cx="8291513" cy="1377951"/>
        </p:xfrm>
        <a:graphic>
          <a:graphicData uri="http://schemas.openxmlformats.org/drawingml/2006/table">
            <a:tbl>
              <a:tblPr/>
              <a:tblGrid>
                <a:gridCol w="2160587"/>
                <a:gridCol w="485775"/>
                <a:gridCol w="3328988"/>
                <a:gridCol w="784225"/>
                <a:gridCol w="1531937"/>
              </a:tblGrid>
              <a:tr h="459317"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测试条件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54000" marR="54000" marT="46792" marB="4679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输出电压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所选电阻的大小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marL="54000" marR="54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5931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2" marB="4679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317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4cos1000π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V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2" marB="4679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Uomax=?   Uomin=?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2" marB="4679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1"/>
          <p:cNvSpPr/>
          <p:nvPr/>
        </p:nvSpPr>
        <p:spPr>
          <a:xfrm>
            <a:off x="746125" y="549275"/>
            <a:ext cx="7065963" cy="954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二极管的分类方法很多，常根据材料不同分为硅二极管和锗二极管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6" name="Picture 4" descr="未标题-1 拷贝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1628775"/>
            <a:ext cx="8509000" cy="328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矩形 3"/>
          <p:cNvSpPr/>
          <p:nvPr/>
        </p:nvSpPr>
        <p:spPr>
          <a:xfrm>
            <a:off x="593725" y="4959350"/>
            <a:ext cx="855027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锗二极管伏安特性                    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硅二极管伏安特性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Text Box 8"/>
          <p:cNvSpPr txBox="1"/>
          <p:nvPr/>
        </p:nvSpPr>
        <p:spPr>
          <a:xfrm>
            <a:off x="684213" y="2781300"/>
            <a:ext cx="431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739775"/>
          </a:xfrm>
          <a:prstGeom prst="rect">
            <a:avLst/>
          </a:prstGeom>
          <a:noFill/>
        </p:spPr>
        <p:txBody>
          <a:bodyPr anchorCtr="1"/>
          <a:p>
            <a:pPr marR="0" defTabSz="914400" eaLnBrk="0" hangingPunct="0">
              <a:buClrTx/>
              <a:buSzTx/>
              <a:buFontTx/>
              <a:defRPr/>
            </a:pPr>
            <a:br>
              <a:rPr kumimoji="0" lang="en-US" altLang="zh-CN" sz="3600" kern="0" cap="none" spc="0" normalizeH="0" baseline="0" noProof="0">
                <a:solidFill>
                  <a:srgbClr val="D54809"/>
                </a:solidFill>
                <a:latin typeface="+mj-lt"/>
                <a:ea typeface="+mj-ea"/>
                <a:cs typeface="+mj-cs"/>
              </a:rPr>
            </a:br>
            <a:br>
              <a:rPr kumimoji="0" lang="en-US" altLang="zh-CN" sz="3600" kern="0" cap="none" spc="0" normalizeH="0" baseline="0" noProof="0">
                <a:solidFill>
                  <a:srgbClr val="D54809"/>
                </a:solidFill>
                <a:latin typeface="+mj-lt"/>
                <a:ea typeface="+mj-ea"/>
                <a:cs typeface="+mj-cs"/>
              </a:rPr>
            </a:br>
            <a:endParaRPr kumimoji="0" lang="en-US" altLang="zh-CN" sz="3600" kern="0" cap="none" spc="0" normalizeH="0" baseline="0" noProof="0">
              <a:solidFill>
                <a:srgbClr val="D54809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462" name="Object 26"/>
          <p:cNvGraphicFramePr>
            <a:graphicFrameLocks noChangeAspect="1"/>
          </p:cNvGraphicFramePr>
          <p:nvPr/>
        </p:nvGraphicFramePr>
        <p:xfrm>
          <a:off x="2406650" y="3822700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39700" imgH="203200" progId="Equation.DSMT4">
                  <p:embed/>
                </p:oleObj>
              </mc:Choice>
              <mc:Fallback>
                <p:oleObj name="" r:id="rId1" imgW="139700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06650" y="3822700"/>
                        <a:ext cx="1397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27"/>
          <p:cNvGraphicFramePr>
            <a:graphicFrameLocks noChangeAspect="1"/>
          </p:cNvGraphicFramePr>
          <p:nvPr/>
        </p:nvGraphicFramePr>
        <p:xfrm>
          <a:off x="3275013" y="2378075"/>
          <a:ext cx="377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03200" imgH="228600" progId="Equation.DSMT4">
                  <p:embed/>
                </p:oleObj>
              </mc:Choice>
              <mc:Fallback>
                <p:oleObj name="" r:id="rId3" imgW="2032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75013" y="2378075"/>
                        <a:ext cx="3778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28"/>
          <p:cNvGraphicFramePr>
            <a:graphicFrameLocks noChangeAspect="1"/>
          </p:cNvGraphicFramePr>
          <p:nvPr/>
        </p:nvGraphicFramePr>
        <p:xfrm>
          <a:off x="4427538" y="2363788"/>
          <a:ext cx="328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52400" imgH="203200" progId="Equation.DSMT4">
                  <p:embed/>
                </p:oleObj>
              </mc:Choice>
              <mc:Fallback>
                <p:oleObj name="" r:id="rId5" imgW="152400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427538" y="2363788"/>
                        <a:ext cx="3286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9"/>
          <p:cNvGraphicFramePr>
            <a:graphicFrameLocks noChangeAspect="1"/>
          </p:cNvGraphicFramePr>
          <p:nvPr/>
        </p:nvGraphicFramePr>
        <p:xfrm>
          <a:off x="6069013" y="2381250"/>
          <a:ext cx="377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03200" imgH="241300" progId="Equation.DSMT4">
                  <p:embed/>
                </p:oleObj>
              </mc:Choice>
              <mc:Fallback>
                <p:oleObj name="" r:id="rId7" imgW="203200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  <a:lum bright="100000"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069013" y="2381250"/>
                        <a:ext cx="37782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Group 649"/>
          <p:cNvGraphicFramePr>
            <a:graphicFrameLocks noGrp="1"/>
          </p:cNvGraphicFramePr>
          <p:nvPr/>
        </p:nvGraphicFramePr>
        <p:xfrm>
          <a:off x="657225" y="3833813"/>
          <a:ext cx="8101013" cy="1881188"/>
        </p:xfrm>
        <a:graphic>
          <a:graphicData uri="http://schemas.openxmlformats.org/drawingml/2006/table">
            <a:tbl>
              <a:tblPr/>
              <a:tblGrid>
                <a:gridCol w="1720850"/>
                <a:gridCol w="1606550"/>
                <a:gridCol w="2740025"/>
                <a:gridCol w="1042988"/>
                <a:gridCol w="990600"/>
              </a:tblGrid>
              <a:tr h="647700"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测试条件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输出电压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所选电阻的大小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7308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0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0.8V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Uomax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=?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Uomin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=?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0" name="Rectangle 440"/>
          <p:cNvSpPr/>
          <p:nvPr/>
        </p:nvSpPr>
        <p:spPr>
          <a:xfrm>
            <a:off x="449263" y="987425"/>
            <a:ext cx="8137525" cy="21583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根据所给元件包选择相应元件，用集成运放设计并搭建一个减法器，要求实现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=4(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，完成表格的测试。根据测试电压分别计算出输出电压值（直流、交流分量），并计算出实际放大倍数。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19491" name="Object 30"/>
          <p:cNvGraphicFramePr>
            <a:graphicFrameLocks noChangeAspect="1"/>
          </p:cNvGraphicFramePr>
          <p:nvPr/>
        </p:nvGraphicFramePr>
        <p:xfrm>
          <a:off x="735013" y="5184775"/>
          <a:ext cx="15970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939165" imgH="203200" progId="Equation.DSMT4">
                  <p:embed/>
                </p:oleObj>
              </mc:Choice>
              <mc:Fallback>
                <p:oleObj name="" r:id="rId9" imgW="939165" imgH="203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5013" y="5184775"/>
                        <a:ext cx="1597025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2" name="Text Box 5">
            <a:hlinkClick r:id="" action="ppaction://noaction"/>
          </p:cNvPr>
          <p:cNvSpPr txBox="1"/>
          <p:nvPr/>
        </p:nvSpPr>
        <p:spPr>
          <a:xfrm>
            <a:off x="455930" y="457200"/>
            <a:ext cx="43002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、减法器的测试（选作）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1"/>
          </p:nvPr>
        </p:nvSpPr>
        <p:spPr>
          <a:xfrm>
            <a:off x="457200" y="6245225"/>
            <a:ext cx="693738" cy="47625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387" name="Text Box 40">
            <a:hlinkClick r:id="" action="ppaction://noaction"/>
          </p:cNvPr>
          <p:cNvSpPr txBox="1"/>
          <p:nvPr/>
        </p:nvSpPr>
        <p:spPr>
          <a:xfrm>
            <a:off x="431800" y="433705"/>
            <a:ext cx="7035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b="1" dirty="0">
                <a:solidFill>
                  <a:schemeClr val="bg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、反相比例加法器的设计与测试（选作）</a:t>
            </a:r>
            <a:endParaRPr lang="zh-CN" altLang="en-US" b="1" dirty="0">
              <a:solidFill>
                <a:schemeClr val="bg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2288" y="3203575"/>
          <a:ext cx="8101013" cy="3352800"/>
        </p:xfrm>
        <a:graphic>
          <a:graphicData uri="http://schemas.openxmlformats.org/drawingml/2006/table">
            <a:tbl>
              <a:tblPr/>
              <a:tblGrid>
                <a:gridCol w="1742660"/>
                <a:gridCol w="894879"/>
                <a:gridCol w="1547245"/>
                <a:gridCol w="1231590"/>
                <a:gridCol w="1244457"/>
                <a:gridCol w="592401"/>
                <a:gridCol w="847779"/>
              </a:tblGrid>
              <a:tr h="89485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测试条件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输出电压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输入输出波形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实测放大倍数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所选电阻大小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591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Ui1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Ui2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</a:t>
                      </a:r>
                      <a:r>
                        <a:rPr lang="en-US" sz="24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Ui</a:t>
                      </a: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24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Uo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2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cos5000</a:t>
                      </a:r>
                      <a:r>
                        <a:rPr lang="zh-CN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π</a:t>
                      </a: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 v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0.8v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Uomax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=? 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Uomin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=?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4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0.6v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0.2v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Uomax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=?  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Uomin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=?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28" name="矩形 5"/>
          <p:cNvSpPr/>
          <p:nvPr/>
        </p:nvSpPr>
        <p:spPr>
          <a:xfrm>
            <a:off x="431800" y="1114425"/>
            <a:ext cx="8370888" cy="212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 eaLnBrk="0" hangingPunct="0"/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根据电路选择相应元件，用集成运放设计并搭建一个反相加法器，要求实现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=﹣3(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。根据测试电压分别计算出输出电压值（直流、交流分量），并计算出实际放大倍数。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9875" eaLnBrk="0" hangingPunct="0"/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矩形 3"/>
          <p:cNvSpPr/>
          <p:nvPr/>
        </p:nvSpPr>
        <p:spPr>
          <a:xfrm>
            <a:off x="460375" y="819150"/>
            <a:ext cx="8280400" cy="44310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en-US" altLang="zh-CN" sz="3600" b="1" dirty="0">
              <a:solidFill>
                <a:srgbClr val="6C121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月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日下午</a:t>
            </a: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   截止提交全部实验报告</a:t>
            </a:r>
            <a:endParaRPr lang="en-US" altLang="zh-CN" sz="3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6C121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实验报告共</a:t>
            </a:r>
            <a:r>
              <a:rPr lang="en-US" altLang="zh-CN" sz="3600" b="1" dirty="0">
                <a:solidFill>
                  <a:srgbClr val="6C121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solidFill>
                  <a:srgbClr val="6C121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份。</a:t>
            </a:r>
            <a:endParaRPr lang="zh-CN" altLang="en-US" sz="3600" b="1" dirty="0">
              <a:solidFill>
                <a:srgbClr val="6C121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6C121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邮箱</a:t>
            </a:r>
            <a:r>
              <a:rPr lang="en-US" altLang="zh-CN" sz="3600" b="1" dirty="0">
                <a:solidFill>
                  <a:srgbClr val="6C121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guoxun@uestc.edu.cn</a:t>
            </a:r>
            <a:endParaRPr lang="en-US" altLang="zh-CN" sz="3600" b="1" dirty="0">
              <a:solidFill>
                <a:srgbClr val="6C121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b="1" dirty="0">
              <a:solidFill>
                <a:srgbClr val="6C121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b="1" dirty="0">
              <a:solidFill>
                <a:srgbClr val="6C121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4" descr="MVC-009S"/>
          <p:cNvPicPr>
            <a:picLocks noChangeAspect="1"/>
          </p:cNvPicPr>
          <p:nvPr/>
        </p:nvPicPr>
        <p:blipFill>
          <a:blip r:embed="rId1">
            <a:lum bright="29999" contrast="17999"/>
          </a:blip>
          <a:stretch>
            <a:fillRect/>
          </a:stretch>
        </p:blipFill>
        <p:spPr>
          <a:xfrm>
            <a:off x="5337175" y="773113"/>
            <a:ext cx="2266950" cy="22685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0" name="Picture 5" descr="MVC-002S"/>
          <p:cNvPicPr>
            <a:picLocks noChangeAspect="1"/>
          </p:cNvPicPr>
          <p:nvPr/>
        </p:nvPicPr>
        <p:blipFill>
          <a:blip r:embed="rId2">
            <a:lum bright="23999" contrast="6000"/>
          </a:blip>
          <a:stretch>
            <a:fillRect/>
          </a:stretch>
        </p:blipFill>
        <p:spPr>
          <a:xfrm>
            <a:off x="1150938" y="819150"/>
            <a:ext cx="2790825" cy="244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AutoShape 6"/>
          <p:cNvSpPr/>
          <p:nvPr/>
        </p:nvSpPr>
        <p:spPr>
          <a:xfrm>
            <a:off x="4976813" y="2933700"/>
            <a:ext cx="3352800" cy="457200"/>
          </a:xfrm>
          <a:prstGeom prst="wedgeEllipseCallout">
            <a:avLst>
              <a:gd name="adj1" fmla="val -14866"/>
              <a:gd name="adj2" fmla="val -236806"/>
            </a:avLst>
          </a:prstGeom>
          <a:solidFill>
            <a:srgbClr val="FFFF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/>
          <a:p>
            <a:pPr algn="ctr"/>
            <a:r>
              <a:rPr lang="zh-CN" altLang="en-US" sz="18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负极极性标示色环</a:t>
            </a:r>
            <a:endParaRPr lang="zh-CN" altLang="en-US" sz="1800" b="1" dirty="0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746125" y="3024188"/>
            <a:ext cx="3429000" cy="533400"/>
          </a:xfrm>
          <a:prstGeom prst="wedgeEllipseCallout">
            <a:avLst>
              <a:gd name="adj1" fmla="val 185"/>
              <a:gd name="adj2" fmla="val -186606"/>
            </a:avLst>
          </a:prstGeom>
          <a:solidFill>
            <a:srgbClr val="FFFF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/>
          <a:p>
            <a:pPr algn="ctr"/>
            <a:r>
              <a:rPr lang="zh-CN" altLang="en-US" sz="18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负极极性标示色环</a:t>
            </a:r>
            <a:endParaRPr lang="zh-CN" altLang="en-US" sz="1800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3" name="Picture 7" descr="MVC-004S"/>
          <p:cNvPicPr>
            <a:picLocks noChangeAspect="1"/>
          </p:cNvPicPr>
          <p:nvPr/>
        </p:nvPicPr>
        <p:blipFill>
          <a:blip r:embed="rId3">
            <a:lum bright="17999" contrast="12000"/>
          </a:blip>
          <a:srcRect t="31900" b="30502"/>
          <a:stretch>
            <a:fillRect/>
          </a:stretch>
        </p:blipFill>
        <p:spPr>
          <a:xfrm>
            <a:off x="296863" y="3789363"/>
            <a:ext cx="4949825" cy="1754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4" name="AutoShape 9"/>
          <p:cNvSpPr/>
          <p:nvPr/>
        </p:nvSpPr>
        <p:spPr>
          <a:xfrm>
            <a:off x="2097088" y="4059238"/>
            <a:ext cx="1497012" cy="382587"/>
          </a:xfrm>
          <a:prstGeom prst="wedgeEllipseCallout">
            <a:avLst>
              <a:gd name="adj1" fmla="val -57245"/>
              <a:gd name="adj2" fmla="val 133681"/>
            </a:avLst>
          </a:prstGeom>
          <a:solidFill>
            <a:srgbClr val="FFFF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/>
          <a:p>
            <a:pPr algn="ctr"/>
            <a:r>
              <a:rPr lang="zh-CN" altLang="en-US" sz="14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负极引脚</a:t>
            </a:r>
            <a:endParaRPr lang="zh-CN" altLang="en-US" sz="1400" b="1" dirty="0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175" name="Object 2"/>
          <p:cNvGraphicFramePr>
            <a:graphicFrameLocks noChangeAspect="1"/>
          </p:cNvGraphicFramePr>
          <p:nvPr/>
        </p:nvGraphicFramePr>
        <p:xfrm>
          <a:off x="6102350" y="3789363"/>
          <a:ext cx="259238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3429000" imgH="2695575" progId="MSPhotoEd.3">
                  <p:embed/>
                </p:oleObj>
              </mc:Choice>
              <mc:Fallback>
                <p:oleObj name="" r:id="rId4" imgW="3429000" imgH="2695575" progId="MSPhotoEd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2350" y="3789363"/>
                        <a:ext cx="2592388" cy="169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AutoShape 5"/>
          <p:cNvSpPr/>
          <p:nvPr/>
        </p:nvSpPr>
        <p:spPr>
          <a:xfrm>
            <a:off x="6192838" y="5499100"/>
            <a:ext cx="3240087" cy="460375"/>
          </a:xfrm>
          <a:prstGeom prst="wedgeEllipseCallout">
            <a:avLst>
              <a:gd name="adj1" fmla="val -24278"/>
              <a:gd name="adj2" fmla="val -235519"/>
            </a:avLst>
          </a:prstGeom>
          <a:solidFill>
            <a:srgbClr val="FFFF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/>
          <a:p>
            <a:pPr algn="ctr"/>
            <a:r>
              <a:rPr lang="zh-CN" altLang="en-US" sz="16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负极极性标示色环</a:t>
            </a:r>
            <a:endParaRPr lang="zh-CN" altLang="en-US" sz="1600" b="1" dirty="0">
              <a:solidFill>
                <a:srgbClr val="00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Picture 4" descr="33649200710271050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3" y="3338513"/>
            <a:ext cx="3581400" cy="297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4" name="Picture 5" descr="200921315410293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33800" cy="266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WordArt 6"/>
          <p:cNvSpPr>
            <a:spLocks noTextEdit="1"/>
          </p:cNvSpPr>
          <p:nvPr/>
        </p:nvSpPr>
        <p:spPr>
          <a:xfrm>
            <a:off x="457200" y="2743200"/>
            <a:ext cx="2286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稳压二极管</a:t>
            </a:r>
            <a:endParaRPr lang="zh-CN" altLang="en-US" sz="3600" b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196" name="WordArt 7"/>
          <p:cNvSpPr>
            <a:spLocks noTextEdit="1"/>
          </p:cNvSpPr>
          <p:nvPr/>
        </p:nvSpPr>
        <p:spPr>
          <a:xfrm>
            <a:off x="6019800" y="2667000"/>
            <a:ext cx="2286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整流二极管</a:t>
            </a:r>
            <a:endParaRPr lang="zh-CN" altLang="en-US" sz="3600" b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197" name="WordArt 8"/>
          <p:cNvSpPr>
            <a:spLocks noTextEdit="1"/>
          </p:cNvSpPr>
          <p:nvPr/>
        </p:nvSpPr>
        <p:spPr>
          <a:xfrm>
            <a:off x="1150938" y="6400800"/>
            <a:ext cx="2286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发光二极管</a:t>
            </a:r>
            <a:endParaRPr lang="zh-CN" altLang="en-US" sz="3600" b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198" name="Picture 9" descr="未命名发更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276600"/>
            <a:ext cx="4114800" cy="28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9" name="WordArt 10"/>
          <p:cNvSpPr>
            <a:spLocks noTextEdit="1"/>
          </p:cNvSpPr>
          <p:nvPr/>
        </p:nvSpPr>
        <p:spPr>
          <a:xfrm>
            <a:off x="6019800" y="6172200"/>
            <a:ext cx="23336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变容二极管</a:t>
            </a:r>
            <a:endParaRPr lang="zh-CN" altLang="en-US" sz="3600" b="1"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200" name="Picture 11" descr="200531821040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263" y="0"/>
            <a:ext cx="3816350" cy="260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217" name="Rectangle 2"/>
          <p:cNvSpPr txBox="1">
            <a:spLocks noRot="1"/>
          </p:cNvSpPr>
          <p:nvPr/>
        </p:nvSpPr>
        <p:spPr>
          <a:xfrm>
            <a:off x="296863" y="368300"/>
            <a:ext cx="4495800" cy="6810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buSzTx/>
            </a:pPr>
            <a:r>
              <a:rPr lang="zh-CN" altLang="en-US" sz="3600" dirty="0">
                <a:solidFill>
                  <a:srgbClr val="D54809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万用表检测二极管</a:t>
            </a:r>
            <a:endParaRPr lang="zh-CN" altLang="en-US" sz="3600" dirty="0">
              <a:solidFill>
                <a:srgbClr val="D54809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218" name="Rectangle 3"/>
          <p:cNvSpPr txBox="1">
            <a:spLocks noRot="1"/>
          </p:cNvSpPr>
          <p:nvPr/>
        </p:nvSpPr>
        <p:spPr>
          <a:xfrm>
            <a:off x="323850" y="1125538"/>
            <a:ext cx="8540750" cy="5318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用万用表检测二极管的正、反向电阻值，判别其质量的好坏。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609600" indent="-609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 2" panose="05020102010507070707" pitchFamily="18" charset="2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万用表判别  ①使用万用表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R×100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或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R×1K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挡；②红黑表笔同时接二极管的两条引线，测出一组值；③对调表笔重新测量，得出一组值；④比较两组值，值小的那次测量中，黑表笔二极管接正极，红笔表接二极管负极。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609600" indent="-609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 2" panose="05020102010507070707" pitchFamily="18" charset="2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二极管的性能检测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609600" indent="-609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●单向导电性能的检测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609600" indent="-609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检测工具：万用表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609600" indent="-609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检测标准：①检波二极管或小功率整流管   采用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R×100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挡，其值为几百欧（锗）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几千欧（硅）②大功率整流二极管  采用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R×1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挡，其值为十几或几十欧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marL="609600" indent="-6096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检测反向电阻的标准：除大功率硅整流二极管，一般采用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R×1K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挡，其值为几百千欧或∞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2" name="Group 47"/>
          <p:cNvGraphicFramePr/>
          <p:nvPr/>
        </p:nvGraphicFramePr>
        <p:xfrm>
          <a:off x="296863" y="368300"/>
          <a:ext cx="8540750" cy="6040439"/>
        </p:xfrm>
        <a:graphic>
          <a:graphicData uri="http://schemas.openxmlformats.org/drawingml/2006/table">
            <a:tbl>
              <a:tblPr/>
              <a:tblGrid>
                <a:gridCol w="2844800"/>
                <a:gridCol w="2728913"/>
                <a:gridCol w="2967037"/>
              </a:tblGrid>
              <a:tr h="65886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检测结果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判断结果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8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正向电阻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反向电阻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1877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几百欧～几千欧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几十千欧～几百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千欧以上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正向导通时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黑表棒接正极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红表笔接负极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趋于无穷大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趋于无穷大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开路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趋于零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趋于零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短路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正向电阻增大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反向电阻减小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性能变劣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76250" y="684213"/>
            <a:ext cx="8281988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晶体三极管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内部含有两个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结，外部具有三个电极的半导体器件，其构成材料有硅、锗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作用：电路的放大、振荡、控制、稳压、倒相、开关、阻抗匹配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6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06488" y="2619375"/>
            <a:ext cx="6526212" cy="3381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UNIT_TABLE_BEAUTIFY" val="smartTable{75513612-40bf-491f-8382-8d8825810e08}"/>
</p:tagLst>
</file>

<file path=ppt/tags/tag2.xml><?xml version="1.0" encoding="utf-8"?>
<p:tagLst xmlns:p="http://schemas.openxmlformats.org/presentationml/2006/main">
  <p:tag name="KSO_WM_UNIT_TABLE_BEAUTIFY" val="smartTable{c5508b11-d065-47f1-b644-dcd228ce5ab9}"/>
</p:tagLst>
</file>

<file path=ppt/tags/tag3.xml><?xml version="1.0" encoding="utf-8"?>
<p:tagLst xmlns:p="http://schemas.openxmlformats.org/presentationml/2006/main">
  <p:tag name="KSO_WM_DOC_GUID" val="{2b07c8fe-58f2-4c5a-9790-9af9109bd226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3585</Words>
  <Application>WPS 演示</Application>
  <PresentationFormat>全屏显示(4:3)</PresentationFormat>
  <Paragraphs>744</Paragraphs>
  <Slides>42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40</vt:i4>
      </vt:variant>
      <vt:variant>
        <vt:lpstr>幻灯片标题</vt:lpstr>
      </vt:variant>
      <vt:variant>
        <vt:i4>42</vt:i4>
      </vt:variant>
    </vt:vector>
  </HeadingPairs>
  <TitlesOfParts>
    <vt:vector size="98" baseType="lpstr">
      <vt:lpstr>Arial</vt:lpstr>
      <vt:lpstr>宋体</vt:lpstr>
      <vt:lpstr>Wingdings</vt:lpstr>
      <vt:lpstr>Arial Black</vt:lpstr>
      <vt:lpstr>Times New Roman</vt:lpstr>
      <vt:lpstr>楷体_GB2312</vt:lpstr>
      <vt:lpstr>新宋体</vt:lpstr>
      <vt:lpstr>华文行楷</vt:lpstr>
      <vt:lpstr>隶书</vt:lpstr>
      <vt:lpstr>黑体</vt:lpstr>
      <vt:lpstr>Wingdings 2</vt:lpstr>
      <vt:lpstr>微软雅黑</vt:lpstr>
      <vt:lpstr>Arial Unicode MS</vt:lpstr>
      <vt:lpstr>Calibri</vt:lpstr>
      <vt:lpstr>Times New Roman</vt:lpstr>
      <vt:lpstr>Pixel</vt:lpstr>
      <vt:lpstr>MSPhotoEd.3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MSPhotoEd.3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  </vt:lpstr>
      <vt:lpstr>一.   实验目的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 实验原理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2ndSpAcE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Image</dc:creator>
  <cp:lastModifiedBy>Administrator</cp:lastModifiedBy>
  <cp:revision>307</cp:revision>
  <dcterms:created xsi:type="dcterms:W3CDTF">2006-04-13T12:13:00Z</dcterms:created>
  <dcterms:modified xsi:type="dcterms:W3CDTF">2020-05-29T10:33:25Z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