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2" r:id="rId6"/>
    <p:sldId id="261" r:id="rId7"/>
    <p:sldId id="264" r:id="rId8"/>
    <p:sldId id="265" r:id="rId9"/>
    <p:sldId id="266" r:id="rId10"/>
    <p:sldId id="747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6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Pick an order for two reasons: sequential processor and pruning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A9289E-F028-4C02-88DD-69770A826917}" type="slidenum">
              <a:rPr lang="en-US" smtClean="0">
                <a:latin typeface="Arial" charset="0"/>
              </a:rPr>
              <a:pPr/>
              <a:t>10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656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第一次作业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324600" y="3048000"/>
            <a:ext cx="5410200" cy="3124200"/>
          </a:xfrm>
          <a:prstGeom prst="roundRect">
            <a:avLst/>
          </a:prstGeom>
          <a:solidFill>
            <a:srgbClr val="C00000">
              <a:alpha val="16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57200" y="3048000"/>
            <a:ext cx="5410200" cy="3124200"/>
          </a:xfrm>
          <a:prstGeom prst="roundRect">
            <a:avLst/>
          </a:prstGeom>
          <a:solidFill>
            <a:srgbClr val="0066CC">
              <a:alpha val="16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Implementation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477000" y="3352800"/>
            <a:ext cx="533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lvl="0" indent="-342882">
              <a:lnSpc>
                <a:spcPct val="80000"/>
              </a:lnSpc>
              <a:spcBef>
                <a:spcPts val="1200"/>
              </a:spcBef>
              <a:buClr>
                <a:schemeClr val="accent2"/>
              </a:buClr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def min-value(state</a:t>
            </a:r>
            <a:r>
              <a:rPr lang="en-US" sz="2400" kern="0" dirty="0">
                <a:solidFill>
                  <a:srgbClr val="C00000"/>
                </a:solidFill>
                <a:latin typeface="Calibri" pitchFamily="34" charset="0"/>
              </a:rPr>
              <a:t> , </a:t>
            </a:r>
            <a:r>
              <a:rPr lang="el-GR" sz="2400" kern="0" dirty="0">
                <a:solidFill>
                  <a:srgbClr val="C00000"/>
                </a:solidFill>
                <a:latin typeface="Calibri" pitchFamily="34" charset="0"/>
              </a:rPr>
              <a:t>α</a:t>
            </a:r>
            <a:r>
              <a:rPr lang="en-US" sz="2400" kern="0" dirty="0">
                <a:solidFill>
                  <a:srgbClr val="C00000"/>
                </a:solidFill>
                <a:latin typeface="Calibri" pitchFamily="34" charset="0"/>
              </a:rPr>
              <a:t>, </a:t>
            </a:r>
            <a:r>
              <a:rPr lang="el-GR" sz="2400" kern="0" dirty="0">
                <a:solidFill>
                  <a:srgbClr val="C00000"/>
                </a:solidFill>
                <a:latin typeface="Calibri" pitchFamily="34" charset="0"/>
              </a:rPr>
              <a:t>β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initialize v = 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∞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for each successor of state:</a:t>
            </a:r>
          </a:p>
          <a:p>
            <a:pPr marL="1142942" lvl="2" indent="-228589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400" kern="0" dirty="0">
                <a:latin typeface="Calibri" pitchFamily="34" charset="0"/>
              </a:rPr>
              <a:t>v = min(v,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</a:rPr>
              <a:t>value(successor</a:t>
            </a:r>
            <a:r>
              <a:rPr lang="en-US" sz="2400" kern="0" dirty="0">
                <a:solidFill>
                  <a:srgbClr val="7030A0"/>
                </a:solidFill>
                <a:latin typeface="Calibri" pitchFamily="34" charset="0"/>
              </a:rPr>
              <a:t>, </a:t>
            </a:r>
            <a:r>
              <a:rPr lang="el-GR" sz="2400" kern="0" dirty="0">
                <a:solidFill>
                  <a:srgbClr val="7030A0"/>
                </a:solidFill>
                <a:latin typeface="Calibri" pitchFamily="34" charset="0"/>
              </a:rPr>
              <a:t>α</a:t>
            </a:r>
            <a:r>
              <a:rPr lang="en-US" sz="2400" kern="0" dirty="0">
                <a:solidFill>
                  <a:srgbClr val="7030A0"/>
                </a:solidFill>
                <a:latin typeface="Calibri" pitchFamily="34" charset="0"/>
              </a:rPr>
              <a:t>, </a:t>
            </a:r>
            <a:r>
              <a:rPr lang="el-GR" sz="2400" kern="0" dirty="0">
                <a:solidFill>
                  <a:srgbClr val="7030A0"/>
                </a:solidFill>
                <a:latin typeface="Calibri" pitchFamily="34" charset="0"/>
              </a:rPr>
              <a:t>β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</a:rPr>
              <a:t>)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)</a:t>
            </a:r>
          </a:p>
          <a:p>
            <a:pPr marL="1142942" lvl="2" indent="-228589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400" kern="0" dirty="0">
                <a:latin typeface="Calibri" pitchFamily="34" charset="0"/>
              </a:rPr>
              <a:t>if v ≤ </a:t>
            </a:r>
            <a:r>
              <a:rPr lang="el-GR" sz="2400" kern="0" dirty="0">
                <a:latin typeface="Calibri" pitchFamily="34" charset="0"/>
              </a:rPr>
              <a:t>α</a:t>
            </a:r>
            <a:r>
              <a:rPr lang="en-US" sz="2400" kern="0" dirty="0">
                <a:latin typeface="Calibri" pitchFamily="34" charset="0"/>
              </a:rPr>
              <a:t> return v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1142942" lvl="2" indent="-228589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l-GR" sz="2400" kern="0" dirty="0">
                <a:latin typeface="Calibri" pitchFamily="34" charset="0"/>
              </a:rPr>
              <a:t>β </a:t>
            </a:r>
            <a:r>
              <a:rPr lang="en-US" sz="2400" kern="0" dirty="0">
                <a:latin typeface="Calibri" pitchFamily="34" charset="0"/>
              </a:rPr>
              <a:t>= min(</a:t>
            </a:r>
            <a:r>
              <a:rPr lang="el-GR" sz="2400" kern="0" dirty="0">
                <a:latin typeface="Calibri" pitchFamily="34" charset="0"/>
              </a:rPr>
              <a:t>β</a:t>
            </a:r>
            <a:r>
              <a:rPr lang="en-US" sz="2400" kern="0" dirty="0">
                <a:latin typeface="Calibri" pitchFamily="34" charset="0"/>
              </a:rPr>
              <a:t>, v)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return v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9600" y="3048000"/>
            <a:ext cx="5410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lvl="0" indent="-342882">
              <a:lnSpc>
                <a:spcPct val="80000"/>
              </a:lnSpc>
              <a:spcBef>
                <a:spcPts val="1200"/>
              </a:spcBef>
              <a:buClr>
                <a:schemeClr val="accent2"/>
              </a:buClr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def max-value(state, </a:t>
            </a:r>
            <a:r>
              <a:rPr lang="el-GR" sz="2400" kern="0" dirty="0">
                <a:solidFill>
                  <a:srgbClr val="0066CC"/>
                </a:solidFill>
                <a:latin typeface="Calibri" pitchFamily="34" charset="0"/>
              </a:rPr>
              <a:t>α</a:t>
            </a:r>
            <a:r>
              <a:rPr lang="en-US" sz="2400" kern="0" dirty="0">
                <a:solidFill>
                  <a:srgbClr val="0066CC"/>
                </a:solidFill>
                <a:latin typeface="Calibri" pitchFamily="34" charset="0"/>
              </a:rPr>
              <a:t>, </a:t>
            </a:r>
            <a:r>
              <a:rPr lang="el-GR" sz="2400" kern="0" dirty="0">
                <a:solidFill>
                  <a:srgbClr val="0066CC"/>
                </a:solidFill>
                <a:latin typeface="Calibri" pitchFamily="34" charset="0"/>
              </a:rPr>
              <a:t>β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initialize v =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-∞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for each successor of state:</a:t>
            </a:r>
          </a:p>
          <a:p>
            <a:pPr marL="1142942" lvl="2" indent="-228589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v = </a:t>
            </a:r>
            <a:r>
              <a:rPr lang="en-US" sz="2400" kern="0" noProof="0" dirty="0">
                <a:latin typeface="Calibri" pitchFamily="34" charset="0"/>
              </a:rPr>
              <a:t>max(v,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</a:rPr>
              <a:t>value(successor</a:t>
            </a:r>
            <a:r>
              <a:rPr lang="en-US" sz="2400" kern="0" dirty="0">
                <a:solidFill>
                  <a:srgbClr val="7030A0"/>
                </a:solidFill>
                <a:latin typeface="Calibri" pitchFamily="34" charset="0"/>
              </a:rPr>
              <a:t>, </a:t>
            </a:r>
            <a:r>
              <a:rPr lang="el-GR" sz="2400" kern="0" dirty="0">
                <a:solidFill>
                  <a:srgbClr val="7030A0"/>
                </a:solidFill>
                <a:latin typeface="Calibri" pitchFamily="34" charset="0"/>
              </a:rPr>
              <a:t>α</a:t>
            </a:r>
            <a:r>
              <a:rPr lang="en-US" sz="2400" kern="0" dirty="0">
                <a:solidFill>
                  <a:srgbClr val="7030A0"/>
                </a:solidFill>
                <a:latin typeface="Calibri" pitchFamily="34" charset="0"/>
              </a:rPr>
              <a:t>, </a:t>
            </a:r>
            <a:r>
              <a:rPr lang="el-GR" sz="2400" kern="0" dirty="0">
                <a:solidFill>
                  <a:srgbClr val="7030A0"/>
                </a:solidFill>
                <a:latin typeface="Calibri" pitchFamily="34" charset="0"/>
              </a:rPr>
              <a:t>β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</a:rPr>
              <a:t>)</a:t>
            </a:r>
            <a:r>
              <a:rPr lang="en-US" sz="2400" kern="0" dirty="0">
                <a:latin typeface="Calibri" pitchFamily="34" charset="0"/>
              </a:rPr>
              <a:t>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itchFamily="34" charset="0"/>
            </a:endParaRPr>
          </a:p>
          <a:p>
            <a:pPr marL="1142942" marR="0" lvl="2" indent="-228589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400" kern="0" baseline="0" dirty="0">
                <a:latin typeface="Calibri" pitchFamily="34" charset="0"/>
              </a:rPr>
              <a:t>if</a:t>
            </a:r>
            <a:r>
              <a:rPr lang="en-US" sz="2400" kern="0" dirty="0">
                <a:latin typeface="Calibri" pitchFamily="34" charset="0"/>
              </a:rPr>
              <a:t> v ≥ </a:t>
            </a:r>
            <a:r>
              <a:rPr lang="el-GR" sz="2400" kern="0" dirty="0">
                <a:latin typeface="Calibri" pitchFamily="34" charset="0"/>
              </a:rPr>
              <a:t>β</a:t>
            </a:r>
            <a:r>
              <a:rPr lang="en-US" sz="2400" kern="0" dirty="0">
                <a:latin typeface="Calibri" pitchFamily="34" charset="0"/>
              </a:rPr>
              <a:t> return v</a:t>
            </a:r>
          </a:p>
          <a:p>
            <a:pPr marL="1142942" lvl="2" indent="-228589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l-GR" sz="2400" kern="0" dirty="0">
                <a:latin typeface="Calibri" pitchFamily="34" charset="0"/>
              </a:rPr>
              <a:t>α</a:t>
            </a:r>
            <a:r>
              <a:rPr lang="en-US" sz="2400" kern="0" dirty="0">
                <a:latin typeface="Calibri" pitchFamily="34" charset="0"/>
              </a:rPr>
              <a:t> = max(</a:t>
            </a:r>
            <a:r>
              <a:rPr lang="el-GR" sz="2400" kern="0" dirty="0">
                <a:latin typeface="Calibri" pitchFamily="34" charset="0"/>
              </a:rPr>
              <a:t>α</a:t>
            </a:r>
            <a:r>
              <a:rPr lang="en-US" sz="2400" kern="0" dirty="0">
                <a:latin typeface="Calibri" pitchFamily="34" charset="0"/>
              </a:rPr>
              <a:t>, v)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return v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505200" y="1524000"/>
            <a:ext cx="5105400" cy="1066800"/>
          </a:xfrm>
          <a:prstGeom prst="roundRect">
            <a:avLst/>
          </a:prstGeom>
          <a:solidFill>
            <a:srgbClr val="7030A0">
              <a:alpha val="16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11734800" cy="1447800"/>
          </a:xfrm>
        </p:spPr>
        <p:txBody>
          <a:bodyPr/>
          <a:lstStyle/>
          <a:p>
            <a:pPr lvl="1" algn="ctr">
              <a:lnSpc>
                <a:spcPct val="80000"/>
              </a:lnSpc>
              <a:buNone/>
            </a:pPr>
            <a:r>
              <a:rPr lang="el-GR" sz="2400" dirty="0">
                <a:solidFill>
                  <a:srgbClr val="0066CC"/>
                </a:solidFill>
              </a:rPr>
              <a:t>α</a:t>
            </a:r>
            <a:r>
              <a:rPr lang="en-US" sz="2400" dirty="0">
                <a:solidFill>
                  <a:srgbClr val="0066CC"/>
                </a:solidFill>
              </a:rPr>
              <a:t>: </a:t>
            </a:r>
            <a:r>
              <a:rPr lang="en-US" sz="2400" dirty="0">
                <a:solidFill>
                  <a:srgbClr val="0070C0"/>
                </a:solidFill>
              </a:rPr>
              <a:t>MAX’s best option on path to root</a:t>
            </a:r>
          </a:p>
          <a:p>
            <a:pPr lvl="1" algn="ctr">
              <a:lnSpc>
                <a:spcPct val="80000"/>
              </a:lnSpc>
              <a:buNone/>
            </a:pPr>
            <a:r>
              <a:rPr lang="el-GR" sz="2400" dirty="0">
                <a:solidFill>
                  <a:srgbClr val="C00000"/>
                </a:solidFill>
              </a:rPr>
              <a:t>β</a:t>
            </a:r>
            <a:r>
              <a:rPr lang="en-US" sz="2400" dirty="0">
                <a:solidFill>
                  <a:srgbClr val="C00000"/>
                </a:solidFill>
              </a:rPr>
              <a:t>:</a:t>
            </a:r>
            <a:r>
              <a:rPr lang="el-GR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MIN’s best option on path to root</a:t>
            </a:r>
          </a:p>
        </p:txBody>
      </p:sp>
    </p:spTree>
    <p:extLst>
      <p:ext uri="{BB962C8B-B14F-4D97-AF65-F5344CB8AC3E}">
        <p14:creationId xmlns:p14="http://schemas.microsoft.com/office/powerpoint/2010/main" val="113024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7D50D-4FD4-4101-8158-5B270148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A9126-0DBD-40E0-B496-FA96D7ED9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F2AEC-0BE8-4F5E-82DC-4581169F0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559" y="1798167"/>
            <a:ext cx="8163894" cy="47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360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7D50D-4FD4-4101-8158-5B270148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A9126-0DBD-40E0-B496-FA96D7ED9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B8421EB-71F8-4CD4-AD7D-3B6CE0266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579" y="1719191"/>
            <a:ext cx="8035871" cy="480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58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7D50D-4FD4-4101-8158-5B270148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A9126-0DBD-40E0-B496-FA96D7ED9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F3B96BD-1740-4F63-A7F5-32F25E6D1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932" y="1543819"/>
            <a:ext cx="8138306" cy="480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84A5DDC-6846-4199-BE14-D8FB8BCB6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342" y="1640684"/>
            <a:ext cx="8138306" cy="480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860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7D50D-4FD4-4101-8158-5B270148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A9126-0DBD-40E0-B496-FA96D7ED9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27003A0-BA94-4ED3-B2D6-C363CBE05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714" y="1544406"/>
            <a:ext cx="8362789" cy="501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224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7D50D-4FD4-4101-8158-5B270148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A9126-0DBD-40E0-B496-FA96D7ED9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AA69667-20ED-442A-BAC3-BABAD0CE4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238" y="1604850"/>
            <a:ext cx="8223304" cy="493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389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7D50D-4FD4-4101-8158-5B270148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A9126-0DBD-40E0-B496-FA96D7ED9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22EA2EB-DFBC-452B-BE44-769592A81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1" y="1554242"/>
            <a:ext cx="8225968" cy="490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841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7D50D-4FD4-4101-8158-5B270148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A9126-0DBD-40E0-B496-FA96D7ED9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26CB624-1616-4181-B51A-568A89DB3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812770"/>
            <a:ext cx="7621614" cy="458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251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7D50D-4FD4-4101-8158-5B270148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A9126-0DBD-40E0-B496-FA96D7ED9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77D54FB-6718-47B9-8712-DC706A579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4" y="1733769"/>
            <a:ext cx="7809934" cy="465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579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7D50D-4FD4-4101-8158-5B270148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A9126-0DBD-40E0-B496-FA96D7ED9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C4F160-F8AB-4D67-B629-EB83CDAE1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970504"/>
            <a:ext cx="7390027" cy="439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12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第一题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190" y="1304925"/>
            <a:ext cx="8897620" cy="51936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93395"/>
            <a:ext cx="10515600" cy="1024890"/>
          </a:xfrm>
        </p:spPr>
        <p:txBody>
          <a:bodyPr/>
          <a:lstStyle/>
          <a:p>
            <a:r>
              <a:rPr lang="zh-CN" altLang="en-US" sz="4000"/>
              <a:t>典型问题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8285"/>
            <a:ext cx="10515600" cy="4658995"/>
          </a:xfrm>
        </p:spPr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答案过于简略</a:t>
            </a:r>
          </a:p>
          <a:p>
            <a:pPr lvl="1"/>
            <a:r>
              <a:rPr lang="zh-CN" altLang="en-US" sz="2400"/>
              <a:t>没有给出剪枝情况</a:t>
            </a:r>
          </a:p>
          <a:p>
            <a:pPr lvl="1"/>
            <a:r>
              <a:rPr lang="zh-CN" altLang="en-US" sz="2400"/>
              <a:t>直接给出结果</a:t>
            </a:r>
            <a:endParaRPr lang="zh-CN" altLang="en-US"/>
          </a:p>
          <a:p>
            <a:pPr lvl="0"/>
            <a:r>
              <a:rPr lang="en-US" altLang="zh-CN"/>
              <a:t>2.</a:t>
            </a:r>
            <a:r>
              <a:rPr lang="zh-CN" altLang="en-US"/>
              <a:t>漏掉一些剪枝情况</a:t>
            </a:r>
            <a:endParaRPr lang="en-US" altLang="zh-CN"/>
          </a:p>
          <a:p>
            <a:pPr marL="0" lv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170" y="922655"/>
            <a:ext cx="3475355" cy="219011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540" y="3409315"/>
            <a:ext cx="4842510" cy="29762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79770" y="4465955"/>
            <a:ext cx="387985" cy="34226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19040" y="5710555"/>
            <a:ext cx="387985" cy="34226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51605" y="5069840"/>
            <a:ext cx="387985" cy="34226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93395"/>
            <a:ext cx="10515600" cy="1024890"/>
          </a:xfrm>
        </p:spPr>
        <p:txBody>
          <a:bodyPr/>
          <a:lstStyle/>
          <a:p>
            <a:r>
              <a:rPr lang="zh-CN" altLang="en-US" sz="4000"/>
              <a:t>参考答案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8285"/>
            <a:ext cx="10515600" cy="4658995"/>
          </a:xfrm>
        </p:spPr>
        <p:txBody>
          <a:bodyPr/>
          <a:lstStyle/>
          <a:p>
            <a:r>
              <a:rPr lang="en-US" altLang="zh-CN"/>
              <a:t>DFS</a:t>
            </a:r>
            <a:r>
              <a:rPr lang="zh-CN" altLang="en-US"/>
              <a:t>：</a:t>
            </a:r>
          </a:p>
          <a:p>
            <a:pPr lvl="1"/>
            <a:r>
              <a:rPr lang="en-US" altLang="zh-CN"/>
              <a:t>A-&gt;B-&gt;C-&gt;D-&gt;E</a:t>
            </a:r>
          </a:p>
          <a:p>
            <a:r>
              <a:rPr lang="en-US" altLang="zh-CN"/>
              <a:t>BFS</a:t>
            </a:r>
            <a:r>
              <a:rPr lang="zh-CN" altLang="en-US"/>
              <a:t>：</a:t>
            </a:r>
          </a:p>
          <a:p>
            <a:pPr lvl="1"/>
            <a:r>
              <a:rPr lang="en-US" altLang="zh-CN" sz="2400"/>
              <a:t>A-&gt;B-&gt;H-&gt;C-&gt;G-&gt;D-&gt;F-&gt;E</a:t>
            </a:r>
            <a:endParaRPr lang="en-US" altLang="zh-CN"/>
          </a:p>
          <a:p>
            <a:pPr marL="0" lvl="0" indent="0">
              <a:buNone/>
            </a:pPr>
            <a:r>
              <a:rPr lang="zh-CN" altLang="en-US" sz="2000"/>
              <a:t>不考虑</a:t>
            </a:r>
            <a:r>
              <a:rPr lang="en-US" altLang="zh-CN" sz="2000"/>
              <a:t>COST</a:t>
            </a:r>
            <a:r>
              <a:rPr lang="zh-CN" altLang="en-US" sz="2000"/>
              <a:t>，</a:t>
            </a:r>
            <a:r>
              <a:rPr lang="en-US" altLang="zh-CN" sz="2000"/>
              <a:t>DFS</a:t>
            </a:r>
            <a:r>
              <a:rPr lang="zh-CN" altLang="en-US" sz="2000"/>
              <a:t>与</a:t>
            </a:r>
            <a:r>
              <a:rPr lang="en-US" altLang="zh-CN" sz="2000"/>
              <a:t>BFS</a:t>
            </a:r>
            <a:r>
              <a:rPr lang="zh-CN" altLang="en-US" sz="2000"/>
              <a:t>只要能</a:t>
            </a:r>
          </a:p>
          <a:p>
            <a:pPr marL="0" lvl="0" indent="0">
              <a:buNone/>
            </a:pPr>
            <a:r>
              <a:rPr lang="zh-CN" altLang="en-US" sz="2000"/>
              <a:t>体现深度优先与广度优先的思想，</a:t>
            </a:r>
          </a:p>
          <a:p>
            <a:pPr marL="0" lvl="0" indent="0">
              <a:buNone/>
            </a:pPr>
            <a:r>
              <a:rPr lang="zh-CN" altLang="en-US" sz="2000"/>
              <a:t>都算对。</a:t>
            </a:r>
          </a:p>
        </p:txBody>
      </p:sp>
      <p:sp>
        <p:nvSpPr>
          <p:cNvPr id="5" name="矩形 4"/>
          <p:cNvSpPr/>
          <p:nvPr/>
        </p:nvSpPr>
        <p:spPr>
          <a:xfrm>
            <a:off x="8736965" y="393065"/>
            <a:ext cx="44577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矩形 5"/>
          <p:cNvSpPr/>
          <p:nvPr/>
        </p:nvSpPr>
        <p:spPr>
          <a:xfrm>
            <a:off x="7895590" y="1334135"/>
            <a:ext cx="44577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矩形 6"/>
          <p:cNvSpPr/>
          <p:nvPr/>
        </p:nvSpPr>
        <p:spPr>
          <a:xfrm>
            <a:off x="6860540" y="2009140"/>
            <a:ext cx="44577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" name="矩形 7"/>
          <p:cNvSpPr/>
          <p:nvPr/>
        </p:nvSpPr>
        <p:spPr>
          <a:xfrm>
            <a:off x="9712960" y="1334135"/>
            <a:ext cx="44577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矩形 8"/>
          <p:cNvSpPr/>
          <p:nvPr/>
        </p:nvSpPr>
        <p:spPr>
          <a:xfrm>
            <a:off x="8087995" y="2009140"/>
            <a:ext cx="44577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矩形 9"/>
          <p:cNvSpPr/>
          <p:nvPr/>
        </p:nvSpPr>
        <p:spPr>
          <a:xfrm>
            <a:off x="9712960" y="2009140"/>
            <a:ext cx="44577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矩形 10"/>
          <p:cNvSpPr/>
          <p:nvPr/>
        </p:nvSpPr>
        <p:spPr>
          <a:xfrm>
            <a:off x="7178040" y="2849245"/>
            <a:ext cx="44577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矩形 11"/>
          <p:cNvSpPr/>
          <p:nvPr/>
        </p:nvSpPr>
        <p:spPr>
          <a:xfrm>
            <a:off x="8316595" y="2849245"/>
            <a:ext cx="44577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矩形 12"/>
          <p:cNvSpPr/>
          <p:nvPr/>
        </p:nvSpPr>
        <p:spPr>
          <a:xfrm>
            <a:off x="10974705" y="1964055"/>
            <a:ext cx="44577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矩形 13"/>
          <p:cNvSpPr/>
          <p:nvPr/>
        </p:nvSpPr>
        <p:spPr>
          <a:xfrm>
            <a:off x="9766935" y="2787015"/>
            <a:ext cx="44577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5" name="矩形 14"/>
          <p:cNvSpPr/>
          <p:nvPr/>
        </p:nvSpPr>
        <p:spPr>
          <a:xfrm>
            <a:off x="10730230" y="2787015"/>
            <a:ext cx="44577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6" name="直接箭头连接符 15"/>
          <p:cNvCxnSpPr>
            <a:stCxn id="5" idx="2"/>
            <a:endCxn id="6" idx="0"/>
          </p:cNvCxnSpPr>
          <p:nvPr/>
        </p:nvCxnSpPr>
        <p:spPr>
          <a:xfrm flipH="1">
            <a:off x="8118475" y="823595"/>
            <a:ext cx="841375" cy="510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7" idx="0"/>
          </p:cNvCxnSpPr>
          <p:nvPr/>
        </p:nvCxnSpPr>
        <p:spPr>
          <a:xfrm flipH="1">
            <a:off x="7083425" y="1764665"/>
            <a:ext cx="1035050" cy="244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9041765" y="851535"/>
            <a:ext cx="102108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1" idx="0"/>
          </p:cNvCxnSpPr>
          <p:nvPr/>
        </p:nvCxnSpPr>
        <p:spPr>
          <a:xfrm flipH="1">
            <a:off x="7400925" y="2446020"/>
            <a:ext cx="804545" cy="403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2"/>
            <a:endCxn id="10" idx="0"/>
          </p:cNvCxnSpPr>
          <p:nvPr/>
        </p:nvCxnSpPr>
        <p:spPr>
          <a:xfrm>
            <a:off x="9935845" y="1764665"/>
            <a:ext cx="0" cy="244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2"/>
            <a:endCxn id="13" idx="0"/>
          </p:cNvCxnSpPr>
          <p:nvPr/>
        </p:nvCxnSpPr>
        <p:spPr>
          <a:xfrm>
            <a:off x="9935845" y="1764665"/>
            <a:ext cx="1261745" cy="199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2"/>
            <a:endCxn id="9" idx="0"/>
          </p:cNvCxnSpPr>
          <p:nvPr/>
        </p:nvCxnSpPr>
        <p:spPr>
          <a:xfrm>
            <a:off x="8118475" y="1764665"/>
            <a:ext cx="192405" cy="244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2"/>
            <a:endCxn id="12" idx="0"/>
          </p:cNvCxnSpPr>
          <p:nvPr/>
        </p:nvCxnSpPr>
        <p:spPr>
          <a:xfrm>
            <a:off x="8310880" y="2439670"/>
            <a:ext cx="228600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9890125" y="2439670"/>
            <a:ext cx="45720" cy="347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5" idx="0"/>
          </p:cNvCxnSpPr>
          <p:nvPr/>
        </p:nvCxnSpPr>
        <p:spPr>
          <a:xfrm>
            <a:off x="9933940" y="2446020"/>
            <a:ext cx="1019175" cy="340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225665" y="3769360"/>
            <a:ext cx="44577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7" name="矩形 26"/>
          <p:cNvSpPr/>
          <p:nvPr/>
        </p:nvSpPr>
        <p:spPr>
          <a:xfrm>
            <a:off x="8341360" y="3769360"/>
            <a:ext cx="44577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28" name="直接箭头连接符 27"/>
          <p:cNvCxnSpPr>
            <a:stCxn id="12" idx="2"/>
            <a:endCxn id="27" idx="0"/>
          </p:cNvCxnSpPr>
          <p:nvPr/>
        </p:nvCxnSpPr>
        <p:spPr>
          <a:xfrm>
            <a:off x="8539480" y="3279775"/>
            <a:ext cx="24765" cy="489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2"/>
            <a:endCxn id="26" idx="0"/>
          </p:cNvCxnSpPr>
          <p:nvPr/>
        </p:nvCxnSpPr>
        <p:spPr>
          <a:xfrm flipH="1">
            <a:off x="7448550" y="3279775"/>
            <a:ext cx="1090930" cy="489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9329420" y="3769360"/>
            <a:ext cx="44577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1" name="直接箭头连接符 30"/>
          <p:cNvCxnSpPr>
            <a:stCxn id="12" idx="2"/>
            <a:endCxn id="30" idx="0"/>
          </p:cNvCxnSpPr>
          <p:nvPr/>
        </p:nvCxnSpPr>
        <p:spPr>
          <a:xfrm>
            <a:off x="8539480" y="3279775"/>
            <a:ext cx="1012825" cy="489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0420350" y="3771900"/>
            <a:ext cx="44577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3" name="矩形 32"/>
          <p:cNvSpPr/>
          <p:nvPr/>
        </p:nvSpPr>
        <p:spPr>
          <a:xfrm>
            <a:off x="11317605" y="3769360"/>
            <a:ext cx="44577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4" name="直接箭头连接符 33"/>
          <p:cNvCxnSpPr>
            <a:stCxn id="15" idx="2"/>
          </p:cNvCxnSpPr>
          <p:nvPr/>
        </p:nvCxnSpPr>
        <p:spPr>
          <a:xfrm flipH="1">
            <a:off x="10628630" y="3217545"/>
            <a:ext cx="324485" cy="575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5" idx="2"/>
            <a:endCxn id="33" idx="0"/>
          </p:cNvCxnSpPr>
          <p:nvPr/>
        </p:nvCxnSpPr>
        <p:spPr>
          <a:xfrm>
            <a:off x="10953115" y="3217545"/>
            <a:ext cx="587375" cy="551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9041765" y="2787015"/>
            <a:ext cx="44577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7" name="直接箭头连接符 36"/>
          <p:cNvCxnSpPr>
            <a:stCxn id="10" idx="2"/>
            <a:endCxn id="36" idx="0"/>
          </p:cNvCxnSpPr>
          <p:nvPr/>
        </p:nvCxnSpPr>
        <p:spPr>
          <a:xfrm flipH="1">
            <a:off x="9264650" y="2439670"/>
            <a:ext cx="671195" cy="347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内容占位符 3"/>
          <p:cNvPicPr>
            <a:picLocks noChangeAspect="1"/>
          </p:cNvPicPr>
          <p:nvPr/>
        </p:nvPicPr>
        <p:blipFill>
          <a:blip r:embed="rId3"/>
          <a:srcRect t="23866" b="-147"/>
          <a:stretch>
            <a:fillRect/>
          </a:stretch>
        </p:blipFill>
        <p:spPr>
          <a:xfrm>
            <a:off x="342265" y="4582795"/>
            <a:ext cx="4518025" cy="2012315"/>
          </a:xfrm>
          <a:prstGeom prst="rect">
            <a:avLst/>
          </a:prstGeom>
        </p:spPr>
      </p:pic>
      <p:cxnSp>
        <p:nvCxnSpPr>
          <p:cNvPr id="40" name="直接连接符 39"/>
          <p:cNvCxnSpPr/>
          <p:nvPr/>
        </p:nvCxnSpPr>
        <p:spPr>
          <a:xfrm>
            <a:off x="1900555" y="5006340"/>
            <a:ext cx="661670" cy="228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1049020" y="5135245"/>
            <a:ext cx="562610" cy="4032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2874645" y="5029200"/>
            <a:ext cx="676275" cy="203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3935730" y="5029200"/>
            <a:ext cx="511175" cy="3822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内容占位符 3"/>
          <p:cNvPicPr>
            <a:picLocks noChangeAspect="1"/>
          </p:cNvPicPr>
          <p:nvPr/>
        </p:nvPicPr>
        <p:blipFill>
          <a:blip r:embed="rId3"/>
          <a:srcRect t="23866" b="-147"/>
          <a:stretch>
            <a:fillRect/>
          </a:stretch>
        </p:blipFill>
        <p:spPr>
          <a:xfrm>
            <a:off x="4746625" y="4802505"/>
            <a:ext cx="4518025" cy="2012315"/>
          </a:xfrm>
          <a:prstGeom prst="rect">
            <a:avLst/>
          </a:prstGeom>
        </p:spPr>
      </p:pic>
      <p:cxnSp>
        <p:nvCxnSpPr>
          <p:cNvPr id="41" name="直接连接符 40"/>
          <p:cNvCxnSpPr/>
          <p:nvPr/>
        </p:nvCxnSpPr>
        <p:spPr>
          <a:xfrm flipV="1">
            <a:off x="5425440" y="5346065"/>
            <a:ext cx="562610" cy="403225"/>
          </a:xfrm>
          <a:prstGeom prst="line">
            <a:avLst/>
          </a:prstGeom>
          <a:ln w="76200"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422265" y="5960745"/>
            <a:ext cx="554990" cy="365125"/>
          </a:xfrm>
          <a:prstGeom prst="line">
            <a:avLst/>
          </a:prstGeom>
          <a:ln w="76200"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6311900" y="5238115"/>
            <a:ext cx="624205" cy="15240"/>
          </a:xfrm>
          <a:prstGeom prst="line">
            <a:avLst/>
          </a:prstGeom>
          <a:ln w="76200"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6129655" y="5398135"/>
            <a:ext cx="7620" cy="889635"/>
          </a:xfrm>
          <a:prstGeom prst="line">
            <a:avLst/>
          </a:prstGeom>
          <a:ln w="76200"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311900" y="6402070"/>
            <a:ext cx="608965" cy="0"/>
          </a:xfrm>
          <a:prstGeom prst="line">
            <a:avLst/>
          </a:prstGeom>
          <a:ln w="76200"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7118350" y="5405755"/>
            <a:ext cx="7620" cy="828675"/>
          </a:xfrm>
          <a:prstGeom prst="line">
            <a:avLst/>
          </a:prstGeom>
          <a:ln w="76200"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7315835" y="5238115"/>
            <a:ext cx="578485" cy="30480"/>
          </a:xfrm>
          <a:prstGeom prst="line">
            <a:avLst/>
          </a:prstGeom>
          <a:ln w="76200"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7317105" y="6417310"/>
            <a:ext cx="660400" cy="0"/>
          </a:xfrm>
          <a:prstGeom prst="line">
            <a:avLst/>
          </a:prstGeom>
          <a:ln w="76200"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7270750" y="5329555"/>
            <a:ext cx="699135" cy="958215"/>
          </a:xfrm>
          <a:prstGeom prst="line">
            <a:avLst/>
          </a:prstGeom>
          <a:ln w="76200"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>
            <a:off x="8114665" y="5352415"/>
            <a:ext cx="22860" cy="935355"/>
          </a:xfrm>
          <a:prstGeom prst="line">
            <a:avLst/>
          </a:prstGeom>
          <a:ln w="76200"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8319770" y="5276215"/>
            <a:ext cx="563245" cy="387985"/>
          </a:xfrm>
          <a:prstGeom prst="line">
            <a:avLst/>
          </a:prstGeom>
          <a:ln w="76200"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93395"/>
            <a:ext cx="10515600" cy="1024890"/>
          </a:xfrm>
        </p:spPr>
        <p:txBody>
          <a:bodyPr/>
          <a:lstStyle/>
          <a:p>
            <a:r>
              <a:rPr lang="zh-CN" altLang="en-US" sz="4000"/>
              <a:t>参考答案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8285"/>
            <a:ext cx="10515600" cy="4658995"/>
          </a:xfrm>
        </p:spPr>
        <p:txBody>
          <a:bodyPr/>
          <a:lstStyle/>
          <a:p>
            <a:r>
              <a:rPr lang="en-US" altLang="zh-CN"/>
              <a:t>UCS</a:t>
            </a:r>
            <a:r>
              <a:rPr lang="zh-CN" altLang="en-US"/>
              <a:t>：</a:t>
            </a:r>
          </a:p>
          <a:p>
            <a:pPr lvl="1"/>
            <a:r>
              <a:rPr lang="en-US" altLang="zh-CN"/>
              <a:t>A-&gt;H-&gt;G-&gt;F-&gt;D-&gt;E</a:t>
            </a:r>
          </a:p>
          <a:p>
            <a:pPr lvl="1"/>
            <a:endParaRPr lang="en-US" altLang="zh-CN"/>
          </a:p>
          <a:p>
            <a:pPr marL="0" lvl="0" indent="0"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423150" y="994410"/>
            <a:ext cx="44577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矩形 5"/>
          <p:cNvSpPr/>
          <p:nvPr/>
        </p:nvSpPr>
        <p:spPr>
          <a:xfrm>
            <a:off x="6581775" y="1935480"/>
            <a:ext cx="44577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矩形 6"/>
          <p:cNvSpPr/>
          <p:nvPr/>
        </p:nvSpPr>
        <p:spPr>
          <a:xfrm>
            <a:off x="5546725" y="2610485"/>
            <a:ext cx="44577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" name="矩形 7"/>
          <p:cNvSpPr/>
          <p:nvPr/>
        </p:nvSpPr>
        <p:spPr>
          <a:xfrm>
            <a:off x="8399145" y="1935480"/>
            <a:ext cx="44577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矩形 8"/>
          <p:cNvSpPr/>
          <p:nvPr/>
        </p:nvSpPr>
        <p:spPr>
          <a:xfrm>
            <a:off x="6774180" y="2610485"/>
            <a:ext cx="44577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矩形 9"/>
          <p:cNvSpPr/>
          <p:nvPr/>
        </p:nvSpPr>
        <p:spPr>
          <a:xfrm>
            <a:off x="8399145" y="2610485"/>
            <a:ext cx="44577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矩形 10"/>
          <p:cNvSpPr/>
          <p:nvPr/>
        </p:nvSpPr>
        <p:spPr>
          <a:xfrm>
            <a:off x="5864225" y="3450590"/>
            <a:ext cx="44577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矩形 11"/>
          <p:cNvSpPr/>
          <p:nvPr/>
        </p:nvSpPr>
        <p:spPr>
          <a:xfrm>
            <a:off x="7002780" y="3450590"/>
            <a:ext cx="44577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矩形 12"/>
          <p:cNvSpPr/>
          <p:nvPr/>
        </p:nvSpPr>
        <p:spPr>
          <a:xfrm>
            <a:off x="9660890" y="2565400"/>
            <a:ext cx="44577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矩形 13"/>
          <p:cNvSpPr/>
          <p:nvPr/>
        </p:nvSpPr>
        <p:spPr>
          <a:xfrm>
            <a:off x="8576310" y="3388360"/>
            <a:ext cx="44577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5" name="矩形 14"/>
          <p:cNvSpPr/>
          <p:nvPr/>
        </p:nvSpPr>
        <p:spPr>
          <a:xfrm>
            <a:off x="9416415" y="3388360"/>
            <a:ext cx="44577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6" name="直接箭头连接符 15"/>
          <p:cNvCxnSpPr>
            <a:stCxn id="5" idx="2"/>
            <a:endCxn id="6" idx="0"/>
          </p:cNvCxnSpPr>
          <p:nvPr/>
        </p:nvCxnSpPr>
        <p:spPr>
          <a:xfrm flipH="1">
            <a:off x="6804660" y="1424940"/>
            <a:ext cx="841375" cy="510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7" idx="0"/>
          </p:cNvCxnSpPr>
          <p:nvPr/>
        </p:nvCxnSpPr>
        <p:spPr>
          <a:xfrm flipH="1">
            <a:off x="5769610" y="2366010"/>
            <a:ext cx="1035050" cy="244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2"/>
          </p:cNvCxnSpPr>
          <p:nvPr/>
        </p:nvCxnSpPr>
        <p:spPr>
          <a:xfrm>
            <a:off x="7646035" y="1424940"/>
            <a:ext cx="1102995" cy="637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1" idx="0"/>
          </p:cNvCxnSpPr>
          <p:nvPr/>
        </p:nvCxnSpPr>
        <p:spPr>
          <a:xfrm flipH="1">
            <a:off x="6087110" y="3047365"/>
            <a:ext cx="804545" cy="403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2"/>
            <a:endCxn id="10" idx="0"/>
          </p:cNvCxnSpPr>
          <p:nvPr/>
        </p:nvCxnSpPr>
        <p:spPr>
          <a:xfrm>
            <a:off x="8622030" y="2366010"/>
            <a:ext cx="0" cy="244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2"/>
            <a:endCxn id="13" idx="0"/>
          </p:cNvCxnSpPr>
          <p:nvPr/>
        </p:nvCxnSpPr>
        <p:spPr>
          <a:xfrm>
            <a:off x="8622030" y="2366010"/>
            <a:ext cx="1261745" cy="199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2"/>
            <a:endCxn id="9" idx="0"/>
          </p:cNvCxnSpPr>
          <p:nvPr/>
        </p:nvCxnSpPr>
        <p:spPr>
          <a:xfrm>
            <a:off x="6804660" y="2366010"/>
            <a:ext cx="192405" cy="244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2"/>
            <a:endCxn id="12" idx="0"/>
          </p:cNvCxnSpPr>
          <p:nvPr/>
        </p:nvCxnSpPr>
        <p:spPr>
          <a:xfrm>
            <a:off x="6997065" y="3041015"/>
            <a:ext cx="228600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2"/>
            <a:endCxn id="14" idx="0"/>
          </p:cNvCxnSpPr>
          <p:nvPr/>
        </p:nvCxnSpPr>
        <p:spPr>
          <a:xfrm>
            <a:off x="8622030" y="3041015"/>
            <a:ext cx="177165" cy="347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5" idx="0"/>
          </p:cNvCxnSpPr>
          <p:nvPr/>
        </p:nvCxnSpPr>
        <p:spPr>
          <a:xfrm>
            <a:off x="8620125" y="3047365"/>
            <a:ext cx="1019175" cy="340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9416415" y="4373245"/>
            <a:ext cx="44577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9639300" y="3825240"/>
            <a:ext cx="0" cy="554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31150" y="3388360"/>
            <a:ext cx="44577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7" name="直接箭头连接符 36"/>
          <p:cNvCxnSpPr>
            <a:stCxn id="10" idx="2"/>
            <a:endCxn id="4" idx="0"/>
          </p:cNvCxnSpPr>
          <p:nvPr/>
        </p:nvCxnSpPr>
        <p:spPr>
          <a:xfrm flipH="1">
            <a:off x="8154035" y="3041015"/>
            <a:ext cx="467995" cy="347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416415" y="5261610"/>
            <a:ext cx="44577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1" name="直接箭头连接符 40"/>
          <p:cNvCxnSpPr>
            <a:stCxn id="33" idx="2"/>
            <a:endCxn id="38" idx="0"/>
          </p:cNvCxnSpPr>
          <p:nvPr/>
        </p:nvCxnSpPr>
        <p:spPr>
          <a:xfrm>
            <a:off x="9639300" y="4803775"/>
            <a:ext cx="0" cy="457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7931150" y="10255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7075805" y="197548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7284720" y="262763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930640" y="1952625"/>
            <a:ext cx="298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6087110" y="2644775"/>
            <a:ext cx="298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8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5355590" y="3481705"/>
            <a:ext cx="414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6613525" y="3484880"/>
            <a:ext cx="414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15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8875395" y="2622550"/>
            <a:ext cx="298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6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246995" y="2610485"/>
            <a:ext cx="298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8004810" y="3863975"/>
            <a:ext cx="298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8642985" y="3870325"/>
            <a:ext cx="414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14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9998075" y="3450590"/>
            <a:ext cx="414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9998075" y="4373245"/>
            <a:ext cx="414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13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10106660" y="5292725"/>
            <a:ext cx="414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15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357505" y="3597275"/>
            <a:ext cx="5506720" cy="2452370"/>
            <a:chOff x="809" y="5277"/>
            <a:chExt cx="8672" cy="3862"/>
          </a:xfrm>
        </p:grpSpPr>
        <p:pic>
          <p:nvPicPr>
            <p:cNvPr id="58" name="内容占位符 3"/>
            <p:cNvPicPr>
              <a:picLocks noChangeAspect="1"/>
            </p:cNvPicPr>
            <p:nvPr/>
          </p:nvPicPr>
          <p:blipFill>
            <a:blip r:embed="rId3"/>
            <a:srcRect t="23866" b="-147"/>
            <a:stretch>
              <a:fillRect/>
            </a:stretch>
          </p:blipFill>
          <p:spPr>
            <a:xfrm>
              <a:off x="809" y="5277"/>
              <a:ext cx="8672" cy="3862"/>
            </a:xfrm>
            <a:prstGeom prst="rect">
              <a:avLst/>
            </a:prstGeom>
          </p:spPr>
        </p:pic>
        <p:cxnSp>
          <p:nvCxnSpPr>
            <p:cNvPr id="59" name="直接连接符 58"/>
            <p:cNvCxnSpPr/>
            <p:nvPr/>
          </p:nvCxnSpPr>
          <p:spPr>
            <a:xfrm>
              <a:off x="2185" y="7460"/>
              <a:ext cx="959" cy="69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3820" y="8315"/>
              <a:ext cx="1186" cy="1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5688" y="8327"/>
              <a:ext cx="1354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V="1">
              <a:off x="7305" y="6423"/>
              <a:ext cx="0" cy="16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 flipV="1">
              <a:off x="7713" y="6123"/>
              <a:ext cx="982" cy="75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93395"/>
            <a:ext cx="10515600" cy="1024890"/>
          </a:xfrm>
        </p:spPr>
        <p:txBody>
          <a:bodyPr/>
          <a:lstStyle/>
          <a:p>
            <a:r>
              <a:rPr lang="zh-CN" altLang="en-US" sz="4000"/>
              <a:t>参考答案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8285"/>
            <a:ext cx="10515600" cy="4658995"/>
          </a:xfrm>
        </p:spPr>
        <p:txBody>
          <a:bodyPr/>
          <a:lstStyle/>
          <a:p>
            <a:r>
              <a:rPr lang="en-US" altLang="zh-CN" dirty="0"/>
              <a:t>Greedy</a:t>
            </a:r>
            <a:r>
              <a:rPr lang="zh-CN" altLang="en-US" dirty="0"/>
              <a:t>：</a:t>
            </a:r>
          </a:p>
          <a:p>
            <a:pPr lvl="1"/>
            <a:r>
              <a:rPr lang="en-US" altLang="zh-CN" dirty="0"/>
              <a:t>A-&gt;H-&gt;G-&gt;D-&gt;E</a:t>
            </a:r>
          </a:p>
          <a:p>
            <a:pPr lvl="1"/>
            <a:r>
              <a:rPr lang="zh-CN" altLang="en-US" dirty="0"/>
              <a:t>注意：</a:t>
            </a:r>
            <a:r>
              <a:rPr lang="en-US" altLang="zh-CN" b="1" dirty="0">
                <a:solidFill>
                  <a:srgbClr val="FF0000"/>
                </a:solidFill>
              </a:rPr>
              <a:t>A-&gt;B-&gt;C-&gt;G-&gt;F-&gt;D-&gt;E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不是</a:t>
            </a:r>
            <a:r>
              <a:rPr lang="en-US" altLang="zh-CN" dirty="0"/>
              <a:t>Greedy</a:t>
            </a:r>
          </a:p>
          <a:p>
            <a:pPr lvl="1"/>
            <a:endParaRPr lang="en-US" altLang="zh-CN" dirty="0"/>
          </a:p>
          <a:p>
            <a:pPr marL="0" lvl="0" indent="0">
              <a:buNone/>
            </a:pP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5502910" y="3236595"/>
            <a:ext cx="5506720" cy="2452370"/>
            <a:chOff x="809" y="5277"/>
            <a:chExt cx="8672" cy="3862"/>
          </a:xfrm>
        </p:grpSpPr>
        <p:pic>
          <p:nvPicPr>
            <p:cNvPr id="26" name="内容占位符 3"/>
            <p:cNvPicPr>
              <a:picLocks noChangeAspect="1"/>
            </p:cNvPicPr>
            <p:nvPr/>
          </p:nvPicPr>
          <p:blipFill>
            <a:blip r:embed="rId3"/>
            <a:srcRect t="23866" b="-147"/>
            <a:stretch>
              <a:fillRect/>
            </a:stretch>
          </p:blipFill>
          <p:spPr>
            <a:xfrm>
              <a:off x="809" y="5277"/>
              <a:ext cx="8672" cy="3862"/>
            </a:xfrm>
            <a:prstGeom prst="rect">
              <a:avLst/>
            </a:prstGeom>
          </p:spPr>
        </p:pic>
        <p:cxnSp>
          <p:nvCxnSpPr>
            <p:cNvPr id="27" name="直接连接符 26"/>
            <p:cNvCxnSpPr/>
            <p:nvPr/>
          </p:nvCxnSpPr>
          <p:spPr>
            <a:xfrm flipV="1">
              <a:off x="2191" y="6327"/>
              <a:ext cx="1042" cy="7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3820" y="6087"/>
              <a:ext cx="1186" cy="1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5353" y="6399"/>
              <a:ext cx="24" cy="162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5688" y="8327"/>
              <a:ext cx="1354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7305" y="6423"/>
              <a:ext cx="0" cy="16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 flipV="1">
              <a:off x="7713" y="6123"/>
              <a:ext cx="982" cy="75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内容占位符 3"/>
          <p:cNvPicPr>
            <a:picLocks noChangeAspect="1"/>
          </p:cNvPicPr>
          <p:nvPr/>
        </p:nvPicPr>
        <p:blipFill>
          <a:blip r:embed="rId3"/>
          <a:srcRect t="23866" b="-147"/>
          <a:stretch>
            <a:fillRect/>
          </a:stretch>
        </p:blipFill>
        <p:spPr>
          <a:xfrm>
            <a:off x="123825" y="3434080"/>
            <a:ext cx="5506720" cy="2452370"/>
          </a:xfrm>
          <a:prstGeom prst="rect">
            <a:avLst/>
          </a:prstGeom>
        </p:spPr>
      </p:pic>
      <p:cxnSp>
        <p:nvCxnSpPr>
          <p:cNvPr id="40" name="直接连接符 39"/>
          <p:cNvCxnSpPr/>
          <p:nvPr/>
        </p:nvCxnSpPr>
        <p:spPr>
          <a:xfrm>
            <a:off x="995680" y="4800600"/>
            <a:ext cx="615950" cy="4489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2014855" y="5318125"/>
            <a:ext cx="77597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>
            <a:off x="3178810" y="4063365"/>
            <a:ext cx="882015" cy="1193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 flipV="1">
            <a:off x="4507865" y="3943985"/>
            <a:ext cx="623570" cy="4794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455930" y="4732655"/>
            <a:ext cx="6159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495425" y="5453380"/>
            <a:ext cx="6159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2725420" y="5453380"/>
            <a:ext cx="6159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3963035" y="3434080"/>
            <a:ext cx="6159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6380480" y="3830955"/>
            <a:ext cx="379730" cy="365125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7601585" y="3538220"/>
            <a:ext cx="379730" cy="365125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8066405" y="4196080"/>
            <a:ext cx="379730" cy="365125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8893175" y="5088255"/>
            <a:ext cx="379730" cy="365125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9361805" y="4196080"/>
            <a:ext cx="379730" cy="365125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0188575" y="3830955"/>
            <a:ext cx="379730" cy="365125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93395"/>
            <a:ext cx="10515600" cy="1024890"/>
          </a:xfrm>
        </p:spPr>
        <p:txBody>
          <a:bodyPr/>
          <a:lstStyle/>
          <a:p>
            <a:r>
              <a:rPr lang="zh-CN" altLang="en-US" sz="4000"/>
              <a:t>参考答案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8285"/>
            <a:ext cx="10515600" cy="4658995"/>
          </a:xfrm>
        </p:spPr>
        <p:txBody>
          <a:bodyPr/>
          <a:lstStyle/>
          <a:p>
            <a:r>
              <a:rPr lang="en-US" altLang="zh-CN"/>
              <a:t>A*</a:t>
            </a:r>
            <a:r>
              <a:rPr lang="zh-CN" altLang="en-US"/>
              <a:t>：</a:t>
            </a:r>
          </a:p>
          <a:p>
            <a:pPr lvl="1"/>
            <a:r>
              <a:rPr lang="en-US" altLang="zh-CN"/>
              <a:t>A-&gt;H-&gt;G-&gt;F-&gt;D-&gt;E</a:t>
            </a:r>
          </a:p>
          <a:p>
            <a:pPr lvl="1"/>
            <a:endParaRPr lang="en-US" altLang="zh-CN"/>
          </a:p>
          <a:p>
            <a:pPr marL="0" lvl="0" indent="0"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423150" y="994410"/>
            <a:ext cx="44577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矩形 5"/>
          <p:cNvSpPr/>
          <p:nvPr/>
        </p:nvSpPr>
        <p:spPr>
          <a:xfrm>
            <a:off x="6581775" y="1935480"/>
            <a:ext cx="44577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矩形 7"/>
          <p:cNvSpPr/>
          <p:nvPr/>
        </p:nvSpPr>
        <p:spPr>
          <a:xfrm>
            <a:off x="8399145" y="1935480"/>
            <a:ext cx="44577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0" name="矩形 9"/>
          <p:cNvSpPr/>
          <p:nvPr/>
        </p:nvSpPr>
        <p:spPr>
          <a:xfrm>
            <a:off x="8399145" y="2610485"/>
            <a:ext cx="44577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矩形 13"/>
          <p:cNvSpPr/>
          <p:nvPr/>
        </p:nvSpPr>
        <p:spPr>
          <a:xfrm>
            <a:off x="7843520" y="3413760"/>
            <a:ext cx="44577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5" name="矩形 14"/>
          <p:cNvSpPr/>
          <p:nvPr/>
        </p:nvSpPr>
        <p:spPr>
          <a:xfrm>
            <a:off x="9416415" y="3388360"/>
            <a:ext cx="44577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6" name="直接箭头连接符 15"/>
          <p:cNvCxnSpPr>
            <a:stCxn id="5" idx="2"/>
            <a:endCxn id="6" idx="0"/>
          </p:cNvCxnSpPr>
          <p:nvPr/>
        </p:nvCxnSpPr>
        <p:spPr>
          <a:xfrm flipH="1">
            <a:off x="6804660" y="1424940"/>
            <a:ext cx="841375" cy="510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2"/>
          </p:cNvCxnSpPr>
          <p:nvPr/>
        </p:nvCxnSpPr>
        <p:spPr>
          <a:xfrm>
            <a:off x="7646035" y="1424940"/>
            <a:ext cx="1102995" cy="637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2"/>
            <a:endCxn id="10" idx="0"/>
          </p:cNvCxnSpPr>
          <p:nvPr/>
        </p:nvCxnSpPr>
        <p:spPr>
          <a:xfrm>
            <a:off x="8622030" y="2366010"/>
            <a:ext cx="0" cy="244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2"/>
            <a:endCxn id="14" idx="0"/>
          </p:cNvCxnSpPr>
          <p:nvPr/>
        </p:nvCxnSpPr>
        <p:spPr>
          <a:xfrm flipH="1">
            <a:off x="8066405" y="3041015"/>
            <a:ext cx="555625" cy="372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5" idx="0"/>
          </p:cNvCxnSpPr>
          <p:nvPr/>
        </p:nvCxnSpPr>
        <p:spPr>
          <a:xfrm>
            <a:off x="8620125" y="3047365"/>
            <a:ext cx="1019175" cy="340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9416415" y="4373245"/>
            <a:ext cx="44577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9639300" y="3825240"/>
            <a:ext cx="0" cy="554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358890" y="3388360"/>
            <a:ext cx="44577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7" name="直接箭头连接符 36"/>
          <p:cNvCxnSpPr>
            <a:stCxn id="10" idx="2"/>
            <a:endCxn id="4" idx="0"/>
          </p:cNvCxnSpPr>
          <p:nvPr/>
        </p:nvCxnSpPr>
        <p:spPr>
          <a:xfrm flipH="1">
            <a:off x="6581775" y="3041015"/>
            <a:ext cx="2040255" cy="347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416415" y="5261610"/>
            <a:ext cx="44577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1" name="直接箭头连接符 40"/>
          <p:cNvCxnSpPr>
            <a:stCxn id="33" idx="2"/>
            <a:endCxn id="38" idx="0"/>
          </p:cNvCxnSpPr>
          <p:nvPr/>
        </p:nvCxnSpPr>
        <p:spPr>
          <a:xfrm>
            <a:off x="9639300" y="4803775"/>
            <a:ext cx="0" cy="457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7931150" y="841375"/>
            <a:ext cx="5962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g=0,</a:t>
            </a:r>
          </a:p>
          <a:p>
            <a:r>
              <a:rPr lang="en-US" altLang="zh-CN" sz="1600"/>
              <a:t>h=15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135495" y="1844675"/>
            <a:ext cx="5962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g=3,</a:t>
            </a:r>
          </a:p>
          <a:p>
            <a:r>
              <a:rPr lang="en-US" altLang="zh-CN" sz="1600"/>
              <a:t>h=14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954770" y="1851660"/>
            <a:ext cx="5962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g=4,</a:t>
            </a:r>
          </a:p>
          <a:p>
            <a:r>
              <a:rPr lang="en-US" altLang="zh-CN" sz="1600"/>
              <a:t>h=11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954770" y="2533650"/>
            <a:ext cx="5334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g=6,</a:t>
            </a:r>
          </a:p>
          <a:p>
            <a:r>
              <a:rPr lang="en-US" altLang="zh-CN" sz="1600"/>
              <a:t>h=9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927215" y="3311525"/>
            <a:ext cx="5962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g=9,</a:t>
            </a:r>
          </a:p>
          <a:p>
            <a:r>
              <a:rPr lang="en-US" altLang="zh-CN" sz="1600"/>
              <a:t>h=10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8399145" y="3312795"/>
            <a:ext cx="6362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g=14,</a:t>
            </a:r>
          </a:p>
          <a:p>
            <a:r>
              <a:rPr lang="en-US" altLang="zh-CN" sz="1600"/>
              <a:t>h=2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0032365" y="3311525"/>
            <a:ext cx="6362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g=10,</a:t>
            </a:r>
          </a:p>
          <a:p>
            <a:r>
              <a:rPr lang="en-US" altLang="zh-CN" sz="1600"/>
              <a:t>h=5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0032365" y="4296410"/>
            <a:ext cx="6362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g=13,</a:t>
            </a:r>
          </a:p>
          <a:p>
            <a:r>
              <a:rPr lang="en-US" altLang="zh-CN" sz="1600"/>
              <a:t>h=2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0189845" y="5185410"/>
            <a:ext cx="6362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g=15,</a:t>
            </a:r>
          </a:p>
          <a:p>
            <a:r>
              <a:rPr lang="en-US" altLang="zh-CN" sz="1600"/>
              <a:t>h=0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357505" y="3597275"/>
            <a:ext cx="5506720" cy="2452370"/>
            <a:chOff x="809" y="5277"/>
            <a:chExt cx="8672" cy="3862"/>
          </a:xfrm>
        </p:grpSpPr>
        <p:pic>
          <p:nvPicPr>
            <p:cNvPr id="58" name="内容占位符 3"/>
            <p:cNvPicPr>
              <a:picLocks noChangeAspect="1"/>
            </p:cNvPicPr>
            <p:nvPr/>
          </p:nvPicPr>
          <p:blipFill>
            <a:blip r:embed="rId3"/>
            <a:srcRect t="23866" b="-147"/>
            <a:stretch>
              <a:fillRect/>
            </a:stretch>
          </p:blipFill>
          <p:spPr>
            <a:xfrm>
              <a:off x="809" y="5277"/>
              <a:ext cx="8672" cy="3862"/>
            </a:xfrm>
            <a:prstGeom prst="rect">
              <a:avLst/>
            </a:prstGeom>
          </p:spPr>
        </p:pic>
        <p:cxnSp>
          <p:nvCxnSpPr>
            <p:cNvPr id="59" name="直接连接符 58"/>
            <p:cNvCxnSpPr/>
            <p:nvPr/>
          </p:nvCxnSpPr>
          <p:spPr>
            <a:xfrm>
              <a:off x="2185" y="7460"/>
              <a:ext cx="959" cy="69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3820" y="8315"/>
              <a:ext cx="1186" cy="1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5688" y="8327"/>
              <a:ext cx="1354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V="1">
              <a:off x="7305" y="6423"/>
              <a:ext cx="0" cy="165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 flipV="1">
              <a:off x="7713" y="6123"/>
              <a:ext cx="982" cy="75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93395"/>
            <a:ext cx="10515600" cy="1024890"/>
          </a:xfrm>
        </p:spPr>
        <p:txBody>
          <a:bodyPr/>
          <a:lstStyle/>
          <a:p>
            <a:r>
              <a:rPr lang="zh-CN" altLang="en-US" sz="4000"/>
              <a:t>典型问题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8285"/>
            <a:ext cx="10515600" cy="4658995"/>
          </a:xfrm>
        </p:spPr>
        <p:txBody>
          <a:bodyPr>
            <a:normAutofit/>
          </a:bodyPr>
          <a:lstStyle/>
          <a:p>
            <a:r>
              <a:rPr lang="en-US" altLang="zh-CN" dirty="0"/>
              <a:t>1.BFS</a:t>
            </a:r>
            <a:r>
              <a:rPr lang="zh-CN" altLang="en-US" dirty="0"/>
              <a:t>与</a:t>
            </a:r>
            <a:r>
              <a:rPr lang="en-US" altLang="zh-CN" dirty="0"/>
              <a:t>DFS</a:t>
            </a:r>
            <a:r>
              <a:rPr lang="zh-CN" altLang="en-US" dirty="0"/>
              <a:t>混淆</a:t>
            </a:r>
          </a:p>
          <a:p>
            <a:pPr lvl="1"/>
            <a:r>
              <a:rPr lang="en-US" altLang="zh-CN" dirty="0"/>
              <a:t>BFS</a:t>
            </a:r>
            <a:r>
              <a:rPr lang="zh-CN" altLang="en-US" dirty="0"/>
              <a:t>：</a:t>
            </a:r>
            <a:r>
              <a:rPr lang="en-US" altLang="zh-CN" dirty="0">
                <a:sym typeface="+mn-ea"/>
              </a:rPr>
              <a:t>A-&gt;B-&gt;C-&gt;D-&gt;E</a:t>
            </a:r>
          </a:p>
          <a:p>
            <a:pPr lvl="1"/>
            <a:r>
              <a:rPr lang="en-US" altLang="zh-CN" dirty="0">
                <a:sym typeface="+mn-ea"/>
              </a:rPr>
              <a:t>DFS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A-&gt;B-&gt;H-&gt;C-&gt;G-&gt;D-&gt;F-&gt;E</a:t>
            </a:r>
            <a:endParaRPr lang="en-US" altLang="zh-CN" dirty="0"/>
          </a:p>
          <a:p>
            <a:pPr lvl="0"/>
            <a:r>
              <a:rPr lang="en-US" altLang="zh-CN" dirty="0">
                <a:sym typeface="+mn-ea"/>
              </a:rPr>
              <a:t>2.</a:t>
            </a:r>
            <a:r>
              <a:rPr lang="en-US" dirty="0">
                <a:sym typeface="+mn-ea"/>
              </a:rPr>
              <a:t>UCS</a:t>
            </a:r>
          </a:p>
          <a:p>
            <a:pPr lvl="1"/>
            <a:r>
              <a:rPr lang="zh-CN" altLang="en-US" dirty="0">
                <a:sym typeface="+mn-ea"/>
              </a:rPr>
              <a:t>✓：</a:t>
            </a:r>
            <a:r>
              <a:rPr lang="en-US" altLang="zh-CN" dirty="0">
                <a:sym typeface="+mn-ea"/>
              </a:rPr>
              <a:t>A-&gt;H-&gt;G-&gt;F-&gt;D-&gt;E</a:t>
            </a:r>
          </a:p>
          <a:p>
            <a:pPr lvl="1"/>
            <a:r>
              <a:rPr lang="zh-CN" altLang="en-US" dirty="0">
                <a:sym typeface="+mn-ea"/>
              </a:rPr>
              <a:t>×：</a:t>
            </a:r>
            <a:r>
              <a:rPr lang="en-US" altLang="zh-CN" dirty="0">
                <a:sym typeface="+mn-ea"/>
              </a:rPr>
              <a:t>A-&gt;H-&gt;G-&gt;D-&gt;E</a:t>
            </a:r>
            <a:endParaRPr lang="en-US" altLang="zh-CN" dirty="0"/>
          </a:p>
          <a:p>
            <a:pPr lvl="0"/>
            <a:r>
              <a:rPr lang="en-US" altLang="zh-CN" dirty="0"/>
              <a:t>3. Greedy</a:t>
            </a:r>
          </a:p>
          <a:p>
            <a:pPr lvl="1"/>
            <a:r>
              <a:rPr lang="zh-CN" altLang="en-US" dirty="0">
                <a:sym typeface="+mn-ea"/>
              </a:rPr>
              <a:t>✓：</a:t>
            </a:r>
            <a:r>
              <a:rPr lang="en-US" altLang="zh-CN" dirty="0"/>
              <a:t>A-&gt;H-&gt;G-&gt;D-&gt;E</a:t>
            </a:r>
          </a:p>
          <a:p>
            <a:pPr lvl="1"/>
            <a:r>
              <a:rPr lang="zh-CN" altLang="en-US" dirty="0">
                <a:sym typeface="+mn-ea"/>
              </a:rPr>
              <a:t>×：</a:t>
            </a:r>
            <a:r>
              <a:rPr lang="en-US" altLang="zh-CN" dirty="0">
                <a:sym typeface="+mn-ea"/>
              </a:rPr>
              <a:t>A-&gt;B-&gt;C-&gt;G-&gt;F-&gt;D-&gt;E </a:t>
            </a:r>
          </a:p>
          <a:p>
            <a:r>
              <a:rPr lang="en-US" altLang="zh-CN" dirty="0">
                <a:sym typeface="+mn-ea"/>
              </a:rPr>
              <a:t>4</a:t>
            </a:r>
            <a:r>
              <a:rPr lang="en-US" altLang="zh-CN" dirty="0"/>
              <a:t>.</a:t>
            </a:r>
            <a:r>
              <a:rPr lang="zh-CN" altLang="en-US" dirty="0"/>
              <a:t>回答过于简略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lvl="0" indent="0">
              <a:buNone/>
            </a:pP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54605" y="1956435"/>
            <a:ext cx="1316355" cy="7150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509520" y="1979295"/>
            <a:ext cx="1315720" cy="623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490595" y="3294380"/>
            <a:ext cx="1110615" cy="34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403600" y="3758565"/>
            <a:ext cx="754380" cy="25971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567" y="4413885"/>
            <a:ext cx="2133600" cy="19507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第二题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1305" y="1483360"/>
            <a:ext cx="6137275" cy="46278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93395"/>
            <a:ext cx="10515600" cy="1024890"/>
          </a:xfrm>
        </p:spPr>
        <p:txBody>
          <a:bodyPr/>
          <a:lstStyle/>
          <a:p>
            <a:r>
              <a:rPr lang="zh-CN" altLang="en-US" sz="4000"/>
              <a:t>参考答案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375" y="1591310"/>
            <a:ext cx="6948170" cy="42691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507</Words>
  <Application>Microsoft Office PowerPoint</Application>
  <PresentationFormat>宽屏</PresentationFormat>
  <Paragraphs>139</Paragraphs>
  <Slides>20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第一次作业</vt:lpstr>
      <vt:lpstr>第一题</vt:lpstr>
      <vt:lpstr>参考答案</vt:lpstr>
      <vt:lpstr>参考答案</vt:lpstr>
      <vt:lpstr>参考答案</vt:lpstr>
      <vt:lpstr>参考答案</vt:lpstr>
      <vt:lpstr>典型问题</vt:lpstr>
      <vt:lpstr>第二题</vt:lpstr>
      <vt:lpstr>参考答案</vt:lpstr>
      <vt:lpstr>Alpha-Beta Implementation</vt:lpstr>
      <vt:lpstr>参考答案</vt:lpstr>
      <vt:lpstr>参考答案</vt:lpstr>
      <vt:lpstr>参考答案</vt:lpstr>
      <vt:lpstr>参考答案</vt:lpstr>
      <vt:lpstr>参考答案</vt:lpstr>
      <vt:lpstr>参考答案</vt:lpstr>
      <vt:lpstr>参考答案</vt:lpstr>
      <vt:lpstr>参考答案</vt:lpstr>
      <vt:lpstr>参考答案</vt:lpstr>
      <vt:lpstr>典型问题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第一次作业</dc:title>
  <dc:creator/>
  <cp:lastModifiedBy>ABC</cp:lastModifiedBy>
  <cp:revision>419</cp:revision>
  <dcterms:created xsi:type="dcterms:W3CDTF">2021-10-19T08:22:00Z</dcterms:created>
  <dcterms:modified xsi:type="dcterms:W3CDTF">2021-12-16T10:25:25Z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6AA44983E4974922B832CB4EA22D6BA5</vt:lpwstr>
  </property>
  <property fmtid="{D5CDD505-2E9C-101B-9397-08002B2CF9AE}" pid="3" name="KSOProductBuildVer">
    <vt:lpwstr>2052-11.1.0.10938</vt:lpwstr>
  </property>
</Properties>
</file>