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7B6-4AC3-9C9F-E08037E2A3C0}"/>
              </c:ext>
            </c:extLst>
          </c:dPt>
          <c:dPt>
            <c:idx val="5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7B6-4AC3-9C9F-E08037E2A3C0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B6-4AC3-9C9F-E08037E2A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502752"/>
        <c:axId val="1455250336"/>
      </c:scatterChart>
      <c:valAx>
        <c:axId val="144450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5250336"/>
        <c:crosses val="autoZero"/>
        <c:crossBetween val="midCat"/>
      </c:valAx>
      <c:valAx>
        <c:axId val="145525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450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2F73CFE-A642-44A3-A801-03B05CE9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1390"/>
            <a:ext cx="4313294" cy="1699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274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ym typeface="+mn-ea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/3=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·1−0.9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·0−0.1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·2−2.2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</m:oMath>
                </a14:m>
                <a:endParaRPr lang="en-US" altLang="zh-CN" dirty="0">
                  <a:sym typeface="+mn-ea"/>
                </a:endParaRPr>
              </a:p>
              <a:p>
                <a:pPr lvl="1"/>
                <a:r>
                  <a:rPr lang="en-US" altLang="zh-CN" dirty="0">
                    <a:sym typeface="+mn-ea"/>
                  </a:rPr>
                  <a:t>w=1.06</a:t>
                </a:r>
              </a:p>
              <a:p>
                <a:pPr lvl="1"/>
                <a:r>
                  <a:rPr lang="en-US" altLang="zh-CN" dirty="0">
                    <a:sym typeface="+mn-ea"/>
                  </a:rPr>
                  <a:t>d(L2loss)/</a:t>
                </a:r>
                <a:r>
                  <a:rPr lang="en-US" altLang="zh-CN" dirty="0" err="1">
                    <a:sym typeface="+mn-ea"/>
                  </a:rPr>
                  <a:t>dw</a:t>
                </a:r>
                <a:endParaRPr lang="en-US" altLang="zh-CN" dirty="0">
                  <a:sym typeface="+mn-ea"/>
                </a:endParaRPr>
              </a:p>
              <a:p>
                <a:pPr lvl="1"/>
                <a:endParaRPr lang="en-US" altLang="zh-CN" dirty="0">
                  <a:sym typeface="+mn-ea"/>
                </a:endParaRPr>
              </a:p>
              <a:p>
                <a:r>
                  <a:rPr lang="en-US" altLang="zh-CN" dirty="0"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/3=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−0.9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−0.1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−2.2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ym typeface="+mn-ea"/>
                </a:endParaRPr>
              </a:p>
              <a:p>
                <a:pPr lvl="1"/>
                <a:r>
                  <a:rPr lang="en-US" altLang="zh-CN" dirty="0">
                    <a:sym typeface="+mn-ea"/>
                  </a:rPr>
                  <a:t>w=0.57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2748280"/>
              </a:xfrm>
              <a:prstGeom prst="rect">
                <a:avLst/>
              </a:prstGeom>
              <a:blipFill>
                <a:blip r:embed="rId3"/>
                <a:stretch>
                  <a:fillRect l="-1043" t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274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ym typeface="+mn-ea"/>
                  </a:rPr>
                  <a:t>1. –x+2y-2=0 or x-2y+2=0</a:t>
                </a:r>
              </a:p>
              <a:p>
                <a:r>
                  <a:rPr lang="en-US" altLang="zh-CN" dirty="0">
                    <a:sym typeface="+mn-ea"/>
                  </a:rPr>
                  <a:t>2.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+mn-ea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>
                    <a:sym typeface="+mn-ea"/>
                  </a:rPr>
                  <a:t>            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|1−2∗2+2|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∗(−2)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ym typeface="+mn-ea"/>
                  </a:rPr>
                  <a:t>          </a:t>
                </a:r>
              </a:p>
              <a:p>
                <a:r>
                  <a:rPr lang="en-US" altLang="zh-CN" dirty="0">
                    <a:sym typeface="+mn-ea"/>
                  </a:rPr>
                  <a:t>3.  +1:</a:t>
                </a:r>
                <a:r>
                  <a:rPr lang="en-US" altLang="zh-CN" dirty="0">
                    <a:sym typeface="Wingdings" panose="05000000000000000000" pitchFamily="2" charset="2"/>
                  </a:rPr>
                  <a:t>(1,2) (3,3)   -1:(3,2)</a:t>
                </a:r>
                <a:endParaRPr lang="en-US" altLang="zh-CN" dirty="0">
                  <a:sym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2748280"/>
              </a:xfrm>
              <a:prstGeom prst="rect">
                <a:avLst/>
              </a:prstGeom>
              <a:blipFill>
                <a:blip r:embed="rId2"/>
                <a:stretch>
                  <a:fillRect l="-1043" t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6FF679-B8F1-47CF-BB2B-42B6F3D2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424" y="1597738"/>
            <a:ext cx="4320914" cy="1470787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2F44426-C725-4743-9215-70B61D4EF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265900"/>
              </p:ext>
            </p:extLst>
          </p:nvPr>
        </p:nvGraphicFramePr>
        <p:xfrm>
          <a:off x="6655271" y="2680117"/>
          <a:ext cx="3886886" cy="2610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E01AD7-702B-42F1-9058-219EBB13B02A}"/>
              </a:ext>
            </a:extLst>
          </p:cNvPr>
          <p:cNvCxnSpPr>
            <a:cxnSpLocks/>
          </p:cNvCxnSpPr>
          <p:nvPr/>
        </p:nvCxnSpPr>
        <p:spPr>
          <a:xfrm flipH="1">
            <a:off x="7001301" y="3548418"/>
            <a:ext cx="3425588" cy="955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8BF00E0-C97D-457D-B247-138C59B36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24" y="1426481"/>
            <a:ext cx="4206605" cy="28348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C36883C-6C68-4D68-BF6E-44F26149B4A3}"/>
              </a:ext>
            </a:extLst>
          </p:cNvPr>
          <p:cNvSpPr txBox="1">
            <a:spLocks/>
          </p:cNvSpPr>
          <p:nvPr/>
        </p:nvSpPr>
        <p:spPr>
          <a:xfrm>
            <a:off x="3991970" y="1937982"/>
            <a:ext cx="7361830" cy="423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ym typeface="+mn-ea"/>
              </a:rPr>
              <a:t>①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当前增益</a:t>
            </a:r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②分别计算属性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和属性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的增益</a:t>
            </a: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分类后的信息熵：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分类后的信息熵：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分类的信息增益为：</a:t>
            </a:r>
            <a:r>
              <a:rPr lang="en-US" altLang="zh-CN" sz="1800" dirty="0">
                <a:sym typeface="+mn-ea"/>
              </a:rPr>
              <a:t>Gain(A)=1-0.918=0.082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分类的信息增益为：</a:t>
            </a:r>
            <a:r>
              <a:rPr lang="en-US" altLang="zh-CN" sz="1800" dirty="0">
                <a:sym typeface="+mn-ea"/>
              </a:rPr>
              <a:t>Gain(B)=1-1=0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因此，以属性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作为初始分支条件。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13A5D5-79FE-4C29-B787-A6386E58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53" y="1858470"/>
            <a:ext cx="2522439" cy="464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6281FE-4303-43CE-9D4C-5898C935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26" y="3133204"/>
            <a:ext cx="5273497" cy="502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94F2C8-7CC7-4013-9EA0-9CD857EA6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26" y="4002416"/>
            <a:ext cx="504487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9C94C-5ED8-4B6D-B04C-AA999645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15" y="1926884"/>
            <a:ext cx="1950889" cy="548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C36883C-6C68-4D68-BF6E-44F26149B4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361830" cy="423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ym typeface="+mn-ea"/>
              </a:rPr>
              <a:t>③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A=T</a:t>
            </a:r>
            <a:r>
              <a:rPr lang="zh-CN" altLang="en-US" sz="2000" dirty="0">
                <a:sym typeface="+mn-ea"/>
              </a:rPr>
              <a:t>时，对属性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划分的增益</a:t>
            </a: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A=T</a:t>
            </a:r>
            <a:r>
              <a:rPr lang="zh-CN" altLang="en-US" sz="1800" dirty="0">
                <a:sym typeface="+mn-ea"/>
              </a:rPr>
              <a:t>的信息熵：    </a:t>
            </a:r>
            <a:r>
              <a:rPr lang="en-US" altLang="zh-CN" sz="1800" dirty="0" err="1">
                <a:sym typeface="+mn-ea"/>
              </a:rPr>
              <a:t>Info_AT</a:t>
            </a:r>
            <a:r>
              <a:rPr lang="en-US" altLang="zh-CN" sz="1800" dirty="0">
                <a:sym typeface="+mn-ea"/>
              </a:rPr>
              <a:t>=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对属性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划分，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	gain(B,AT) =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同理，当</a:t>
            </a:r>
            <a:r>
              <a:rPr lang="en-US" altLang="zh-CN" sz="1800" dirty="0">
                <a:sym typeface="+mn-ea"/>
              </a:rPr>
              <a:t>A=F</a:t>
            </a:r>
            <a:r>
              <a:rPr lang="zh-CN" altLang="en-US" sz="1800" dirty="0">
                <a:sym typeface="+mn-ea"/>
              </a:rPr>
              <a:t>时，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	gain(B,AF) = 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因此，决策树为：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F561E9-D9D9-41A9-ACC6-BE69BE83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95" y="2619976"/>
            <a:ext cx="2187130" cy="40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D62219-F549-4D32-8E89-DEE7450B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75" y="3227052"/>
            <a:ext cx="2187130" cy="403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45EDF0-E88E-4155-B42E-942EF936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14" y="3878374"/>
            <a:ext cx="323878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174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第三次作业</vt:lpstr>
      <vt:lpstr>第一题</vt:lpstr>
      <vt:lpstr>第二题</vt:lpstr>
      <vt:lpstr>第三题</vt:lpstr>
      <vt:lpstr>第三题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ngx</dc:creator>
  <cp:lastModifiedBy>ABC</cp:lastModifiedBy>
  <cp:revision>741</cp:revision>
  <dcterms:created xsi:type="dcterms:W3CDTF">2021-10-19T08:22:00Z</dcterms:created>
  <dcterms:modified xsi:type="dcterms:W3CDTF">2021-12-16T10:26:52Z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6AA44983E4974922B832CB4EA22D6BA5</vt:lpwstr>
  </property>
  <property fmtid="{D5CDD505-2E9C-101B-9397-08002B2CF9AE}" pid="3" name="KSOProductBuildVer">
    <vt:lpwstr>2052-11.1.0.11045</vt:lpwstr>
  </property>
</Properties>
</file>