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1" r:id="rId2"/>
    <p:sldId id="282" r:id="rId3"/>
    <p:sldId id="283" r:id="rId4"/>
    <p:sldId id="284" r:id="rId5"/>
    <p:sldId id="285" r:id="rId6"/>
    <p:sldId id="932" r:id="rId7"/>
    <p:sldId id="933" r:id="rId8"/>
    <p:sldId id="935" r:id="rId9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7B6-4AC3-9C9F-E08037E2A3C0}"/>
              </c:ext>
            </c:extLst>
          </c:dPt>
          <c:dPt>
            <c:idx val="5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7B6-4AC3-9C9F-E08037E2A3C0}"/>
              </c:ext>
            </c:extLst>
          </c:dPt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4">
                  <c:v>1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B6-4AC3-9C9F-E08037E2A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4502752"/>
        <c:axId val="1455250336"/>
      </c:scatterChart>
      <c:valAx>
        <c:axId val="1444502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5250336"/>
        <c:crosses val="autoZero"/>
        <c:crossBetween val="midCat"/>
      </c:valAx>
      <c:valAx>
        <c:axId val="145525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4502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C36883C-6C68-4D68-BF6E-44F26149B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424" y="3477577"/>
                <a:ext cx="10515600" cy="2748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ym typeface="+mn-ea"/>
                  </a:rPr>
                  <a:t>1. –x+2y-2=0 or x-2y+2=0</a:t>
                </a:r>
              </a:p>
              <a:p>
                <a:r>
                  <a:rPr lang="en-US" altLang="zh-CN" dirty="0">
                    <a:sym typeface="+mn-ea"/>
                  </a:rPr>
                  <a:t>2.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+mn-ea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dirty="0">
                    <a:sym typeface="+mn-ea"/>
                  </a:rPr>
                  <a:t>             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|1−2∗2+2|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∗(−2)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>
                    <a:sym typeface="+mn-ea"/>
                  </a:rPr>
                  <a:t>          </a:t>
                </a:r>
              </a:p>
              <a:p>
                <a:r>
                  <a:rPr lang="en-US" altLang="zh-CN" dirty="0">
                    <a:sym typeface="+mn-ea"/>
                  </a:rPr>
                  <a:t>3.  +1:</a:t>
                </a:r>
                <a:r>
                  <a:rPr lang="en-US" altLang="zh-CN" dirty="0">
                    <a:sym typeface="Wingdings" panose="05000000000000000000" pitchFamily="2" charset="2"/>
                  </a:rPr>
                  <a:t>(1,2) (3,3)   -1:(3,2)</a:t>
                </a:r>
                <a:endParaRPr lang="en-US" altLang="zh-CN" dirty="0">
                  <a:sym typeface="+mn-ea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BC36883C-6C68-4D68-BF6E-44F26149B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4" y="3477577"/>
                <a:ext cx="10515600" cy="2748280"/>
              </a:xfrm>
              <a:prstGeom prst="rect">
                <a:avLst/>
              </a:prstGeom>
              <a:blipFill>
                <a:blip r:embed="rId2"/>
                <a:stretch>
                  <a:fillRect l="-1043" t="-3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6FF679-B8F1-47CF-BB2B-42B6F3D2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3424" y="1597738"/>
            <a:ext cx="4653306" cy="1583929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2F44426-C725-4743-9215-70B61D4EF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550570"/>
              </p:ext>
            </p:extLst>
          </p:nvPr>
        </p:nvGraphicFramePr>
        <p:xfrm>
          <a:off x="6655270" y="2180493"/>
          <a:ext cx="4653305" cy="3110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CE01AD7-702B-42F1-9058-219EBB13B02A}"/>
              </a:ext>
            </a:extLst>
          </p:cNvPr>
          <p:cNvCxnSpPr>
            <a:cxnSpLocks/>
          </p:cNvCxnSpPr>
          <p:nvPr/>
        </p:nvCxnSpPr>
        <p:spPr>
          <a:xfrm flipH="1">
            <a:off x="7001301" y="3548418"/>
            <a:ext cx="3425588" cy="9553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9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8BF00E0-C97D-457D-B247-138C59B36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524" y="1426481"/>
            <a:ext cx="4206605" cy="28348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C36883C-6C68-4D68-BF6E-44F26149B4A3}"/>
              </a:ext>
            </a:extLst>
          </p:cNvPr>
          <p:cNvSpPr txBox="1">
            <a:spLocks/>
          </p:cNvSpPr>
          <p:nvPr/>
        </p:nvSpPr>
        <p:spPr>
          <a:xfrm>
            <a:off x="3991970" y="1937982"/>
            <a:ext cx="7361830" cy="423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ym typeface="+mn-ea"/>
              </a:rPr>
              <a:t>①</a:t>
            </a:r>
            <a:r>
              <a:rPr lang="en-US" altLang="zh-CN" sz="2000" dirty="0">
                <a:sym typeface="+mn-ea"/>
              </a:rPr>
              <a:t>.</a:t>
            </a:r>
            <a:r>
              <a:rPr lang="zh-CN" altLang="en-US" sz="2000" dirty="0">
                <a:sym typeface="+mn-ea"/>
              </a:rPr>
              <a:t>当前增益</a:t>
            </a:r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②分别计算属性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和属性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的增益</a:t>
            </a: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以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分类后的信息熵：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以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分类后的信息熵：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以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分类的信息增益为：</a:t>
            </a:r>
            <a:r>
              <a:rPr lang="en-US" altLang="zh-CN" sz="1800" dirty="0">
                <a:sym typeface="+mn-ea"/>
              </a:rPr>
              <a:t>Gain(A)=1-0.918=0.082</a:t>
            </a: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以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分类的信息增益为：</a:t>
            </a:r>
            <a:r>
              <a:rPr lang="en-US" altLang="zh-CN" sz="1800" dirty="0">
                <a:sym typeface="+mn-ea"/>
              </a:rPr>
              <a:t>Gain(B)=1-1=0</a:t>
            </a: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因此，以属性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作为初始分支条件。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B13A5D5-79FE-4C29-B787-A6386E58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53" y="1858470"/>
            <a:ext cx="2522439" cy="464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6281FE-4303-43CE-9D4C-5898C9357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226" y="3133204"/>
            <a:ext cx="5273497" cy="5029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994F2C8-7CC7-4013-9EA0-9CD857EA6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226" y="4002416"/>
            <a:ext cx="5044877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29C94C-5ED8-4B6D-B04C-AA999645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15" y="1926884"/>
            <a:ext cx="1950889" cy="548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C36883C-6C68-4D68-BF6E-44F26149B4A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361830" cy="423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ym typeface="+mn-ea"/>
              </a:rPr>
              <a:t>③</a:t>
            </a:r>
            <a:r>
              <a:rPr lang="en-US" altLang="zh-CN" sz="2000" dirty="0">
                <a:sym typeface="+mn-ea"/>
              </a:rPr>
              <a:t>.</a:t>
            </a:r>
            <a:r>
              <a:rPr lang="zh-CN" altLang="en-US" sz="2000" dirty="0">
                <a:sym typeface="+mn-ea"/>
              </a:rPr>
              <a:t>当</a:t>
            </a:r>
            <a:r>
              <a:rPr lang="en-US" altLang="zh-CN" sz="2000" dirty="0">
                <a:sym typeface="+mn-ea"/>
              </a:rPr>
              <a:t>A=T</a:t>
            </a:r>
            <a:r>
              <a:rPr lang="zh-CN" altLang="en-US" sz="2000" dirty="0">
                <a:sym typeface="+mn-ea"/>
              </a:rPr>
              <a:t>时，对属性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划分的增益</a:t>
            </a:r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A=T</a:t>
            </a:r>
            <a:r>
              <a:rPr lang="zh-CN" altLang="en-US" sz="1800" dirty="0">
                <a:sym typeface="+mn-ea"/>
              </a:rPr>
              <a:t>的信息熵：    </a:t>
            </a:r>
            <a:r>
              <a:rPr lang="en-US" altLang="zh-CN" sz="1800" dirty="0" err="1">
                <a:sym typeface="+mn-ea"/>
              </a:rPr>
              <a:t>Info_AT</a:t>
            </a:r>
            <a:r>
              <a:rPr lang="en-US" altLang="zh-CN" sz="1800" dirty="0">
                <a:sym typeface="+mn-ea"/>
              </a:rPr>
              <a:t>=</a:t>
            </a: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对属性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划分，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	gain(B,AT) =</a:t>
            </a: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同理，当</a:t>
            </a:r>
            <a:r>
              <a:rPr lang="en-US" altLang="zh-CN" sz="1800" dirty="0">
                <a:sym typeface="+mn-ea"/>
              </a:rPr>
              <a:t>A=F</a:t>
            </a:r>
            <a:r>
              <a:rPr lang="zh-CN" altLang="en-US" sz="1800" dirty="0">
                <a:sym typeface="+mn-ea"/>
              </a:rPr>
              <a:t>时，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	gain(B,AF) = </a:t>
            </a: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因此，决策树为：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F561E9-D9D9-41A9-ACC6-BE69BE83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995" y="2619976"/>
            <a:ext cx="2187130" cy="4038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CD62219-F549-4D32-8E89-DEE7450B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575" y="3227052"/>
            <a:ext cx="2187130" cy="403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45EDF0-E88E-4155-B42E-942EF936B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314" y="3878374"/>
            <a:ext cx="3238781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21BE-BE0F-4F51-9BB3-CE44693C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40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rgbClr val="0000FF"/>
                </a:solidFill>
              </a:rPr>
              <a:t>点</a:t>
            </a:r>
            <a:r>
              <a:rPr lang="en-US" altLang="zh-CN" sz="3200" dirty="0">
                <a:solidFill>
                  <a:srgbClr val="0000FF"/>
                </a:solidFill>
              </a:rPr>
              <a:t>F</a:t>
            </a:r>
            <a:r>
              <a:rPr lang="zh-CN" altLang="en-US" sz="3200" dirty="0">
                <a:solidFill>
                  <a:srgbClr val="0000FF"/>
                </a:solidFill>
              </a:rPr>
              <a:t>加入之后，</a:t>
            </a:r>
            <a:r>
              <a:rPr lang="zh-CN" altLang="en-US" sz="3200" dirty="0">
                <a:solidFill>
                  <a:srgbClr val="FF0000"/>
                </a:solidFill>
              </a:rPr>
              <a:t>红色</a:t>
            </a:r>
            <a:r>
              <a:rPr lang="zh-CN" altLang="en-US" sz="3200" dirty="0">
                <a:solidFill>
                  <a:srgbClr val="0000FF"/>
                </a:solidFill>
              </a:rPr>
              <a:t>路径的代价</a:t>
            </a:r>
            <a:r>
              <a:rPr lang="en-US" altLang="zh-CN" sz="3200" dirty="0">
                <a:solidFill>
                  <a:srgbClr val="0000FF"/>
                </a:solidFill>
              </a:rPr>
              <a:t>AHGFD</a:t>
            </a:r>
            <a:r>
              <a:rPr lang="zh-CN" altLang="en-US" sz="3200" dirty="0">
                <a:solidFill>
                  <a:srgbClr val="0000FF"/>
                </a:solidFill>
              </a:rPr>
              <a:t>（</a:t>
            </a:r>
            <a:r>
              <a:rPr lang="en-US" altLang="zh-CN" sz="3200" dirty="0">
                <a:solidFill>
                  <a:srgbClr val="0000FF"/>
                </a:solidFill>
              </a:rPr>
              <a:t>13=4+2+4+3</a:t>
            </a:r>
            <a:r>
              <a:rPr lang="zh-CN" altLang="en-US" sz="3200" dirty="0">
                <a:solidFill>
                  <a:srgbClr val="0000FF"/>
                </a:solidFill>
              </a:rPr>
              <a:t>）比</a:t>
            </a:r>
            <a:r>
              <a:rPr lang="zh-CN" altLang="en-US" sz="3200" dirty="0">
                <a:solidFill>
                  <a:srgbClr val="00B050"/>
                </a:solidFill>
              </a:rPr>
              <a:t>绿色</a:t>
            </a:r>
            <a:r>
              <a:rPr lang="zh-CN" altLang="en-US" sz="3200" dirty="0">
                <a:solidFill>
                  <a:srgbClr val="0000FF"/>
                </a:solidFill>
              </a:rPr>
              <a:t>路径代价</a:t>
            </a:r>
            <a:r>
              <a:rPr lang="en-US" altLang="zh-CN" sz="3200" dirty="0">
                <a:solidFill>
                  <a:srgbClr val="0000FF"/>
                </a:solidFill>
              </a:rPr>
              <a:t>AHGD</a:t>
            </a:r>
            <a:r>
              <a:rPr lang="zh-CN" altLang="en-US" sz="3200" dirty="0">
                <a:solidFill>
                  <a:srgbClr val="0000FF"/>
                </a:solidFill>
              </a:rPr>
              <a:t>（</a:t>
            </a:r>
            <a:r>
              <a:rPr lang="en-US" altLang="zh-CN" sz="3200" dirty="0">
                <a:solidFill>
                  <a:srgbClr val="0000FF"/>
                </a:solidFill>
              </a:rPr>
              <a:t>14=4+2+8</a:t>
            </a:r>
            <a:r>
              <a:rPr lang="zh-CN" altLang="en-US" sz="3200" dirty="0">
                <a:solidFill>
                  <a:srgbClr val="0000FF"/>
                </a:solidFill>
              </a:rPr>
              <a:t>）小，所以选</a:t>
            </a:r>
            <a:r>
              <a:rPr lang="zh-CN" altLang="en-US" sz="3200" dirty="0">
                <a:solidFill>
                  <a:srgbClr val="FF0000"/>
                </a:solidFill>
              </a:rPr>
              <a:t>红色</a:t>
            </a:r>
            <a:r>
              <a:rPr lang="zh-CN" altLang="en-US" sz="3200" dirty="0">
                <a:solidFill>
                  <a:srgbClr val="0000FF"/>
                </a:solidFill>
              </a:rPr>
              <a:t>最优路径。注：只看路径代价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BA14FD-D268-4E44-8635-3306D4A5E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70" y="1187245"/>
            <a:ext cx="7244862" cy="5419563"/>
          </a:xfrm>
        </p:spPr>
      </p:pic>
    </p:spTree>
    <p:extLst>
      <p:ext uri="{BB962C8B-B14F-4D97-AF65-F5344CB8AC3E}">
        <p14:creationId xmlns:p14="http://schemas.microsoft.com/office/powerpoint/2010/main" val="312743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2318E-B5EA-483F-BD04-8CB6B180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263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点</a:t>
            </a:r>
            <a:r>
              <a:rPr lang="en-US" altLang="zh-CN" sz="3200" dirty="0">
                <a:solidFill>
                  <a:srgbClr val="0000FF"/>
                </a:solidFill>
              </a:rPr>
              <a:t>F</a:t>
            </a:r>
            <a:r>
              <a:rPr lang="zh-CN" altLang="en-US" sz="3200" dirty="0">
                <a:solidFill>
                  <a:srgbClr val="0000FF"/>
                </a:solidFill>
              </a:rPr>
              <a:t>加入之后，</a:t>
            </a:r>
            <a:r>
              <a:rPr lang="zh-CN" altLang="en-US" sz="3200" dirty="0">
                <a:solidFill>
                  <a:srgbClr val="FF0000"/>
                </a:solidFill>
              </a:rPr>
              <a:t>红色</a:t>
            </a:r>
            <a:r>
              <a:rPr lang="zh-CN" altLang="en-US" sz="3200" dirty="0">
                <a:solidFill>
                  <a:srgbClr val="0000FF"/>
                </a:solidFill>
              </a:rPr>
              <a:t>路径的代价</a:t>
            </a:r>
            <a:r>
              <a:rPr lang="en-US" altLang="zh-CN" sz="3200" dirty="0">
                <a:solidFill>
                  <a:srgbClr val="0000FF"/>
                </a:solidFill>
              </a:rPr>
              <a:t>AHGFD</a:t>
            </a:r>
            <a:r>
              <a:rPr lang="zh-CN" altLang="en-US" sz="3200" dirty="0">
                <a:solidFill>
                  <a:srgbClr val="0000FF"/>
                </a:solidFill>
              </a:rPr>
              <a:t>（</a:t>
            </a:r>
            <a:r>
              <a:rPr lang="en-US" altLang="zh-CN" sz="3200" dirty="0">
                <a:solidFill>
                  <a:srgbClr val="0000FF"/>
                </a:solidFill>
              </a:rPr>
              <a:t>15=4+2+4+3+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00"/>
                </a:highlight>
              </a:rPr>
              <a:t>2【D</a:t>
            </a:r>
            <a:r>
              <a:rPr lang="zh-CN" altLang="en-US" sz="3200" dirty="0">
                <a:solidFill>
                  <a:srgbClr val="0000FF"/>
                </a:solidFill>
                <a:highlight>
                  <a:srgbClr val="FFFF00"/>
                </a:highlight>
              </a:rPr>
              <a:t>点的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00"/>
                </a:highlight>
              </a:rPr>
              <a:t>H</a:t>
            </a:r>
            <a:r>
              <a:rPr lang="zh-CN" altLang="en-US" sz="3200" dirty="0">
                <a:solidFill>
                  <a:srgbClr val="0000FF"/>
                </a:solidFill>
                <a:highlight>
                  <a:srgbClr val="FFFF00"/>
                </a:highlight>
              </a:rPr>
              <a:t>值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00"/>
                </a:highlight>
              </a:rPr>
              <a:t>】</a:t>
            </a:r>
            <a:r>
              <a:rPr lang="zh-CN" altLang="en-US" sz="3200" dirty="0">
                <a:solidFill>
                  <a:srgbClr val="0000FF"/>
                </a:solidFill>
              </a:rPr>
              <a:t>）比</a:t>
            </a:r>
            <a:r>
              <a:rPr lang="zh-CN" altLang="en-US" sz="3200" dirty="0">
                <a:solidFill>
                  <a:srgbClr val="00B050"/>
                </a:solidFill>
              </a:rPr>
              <a:t>绿色</a:t>
            </a:r>
            <a:r>
              <a:rPr lang="zh-CN" altLang="en-US" sz="3200" dirty="0">
                <a:solidFill>
                  <a:srgbClr val="0000FF"/>
                </a:solidFill>
              </a:rPr>
              <a:t>路径代价</a:t>
            </a:r>
            <a:r>
              <a:rPr lang="en-US" altLang="zh-CN" sz="3200" dirty="0">
                <a:solidFill>
                  <a:srgbClr val="0000FF"/>
                </a:solidFill>
              </a:rPr>
              <a:t>AHGD</a:t>
            </a:r>
            <a:r>
              <a:rPr lang="zh-CN" altLang="en-US" sz="3200" dirty="0">
                <a:solidFill>
                  <a:srgbClr val="0000FF"/>
                </a:solidFill>
              </a:rPr>
              <a:t>（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00"/>
                </a:highlight>
              </a:rPr>
              <a:t>16=4+2+8+2【D</a:t>
            </a:r>
            <a:r>
              <a:rPr lang="zh-CN" altLang="en-US" sz="3200" dirty="0">
                <a:solidFill>
                  <a:srgbClr val="0000FF"/>
                </a:solidFill>
                <a:highlight>
                  <a:srgbClr val="FFFF00"/>
                </a:highlight>
              </a:rPr>
              <a:t>点的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00"/>
                </a:highlight>
              </a:rPr>
              <a:t>h</a:t>
            </a:r>
            <a:r>
              <a:rPr lang="zh-CN" altLang="en-US" sz="3200" dirty="0">
                <a:solidFill>
                  <a:srgbClr val="0000FF"/>
                </a:solidFill>
                <a:highlight>
                  <a:srgbClr val="FFFF00"/>
                </a:highlight>
              </a:rPr>
              <a:t>值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00"/>
                </a:highlight>
              </a:rPr>
              <a:t>】</a:t>
            </a:r>
            <a:r>
              <a:rPr lang="zh-CN" altLang="en-US" sz="3200" dirty="0">
                <a:solidFill>
                  <a:srgbClr val="0000FF"/>
                </a:solidFill>
              </a:rPr>
              <a:t>）小，所以选</a:t>
            </a:r>
            <a:r>
              <a:rPr lang="zh-CN" altLang="en-US" sz="3200" dirty="0">
                <a:solidFill>
                  <a:srgbClr val="FF0000"/>
                </a:solidFill>
              </a:rPr>
              <a:t>红色</a:t>
            </a:r>
            <a:r>
              <a:rPr lang="zh-CN" altLang="en-US" sz="3200" dirty="0">
                <a:solidFill>
                  <a:srgbClr val="0000FF"/>
                </a:solidFill>
              </a:rPr>
              <a:t>最优路径</a:t>
            </a:r>
            <a:r>
              <a:rPr lang="en-US" altLang="zh-CN" sz="3200" dirty="0">
                <a:solidFill>
                  <a:srgbClr val="0000FF"/>
                </a:solidFill>
              </a:rPr>
              <a:t>【</a:t>
            </a:r>
            <a:r>
              <a:rPr lang="zh-CN" altLang="en-US" sz="3200" dirty="0">
                <a:solidFill>
                  <a:srgbClr val="0000FF"/>
                </a:solidFill>
              </a:rPr>
              <a:t>代价和</a:t>
            </a:r>
            <a:r>
              <a:rPr lang="en-US" altLang="zh-CN" sz="3200" dirty="0">
                <a:solidFill>
                  <a:srgbClr val="0000FF"/>
                </a:solidFill>
              </a:rPr>
              <a:t>4+2+8+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00"/>
                </a:highlight>
              </a:rPr>
              <a:t>2【D</a:t>
            </a:r>
            <a:r>
              <a:rPr lang="zh-CN" altLang="en-US" sz="3200" dirty="0">
                <a:solidFill>
                  <a:srgbClr val="0000FF"/>
                </a:solidFill>
                <a:highlight>
                  <a:srgbClr val="FFFF00"/>
                </a:highlight>
              </a:rPr>
              <a:t>到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00"/>
                </a:highlight>
              </a:rPr>
              <a:t>E</a:t>
            </a:r>
            <a:r>
              <a:rPr lang="zh-CN" altLang="en-US" sz="3200" dirty="0">
                <a:solidFill>
                  <a:srgbClr val="0000FF"/>
                </a:solidFill>
                <a:highlight>
                  <a:srgbClr val="FFFF00"/>
                </a:highlight>
              </a:rPr>
              <a:t>的路径代价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00"/>
                </a:highlight>
              </a:rPr>
              <a:t>】</a:t>
            </a:r>
            <a:r>
              <a:rPr lang="en-US" altLang="zh-CN" sz="3200" dirty="0">
                <a:solidFill>
                  <a:srgbClr val="0000FF"/>
                </a:solidFill>
              </a:rPr>
              <a:t>】</a:t>
            </a:r>
            <a:r>
              <a:rPr lang="zh-CN" altLang="en-US" sz="3200" dirty="0">
                <a:solidFill>
                  <a:srgbClr val="0000FF"/>
                </a:solidFill>
              </a:rPr>
              <a:t>。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9E15D1-5A75-483E-B72F-A3FBA91DD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8" y="1925151"/>
            <a:ext cx="6104450" cy="4579522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63626B9-DD63-4CD5-9CBC-DD82AAABD6E2}"/>
              </a:ext>
            </a:extLst>
          </p:cNvPr>
          <p:cNvSpPr txBox="1"/>
          <p:nvPr/>
        </p:nvSpPr>
        <p:spPr>
          <a:xfrm>
            <a:off x="1609969" y="6080636"/>
            <a:ext cx="436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A*</a:t>
            </a:r>
            <a:r>
              <a:rPr lang="zh-CN" altLang="en-US" dirty="0">
                <a:highlight>
                  <a:srgbClr val="FFFF00"/>
                </a:highlight>
              </a:rPr>
              <a:t>算法的搜索路径为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→</a:t>
            </a:r>
            <a:r>
              <a:rPr lang="en-US" altLang="zh-CN" dirty="0">
                <a:highlight>
                  <a:srgbClr val="FFFF00"/>
                </a:highlight>
              </a:rPr>
              <a:t>H</a:t>
            </a:r>
            <a:r>
              <a:rPr lang="zh-CN" altLang="en-US" dirty="0">
                <a:highlight>
                  <a:srgbClr val="FFFF00"/>
                </a:highlight>
              </a:rPr>
              <a:t>→</a:t>
            </a:r>
            <a:r>
              <a:rPr lang="en-US" altLang="zh-CN" dirty="0">
                <a:highlight>
                  <a:srgbClr val="FFFF00"/>
                </a:highlight>
              </a:rPr>
              <a:t>G</a:t>
            </a:r>
            <a:r>
              <a:rPr lang="zh-CN" altLang="en-US" dirty="0">
                <a:highlight>
                  <a:srgbClr val="FFFF00"/>
                </a:highlight>
              </a:rPr>
              <a:t>→</a:t>
            </a:r>
            <a:r>
              <a:rPr lang="en-US" altLang="zh-CN" dirty="0">
                <a:highlight>
                  <a:srgbClr val="FFFF00"/>
                </a:highlight>
              </a:rPr>
              <a:t>F</a:t>
            </a:r>
            <a:r>
              <a:rPr lang="zh-CN" altLang="en-US" dirty="0">
                <a:highlight>
                  <a:srgbClr val="FFFF00"/>
                </a:highlight>
              </a:rPr>
              <a:t>→</a:t>
            </a:r>
            <a:r>
              <a:rPr lang="en-US" altLang="zh-CN" dirty="0">
                <a:highlight>
                  <a:srgbClr val="FFFF00"/>
                </a:highlight>
              </a:rPr>
              <a:t>D</a:t>
            </a:r>
            <a:r>
              <a:rPr lang="zh-CN" altLang="en-US" dirty="0">
                <a:highlight>
                  <a:srgbClr val="FFFF00"/>
                </a:highlight>
              </a:rPr>
              <a:t>→</a:t>
            </a:r>
            <a:r>
              <a:rPr lang="en-US" altLang="zh-CN" dirty="0">
                <a:highlight>
                  <a:srgbClr val="FFFF00"/>
                </a:highlight>
              </a:rPr>
              <a:t>E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381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Quiz: Discounting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53450" y="2114550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1848CB-28A4-4A60-B4D7-A00993B40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45" y="1249973"/>
            <a:ext cx="7477369" cy="56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3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144EA-9B20-4BF2-AB27-9BD2E479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Model-based </a:t>
            </a:r>
            <a:r>
              <a:rPr lang="zh-CN" altLang="en-US" dirty="0"/>
              <a:t>与 </a:t>
            </a:r>
            <a:r>
              <a:rPr lang="en-US" altLang="zh-CN" dirty="0"/>
              <a:t>Model-free</a:t>
            </a:r>
            <a:r>
              <a:rPr lang="zh-CN" altLang="en-US" dirty="0"/>
              <a:t>的区别与联系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C4832-E29F-4775-93DF-F6AE0C73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5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联系：都属于强化学习算法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如果你想查看这个强化学习算法是</a:t>
            </a:r>
            <a:r>
              <a:rPr lang="en-US" altLang="zh-CN" sz="2400" dirty="0"/>
              <a:t>model-based</a:t>
            </a:r>
            <a:r>
              <a:rPr lang="zh-CN" altLang="en-US" sz="2400" dirty="0"/>
              <a:t>还是</a:t>
            </a:r>
            <a:r>
              <a:rPr lang="en-US" altLang="zh-CN" sz="2400" dirty="0"/>
              <a:t>model-free</a:t>
            </a:r>
            <a:r>
              <a:rPr lang="zh-CN" altLang="en-US" sz="2400" dirty="0"/>
              <a:t>的，你就问你自己这个问题：在</a:t>
            </a:r>
            <a:r>
              <a:rPr lang="en-US" altLang="zh-CN" sz="2400" dirty="0"/>
              <a:t>agent</a:t>
            </a:r>
            <a:r>
              <a:rPr lang="zh-CN" altLang="en-US" sz="2400" dirty="0"/>
              <a:t>执行它的动作之前，它是否能对下一步的状态和回报做出预测，如果可以，那么就是</a:t>
            </a:r>
            <a:r>
              <a:rPr lang="en-US" altLang="zh-CN" sz="2400" dirty="0"/>
              <a:t>model-based</a:t>
            </a:r>
            <a:r>
              <a:rPr lang="zh-CN" altLang="en-US" sz="2400" dirty="0"/>
              <a:t>方法，如果不能，即为</a:t>
            </a:r>
            <a:r>
              <a:rPr lang="en-US" altLang="zh-CN" sz="2400" dirty="0"/>
              <a:t>model-free</a:t>
            </a:r>
            <a:r>
              <a:rPr lang="zh-CN" altLang="en-US" sz="2400" dirty="0"/>
              <a:t>方法。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model-based</a:t>
            </a:r>
            <a:r>
              <a:rPr lang="zh-CN" altLang="en-US" sz="2400" dirty="0"/>
              <a:t>：直接对环境进行建模（基于</a:t>
            </a:r>
            <a:r>
              <a:rPr lang="en-US" altLang="zh-CN" sz="2400" dirty="0"/>
              <a:t>MDP</a:t>
            </a:r>
            <a:r>
              <a:rPr lang="zh-CN" altLang="en-US" sz="2400" dirty="0"/>
              <a:t>的建模）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model-free</a:t>
            </a:r>
            <a:r>
              <a:rPr lang="zh-CN" altLang="en-US" sz="2400" dirty="0"/>
              <a:t>：一种经典的例子就是</a:t>
            </a:r>
            <a:r>
              <a:rPr lang="en-US" altLang="zh-CN" sz="2400" dirty="0"/>
              <a:t>Q-learning</a:t>
            </a:r>
            <a:r>
              <a:rPr lang="zh-CN" altLang="en-US" sz="2400" dirty="0"/>
              <a:t>，</a:t>
            </a:r>
            <a:r>
              <a:rPr lang="en-US" altLang="zh-CN" sz="2400" dirty="0"/>
              <a:t>Q</a:t>
            </a:r>
            <a:r>
              <a:rPr lang="zh-CN" altLang="en-US" sz="2400" dirty="0"/>
              <a:t>值的更新目标由</a:t>
            </a:r>
            <a:r>
              <a:rPr lang="en-US" altLang="zh-CN" sz="2400" dirty="0"/>
              <a:t>Bellman</a:t>
            </a:r>
            <a:r>
              <a:rPr lang="zh-CN" altLang="en-US" sz="2400" dirty="0"/>
              <a:t>方程定义，更新的方式可以有</a:t>
            </a:r>
            <a:r>
              <a:rPr lang="en-US" altLang="zh-CN" sz="2400" dirty="0"/>
              <a:t>TD</a:t>
            </a:r>
            <a:r>
              <a:rPr lang="zh-CN" altLang="en-US" sz="2400" dirty="0"/>
              <a:t>（</a:t>
            </a:r>
            <a:r>
              <a:rPr lang="en-US" altLang="zh-CN" sz="2400" dirty="0"/>
              <a:t>Temporal Difference</a:t>
            </a:r>
            <a:r>
              <a:rPr lang="zh-CN" altLang="en-US" sz="2400" dirty="0"/>
              <a:t>）等，这种是基于值迭代的方法，类似的还有基于策略迭代的方法以及结合值迭代和策略迭代的方法，这些方法由于没有去对环境进行建模，因此他们都是</a:t>
            </a:r>
            <a:r>
              <a:rPr lang="en-US" altLang="zh-CN" sz="2400" dirty="0"/>
              <a:t>Model-free</a:t>
            </a:r>
            <a:r>
              <a:rPr lang="zh-CN" altLang="en-US" sz="2400" dirty="0"/>
              <a:t>的方法</a:t>
            </a:r>
          </a:p>
        </p:txBody>
      </p:sp>
    </p:spTree>
    <p:extLst>
      <p:ext uri="{BB962C8B-B14F-4D97-AF65-F5344CB8AC3E}">
        <p14:creationId xmlns:p14="http://schemas.microsoft.com/office/powerpoint/2010/main" val="191141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B4C20-2721-4B0F-A7BB-859E7A38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迷宫寻宝游戏的计算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9B82354-AA3A-44A3-950A-4D915D1B3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2866"/>
            <a:ext cx="7047523" cy="5285641"/>
          </a:xfrm>
        </p:spPr>
      </p:pic>
    </p:spTree>
    <p:extLst>
      <p:ext uri="{BB962C8B-B14F-4D97-AF65-F5344CB8AC3E}">
        <p14:creationId xmlns:p14="http://schemas.microsoft.com/office/powerpoint/2010/main" val="342935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364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Cambria Math</vt:lpstr>
      <vt:lpstr>Wingdings</vt:lpstr>
      <vt:lpstr>Office 主题</vt:lpstr>
      <vt:lpstr>第二题</vt:lpstr>
      <vt:lpstr>第三题</vt:lpstr>
      <vt:lpstr>第三题</vt:lpstr>
      <vt:lpstr>点F加入之后，红色路径的代价AHGFD（13=4+2+4+3）比绿色路径代价AHGD（14=4+2+8）小，所以选红色最优路径。注：只看路径代价</vt:lpstr>
      <vt:lpstr>点F加入之后，红色路径的代价AHGFD（15=4+2+4+3+2【D点的H值】）比绿色路径代价AHGD（16=4+2+8+2【D点的h值】）小，所以选红色最优路径【代价和4+2+8+2【D到E的路径代价】】。</vt:lpstr>
      <vt:lpstr>Quiz: Discounting</vt:lpstr>
      <vt:lpstr>Model-based 与 Model-free的区别与联系</vt:lpstr>
      <vt:lpstr>迷宫寻宝游戏的计算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</dc:title>
  <dc:creator>ngx</dc:creator>
  <cp:lastModifiedBy>ABC</cp:lastModifiedBy>
  <cp:revision>765</cp:revision>
  <cp:lastPrinted>2021-12-16T10:33:00Z</cp:lastPrinted>
  <dcterms:created xsi:type="dcterms:W3CDTF">2021-10-19T08:22:00Z</dcterms:created>
  <dcterms:modified xsi:type="dcterms:W3CDTF">2021-12-16T10:45:53Z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6AA44983E4974922B832CB4EA22D6BA5</vt:lpwstr>
  </property>
  <property fmtid="{D5CDD505-2E9C-101B-9397-08002B2CF9AE}" pid="3" name="KSOProductBuildVer">
    <vt:lpwstr>2052-11.1.0.11045</vt:lpwstr>
  </property>
</Properties>
</file>