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sldIdLst>
    <p:sldId id="328" r:id="rId2"/>
    <p:sldId id="256" r:id="rId3"/>
    <p:sldId id="257" r:id="rId4"/>
    <p:sldId id="259" r:id="rId5"/>
    <p:sldId id="278" r:id="rId6"/>
    <p:sldId id="279" r:id="rId7"/>
    <p:sldId id="280" r:id="rId8"/>
    <p:sldId id="281" r:id="rId9"/>
    <p:sldId id="282" r:id="rId10"/>
    <p:sldId id="286" r:id="rId11"/>
    <p:sldId id="285" r:id="rId12"/>
    <p:sldId id="290" r:id="rId13"/>
    <p:sldId id="261" r:id="rId14"/>
    <p:sldId id="291" r:id="rId15"/>
    <p:sldId id="262" r:id="rId16"/>
    <p:sldId id="287" r:id="rId17"/>
    <p:sldId id="289" r:id="rId18"/>
    <p:sldId id="292" r:id="rId19"/>
    <p:sldId id="263" r:id="rId20"/>
    <p:sldId id="264" r:id="rId21"/>
    <p:sldId id="265" r:id="rId22"/>
    <p:sldId id="266" r:id="rId23"/>
    <p:sldId id="293" r:id="rId24"/>
    <p:sldId id="267" r:id="rId25"/>
    <p:sldId id="298" r:id="rId26"/>
    <p:sldId id="268" r:id="rId27"/>
    <p:sldId id="269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270" r:id="rId36"/>
    <p:sldId id="320" r:id="rId37"/>
    <p:sldId id="306" r:id="rId38"/>
    <p:sldId id="307" r:id="rId39"/>
    <p:sldId id="308" r:id="rId40"/>
    <p:sldId id="309" r:id="rId41"/>
    <p:sldId id="271" r:id="rId42"/>
    <p:sldId id="321" r:id="rId43"/>
    <p:sldId id="272" r:id="rId44"/>
    <p:sldId id="322" r:id="rId45"/>
    <p:sldId id="273" r:id="rId46"/>
    <p:sldId id="323" r:id="rId47"/>
    <p:sldId id="324" r:id="rId48"/>
    <p:sldId id="325" r:id="rId49"/>
    <p:sldId id="326" r:id="rId50"/>
    <p:sldId id="327" r:id="rId51"/>
    <p:sldId id="294" r:id="rId52"/>
    <p:sldId id="296" r:id="rId53"/>
    <p:sldId id="297" r:id="rId54"/>
    <p:sldId id="295" r:id="rId55"/>
  </p:sldIdLst>
  <p:sldSz cx="9144000" cy="6858000" type="screen4x3"/>
  <p:notesSz cx="7315200" cy="96012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3">
          <p15:clr>
            <a:srgbClr val="A4A3A4"/>
          </p15:clr>
        </p15:guide>
        <p15:guide id="2" pos="22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155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5" autoAdjust="0"/>
    <p:restoredTop sz="94660"/>
  </p:normalViewPr>
  <p:slideViewPr>
    <p:cSldViewPr>
      <p:cViewPr varScale="1">
        <p:scale>
          <a:sx n="119" d="100"/>
          <a:sy n="119" d="100"/>
        </p:scale>
        <p:origin x="667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83"/>
        <p:guide pos="22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1:5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24575,'0'556'-1365,"0"-541"-5461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2:0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1257 24575,'-69'2'0,"42"0"0,0-1 0,0-2 0,0 0 0,0-2 0,-38-8 0,56 7 0,1 0 0,-1 0 0,1 0 0,0-1 0,0-1 0,1 1 0,0-1 0,-7-7 0,-1-1 0,2-1 0,-20-28 0,-9-30 0,23 36 0,-18-38 0,28 56 0,0-1 0,-6-21 0,-5-11 0,-45-118 0,16 20 0,29 44 0,3 9 0,15 86 0,0 0 0,0 0 0,1 0 0,0 0 0,1 0 0,0-1 0,1 1 0,0 0 0,0 0 0,2 0 0,4-16 0,-4 19 0,1 0 0,0 0 0,1 0 0,-1 1 0,2 0 0,-1-1 0,1 2 0,0-1 0,0 1 0,0 0 0,1 0 0,0 1 0,0-1 0,15-6 0,-13 7 0,1 1 0,-1 1 0,1 0 0,0 0 0,0 1 0,0 0 0,19-1 0,78 4 0,-43 2 0,-48-3 0,0 2 0,-1 0 0,1 0 0,0 2 0,-1 0 0,0 1 0,23 10 0,-10-2 0,-1 2 0,49 35 0,-55-34 0,0 1 0,-1 1 0,0 1 0,20 25 0,-30-32 0,1-1 0,22 18 0,15 16 0,26 51 0,-9-10 0,-60-77 0,0 1 0,0-1 0,-1 1 0,0 0 0,0 0 0,-1 0 0,-1 0 0,3 15 0,3 12 0,-4-22 0,-1 0 0,-1 1 0,0-1 0,-2 1 0,1 0 0,-2 0 0,0-1 0,-1 1 0,0-1 0,-1 1 0,-1-1 0,-1 0 0,0 0 0,0 0 0,-2-1 0,0 0 0,0 0 0,-2-1 0,0 0 0,0 0 0,-20 20 0,23-27 0,-4 5 0,-1-1 0,0-1 0,0 1 0,-1-2 0,0 1 0,-15 6 0,-12 3 0,-151 81 0,177-90-1365,3-1-5461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1:5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487 881 24575,'-18'1'0,"0"1"0,-20 4 0,-31 3 0,60-8 0,0-1 0,-1 0 0,1-1 0,0 0 0,0 0 0,1-1 0,-1 0 0,0 0 0,0-1 0,1 0 0,0-1 0,-1 0 0,1 0 0,-11-8 0,-2-3 0,6 6 0,0-1 0,0 0 0,1-1 0,1-1 0,0 0 0,0-1 0,1-1 0,-14-21 0,20 27 0,0-1 0,1 0 0,1-1 0,0 1 0,0-1 0,0 0 0,2 0 0,-1 0 0,1 0 0,0-1 0,1 1 0,1-17 0,-1-17 0,1 15 0,4-34 0,-3 54 0,0-1 0,1 1 0,1 0 0,-1 1 0,2-1 0,-1 0 0,9-15 0,1 3 0,0 1 0,1 1 0,1 0 0,0 1 0,2 0 0,34-28 0,-17 13 0,-28 27 0,1-1 0,-1 1 0,1 0 0,10-7 0,40-28 0,-36 25 0,33-19 0,-46 30 0,0 2 0,0-1 0,0 1 0,1 0 0,-1 1 0,1 0 0,-1 0 0,14 0 0,-12 1 0,23-1 0,-1 1 0,1 2 0,39 6 0,-52-1 0,-1 1 0,0 0 0,0 2 0,0 0 0,-2 1 0,1 1 0,-1 1 0,21 18 0,2 6 0,43 50 0,-75-76 0,71 94 0,-69-90 0,-3-1 0,-1 0 0,-1 1 0,0 0 0,-1-1 0,0 2 0,-1-1 0,-1 0 0,1 25 0,-1-22 0,-1-1 0,-1 1 0,-1-1 0,-2 18 0,1-26 0,0 0 0,0 0 0,0 0 0,-1-1 0,-1 1 0,1-1 0,-1 1 0,0-1 0,-1-1 0,-6 9 0,-5 2 0,0 0 0,-1-1 0,0-1 0,-1-1 0,-37 22 0,44-30 0,0-2 0,0 1 0,0-2 0,-1 1 0,0-2 0,-23 3 0,-72-1 0,96-3 0,1-1 0,0-1 0,0 0 0,0 0 0,0 0 0,0-2 0,1 1 0,-1-1 0,1 0 0,-1-1 0,-15-9 0,-47-22 109,52 27-601,1-2 1,-20-11 0,29 13-6335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1:5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24575,'54'16'0,"41"-12"0,-74-4 0,1 0 0,0 1 0,0 2 0,-1 0 0,1 1 0,23 8 0,-9 3 0,46 25 0,-70-33 0,0 0 0,-1 1 0,0 0 0,15 15 0,-24-21 0,0 0 0,0 0 0,-1 0 0,1 0 0,-1 0 0,1 1 0,-1-1 0,0 1 0,0-1 0,0 1 0,0-1 0,0 1 0,0 3 0,-1-4 0,0-1 0,0 1 0,-1 0 0,1-1 0,0 1 0,-1 0 0,0-1 0,1 1 0,-1-1 0,0 1 0,1-1 0,-1 1 0,0-1 0,0 1 0,0-1 0,-1 0 0,1 0 0,0 1 0,0-1 0,-1 0 0,1 0 0,0 0 0,-3 1 0,-13 6 0,0 0 0,0-1 0,-26 6 0,30-9 0,-8 2 0,13-4 0,0 0 0,0 0 0,1 1 0,-1-1 0,1 2 0,-9 4 0,14-7 0,1 1 0,-1-1 0,1 0 0,0 0 0,0 1 0,-1-1 0,1 1 0,0-1 0,0 1 0,1-1 0,-1 1 0,0 0 0,0-1 0,1 1 0,-1 0 0,1 0 0,-1 0 0,1-1 0,0 1 0,0 0 0,0 0 0,0 0 0,0 0 0,0-1 0,0 1 0,1 0 0,-1 0 0,1 0 0,-1-1 0,1 1 0,0 0 0,0-1 0,1 3 0,0 0 0,1-1 0,-1 1 0,1-1 0,1 1 0,-1-1 0,0 0 0,1 0 0,-1 0 0,1-1 0,0 0 0,0 1 0,0-1 0,0 0 0,0-1 0,1 1 0,-1-1 0,5 1 0,9 3 0,1-1 0,31 2 0,67 11-1365,-100-16-5461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1:5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1039 1167 24575,'-466'0'0,"455"-1"0,0 1 0,0-1 0,0-1 0,0 0 0,1-1 0,-1 0 0,1 0 0,-1-1 0,1 0 0,0-1 0,1 0 0,-1-1 0,-10-8 0,-24-15 0,31 20 0,0 1 0,0-1 0,-20-20 0,13 9 0,-14-15 0,1 0 0,2-3 0,-49-74 0,62 85 0,13 20 0,0-1 0,1 1 0,-8-17 0,-5-12 0,14 29 0,-1 1 0,1-1 0,0 0 0,0 0 0,1 0 0,0 0 0,-1-15 0,-6-45 0,5 42 0,-1-43 0,5 60 0,0 0 0,1 0 0,0 0 0,0 0 0,1 0 0,0 1 0,0-1 0,1 1 0,0-1 0,5-7 0,-1 4 0,1 0 0,0 0 0,1 1 0,0 0 0,12-10 0,133-114 0,-128 111 0,2 1 0,40-23 0,-64 42 0,7-5 0,1 1 0,-1 1 0,2 0 0,-1 1 0,0 0 0,1 0 0,0 1 0,0 1 0,0 1 0,0 0 0,1 0 0,-1 1 0,15 1 0,25 0 0,-35-1 0,0 0 0,0 2 0,0 0 0,0 1 0,0 1 0,0 0 0,22 8 0,5 10 0,-1 3 0,-1 0 0,-2 3 0,0 2 0,55 51 0,-49-44 0,-32-25 0,0 0 0,19 21 0,-12-10 0,51 63 0,-65-75 0,-1 1 0,0 0 0,-1 1 0,0 0 0,-1 0 0,6 19 0,-7-18 0,0 0 0,-1 0 0,-1 0 0,0 0 0,-1 0 0,0 1 0,-1-1 0,0 0 0,-2 1 0,1-1 0,-1 0 0,-5 13 0,-8 19 0,-3-2 0,-2 0 0,-29 48 0,1-2 0,-5 6 0,37-63 0,-2-1 0,0 0 0,-2-2 0,-1 0 0,-2-1 0,-42 40 0,58-62-341,0-1 0,-1 0-1,-13 7 1,11-6-6485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1:5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24575,'2'-2'0,"0"0"0,0 0 0,-1 0 0,2 1 0,-1-1 0,0 0 0,0 1 0,0 0 0,1-1 0,-1 1 0,1 0 0,-1 0 0,1 1 0,-1-1 0,4 0 0,0-2 0,13-1 0,1-1 0,-1 2 0,1 1 0,0 0 0,0 1 0,0 2 0,23 2 0,20-1 0,-63-2 0,13 0 0,0 0 0,0 1 0,0 0 0,24 7 0,-34-8 0,0 1 0,0 0 0,-1 0 0,1 1 0,0-1 0,-1 1 0,1-1 0,-1 1 0,1 0 0,-1 0 0,0 0 0,1 0 0,-1 0 0,0 1 0,-1-1 0,1 1 0,0-1 0,-1 1 0,1 0 0,-1-1 0,0 1 0,0 0 0,0 0 0,0 0 0,-1 0 0,1 5 0,0-3 0,0 1 0,-1-1 0,0 1 0,0-1 0,0 0 0,-1 1 0,1-1 0,-1 0 0,-1 1 0,1-1 0,-1 0 0,0 0 0,0 0 0,0 0 0,-1 0 0,0-1 0,0 1 0,0-1 0,0 0 0,-1 0 0,0 0 0,1 0 0,-2 0 0,1-1 0,0 0 0,-1 0 0,1 0 0,-1 0 0,-8 3 0,-37 21 0,37-18 0,-1-2 0,0 0 0,0 0 0,-26 7 0,15-7 0,0-1 0,-1-1 0,-45 2 0,80-7 0,-1 1 0,1 1 0,0 0 0,-1 0 0,0 1 0,14 6 0,60 31 0,-24-10 0,-58-30 0,51 27 0,-49-26 0,-1 0 0,1 0 0,0 0 0,0 1 0,0-1 0,-1 1 0,1-1 0,-1 1 0,1-1 0,-1 1 0,0 0 0,1-1 0,-1 1 0,0 0 0,0 0 0,-1 0 0,1 0 0,0 0 0,0 0 0,-1 0 0,0 1 0,1-1 0,-1 2 0,0-3-54,-1 1-1,0-1 0,1 0 1,-1 0-1,0 0 1,0 0-1,0 0 0,0 0 1,0 0-1,0 0 1,0-1-1,0 1 0,0 0 1,0 0-1,-1-1 0,1 1 1,0-1-1,0 1 1,-1-1-1,1 0 0,0 1 1,-1-1-1,1 0 1,-2 0-1,-10 2-6771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2:00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1254 24575,'-52'17'0,"32"-13"0,-5 2 0,0-1 0,-40 3 0,59-8 0,0 0 0,-1 0 0,1 0 0,0-1 0,-1 0 0,1 0 0,0-1 0,0 0 0,0 0 0,0 0 0,0 0 0,1-1 0,-1 0 0,1-1 0,-9-5 0,-46-35 0,44 34 0,1-1 0,-18-15 0,14 9 0,11 10 0,0-1 0,0 1 0,1-1 0,-1 0 0,2-1 0,-1 0 0,-7-15 0,-1-6 0,9 20 0,0-1 0,1 0 0,0 0 0,1-1 0,1 1 0,-1-1 0,2 0 0,-1 0 0,0-16 0,5-295 0,-2 313 0,1 1 0,0 0 0,1-1 0,0 1 0,1 0 0,0 0 0,4-9 0,32-60 0,-19 42 0,-8 18 0,1 1 0,0 0 0,2 1 0,29-26 0,-21 23 0,0 2 0,2 0 0,37-18 0,56-18 0,-101 46 0,38-19 0,-39 17 0,1 1 0,28-10 0,23-5 0,-38 12 0,47-11 0,-69 21 0,21-5 0,1 1 0,39-1 0,-59 6 0,0 0 0,0 1 0,0 0 0,0 1 0,0 0 0,-1 1 0,1 0 0,-1 0 0,1 1 0,15 9 0,-13-5 0,0 1 0,-1 0 0,1 0 0,-2 1 0,0 1 0,11 13 0,48 76 0,-55-77 0,-5-4 0,-1 0 0,0 1 0,-2 0 0,0 0 0,-1 1 0,3 37 0,-5-39 0,-1 1 0,-1-1 0,-1 1 0,-2 28 0,1-43 0,0 1 0,0 0 0,0 0 0,-1-1 0,0 1 0,0-1 0,0 1 0,-1-1 0,1 0 0,-1 0 0,-1 0 0,1 0 0,-1 0 0,0-1 0,0 0 0,0 0 0,0 0 0,-1 0 0,-4 3 0,-3 2 0,1 0 0,1 1 0,0 0 0,0 1 0,-12 18 0,14-19 0,-85 97 0,-15 20 0,92-105 0,-3 6 0,-38 40 0,-87 83 0,130-139 0,-1-2 0,0 0 0,-1 0 0,0-2 0,0 0 0,-1 0 0,0-2 0,-35 9 0,26-10 0,0-2 0,0-1 0,-1-1 0,-43-4 0,0 1 0,-72 2-1365,126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2:0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24575,'-1'1'0,"-1"-1"0,0 1 0,0 0 0,1 0 0,-1 0 0,0-1 0,1 1 0,-1 1 0,1-1 0,-1 0 0,1 0 0,0 1 0,-1-1 0,1 0 0,0 1 0,0-1 0,0 1 0,-1 2 0,-14 15 0,-119 60-1365,121-71-5461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2:0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24575,'-10'11'0,"1"1"0,1 0 0,-15 25 0,2-1 0,5-9 0,1 1 0,1 0 0,1 1 0,-13 45 0,22-61 0,0-2 0,1 0 0,0 0 0,1 1 0,0-1 0,0 18 0,2-27 0,0 1 0,0-1 0,1 0 0,-1 1 0,1-1 0,-1 0 0,1 0 0,0 1 0,0-1 0,0 0 0,0 0 0,0 0 0,0 0 0,1 0 0,-1 0 0,1 0 0,-1-1 0,1 1 0,0-1 0,0 1 0,0-1 0,0 1 0,0-1 0,0 0 0,0 0 0,0 0 0,0 0 0,0 0 0,1-1 0,-1 1 0,0-1 0,5 1 0,12 2 0,0-2 0,20 0 0,-22-2 0,-1 2 0,1 0 0,24 5 0,-19-2-79,0-2 0,0 0 0,38-2 0,-33-1-970,-12 1-5777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02:0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24575,'-2'37'0,"-9"58"0,9-84 0,-7 40 0,4-25 0,1 0 0,-1 33 0,2-27-1365,0-21-5461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algn="r"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0250" y="4560888"/>
            <a:ext cx="5853113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algn="r"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6FC653B-8425-4F4C-89C3-F0B5C6F27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1A16B-075F-5C49-9625-E9377CCBD4C0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29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17984-3C0F-4A28-84F7-69EFB3D35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FEFF-15CC-4A55-A011-34A78976D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3CC75-8628-42FE-A089-A08DCBDD5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47A78-3A78-4016-8EE7-42F265078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A7BFF-F146-416A-AD83-20A0DC490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FDC50-EE70-44FB-B120-F0FEAC8E8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E4388-BE10-4F1C-86D8-42DBF726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892E-EAB7-4E57-AF49-9086FBCA1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57200" y="6553200"/>
            <a:ext cx="4800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9CA4E-FEF8-4EB7-A655-653B19BF9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1"/>
            <a:ext cx="83042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4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D79870-ED97-40E4-958D-7BC3DDDFA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图片 9">
            <a:extLst>
              <a:ext uri="{FF2B5EF4-FFF2-40B4-BE49-F238E27FC236}">
                <a16:creationId xmlns:a16="http://schemas.microsoft.com/office/drawing/2014/main" id="{E00FE31E-B55E-4905-A5E4-474C7B64EA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672" y="6080522"/>
            <a:ext cx="2152650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62" r:id="rId8"/>
    <p:sldLayoutId id="2147483663" r:id="rId9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200" b="1">
          <a:solidFill>
            <a:schemeClr val="accent2">
              <a:lumMod val="7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800">
          <a:solidFill>
            <a:schemeClr val="accent2">
              <a:lumMod val="7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1363" indent="-284163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chemeClr val="accent2">
              <a:lumMod val="7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chemeClr val="accent2">
              <a:lumMod val="7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accent2">
              <a:lumMod val="7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accent2">
              <a:lumMod val="7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18" Type="http://schemas.openxmlformats.org/officeDocument/2006/relationships/customXml" Target="../ink/ink7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openxmlformats.org/officeDocument/2006/relationships/customXml" Target="../ink/ink4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16.png"/><Relationship Id="rId24" Type="http://schemas.openxmlformats.org/officeDocument/2006/relationships/customXml" Target="../ink/ink10.xml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3.xml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1CAE5E-9805-F8BB-D747-55A0B4BE97F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2010-2019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36519-9578-0F7F-13C2-0E3BDE98DD8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C517984-3C0F-4A28-84F7-69EFB3D3518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84FA1D-8B61-764D-9432-90BB534DA4E6}"/>
              </a:ext>
            </a:extLst>
          </p:cNvPr>
          <p:cNvSpPr txBox="1"/>
          <p:nvPr/>
        </p:nvSpPr>
        <p:spPr>
          <a:xfrm>
            <a:off x="2133600" y="1874728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distributed 分布式</a:t>
            </a:r>
          </a:p>
          <a:p>
            <a:r>
              <a:rPr lang="zh-CN" altLang="en-US" sz="2800">
                <a:solidFill>
                  <a:schemeClr val="tx1"/>
                </a:solidFill>
              </a:rPr>
              <a:t>Parallel 并行</a:t>
            </a:r>
          </a:p>
          <a:p>
            <a:r>
              <a:rPr lang="zh-CN" altLang="en-US" sz="2800">
                <a:solidFill>
                  <a:schemeClr val="tx1"/>
                </a:solidFill>
              </a:rPr>
              <a:t>Uniform 一致</a:t>
            </a:r>
          </a:p>
          <a:p>
            <a:r>
              <a:rPr lang="zh-CN" altLang="en-US" sz="2800">
                <a:solidFill>
                  <a:schemeClr val="tx1"/>
                </a:solidFill>
              </a:rPr>
              <a:t>Simultaneous 同时</a:t>
            </a:r>
          </a:p>
          <a:p>
            <a:r>
              <a:rPr lang="zh-CN" altLang="en-US" sz="2800">
                <a:solidFill>
                  <a:schemeClr val="tx1"/>
                </a:solidFill>
              </a:rPr>
              <a:t>Diameter 直径</a:t>
            </a:r>
          </a:p>
          <a:p>
            <a:r>
              <a:rPr lang="zh-CN" altLang="en-US" sz="2800">
                <a:solidFill>
                  <a:schemeClr val="tx1"/>
                </a:solidFill>
              </a:rPr>
              <a:t>column 列</a:t>
            </a:r>
          </a:p>
          <a:p>
            <a:r>
              <a:rPr lang="zh-CN" altLang="en-US" sz="2800">
                <a:solidFill>
                  <a:schemeClr val="tx1"/>
                </a:solidFill>
              </a:rPr>
              <a:t>row 行</a:t>
            </a:r>
          </a:p>
        </p:txBody>
      </p:sp>
    </p:spTree>
    <p:extLst>
      <p:ext uri="{BB962C8B-B14F-4D97-AF65-F5344CB8AC3E}">
        <p14:creationId xmlns:p14="http://schemas.microsoft.com/office/powerpoint/2010/main" val="37042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B8739-D7D8-A057-79CC-AF5F6B7F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56" y="240534"/>
            <a:ext cx="8304213" cy="990600"/>
          </a:xfrm>
        </p:spPr>
        <p:txBody>
          <a:bodyPr/>
          <a:lstStyle/>
          <a:p>
            <a:r>
              <a:rPr kumimoji="1" lang="zh-CN" altLang="en-US" dirty="0"/>
              <a:t>缓存一致性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B2DBE-A3C4-9B9A-9189-8B20C745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6216316"/>
            <a:ext cx="3124200" cy="487698"/>
          </a:xfrm>
        </p:spPr>
        <p:txBody>
          <a:bodyPr/>
          <a:lstStyle/>
          <a:p>
            <a:r>
              <a:rPr kumimoji="1" lang="zh-CN" altLang="en-US" dirty="0"/>
              <a:t>基于监听的协议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9047F-2A63-C0D3-9C3B-EE5E8BF8FAF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987DBA-8394-E24F-AEFB-04C2C2CA6CF2}"/>
              </a:ext>
            </a:extLst>
          </p:cNvPr>
          <p:cNvSpPr/>
          <p:nvPr/>
        </p:nvSpPr>
        <p:spPr>
          <a:xfrm>
            <a:off x="838200" y="1231134"/>
            <a:ext cx="259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1800" dirty="0">
                <a:solidFill>
                  <a:schemeClr val="tx1"/>
                </a:solidFill>
              </a:rPr>
              <a:t>READ X1</a:t>
            </a:r>
          </a:p>
          <a:p>
            <a:pPr marL="457200" indent="-457200">
              <a:buAutoNum type="arabicParenBoth"/>
            </a:pPr>
            <a:r>
              <a:rPr lang="en-US" altLang="zh-CN" sz="1800" dirty="0">
                <a:solidFill>
                  <a:schemeClr val="tx1"/>
                </a:solidFill>
              </a:rPr>
              <a:t>READ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X2</a:t>
            </a:r>
          </a:p>
          <a:p>
            <a:pPr marL="457200" indent="-457200">
              <a:buAutoNum type="arabicParenBoth"/>
            </a:pPr>
            <a:r>
              <a:rPr lang="en-US" altLang="zh-CN" sz="1800" dirty="0">
                <a:solidFill>
                  <a:schemeClr val="tx1"/>
                </a:solidFill>
              </a:rPr>
              <a:t>WRITE X2</a:t>
            </a:r>
          </a:p>
          <a:p>
            <a:pPr marL="457200" indent="-457200">
              <a:buAutoNum type="arabicParenBoth"/>
            </a:pPr>
            <a:r>
              <a:rPr lang="en-US" altLang="zh-CN" sz="1800" dirty="0">
                <a:solidFill>
                  <a:schemeClr val="tx1"/>
                </a:solidFill>
              </a:rPr>
              <a:t>WRITE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X1</a:t>
            </a:r>
          </a:p>
          <a:p>
            <a:pPr marL="457200" indent="-457200">
              <a:buAutoNum type="arabicParenBoth"/>
            </a:pPr>
            <a:r>
              <a:rPr lang="en-US" altLang="zh-CN" sz="1800" dirty="0">
                <a:solidFill>
                  <a:schemeClr val="tx1"/>
                </a:solidFill>
              </a:rPr>
              <a:t>READ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X2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51" name="图片 1">
            <a:extLst>
              <a:ext uri="{FF2B5EF4-FFF2-40B4-BE49-F238E27FC236}">
                <a16:creationId xmlns:a16="http://schemas.microsoft.com/office/drawing/2014/main" id="{EA58C5B7-3BA4-BA87-380B-9E4B3B98B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2950" y="536074"/>
            <a:ext cx="3321050" cy="300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表格 51">
            <a:extLst>
              <a:ext uri="{FF2B5EF4-FFF2-40B4-BE49-F238E27FC236}">
                <a16:creationId xmlns:a16="http://schemas.microsoft.com/office/drawing/2014/main" id="{8C8E1AC7-2EA6-8FFB-19C0-712F79447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21739"/>
              </p:ext>
            </p:extLst>
          </p:nvPr>
        </p:nvGraphicFramePr>
        <p:xfrm>
          <a:off x="1524000" y="3594518"/>
          <a:ext cx="508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572149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045811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38891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33242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131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8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4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98645"/>
                  </a:ext>
                </a:extLst>
              </a:tr>
            </a:tbl>
          </a:graphicData>
        </a:graphic>
      </p:graphicFrame>
      <p:sp>
        <p:nvSpPr>
          <p:cNvPr id="53" name="矩形 52">
            <a:extLst>
              <a:ext uri="{FF2B5EF4-FFF2-40B4-BE49-F238E27FC236}">
                <a16:creationId xmlns:a16="http://schemas.microsoft.com/office/drawing/2014/main" id="{66375855-A227-E29B-6E8F-FD7F62F17700}"/>
              </a:ext>
            </a:extLst>
          </p:cNvPr>
          <p:cNvSpPr/>
          <p:nvPr/>
        </p:nvSpPr>
        <p:spPr>
          <a:xfrm>
            <a:off x="703740" y="2873020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A.1, A.2, B.1, B.2, A.3, B.3, B.4, A.4, A.5, B.5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7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B8739-D7D8-A057-79CC-AF5F6B7F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202730"/>
            <a:ext cx="8304213" cy="990600"/>
          </a:xfrm>
        </p:spPr>
        <p:txBody>
          <a:bodyPr/>
          <a:lstStyle/>
          <a:p>
            <a:r>
              <a:rPr kumimoji="1" lang="zh-CN" altLang="en-US" dirty="0"/>
              <a:t>缓存一致性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9047F-2A63-C0D3-9C3B-EE5E8BF8FAF4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809874" y="6215899"/>
            <a:ext cx="1903413" cy="455613"/>
          </a:xfrm>
        </p:spPr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180DEB9-D543-859B-5711-35619B11CFE4}"/>
              </a:ext>
            </a:extLst>
          </p:cNvPr>
          <p:cNvSpPr txBox="1">
            <a:spLocks/>
          </p:cNvSpPr>
          <p:nvPr/>
        </p:nvSpPr>
        <p:spPr bwMode="auto">
          <a:xfrm>
            <a:off x="3191688" y="5580685"/>
            <a:ext cx="31242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1363" indent="-284163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kumimoji="1" lang="zh-CN" altLang="en-US" kern="0" dirty="0"/>
              <a:t>基于目录的协议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F1C7FAF-C68C-C03E-E7C1-5F0427B9EE64}"/>
              </a:ext>
            </a:extLst>
          </p:cNvPr>
          <p:cNvGrpSpPr/>
          <p:nvPr/>
        </p:nvGrpSpPr>
        <p:grpSpPr>
          <a:xfrm>
            <a:off x="2514600" y="1487828"/>
            <a:ext cx="4267200" cy="2073275"/>
            <a:chOff x="0" y="1752600"/>
            <a:chExt cx="8839200" cy="4968875"/>
          </a:xfrm>
        </p:grpSpPr>
        <p:sp>
          <p:nvSpPr>
            <p:cNvPr id="10" name="灯片编号占位符 4">
              <a:extLst>
                <a:ext uri="{FF2B5EF4-FFF2-40B4-BE49-F238E27FC236}">
                  <a16:creationId xmlns:a16="http://schemas.microsoft.com/office/drawing/2014/main" id="{C1E97854-E6A8-A0C4-4B24-E0A2C34B14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53200" y="6245225"/>
              <a:ext cx="2133600" cy="47625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75000"/>
                </a:lnSpc>
                <a:spcBef>
                  <a:spcPct val="65000"/>
                </a:spcBef>
                <a:spcAft>
                  <a:spcPct val="0"/>
                </a:spcAft>
                <a:buSzPct val="100000"/>
                <a:buChar char="•"/>
                <a:defRPr kumimoji="1" sz="2800" kern="12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defRPr>
              </a:lvl1pPr>
              <a:lvl2pPr marL="685800" indent="-190500" algn="l" defTabSz="449263" rtl="0" eaLnBrk="0" fontAlgn="base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SzPct val="100000"/>
                <a:buChar char="-"/>
                <a:defRPr kumimoji="1" sz="2400" kern="12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defRPr>
              </a:lvl2pPr>
              <a:lvl3pPr marL="1084263" indent="-169863" algn="l" defTabSz="449263" rtl="0" eaLnBrk="0" fontAlgn="base" hangingPunct="0">
                <a:lnSpc>
                  <a:spcPct val="85000"/>
                </a:lnSpc>
                <a:spcBef>
                  <a:spcPct val="40000"/>
                </a:spcBef>
                <a:spcAft>
                  <a:spcPct val="0"/>
                </a:spcAft>
                <a:buSzPct val="100000"/>
                <a:buChar char="-"/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defRPr>
              </a:lvl3pPr>
              <a:lvl4pPr marL="1600200" indent="-228600" algn="l" defTabSz="44926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defRPr>
              </a:lvl4pPr>
              <a:lvl5pPr marL="2057400" indent="-228600" algn="l" defTabSz="449263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fld id="{9AF92626-018E-D242-90DA-7E68B120CD99}" type="slidenum">
                <a:rPr kumimoji="0" lang="en-US" altLang="zh-CN" sz="600" smtClean="0">
                  <a:ea typeface="宋体" panose="02010600030101010101" pitchFamily="2" charset="-122"/>
                </a:rPr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t>11</a:t>
              </a:fld>
              <a:endParaRPr kumimoji="0" lang="en-US" altLang="zh-CN" sz="600">
                <a:ea typeface="宋体" panose="02010600030101010101" pitchFamily="2" charset="-122"/>
              </a:endParaRP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2596E9FA-FA69-7229-2464-ABFAB6B83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1752600"/>
              <a:ext cx="7772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Interconnection Network</a:t>
              </a:r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1062F6A9-9FAE-8D96-4D78-F04B0B88B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2133600"/>
              <a:ext cx="2362200" cy="4495800"/>
              <a:chOff x="816" y="1344"/>
              <a:chExt cx="1488" cy="2832"/>
            </a:xfrm>
          </p:grpSpPr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C34D28A9-BCBB-98F6-5BED-7349B20A0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1344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zh-CN" sz="1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C388B6C9-73E0-627E-B5A4-30ADCE47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344" cy="86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zh-CN" sz="1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" name="AutoShape 7">
                <a:extLst>
                  <a:ext uri="{FF2B5EF4-FFF2-40B4-BE49-F238E27FC236}">
                    <a16:creationId xmlns:a16="http://schemas.microsoft.com/office/drawing/2014/main" id="{A813AB84-A066-BCDD-65D0-FD5A8B674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264"/>
                <a:ext cx="1344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zh-CN" sz="1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6" name="AutoShape 8">
                <a:extLst>
                  <a:ext uri="{FF2B5EF4-FFF2-40B4-BE49-F238E27FC236}">
                    <a16:creationId xmlns:a16="http://schemas.microsoft.com/office/drawing/2014/main" id="{2C0A1745-5286-EE73-559F-6EE444507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936"/>
                <a:ext cx="1344" cy="24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1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 0</a:t>
                </a:r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B0B58FAC-92D9-D4FE-5B41-BA5C171FA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5B9011FE-AA05-B93E-E687-3A4C2F61D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934705EC-27D3-7059-8455-18FC2E7DE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525FA1BA-3C69-38B8-B9D5-3D577B805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2F9FD009-2A05-A265-23A5-0A6289FA6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7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</p:grpSp>
        <p:grpSp>
          <p:nvGrpSpPr>
            <p:cNvPr id="22" name="Group 14">
              <a:extLst>
                <a:ext uri="{FF2B5EF4-FFF2-40B4-BE49-F238E27FC236}">
                  <a16:creationId xmlns:a16="http://schemas.microsoft.com/office/drawing/2014/main" id="{5D72AD37-5B31-F1D0-178F-6B1D1A814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133600"/>
              <a:ext cx="2400300" cy="4495800"/>
              <a:chOff x="816" y="1344"/>
              <a:chExt cx="1512" cy="2832"/>
            </a:xfrm>
          </p:grpSpPr>
          <p:sp>
            <p:nvSpPr>
              <p:cNvPr id="23" name="AutoShape 15">
                <a:extLst>
                  <a:ext uri="{FF2B5EF4-FFF2-40B4-BE49-F238E27FC236}">
                    <a16:creationId xmlns:a16="http://schemas.microsoft.com/office/drawing/2014/main" id="{CA0109F3-8146-216A-35A8-8263995C3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1344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zh-CN" sz="1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4" name="AutoShape 16">
                <a:extLst>
                  <a:ext uri="{FF2B5EF4-FFF2-40B4-BE49-F238E27FC236}">
                    <a16:creationId xmlns:a16="http://schemas.microsoft.com/office/drawing/2014/main" id="{73597FBF-8668-DD1B-FFF8-1D17A286A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2304"/>
                <a:ext cx="1344" cy="86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zh-CN" sz="1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5" name="AutoShape 17">
                <a:extLst>
                  <a:ext uri="{FF2B5EF4-FFF2-40B4-BE49-F238E27FC236}">
                    <a16:creationId xmlns:a16="http://schemas.microsoft.com/office/drawing/2014/main" id="{1F2C1C8C-A46B-6C1E-BC74-D3E575FB4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264"/>
                <a:ext cx="1344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zh-CN" sz="1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6" name="AutoShape 18">
                <a:extLst>
                  <a:ext uri="{FF2B5EF4-FFF2-40B4-BE49-F238E27FC236}">
                    <a16:creationId xmlns:a16="http://schemas.microsoft.com/office/drawing/2014/main" id="{E255C23A-94DC-98B5-74A8-C53ACF9C7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936"/>
                <a:ext cx="1344" cy="24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1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 1</a:t>
                </a:r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0C2D13AA-EC44-C9FA-F287-9B0998D1D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CE77D5A5-4514-6DA5-9314-58303C663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91316347-D623-F509-1983-99B858BC8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30" name="Line 22">
                <a:extLst>
                  <a:ext uri="{FF2B5EF4-FFF2-40B4-BE49-F238E27FC236}">
                    <a16:creationId xmlns:a16="http://schemas.microsoft.com/office/drawing/2014/main" id="{CD170619-17E4-13F4-738F-DE7BDB450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F5F36B49-A43E-524A-C6E3-F7977859C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7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</p:grpSp>
        <p:grpSp>
          <p:nvGrpSpPr>
            <p:cNvPr id="32" name="Group 24">
              <a:extLst>
                <a:ext uri="{FF2B5EF4-FFF2-40B4-BE49-F238E27FC236}">
                  <a16:creationId xmlns:a16="http://schemas.microsoft.com/office/drawing/2014/main" id="{2C6391F9-F817-1861-ECBE-984528705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2133600"/>
              <a:ext cx="2362200" cy="4495800"/>
              <a:chOff x="816" y="1344"/>
              <a:chExt cx="1488" cy="2832"/>
            </a:xfrm>
          </p:grpSpPr>
          <p:sp>
            <p:nvSpPr>
              <p:cNvPr id="33" name="AutoShape 25">
                <a:extLst>
                  <a:ext uri="{FF2B5EF4-FFF2-40B4-BE49-F238E27FC236}">
                    <a16:creationId xmlns:a16="http://schemas.microsoft.com/office/drawing/2014/main" id="{B4794A09-AB04-4BD0-4BFB-35D9E947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1344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zh-CN" sz="1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4" name="AutoShape 26">
                <a:extLst>
                  <a:ext uri="{FF2B5EF4-FFF2-40B4-BE49-F238E27FC236}">
                    <a16:creationId xmlns:a16="http://schemas.microsoft.com/office/drawing/2014/main" id="{8FCF1522-40B2-9A91-98D4-53181F025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344" cy="86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zh-CN" sz="1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5" name="AutoShape 27">
                <a:extLst>
                  <a:ext uri="{FF2B5EF4-FFF2-40B4-BE49-F238E27FC236}">
                    <a16:creationId xmlns:a16="http://schemas.microsoft.com/office/drawing/2014/main" id="{172CDB46-40A6-CFD1-7C74-B42577CF6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264"/>
                <a:ext cx="1344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zh-CN" sz="1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6" name="AutoShape 28">
                <a:extLst>
                  <a:ext uri="{FF2B5EF4-FFF2-40B4-BE49-F238E27FC236}">
                    <a16:creationId xmlns:a16="http://schemas.microsoft.com/office/drawing/2014/main" id="{B8A54104-B08A-04B3-103B-E7290AC86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936"/>
                <a:ext cx="1344" cy="24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1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 2</a:t>
                </a: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532D3216-296F-A964-1CC6-E80AB0DE9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344"/>
                <a:ext cx="0" cy="2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1754B32C-C076-E74D-85F3-0ED1B53C1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250D719E-AEB4-514C-1100-916EC3817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B6ADA305-CDB9-307F-3F17-B3B2CA33B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41" name="Line 33">
                <a:extLst>
                  <a:ext uri="{FF2B5EF4-FFF2-40B4-BE49-F238E27FC236}">
                    <a16:creationId xmlns:a16="http://schemas.microsoft.com/office/drawing/2014/main" id="{4BADDF8E-2E82-40F4-021C-09230CE2D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7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000"/>
              </a:p>
            </p:txBody>
          </p:sp>
        </p:grpSp>
        <p:grpSp>
          <p:nvGrpSpPr>
            <p:cNvPr id="42" name="Group 34">
              <a:extLst>
                <a:ext uri="{FF2B5EF4-FFF2-40B4-BE49-F238E27FC236}">
                  <a16:creationId xmlns:a16="http://schemas.microsoft.com/office/drawing/2014/main" id="{C2E37911-6ACA-8689-F8CF-EAD254313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038599"/>
              <a:ext cx="838200" cy="590550"/>
              <a:chOff x="4368" y="2544"/>
              <a:chExt cx="528" cy="372"/>
            </a:xfrm>
          </p:grpSpPr>
          <p:sp>
            <p:nvSpPr>
              <p:cNvPr id="43" name="Rectangle 35">
                <a:extLst>
                  <a:ext uri="{FF2B5EF4-FFF2-40B4-BE49-F238E27FC236}">
                    <a16:creationId xmlns:a16="http://schemas.microsoft.com/office/drawing/2014/main" id="{B5599939-D14E-9D63-67F3-BF52556EB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288" cy="28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1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44" name="Text Box 36">
                <a:extLst>
                  <a:ext uri="{FF2B5EF4-FFF2-40B4-BE49-F238E27FC236}">
                    <a16:creationId xmlns:a16="http://schemas.microsoft.com/office/drawing/2014/main" id="{9C9686F3-7C35-9325-8CC7-A16AC53FCA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544"/>
                <a:ext cx="362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10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</p:grpSp>
        <p:sp>
          <p:nvSpPr>
            <p:cNvPr id="45" name="Text Box 37">
              <a:extLst>
                <a:ext uri="{FF2B5EF4-FFF2-40B4-BE49-F238E27FC236}">
                  <a16:creationId xmlns:a16="http://schemas.microsoft.com/office/drawing/2014/main" id="{3B8C4169-814D-8D2C-A097-4FAEE722F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10199"/>
              <a:ext cx="1152880" cy="590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Caches</a:t>
              </a:r>
            </a:p>
          </p:txBody>
        </p:sp>
        <p:sp>
          <p:nvSpPr>
            <p:cNvPr id="46" name="Text Box 38">
              <a:extLst>
                <a:ext uri="{FF2B5EF4-FFF2-40B4-BE49-F238E27FC236}">
                  <a16:creationId xmlns:a16="http://schemas.microsoft.com/office/drawing/2014/main" id="{F0B9AF21-68DC-43F0-9522-3A9D59413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114801"/>
              <a:ext cx="1461687" cy="590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Memories</a:t>
              </a:r>
            </a:p>
          </p:txBody>
        </p:sp>
        <p:sp>
          <p:nvSpPr>
            <p:cNvPr id="47" name="Text Box 39">
              <a:extLst>
                <a:ext uri="{FF2B5EF4-FFF2-40B4-BE49-F238E27FC236}">
                  <a16:creationId xmlns:a16="http://schemas.microsoft.com/office/drawing/2014/main" id="{069E1965-D1CF-6A1E-17AA-7518825CC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19400"/>
              <a:ext cx="1567943" cy="590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Directories</a:t>
              </a:r>
            </a:p>
          </p:txBody>
        </p:sp>
        <p:sp>
          <p:nvSpPr>
            <p:cNvPr id="48" name="Text Box 40">
              <a:extLst>
                <a:ext uri="{FF2B5EF4-FFF2-40B4-BE49-F238E27FC236}">
                  <a16:creationId xmlns:a16="http://schemas.microsoft.com/office/drawing/2014/main" id="{1548CF91-3851-8EF8-ED13-9B9EB79E3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2667001"/>
              <a:ext cx="575111" cy="590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CN" sz="1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2C8BDA15-BF4C-AA56-8650-2DB46ACF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705100"/>
              <a:ext cx="1066800" cy="3810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CN" sz="1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 0 0 0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CD0067B-9F3C-2C77-EABC-01D86DAF82CA}"/>
              </a:ext>
            </a:extLst>
          </p:cNvPr>
          <p:cNvSpPr/>
          <p:nvPr/>
        </p:nvSpPr>
        <p:spPr>
          <a:xfrm>
            <a:off x="3278406" y="4019700"/>
            <a:ext cx="27676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CPU2 READ X</a:t>
            </a:r>
            <a:endParaRPr lang="zh-CN" altLang="zh-CN" sz="1800" kern="1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CPU2 WRITE #5, X</a:t>
            </a:r>
            <a:endParaRPr lang="zh-CN" altLang="zh-CN" sz="1800" kern="1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CPU1 READ X</a:t>
            </a:r>
            <a:endParaRPr lang="zh-CN" altLang="zh-CN" sz="1800" kern="1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CPU0 READ X</a:t>
            </a:r>
            <a:endParaRPr lang="zh-CN" altLang="zh-CN" sz="1800" kern="1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CPU1 WRITE #9, X</a:t>
            </a:r>
            <a:endParaRPr lang="zh-CN" altLang="zh-CN" sz="1800" kern="1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B7BF4F-7F0B-A7CC-C13C-E3BDD9A97C62}"/>
              </a:ext>
            </a:extLst>
          </p:cNvPr>
          <p:cNvSpPr txBox="1"/>
          <p:nvPr/>
        </p:nvSpPr>
        <p:spPr>
          <a:xfrm>
            <a:off x="5751786" y="4221655"/>
            <a:ext cx="3223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NUMA</a:t>
            </a:r>
            <a:r>
              <a:rPr lang="zh-CN" altLang="en-US" sz="1600" dirty="0">
                <a:solidFill>
                  <a:schemeClr val="tx1"/>
                </a:solidFill>
              </a:rPr>
              <a:t>中主存中变量只存一份</a:t>
            </a:r>
          </a:p>
        </p:txBody>
      </p:sp>
    </p:spTree>
    <p:extLst>
      <p:ext uri="{BB962C8B-B14F-4D97-AF65-F5344CB8AC3E}">
        <p14:creationId xmlns:p14="http://schemas.microsoft.com/office/powerpoint/2010/main" val="409880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2C917-3ED3-3F67-9AB2-F502C37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338D0-6E1A-A58A-8B97-7E9E730C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并行计算系统结构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并行程序设计方法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性能分析</a:t>
            </a:r>
            <a:endParaRPr kumimoji="1" lang="en-US" altLang="zh-CN" dirty="0"/>
          </a:p>
          <a:p>
            <a:r>
              <a:rPr kumimoji="1" lang="en-US" altLang="zh-CN" dirty="0"/>
              <a:t>MPI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zh-CN" altLang="en-US" dirty="0"/>
              <a:t>题型介绍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5E1DD-2E70-A310-4A01-019C35C504E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0F3DF-4CA1-CA4D-9C48-47ACC72F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并行程序设计方法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03259-CF03-D845-B8EE-A14AB6C6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Foster</a:t>
            </a:r>
            <a:r>
              <a:rPr lang="zh-CN" altLang="en-US" dirty="0">
                <a:ea typeface="MS PGothic" panose="020B0600070205080204" pitchFamily="34" charset="-128"/>
              </a:rPr>
              <a:t>方法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kumimoji="1" lang="zh-CN" altLang="en-US" dirty="0">
                <a:ea typeface="MS PGothic" panose="020B0600070205080204" pitchFamily="34" charset="-128"/>
              </a:rPr>
              <a:t>划分</a:t>
            </a:r>
            <a:endParaRPr kumimoji="1" lang="en-US" altLang="zh-CN" dirty="0">
              <a:ea typeface="MS PGothic" panose="020B0600070205080204" pitchFamily="34" charset="-128"/>
            </a:endParaRPr>
          </a:p>
          <a:p>
            <a:pPr lvl="1"/>
            <a:r>
              <a:rPr kumimoji="1" lang="zh-CN" altLang="en-US" dirty="0">
                <a:ea typeface="MS PGothic" panose="020B0600070205080204" pitchFamily="34" charset="-128"/>
              </a:rPr>
              <a:t>通信</a:t>
            </a:r>
            <a:endParaRPr kumimoji="1" lang="en-US" altLang="zh-CN" dirty="0">
              <a:ea typeface="MS PGothic" panose="020B0600070205080204" pitchFamily="34" charset="-128"/>
            </a:endParaRPr>
          </a:p>
          <a:p>
            <a:pPr lvl="1"/>
            <a:r>
              <a:rPr kumimoji="1" lang="zh-CN" altLang="en-US" dirty="0">
                <a:ea typeface="MS PGothic" panose="020B0600070205080204" pitchFamily="34" charset="-128"/>
              </a:rPr>
              <a:t>聚合</a:t>
            </a:r>
            <a:endParaRPr kumimoji="1" lang="en-US" altLang="zh-CN" dirty="0">
              <a:ea typeface="MS PGothic" panose="020B0600070205080204" pitchFamily="34" charset="-128"/>
            </a:endParaRPr>
          </a:p>
          <a:p>
            <a:pPr lvl="1"/>
            <a:r>
              <a:rPr kumimoji="1" lang="zh-CN" altLang="en-US" dirty="0">
                <a:ea typeface="MS PGothic" panose="020B0600070205080204" pitchFamily="34" charset="-128"/>
              </a:rPr>
              <a:t>映射</a:t>
            </a:r>
            <a:endParaRPr kumimoji="1" lang="en-US" altLang="zh-CN" dirty="0">
              <a:ea typeface="MS PGothic" panose="020B0600070205080204" pitchFamily="34" charset="-128"/>
            </a:endParaRPr>
          </a:p>
          <a:p>
            <a:r>
              <a:rPr kumimoji="1" lang="zh-CN" altLang="en-US" dirty="0"/>
              <a:t>案例介绍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并行算法时间复杂度分析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并行计算</a:t>
            </a:r>
            <a:r>
              <a:rPr kumimoji="1" lang="en-US" altLang="zh-CN" dirty="0"/>
              <a:t>+</a:t>
            </a:r>
            <a:r>
              <a:rPr kumimoji="1" lang="zh-CN" altLang="en-US" dirty="0"/>
              <a:t>并行通信（基于超立方体）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通信模式</a:t>
            </a:r>
            <a:r>
              <a:rPr kumimoji="1" lang="en-US" altLang="zh-CN" dirty="0"/>
              <a:t>Gather\Scatter\All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Gather</a:t>
            </a:r>
          </a:p>
        </p:txBody>
      </p:sp>
    </p:spTree>
    <p:extLst>
      <p:ext uri="{BB962C8B-B14F-4D97-AF65-F5344CB8AC3E}">
        <p14:creationId xmlns:p14="http://schemas.microsoft.com/office/powerpoint/2010/main" val="287202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2C917-3ED3-3F67-9AB2-F502C37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338D0-6E1A-A58A-8B97-7E9E730C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并行计算系统结构</a:t>
            </a:r>
            <a:endParaRPr kumimoji="1" lang="en-US" altLang="zh-CN" dirty="0"/>
          </a:p>
          <a:p>
            <a:r>
              <a:rPr kumimoji="1" lang="zh-CN" altLang="en-US" dirty="0"/>
              <a:t>并行程序设计方法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性能分析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MPI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zh-CN" altLang="en-US" dirty="0"/>
              <a:t>题型介绍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5E1DD-2E70-A310-4A01-019C35C504E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B93F2-68D0-FF42-98DF-821D404E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A83D2-0CA5-5E4E-BCEA-49995BA0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性能指标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加速比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效率</a:t>
            </a:r>
            <a:endParaRPr kumimoji="1" lang="en-US" altLang="zh-CN" dirty="0"/>
          </a:p>
          <a:p>
            <a:r>
              <a:rPr kumimoji="1" lang="en-US" altLang="zh-CN" dirty="0" err="1"/>
              <a:t>Amdhal</a:t>
            </a:r>
            <a:r>
              <a:rPr kumimoji="1" lang="zh-CN" altLang="en-US" dirty="0"/>
              <a:t> 定律及加速比计算</a:t>
            </a:r>
            <a:r>
              <a:rPr kumimoji="1" lang="en-US" altLang="zh-CN" dirty="0">
                <a:solidFill>
                  <a:srgbClr val="FF0000"/>
                </a:solidFill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</a:rPr>
              <a:t>计算</a:t>
            </a:r>
            <a:r>
              <a:rPr kumimoji="1" lang="en-US" altLang="zh-CN" dirty="0">
                <a:solidFill>
                  <a:srgbClr val="FF0000"/>
                </a:solidFill>
              </a:rPr>
              <a:t>】</a:t>
            </a:r>
          </a:p>
          <a:p>
            <a:r>
              <a:rPr kumimoji="1" lang="en-US" altLang="zh-CN" dirty="0" err="1"/>
              <a:t>Gustafuson</a:t>
            </a:r>
            <a:r>
              <a:rPr kumimoji="1" lang="zh-CN" altLang="en-US" dirty="0"/>
              <a:t> 定律及扩展加速比计算</a:t>
            </a:r>
            <a:r>
              <a:rPr kumimoji="1" lang="en-US" altLang="zh-CN" dirty="0">
                <a:solidFill>
                  <a:srgbClr val="FF0000"/>
                </a:solidFill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</a:rPr>
              <a:t>计算</a:t>
            </a:r>
            <a:r>
              <a:rPr kumimoji="1" lang="en-US" altLang="zh-CN" dirty="0">
                <a:solidFill>
                  <a:srgbClr val="FF0000"/>
                </a:solidFill>
              </a:rPr>
              <a:t>】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Karp-Flatt Metric</a:t>
            </a:r>
            <a:r>
              <a:rPr lang="zh-CN" altLang="en-US" dirty="0">
                <a:ea typeface="宋体" panose="02010600030101010101" pitchFamily="2" charset="-122"/>
              </a:rPr>
              <a:t>及其应用</a:t>
            </a:r>
            <a:r>
              <a:rPr kumimoji="1" lang="en-US" altLang="zh-CN" dirty="0">
                <a:solidFill>
                  <a:srgbClr val="FF0000"/>
                </a:solidFill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</a:rPr>
              <a:t>计算</a:t>
            </a:r>
            <a:r>
              <a:rPr kumimoji="1" lang="en-US" altLang="zh-CN" dirty="0">
                <a:solidFill>
                  <a:srgbClr val="FF0000"/>
                </a:solidFill>
              </a:rPr>
              <a:t>】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96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731EC-0CA9-369F-EBF5-259B5C86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Amdhal</a:t>
            </a:r>
            <a:r>
              <a:rPr kumimoji="1" lang="zh-CN" altLang="en-US" dirty="0"/>
              <a:t> 定律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13E42-D812-265C-286F-160DDB481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9148"/>
            <a:ext cx="8304213" cy="4570413"/>
          </a:xfrm>
        </p:spPr>
        <p:txBody>
          <a:bodyPr/>
          <a:lstStyle/>
          <a:p>
            <a:r>
              <a:rPr lang="en-US" altLang="zh-CN" sz="2000" dirty="0">
                <a:latin typeface="Arial" panose="020B0604020202020204" pitchFamily="34" charset="0"/>
              </a:rPr>
              <a:t>Suppose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we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have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implemented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parallel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version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sequential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program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with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time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complexity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complexity</a:t>
            </a:r>
            <a:r>
              <a:rPr lang="zh-CN" altLang="en-US" sz="2000" dirty="0">
                <a:latin typeface="Arial" panose="020B0604020202020204" pitchFamily="34" charset="0"/>
              </a:rPr>
              <a:t> Θ</a:t>
            </a:r>
            <a:r>
              <a:rPr lang="en-US" altLang="zh-CN" sz="2000" dirty="0">
                <a:latin typeface="Arial" panose="020B0604020202020204" pitchFamily="34" charset="0"/>
              </a:rPr>
              <a:t>(n</a:t>
            </a:r>
            <a:r>
              <a:rPr lang="en-US" altLang="zh-CN" sz="2000" baseline="30000" dirty="0"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</a:rPr>
              <a:t>),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where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size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dataset</a:t>
            </a:r>
            <a:r>
              <a:rPr lang="zh-CN" altLang="en-US" sz="2000" dirty="0">
                <a:latin typeface="Arial" panose="020B0604020202020204" pitchFamily="34" charset="0"/>
              </a:rPr>
              <a:t>. </a:t>
            </a:r>
            <a:r>
              <a:rPr lang="en-US" altLang="zh-CN" sz="2000" dirty="0">
                <a:latin typeface="Arial" panose="020B0604020202020204" pitchFamily="34" charset="0"/>
              </a:rPr>
              <a:t>Assume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time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needed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input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dataset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output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results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(18000+n)</a:t>
            </a:r>
            <a:r>
              <a:rPr lang="en-US" altLang="zh-CN" sz="2000" dirty="0" err="1">
                <a:latin typeface="Arial" panose="020B0604020202020204" pitchFamily="34" charset="0"/>
              </a:rPr>
              <a:t>μsec</a:t>
            </a:r>
            <a:r>
              <a:rPr lang="zh-CN" altLang="zh-CN" sz="2000" dirty="0">
                <a:latin typeface="Arial" panose="020B0604020202020204" pitchFamily="34" charset="0"/>
              </a:rPr>
              <a:t>.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This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constitutes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sequential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portion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program.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computational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portion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program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can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be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executed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in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parallel;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has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execution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time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(n</a:t>
            </a:r>
            <a:r>
              <a:rPr lang="en-US" altLang="zh-CN" sz="2000" baseline="30000" dirty="0"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</a:rPr>
              <a:t>/100) </a:t>
            </a:r>
            <a:r>
              <a:rPr lang="en-US" altLang="zh-CN" sz="2000" dirty="0" err="1">
                <a:latin typeface="Arial" panose="020B0604020202020204" pitchFamily="34" charset="0"/>
              </a:rPr>
              <a:t>μsec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communication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time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10000[</a:t>
            </a:r>
            <a:r>
              <a:rPr lang="en-US" altLang="zh-CN" sz="2000" dirty="0" err="1">
                <a:latin typeface="Arial" panose="020B0604020202020204" pitchFamily="34" charset="0"/>
              </a:rPr>
              <a:t>logp</a:t>
            </a:r>
            <a:r>
              <a:rPr lang="en-US" altLang="zh-CN" sz="2000" dirty="0">
                <a:latin typeface="Arial" panose="020B0604020202020204" pitchFamily="34" charset="0"/>
              </a:rPr>
              <a:t>]+</a:t>
            </a:r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n/10</a:t>
            </a:r>
            <a:r>
              <a:rPr lang="zh-CN" altLang="en-US" sz="2000" dirty="0">
                <a:latin typeface="Arial" panose="020B0604020202020204" pitchFamily="34" charset="0"/>
              </a:rPr>
              <a:t>）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μsec</a:t>
            </a:r>
            <a:r>
              <a:rPr lang="en-US" altLang="zh-CN" sz="2000" dirty="0">
                <a:latin typeface="Arial" panose="020B0604020202020204" pitchFamily="34" charset="0"/>
              </a:rPr>
              <a:t> .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What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is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speedup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achievable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by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this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parallel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program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on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problem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size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10000?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038E2-4ED7-CF4B-35AA-F8F0603057A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F8B36E4-85AD-AD2A-2412-4AAAE8A431CC}"/>
                  </a:ext>
                </a:extLst>
              </p:cNvPr>
              <p:cNvSpPr txBox="1"/>
              <p:nvPr/>
            </p:nvSpPr>
            <p:spPr>
              <a:xfrm>
                <a:off x="609601" y="3962400"/>
                <a:ext cx="8304212" cy="1133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18000+10000+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/100</m:t>
                          </m:r>
                        </m:num>
                        <m:den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18000+10000+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10000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+10000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𝑙𝑜𝑔𝑝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+10000/10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F8B36E4-85AD-AD2A-2412-4AAAE8A43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962400"/>
                <a:ext cx="8304212" cy="11331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2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1AB07-A471-1F2F-DE99-DCC6089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Karp-</a:t>
            </a:r>
            <a:r>
              <a:rPr kumimoji="1" lang="en-US" altLang="zh-CN" dirty="0" err="1"/>
              <a:t>flatt</a:t>
            </a:r>
            <a:r>
              <a:rPr kumimoji="1" lang="zh-CN" altLang="en-US" dirty="0"/>
              <a:t>指标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C6656A6-2E26-25EC-79E5-4193F7163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39589"/>
              </p:ext>
            </p:extLst>
          </p:nvPr>
        </p:nvGraphicFramePr>
        <p:xfrm>
          <a:off x="2116321" y="4419600"/>
          <a:ext cx="4571999" cy="1485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9357">
                  <a:extLst>
                    <a:ext uri="{9D8B030D-6E8A-4147-A177-3AD203B41FA5}">
                      <a16:colId xmlns:a16="http://schemas.microsoft.com/office/drawing/2014/main" val="2709792140"/>
                    </a:ext>
                  </a:extLst>
                </a:gridCol>
                <a:gridCol w="1079776">
                  <a:extLst>
                    <a:ext uri="{9D8B030D-6E8A-4147-A177-3AD203B41FA5}">
                      <a16:colId xmlns:a16="http://schemas.microsoft.com/office/drawing/2014/main" val="1338493434"/>
                    </a:ext>
                  </a:extLst>
                </a:gridCol>
                <a:gridCol w="1079776">
                  <a:extLst>
                    <a:ext uri="{9D8B030D-6E8A-4147-A177-3AD203B41FA5}">
                      <a16:colId xmlns:a16="http://schemas.microsoft.com/office/drawing/2014/main" val="2033275158"/>
                    </a:ext>
                  </a:extLst>
                </a:gridCol>
                <a:gridCol w="1343090">
                  <a:extLst>
                    <a:ext uri="{9D8B030D-6E8A-4147-A177-3AD203B41FA5}">
                      <a16:colId xmlns:a16="http://schemas.microsoft.com/office/drawing/2014/main" val="48284736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04153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ψ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43566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00" dirty="0">
                          <a:solidFill>
                            <a:schemeClr val="tx1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00" dirty="0">
                          <a:solidFill>
                            <a:schemeClr val="tx1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0.018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00" dirty="0">
                          <a:solidFill>
                            <a:schemeClr val="tx1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0.033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00" dirty="0">
                          <a:solidFill>
                            <a:schemeClr val="tx1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0.018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858473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BCD9E-E3D4-4950-C3EF-CACA32CB8EF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E38F34E4-4BA3-DB71-CACA-ACEF2E8BD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43994"/>
              </p:ext>
            </p:extLst>
          </p:nvPr>
        </p:nvGraphicFramePr>
        <p:xfrm>
          <a:off x="5257799" y="1818907"/>
          <a:ext cx="2857499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69300" imgH="9652000" progId="Equation.3">
                  <p:embed/>
                </p:oleObj>
              </mc:Choice>
              <mc:Fallback>
                <p:oleObj name="Equation" r:id="rId2" imgW="21069300" imgH="9652000" progId="Equation.3">
                  <p:embed/>
                  <p:pic>
                    <p:nvPicPr>
                      <p:cNvPr id="129035" name="Object 11">
                        <a:extLst>
                          <a:ext uri="{FF2B5EF4-FFF2-40B4-BE49-F238E27FC236}">
                            <a16:creationId xmlns:a16="http://schemas.microsoft.com/office/drawing/2014/main" id="{CD9AD903-FD5F-02C5-8285-DCF5012AA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99" y="1818907"/>
                        <a:ext cx="2857499" cy="1309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0FE58FA0-8A29-AF4D-7868-6DA830AA9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079422"/>
              </p:ext>
            </p:extLst>
          </p:nvPr>
        </p:nvGraphicFramePr>
        <p:xfrm>
          <a:off x="1295400" y="1858964"/>
          <a:ext cx="32766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19200" imgH="9652000" progId="Equation.3">
                  <p:embed/>
                </p:oleObj>
              </mc:Choice>
              <mc:Fallback>
                <p:oleObj name="Equation" r:id="rId4" imgW="26619200" imgH="9652000" progId="Equation.3">
                  <p:embed/>
                  <p:pic>
                    <p:nvPicPr>
                      <p:cNvPr id="367619" name="Object 6">
                        <a:extLst>
                          <a:ext uri="{FF2B5EF4-FFF2-40B4-BE49-F238E27FC236}">
                            <a16:creationId xmlns:a16="http://schemas.microsoft.com/office/drawing/2014/main" id="{755E7E87-3D35-2383-A9F4-2CD129086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58964"/>
                        <a:ext cx="3276600" cy="1189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F6C4D2A-177D-5AAF-1877-E00B5444C66A}"/>
              </a:ext>
            </a:extLst>
          </p:cNvPr>
          <p:cNvSpPr txBox="1"/>
          <p:nvPr/>
        </p:nvSpPr>
        <p:spPr>
          <a:xfrm>
            <a:off x="2514600" y="376835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这样的应用是否存在？</a:t>
            </a:r>
          </a:p>
        </p:txBody>
      </p:sp>
    </p:spTree>
    <p:extLst>
      <p:ext uri="{BB962C8B-B14F-4D97-AF65-F5344CB8AC3E}">
        <p14:creationId xmlns:p14="http://schemas.microsoft.com/office/powerpoint/2010/main" val="173962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2C917-3ED3-3F67-9AB2-F502C37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338D0-6E1A-A58A-8B97-7E9E730C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并行计算系统结构</a:t>
            </a:r>
            <a:endParaRPr kumimoji="1" lang="en-US" altLang="zh-CN" dirty="0"/>
          </a:p>
          <a:p>
            <a:r>
              <a:rPr kumimoji="1" lang="zh-CN" altLang="en-US" dirty="0"/>
              <a:t>并行程序设计方法</a:t>
            </a:r>
            <a:endParaRPr kumimoji="1" lang="en-US" altLang="zh-CN" dirty="0"/>
          </a:p>
          <a:p>
            <a:r>
              <a:rPr kumimoji="1" lang="zh-CN" altLang="en-US" dirty="0"/>
              <a:t>性能分析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MPI</a:t>
            </a:r>
            <a:r>
              <a:rPr kumimoji="1" lang="zh-CN" altLang="en-US" dirty="0">
                <a:solidFill>
                  <a:srgbClr val="FF0000"/>
                </a:solidFill>
              </a:rPr>
              <a:t>程序设计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zh-CN" altLang="en-US" dirty="0"/>
              <a:t>题型介绍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5E1DD-2E70-A310-4A01-019C35C504E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1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F1B1E-E552-804B-BE60-58CE7748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-</a:t>
            </a:r>
            <a:r>
              <a:rPr kumimoji="1" lang="zh-CN" altLang="en-US" dirty="0"/>
              <a:t>电路可满足性问题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BED28-4D1B-5948-9B5B-31F2AE19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数据分配方式：交叉分配</a:t>
            </a:r>
            <a:r>
              <a:rPr kumimoji="1" lang="en-US" altLang="zh-CN" dirty="0"/>
              <a:t>/</a:t>
            </a:r>
            <a:r>
              <a:rPr kumimoji="1" lang="zh-CN" altLang="en-US" dirty="0"/>
              <a:t>循环分配</a:t>
            </a:r>
            <a:r>
              <a:rPr kumimoji="1" lang="en-US" altLang="zh-CN" dirty="0"/>
              <a:t>(interleaved)</a:t>
            </a:r>
          </a:p>
          <a:p>
            <a:pPr lvl="1"/>
            <a:r>
              <a:rPr kumimoji="1" lang="zh-CN" altLang="en-US" dirty="0"/>
              <a:t>计算方式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适用场景（优劣）</a:t>
            </a:r>
            <a:endParaRPr kumimoji="1" lang="en-US" altLang="zh-CN" dirty="0"/>
          </a:p>
          <a:p>
            <a:r>
              <a:rPr kumimoji="1" lang="zh-CN" altLang="en-US" dirty="0"/>
              <a:t>集合通信函数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MPI_Reduce</a:t>
            </a:r>
            <a:r>
              <a:rPr kumimoji="1" lang="en-US" altLang="zh-CN" dirty="0"/>
              <a:t>()</a:t>
            </a:r>
          </a:p>
          <a:p>
            <a:pPr lvl="1"/>
            <a:r>
              <a:rPr kumimoji="1" lang="en-US" altLang="zh-CN" dirty="0" err="1"/>
              <a:t>MPI_Barrier</a:t>
            </a:r>
            <a:r>
              <a:rPr kumimoji="1" lang="en-US" altLang="zh-CN" dirty="0"/>
              <a:t>()</a:t>
            </a:r>
          </a:p>
          <a:p>
            <a:r>
              <a:rPr kumimoji="1" lang="zh-CN" altLang="en-US" dirty="0"/>
              <a:t>并行程序性能测试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时间与墙钟时间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MPI_Wtime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MPI_Wtick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98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6A4C2-E632-1E8D-BF83-975B3A885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分布式并行计算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1332D-67CB-C9FA-8043-5A53F227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课程内容回顾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AB4C3-F003-5AC6-390C-71783DC127E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C517984-3C0F-4A28-84F7-69EFB3D351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5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89212-FD76-C942-9284-97D574D1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-</a:t>
            </a:r>
            <a:r>
              <a:rPr kumimoji="1" lang="zh-CN" altLang="en-US" dirty="0"/>
              <a:t>素数筛选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AB852-975E-3E4E-AB8C-CB84D772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数据分配方式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块分配（</a:t>
            </a:r>
            <a:r>
              <a:rPr kumimoji="1" lang="en-US" altLang="zh-CN" dirty="0"/>
              <a:t>block partitioning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计算方法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适用场景（优劣）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集合通信函数：</a:t>
            </a:r>
            <a:r>
              <a:rPr kumimoji="1" lang="en-US" altLang="zh-CN" dirty="0" err="1"/>
              <a:t>MPI_Bcast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74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CCE5-2A4C-B34F-9819-1E1E353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-</a:t>
            </a:r>
            <a:r>
              <a:rPr kumimoji="1" lang="zh-CN" altLang="en-US" dirty="0"/>
              <a:t>全点对最短路径算法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2C5-CB0F-A74A-B06C-2429BDCA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err="1"/>
              <a:t>Inplace</a:t>
            </a:r>
            <a:r>
              <a:rPr kumimoji="1" lang="zh-CN" altLang="en-US"/>
              <a:t>并行算法</a:t>
            </a:r>
            <a:r>
              <a:rPr kumimoji="1" lang="en-US" altLang="zh-CN"/>
              <a:t>(</a:t>
            </a:r>
            <a:r>
              <a:rPr lang="zh-CN" altLang="en-US"/>
              <a:t>用原有的数据结构，无需额外数据结构</a:t>
            </a:r>
            <a:r>
              <a:rPr kumimoji="1" lang="en-US" altLang="zh-CN"/>
              <a:t>)</a:t>
            </a:r>
            <a:endParaRPr kumimoji="1" lang="en-US" altLang="zh-CN" dirty="0"/>
          </a:p>
          <a:p>
            <a:r>
              <a:rPr kumimoji="1" lang="zh-CN" altLang="en-US" dirty="0"/>
              <a:t>点对点通信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MPI_Send</a:t>
            </a:r>
            <a:r>
              <a:rPr kumimoji="1" lang="zh-CN" altLang="en-US" dirty="0"/>
              <a:t>的返回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MPI</a:t>
            </a:r>
            <a:r>
              <a:rPr kumimoji="1" lang="zh-CN" altLang="en-US" dirty="0"/>
              <a:t>程序死锁（三种典型情况）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MPI_SendRecv</a:t>
            </a:r>
            <a:endParaRPr kumimoji="1" lang="en-US" altLang="zh-CN" dirty="0"/>
          </a:p>
          <a:p>
            <a:r>
              <a:rPr kumimoji="1" lang="en-US" altLang="zh-CN" dirty="0"/>
              <a:t>MPI</a:t>
            </a:r>
            <a:r>
              <a:rPr kumimoji="1" lang="zh-CN" altLang="en-US" dirty="0"/>
              <a:t>程序的安全性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MPISSend</a:t>
            </a:r>
            <a:r>
              <a:rPr kumimoji="1" lang="zh-CN" altLang="en-US" dirty="0"/>
              <a:t>：</a:t>
            </a:r>
            <a:r>
              <a:rPr kumimoji="1" lang="en-US" altLang="zh-CN" sz="1600" dirty="0"/>
              <a:t>The extra “s” stands for synchronous and </a:t>
            </a:r>
            <a:r>
              <a:rPr kumimoji="1" lang="en-US" altLang="zh-CN" sz="1600" dirty="0" err="1"/>
              <a:t>MPI_</a:t>
            </a:r>
            <a:r>
              <a:rPr kumimoji="1" lang="en-US" altLang="zh-CN" sz="1600" err="1"/>
              <a:t>Ssend</a:t>
            </a:r>
            <a:r>
              <a:rPr kumimoji="1" lang="en-US" altLang="zh-CN" sz="1600"/>
              <a:t> </a:t>
            </a:r>
            <a:r>
              <a:rPr kumimoji="1" lang="zh-CN" altLang="en-US" sz="1600"/>
              <a:t>开始传输时才解除阻塞</a:t>
            </a:r>
            <a:endParaRPr kumimoji="1" lang="en-US" altLang="zh-CN" dirty="0"/>
          </a:p>
          <a:p>
            <a:r>
              <a:rPr kumimoji="1" lang="zh-CN" altLang="en-US" dirty="0"/>
              <a:t>通信与计算重叠</a:t>
            </a:r>
          </a:p>
        </p:txBody>
      </p:sp>
    </p:spTree>
    <p:extLst>
      <p:ext uri="{BB962C8B-B14F-4D97-AF65-F5344CB8AC3E}">
        <p14:creationId xmlns:p14="http://schemas.microsoft.com/office/powerpoint/2010/main" val="401005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CCE5-2A4C-B34F-9819-1E1E353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MPI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-</a:t>
            </a:r>
            <a:r>
              <a:rPr kumimoji="1" lang="zh-CN" altLang="en-US" dirty="0"/>
              <a:t>矩阵向量乘法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2C5-CB0F-A74A-B06C-2429BDCA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二维数据的划分方式</a:t>
            </a:r>
            <a:endParaRPr kumimoji="1" lang="en-US" altLang="zh-CN" dirty="0"/>
          </a:p>
          <a:p>
            <a:r>
              <a:rPr kumimoji="1" lang="zh-CN" altLang="en-US" dirty="0"/>
              <a:t>更多的</a:t>
            </a:r>
            <a:r>
              <a:rPr kumimoji="1" lang="en-US" altLang="zh-CN" dirty="0"/>
              <a:t>MPI</a:t>
            </a:r>
            <a:r>
              <a:rPr kumimoji="1" lang="zh-CN" altLang="en-US" dirty="0"/>
              <a:t>集合通信函数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MPI_Gatherv</a:t>
            </a:r>
            <a:r>
              <a:rPr kumimoji="1" lang="en-US" altLang="zh-CN" dirty="0"/>
              <a:t>,</a:t>
            </a:r>
          </a:p>
          <a:p>
            <a:pPr lvl="1"/>
            <a:r>
              <a:rPr kumimoji="1" lang="en-US" altLang="zh-CN" dirty="0" err="1"/>
              <a:t>MPI_Scatterv</a:t>
            </a:r>
            <a:r>
              <a:rPr kumimoji="1" lang="en-US" altLang="zh-CN" dirty="0"/>
              <a:t>,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MPI_Alltoallv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72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2C917-3ED3-3F67-9AB2-F502C37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338D0-6E1A-A58A-8B97-7E9E730C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并行计算系统结构</a:t>
            </a:r>
            <a:endParaRPr kumimoji="1" lang="en-US" altLang="zh-CN" dirty="0"/>
          </a:p>
          <a:p>
            <a:r>
              <a:rPr kumimoji="1" lang="zh-CN" altLang="en-US" dirty="0"/>
              <a:t>并行程序设计方法</a:t>
            </a:r>
            <a:endParaRPr kumimoji="1" lang="en-US" altLang="zh-CN" dirty="0"/>
          </a:p>
          <a:p>
            <a:r>
              <a:rPr kumimoji="1" lang="zh-CN" altLang="en-US" dirty="0"/>
              <a:t>性能分析</a:t>
            </a:r>
            <a:endParaRPr kumimoji="1" lang="en-US" altLang="zh-CN" dirty="0"/>
          </a:p>
          <a:p>
            <a:r>
              <a:rPr kumimoji="1" lang="en-US" altLang="zh-CN" dirty="0"/>
              <a:t>MPI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CUDA</a:t>
            </a:r>
            <a:r>
              <a:rPr kumimoji="1" lang="zh-CN" altLang="en-US" dirty="0">
                <a:solidFill>
                  <a:srgbClr val="FF0000"/>
                </a:solidFill>
              </a:rPr>
              <a:t>程序设计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题型介绍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5E1DD-2E70-A310-4A01-019C35C504E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CCE5-2A4C-B34F-9819-1E1E353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2C5-CB0F-A74A-B06C-2429BDCA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914400"/>
            <a:ext cx="8304213" cy="4570413"/>
          </a:xfrm>
        </p:spPr>
        <p:txBody>
          <a:bodyPr/>
          <a:lstStyle/>
          <a:p>
            <a:r>
              <a:rPr kumimoji="1" lang="zh-CN" altLang="en-US"/>
              <a:t>异构计算 </a:t>
            </a:r>
            <a:r>
              <a:rPr kumimoji="1" lang="en-US" altLang="zh-CN"/>
              <a:t>cpu</a:t>
            </a:r>
            <a:r>
              <a:rPr kumimoji="1" lang="zh-CN" altLang="en-US"/>
              <a:t>和</a:t>
            </a:r>
            <a:r>
              <a:rPr kumimoji="1" lang="en-US" altLang="zh-CN"/>
              <a:t>gpu</a:t>
            </a:r>
            <a:r>
              <a:rPr kumimoji="1" lang="zh-CN" altLang="en-US"/>
              <a:t>不同架构</a:t>
            </a:r>
            <a:endParaRPr kumimoji="1" lang="en-US" altLang="zh-CN" dirty="0"/>
          </a:p>
          <a:p>
            <a:r>
              <a:rPr kumimoji="1" lang="zh-CN" altLang="en-US" dirty="0"/>
              <a:t>线程的层次结构</a:t>
            </a:r>
            <a:endParaRPr kumimoji="1" lang="en-US" altLang="zh-CN" dirty="0"/>
          </a:p>
          <a:p>
            <a:pPr lvl="1"/>
            <a:r>
              <a:rPr kumimoji="1" lang="zh-CN" altLang="en-US"/>
              <a:t>网格</a:t>
            </a:r>
            <a:r>
              <a:rPr kumimoji="1" lang="en-US" altLang="zh-CN"/>
              <a:t>grid </a:t>
            </a:r>
            <a:r>
              <a:rPr kumimoji="1" lang="zh-CN" altLang="en-US"/>
              <a:t>多个线程块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线程块</a:t>
            </a:r>
            <a:r>
              <a:rPr kumimoji="1" lang="en-US" altLang="zh-CN"/>
              <a:t>thread</a:t>
            </a:r>
            <a:r>
              <a:rPr kumimoji="1" lang="zh-CN" altLang="en-US"/>
              <a:t> </a:t>
            </a:r>
            <a:r>
              <a:rPr kumimoji="1" lang="en-US" altLang="zh-CN"/>
              <a:t>block </a:t>
            </a:r>
            <a:r>
              <a:rPr kumimoji="1" lang="zh-CN" altLang="en-US"/>
              <a:t>资源分配基本单位 多个线程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线程</a:t>
            </a:r>
            <a:r>
              <a:rPr kumimoji="1" lang="zh-CN" altLang="en-US"/>
              <a:t>束</a:t>
            </a:r>
            <a:r>
              <a:rPr kumimoji="1" lang="en-US" altLang="zh-CN"/>
              <a:t>warp </a:t>
            </a:r>
            <a:r>
              <a:rPr kumimoji="1" lang="zh-CN" altLang="en-US"/>
              <a:t>调度基本单位 </a:t>
            </a:r>
            <a:r>
              <a:rPr kumimoji="1" lang="en-US" altLang="zh-CN"/>
              <a:t>32</a:t>
            </a:r>
            <a:r>
              <a:rPr kumimoji="1" lang="zh-CN" altLang="en-US"/>
              <a:t>个线程</a:t>
            </a:r>
            <a:endParaRPr kumimoji="1" lang="en-US" altLang="zh-CN" dirty="0"/>
          </a:p>
          <a:p>
            <a:pPr lvl="1"/>
            <a:r>
              <a:rPr kumimoji="1" lang="zh-CN" altLang="en-US"/>
              <a:t>线程</a:t>
            </a:r>
            <a:r>
              <a:rPr kumimoji="1" lang="en-US" altLang="zh-CN"/>
              <a:t>thread </a:t>
            </a:r>
            <a:r>
              <a:rPr kumimoji="1" lang="zh-CN" altLang="en-US"/>
              <a:t>执行基本单位</a:t>
            </a:r>
            <a:endParaRPr kumimoji="1" lang="en-US" altLang="zh-CN" dirty="0"/>
          </a:p>
          <a:p>
            <a:r>
              <a:rPr kumimoji="1" lang="zh-CN" altLang="en-US" dirty="0"/>
              <a:t>内存的层次结构</a:t>
            </a:r>
            <a:endParaRPr kumimoji="1" lang="en-US" altLang="zh-CN" dirty="0"/>
          </a:p>
          <a:p>
            <a:pPr lvl="1"/>
            <a:r>
              <a:rPr kumimoji="1" lang="en-US" altLang="zh-CN"/>
              <a:t>Global</a:t>
            </a:r>
            <a:r>
              <a:rPr kumimoji="1" lang="zh-CN" altLang="en-US"/>
              <a:t> </a:t>
            </a:r>
            <a:r>
              <a:rPr kumimoji="1" lang="en-US" altLang="zh-CN"/>
              <a:t>Memory </a:t>
            </a:r>
            <a:r>
              <a:rPr kumimoji="1" lang="zh-CN" altLang="en-US"/>
              <a:t>设备级内存 块和网格之间共享</a:t>
            </a:r>
            <a:endParaRPr kumimoji="1" lang="en-US" altLang="zh-CN" dirty="0"/>
          </a:p>
          <a:p>
            <a:pPr lvl="1"/>
            <a:r>
              <a:rPr kumimoji="1" lang="en-US" altLang="zh-CN"/>
              <a:t>Shared</a:t>
            </a:r>
            <a:r>
              <a:rPr kumimoji="1" lang="zh-CN" altLang="en-US"/>
              <a:t> </a:t>
            </a:r>
            <a:r>
              <a:rPr kumimoji="1" lang="en-US" altLang="zh-CN"/>
              <a:t>Memory </a:t>
            </a:r>
            <a:r>
              <a:rPr kumimoji="1" lang="zh-CN" altLang="en-US"/>
              <a:t>线程块的内存 用于块内线程共享数据和同步 通过</a:t>
            </a:r>
            <a:r>
              <a:rPr kumimoji="1" lang="en-US" altLang="zh-CN"/>
              <a:t>_ _syncthreads()</a:t>
            </a:r>
            <a:r>
              <a:rPr kumimoji="1" lang="zh-CN" altLang="en-US"/>
              <a:t>阻塞同步</a:t>
            </a:r>
            <a:endParaRPr kumimoji="1" lang="en-US" altLang="zh-CN" dirty="0"/>
          </a:p>
          <a:p>
            <a:pPr lvl="1"/>
            <a:r>
              <a:rPr kumimoji="1" lang="en-US" altLang="zh-CN"/>
              <a:t>Register </a:t>
            </a:r>
            <a:r>
              <a:rPr kumimoji="1" lang="zh-CN" altLang="en-US"/>
              <a:t>每个线程的内存 用于变量和寄存器溢出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01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8EA40-AD45-5CAD-0996-C2762F28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27" y="304800"/>
            <a:ext cx="8304213" cy="4570413"/>
          </a:xfrm>
        </p:spPr>
        <p:txBody>
          <a:bodyPr/>
          <a:lstStyle/>
          <a:p>
            <a:r>
              <a:rPr lang="en-US" altLang="zh-CN"/>
              <a:t>A CUDA kernel </a:t>
            </a:r>
            <a:r>
              <a:rPr lang="zh-CN" altLang="en-US"/>
              <a:t>通过 </a:t>
            </a:r>
            <a:r>
              <a:rPr lang="en-US" altLang="zh-CN"/>
              <a:t>a grid (array) of </a:t>
            </a:r>
            <a:r>
              <a:rPr lang="zh-CN" altLang="en-US"/>
              <a:t>线程 执行</a:t>
            </a:r>
            <a:endParaRPr lang="en-US" altLang="zh-CN"/>
          </a:p>
          <a:p>
            <a:r>
              <a:rPr lang="en-US" altLang="zh-CN"/>
              <a:t>grid</a:t>
            </a:r>
            <a:r>
              <a:rPr lang="zh-CN" altLang="en-US"/>
              <a:t>中所有线程运行相同代码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SPMD</a:t>
            </a:r>
            <a:r>
              <a:rPr lang="zh-CN" altLang="en-US"/>
              <a:t>，</a:t>
            </a:r>
            <a:r>
              <a:rPr lang="en-US" altLang="zh-CN"/>
              <a:t>Single Program Multiple Data)</a:t>
            </a:r>
          </a:p>
          <a:p>
            <a:r>
              <a:rPr lang="zh-CN" altLang="en-US"/>
              <a:t>把</a:t>
            </a:r>
            <a:r>
              <a:rPr lang="en-US" altLang="zh-CN"/>
              <a:t>grid</a:t>
            </a:r>
            <a:r>
              <a:rPr lang="zh-CN" altLang="en-US"/>
              <a:t>线程分为几个块，块内线程通过共享内存、原子操作、阻塞同步进行合作</a:t>
            </a:r>
            <a:endParaRPr lang="en-US" altLang="zh-CN"/>
          </a:p>
          <a:p>
            <a:r>
              <a:rPr lang="zh-CN" altLang="en-US"/>
              <a:t>不同块线程不影响</a:t>
            </a:r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blockIdx</a:t>
            </a:r>
            <a:r>
              <a:rPr lang="zh-CN" altLang="en-US"/>
              <a:t>和</a:t>
            </a:r>
            <a:r>
              <a:rPr lang="en-US" altLang="zh-CN"/>
              <a:t>threadIdx</a:t>
            </a:r>
            <a:r>
              <a:rPr lang="zh-CN" altLang="en-US"/>
              <a:t>为索引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4C09E-204E-81FB-57E0-5D1DAE3F7A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812CCD-B298-0EAC-8751-3DAAFFF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7" y="3733800"/>
            <a:ext cx="5515362" cy="3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0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CCE5-2A4C-B34F-9819-1E1E353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——CUDA</a:t>
            </a:r>
            <a:r>
              <a:rPr kumimoji="1" lang="zh-CN" altLang="en-US" dirty="0"/>
              <a:t>的并行模型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2C5-CB0F-A74A-B06C-2429BDCA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高维线程网格的组织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局部索引向全局问题空间的映射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线程的调度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线程束</a:t>
            </a:r>
            <a:r>
              <a:rPr kumimoji="1" lang="en-US" altLang="zh-CN" dirty="0"/>
              <a:t>(Warp)—</a:t>
            </a:r>
            <a:r>
              <a:rPr kumimoji="1" lang="zh-CN" altLang="en-US" dirty="0"/>
              <a:t>基本的</a:t>
            </a:r>
            <a:r>
              <a:rPr kumimoji="1" lang="zh-CN" altLang="en-US"/>
              <a:t>调度单位</a:t>
            </a:r>
            <a:endParaRPr kumimoji="1" lang="en-US" altLang="zh-CN"/>
          </a:p>
          <a:p>
            <a:pPr lvl="1"/>
            <a:r>
              <a:rPr kumimoji="1" lang="zh-CN" altLang="en-US"/>
              <a:t>设备将最多</a:t>
            </a:r>
            <a:r>
              <a:rPr kumimoji="1" lang="en-US" altLang="zh-CN"/>
              <a:t>8</a:t>
            </a:r>
            <a:r>
              <a:rPr kumimoji="1" lang="zh-CN" altLang="en-US"/>
              <a:t>个线程块分配给</a:t>
            </a:r>
            <a:r>
              <a:rPr kumimoji="1" lang="en-US" altLang="zh-CN"/>
              <a:t>SM</a:t>
            </a:r>
            <a:r>
              <a:rPr kumimoji="1" lang="zh-CN" altLang="en-US"/>
              <a:t>，块之间执行顺序随意</a:t>
            </a:r>
            <a:endParaRPr kumimoji="1" lang="en-US" altLang="zh-CN"/>
          </a:p>
          <a:p>
            <a:pPr lvl="1"/>
            <a:r>
              <a:rPr kumimoji="1" lang="zh-CN" altLang="en-US"/>
              <a:t>块按照</a:t>
            </a:r>
            <a:r>
              <a:rPr kumimoji="1" lang="en-US" altLang="zh-CN"/>
              <a:t>32</a:t>
            </a:r>
            <a:r>
              <a:rPr kumimoji="1" lang="zh-CN" altLang="en-US"/>
              <a:t>个线程执行</a:t>
            </a:r>
            <a:r>
              <a:rPr kumimoji="1" lang="en-US" altLang="zh-CN"/>
              <a:t>(SIMD</a:t>
            </a:r>
            <a:r>
              <a:rPr kumimoji="1" lang="zh-CN" altLang="en-US"/>
              <a:t>方式</a:t>
            </a:r>
            <a:r>
              <a:rPr kumimoji="1" lang="en-US" altLang="zh-CN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控制分支</a:t>
            </a:r>
            <a:r>
              <a:rPr kumimoji="1" lang="en-US" altLang="zh-CN" dirty="0"/>
              <a:t>-Control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divergence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一个</a:t>
            </a:r>
            <a:r>
              <a:rPr kumimoji="1" lang="en-US" altLang="zh-CN" dirty="0"/>
              <a:t>warp</a:t>
            </a:r>
            <a:r>
              <a:rPr kumimoji="1" lang="zh-CN" altLang="en-US" dirty="0"/>
              <a:t>内部多个代码分支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51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CCE5-2A4C-B34F-9819-1E1E353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2C5-CB0F-A74A-B06C-2429BDCA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矩阵乘法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CGMA</a:t>
            </a:r>
            <a:r>
              <a:rPr kumimoji="1" lang="zh-CN" altLang="en-US" dirty="0"/>
              <a:t>定义和计算</a:t>
            </a:r>
            <a:r>
              <a:rPr kumimoji="1" lang="en-US" altLang="zh-CN" dirty="0">
                <a:solidFill>
                  <a:srgbClr val="FF0000"/>
                </a:solidFill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</a:rPr>
              <a:t>计算</a:t>
            </a:r>
            <a:r>
              <a:rPr kumimoji="1" lang="en-US" altLang="zh-CN" dirty="0">
                <a:solidFill>
                  <a:srgbClr val="FF0000"/>
                </a:solidFill>
              </a:rPr>
              <a:t>】</a:t>
            </a:r>
          </a:p>
          <a:p>
            <a:r>
              <a:rPr kumimoji="1" lang="zh-CN" altLang="en-US" dirty="0"/>
              <a:t>分块矩阵乘法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分块算法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共享内存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CGMA</a:t>
            </a:r>
            <a:r>
              <a:rPr kumimoji="1" lang="zh-CN" altLang="en-US" dirty="0"/>
              <a:t>计算</a:t>
            </a:r>
            <a:endParaRPr kumimoji="1" lang="en-US" altLang="zh-CN" dirty="0"/>
          </a:p>
          <a:p>
            <a:r>
              <a:rPr kumimoji="1" lang="zh-CN" altLang="en-US" dirty="0"/>
              <a:t>控制分支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控制分支的计算和分析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减少控制分支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矩阵乘法中的控制分支影响</a:t>
            </a:r>
            <a:r>
              <a:rPr kumimoji="1" lang="en-US" altLang="zh-CN" dirty="0">
                <a:solidFill>
                  <a:srgbClr val="FF0000"/>
                </a:solidFill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</a:rPr>
              <a:t>计算</a:t>
            </a:r>
            <a:r>
              <a:rPr kumimoji="1" lang="en-US" altLang="zh-CN" dirty="0">
                <a:solidFill>
                  <a:srgbClr val="FF0000"/>
                </a:solidFill>
              </a:rPr>
              <a:t>】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101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A6647-FA52-9EB0-3997-6B69B670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600"/>
            <a:ext cx="8304213" cy="6475413"/>
          </a:xfrm>
        </p:spPr>
        <p:txBody>
          <a:bodyPr/>
          <a:lstStyle/>
          <a:p>
            <a:r>
              <a:rPr kumimoji="1" lang="en-US" altLang="zh-CN" sz="2400"/>
              <a:t>CGMA</a:t>
            </a:r>
            <a:r>
              <a:rPr kumimoji="1" lang="zh-CN" altLang="en-US" sz="2400"/>
              <a:t>：每次访问全局内存所进行的浮点计算的数量</a:t>
            </a:r>
            <a:endParaRPr kumimoji="1" lang="en-US" altLang="zh-CN" sz="2400"/>
          </a:p>
          <a:p>
            <a:r>
              <a:rPr kumimoji="1" lang="zh-CN" altLang="en-US" sz="2400"/>
              <a:t>越大越好</a:t>
            </a:r>
            <a:endParaRPr kumimoji="1" lang="en-US" altLang="zh-CN" sz="2400"/>
          </a:p>
          <a:p>
            <a:r>
              <a:rPr kumimoji="1" lang="zh-CN" altLang="en-US" sz="2400"/>
              <a:t>每个</a:t>
            </a:r>
            <a:r>
              <a:rPr kumimoji="1" lang="en-US" altLang="zh-CN" sz="2400"/>
              <a:t>SM</a:t>
            </a:r>
            <a:r>
              <a:rPr kumimoji="1" lang="zh-CN" altLang="en-US" sz="2400"/>
              <a:t>有一个</a:t>
            </a:r>
            <a:r>
              <a:rPr kumimoji="1" lang="en-US" altLang="zh-CN" sz="2400"/>
              <a:t>shared memory</a:t>
            </a:r>
          </a:p>
          <a:p>
            <a:endParaRPr kumimoji="1" lang="zh-CN" altLang="en-US" sz="24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62AA9-A640-1171-3662-28A3C049E3E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B1F4B-E410-225E-618B-299AE01A0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5633"/>
            <a:ext cx="6599492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4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B92DA8-7A7F-17FB-8EA6-BAD2B9FCEA3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C36021-79EA-C93D-D56B-DB70481B8BC2}"/>
              </a:ext>
            </a:extLst>
          </p:cNvPr>
          <p:cNvSpPr txBox="1"/>
          <p:nvPr/>
        </p:nvSpPr>
        <p:spPr>
          <a:xfrm>
            <a:off x="457200" y="374948"/>
            <a:ext cx="8456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Tile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矩阵乘法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tile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：一块数据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找到被多个进程使用的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tile</a:t>
            </a:r>
          </a:p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tile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从全局内存加载到片上内存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屏障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同步进程，直到都准备开始工作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线程从片上内存访问数据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屏障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同步，直到都完成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到下一个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tile</a:t>
            </a:r>
            <a:endParaRPr lang="zh-CN" altLang="en-US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81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2C917-3ED3-3F67-9AB2-F502C37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338D0-6E1A-A58A-8B97-7E9E730C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并行计算系统结构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并行程序设计方法</a:t>
            </a:r>
            <a:endParaRPr kumimoji="1" lang="en-US" altLang="zh-CN" dirty="0"/>
          </a:p>
          <a:p>
            <a:r>
              <a:rPr kumimoji="1" lang="zh-CN" altLang="en-US" dirty="0"/>
              <a:t>性能分析</a:t>
            </a:r>
            <a:endParaRPr kumimoji="1" lang="en-US" altLang="zh-CN" dirty="0"/>
          </a:p>
          <a:p>
            <a:r>
              <a:rPr kumimoji="1" lang="en-US" altLang="zh-CN" dirty="0"/>
              <a:t>MPI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zh-CN" altLang="en-US" dirty="0"/>
              <a:t>题型介绍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5E1DD-2E70-A310-4A01-019C35C504E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82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>
            <a:extLst>
              <a:ext uri="{FF2B5EF4-FFF2-40B4-BE49-F238E27FC236}">
                <a16:creationId xmlns:a16="http://schemas.microsoft.com/office/drawing/2014/main" id="{0D495464-553A-1645-37D9-CAA1FCFCE360}"/>
              </a:ext>
            </a:extLst>
          </p:cNvPr>
          <p:cNvSpPr txBox="1"/>
          <p:nvPr/>
        </p:nvSpPr>
        <p:spPr>
          <a:xfrm>
            <a:off x="609600" y="3048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基础的矩阵乘法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每个线程计算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个值，使用一行</a:t>
            </a:r>
            <a:r>
              <a:rPr lang="en-US" altLang="zh-CN">
                <a:solidFill>
                  <a:schemeClr val="tx1"/>
                </a:solidFill>
              </a:rPr>
              <a:t>+</a:t>
            </a:r>
            <a:r>
              <a:rPr lang="zh-CN" altLang="en-US">
                <a:solidFill>
                  <a:schemeClr val="tx1"/>
                </a:solidFill>
              </a:rPr>
              <a:t>一列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每个线程块计算一个区域内的值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23CDAD7-F5A9-72A0-413D-A011607843FE}"/>
              </a:ext>
            </a:extLst>
          </p:cNvPr>
          <p:cNvGrpSpPr/>
          <p:nvPr/>
        </p:nvGrpSpPr>
        <p:grpSpPr>
          <a:xfrm>
            <a:off x="3124200" y="1501634"/>
            <a:ext cx="5584394" cy="5233104"/>
            <a:chOff x="1371777" y="966787"/>
            <a:chExt cx="4593794" cy="4166304"/>
          </a:xfrm>
        </p:grpSpPr>
        <p:grpSp>
          <p:nvGrpSpPr>
            <p:cNvPr id="69" name="object 2">
              <a:extLst>
                <a:ext uri="{FF2B5EF4-FFF2-40B4-BE49-F238E27FC236}">
                  <a16:creationId xmlns:a16="http://schemas.microsoft.com/office/drawing/2014/main" id="{886D3233-F38B-4D9F-4E95-0432E259828D}"/>
                </a:ext>
              </a:extLst>
            </p:cNvPr>
            <p:cNvGrpSpPr/>
            <p:nvPr/>
          </p:nvGrpSpPr>
          <p:grpSpPr>
            <a:xfrm>
              <a:off x="2126995" y="2828505"/>
              <a:ext cx="1838325" cy="1874520"/>
              <a:chOff x="2126995" y="2828505"/>
              <a:chExt cx="1838325" cy="1874520"/>
            </a:xfrm>
          </p:grpSpPr>
          <p:sp>
            <p:nvSpPr>
              <p:cNvPr id="104" name="object 3">
                <a:extLst>
                  <a:ext uri="{FF2B5EF4-FFF2-40B4-BE49-F238E27FC236}">
                    <a16:creationId xmlns:a16="http://schemas.microsoft.com/office/drawing/2014/main" id="{8F52D59E-95B1-A560-8C9F-F8D2D2598480}"/>
                  </a:ext>
                </a:extLst>
              </p:cNvPr>
              <p:cNvSpPr/>
              <p:nvPr/>
            </p:nvSpPr>
            <p:spPr>
              <a:xfrm>
                <a:off x="2132075" y="2833115"/>
                <a:ext cx="1828800" cy="186563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1865629">
                    <a:moveTo>
                      <a:pt x="1828800" y="1865376"/>
                    </a:moveTo>
                    <a:lnTo>
                      <a:pt x="0" y="1865376"/>
                    </a:lnTo>
                    <a:lnTo>
                      <a:pt x="0" y="0"/>
                    </a:lnTo>
                    <a:lnTo>
                      <a:pt x="1828800" y="0"/>
                    </a:lnTo>
                    <a:lnTo>
                      <a:pt x="1828800" y="186537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bject 4">
                <a:extLst>
                  <a:ext uri="{FF2B5EF4-FFF2-40B4-BE49-F238E27FC236}">
                    <a16:creationId xmlns:a16="http://schemas.microsoft.com/office/drawing/2014/main" id="{301CA88F-3CCE-6CC0-8B70-682CFAA72E48}"/>
                  </a:ext>
                </a:extLst>
              </p:cNvPr>
              <p:cNvSpPr/>
              <p:nvPr/>
            </p:nvSpPr>
            <p:spPr>
              <a:xfrm>
                <a:off x="2126995" y="2828505"/>
                <a:ext cx="1838325" cy="1874520"/>
              </a:xfrm>
              <a:custGeom>
                <a:avLst/>
                <a:gdLst/>
                <a:ahLst/>
                <a:cxnLst/>
                <a:rect l="l" t="t" r="r" b="b"/>
                <a:pathLst>
                  <a:path w="1838325" h="1874520">
                    <a:moveTo>
                      <a:pt x="1838325" y="1874050"/>
                    </a:moveTo>
                    <a:lnTo>
                      <a:pt x="0" y="1874050"/>
                    </a:lnTo>
                    <a:lnTo>
                      <a:pt x="0" y="0"/>
                    </a:lnTo>
                    <a:lnTo>
                      <a:pt x="1838325" y="0"/>
                    </a:lnTo>
                    <a:lnTo>
                      <a:pt x="1838325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1864525"/>
                    </a:lnTo>
                    <a:lnTo>
                      <a:pt x="4762" y="1864525"/>
                    </a:lnTo>
                    <a:lnTo>
                      <a:pt x="9525" y="1869287"/>
                    </a:lnTo>
                    <a:lnTo>
                      <a:pt x="1838325" y="1869287"/>
                    </a:lnTo>
                    <a:lnTo>
                      <a:pt x="1838325" y="1874050"/>
                    </a:lnTo>
                    <a:close/>
                  </a:path>
                  <a:path w="1838325" h="1874520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1838325" h="1874520">
                    <a:moveTo>
                      <a:pt x="1828800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1828800" y="4762"/>
                    </a:lnTo>
                    <a:lnTo>
                      <a:pt x="1828800" y="9525"/>
                    </a:lnTo>
                    <a:close/>
                  </a:path>
                  <a:path w="1838325" h="1874520">
                    <a:moveTo>
                      <a:pt x="1828800" y="1869287"/>
                    </a:moveTo>
                    <a:lnTo>
                      <a:pt x="1828800" y="4762"/>
                    </a:lnTo>
                    <a:lnTo>
                      <a:pt x="1833562" y="9525"/>
                    </a:lnTo>
                    <a:lnTo>
                      <a:pt x="1838325" y="9525"/>
                    </a:lnTo>
                    <a:lnTo>
                      <a:pt x="1838325" y="1864525"/>
                    </a:lnTo>
                    <a:lnTo>
                      <a:pt x="1833562" y="1864525"/>
                    </a:lnTo>
                    <a:lnTo>
                      <a:pt x="1828800" y="1869287"/>
                    </a:lnTo>
                    <a:close/>
                  </a:path>
                  <a:path w="1838325" h="1874520">
                    <a:moveTo>
                      <a:pt x="1838325" y="9525"/>
                    </a:moveTo>
                    <a:lnTo>
                      <a:pt x="1833562" y="9525"/>
                    </a:lnTo>
                    <a:lnTo>
                      <a:pt x="1828800" y="4762"/>
                    </a:lnTo>
                    <a:lnTo>
                      <a:pt x="1838325" y="4762"/>
                    </a:lnTo>
                    <a:lnTo>
                      <a:pt x="1838325" y="9525"/>
                    </a:lnTo>
                    <a:close/>
                  </a:path>
                  <a:path w="1838325" h="1874520">
                    <a:moveTo>
                      <a:pt x="9525" y="1869287"/>
                    </a:moveTo>
                    <a:lnTo>
                      <a:pt x="4762" y="1864525"/>
                    </a:lnTo>
                    <a:lnTo>
                      <a:pt x="9525" y="1864525"/>
                    </a:lnTo>
                    <a:lnTo>
                      <a:pt x="9525" y="1869287"/>
                    </a:lnTo>
                    <a:close/>
                  </a:path>
                  <a:path w="1838325" h="1874520">
                    <a:moveTo>
                      <a:pt x="1828800" y="1869287"/>
                    </a:moveTo>
                    <a:lnTo>
                      <a:pt x="9525" y="1869287"/>
                    </a:lnTo>
                    <a:lnTo>
                      <a:pt x="9525" y="1864525"/>
                    </a:lnTo>
                    <a:lnTo>
                      <a:pt x="1828800" y="1864525"/>
                    </a:lnTo>
                    <a:lnTo>
                      <a:pt x="1828800" y="1869287"/>
                    </a:lnTo>
                    <a:close/>
                  </a:path>
                  <a:path w="1838325" h="1874520">
                    <a:moveTo>
                      <a:pt x="1838325" y="1869287"/>
                    </a:moveTo>
                    <a:lnTo>
                      <a:pt x="1828800" y="1869287"/>
                    </a:lnTo>
                    <a:lnTo>
                      <a:pt x="1833562" y="1864525"/>
                    </a:lnTo>
                    <a:lnTo>
                      <a:pt x="1838325" y="1864525"/>
                    </a:lnTo>
                    <a:lnTo>
                      <a:pt x="1838325" y="1869287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object 5">
              <a:extLst>
                <a:ext uri="{FF2B5EF4-FFF2-40B4-BE49-F238E27FC236}">
                  <a16:creationId xmlns:a16="http://schemas.microsoft.com/office/drawing/2014/main" id="{14A2AF6B-3EA0-1992-872E-0955AFBE0A42}"/>
                </a:ext>
              </a:extLst>
            </p:cNvPr>
            <p:cNvSpPr txBox="1"/>
            <p:nvPr/>
          </p:nvSpPr>
          <p:spPr>
            <a:xfrm>
              <a:off x="2223198" y="2857398"/>
              <a:ext cx="156210" cy="2212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350" b="1" dirty="0"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endParaRPr sz="13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71" name="object 6">
              <a:extLst>
                <a:ext uri="{FF2B5EF4-FFF2-40B4-BE49-F238E27FC236}">
                  <a16:creationId xmlns:a16="http://schemas.microsoft.com/office/drawing/2014/main" id="{263BB4C1-9D47-FBDC-64B7-FD07D13E3ACA}"/>
                </a:ext>
              </a:extLst>
            </p:cNvPr>
            <p:cNvGrpSpPr/>
            <p:nvPr/>
          </p:nvGrpSpPr>
          <p:grpSpPr>
            <a:xfrm>
              <a:off x="4012946" y="966787"/>
              <a:ext cx="1952625" cy="1838325"/>
              <a:chOff x="4012946" y="966787"/>
              <a:chExt cx="1952625" cy="1838325"/>
            </a:xfrm>
          </p:grpSpPr>
          <p:sp>
            <p:nvSpPr>
              <p:cNvPr id="102" name="object 7">
                <a:extLst>
                  <a:ext uri="{FF2B5EF4-FFF2-40B4-BE49-F238E27FC236}">
                    <a16:creationId xmlns:a16="http://schemas.microsoft.com/office/drawing/2014/main" id="{E4E71B53-72C3-7544-ACFB-1284052968E8}"/>
                  </a:ext>
                </a:extLst>
              </p:cNvPr>
              <p:cNvSpPr/>
              <p:nvPr/>
            </p:nvSpPr>
            <p:spPr>
              <a:xfrm>
                <a:off x="4017264" y="972312"/>
                <a:ext cx="1943100" cy="1827530"/>
              </a:xfrm>
              <a:custGeom>
                <a:avLst/>
                <a:gdLst/>
                <a:ahLst/>
                <a:cxnLst/>
                <a:rect l="l" t="t" r="r" b="b"/>
                <a:pathLst>
                  <a:path w="1943100" h="1827530">
                    <a:moveTo>
                      <a:pt x="1943100" y="1827276"/>
                    </a:moveTo>
                    <a:lnTo>
                      <a:pt x="0" y="1827276"/>
                    </a:lnTo>
                    <a:lnTo>
                      <a:pt x="0" y="0"/>
                    </a:lnTo>
                    <a:lnTo>
                      <a:pt x="1943100" y="0"/>
                    </a:lnTo>
                    <a:lnTo>
                      <a:pt x="1943100" y="182727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bject 8">
                <a:extLst>
                  <a:ext uri="{FF2B5EF4-FFF2-40B4-BE49-F238E27FC236}">
                    <a16:creationId xmlns:a16="http://schemas.microsoft.com/office/drawing/2014/main" id="{7A9DDE47-3F8D-C41D-448E-3F55BB52B520}"/>
                  </a:ext>
                </a:extLst>
              </p:cNvPr>
              <p:cNvSpPr/>
              <p:nvPr/>
            </p:nvSpPr>
            <p:spPr>
              <a:xfrm>
                <a:off x="4012946" y="966787"/>
                <a:ext cx="1952625" cy="1838325"/>
              </a:xfrm>
              <a:custGeom>
                <a:avLst/>
                <a:gdLst/>
                <a:ahLst/>
                <a:cxnLst/>
                <a:rect l="l" t="t" r="r" b="b"/>
                <a:pathLst>
                  <a:path w="1952625" h="1838325">
                    <a:moveTo>
                      <a:pt x="1952625" y="1838325"/>
                    </a:moveTo>
                    <a:lnTo>
                      <a:pt x="0" y="1838325"/>
                    </a:lnTo>
                    <a:lnTo>
                      <a:pt x="0" y="0"/>
                    </a:lnTo>
                    <a:lnTo>
                      <a:pt x="1952625" y="0"/>
                    </a:lnTo>
                    <a:lnTo>
                      <a:pt x="1952625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1828800"/>
                    </a:lnTo>
                    <a:lnTo>
                      <a:pt x="4762" y="1828800"/>
                    </a:lnTo>
                    <a:lnTo>
                      <a:pt x="9525" y="1833562"/>
                    </a:lnTo>
                    <a:lnTo>
                      <a:pt x="1952625" y="1833562"/>
                    </a:lnTo>
                    <a:lnTo>
                      <a:pt x="1952625" y="1838325"/>
                    </a:lnTo>
                    <a:close/>
                  </a:path>
                  <a:path w="1952625" h="1838325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1952625" h="1838325">
                    <a:moveTo>
                      <a:pt x="1943100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1943100" y="4762"/>
                    </a:lnTo>
                    <a:lnTo>
                      <a:pt x="1943100" y="9525"/>
                    </a:lnTo>
                    <a:close/>
                  </a:path>
                  <a:path w="1952625" h="1838325">
                    <a:moveTo>
                      <a:pt x="1943100" y="1833562"/>
                    </a:moveTo>
                    <a:lnTo>
                      <a:pt x="1943100" y="4762"/>
                    </a:lnTo>
                    <a:lnTo>
                      <a:pt x="1947862" y="9525"/>
                    </a:lnTo>
                    <a:lnTo>
                      <a:pt x="1952625" y="9524"/>
                    </a:lnTo>
                    <a:lnTo>
                      <a:pt x="1952625" y="1828800"/>
                    </a:lnTo>
                    <a:lnTo>
                      <a:pt x="1947862" y="1828800"/>
                    </a:lnTo>
                    <a:lnTo>
                      <a:pt x="1943100" y="1833562"/>
                    </a:lnTo>
                    <a:close/>
                  </a:path>
                  <a:path w="1952625" h="1838325">
                    <a:moveTo>
                      <a:pt x="1952625" y="9524"/>
                    </a:moveTo>
                    <a:lnTo>
                      <a:pt x="1947862" y="9525"/>
                    </a:lnTo>
                    <a:lnTo>
                      <a:pt x="1943100" y="4762"/>
                    </a:lnTo>
                    <a:lnTo>
                      <a:pt x="1952625" y="4762"/>
                    </a:lnTo>
                    <a:lnTo>
                      <a:pt x="1952625" y="9524"/>
                    </a:lnTo>
                    <a:close/>
                  </a:path>
                  <a:path w="1952625" h="1838325">
                    <a:moveTo>
                      <a:pt x="9525" y="1833562"/>
                    </a:moveTo>
                    <a:lnTo>
                      <a:pt x="4762" y="1828800"/>
                    </a:lnTo>
                    <a:lnTo>
                      <a:pt x="9525" y="1828800"/>
                    </a:lnTo>
                    <a:lnTo>
                      <a:pt x="9525" y="1833562"/>
                    </a:lnTo>
                    <a:close/>
                  </a:path>
                  <a:path w="1952625" h="1838325">
                    <a:moveTo>
                      <a:pt x="1943100" y="1833562"/>
                    </a:moveTo>
                    <a:lnTo>
                      <a:pt x="9525" y="1833562"/>
                    </a:lnTo>
                    <a:lnTo>
                      <a:pt x="9525" y="1828800"/>
                    </a:lnTo>
                    <a:lnTo>
                      <a:pt x="1943100" y="1828800"/>
                    </a:lnTo>
                    <a:lnTo>
                      <a:pt x="1943100" y="1833562"/>
                    </a:lnTo>
                    <a:close/>
                  </a:path>
                  <a:path w="1952625" h="1838325">
                    <a:moveTo>
                      <a:pt x="1952625" y="1833562"/>
                    </a:moveTo>
                    <a:lnTo>
                      <a:pt x="1943100" y="1833562"/>
                    </a:lnTo>
                    <a:lnTo>
                      <a:pt x="1947862" y="1828800"/>
                    </a:lnTo>
                    <a:lnTo>
                      <a:pt x="1952625" y="1828800"/>
                    </a:lnTo>
                    <a:lnTo>
                      <a:pt x="1952625" y="1833562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object 9">
              <a:extLst>
                <a:ext uri="{FF2B5EF4-FFF2-40B4-BE49-F238E27FC236}">
                  <a16:creationId xmlns:a16="http://schemas.microsoft.com/office/drawing/2014/main" id="{FD23F69C-0064-6934-E36B-4D6AB672C6FC}"/>
                </a:ext>
              </a:extLst>
            </p:cNvPr>
            <p:cNvSpPr txBox="1"/>
            <p:nvPr/>
          </p:nvSpPr>
          <p:spPr>
            <a:xfrm>
              <a:off x="4096448" y="995680"/>
              <a:ext cx="149860" cy="2212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350" b="1" dirty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sz="13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object 10">
              <a:extLst>
                <a:ext uri="{FF2B5EF4-FFF2-40B4-BE49-F238E27FC236}">
                  <a16:creationId xmlns:a16="http://schemas.microsoft.com/office/drawing/2014/main" id="{43A98494-07F0-3D1C-3DC1-9BFDA7B9B364}"/>
                </a:ext>
              </a:extLst>
            </p:cNvPr>
            <p:cNvSpPr/>
            <p:nvPr/>
          </p:nvSpPr>
          <p:spPr>
            <a:xfrm>
              <a:off x="4012946" y="2832087"/>
              <a:ext cx="1952625" cy="1870710"/>
            </a:xfrm>
            <a:custGeom>
              <a:avLst/>
              <a:gdLst/>
              <a:ahLst/>
              <a:cxnLst/>
              <a:rect l="l" t="t" r="r" b="b"/>
              <a:pathLst>
                <a:path w="1952625" h="1870710">
                  <a:moveTo>
                    <a:pt x="1952625" y="0"/>
                  </a:moveTo>
                  <a:lnTo>
                    <a:pt x="0" y="0"/>
                  </a:lnTo>
                  <a:lnTo>
                    <a:pt x="0" y="1870468"/>
                  </a:lnTo>
                  <a:lnTo>
                    <a:pt x="1952625" y="1870468"/>
                  </a:lnTo>
                  <a:lnTo>
                    <a:pt x="1952625" y="1865706"/>
                  </a:lnTo>
                  <a:lnTo>
                    <a:pt x="1952625" y="1860943"/>
                  </a:lnTo>
                  <a:lnTo>
                    <a:pt x="1952625" y="9525"/>
                  </a:lnTo>
                  <a:lnTo>
                    <a:pt x="1952625" y="4762"/>
                  </a:lnTo>
                  <a:lnTo>
                    <a:pt x="195262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4" name="object 11">
              <a:extLst>
                <a:ext uri="{FF2B5EF4-FFF2-40B4-BE49-F238E27FC236}">
                  <a16:creationId xmlns:a16="http://schemas.microsoft.com/office/drawing/2014/main" id="{E380AE92-448A-648B-2BCE-C162CB29F60C}"/>
                </a:ext>
              </a:extLst>
            </p:cNvPr>
            <p:cNvSpPr txBox="1"/>
            <p:nvPr/>
          </p:nvSpPr>
          <p:spPr>
            <a:xfrm>
              <a:off x="4109148" y="2860979"/>
              <a:ext cx="127635" cy="2212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350" b="1" dirty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sz="13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75" name="object 12">
              <a:extLst>
                <a:ext uri="{FF2B5EF4-FFF2-40B4-BE49-F238E27FC236}">
                  <a16:creationId xmlns:a16="http://schemas.microsoft.com/office/drawing/2014/main" id="{D9A16F63-27AB-75C8-F9C0-9E4C0505B7F6}"/>
                </a:ext>
              </a:extLst>
            </p:cNvPr>
            <p:cNvGrpSpPr/>
            <p:nvPr/>
          </p:nvGrpSpPr>
          <p:grpSpPr>
            <a:xfrm>
              <a:off x="3960558" y="2758262"/>
              <a:ext cx="2000250" cy="1978025"/>
              <a:chOff x="3960558" y="2758262"/>
              <a:chExt cx="2000250" cy="1978025"/>
            </a:xfrm>
          </p:grpSpPr>
          <p:sp>
            <p:nvSpPr>
              <p:cNvPr id="97" name="object 13">
                <a:extLst>
                  <a:ext uri="{FF2B5EF4-FFF2-40B4-BE49-F238E27FC236}">
                    <a16:creationId xmlns:a16="http://schemas.microsoft.com/office/drawing/2014/main" id="{7D8B4DAD-4D92-CEF8-B964-93C91A7047FD}"/>
                  </a:ext>
                </a:extLst>
              </p:cNvPr>
              <p:cNvSpPr/>
              <p:nvPr/>
            </p:nvSpPr>
            <p:spPr>
              <a:xfrm>
                <a:off x="4639056" y="3477768"/>
                <a:ext cx="619125" cy="615950"/>
              </a:xfrm>
              <a:custGeom>
                <a:avLst/>
                <a:gdLst/>
                <a:ahLst/>
                <a:cxnLst/>
                <a:rect l="l" t="t" r="r" b="b"/>
                <a:pathLst>
                  <a:path w="619125" h="615950">
                    <a:moveTo>
                      <a:pt x="618744" y="615696"/>
                    </a:moveTo>
                    <a:lnTo>
                      <a:pt x="0" y="615696"/>
                    </a:lnTo>
                    <a:lnTo>
                      <a:pt x="0" y="0"/>
                    </a:lnTo>
                    <a:lnTo>
                      <a:pt x="618744" y="0"/>
                    </a:lnTo>
                    <a:lnTo>
                      <a:pt x="618744" y="615696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bject 14">
                <a:extLst>
                  <a:ext uri="{FF2B5EF4-FFF2-40B4-BE49-F238E27FC236}">
                    <a16:creationId xmlns:a16="http://schemas.microsoft.com/office/drawing/2014/main" id="{20AF2A8F-73B8-4874-C286-88D839BFDFED}"/>
                  </a:ext>
                </a:extLst>
              </p:cNvPr>
              <p:cNvSpPr/>
              <p:nvPr/>
            </p:nvSpPr>
            <p:spPr>
              <a:xfrm>
                <a:off x="4634446" y="3472637"/>
                <a:ext cx="628015" cy="626745"/>
              </a:xfrm>
              <a:custGeom>
                <a:avLst/>
                <a:gdLst/>
                <a:ahLst/>
                <a:cxnLst/>
                <a:rect l="l" t="t" r="r" b="b"/>
                <a:pathLst>
                  <a:path w="628014" h="626745">
                    <a:moveTo>
                      <a:pt x="627468" y="626275"/>
                    </a:moveTo>
                    <a:lnTo>
                      <a:pt x="0" y="626275"/>
                    </a:lnTo>
                    <a:lnTo>
                      <a:pt x="0" y="0"/>
                    </a:lnTo>
                    <a:lnTo>
                      <a:pt x="627468" y="0"/>
                    </a:lnTo>
                    <a:lnTo>
                      <a:pt x="627468" y="4762"/>
                    </a:lnTo>
                    <a:lnTo>
                      <a:pt x="9524" y="4762"/>
                    </a:lnTo>
                    <a:lnTo>
                      <a:pt x="4762" y="9524"/>
                    </a:lnTo>
                    <a:lnTo>
                      <a:pt x="9524" y="9524"/>
                    </a:lnTo>
                    <a:lnTo>
                      <a:pt x="9524" y="616750"/>
                    </a:lnTo>
                    <a:lnTo>
                      <a:pt x="4762" y="616750"/>
                    </a:lnTo>
                    <a:lnTo>
                      <a:pt x="9524" y="621512"/>
                    </a:lnTo>
                    <a:lnTo>
                      <a:pt x="627468" y="621512"/>
                    </a:lnTo>
                    <a:lnTo>
                      <a:pt x="627468" y="626275"/>
                    </a:lnTo>
                    <a:close/>
                  </a:path>
                  <a:path w="628014" h="626745">
                    <a:moveTo>
                      <a:pt x="9524" y="9524"/>
                    </a:moveTo>
                    <a:lnTo>
                      <a:pt x="4762" y="9524"/>
                    </a:lnTo>
                    <a:lnTo>
                      <a:pt x="9524" y="4762"/>
                    </a:lnTo>
                    <a:lnTo>
                      <a:pt x="9524" y="9524"/>
                    </a:lnTo>
                    <a:close/>
                  </a:path>
                  <a:path w="628014" h="626745">
                    <a:moveTo>
                      <a:pt x="617943" y="9524"/>
                    </a:moveTo>
                    <a:lnTo>
                      <a:pt x="9524" y="9524"/>
                    </a:lnTo>
                    <a:lnTo>
                      <a:pt x="9524" y="4762"/>
                    </a:lnTo>
                    <a:lnTo>
                      <a:pt x="617943" y="4762"/>
                    </a:lnTo>
                    <a:lnTo>
                      <a:pt x="617943" y="9524"/>
                    </a:lnTo>
                    <a:close/>
                  </a:path>
                  <a:path w="628014" h="626745">
                    <a:moveTo>
                      <a:pt x="617943" y="621512"/>
                    </a:moveTo>
                    <a:lnTo>
                      <a:pt x="617943" y="4762"/>
                    </a:lnTo>
                    <a:lnTo>
                      <a:pt x="622706" y="9524"/>
                    </a:lnTo>
                    <a:lnTo>
                      <a:pt x="627468" y="9524"/>
                    </a:lnTo>
                    <a:lnTo>
                      <a:pt x="627468" y="616750"/>
                    </a:lnTo>
                    <a:lnTo>
                      <a:pt x="622706" y="616750"/>
                    </a:lnTo>
                    <a:lnTo>
                      <a:pt x="617943" y="621512"/>
                    </a:lnTo>
                    <a:close/>
                  </a:path>
                  <a:path w="628014" h="626745">
                    <a:moveTo>
                      <a:pt x="627468" y="9524"/>
                    </a:moveTo>
                    <a:lnTo>
                      <a:pt x="622706" y="9524"/>
                    </a:lnTo>
                    <a:lnTo>
                      <a:pt x="617943" y="4762"/>
                    </a:lnTo>
                    <a:lnTo>
                      <a:pt x="627468" y="4762"/>
                    </a:lnTo>
                    <a:lnTo>
                      <a:pt x="627468" y="9524"/>
                    </a:lnTo>
                    <a:close/>
                  </a:path>
                  <a:path w="628014" h="626745">
                    <a:moveTo>
                      <a:pt x="9524" y="621512"/>
                    </a:moveTo>
                    <a:lnTo>
                      <a:pt x="4762" y="616750"/>
                    </a:lnTo>
                    <a:lnTo>
                      <a:pt x="9524" y="616750"/>
                    </a:lnTo>
                    <a:lnTo>
                      <a:pt x="9524" y="621512"/>
                    </a:lnTo>
                    <a:close/>
                  </a:path>
                  <a:path w="628014" h="626745">
                    <a:moveTo>
                      <a:pt x="617943" y="621512"/>
                    </a:moveTo>
                    <a:lnTo>
                      <a:pt x="9524" y="621512"/>
                    </a:lnTo>
                    <a:lnTo>
                      <a:pt x="9524" y="616750"/>
                    </a:lnTo>
                    <a:lnTo>
                      <a:pt x="617943" y="616750"/>
                    </a:lnTo>
                    <a:lnTo>
                      <a:pt x="617943" y="621512"/>
                    </a:lnTo>
                    <a:close/>
                  </a:path>
                  <a:path w="628014" h="626745">
                    <a:moveTo>
                      <a:pt x="627468" y="621512"/>
                    </a:moveTo>
                    <a:lnTo>
                      <a:pt x="617943" y="621512"/>
                    </a:lnTo>
                    <a:lnTo>
                      <a:pt x="622706" y="616750"/>
                    </a:lnTo>
                    <a:lnTo>
                      <a:pt x="627468" y="616750"/>
                    </a:lnTo>
                    <a:lnTo>
                      <a:pt x="627468" y="62151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bject 15">
                <a:extLst>
                  <a:ext uri="{FF2B5EF4-FFF2-40B4-BE49-F238E27FC236}">
                    <a16:creationId xmlns:a16="http://schemas.microsoft.com/office/drawing/2014/main" id="{A04C5CD4-E760-6D85-B4F3-7C8A9DD85B4E}"/>
                  </a:ext>
                </a:extLst>
              </p:cNvPr>
              <p:cNvSpPr/>
              <p:nvPr/>
            </p:nvSpPr>
            <p:spPr>
              <a:xfrm>
                <a:off x="5013071" y="2766593"/>
                <a:ext cx="10795" cy="117221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172210">
                    <a:moveTo>
                      <a:pt x="9563" y="38100"/>
                    </a:moveTo>
                    <a:lnTo>
                      <a:pt x="9525" y="0"/>
                    </a:lnTo>
                    <a:lnTo>
                      <a:pt x="0" y="12"/>
                    </a:lnTo>
                    <a:lnTo>
                      <a:pt x="38" y="38112"/>
                    </a:lnTo>
                    <a:lnTo>
                      <a:pt x="9563" y="38100"/>
                    </a:lnTo>
                    <a:close/>
                  </a:path>
                  <a:path w="10795" h="1172210">
                    <a:moveTo>
                      <a:pt x="9626" y="104775"/>
                    </a:moveTo>
                    <a:lnTo>
                      <a:pt x="9588" y="66675"/>
                    </a:lnTo>
                    <a:lnTo>
                      <a:pt x="63" y="66687"/>
                    </a:lnTo>
                    <a:lnTo>
                      <a:pt x="101" y="104787"/>
                    </a:lnTo>
                    <a:lnTo>
                      <a:pt x="9626" y="104775"/>
                    </a:lnTo>
                    <a:close/>
                  </a:path>
                  <a:path w="10795" h="1172210">
                    <a:moveTo>
                      <a:pt x="9702" y="171450"/>
                    </a:moveTo>
                    <a:lnTo>
                      <a:pt x="9664" y="133350"/>
                    </a:lnTo>
                    <a:lnTo>
                      <a:pt x="139" y="133362"/>
                    </a:lnTo>
                    <a:lnTo>
                      <a:pt x="177" y="171462"/>
                    </a:lnTo>
                    <a:lnTo>
                      <a:pt x="9702" y="171450"/>
                    </a:lnTo>
                    <a:close/>
                  </a:path>
                  <a:path w="10795" h="1172210">
                    <a:moveTo>
                      <a:pt x="9766" y="238125"/>
                    </a:moveTo>
                    <a:lnTo>
                      <a:pt x="9728" y="200025"/>
                    </a:lnTo>
                    <a:lnTo>
                      <a:pt x="203" y="200037"/>
                    </a:lnTo>
                    <a:lnTo>
                      <a:pt x="241" y="238137"/>
                    </a:lnTo>
                    <a:lnTo>
                      <a:pt x="9766" y="238125"/>
                    </a:lnTo>
                    <a:close/>
                  </a:path>
                  <a:path w="10795" h="1172210">
                    <a:moveTo>
                      <a:pt x="9829" y="304800"/>
                    </a:moveTo>
                    <a:lnTo>
                      <a:pt x="9791" y="266700"/>
                    </a:lnTo>
                    <a:lnTo>
                      <a:pt x="266" y="266712"/>
                    </a:lnTo>
                    <a:lnTo>
                      <a:pt x="304" y="304812"/>
                    </a:lnTo>
                    <a:lnTo>
                      <a:pt x="9829" y="304800"/>
                    </a:lnTo>
                    <a:close/>
                  </a:path>
                  <a:path w="10795" h="1172210">
                    <a:moveTo>
                      <a:pt x="9906" y="371475"/>
                    </a:moveTo>
                    <a:lnTo>
                      <a:pt x="9867" y="333375"/>
                    </a:lnTo>
                    <a:lnTo>
                      <a:pt x="342" y="333387"/>
                    </a:lnTo>
                    <a:lnTo>
                      <a:pt x="381" y="371487"/>
                    </a:lnTo>
                    <a:lnTo>
                      <a:pt x="9906" y="371475"/>
                    </a:lnTo>
                    <a:close/>
                  </a:path>
                  <a:path w="10795" h="1172210">
                    <a:moveTo>
                      <a:pt x="9969" y="438150"/>
                    </a:moveTo>
                    <a:lnTo>
                      <a:pt x="9931" y="400050"/>
                    </a:lnTo>
                    <a:lnTo>
                      <a:pt x="406" y="400062"/>
                    </a:lnTo>
                    <a:lnTo>
                      <a:pt x="444" y="438162"/>
                    </a:lnTo>
                    <a:lnTo>
                      <a:pt x="9969" y="438150"/>
                    </a:lnTo>
                    <a:close/>
                  </a:path>
                  <a:path w="10795" h="1172210">
                    <a:moveTo>
                      <a:pt x="10033" y="504825"/>
                    </a:moveTo>
                    <a:lnTo>
                      <a:pt x="9994" y="466725"/>
                    </a:lnTo>
                    <a:lnTo>
                      <a:pt x="469" y="466737"/>
                    </a:lnTo>
                    <a:lnTo>
                      <a:pt x="508" y="504837"/>
                    </a:lnTo>
                    <a:lnTo>
                      <a:pt x="10033" y="504825"/>
                    </a:lnTo>
                    <a:close/>
                  </a:path>
                  <a:path w="10795" h="1172210">
                    <a:moveTo>
                      <a:pt x="10109" y="571500"/>
                    </a:moveTo>
                    <a:lnTo>
                      <a:pt x="10071" y="533400"/>
                    </a:lnTo>
                    <a:lnTo>
                      <a:pt x="546" y="533412"/>
                    </a:lnTo>
                    <a:lnTo>
                      <a:pt x="584" y="571512"/>
                    </a:lnTo>
                    <a:lnTo>
                      <a:pt x="10109" y="571500"/>
                    </a:lnTo>
                    <a:close/>
                  </a:path>
                  <a:path w="10795" h="1172210">
                    <a:moveTo>
                      <a:pt x="10172" y="638175"/>
                    </a:moveTo>
                    <a:lnTo>
                      <a:pt x="10134" y="600075"/>
                    </a:lnTo>
                    <a:lnTo>
                      <a:pt x="609" y="600087"/>
                    </a:lnTo>
                    <a:lnTo>
                      <a:pt x="647" y="638187"/>
                    </a:lnTo>
                    <a:lnTo>
                      <a:pt x="10172" y="638175"/>
                    </a:lnTo>
                    <a:close/>
                  </a:path>
                  <a:path w="10795" h="1172210">
                    <a:moveTo>
                      <a:pt x="10236" y="704850"/>
                    </a:moveTo>
                    <a:lnTo>
                      <a:pt x="10198" y="666750"/>
                    </a:lnTo>
                    <a:lnTo>
                      <a:pt x="673" y="666762"/>
                    </a:lnTo>
                    <a:lnTo>
                      <a:pt x="711" y="704862"/>
                    </a:lnTo>
                    <a:lnTo>
                      <a:pt x="10236" y="704850"/>
                    </a:lnTo>
                    <a:close/>
                  </a:path>
                  <a:path w="10795" h="1172210">
                    <a:moveTo>
                      <a:pt x="10312" y="771525"/>
                    </a:moveTo>
                    <a:lnTo>
                      <a:pt x="10274" y="733425"/>
                    </a:lnTo>
                    <a:lnTo>
                      <a:pt x="749" y="733437"/>
                    </a:lnTo>
                    <a:lnTo>
                      <a:pt x="787" y="771537"/>
                    </a:lnTo>
                    <a:lnTo>
                      <a:pt x="10312" y="771525"/>
                    </a:lnTo>
                    <a:close/>
                  </a:path>
                  <a:path w="10795" h="1172210">
                    <a:moveTo>
                      <a:pt x="10375" y="838200"/>
                    </a:moveTo>
                    <a:lnTo>
                      <a:pt x="10337" y="800100"/>
                    </a:lnTo>
                    <a:lnTo>
                      <a:pt x="812" y="800112"/>
                    </a:lnTo>
                    <a:lnTo>
                      <a:pt x="850" y="838212"/>
                    </a:lnTo>
                    <a:lnTo>
                      <a:pt x="10375" y="838200"/>
                    </a:lnTo>
                    <a:close/>
                  </a:path>
                  <a:path w="10795" h="1172210">
                    <a:moveTo>
                      <a:pt x="10439" y="904875"/>
                    </a:moveTo>
                    <a:lnTo>
                      <a:pt x="10401" y="866775"/>
                    </a:lnTo>
                    <a:lnTo>
                      <a:pt x="876" y="866787"/>
                    </a:lnTo>
                    <a:lnTo>
                      <a:pt x="914" y="904887"/>
                    </a:lnTo>
                    <a:lnTo>
                      <a:pt x="10439" y="904875"/>
                    </a:lnTo>
                    <a:close/>
                  </a:path>
                  <a:path w="10795" h="1172210">
                    <a:moveTo>
                      <a:pt x="10515" y="971550"/>
                    </a:moveTo>
                    <a:lnTo>
                      <a:pt x="10477" y="933450"/>
                    </a:lnTo>
                    <a:lnTo>
                      <a:pt x="952" y="933462"/>
                    </a:lnTo>
                    <a:lnTo>
                      <a:pt x="990" y="971562"/>
                    </a:lnTo>
                    <a:lnTo>
                      <a:pt x="10515" y="971550"/>
                    </a:lnTo>
                    <a:close/>
                  </a:path>
                  <a:path w="10795" h="1172210">
                    <a:moveTo>
                      <a:pt x="10579" y="1038225"/>
                    </a:moveTo>
                    <a:lnTo>
                      <a:pt x="10541" y="1000125"/>
                    </a:lnTo>
                    <a:lnTo>
                      <a:pt x="1016" y="1000137"/>
                    </a:lnTo>
                    <a:lnTo>
                      <a:pt x="1054" y="1038237"/>
                    </a:lnTo>
                    <a:lnTo>
                      <a:pt x="10579" y="1038225"/>
                    </a:lnTo>
                    <a:close/>
                  </a:path>
                  <a:path w="10795" h="1172210">
                    <a:moveTo>
                      <a:pt x="10642" y="1104900"/>
                    </a:moveTo>
                    <a:lnTo>
                      <a:pt x="10604" y="1066800"/>
                    </a:lnTo>
                    <a:lnTo>
                      <a:pt x="1079" y="1066812"/>
                    </a:lnTo>
                    <a:lnTo>
                      <a:pt x="1117" y="1104912"/>
                    </a:lnTo>
                    <a:lnTo>
                      <a:pt x="10642" y="1104900"/>
                    </a:lnTo>
                    <a:close/>
                  </a:path>
                  <a:path w="10795" h="1172210">
                    <a:moveTo>
                      <a:pt x="10718" y="1171575"/>
                    </a:moveTo>
                    <a:lnTo>
                      <a:pt x="10680" y="1133475"/>
                    </a:lnTo>
                    <a:lnTo>
                      <a:pt x="1155" y="1133487"/>
                    </a:lnTo>
                    <a:lnTo>
                      <a:pt x="1193" y="1171587"/>
                    </a:lnTo>
                    <a:lnTo>
                      <a:pt x="10718" y="1171575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bject 16">
                <a:extLst>
                  <a:ext uri="{FF2B5EF4-FFF2-40B4-BE49-F238E27FC236}">
                    <a16:creationId xmlns:a16="http://schemas.microsoft.com/office/drawing/2014/main" id="{B4DB7CA0-7D3A-FEBF-1F70-3131F2245060}"/>
                  </a:ext>
                </a:extLst>
              </p:cNvPr>
              <p:cNvSpPr/>
              <p:nvPr/>
            </p:nvSpPr>
            <p:spPr>
              <a:xfrm>
                <a:off x="4977345" y="2763024"/>
                <a:ext cx="0" cy="1170940"/>
              </a:xfrm>
              <a:custGeom>
                <a:avLst/>
                <a:gdLst/>
                <a:ahLst/>
                <a:cxnLst/>
                <a:rect l="l" t="t" r="r" b="b"/>
                <a:pathLst>
                  <a:path h="1170939">
                    <a:moveTo>
                      <a:pt x="0" y="0"/>
                    </a:moveTo>
                    <a:lnTo>
                      <a:pt x="0" y="1170381"/>
                    </a:lnTo>
                  </a:path>
                </a:pathLst>
              </a:custGeom>
              <a:ln w="9525">
                <a:solidFill>
                  <a:srgbClr val="959595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bject 17">
                <a:extLst>
                  <a:ext uri="{FF2B5EF4-FFF2-40B4-BE49-F238E27FC236}">
                    <a16:creationId xmlns:a16="http://schemas.microsoft.com/office/drawing/2014/main" id="{4155CB42-9DD1-DB4D-2F3A-E1415B8D4BF6}"/>
                  </a:ext>
                </a:extLst>
              </p:cNvPr>
              <p:cNvSpPr/>
              <p:nvPr/>
            </p:nvSpPr>
            <p:spPr>
              <a:xfrm>
                <a:off x="3960558" y="2829699"/>
                <a:ext cx="2000250" cy="1906270"/>
              </a:xfrm>
              <a:custGeom>
                <a:avLst/>
                <a:gdLst/>
                <a:ahLst/>
                <a:cxnLst/>
                <a:rect l="l" t="t" r="r" b="b"/>
                <a:pathLst>
                  <a:path w="2000250" h="1906270">
                    <a:moveTo>
                      <a:pt x="1284960" y="1352753"/>
                    </a:moveTo>
                    <a:lnTo>
                      <a:pt x="1215339" y="1318615"/>
                    </a:lnTo>
                    <a:lnTo>
                      <a:pt x="1215593" y="1352753"/>
                    </a:lnTo>
                    <a:lnTo>
                      <a:pt x="1234655" y="1352753"/>
                    </a:lnTo>
                    <a:lnTo>
                      <a:pt x="1284960" y="1352753"/>
                    </a:lnTo>
                    <a:close/>
                  </a:path>
                  <a:path w="2000250" h="1906270">
                    <a:moveTo>
                      <a:pt x="1291831" y="1356118"/>
                    </a:moveTo>
                    <a:lnTo>
                      <a:pt x="1285265" y="1352905"/>
                    </a:lnTo>
                    <a:lnTo>
                      <a:pt x="1234655" y="1352753"/>
                    </a:lnTo>
                    <a:lnTo>
                      <a:pt x="1215593" y="1352905"/>
                    </a:lnTo>
                    <a:lnTo>
                      <a:pt x="750049" y="1356499"/>
                    </a:lnTo>
                    <a:lnTo>
                      <a:pt x="749795" y="1322197"/>
                    </a:lnTo>
                    <a:lnTo>
                      <a:pt x="673900" y="1360881"/>
                    </a:lnTo>
                    <a:lnTo>
                      <a:pt x="750379" y="1398397"/>
                    </a:lnTo>
                    <a:lnTo>
                      <a:pt x="750112" y="1364259"/>
                    </a:lnTo>
                    <a:lnTo>
                      <a:pt x="750112" y="1364119"/>
                    </a:lnTo>
                    <a:lnTo>
                      <a:pt x="1215656" y="1360525"/>
                    </a:lnTo>
                    <a:lnTo>
                      <a:pt x="1215923" y="1394815"/>
                    </a:lnTo>
                    <a:lnTo>
                      <a:pt x="1291831" y="1356118"/>
                    </a:lnTo>
                    <a:close/>
                  </a:path>
                  <a:path w="2000250" h="1906270">
                    <a:moveTo>
                      <a:pt x="1423403" y="1185583"/>
                    </a:moveTo>
                    <a:lnTo>
                      <a:pt x="1389100" y="1185849"/>
                    </a:lnTo>
                    <a:lnTo>
                      <a:pt x="1385519" y="721499"/>
                    </a:lnTo>
                    <a:lnTo>
                      <a:pt x="1419809" y="721233"/>
                    </a:lnTo>
                    <a:lnTo>
                      <a:pt x="1410233" y="702449"/>
                    </a:lnTo>
                    <a:lnTo>
                      <a:pt x="1381125" y="645337"/>
                    </a:lnTo>
                    <a:lnTo>
                      <a:pt x="1343609" y="721829"/>
                    </a:lnTo>
                    <a:lnTo>
                      <a:pt x="1377899" y="721550"/>
                    </a:lnTo>
                    <a:lnTo>
                      <a:pt x="1381480" y="1185900"/>
                    </a:lnTo>
                    <a:lnTo>
                      <a:pt x="1347203" y="1186180"/>
                    </a:lnTo>
                    <a:lnTo>
                      <a:pt x="1385887" y="1262075"/>
                    </a:lnTo>
                    <a:lnTo>
                      <a:pt x="1413891" y="1204963"/>
                    </a:lnTo>
                    <a:lnTo>
                      <a:pt x="1423403" y="1185583"/>
                    </a:lnTo>
                    <a:close/>
                  </a:path>
                  <a:path w="2000250" h="1906270">
                    <a:moveTo>
                      <a:pt x="2000250" y="1810943"/>
                    </a:moveTo>
                    <a:lnTo>
                      <a:pt x="1992630" y="1807133"/>
                    </a:lnTo>
                    <a:lnTo>
                      <a:pt x="1924050" y="1772843"/>
                    </a:lnTo>
                    <a:lnTo>
                      <a:pt x="1924050" y="1807133"/>
                    </a:lnTo>
                    <a:lnTo>
                      <a:pt x="1835988" y="1807133"/>
                    </a:lnTo>
                    <a:lnTo>
                      <a:pt x="1832737" y="76225"/>
                    </a:lnTo>
                    <a:lnTo>
                      <a:pt x="1867039" y="76136"/>
                    </a:lnTo>
                    <a:lnTo>
                      <a:pt x="1857502" y="57162"/>
                    </a:lnTo>
                    <a:lnTo>
                      <a:pt x="1843443" y="57162"/>
                    </a:lnTo>
                    <a:lnTo>
                      <a:pt x="1857502" y="57150"/>
                    </a:lnTo>
                    <a:lnTo>
                      <a:pt x="1828800" y="0"/>
                    </a:lnTo>
                    <a:lnTo>
                      <a:pt x="1790839" y="76276"/>
                    </a:lnTo>
                    <a:lnTo>
                      <a:pt x="1825117" y="76225"/>
                    </a:lnTo>
                    <a:lnTo>
                      <a:pt x="1828368" y="1807133"/>
                    </a:lnTo>
                    <a:lnTo>
                      <a:pt x="76200" y="1807133"/>
                    </a:lnTo>
                    <a:lnTo>
                      <a:pt x="76200" y="1772843"/>
                    </a:lnTo>
                    <a:lnTo>
                      <a:pt x="0" y="1810943"/>
                    </a:lnTo>
                    <a:lnTo>
                      <a:pt x="76200" y="1849043"/>
                    </a:lnTo>
                    <a:lnTo>
                      <a:pt x="76200" y="1814753"/>
                    </a:lnTo>
                    <a:lnTo>
                      <a:pt x="1828380" y="1814753"/>
                    </a:lnTo>
                    <a:lnTo>
                      <a:pt x="1828419" y="1830006"/>
                    </a:lnTo>
                    <a:lnTo>
                      <a:pt x="1794129" y="1830070"/>
                    </a:lnTo>
                    <a:lnTo>
                      <a:pt x="1832368" y="1906193"/>
                    </a:lnTo>
                    <a:lnTo>
                      <a:pt x="1860804" y="1849043"/>
                    </a:lnTo>
                    <a:lnTo>
                      <a:pt x="1870329" y="1829917"/>
                    </a:lnTo>
                    <a:lnTo>
                      <a:pt x="1836039" y="1829993"/>
                    </a:lnTo>
                    <a:lnTo>
                      <a:pt x="1836000" y="1814753"/>
                    </a:lnTo>
                    <a:lnTo>
                      <a:pt x="1924050" y="1814753"/>
                    </a:lnTo>
                    <a:lnTo>
                      <a:pt x="1924050" y="1849043"/>
                    </a:lnTo>
                    <a:lnTo>
                      <a:pt x="1992630" y="1814753"/>
                    </a:lnTo>
                    <a:lnTo>
                      <a:pt x="2000250" y="181094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object 18">
              <a:extLst>
                <a:ext uri="{FF2B5EF4-FFF2-40B4-BE49-F238E27FC236}">
                  <a16:creationId xmlns:a16="http://schemas.microsoft.com/office/drawing/2014/main" id="{878C512A-33F9-7135-27E3-67F000B5B690}"/>
                </a:ext>
              </a:extLst>
            </p:cNvPr>
            <p:cNvSpPr txBox="1"/>
            <p:nvPr/>
          </p:nvSpPr>
          <p:spPr>
            <a:xfrm>
              <a:off x="4491507" y="4223918"/>
              <a:ext cx="902335" cy="1513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BLOCK_WIDTH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7" name="object 19">
              <a:extLst>
                <a:ext uri="{FF2B5EF4-FFF2-40B4-BE49-F238E27FC236}">
                  <a16:creationId xmlns:a16="http://schemas.microsoft.com/office/drawing/2014/main" id="{54DBA629-AD5D-003F-3BDA-C4906714E190}"/>
                </a:ext>
              </a:extLst>
            </p:cNvPr>
            <p:cNvSpPr txBox="1"/>
            <p:nvPr/>
          </p:nvSpPr>
          <p:spPr>
            <a:xfrm>
              <a:off x="4726838" y="4466806"/>
              <a:ext cx="432434" cy="1513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WIDTH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8" name="object 20">
              <a:extLst>
                <a:ext uri="{FF2B5EF4-FFF2-40B4-BE49-F238E27FC236}">
                  <a16:creationId xmlns:a16="http://schemas.microsoft.com/office/drawing/2014/main" id="{EDCB28AD-244C-4729-2B38-57D28DC90B22}"/>
                </a:ext>
              </a:extLst>
            </p:cNvPr>
            <p:cNvSpPr txBox="1"/>
            <p:nvPr/>
          </p:nvSpPr>
          <p:spPr>
            <a:xfrm>
              <a:off x="2828594" y="4466806"/>
              <a:ext cx="419734" cy="1513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WIDTH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9" name="object 21">
              <a:extLst>
                <a:ext uri="{FF2B5EF4-FFF2-40B4-BE49-F238E27FC236}">
                  <a16:creationId xmlns:a16="http://schemas.microsoft.com/office/drawing/2014/main" id="{1005E5AF-AEB6-926D-84EA-FD027FD0A709}"/>
                </a:ext>
              </a:extLst>
            </p:cNvPr>
            <p:cNvGrpSpPr/>
            <p:nvPr/>
          </p:nvGrpSpPr>
          <p:grpSpPr>
            <a:xfrm>
              <a:off x="2131758" y="983043"/>
              <a:ext cx="3695700" cy="3695700"/>
              <a:chOff x="2131758" y="983043"/>
              <a:chExt cx="3695700" cy="3695700"/>
            </a:xfrm>
          </p:grpSpPr>
          <p:sp>
            <p:nvSpPr>
              <p:cNvPr id="93" name="object 22">
                <a:extLst>
                  <a:ext uri="{FF2B5EF4-FFF2-40B4-BE49-F238E27FC236}">
                    <a16:creationId xmlns:a16="http://schemas.microsoft.com/office/drawing/2014/main" id="{A5D87F8B-585A-6828-5EFD-43377455686C}"/>
                  </a:ext>
                </a:extLst>
              </p:cNvPr>
              <p:cNvSpPr/>
              <p:nvPr/>
            </p:nvSpPr>
            <p:spPr>
              <a:xfrm>
                <a:off x="4977383" y="3939539"/>
                <a:ext cx="41275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40004">
                    <a:moveTo>
                      <a:pt x="41148" y="39624"/>
                    </a:moveTo>
                    <a:lnTo>
                      <a:pt x="0" y="39624"/>
                    </a:lnTo>
                    <a:lnTo>
                      <a:pt x="0" y="0"/>
                    </a:lnTo>
                    <a:lnTo>
                      <a:pt x="41148" y="0"/>
                    </a:lnTo>
                    <a:lnTo>
                      <a:pt x="41148" y="39624"/>
                    </a:lnTo>
                    <a:close/>
                  </a:path>
                </a:pathLst>
              </a:custGeom>
              <a:solidFill>
                <a:srgbClr val="FF66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bject 23">
                <a:extLst>
                  <a:ext uri="{FF2B5EF4-FFF2-40B4-BE49-F238E27FC236}">
                    <a16:creationId xmlns:a16="http://schemas.microsoft.com/office/drawing/2014/main" id="{37ACD96D-294D-81C3-25F8-5272FE286AFC}"/>
                  </a:ext>
                </a:extLst>
              </p:cNvPr>
              <p:cNvSpPr/>
              <p:nvPr/>
            </p:nvSpPr>
            <p:spPr>
              <a:xfrm>
                <a:off x="4972583" y="3934599"/>
                <a:ext cx="5143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1435" h="50164">
                    <a:moveTo>
                      <a:pt x="51206" y="50012"/>
                    </a:moveTo>
                    <a:lnTo>
                      <a:pt x="0" y="50012"/>
                    </a:lnTo>
                    <a:lnTo>
                      <a:pt x="0" y="0"/>
                    </a:lnTo>
                    <a:lnTo>
                      <a:pt x="51206" y="0"/>
                    </a:lnTo>
                    <a:lnTo>
                      <a:pt x="51206" y="4762"/>
                    </a:lnTo>
                    <a:lnTo>
                      <a:pt x="9524" y="4762"/>
                    </a:lnTo>
                    <a:lnTo>
                      <a:pt x="4762" y="9525"/>
                    </a:lnTo>
                    <a:lnTo>
                      <a:pt x="9524" y="9525"/>
                    </a:lnTo>
                    <a:lnTo>
                      <a:pt x="9524" y="40487"/>
                    </a:lnTo>
                    <a:lnTo>
                      <a:pt x="4762" y="40487"/>
                    </a:lnTo>
                    <a:lnTo>
                      <a:pt x="9524" y="45250"/>
                    </a:lnTo>
                    <a:lnTo>
                      <a:pt x="51206" y="45250"/>
                    </a:lnTo>
                    <a:lnTo>
                      <a:pt x="51206" y="50012"/>
                    </a:lnTo>
                    <a:close/>
                  </a:path>
                  <a:path w="51435" h="50164">
                    <a:moveTo>
                      <a:pt x="9524" y="9525"/>
                    </a:moveTo>
                    <a:lnTo>
                      <a:pt x="4762" y="9525"/>
                    </a:lnTo>
                    <a:lnTo>
                      <a:pt x="9524" y="4762"/>
                    </a:lnTo>
                    <a:lnTo>
                      <a:pt x="9524" y="9525"/>
                    </a:lnTo>
                    <a:close/>
                  </a:path>
                  <a:path w="51435" h="50164">
                    <a:moveTo>
                      <a:pt x="41681" y="9525"/>
                    </a:moveTo>
                    <a:lnTo>
                      <a:pt x="9524" y="9525"/>
                    </a:lnTo>
                    <a:lnTo>
                      <a:pt x="9524" y="4762"/>
                    </a:lnTo>
                    <a:lnTo>
                      <a:pt x="41681" y="4762"/>
                    </a:lnTo>
                    <a:lnTo>
                      <a:pt x="41681" y="9525"/>
                    </a:lnTo>
                    <a:close/>
                  </a:path>
                  <a:path w="51435" h="50164">
                    <a:moveTo>
                      <a:pt x="41681" y="45250"/>
                    </a:moveTo>
                    <a:lnTo>
                      <a:pt x="41681" y="4762"/>
                    </a:lnTo>
                    <a:lnTo>
                      <a:pt x="46443" y="9525"/>
                    </a:lnTo>
                    <a:lnTo>
                      <a:pt x="51206" y="9524"/>
                    </a:lnTo>
                    <a:lnTo>
                      <a:pt x="51206" y="40487"/>
                    </a:lnTo>
                    <a:lnTo>
                      <a:pt x="46443" y="40487"/>
                    </a:lnTo>
                    <a:lnTo>
                      <a:pt x="41681" y="45250"/>
                    </a:lnTo>
                    <a:close/>
                  </a:path>
                  <a:path w="51435" h="50164">
                    <a:moveTo>
                      <a:pt x="51206" y="9524"/>
                    </a:moveTo>
                    <a:lnTo>
                      <a:pt x="46443" y="9525"/>
                    </a:lnTo>
                    <a:lnTo>
                      <a:pt x="41681" y="4762"/>
                    </a:lnTo>
                    <a:lnTo>
                      <a:pt x="51206" y="4762"/>
                    </a:lnTo>
                    <a:lnTo>
                      <a:pt x="51206" y="9524"/>
                    </a:lnTo>
                    <a:close/>
                  </a:path>
                  <a:path w="51435" h="50164">
                    <a:moveTo>
                      <a:pt x="9524" y="45250"/>
                    </a:moveTo>
                    <a:lnTo>
                      <a:pt x="4762" y="40487"/>
                    </a:lnTo>
                    <a:lnTo>
                      <a:pt x="9524" y="40487"/>
                    </a:lnTo>
                    <a:lnTo>
                      <a:pt x="9524" y="45250"/>
                    </a:lnTo>
                    <a:close/>
                  </a:path>
                  <a:path w="51435" h="50164">
                    <a:moveTo>
                      <a:pt x="41681" y="45250"/>
                    </a:moveTo>
                    <a:lnTo>
                      <a:pt x="9524" y="45250"/>
                    </a:lnTo>
                    <a:lnTo>
                      <a:pt x="9524" y="40487"/>
                    </a:lnTo>
                    <a:lnTo>
                      <a:pt x="41681" y="40487"/>
                    </a:lnTo>
                    <a:lnTo>
                      <a:pt x="41681" y="45250"/>
                    </a:lnTo>
                    <a:close/>
                  </a:path>
                  <a:path w="51435" h="50164">
                    <a:moveTo>
                      <a:pt x="51206" y="45250"/>
                    </a:moveTo>
                    <a:lnTo>
                      <a:pt x="41681" y="45250"/>
                    </a:lnTo>
                    <a:lnTo>
                      <a:pt x="46443" y="40487"/>
                    </a:lnTo>
                    <a:lnTo>
                      <a:pt x="51206" y="40487"/>
                    </a:lnTo>
                    <a:lnTo>
                      <a:pt x="51206" y="45250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bject 24">
                <a:extLst>
                  <a:ext uri="{FF2B5EF4-FFF2-40B4-BE49-F238E27FC236}">
                    <a16:creationId xmlns:a16="http://schemas.microsoft.com/office/drawing/2014/main" id="{99E0A2F8-1CA1-9B9F-4668-81575F990536}"/>
                  </a:ext>
                </a:extLst>
              </p:cNvPr>
              <p:cNvSpPr/>
              <p:nvPr/>
            </p:nvSpPr>
            <p:spPr>
              <a:xfrm>
                <a:off x="3929595" y="3939362"/>
                <a:ext cx="1035050" cy="40640"/>
              </a:xfrm>
              <a:custGeom>
                <a:avLst/>
                <a:gdLst/>
                <a:ahLst/>
                <a:cxnLst/>
                <a:rect l="l" t="t" r="r" b="b"/>
                <a:pathLst>
                  <a:path w="1035050" h="40639">
                    <a:moveTo>
                      <a:pt x="0" y="0"/>
                    </a:moveTo>
                    <a:lnTo>
                      <a:pt x="1034656" y="0"/>
                    </a:lnTo>
                  </a:path>
                  <a:path w="1035050" h="40639">
                    <a:moveTo>
                      <a:pt x="0" y="40487"/>
                    </a:moveTo>
                    <a:lnTo>
                      <a:pt x="1034656" y="40487"/>
                    </a:lnTo>
                  </a:path>
                </a:pathLst>
              </a:custGeom>
              <a:ln w="9525">
                <a:solidFill>
                  <a:srgbClr val="959595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bject 25">
                <a:extLst>
                  <a:ext uri="{FF2B5EF4-FFF2-40B4-BE49-F238E27FC236}">
                    <a16:creationId xmlns:a16="http://schemas.microsoft.com/office/drawing/2014/main" id="{406DD26D-4406-3F98-20E8-DDC294C20A1D}"/>
                  </a:ext>
                </a:extLst>
              </p:cNvPr>
              <p:cNvSpPr/>
              <p:nvPr/>
            </p:nvSpPr>
            <p:spPr>
              <a:xfrm>
                <a:off x="2131758" y="983043"/>
                <a:ext cx="3695700" cy="3695700"/>
              </a:xfrm>
              <a:custGeom>
                <a:avLst/>
                <a:gdLst/>
                <a:ahLst/>
                <a:cxnLst/>
                <a:rect l="l" t="t" r="r" b="b"/>
                <a:pathLst>
                  <a:path w="3695700" h="3695700">
                    <a:moveTo>
                      <a:pt x="1820468" y="3654031"/>
                    </a:moveTo>
                    <a:lnTo>
                      <a:pt x="1813039" y="3650335"/>
                    </a:lnTo>
                    <a:lnTo>
                      <a:pt x="1744192" y="3616071"/>
                    </a:lnTo>
                    <a:lnTo>
                      <a:pt x="1744256" y="3650373"/>
                    </a:lnTo>
                    <a:lnTo>
                      <a:pt x="76187" y="3653650"/>
                    </a:lnTo>
                    <a:lnTo>
                      <a:pt x="76123" y="3619347"/>
                    </a:lnTo>
                    <a:lnTo>
                      <a:pt x="0" y="3657600"/>
                    </a:lnTo>
                    <a:lnTo>
                      <a:pt x="76276" y="3695547"/>
                    </a:lnTo>
                    <a:lnTo>
                      <a:pt x="76200" y="3661295"/>
                    </a:lnTo>
                    <a:lnTo>
                      <a:pt x="1744268" y="3657993"/>
                    </a:lnTo>
                    <a:lnTo>
                      <a:pt x="1744345" y="3692271"/>
                    </a:lnTo>
                    <a:lnTo>
                      <a:pt x="1820468" y="3654031"/>
                    </a:lnTo>
                    <a:close/>
                  </a:path>
                  <a:path w="3695700" h="3695700">
                    <a:moveTo>
                      <a:pt x="3695598" y="76250"/>
                    </a:moveTo>
                    <a:lnTo>
                      <a:pt x="3686073" y="57150"/>
                    </a:lnTo>
                    <a:lnTo>
                      <a:pt x="3657600" y="0"/>
                    </a:lnTo>
                    <a:lnTo>
                      <a:pt x="3619398" y="76149"/>
                    </a:lnTo>
                    <a:lnTo>
                      <a:pt x="3653688" y="76200"/>
                    </a:lnTo>
                    <a:lnTo>
                      <a:pt x="3651491" y="1733550"/>
                    </a:lnTo>
                    <a:lnTo>
                      <a:pt x="3617214" y="1733499"/>
                    </a:lnTo>
                    <a:lnTo>
                      <a:pt x="3655212" y="1809750"/>
                    </a:lnTo>
                    <a:lnTo>
                      <a:pt x="3683876" y="1752600"/>
                    </a:lnTo>
                    <a:lnTo>
                      <a:pt x="3693414" y="1733600"/>
                    </a:lnTo>
                    <a:lnTo>
                      <a:pt x="3659111" y="1733562"/>
                    </a:lnTo>
                    <a:lnTo>
                      <a:pt x="3661308" y="76212"/>
                    </a:lnTo>
                    <a:lnTo>
                      <a:pt x="3695598" y="762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object 26">
              <a:extLst>
                <a:ext uri="{FF2B5EF4-FFF2-40B4-BE49-F238E27FC236}">
                  <a16:creationId xmlns:a16="http://schemas.microsoft.com/office/drawing/2014/main" id="{3219D64C-9D78-F7B1-F2FA-97039917E93F}"/>
                </a:ext>
              </a:extLst>
            </p:cNvPr>
            <p:cNvSpPr txBox="1"/>
            <p:nvPr/>
          </p:nvSpPr>
          <p:spPr>
            <a:xfrm>
              <a:off x="5361076" y="3278354"/>
              <a:ext cx="138499" cy="97853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BLOCK_WIDTHE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object 27">
              <a:extLst>
                <a:ext uri="{FF2B5EF4-FFF2-40B4-BE49-F238E27FC236}">
                  <a16:creationId xmlns:a16="http://schemas.microsoft.com/office/drawing/2014/main" id="{3A1985CD-E56E-B402-C7BF-02D447BB5729}"/>
                </a:ext>
              </a:extLst>
            </p:cNvPr>
            <p:cNvSpPr txBox="1"/>
            <p:nvPr/>
          </p:nvSpPr>
          <p:spPr>
            <a:xfrm>
              <a:off x="5791847" y="1581856"/>
              <a:ext cx="138499" cy="43243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WIDTH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2" name="object 28">
              <a:extLst>
                <a:ext uri="{FF2B5EF4-FFF2-40B4-BE49-F238E27FC236}">
                  <a16:creationId xmlns:a16="http://schemas.microsoft.com/office/drawing/2014/main" id="{4EA68650-9C8F-2658-3B4D-7ED8E02C1531}"/>
                </a:ext>
              </a:extLst>
            </p:cNvPr>
            <p:cNvSpPr txBox="1"/>
            <p:nvPr/>
          </p:nvSpPr>
          <p:spPr>
            <a:xfrm>
              <a:off x="5788824" y="3601804"/>
              <a:ext cx="138499" cy="432434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WIDTH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3" name="object 29">
              <a:extLst>
                <a:ext uri="{FF2B5EF4-FFF2-40B4-BE49-F238E27FC236}">
                  <a16:creationId xmlns:a16="http://schemas.microsoft.com/office/drawing/2014/main" id="{A1C846B1-EA22-B48F-878D-1672DF4E6DDC}"/>
                </a:ext>
              </a:extLst>
            </p:cNvPr>
            <p:cNvSpPr txBox="1"/>
            <p:nvPr/>
          </p:nvSpPr>
          <p:spPr>
            <a:xfrm>
              <a:off x="1371777" y="3829253"/>
              <a:ext cx="351790" cy="2212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350" spc="-5" dirty="0">
                  <a:solidFill>
                    <a:schemeClr val="tx1"/>
                  </a:solidFill>
                  <a:latin typeface="Rockwell"/>
                  <a:cs typeface="Rockwell"/>
                </a:rPr>
                <a:t>R</a:t>
              </a:r>
              <a:r>
                <a:rPr sz="1350" spc="-70" dirty="0">
                  <a:solidFill>
                    <a:schemeClr val="tx1"/>
                  </a:solidFill>
                  <a:latin typeface="Rockwell"/>
                  <a:cs typeface="Rockwell"/>
                </a:rPr>
                <a:t>o</a:t>
              </a:r>
              <a:r>
                <a:rPr sz="1350" dirty="0">
                  <a:solidFill>
                    <a:schemeClr val="tx1"/>
                  </a:solidFill>
                  <a:latin typeface="Rockwell"/>
                  <a:cs typeface="Rockwell"/>
                </a:rPr>
                <a:t>w</a:t>
              </a:r>
              <a:endParaRPr sz="1350">
                <a:solidFill>
                  <a:schemeClr val="tx1"/>
                </a:solidFill>
                <a:latin typeface="Rockwell"/>
                <a:cs typeface="Rockwell"/>
              </a:endParaRPr>
            </a:p>
          </p:txBody>
        </p:sp>
        <p:sp>
          <p:nvSpPr>
            <p:cNvPr id="84" name="object 30">
              <a:extLst>
                <a:ext uri="{FF2B5EF4-FFF2-40B4-BE49-F238E27FC236}">
                  <a16:creationId xmlns:a16="http://schemas.microsoft.com/office/drawing/2014/main" id="{F265A216-EDA7-09C4-D320-2FA5DDFD18DA}"/>
                </a:ext>
              </a:extLst>
            </p:cNvPr>
            <p:cNvSpPr/>
            <p:nvPr/>
          </p:nvSpPr>
          <p:spPr>
            <a:xfrm>
              <a:off x="1674037" y="3804856"/>
              <a:ext cx="361950" cy="257175"/>
            </a:xfrm>
            <a:custGeom>
              <a:avLst/>
              <a:gdLst/>
              <a:ahLst/>
              <a:cxnLst/>
              <a:rect l="l" t="t" r="r" b="b"/>
              <a:pathLst>
                <a:path w="361950" h="257175">
                  <a:moveTo>
                    <a:pt x="248529" y="128555"/>
                  </a:moveTo>
                  <a:lnTo>
                    <a:pt x="119392" y="53225"/>
                  </a:lnTo>
                  <a:lnTo>
                    <a:pt x="105244" y="29768"/>
                  </a:lnTo>
                  <a:lnTo>
                    <a:pt x="105359" y="25704"/>
                  </a:lnTo>
                  <a:lnTo>
                    <a:pt x="132562" y="0"/>
                  </a:lnTo>
                  <a:lnTo>
                    <a:pt x="136639" y="114"/>
                  </a:lnTo>
                  <a:lnTo>
                    <a:pt x="140652" y="800"/>
                  </a:lnTo>
                  <a:lnTo>
                    <a:pt x="144526" y="2057"/>
                  </a:lnTo>
                  <a:lnTo>
                    <a:pt x="148183" y="3860"/>
                  </a:lnTo>
                  <a:lnTo>
                    <a:pt x="312960" y="99974"/>
                  </a:lnTo>
                  <a:lnTo>
                    <a:pt x="305244" y="99974"/>
                  </a:lnTo>
                  <a:lnTo>
                    <a:pt x="305244" y="103873"/>
                  </a:lnTo>
                  <a:lnTo>
                    <a:pt x="290842" y="103873"/>
                  </a:lnTo>
                  <a:lnTo>
                    <a:pt x="248529" y="128555"/>
                  </a:lnTo>
                  <a:close/>
                </a:path>
                <a:path w="361950" h="257175">
                  <a:moveTo>
                    <a:pt x="199555" y="157124"/>
                  </a:moveTo>
                  <a:lnTo>
                    <a:pt x="0" y="157124"/>
                  </a:lnTo>
                  <a:lnTo>
                    <a:pt x="0" y="99974"/>
                  </a:lnTo>
                  <a:lnTo>
                    <a:pt x="199533" y="99974"/>
                  </a:lnTo>
                  <a:lnTo>
                    <a:pt x="248529" y="128555"/>
                  </a:lnTo>
                  <a:lnTo>
                    <a:pt x="199555" y="157124"/>
                  </a:lnTo>
                  <a:close/>
                </a:path>
                <a:path w="361950" h="257175">
                  <a:moveTo>
                    <a:pt x="312965" y="157124"/>
                  </a:moveTo>
                  <a:lnTo>
                    <a:pt x="305244" y="157124"/>
                  </a:lnTo>
                  <a:lnTo>
                    <a:pt x="305244" y="99974"/>
                  </a:lnTo>
                  <a:lnTo>
                    <a:pt x="312960" y="99974"/>
                  </a:lnTo>
                  <a:lnTo>
                    <a:pt x="361950" y="128549"/>
                  </a:lnTo>
                  <a:lnTo>
                    <a:pt x="312965" y="157124"/>
                  </a:lnTo>
                  <a:close/>
                </a:path>
                <a:path w="361950" h="257175">
                  <a:moveTo>
                    <a:pt x="290842" y="153238"/>
                  </a:moveTo>
                  <a:lnTo>
                    <a:pt x="248529" y="128555"/>
                  </a:lnTo>
                  <a:lnTo>
                    <a:pt x="290842" y="103873"/>
                  </a:lnTo>
                  <a:lnTo>
                    <a:pt x="290842" y="153238"/>
                  </a:lnTo>
                  <a:close/>
                </a:path>
                <a:path w="361950" h="257175">
                  <a:moveTo>
                    <a:pt x="305244" y="153238"/>
                  </a:moveTo>
                  <a:lnTo>
                    <a:pt x="290842" y="153238"/>
                  </a:lnTo>
                  <a:lnTo>
                    <a:pt x="290842" y="103873"/>
                  </a:lnTo>
                  <a:lnTo>
                    <a:pt x="305244" y="103873"/>
                  </a:lnTo>
                  <a:lnTo>
                    <a:pt x="305244" y="153238"/>
                  </a:lnTo>
                  <a:close/>
                </a:path>
                <a:path w="361950" h="257175">
                  <a:moveTo>
                    <a:pt x="132562" y="257111"/>
                  </a:moveTo>
                  <a:lnTo>
                    <a:pt x="105244" y="227342"/>
                  </a:lnTo>
                  <a:lnTo>
                    <a:pt x="105714" y="223291"/>
                  </a:lnTo>
                  <a:lnTo>
                    <a:pt x="248529" y="128555"/>
                  </a:lnTo>
                  <a:lnTo>
                    <a:pt x="290842" y="153238"/>
                  </a:lnTo>
                  <a:lnTo>
                    <a:pt x="305244" y="153238"/>
                  </a:lnTo>
                  <a:lnTo>
                    <a:pt x="305244" y="157124"/>
                  </a:lnTo>
                  <a:lnTo>
                    <a:pt x="312965" y="157124"/>
                  </a:lnTo>
                  <a:lnTo>
                    <a:pt x="148183" y="253250"/>
                  </a:lnTo>
                  <a:lnTo>
                    <a:pt x="144526" y="255054"/>
                  </a:lnTo>
                  <a:lnTo>
                    <a:pt x="140652" y="256311"/>
                  </a:lnTo>
                  <a:lnTo>
                    <a:pt x="136639" y="256997"/>
                  </a:lnTo>
                  <a:lnTo>
                    <a:pt x="132562" y="25711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5" name="object 31">
              <a:extLst>
                <a:ext uri="{FF2B5EF4-FFF2-40B4-BE49-F238E27FC236}">
                  <a16:creationId xmlns:a16="http://schemas.microsoft.com/office/drawing/2014/main" id="{9972AD01-9F00-9E5B-4D41-D11AF4DB5ED5}"/>
                </a:ext>
              </a:extLst>
            </p:cNvPr>
            <p:cNvSpPr txBox="1"/>
            <p:nvPr/>
          </p:nvSpPr>
          <p:spPr>
            <a:xfrm>
              <a:off x="4864430" y="4911877"/>
              <a:ext cx="304800" cy="2212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350" spc="-5" dirty="0">
                  <a:solidFill>
                    <a:schemeClr val="tx1"/>
                  </a:solidFill>
                  <a:latin typeface="Rockwell"/>
                  <a:cs typeface="Rockwell"/>
                </a:rPr>
                <a:t>Co</a:t>
              </a:r>
              <a:r>
                <a:rPr sz="1350" dirty="0">
                  <a:solidFill>
                    <a:schemeClr val="tx1"/>
                  </a:solidFill>
                  <a:latin typeface="Rockwell"/>
                  <a:cs typeface="Rockwell"/>
                </a:rPr>
                <a:t>l</a:t>
              </a:r>
              <a:endParaRPr sz="1350">
                <a:solidFill>
                  <a:schemeClr val="tx1"/>
                </a:solidFill>
                <a:latin typeface="Rockwell"/>
                <a:cs typeface="Rockwell"/>
              </a:endParaRPr>
            </a:p>
          </p:txBody>
        </p:sp>
        <p:grpSp>
          <p:nvGrpSpPr>
            <p:cNvPr id="86" name="object 32">
              <a:extLst>
                <a:ext uri="{FF2B5EF4-FFF2-40B4-BE49-F238E27FC236}">
                  <a16:creationId xmlns:a16="http://schemas.microsoft.com/office/drawing/2014/main" id="{337FE60E-16C0-C3B6-F632-F93B4A0FB6DD}"/>
                </a:ext>
              </a:extLst>
            </p:cNvPr>
            <p:cNvGrpSpPr/>
            <p:nvPr/>
          </p:nvGrpSpPr>
          <p:grpSpPr>
            <a:xfrm>
              <a:off x="2126995" y="968476"/>
              <a:ext cx="3139440" cy="3930015"/>
              <a:chOff x="2126995" y="968476"/>
              <a:chExt cx="3139440" cy="3930015"/>
            </a:xfrm>
          </p:grpSpPr>
          <p:sp>
            <p:nvSpPr>
              <p:cNvPr id="87" name="object 33">
                <a:extLst>
                  <a:ext uri="{FF2B5EF4-FFF2-40B4-BE49-F238E27FC236}">
                    <a16:creationId xmlns:a16="http://schemas.microsoft.com/office/drawing/2014/main" id="{47E968C3-CCED-E6E5-F273-960155658CCE}"/>
                  </a:ext>
                </a:extLst>
              </p:cNvPr>
              <p:cNvSpPr/>
              <p:nvPr/>
            </p:nvSpPr>
            <p:spPr>
              <a:xfrm>
                <a:off x="4894478" y="4680826"/>
                <a:ext cx="171450" cy="21728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bject 34">
                <a:extLst>
                  <a:ext uri="{FF2B5EF4-FFF2-40B4-BE49-F238E27FC236}">
                    <a16:creationId xmlns:a16="http://schemas.microsoft.com/office/drawing/2014/main" id="{DD6918F6-7E60-1585-75C0-EBC158E42B94}"/>
                  </a:ext>
                </a:extLst>
              </p:cNvPr>
              <p:cNvSpPr/>
              <p:nvPr/>
            </p:nvSpPr>
            <p:spPr>
              <a:xfrm>
                <a:off x="2132075" y="3933444"/>
                <a:ext cx="18002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00225" h="47625">
                    <a:moveTo>
                      <a:pt x="1799844" y="47244"/>
                    </a:moveTo>
                    <a:lnTo>
                      <a:pt x="0" y="47244"/>
                    </a:lnTo>
                    <a:lnTo>
                      <a:pt x="0" y="0"/>
                    </a:lnTo>
                    <a:lnTo>
                      <a:pt x="1799844" y="0"/>
                    </a:lnTo>
                    <a:lnTo>
                      <a:pt x="1799844" y="47244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bject 35">
                <a:extLst>
                  <a:ext uri="{FF2B5EF4-FFF2-40B4-BE49-F238E27FC236}">
                    <a16:creationId xmlns:a16="http://schemas.microsoft.com/office/drawing/2014/main" id="{8C7C01B0-43C9-2995-61DC-F0B0B9273418}"/>
                  </a:ext>
                </a:extLst>
              </p:cNvPr>
              <p:cNvSpPr/>
              <p:nvPr/>
            </p:nvSpPr>
            <p:spPr>
              <a:xfrm>
                <a:off x="2126995" y="3928643"/>
                <a:ext cx="18097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809750" h="57150">
                    <a:moveTo>
                      <a:pt x="1809750" y="57150"/>
                    </a:moveTo>
                    <a:lnTo>
                      <a:pt x="0" y="57150"/>
                    </a:lnTo>
                    <a:lnTo>
                      <a:pt x="0" y="0"/>
                    </a:lnTo>
                    <a:lnTo>
                      <a:pt x="1809750" y="0"/>
                    </a:lnTo>
                    <a:lnTo>
                      <a:pt x="1809750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47625"/>
                    </a:lnTo>
                    <a:lnTo>
                      <a:pt x="4762" y="47625"/>
                    </a:lnTo>
                    <a:lnTo>
                      <a:pt x="9525" y="52387"/>
                    </a:lnTo>
                    <a:lnTo>
                      <a:pt x="1809750" y="52387"/>
                    </a:lnTo>
                    <a:lnTo>
                      <a:pt x="1809750" y="57150"/>
                    </a:lnTo>
                    <a:close/>
                  </a:path>
                  <a:path w="1809750" h="57150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1809750" h="57150">
                    <a:moveTo>
                      <a:pt x="1800225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1800225" y="4762"/>
                    </a:lnTo>
                    <a:lnTo>
                      <a:pt x="1800225" y="9525"/>
                    </a:lnTo>
                    <a:close/>
                  </a:path>
                  <a:path w="1809750" h="57150">
                    <a:moveTo>
                      <a:pt x="1800225" y="52387"/>
                    </a:moveTo>
                    <a:lnTo>
                      <a:pt x="1800225" y="4762"/>
                    </a:lnTo>
                    <a:lnTo>
                      <a:pt x="1804987" y="9525"/>
                    </a:lnTo>
                    <a:lnTo>
                      <a:pt x="1809750" y="9525"/>
                    </a:lnTo>
                    <a:lnTo>
                      <a:pt x="1809750" y="47625"/>
                    </a:lnTo>
                    <a:lnTo>
                      <a:pt x="1804987" y="47625"/>
                    </a:lnTo>
                    <a:lnTo>
                      <a:pt x="1800225" y="52387"/>
                    </a:lnTo>
                    <a:close/>
                  </a:path>
                  <a:path w="1809750" h="57150">
                    <a:moveTo>
                      <a:pt x="1809750" y="9525"/>
                    </a:moveTo>
                    <a:lnTo>
                      <a:pt x="1804987" y="9525"/>
                    </a:lnTo>
                    <a:lnTo>
                      <a:pt x="1800225" y="4762"/>
                    </a:lnTo>
                    <a:lnTo>
                      <a:pt x="1809750" y="4762"/>
                    </a:lnTo>
                    <a:lnTo>
                      <a:pt x="1809750" y="9525"/>
                    </a:lnTo>
                    <a:close/>
                  </a:path>
                  <a:path w="1809750" h="57150">
                    <a:moveTo>
                      <a:pt x="9525" y="52387"/>
                    </a:moveTo>
                    <a:lnTo>
                      <a:pt x="4762" y="47625"/>
                    </a:lnTo>
                    <a:lnTo>
                      <a:pt x="9525" y="47625"/>
                    </a:lnTo>
                    <a:lnTo>
                      <a:pt x="9525" y="52387"/>
                    </a:lnTo>
                    <a:close/>
                  </a:path>
                  <a:path w="1809750" h="57150">
                    <a:moveTo>
                      <a:pt x="1800225" y="52387"/>
                    </a:moveTo>
                    <a:lnTo>
                      <a:pt x="9525" y="52387"/>
                    </a:lnTo>
                    <a:lnTo>
                      <a:pt x="9525" y="47625"/>
                    </a:lnTo>
                    <a:lnTo>
                      <a:pt x="1800225" y="47625"/>
                    </a:lnTo>
                    <a:lnTo>
                      <a:pt x="1800225" y="52387"/>
                    </a:lnTo>
                    <a:close/>
                  </a:path>
                  <a:path w="1809750" h="57150">
                    <a:moveTo>
                      <a:pt x="1809750" y="52387"/>
                    </a:moveTo>
                    <a:lnTo>
                      <a:pt x="1800225" y="52387"/>
                    </a:lnTo>
                    <a:lnTo>
                      <a:pt x="1804987" y="47625"/>
                    </a:lnTo>
                    <a:lnTo>
                      <a:pt x="1809750" y="47625"/>
                    </a:lnTo>
                    <a:lnTo>
                      <a:pt x="1809750" y="52387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bject 36">
                <a:extLst>
                  <a:ext uri="{FF2B5EF4-FFF2-40B4-BE49-F238E27FC236}">
                    <a16:creationId xmlns:a16="http://schemas.microsoft.com/office/drawing/2014/main" id="{A234C641-AC13-098F-C51B-E2DFBF86A259}"/>
                  </a:ext>
                </a:extLst>
              </p:cNvPr>
              <p:cNvSpPr/>
              <p:nvPr/>
            </p:nvSpPr>
            <p:spPr>
              <a:xfrm>
                <a:off x="4989575" y="982980"/>
                <a:ext cx="45720" cy="1828800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828800">
                    <a:moveTo>
                      <a:pt x="45720" y="1828800"/>
                    </a:moveTo>
                    <a:lnTo>
                      <a:pt x="0" y="1828800"/>
                    </a:lnTo>
                    <a:lnTo>
                      <a:pt x="0" y="0"/>
                    </a:lnTo>
                    <a:lnTo>
                      <a:pt x="45720" y="0"/>
                    </a:lnTo>
                    <a:lnTo>
                      <a:pt x="45720" y="182880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bject 37">
                <a:extLst>
                  <a:ext uri="{FF2B5EF4-FFF2-40B4-BE49-F238E27FC236}">
                    <a16:creationId xmlns:a16="http://schemas.microsoft.com/office/drawing/2014/main" id="{20C5A9EA-5407-2F76-3C6E-2A20488B9B81}"/>
                  </a:ext>
                </a:extLst>
              </p:cNvPr>
              <p:cNvSpPr/>
              <p:nvPr/>
            </p:nvSpPr>
            <p:spPr>
              <a:xfrm>
                <a:off x="4984495" y="978281"/>
                <a:ext cx="55244" cy="1838325"/>
              </a:xfrm>
              <a:custGeom>
                <a:avLst/>
                <a:gdLst/>
                <a:ahLst/>
                <a:cxnLst/>
                <a:rect l="l" t="t" r="r" b="b"/>
                <a:pathLst>
                  <a:path w="55245" h="1838325">
                    <a:moveTo>
                      <a:pt x="55245" y="1838325"/>
                    </a:moveTo>
                    <a:lnTo>
                      <a:pt x="0" y="1838325"/>
                    </a:lnTo>
                    <a:lnTo>
                      <a:pt x="0" y="0"/>
                    </a:lnTo>
                    <a:lnTo>
                      <a:pt x="55245" y="0"/>
                    </a:lnTo>
                    <a:lnTo>
                      <a:pt x="55245" y="4762"/>
                    </a:lnTo>
                    <a:lnTo>
                      <a:pt x="9525" y="4762"/>
                    </a:lnTo>
                    <a:lnTo>
                      <a:pt x="4762" y="9524"/>
                    </a:lnTo>
                    <a:lnTo>
                      <a:pt x="9525" y="9524"/>
                    </a:lnTo>
                    <a:lnTo>
                      <a:pt x="9525" y="1828800"/>
                    </a:lnTo>
                    <a:lnTo>
                      <a:pt x="4762" y="1828800"/>
                    </a:lnTo>
                    <a:lnTo>
                      <a:pt x="9525" y="1833562"/>
                    </a:lnTo>
                    <a:lnTo>
                      <a:pt x="55245" y="1833562"/>
                    </a:lnTo>
                    <a:lnTo>
                      <a:pt x="55245" y="1838325"/>
                    </a:lnTo>
                    <a:close/>
                  </a:path>
                  <a:path w="55245" h="1838325">
                    <a:moveTo>
                      <a:pt x="9525" y="9524"/>
                    </a:moveTo>
                    <a:lnTo>
                      <a:pt x="4762" y="9524"/>
                    </a:lnTo>
                    <a:lnTo>
                      <a:pt x="9525" y="4762"/>
                    </a:lnTo>
                    <a:lnTo>
                      <a:pt x="9525" y="9524"/>
                    </a:lnTo>
                    <a:close/>
                  </a:path>
                  <a:path w="55245" h="1838325">
                    <a:moveTo>
                      <a:pt x="45720" y="9524"/>
                    </a:moveTo>
                    <a:lnTo>
                      <a:pt x="9525" y="9524"/>
                    </a:lnTo>
                    <a:lnTo>
                      <a:pt x="9525" y="4762"/>
                    </a:lnTo>
                    <a:lnTo>
                      <a:pt x="45720" y="4762"/>
                    </a:lnTo>
                    <a:lnTo>
                      <a:pt x="45720" y="9524"/>
                    </a:lnTo>
                    <a:close/>
                  </a:path>
                  <a:path w="55245" h="1838325">
                    <a:moveTo>
                      <a:pt x="45720" y="1833562"/>
                    </a:moveTo>
                    <a:lnTo>
                      <a:pt x="45720" y="4762"/>
                    </a:lnTo>
                    <a:lnTo>
                      <a:pt x="50482" y="9524"/>
                    </a:lnTo>
                    <a:lnTo>
                      <a:pt x="55245" y="9524"/>
                    </a:lnTo>
                    <a:lnTo>
                      <a:pt x="55245" y="1828800"/>
                    </a:lnTo>
                    <a:lnTo>
                      <a:pt x="50482" y="1828800"/>
                    </a:lnTo>
                    <a:lnTo>
                      <a:pt x="45720" y="1833562"/>
                    </a:lnTo>
                    <a:close/>
                  </a:path>
                  <a:path w="55245" h="1838325">
                    <a:moveTo>
                      <a:pt x="55245" y="9524"/>
                    </a:moveTo>
                    <a:lnTo>
                      <a:pt x="50482" y="9524"/>
                    </a:lnTo>
                    <a:lnTo>
                      <a:pt x="45720" y="4762"/>
                    </a:lnTo>
                    <a:lnTo>
                      <a:pt x="55245" y="4762"/>
                    </a:lnTo>
                    <a:lnTo>
                      <a:pt x="55245" y="9524"/>
                    </a:lnTo>
                    <a:close/>
                  </a:path>
                  <a:path w="55245" h="1838325">
                    <a:moveTo>
                      <a:pt x="9525" y="1833562"/>
                    </a:moveTo>
                    <a:lnTo>
                      <a:pt x="4762" y="1828800"/>
                    </a:lnTo>
                    <a:lnTo>
                      <a:pt x="9525" y="1828800"/>
                    </a:lnTo>
                    <a:lnTo>
                      <a:pt x="9525" y="1833562"/>
                    </a:lnTo>
                    <a:close/>
                  </a:path>
                  <a:path w="55245" h="1838325">
                    <a:moveTo>
                      <a:pt x="45720" y="1833562"/>
                    </a:moveTo>
                    <a:lnTo>
                      <a:pt x="9525" y="1833562"/>
                    </a:lnTo>
                    <a:lnTo>
                      <a:pt x="9525" y="1828800"/>
                    </a:lnTo>
                    <a:lnTo>
                      <a:pt x="45720" y="1828800"/>
                    </a:lnTo>
                    <a:lnTo>
                      <a:pt x="45720" y="1833562"/>
                    </a:lnTo>
                    <a:close/>
                  </a:path>
                  <a:path w="55245" h="1838325">
                    <a:moveTo>
                      <a:pt x="55245" y="1833562"/>
                    </a:moveTo>
                    <a:lnTo>
                      <a:pt x="45720" y="1833562"/>
                    </a:lnTo>
                    <a:lnTo>
                      <a:pt x="50482" y="1828800"/>
                    </a:lnTo>
                    <a:lnTo>
                      <a:pt x="55245" y="1828800"/>
                    </a:lnTo>
                    <a:lnTo>
                      <a:pt x="55245" y="1833562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bject 38">
                <a:extLst>
                  <a:ext uri="{FF2B5EF4-FFF2-40B4-BE49-F238E27FC236}">
                    <a16:creationId xmlns:a16="http://schemas.microsoft.com/office/drawing/2014/main" id="{3C583FA7-D69B-7F17-7446-2F9957790F9F}"/>
                  </a:ext>
                </a:extLst>
              </p:cNvPr>
              <p:cNvSpPr/>
              <p:nvPr/>
            </p:nvSpPr>
            <p:spPr>
              <a:xfrm>
                <a:off x="2134793" y="968476"/>
                <a:ext cx="3131820" cy="3134995"/>
              </a:xfrm>
              <a:custGeom>
                <a:avLst/>
                <a:gdLst/>
                <a:ahLst/>
                <a:cxnLst/>
                <a:rect l="l" t="t" r="r" b="b"/>
                <a:pathLst>
                  <a:path w="3131820" h="3134995">
                    <a:moveTo>
                      <a:pt x="1822196" y="2508300"/>
                    </a:moveTo>
                    <a:lnTo>
                      <a:pt x="1812671" y="2508300"/>
                    </a:lnTo>
                    <a:lnTo>
                      <a:pt x="1812671" y="2517825"/>
                    </a:lnTo>
                    <a:lnTo>
                      <a:pt x="1812671" y="3125038"/>
                    </a:lnTo>
                    <a:lnTo>
                      <a:pt x="9525" y="3125038"/>
                    </a:lnTo>
                    <a:lnTo>
                      <a:pt x="9525" y="2517825"/>
                    </a:lnTo>
                    <a:lnTo>
                      <a:pt x="1812671" y="2517825"/>
                    </a:lnTo>
                    <a:lnTo>
                      <a:pt x="1812671" y="2508300"/>
                    </a:lnTo>
                    <a:lnTo>
                      <a:pt x="0" y="2508300"/>
                    </a:lnTo>
                    <a:lnTo>
                      <a:pt x="0" y="3134563"/>
                    </a:lnTo>
                    <a:lnTo>
                      <a:pt x="1822196" y="3134563"/>
                    </a:lnTo>
                    <a:lnTo>
                      <a:pt x="1822196" y="3129800"/>
                    </a:lnTo>
                    <a:lnTo>
                      <a:pt x="1822196" y="3125038"/>
                    </a:lnTo>
                    <a:lnTo>
                      <a:pt x="1822196" y="2517825"/>
                    </a:lnTo>
                    <a:lnTo>
                      <a:pt x="1822196" y="2513063"/>
                    </a:lnTo>
                    <a:lnTo>
                      <a:pt x="1822196" y="2508300"/>
                    </a:lnTo>
                    <a:close/>
                  </a:path>
                  <a:path w="3131820" h="3134995">
                    <a:moveTo>
                      <a:pt x="3131324" y="0"/>
                    </a:moveTo>
                    <a:lnTo>
                      <a:pt x="3121799" y="0"/>
                    </a:lnTo>
                    <a:lnTo>
                      <a:pt x="3121799" y="9525"/>
                    </a:lnTo>
                    <a:lnTo>
                      <a:pt x="3121799" y="1827110"/>
                    </a:lnTo>
                    <a:lnTo>
                      <a:pt x="2513380" y="1827110"/>
                    </a:lnTo>
                    <a:lnTo>
                      <a:pt x="2513380" y="9525"/>
                    </a:lnTo>
                    <a:lnTo>
                      <a:pt x="3121799" y="9525"/>
                    </a:lnTo>
                    <a:lnTo>
                      <a:pt x="3121799" y="0"/>
                    </a:lnTo>
                    <a:lnTo>
                      <a:pt x="2503855" y="0"/>
                    </a:lnTo>
                    <a:lnTo>
                      <a:pt x="2503855" y="1836635"/>
                    </a:lnTo>
                    <a:lnTo>
                      <a:pt x="3131324" y="1836635"/>
                    </a:lnTo>
                    <a:lnTo>
                      <a:pt x="3131324" y="1831873"/>
                    </a:lnTo>
                    <a:lnTo>
                      <a:pt x="3131324" y="1827110"/>
                    </a:lnTo>
                    <a:lnTo>
                      <a:pt x="3131324" y="9525"/>
                    </a:lnTo>
                    <a:lnTo>
                      <a:pt x="3131324" y="4762"/>
                    </a:lnTo>
                    <a:lnTo>
                      <a:pt x="313132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926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>
            <a:extLst>
              <a:ext uri="{FF2B5EF4-FFF2-40B4-BE49-F238E27FC236}">
                <a16:creationId xmlns:a16="http://schemas.microsoft.com/office/drawing/2014/main" id="{0D495464-553A-1645-37D9-CAA1FCFCE360}"/>
              </a:ext>
            </a:extLst>
          </p:cNvPr>
          <p:cNvSpPr txBox="1"/>
          <p:nvPr/>
        </p:nvSpPr>
        <p:spPr>
          <a:xfrm>
            <a:off x="609599" y="304800"/>
            <a:ext cx="5734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tile</a:t>
            </a:r>
            <a:r>
              <a:rPr lang="zh-CN" altLang="en-US">
                <a:solidFill>
                  <a:schemeClr val="tx1"/>
                </a:solidFill>
              </a:rPr>
              <a:t>的矩阵乘法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每个线程的执行分为若干阶段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每个线程块在各个阶段访问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tile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tile</a:t>
            </a:r>
          </a:p>
          <a:p>
            <a:r>
              <a:rPr lang="zh-CN" altLang="en-US">
                <a:solidFill>
                  <a:schemeClr val="tx1"/>
                </a:solidFill>
              </a:rPr>
              <a:t>每个</a:t>
            </a:r>
            <a:r>
              <a:rPr lang="en-US" altLang="zh-CN">
                <a:solidFill>
                  <a:schemeClr val="tx1"/>
                </a:solidFill>
              </a:rPr>
              <a:t>tile</a:t>
            </a:r>
            <a:r>
              <a:rPr lang="zh-CN" altLang="en-US">
                <a:solidFill>
                  <a:schemeClr val="tx1"/>
                </a:solidFill>
              </a:rPr>
              <a:t>长度</a:t>
            </a:r>
            <a:r>
              <a:rPr lang="en-US" altLang="zh-CN">
                <a:solidFill>
                  <a:schemeClr val="tx1"/>
                </a:solidFill>
              </a:rPr>
              <a:t>BLOCK_SIZE</a:t>
            </a:r>
          </a:p>
          <a:p>
            <a:r>
              <a:rPr lang="zh-CN" altLang="en-US">
                <a:solidFill>
                  <a:schemeClr val="tx1"/>
                </a:solidFill>
              </a:rPr>
              <a:t>每个线程加载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zh-CN" altLang="en-US">
                <a:solidFill>
                  <a:schemeClr val="tx1"/>
                </a:solidFill>
              </a:rPr>
              <a:t>元素和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元素到共享内存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86393EA7-8940-5FCD-83E1-537A3DA860CB}"/>
              </a:ext>
            </a:extLst>
          </p:cNvPr>
          <p:cNvGrpSpPr/>
          <p:nvPr/>
        </p:nvGrpSpPr>
        <p:grpSpPr>
          <a:xfrm>
            <a:off x="4191000" y="2057400"/>
            <a:ext cx="4600575" cy="4531500"/>
            <a:chOff x="2719387" y="966787"/>
            <a:chExt cx="3838575" cy="3769500"/>
          </a:xfrm>
        </p:grpSpPr>
        <p:grpSp>
          <p:nvGrpSpPr>
            <p:cNvPr id="114" name="object 6">
              <a:extLst>
                <a:ext uri="{FF2B5EF4-FFF2-40B4-BE49-F238E27FC236}">
                  <a16:creationId xmlns:a16="http://schemas.microsoft.com/office/drawing/2014/main" id="{2246B22A-BD65-5816-BAB4-6F0B1B5BDECF}"/>
                </a:ext>
              </a:extLst>
            </p:cNvPr>
            <p:cNvGrpSpPr/>
            <p:nvPr/>
          </p:nvGrpSpPr>
          <p:grpSpPr>
            <a:xfrm>
              <a:off x="2719387" y="2828505"/>
              <a:ext cx="1838325" cy="1874520"/>
              <a:chOff x="2719387" y="2828505"/>
              <a:chExt cx="1838325" cy="1874520"/>
            </a:xfrm>
          </p:grpSpPr>
          <p:sp>
            <p:nvSpPr>
              <p:cNvPr id="144" name="object 7">
                <a:extLst>
                  <a:ext uri="{FF2B5EF4-FFF2-40B4-BE49-F238E27FC236}">
                    <a16:creationId xmlns:a16="http://schemas.microsoft.com/office/drawing/2014/main" id="{CF48FBAF-2C8B-7658-723A-A8081AF9376E}"/>
                  </a:ext>
                </a:extLst>
              </p:cNvPr>
              <p:cNvSpPr/>
              <p:nvPr/>
            </p:nvSpPr>
            <p:spPr>
              <a:xfrm>
                <a:off x="2724912" y="2833115"/>
                <a:ext cx="1828800" cy="186563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1865629">
                    <a:moveTo>
                      <a:pt x="1828800" y="1865376"/>
                    </a:moveTo>
                    <a:lnTo>
                      <a:pt x="0" y="1865376"/>
                    </a:lnTo>
                    <a:lnTo>
                      <a:pt x="0" y="0"/>
                    </a:lnTo>
                    <a:lnTo>
                      <a:pt x="1828800" y="0"/>
                    </a:lnTo>
                    <a:lnTo>
                      <a:pt x="1828800" y="186537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bject 8">
                <a:extLst>
                  <a:ext uri="{FF2B5EF4-FFF2-40B4-BE49-F238E27FC236}">
                    <a16:creationId xmlns:a16="http://schemas.microsoft.com/office/drawing/2014/main" id="{E38B0DD6-A341-66D3-21BD-B453A9A78259}"/>
                  </a:ext>
                </a:extLst>
              </p:cNvPr>
              <p:cNvSpPr/>
              <p:nvPr/>
            </p:nvSpPr>
            <p:spPr>
              <a:xfrm>
                <a:off x="2719387" y="2828505"/>
                <a:ext cx="1838325" cy="1874520"/>
              </a:xfrm>
              <a:custGeom>
                <a:avLst/>
                <a:gdLst/>
                <a:ahLst/>
                <a:cxnLst/>
                <a:rect l="l" t="t" r="r" b="b"/>
                <a:pathLst>
                  <a:path w="1838325" h="1874520">
                    <a:moveTo>
                      <a:pt x="1838325" y="1874050"/>
                    </a:moveTo>
                    <a:lnTo>
                      <a:pt x="0" y="1874050"/>
                    </a:lnTo>
                    <a:lnTo>
                      <a:pt x="0" y="0"/>
                    </a:lnTo>
                    <a:lnTo>
                      <a:pt x="1838325" y="0"/>
                    </a:lnTo>
                    <a:lnTo>
                      <a:pt x="1838325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1864525"/>
                    </a:lnTo>
                    <a:lnTo>
                      <a:pt x="4762" y="1864525"/>
                    </a:lnTo>
                    <a:lnTo>
                      <a:pt x="9525" y="1869287"/>
                    </a:lnTo>
                    <a:lnTo>
                      <a:pt x="1838325" y="1869287"/>
                    </a:lnTo>
                    <a:lnTo>
                      <a:pt x="1838325" y="1874050"/>
                    </a:lnTo>
                    <a:close/>
                  </a:path>
                  <a:path w="1838325" h="1874520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1838325" h="1874520">
                    <a:moveTo>
                      <a:pt x="1828800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1828800" y="4762"/>
                    </a:lnTo>
                    <a:lnTo>
                      <a:pt x="1828800" y="9525"/>
                    </a:lnTo>
                    <a:close/>
                  </a:path>
                  <a:path w="1838325" h="1874520">
                    <a:moveTo>
                      <a:pt x="1828800" y="1869287"/>
                    </a:moveTo>
                    <a:lnTo>
                      <a:pt x="1828800" y="4762"/>
                    </a:lnTo>
                    <a:lnTo>
                      <a:pt x="1833562" y="9525"/>
                    </a:lnTo>
                    <a:lnTo>
                      <a:pt x="1838325" y="9525"/>
                    </a:lnTo>
                    <a:lnTo>
                      <a:pt x="1838325" y="1864525"/>
                    </a:lnTo>
                    <a:lnTo>
                      <a:pt x="1833562" y="1864525"/>
                    </a:lnTo>
                    <a:lnTo>
                      <a:pt x="1828800" y="1869287"/>
                    </a:lnTo>
                    <a:close/>
                  </a:path>
                  <a:path w="1838325" h="1874520">
                    <a:moveTo>
                      <a:pt x="1838325" y="9525"/>
                    </a:moveTo>
                    <a:lnTo>
                      <a:pt x="1833562" y="9525"/>
                    </a:lnTo>
                    <a:lnTo>
                      <a:pt x="1828800" y="4762"/>
                    </a:lnTo>
                    <a:lnTo>
                      <a:pt x="1838325" y="4762"/>
                    </a:lnTo>
                    <a:lnTo>
                      <a:pt x="1838325" y="9525"/>
                    </a:lnTo>
                    <a:close/>
                  </a:path>
                  <a:path w="1838325" h="1874520">
                    <a:moveTo>
                      <a:pt x="9525" y="1869287"/>
                    </a:moveTo>
                    <a:lnTo>
                      <a:pt x="4762" y="1864525"/>
                    </a:lnTo>
                    <a:lnTo>
                      <a:pt x="9525" y="1864525"/>
                    </a:lnTo>
                    <a:lnTo>
                      <a:pt x="9525" y="1869287"/>
                    </a:lnTo>
                    <a:close/>
                  </a:path>
                  <a:path w="1838325" h="1874520">
                    <a:moveTo>
                      <a:pt x="1828800" y="1869287"/>
                    </a:moveTo>
                    <a:lnTo>
                      <a:pt x="9525" y="1869287"/>
                    </a:lnTo>
                    <a:lnTo>
                      <a:pt x="9525" y="1864525"/>
                    </a:lnTo>
                    <a:lnTo>
                      <a:pt x="1828800" y="1864525"/>
                    </a:lnTo>
                    <a:lnTo>
                      <a:pt x="1828800" y="1869287"/>
                    </a:lnTo>
                    <a:close/>
                  </a:path>
                  <a:path w="1838325" h="1874520">
                    <a:moveTo>
                      <a:pt x="1838325" y="1869287"/>
                    </a:moveTo>
                    <a:lnTo>
                      <a:pt x="1828800" y="1869287"/>
                    </a:lnTo>
                    <a:lnTo>
                      <a:pt x="1833562" y="1864525"/>
                    </a:lnTo>
                    <a:lnTo>
                      <a:pt x="1838325" y="1864525"/>
                    </a:lnTo>
                    <a:lnTo>
                      <a:pt x="1838325" y="1869287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object 9">
              <a:extLst>
                <a:ext uri="{FF2B5EF4-FFF2-40B4-BE49-F238E27FC236}">
                  <a16:creationId xmlns:a16="http://schemas.microsoft.com/office/drawing/2014/main" id="{0AB1792D-88E0-43B8-3C36-E529B871A77F}"/>
                </a:ext>
              </a:extLst>
            </p:cNvPr>
            <p:cNvSpPr txBox="1"/>
            <p:nvPr/>
          </p:nvSpPr>
          <p:spPr>
            <a:xfrm>
              <a:off x="2815589" y="2857398"/>
              <a:ext cx="156210" cy="2212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350" b="1" dirty="0"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endParaRPr sz="13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16" name="object 10">
              <a:extLst>
                <a:ext uri="{FF2B5EF4-FFF2-40B4-BE49-F238E27FC236}">
                  <a16:creationId xmlns:a16="http://schemas.microsoft.com/office/drawing/2014/main" id="{C984E269-FAA3-723C-3958-23947548DF7A}"/>
                </a:ext>
              </a:extLst>
            </p:cNvPr>
            <p:cNvGrpSpPr/>
            <p:nvPr/>
          </p:nvGrpSpPr>
          <p:grpSpPr>
            <a:xfrm>
              <a:off x="4605337" y="966787"/>
              <a:ext cx="1952625" cy="1838325"/>
              <a:chOff x="4605337" y="966787"/>
              <a:chExt cx="1952625" cy="1838325"/>
            </a:xfrm>
          </p:grpSpPr>
          <p:sp>
            <p:nvSpPr>
              <p:cNvPr id="142" name="object 11">
                <a:extLst>
                  <a:ext uri="{FF2B5EF4-FFF2-40B4-BE49-F238E27FC236}">
                    <a16:creationId xmlns:a16="http://schemas.microsoft.com/office/drawing/2014/main" id="{3F64FE61-48CA-B8A2-7512-F7F56BA5A5BA}"/>
                  </a:ext>
                </a:extLst>
              </p:cNvPr>
              <p:cNvSpPr/>
              <p:nvPr/>
            </p:nvSpPr>
            <p:spPr>
              <a:xfrm>
                <a:off x="4610100" y="972312"/>
                <a:ext cx="1943100" cy="1827530"/>
              </a:xfrm>
              <a:custGeom>
                <a:avLst/>
                <a:gdLst/>
                <a:ahLst/>
                <a:cxnLst/>
                <a:rect l="l" t="t" r="r" b="b"/>
                <a:pathLst>
                  <a:path w="1943100" h="1827530">
                    <a:moveTo>
                      <a:pt x="1943100" y="1827276"/>
                    </a:moveTo>
                    <a:lnTo>
                      <a:pt x="0" y="1827276"/>
                    </a:lnTo>
                    <a:lnTo>
                      <a:pt x="0" y="0"/>
                    </a:lnTo>
                    <a:lnTo>
                      <a:pt x="1943100" y="0"/>
                    </a:lnTo>
                    <a:lnTo>
                      <a:pt x="1943100" y="182727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bject 12">
                <a:extLst>
                  <a:ext uri="{FF2B5EF4-FFF2-40B4-BE49-F238E27FC236}">
                    <a16:creationId xmlns:a16="http://schemas.microsoft.com/office/drawing/2014/main" id="{581AA6ED-DB58-8BF1-7CDF-B67502F918BE}"/>
                  </a:ext>
                </a:extLst>
              </p:cNvPr>
              <p:cNvSpPr/>
              <p:nvPr/>
            </p:nvSpPr>
            <p:spPr>
              <a:xfrm>
                <a:off x="4605337" y="966787"/>
                <a:ext cx="1952625" cy="1838325"/>
              </a:xfrm>
              <a:custGeom>
                <a:avLst/>
                <a:gdLst/>
                <a:ahLst/>
                <a:cxnLst/>
                <a:rect l="l" t="t" r="r" b="b"/>
                <a:pathLst>
                  <a:path w="1952625" h="1838325">
                    <a:moveTo>
                      <a:pt x="1952625" y="1838325"/>
                    </a:moveTo>
                    <a:lnTo>
                      <a:pt x="0" y="1838325"/>
                    </a:lnTo>
                    <a:lnTo>
                      <a:pt x="0" y="0"/>
                    </a:lnTo>
                    <a:lnTo>
                      <a:pt x="1952625" y="0"/>
                    </a:lnTo>
                    <a:lnTo>
                      <a:pt x="1952625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1828800"/>
                    </a:lnTo>
                    <a:lnTo>
                      <a:pt x="4762" y="1828800"/>
                    </a:lnTo>
                    <a:lnTo>
                      <a:pt x="9525" y="1833562"/>
                    </a:lnTo>
                    <a:lnTo>
                      <a:pt x="1952625" y="1833562"/>
                    </a:lnTo>
                    <a:lnTo>
                      <a:pt x="1952625" y="1838325"/>
                    </a:lnTo>
                    <a:close/>
                  </a:path>
                  <a:path w="1952625" h="1838325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1952625" h="1838325">
                    <a:moveTo>
                      <a:pt x="1943100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1943100" y="4762"/>
                    </a:lnTo>
                    <a:lnTo>
                      <a:pt x="1943100" y="9525"/>
                    </a:lnTo>
                    <a:close/>
                  </a:path>
                  <a:path w="1952625" h="1838325">
                    <a:moveTo>
                      <a:pt x="1943100" y="1833562"/>
                    </a:moveTo>
                    <a:lnTo>
                      <a:pt x="1943100" y="4762"/>
                    </a:lnTo>
                    <a:lnTo>
                      <a:pt x="1947862" y="9525"/>
                    </a:lnTo>
                    <a:lnTo>
                      <a:pt x="1952625" y="9525"/>
                    </a:lnTo>
                    <a:lnTo>
                      <a:pt x="1952625" y="1828800"/>
                    </a:lnTo>
                    <a:lnTo>
                      <a:pt x="1947862" y="1828800"/>
                    </a:lnTo>
                    <a:lnTo>
                      <a:pt x="1943100" y="1833562"/>
                    </a:lnTo>
                    <a:close/>
                  </a:path>
                  <a:path w="1952625" h="1838325">
                    <a:moveTo>
                      <a:pt x="1952625" y="9525"/>
                    </a:moveTo>
                    <a:lnTo>
                      <a:pt x="1947862" y="9525"/>
                    </a:lnTo>
                    <a:lnTo>
                      <a:pt x="1943100" y="4762"/>
                    </a:lnTo>
                    <a:lnTo>
                      <a:pt x="1952625" y="4762"/>
                    </a:lnTo>
                    <a:lnTo>
                      <a:pt x="1952625" y="9525"/>
                    </a:lnTo>
                    <a:close/>
                  </a:path>
                  <a:path w="1952625" h="1838325">
                    <a:moveTo>
                      <a:pt x="9525" y="1833562"/>
                    </a:moveTo>
                    <a:lnTo>
                      <a:pt x="4762" y="1828800"/>
                    </a:lnTo>
                    <a:lnTo>
                      <a:pt x="9525" y="1828800"/>
                    </a:lnTo>
                    <a:lnTo>
                      <a:pt x="9525" y="1833562"/>
                    </a:lnTo>
                    <a:close/>
                  </a:path>
                  <a:path w="1952625" h="1838325">
                    <a:moveTo>
                      <a:pt x="1943100" y="1833562"/>
                    </a:moveTo>
                    <a:lnTo>
                      <a:pt x="9525" y="1833562"/>
                    </a:lnTo>
                    <a:lnTo>
                      <a:pt x="9525" y="1828800"/>
                    </a:lnTo>
                    <a:lnTo>
                      <a:pt x="1943100" y="1828800"/>
                    </a:lnTo>
                    <a:lnTo>
                      <a:pt x="1943100" y="1833562"/>
                    </a:lnTo>
                    <a:close/>
                  </a:path>
                  <a:path w="1952625" h="1838325">
                    <a:moveTo>
                      <a:pt x="1952625" y="1833562"/>
                    </a:moveTo>
                    <a:lnTo>
                      <a:pt x="1943100" y="1833562"/>
                    </a:lnTo>
                    <a:lnTo>
                      <a:pt x="1947862" y="1828800"/>
                    </a:lnTo>
                    <a:lnTo>
                      <a:pt x="1952625" y="1828800"/>
                    </a:lnTo>
                    <a:lnTo>
                      <a:pt x="1952625" y="1833562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object 13">
              <a:extLst>
                <a:ext uri="{FF2B5EF4-FFF2-40B4-BE49-F238E27FC236}">
                  <a16:creationId xmlns:a16="http://schemas.microsoft.com/office/drawing/2014/main" id="{BFFB269E-FDE6-A571-736F-4CCA4497299F}"/>
                </a:ext>
              </a:extLst>
            </p:cNvPr>
            <p:cNvSpPr txBox="1"/>
            <p:nvPr/>
          </p:nvSpPr>
          <p:spPr>
            <a:xfrm>
              <a:off x="4688840" y="995680"/>
              <a:ext cx="149860" cy="2212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350" b="1" dirty="0">
                  <a:solidFill>
                    <a:schemeClr val="tx1"/>
                  </a:solidFill>
                  <a:latin typeface="Arial"/>
                  <a:cs typeface="Arial"/>
                </a:rPr>
                <a:t>N</a:t>
              </a:r>
              <a:endParaRPr sz="13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object 14">
              <a:extLst>
                <a:ext uri="{FF2B5EF4-FFF2-40B4-BE49-F238E27FC236}">
                  <a16:creationId xmlns:a16="http://schemas.microsoft.com/office/drawing/2014/main" id="{F53E4541-5F67-3FB1-3EA0-72C9994F66BF}"/>
                </a:ext>
              </a:extLst>
            </p:cNvPr>
            <p:cNvSpPr/>
            <p:nvPr/>
          </p:nvSpPr>
          <p:spPr>
            <a:xfrm>
              <a:off x="4605337" y="2832087"/>
              <a:ext cx="1952625" cy="1870710"/>
            </a:xfrm>
            <a:custGeom>
              <a:avLst/>
              <a:gdLst/>
              <a:ahLst/>
              <a:cxnLst/>
              <a:rect l="l" t="t" r="r" b="b"/>
              <a:pathLst>
                <a:path w="1952625" h="1870710">
                  <a:moveTo>
                    <a:pt x="1952625" y="0"/>
                  </a:moveTo>
                  <a:lnTo>
                    <a:pt x="0" y="0"/>
                  </a:lnTo>
                  <a:lnTo>
                    <a:pt x="0" y="1870468"/>
                  </a:lnTo>
                  <a:lnTo>
                    <a:pt x="1952625" y="1870468"/>
                  </a:lnTo>
                  <a:lnTo>
                    <a:pt x="1952625" y="1865706"/>
                  </a:lnTo>
                  <a:lnTo>
                    <a:pt x="1952625" y="1860943"/>
                  </a:lnTo>
                  <a:lnTo>
                    <a:pt x="1952625" y="9525"/>
                  </a:lnTo>
                  <a:lnTo>
                    <a:pt x="1952625" y="4762"/>
                  </a:lnTo>
                  <a:lnTo>
                    <a:pt x="195262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9" name="object 15">
              <a:extLst>
                <a:ext uri="{FF2B5EF4-FFF2-40B4-BE49-F238E27FC236}">
                  <a16:creationId xmlns:a16="http://schemas.microsoft.com/office/drawing/2014/main" id="{671F8A51-FA47-9201-08FD-6621D8D25189}"/>
                </a:ext>
              </a:extLst>
            </p:cNvPr>
            <p:cNvSpPr txBox="1"/>
            <p:nvPr/>
          </p:nvSpPr>
          <p:spPr>
            <a:xfrm>
              <a:off x="4701540" y="2860979"/>
              <a:ext cx="127635" cy="22121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350" b="1" dirty="0">
                  <a:solidFill>
                    <a:schemeClr val="tx1"/>
                  </a:solidFill>
                  <a:latin typeface="Arial"/>
                  <a:cs typeface="Arial"/>
                </a:rPr>
                <a:t>P</a:t>
              </a:r>
              <a:endParaRPr sz="13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20" name="object 16">
              <a:extLst>
                <a:ext uri="{FF2B5EF4-FFF2-40B4-BE49-F238E27FC236}">
                  <a16:creationId xmlns:a16="http://schemas.microsoft.com/office/drawing/2014/main" id="{D651EBBC-53CD-6490-699F-79DFB1FF1124}"/>
                </a:ext>
              </a:extLst>
            </p:cNvPr>
            <p:cNvGrpSpPr/>
            <p:nvPr/>
          </p:nvGrpSpPr>
          <p:grpSpPr>
            <a:xfrm>
              <a:off x="4552950" y="2758262"/>
              <a:ext cx="2000250" cy="1978025"/>
              <a:chOff x="4552950" y="2758262"/>
              <a:chExt cx="2000250" cy="1978025"/>
            </a:xfrm>
          </p:grpSpPr>
          <p:sp>
            <p:nvSpPr>
              <p:cNvPr id="137" name="object 17">
                <a:extLst>
                  <a:ext uri="{FF2B5EF4-FFF2-40B4-BE49-F238E27FC236}">
                    <a16:creationId xmlns:a16="http://schemas.microsoft.com/office/drawing/2014/main" id="{24181405-54F1-0F2E-6483-5890ED9B1C36}"/>
                  </a:ext>
                </a:extLst>
              </p:cNvPr>
              <p:cNvSpPr/>
              <p:nvPr/>
            </p:nvSpPr>
            <p:spPr>
              <a:xfrm>
                <a:off x="5231891" y="3477768"/>
                <a:ext cx="617220" cy="61595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615950">
                    <a:moveTo>
                      <a:pt x="617220" y="615696"/>
                    </a:moveTo>
                    <a:lnTo>
                      <a:pt x="0" y="615696"/>
                    </a:lnTo>
                    <a:lnTo>
                      <a:pt x="0" y="0"/>
                    </a:lnTo>
                    <a:lnTo>
                      <a:pt x="617220" y="0"/>
                    </a:lnTo>
                    <a:lnTo>
                      <a:pt x="617220" y="615696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bject 18">
                <a:extLst>
                  <a:ext uri="{FF2B5EF4-FFF2-40B4-BE49-F238E27FC236}">
                    <a16:creationId xmlns:a16="http://schemas.microsoft.com/office/drawing/2014/main" id="{5FFA7F02-9EC9-2011-5947-73B0A91AF615}"/>
                  </a:ext>
                </a:extLst>
              </p:cNvPr>
              <p:cNvSpPr/>
              <p:nvPr/>
            </p:nvSpPr>
            <p:spPr>
              <a:xfrm>
                <a:off x="5226850" y="3472637"/>
                <a:ext cx="628015" cy="626745"/>
              </a:xfrm>
              <a:custGeom>
                <a:avLst/>
                <a:gdLst/>
                <a:ahLst/>
                <a:cxnLst/>
                <a:rect l="l" t="t" r="r" b="b"/>
                <a:pathLst>
                  <a:path w="628014" h="626745">
                    <a:moveTo>
                      <a:pt x="627456" y="626275"/>
                    </a:moveTo>
                    <a:lnTo>
                      <a:pt x="0" y="626275"/>
                    </a:lnTo>
                    <a:lnTo>
                      <a:pt x="0" y="0"/>
                    </a:lnTo>
                    <a:lnTo>
                      <a:pt x="627456" y="0"/>
                    </a:lnTo>
                    <a:lnTo>
                      <a:pt x="627456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616750"/>
                    </a:lnTo>
                    <a:lnTo>
                      <a:pt x="4762" y="616750"/>
                    </a:lnTo>
                    <a:lnTo>
                      <a:pt x="9525" y="621512"/>
                    </a:lnTo>
                    <a:lnTo>
                      <a:pt x="627456" y="621512"/>
                    </a:lnTo>
                    <a:lnTo>
                      <a:pt x="627456" y="626275"/>
                    </a:lnTo>
                    <a:close/>
                  </a:path>
                  <a:path w="628014" h="626745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628014" h="626745">
                    <a:moveTo>
                      <a:pt x="617931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617931" y="4762"/>
                    </a:lnTo>
                    <a:lnTo>
                      <a:pt x="617931" y="9525"/>
                    </a:lnTo>
                    <a:close/>
                  </a:path>
                  <a:path w="628014" h="626745">
                    <a:moveTo>
                      <a:pt x="617931" y="621512"/>
                    </a:moveTo>
                    <a:lnTo>
                      <a:pt x="617931" y="4762"/>
                    </a:lnTo>
                    <a:lnTo>
                      <a:pt x="622693" y="9525"/>
                    </a:lnTo>
                    <a:lnTo>
                      <a:pt x="627456" y="9525"/>
                    </a:lnTo>
                    <a:lnTo>
                      <a:pt x="627456" y="616750"/>
                    </a:lnTo>
                    <a:lnTo>
                      <a:pt x="622693" y="616750"/>
                    </a:lnTo>
                    <a:lnTo>
                      <a:pt x="617931" y="621512"/>
                    </a:lnTo>
                    <a:close/>
                  </a:path>
                  <a:path w="628014" h="626745">
                    <a:moveTo>
                      <a:pt x="627456" y="9525"/>
                    </a:moveTo>
                    <a:lnTo>
                      <a:pt x="622693" y="9525"/>
                    </a:lnTo>
                    <a:lnTo>
                      <a:pt x="617931" y="4762"/>
                    </a:lnTo>
                    <a:lnTo>
                      <a:pt x="627456" y="4762"/>
                    </a:lnTo>
                    <a:lnTo>
                      <a:pt x="627456" y="9525"/>
                    </a:lnTo>
                    <a:close/>
                  </a:path>
                  <a:path w="628014" h="626745">
                    <a:moveTo>
                      <a:pt x="9525" y="621512"/>
                    </a:moveTo>
                    <a:lnTo>
                      <a:pt x="4762" y="616750"/>
                    </a:lnTo>
                    <a:lnTo>
                      <a:pt x="9525" y="616750"/>
                    </a:lnTo>
                    <a:lnTo>
                      <a:pt x="9525" y="621512"/>
                    </a:lnTo>
                    <a:close/>
                  </a:path>
                  <a:path w="628014" h="626745">
                    <a:moveTo>
                      <a:pt x="617931" y="621512"/>
                    </a:moveTo>
                    <a:lnTo>
                      <a:pt x="9525" y="621512"/>
                    </a:lnTo>
                    <a:lnTo>
                      <a:pt x="9525" y="616750"/>
                    </a:lnTo>
                    <a:lnTo>
                      <a:pt x="617931" y="616750"/>
                    </a:lnTo>
                    <a:lnTo>
                      <a:pt x="617931" y="621512"/>
                    </a:lnTo>
                    <a:close/>
                  </a:path>
                  <a:path w="628014" h="626745">
                    <a:moveTo>
                      <a:pt x="627456" y="621512"/>
                    </a:moveTo>
                    <a:lnTo>
                      <a:pt x="617931" y="621512"/>
                    </a:lnTo>
                    <a:lnTo>
                      <a:pt x="622693" y="616750"/>
                    </a:lnTo>
                    <a:lnTo>
                      <a:pt x="627456" y="616750"/>
                    </a:lnTo>
                    <a:lnTo>
                      <a:pt x="627456" y="62151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bject 19">
                <a:extLst>
                  <a:ext uri="{FF2B5EF4-FFF2-40B4-BE49-F238E27FC236}">
                    <a16:creationId xmlns:a16="http://schemas.microsoft.com/office/drawing/2014/main" id="{7E0B4C94-DAD8-D010-80B3-CA1C0C5975C3}"/>
                  </a:ext>
                </a:extLst>
              </p:cNvPr>
              <p:cNvSpPr/>
              <p:nvPr/>
            </p:nvSpPr>
            <p:spPr>
              <a:xfrm>
                <a:off x="5605462" y="2766593"/>
                <a:ext cx="10795" cy="117221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172210">
                    <a:moveTo>
                      <a:pt x="9563" y="38100"/>
                    </a:moveTo>
                    <a:lnTo>
                      <a:pt x="9525" y="0"/>
                    </a:lnTo>
                    <a:lnTo>
                      <a:pt x="0" y="12"/>
                    </a:lnTo>
                    <a:lnTo>
                      <a:pt x="38" y="38112"/>
                    </a:lnTo>
                    <a:lnTo>
                      <a:pt x="9563" y="38100"/>
                    </a:lnTo>
                    <a:close/>
                  </a:path>
                  <a:path w="10795" h="1172210">
                    <a:moveTo>
                      <a:pt x="9626" y="104775"/>
                    </a:moveTo>
                    <a:lnTo>
                      <a:pt x="9588" y="66675"/>
                    </a:lnTo>
                    <a:lnTo>
                      <a:pt x="63" y="66687"/>
                    </a:lnTo>
                    <a:lnTo>
                      <a:pt x="101" y="104787"/>
                    </a:lnTo>
                    <a:lnTo>
                      <a:pt x="9626" y="104775"/>
                    </a:lnTo>
                    <a:close/>
                  </a:path>
                  <a:path w="10795" h="1172210">
                    <a:moveTo>
                      <a:pt x="9702" y="171450"/>
                    </a:moveTo>
                    <a:lnTo>
                      <a:pt x="9664" y="133350"/>
                    </a:lnTo>
                    <a:lnTo>
                      <a:pt x="139" y="133362"/>
                    </a:lnTo>
                    <a:lnTo>
                      <a:pt x="177" y="171462"/>
                    </a:lnTo>
                    <a:lnTo>
                      <a:pt x="9702" y="171450"/>
                    </a:lnTo>
                    <a:close/>
                  </a:path>
                  <a:path w="10795" h="1172210">
                    <a:moveTo>
                      <a:pt x="9766" y="238125"/>
                    </a:moveTo>
                    <a:lnTo>
                      <a:pt x="9728" y="200025"/>
                    </a:lnTo>
                    <a:lnTo>
                      <a:pt x="203" y="200037"/>
                    </a:lnTo>
                    <a:lnTo>
                      <a:pt x="241" y="238137"/>
                    </a:lnTo>
                    <a:lnTo>
                      <a:pt x="9766" y="238125"/>
                    </a:lnTo>
                    <a:close/>
                  </a:path>
                  <a:path w="10795" h="1172210">
                    <a:moveTo>
                      <a:pt x="9829" y="304800"/>
                    </a:moveTo>
                    <a:lnTo>
                      <a:pt x="9791" y="266700"/>
                    </a:lnTo>
                    <a:lnTo>
                      <a:pt x="266" y="266712"/>
                    </a:lnTo>
                    <a:lnTo>
                      <a:pt x="304" y="304812"/>
                    </a:lnTo>
                    <a:lnTo>
                      <a:pt x="9829" y="304800"/>
                    </a:lnTo>
                    <a:close/>
                  </a:path>
                  <a:path w="10795" h="1172210">
                    <a:moveTo>
                      <a:pt x="9906" y="371475"/>
                    </a:moveTo>
                    <a:lnTo>
                      <a:pt x="9867" y="333375"/>
                    </a:lnTo>
                    <a:lnTo>
                      <a:pt x="342" y="333387"/>
                    </a:lnTo>
                    <a:lnTo>
                      <a:pt x="381" y="371487"/>
                    </a:lnTo>
                    <a:lnTo>
                      <a:pt x="9906" y="371475"/>
                    </a:lnTo>
                    <a:close/>
                  </a:path>
                  <a:path w="10795" h="1172210">
                    <a:moveTo>
                      <a:pt x="9969" y="438150"/>
                    </a:moveTo>
                    <a:lnTo>
                      <a:pt x="9931" y="400050"/>
                    </a:lnTo>
                    <a:lnTo>
                      <a:pt x="406" y="400062"/>
                    </a:lnTo>
                    <a:lnTo>
                      <a:pt x="444" y="438162"/>
                    </a:lnTo>
                    <a:lnTo>
                      <a:pt x="9969" y="438150"/>
                    </a:lnTo>
                    <a:close/>
                  </a:path>
                  <a:path w="10795" h="1172210">
                    <a:moveTo>
                      <a:pt x="10033" y="504825"/>
                    </a:moveTo>
                    <a:lnTo>
                      <a:pt x="9994" y="466725"/>
                    </a:lnTo>
                    <a:lnTo>
                      <a:pt x="469" y="466737"/>
                    </a:lnTo>
                    <a:lnTo>
                      <a:pt x="508" y="504850"/>
                    </a:lnTo>
                    <a:lnTo>
                      <a:pt x="10033" y="504825"/>
                    </a:lnTo>
                    <a:close/>
                  </a:path>
                  <a:path w="10795" h="1172210">
                    <a:moveTo>
                      <a:pt x="10109" y="571500"/>
                    </a:moveTo>
                    <a:lnTo>
                      <a:pt x="10071" y="533400"/>
                    </a:lnTo>
                    <a:lnTo>
                      <a:pt x="546" y="533425"/>
                    </a:lnTo>
                    <a:lnTo>
                      <a:pt x="584" y="571512"/>
                    </a:lnTo>
                    <a:lnTo>
                      <a:pt x="10109" y="571500"/>
                    </a:lnTo>
                    <a:close/>
                  </a:path>
                  <a:path w="10795" h="1172210">
                    <a:moveTo>
                      <a:pt x="10172" y="638175"/>
                    </a:moveTo>
                    <a:lnTo>
                      <a:pt x="10134" y="600075"/>
                    </a:lnTo>
                    <a:lnTo>
                      <a:pt x="609" y="600087"/>
                    </a:lnTo>
                    <a:lnTo>
                      <a:pt x="647" y="638187"/>
                    </a:lnTo>
                    <a:lnTo>
                      <a:pt x="10172" y="638175"/>
                    </a:lnTo>
                    <a:close/>
                  </a:path>
                  <a:path w="10795" h="1172210">
                    <a:moveTo>
                      <a:pt x="10236" y="704850"/>
                    </a:moveTo>
                    <a:lnTo>
                      <a:pt x="10198" y="666750"/>
                    </a:lnTo>
                    <a:lnTo>
                      <a:pt x="673" y="666762"/>
                    </a:lnTo>
                    <a:lnTo>
                      <a:pt x="711" y="704862"/>
                    </a:lnTo>
                    <a:lnTo>
                      <a:pt x="10236" y="704850"/>
                    </a:lnTo>
                    <a:close/>
                  </a:path>
                  <a:path w="10795" h="1172210">
                    <a:moveTo>
                      <a:pt x="10312" y="771525"/>
                    </a:moveTo>
                    <a:lnTo>
                      <a:pt x="10274" y="733425"/>
                    </a:lnTo>
                    <a:lnTo>
                      <a:pt x="749" y="733437"/>
                    </a:lnTo>
                    <a:lnTo>
                      <a:pt x="787" y="771537"/>
                    </a:lnTo>
                    <a:lnTo>
                      <a:pt x="10312" y="771525"/>
                    </a:lnTo>
                    <a:close/>
                  </a:path>
                  <a:path w="10795" h="1172210">
                    <a:moveTo>
                      <a:pt x="10375" y="838200"/>
                    </a:moveTo>
                    <a:lnTo>
                      <a:pt x="10337" y="800100"/>
                    </a:lnTo>
                    <a:lnTo>
                      <a:pt x="812" y="800112"/>
                    </a:lnTo>
                    <a:lnTo>
                      <a:pt x="850" y="838212"/>
                    </a:lnTo>
                    <a:lnTo>
                      <a:pt x="10375" y="838200"/>
                    </a:lnTo>
                    <a:close/>
                  </a:path>
                  <a:path w="10795" h="1172210">
                    <a:moveTo>
                      <a:pt x="10439" y="904875"/>
                    </a:moveTo>
                    <a:lnTo>
                      <a:pt x="10401" y="866775"/>
                    </a:lnTo>
                    <a:lnTo>
                      <a:pt x="876" y="866787"/>
                    </a:lnTo>
                    <a:lnTo>
                      <a:pt x="914" y="904887"/>
                    </a:lnTo>
                    <a:lnTo>
                      <a:pt x="10439" y="904875"/>
                    </a:lnTo>
                    <a:close/>
                  </a:path>
                  <a:path w="10795" h="1172210">
                    <a:moveTo>
                      <a:pt x="10515" y="971550"/>
                    </a:moveTo>
                    <a:lnTo>
                      <a:pt x="10477" y="933450"/>
                    </a:lnTo>
                    <a:lnTo>
                      <a:pt x="952" y="933462"/>
                    </a:lnTo>
                    <a:lnTo>
                      <a:pt x="990" y="971562"/>
                    </a:lnTo>
                    <a:lnTo>
                      <a:pt x="10515" y="971550"/>
                    </a:lnTo>
                    <a:close/>
                  </a:path>
                  <a:path w="10795" h="1172210">
                    <a:moveTo>
                      <a:pt x="10579" y="1038225"/>
                    </a:moveTo>
                    <a:lnTo>
                      <a:pt x="10541" y="1000125"/>
                    </a:lnTo>
                    <a:lnTo>
                      <a:pt x="1016" y="1000137"/>
                    </a:lnTo>
                    <a:lnTo>
                      <a:pt x="1054" y="1038237"/>
                    </a:lnTo>
                    <a:lnTo>
                      <a:pt x="10579" y="1038225"/>
                    </a:lnTo>
                    <a:close/>
                  </a:path>
                  <a:path w="10795" h="1172210">
                    <a:moveTo>
                      <a:pt x="10642" y="1104900"/>
                    </a:moveTo>
                    <a:lnTo>
                      <a:pt x="10604" y="1066800"/>
                    </a:lnTo>
                    <a:lnTo>
                      <a:pt x="1079" y="1066812"/>
                    </a:lnTo>
                    <a:lnTo>
                      <a:pt x="1117" y="1104912"/>
                    </a:lnTo>
                    <a:lnTo>
                      <a:pt x="10642" y="1104900"/>
                    </a:lnTo>
                    <a:close/>
                  </a:path>
                  <a:path w="10795" h="1172210">
                    <a:moveTo>
                      <a:pt x="10718" y="1171575"/>
                    </a:moveTo>
                    <a:lnTo>
                      <a:pt x="10680" y="1133475"/>
                    </a:lnTo>
                    <a:lnTo>
                      <a:pt x="1155" y="1133487"/>
                    </a:lnTo>
                    <a:lnTo>
                      <a:pt x="1193" y="1171587"/>
                    </a:lnTo>
                    <a:lnTo>
                      <a:pt x="10718" y="1171575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bject 20">
                <a:extLst>
                  <a:ext uri="{FF2B5EF4-FFF2-40B4-BE49-F238E27FC236}">
                    <a16:creationId xmlns:a16="http://schemas.microsoft.com/office/drawing/2014/main" id="{DDA0B65E-9D47-724C-9985-70395A3916E2}"/>
                  </a:ext>
                </a:extLst>
              </p:cNvPr>
              <p:cNvSpPr/>
              <p:nvPr/>
            </p:nvSpPr>
            <p:spPr>
              <a:xfrm>
                <a:off x="5569750" y="2763024"/>
                <a:ext cx="0" cy="1170940"/>
              </a:xfrm>
              <a:custGeom>
                <a:avLst/>
                <a:gdLst/>
                <a:ahLst/>
                <a:cxnLst/>
                <a:rect l="l" t="t" r="r" b="b"/>
                <a:pathLst>
                  <a:path h="1170939">
                    <a:moveTo>
                      <a:pt x="0" y="0"/>
                    </a:moveTo>
                    <a:lnTo>
                      <a:pt x="0" y="1170381"/>
                    </a:lnTo>
                  </a:path>
                </a:pathLst>
              </a:custGeom>
              <a:ln w="9525">
                <a:solidFill>
                  <a:srgbClr val="959595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bject 21">
                <a:extLst>
                  <a:ext uri="{FF2B5EF4-FFF2-40B4-BE49-F238E27FC236}">
                    <a16:creationId xmlns:a16="http://schemas.microsoft.com/office/drawing/2014/main" id="{2ABD2607-0A9F-1A1C-2932-BD24949D5A4C}"/>
                  </a:ext>
                </a:extLst>
              </p:cNvPr>
              <p:cNvSpPr/>
              <p:nvPr/>
            </p:nvSpPr>
            <p:spPr>
              <a:xfrm>
                <a:off x="4552950" y="2829699"/>
                <a:ext cx="2000250" cy="1906270"/>
              </a:xfrm>
              <a:custGeom>
                <a:avLst/>
                <a:gdLst/>
                <a:ahLst/>
                <a:cxnLst/>
                <a:rect l="l" t="t" r="r" b="b"/>
                <a:pathLst>
                  <a:path w="2000250" h="1906270">
                    <a:moveTo>
                      <a:pt x="1284960" y="1352753"/>
                    </a:moveTo>
                    <a:lnTo>
                      <a:pt x="1215339" y="1318615"/>
                    </a:lnTo>
                    <a:lnTo>
                      <a:pt x="1215593" y="1352753"/>
                    </a:lnTo>
                    <a:lnTo>
                      <a:pt x="1234655" y="1352753"/>
                    </a:lnTo>
                    <a:lnTo>
                      <a:pt x="1284960" y="1352753"/>
                    </a:lnTo>
                    <a:close/>
                  </a:path>
                  <a:path w="2000250" h="1906270">
                    <a:moveTo>
                      <a:pt x="1291831" y="1356118"/>
                    </a:moveTo>
                    <a:lnTo>
                      <a:pt x="1285265" y="1352905"/>
                    </a:lnTo>
                    <a:lnTo>
                      <a:pt x="1234655" y="1352753"/>
                    </a:lnTo>
                    <a:lnTo>
                      <a:pt x="1215593" y="1352905"/>
                    </a:lnTo>
                    <a:lnTo>
                      <a:pt x="750049" y="1356499"/>
                    </a:lnTo>
                    <a:lnTo>
                      <a:pt x="749795" y="1322197"/>
                    </a:lnTo>
                    <a:lnTo>
                      <a:pt x="673900" y="1360881"/>
                    </a:lnTo>
                    <a:lnTo>
                      <a:pt x="750379" y="1398397"/>
                    </a:lnTo>
                    <a:lnTo>
                      <a:pt x="750112" y="1364259"/>
                    </a:lnTo>
                    <a:lnTo>
                      <a:pt x="750112" y="1364119"/>
                    </a:lnTo>
                    <a:lnTo>
                      <a:pt x="1215656" y="1360525"/>
                    </a:lnTo>
                    <a:lnTo>
                      <a:pt x="1215923" y="1394815"/>
                    </a:lnTo>
                    <a:lnTo>
                      <a:pt x="1291831" y="1356118"/>
                    </a:lnTo>
                    <a:close/>
                  </a:path>
                  <a:path w="2000250" h="1906270">
                    <a:moveTo>
                      <a:pt x="1423403" y="1185570"/>
                    </a:moveTo>
                    <a:lnTo>
                      <a:pt x="1389100" y="1185849"/>
                    </a:lnTo>
                    <a:lnTo>
                      <a:pt x="1385519" y="721499"/>
                    </a:lnTo>
                    <a:lnTo>
                      <a:pt x="1419809" y="721220"/>
                    </a:lnTo>
                    <a:lnTo>
                      <a:pt x="1410233" y="702437"/>
                    </a:lnTo>
                    <a:lnTo>
                      <a:pt x="1381125" y="645325"/>
                    </a:lnTo>
                    <a:lnTo>
                      <a:pt x="1343609" y="721817"/>
                    </a:lnTo>
                    <a:lnTo>
                      <a:pt x="1377899" y="721550"/>
                    </a:lnTo>
                    <a:lnTo>
                      <a:pt x="1381480" y="1185900"/>
                    </a:lnTo>
                    <a:lnTo>
                      <a:pt x="1347203" y="1186167"/>
                    </a:lnTo>
                    <a:lnTo>
                      <a:pt x="1385887" y="1262062"/>
                    </a:lnTo>
                    <a:lnTo>
                      <a:pt x="1413891" y="1204950"/>
                    </a:lnTo>
                    <a:lnTo>
                      <a:pt x="1423403" y="1185570"/>
                    </a:lnTo>
                    <a:close/>
                  </a:path>
                  <a:path w="2000250" h="1906270">
                    <a:moveTo>
                      <a:pt x="2000250" y="1810943"/>
                    </a:moveTo>
                    <a:lnTo>
                      <a:pt x="1992630" y="1807133"/>
                    </a:lnTo>
                    <a:lnTo>
                      <a:pt x="1924050" y="1772843"/>
                    </a:lnTo>
                    <a:lnTo>
                      <a:pt x="1924050" y="1807133"/>
                    </a:lnTo>
                    <a:lnTo>
                      <a:pt x="1835988" y="1807133"/>
                    </a:lnTo>
                    <a:lnTo>
                      <a:pt x="1832737" y="76200"/>
                    </a:lnTo>
                    <a:lnTo>
                      <a:pt x="1867039" y="76136"/>
                    </a:lnTo>
                    <a:lnTo>
                      <a:pt x="1857502" y="57162"/>
                    </a:lnTo>
                    <a:lnTo>
                      <a:pt x="1843443" y="57162"/>
                    </a:lnTo>
                    <a:lnTo>
                      <a:pt x="1857502" y="57150"/>
                    </a:lnTo>
                    <a:lnTo>
                      <a:pt x="1828800" y="0"/>
                    </a:lnTo>
                    <a:lnTo>
                      <a:pt x="1790839" y="76276"/>
                    </a:lnTo>
                    <a:lnTo>
                      <a:pt x="1825117" y="76225"/>
                    </a:lnTo>
                    <a:lnTo>
                      <a:pt x="1828368" y="1807133"/>
                    </a:lnTo>
                    <a:lnTo>
                      <a:pt x="76200" y="1807133"/>
                    </a:lnTo>
                    <a:lnTo>
                      <a:pt x="76200" y="1772843"/>
                    </a:lnTo>
                    <a:lnTo>
                      <a:pt x="0" y="1810943"/>
                    </a:lnTo>
                    <a:lnTo>
                      <a:pt x="76200" y="1849043"/>
                    </a:lnTo>
                    <a:lnTo>
                      <a:pt x="76200" y="1814753"/>
                    </a:lnTo>
                    <a:lnTo>
                      <a:pt x="1828380" y="1814753"/>
                    </a:lnTo>
                    <a:lnTo>
                      <a:pt x="1828419" y="1830006"/>
                    </a:lnTo>
                    <a:lnTo>
                      <a:pt x="1794129" y="1830070"/>
                    </a:lnTo>
                    <a:lnTo>
                      <a:pt x="1832368" y="1906193"/>
                    </a:lnTo>
                    <a:lnTo>
                      <a:pt x="1860804" y="1849043"/>
                    </a:lnTo>
                    <a:lnTo>
                      <a:pt x="1870329" y="1829917"/>
                    </a:lnTo>
                    <a:lnTo>
                      <a:pt x="1836039" y="1829993"/>
                    </a:lnTo>
                    <a:lnTo>
                      <a:pt x="1836000" y="1814753"/>
                    </a:lnTo>
                    <a:lnTo>
                      <a:pt x="1924050" y="1814753"/>
                    </a:lnTo>
                    <a:lnTo>
                      <a:pt x="1924050" y="1849043"/>
                    </a:lnTo>
                    <a:lnTo>
                      <a:pt x="1992630" y="1814753"/>
                    </a:lnTo>
                    <a:lnTo>
                      <a:pt x="2000250" y="181094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object 22">
              <a:extLst>
                <a:ext uri="{FF2B5EF4-FFF2-40B4-BE49-F238E27FC236}">
                  <a16:creationId xmlns:a16="http://schemas.microsoft.com/office/drawing/2014/main" id="{2FAB9400-F79D-F9C5-45CD-D5D717873645}"/>
                </a:ext>
              </a:extLst>
            </p:cNvPr>
            <p:cNvSpPr txBox="1"/>
            <p:nvPr/>
          </p:nvSpPr>
          <p:spPr>
            <a:xfrm>
              <a:off x="5083898" y="4223918"/>
              <a:ext cx="901700" cy="1513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BLOCK_WIDTH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object 23">
              <a:extLst>
                <a:ext uri="{FF2B5EF4-FFF2-40B4-BE49-F238E27FC236}">
                  <a16:creationId xmlns:a16="http://schemas.microsoft.com/office/drawing/2014/main" id="{A6523050-B990-3603-9706-68A390B94672}"/>
                </a:ext>
              </a:extLst>
            </p:cNvPr>
            <p:cNvSpPr txBox="1"/>
            <p:nvPr/>
          </p:nvSpPr>
          <p:spPr>
            <a:xfrm>
              <a:off x="5319242" y="4466806"/>
              <a:ext cx="431800" cy="1513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I</a:t>
              </a: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D</a:t>
              </a: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T</a:t>
              </a: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3" name="object 24">
              <a:extLst>
                <a:ext uri="{FF2B5EF4-FFF2-40B4-BE49-F238E27FC236}">
                  <a16:creationId xmlns:a16="http://schemas.microsoft.com/office/drawing/2014/main" id="{E52845ED-7381-552A-FA43-FF58A168E374}"/>
                </a:ext>
              </a:extLst>
            </p:cNvPr>
            <p:cNvSpPr txBox="1"/>
            <p:nvPr/>
          </p:nvSpPr>
          <p:spPr>
            <a:xfrm>
              <a:off x="3420986" y="4466806"/>
              <a:ext cx="419100" cy="1513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I</a:t>
              </a: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D</a:t>
              </a: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T</a:t>
              </a: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24" name="object 25">
              <a:extLst>
                <a:ext uri="{FF2B5EF4-FFF2-40B4-BE49-F238E27FC236}">
                  <a16:creationId xmlns:a16="http://schemas.microsoft.com/office/drawing/2014/main" id="{4E089054-18D2-457F-1ABA-881F97D91F2F}"/>
                </a:ext>
              </a:extLst>
            </p:cNvPr>
            <p:cNvGrpSpPr/>
            <p:nvPr/>
          </p:nvGrpSpPr>
          <p:grpSpPr>
            <a:xfrm>
              <a:off x="2724150" y="983043"/>
              <a:ext cx="3695700" cy="3695700"/>
              <a:chOff x="2724150" y="983043"/>
              <a:chExt cx="3695700" cy="3695700"/>
            </a:xfrm>
          </p:grpSpPr>
          <p:sp>
            <p:nvSpPr>
              <p:cNvPr id="133" name="object 26">
                <a:extLst>
                  <a:ext uri="{FF2B5EF4-FFF2-40B4-BE49-F238E27FC236}">
                    <a16:creationId xmlns:a16="http://schemas.microsoft.com/office/drawing/2014/main" id="{17E0ABF1-6D62-D12C-1CEA-A573E2FADE69}"/>
                  </a:ext>
                </a:extLst>
              </p:cNvPr>
              <p:cNvSpPr/>
              <p:nvPr/>
            </p:nvSpPr>
            <p:spPr>
              <a:xfrm>
                <a:off x="5570220" y="3939539"/>
                <a:ext cx="41275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40004">
                    <a:moveTo>
                      <a:pt x="41148" y="39624"/>
                    </a:moveTo>
                    <a:lnTo>
                      <a:pt x="0" y="39624"/>
                    </a:lnTo>
                    <a:lnTo>
                      <a:pt x="0" y="0"/>
                    </a:lnTo>
                    <a:lnTo>
                      <a:pt x="41148" y="0"/>
                    </a:lnTo>
                    <a:lnTo>
                      <a:pt x="41148" y="39624"/>
                    </a:lnTo>
                    <a:close/>
                  </a:path>
                </a:pathLst>
              </a:custGeom>
              <a:solidFill>
                <a:srgbClr val="FF66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bject 27">
                <a:extLst>
                  <a:ext uri="{FF2B5EF4-FFF2-40B4-BE49-F238E27FC236}">
                    <a16:creationId xmlns:a16="http://schemas.microsoft.com/office/drawing/2014/main" id="{78F808A0-6076-0D60-9EC8-8133A7BC6667}"/>
                  </a:ext>
                </a:extLst>
              </p:cNvPr>
              <p:cNvSpPr/>
              <p:nvPr/>
            </p:nvSpPr>
            <p:spPr>
              <a:xfrm>
                <a:off x="5564987" y="3934599"/>
                <a:ext cx="5143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1435" h="50164">
                    <a:moveTo>
                      <a:pt x="51193" y="50012"/>
                    </a:moveTo>
                    <a:lnTo>
                      <a:pt x="0" y="50012"/>
                    </a:lnTo>
                    <a:lnTo>
                      <a:pt x="0" y="0"/>
                    </a:lnTo>
                    <a:lnTo>
                      <a:pt x="51193" y="0"/>
                    </a:lnTo>
                    <a:lnTo>
                      <a:pt x="51193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40487"/>
                    </a:lnTo>
                    <a:lnTo>
                      <a:pt x="4762" y="40487"/>
                    </a:lnTo>
                    <a:lnTo>
                      <a:pt x="9525" y="45250"/>
                    </a:lnTo>
                    <a:lnTo>
                      <a:pt x="51193" y="45250"/>
                    </a:lnTo>
                    <a:lnTo>
                      <a:pt x="51193" y="50012"/>
                    </a:lnTo>
                    <a:close/>
                  </a:path>
                  <a:path w="51435" h="50164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51435" h="50164">
                    <a:moveTo>
                      <a:pt x="41668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41668" y="4762"/>
                    </a:lnTo>
                    <a:lnTo>
                      <a:pt x="41668" y="9525"/>
                    </a:lnTo>
                    <a:close/>
                  </a:path>
                  <a:path w="51435" h="50164">
                    <a:moveTo>
                      <a:pt x="41668" y="45250"/>
                    </a:moveTo>
                    <a:lnTo>
                      <a:pt x="41668" y="4762"/>
                    </a:lnTo>
                    <a:lnTo>
                      <a:pt x="46431" y="9525"/>
                    </a:lnTo>
                    <a:lnTo>
                      <a:pt x="51193" y="9525"/>
                    </a:lnTo>
                    <a:lnTo>
                      <a:pt x="51193" y="40487"/>
                    </a:lnTo>
                    <a:lnTo>
                      <a:pt x="46431" y="40487"/>
                    </a:lnTo>
                    <a:lnTo>
                      <a:pt x="41668" y="45250"/>
                    </a:lnTo>
                    <a:close/>
                  </a:path>
                  <a:path w="51435" h="50164">
                    <a:moveTo>
                      <a:pt x="51193" y="9525"/>
                    </a:moveTo>
                    <a:lnTo>
                      <a:pt x="46431" y="9525"/>
                    </a:lnTo>
                    <a:lnTo>
                      <a:pt x="41668" y="4762"/>
                    </a:lnTo>
                    <a:lnTo>
                      <a:pt x="51193" y="4762"/>
                    </a:lnTo>
                    <a:lnTo>
                      <a:pt x="51193" y="9525"/>
                    </a:lnTo>
                    <a:close/>
                  </a:path>
                  <a:path w="51435" h="50164">
                    <a:moveTo>
                      <a:pt x="9525" y="45250"/>
                    </a:moveTo>
                    <a:lnTo>
                      <a:pt x="4762" y="40487"/>
                    </a:lnTo>
                    <a:lnTo>
                      <a:pt x="9525" y="40487"/>
                    </a:lnTo>
                    <a:lnTo>
                      <a:pt x="9525" y="45250"/>
                    </a:lnTo>
                    <a:close/>
                  </a:path>
                  <a:path w="51435" h="50164">
                    <a:moveTo>
                      <a:pt x="41668" y="45250"/>
                    </a:moveTo>
                    <a:lnTo>
                      <a:pt x="9525" y="45250"/>
                    </a:lnTo>
                    <a:lnTo>
                      <a:pt x="9525" y="40487"/>
                    </a:lnTo>
                    <a:lnTo>
                      <a:pt x="41668" y="40487"/>
                    </a:lnTo>
                    <a:lnTo>
                      <a:pt x="41668" y="45250"/>
                    </a:lnTo>
                    <a:close/>
                  </a:path>
                  <a:path w="51435" h="50164">
                    <a:moveTo>
                      <a:pt x="51193" y="45250"/>
                    </a:moveTo>
                    <a:lnTo>
                      <a:pt x="41668" y="45250"/>
                    </a:lnTo>
                    <a:lnTo>
                      <a:pt x="46431" y="40487"/>
                    </a:lnTo>
                    <a:lnTo>
                      <a:pt x="51193" y="40487"/>
                    </a:lnTo>
                    <a:lnTo>
                      <a:pt x="51193" y="45250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bject 28">
                <a:extLst>
                  <a:ext uri="{FF2B5EF4-FFF2-40B4-BE49-F238E27FC236}">
                    <a16:creationId xmlns:a16="http://schemas.microsoft.com/office/drawing/2014/main" id="{CCCCC59F-79FB-F07C-C9C7-CD02533ED9D3}"/>
                  </a:ext>
                </a:extLst>
              </p:cNvPr>
              <p:cNvSpPr/>
              <p:nvPr/>
            </p:nvSpPr>
            <p:spPr>
              <a:xfrm>
                <a:off x="4522000" y="3939362"/>
                <a:ext cx="1035050" cy="40640"/>
              </a:xfrm>
              <a:custGeom>
                <a:avLst/>
                <a:gdLst/>
                <a:ahLst/>
                <a:cxnLst/>
                <a:rect l="l" t="t" r="r" b="b"/>
                <a:pathLst>
                  <a:path w="1035050" h="40639">
                    <a:moveTo>
                      <a:pt x="0" y="0"/>
                    </a:moveTo>
                    <a:lnTo>
                      <a:pt x="1034643" y="0"/>
                    </a:lnTo>
                  </a:path>
                  <a:path w="1035050" h="40639">
                    <a:moveTo>
                      <a:pt x="0" y="40487"/>
                    </a:moveTo>
                    <a:lnTo>
                      <a:pt x="1034643" y="40487"/>
                    </a:lnTo>
                  </a:path>
                </a:pathLst>
              </a:custGeom>
              <a:ln w="9525">
                <a:solidFill>
                  <a:srgbClr val="959595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bject 29">
                <a:extLst>
                  <a:ext uri="{FF2B5EF4-FFF2-40B4-BE49-F238E27FC236}">
                    <a16:creationId xmlns:a16="http://schemas.microsoft.com/office/drawing/2014/main" id="{FB8C6F60-5894-2772-925B-82EF9F1D9116}"/>
                  </a:ext>
                </a:extLst>
              </p:cNvPr>
              <p:cNvSpPr/>
              <p:nvPr/>
            </p:nvSpPr>
            <p:spPr>
              <a:xfrm>
                <a:off x="2724150" y="983043"/>
                <a:ext cx="3695700" cy="3695700"/>
              </a:xfrm>
              <a:custGeom>
                <a:avLst/>
                <a:gdLst/>
                <a:ahLst/>
                <a:cxnLst/>
                <a:rect l="l" t="t" r="r" b="b"/>
                <a:pathLst>
                  <a:path w="3695700" h="3695700">
                    <a:moveTo>
                      <a:pt x="1820468" y="3654031"/>
                    </a:moveTo>
                    <a:lnTo>
                      <a:pt x="1813039" y="3650335"/>
                    </a:lnTo>
                    <a:lnTo>
                      <a:pt x="1744192" y="3616071"/>
                    </a:lnTo>
                    <a:lnTo>
                      <a:pt x="1744256" y="3650373"/>
                    </a:lnTo>
                    <a:lnTo>
                      <a:pt x="76187" y="3653650"/>
                    </a:lnTo>
                    <a:lnTo>
                      <a:pt x="76123" y="3619347"/>
                    </a:lnTo>
                    <a:lnTo>
                      <a:pt x="0" y="3657600"/>
                    </a:lnTo>
                    <a:lnTo>
                      <a:pt x="76276" y="3695547"/>
                    </a:lnTo>
                    <a:lnTo>
                      <a:pt x="76200" y="3661295"/>
                    </a:lnTo>
                    <a:lnTo>
                      <a:pt x="1744268" y="3657993"/>
                    </a:lnTo>
                    <a:lnTo>
                      <a:pt x="1744345" y="3692271"/>
                    </a:lnTo>
                    <a:lnTo>
                      <a:pt x="1820468" y="3654031"/>
                    </a:lnTo>
                    <a:close/>
                  </a:path>
                  <a:path w="3695700" h="3695700">
                    <a:moveTo>
                      <a:pt x="3695598" y="76250"/>
                    </a:moveTo>
                    <a:lnTo>
                      <a:pt x="3686073" y="57150"/>
                    </a:lnTo>
                    <a:lnTo>
                      <a:pt x="3657600" y="0"/>
                    </a:lnTo>
                    <a:lnTo>
                      <a:pt x="3619398" y="76149"/>
                    </a:lnTo>
                    <a:lnTo>
                      <a:pt x="3653688" y="76200"/>
                    </a:lnTo>
                    <a:lnTo>
                      <a:pt x="3651491" y="1733550"/>
                    </a:lnTo>
                    <a:lnTo>
                      <a:pt x="3617214" y="1733499"/>
                    </a:lnTo>
                    <a:lnTo>
                      <a:pt x="3655225" y="1809750"/>
                    </a:lnTo>
                    <a:lnTo>
                      <a:pt x="3683876" y="1752600"/>
                    </a:lnTo>
                    <a:lnTo>
                      <a:pt x="3693414" y="1733600"/>
                    </a:lnTo>
                    <a:lnTo>
                      <a:pt x="3659111" y="1733562"/>
                    </a:lnTo>
                    <a:lnTo>
                      <a:pt x="3661308" y="76212"/>
                    </a:lnTo>
                    <a:lnTo>
                      <a:pt x="3664166" y="76212"/>
                    </a:lnTo>
                    <a:lnTo>
                      <a:pt x="3695598" y="762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object 30">
              <a:extLst>
                <a:ext uri="{FF2B5EF4-FFF2-40B4-BE49-F238E27FC236}">
                  <a16:creationId xmlns:a16="http://schemas.microsoft.com/office/drawing/2014/main" id="{7C831BF3-9CDD-6B17-2238-22BCC12438CE}"/>
                </a:ext>
              </a:extLst>
            </p:cNvPr>
            <p:cNvSpPr txBox="1"/>
            <p:nvPr/>
          </p:nvSpPr>
          <p:spPr>
            <a:xfrm>
              <a:off x="5953467" y="3278544"/>
              <a:ext cx="138499" cy="97853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BLOCK_WIDTHE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6" name="object 31">
              <a:extLst>
                <a:ext uri="{FF2B5EF4-FFF2-40B4-BE49-F238E27FC236}">
                  <a16:creationId xmlns:a16="http://schemas.microsoft.com/office/drawing/2014/main" id="{1D7F54C3-A53E-1562-F7EF-E7CAFF178C7F}"/>
                </a:ext>
              </a:extLst>
            </p:cNvPr>
            <p:cNvSpPr txBox="1"/>
            <p:nvPr/>
          </p:nvSpPr>
          <p:spPr>
            <a:xfrm>
              <a:off x="6384238" y="1581994"/>
              <a:ext cx="138499" cy="431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I</a:t>
              </a: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D</a:t>
              </a: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T</a:t>
              </a: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7" name="object 32">
              <a:extLst>
                <a:ext uri="{FF2B5EF4-FFF2-40B4-BE49-F238E27FC236}">
                  <a16:creationId xmlns:a16="http://schemas.microsoft.com/office/drawing/2014/main" id="{5189069A-C333-D9E6-CC50-150A068546D5}"/>
                </a:ext>
              </a:extLst>
            </p:cNvPr>
            <p:cNvSpPr txBox="1"/>
            <p:nvPr/>
          </p:nvSpPr>
          <p:spPr>
            <a:xfrm>
              <a:off x="6381216" y="3601942"/>
              <a:ext cx="138499" cy="4318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W</a:t>
              </a: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I</a:t>
              </a: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D</a:t>
              </a:r>
              <a:r>
                <a:rPr sz="900" b="1" spc="-5" dirty="0">
                  <a:solidFill>
                    <a:schemeClr val="tx1"/>
                  </a:solidFill>
                  <a:latin typeface="Times New Roman"/>
                  <a:cs typeface="Times New Roman"/>
                </a:rPr>
                <a:t>T</a:t>
              </a:r>
              <a:r>
                <a:rPr sz="9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H</a:t>
              </a:r>
              <a:endParaRPr sz="9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28" name="object 33">
              <a:extLst>
                <a:ext uri="{FF2B5EF4-FFF2-40B4-BE49-F238E27FC236}">
                  <a16:creationId xmlns:a16="http://schemas.microsoft.com/office/drawing/2014/main" id="{8F074064-BE26-43BA-65EB-36CED1958650}"/>
                </a:ext>
              </a:extLst>
            </p:cNvPr>
            <p:cNvGrpSpPr/>
            <p:nvPr/>
          </p:nvGrpSpPr>
          <p:grpSpPr>
            <a:xfrm>
              <a:off x="2719387" y="968476"/>
              <a:ext cx="3139440" cy="3134995"/>
              <a:chOff x="2719387" y="968476"/>
              <a:chExt cx="3139440" cy="3134995"/>
            </a:xfrm>
          </p:grpSpPr>
          <p:sp>
            <p:nvSpPr>
              <p:cNvPr id="129" name="object 34">
                <a:extLst>
                  <a:ext uri="{FF2B5EF4-FFF2-40B4-BE49-F238E27FC236}">
                    <a16:creationId xmlns:a16="http://schemas.microsoft.com/office/drawing/2014/main" id="{14275DE8-7EDD-5AAE-5BA7-93F16236C2ED}"/>
                  </a:ext>
                </a:extLst>
              </p:cNvPr>
              <p:cNvSpPr/>
              <p:nvPr/>
            </p:nvSpPr>
            <p:spPr>
              <a:xfrm>
                <a:off x="2724912" y="3933444"/>
                <a:ext cx="18002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00225" h="47625">
                    <a:moveTo>
                      <a:pt x="1799843" y="47244"/>
                    </a:moveTo>
                    <a:lnTo>
                      <a:pt x="0" y="47244"/>
                    </a:lnTo>
                    <a:lnTo>
                      <a:pt x="0" y="0"/>
                    </a:lnTo>
                    <a:lnTo>
                      <a:pt x="1799843" y="0"/>
                    </a:lnTo>
                    <a:lnTo>
                      <a:pt x="1799843" y="47244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bject 35">
                <a:extLst>
                  <a:ext uri="{FF2B5EF4-FFF2-40B4-BE49-F238E27FC236}">
                    <a16:creationId xmlns:a16="http://schemas.microsoft.com/office/drawing/2014/main" id="{7D17CEB2-DB97-5B98-DB8B-5D0F9A8995FE}"/>
                  </a:ext>
                </a:extLst>
              </p:cNvPr>
              <p:cNvSpPr/>
              <p:nvPr/>
            </p:nvSpPr>
            <p:spPr>
              <a:xfrm>
                <a:off x="2719387" y="3928643"/>
                <a:ext cx="18097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809750" h="57150">
                    <a:moveTo>
                      <a:pt x="1809750" y="57150"/>
                    </a:moveTo>
                    <a:lnTo>
                      <a:pt x="0" y="57150"/>
                    </a:lnTo>
                    <a:lnTo>
                      <a:pt x="0" y="0"/>
                    </a:lnTo>
                    <a:lnTo>
                      <a:pt x="1809750" y="0"/>
                    </a:lnTo>
                    <a:lnTo>
                      <a:pt x="1809750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47625"/>
                    </a:lnTo>
                    <a:lnTo>
                      <a:pt x="4762" y="47625"/>
                    </a:lnTo>
                    <a:lnTo>
                      <a:pt x="9525" y="52387"/>
                    </a:lnTo>
                    <a:lnTo>
                      <a:pt x="1809750" y="52387"/>
                    </a:lnTo>
                    <a:lnTo>
                      <a:pt x="1809750" y="57150"/>
                    </a:lnTo>
                    <a:close/>
                  </a:path>
                  <a:path w="1809750" h="57150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1809750" h="57150">
                    <a:moveTo>
                      <a:pt x="1800225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1800225" y="4762"/>
                    </a:lnTo>
                    <a:lnTo>
                      <a:pt x="1800225" y="9525"/>
                    </a:lnTo>
                    <a:close/>
                  </a:path>
                  <a:path w="1809750" h="57150">
                    <a:moveTo>
                      <a:pt x="1800225" y="52387"/>
                    </a:moveTo>
                    <a:lnTo>
                      <a:pt x="1800225" y="4762"/>
                    </a:lnTo>
                    <a:lnTo>
                      <a:pt x="1804987" y="9525"/>
                    </a:lnTo>
                    <a:lnTo>
                      <a:pt x="1809750" y="9525"/>
                    </a:lnTo>
                    <a:lnTo>
                      <a:pt x="1809750" y="47625"/>
                    </a:lnTo>
                    <a:lnTo>
                      <a:pt x="1804987" y="47625"/>
                    </a:lnTo>
                    <a:lnTo>
                      <a:pt x="1800225" y="52387"/>
                    </a:lnTo>
                    <a:close/>
                  </a:path>
                  <a:path w="1809750" h="57150">
                    <a:moveTo>
                      <a:pt x="1809750" y="9525"/>
                    </a:moveTo>
                    <a:lnTo>
                      <a:pt x="1804987" y="9525"/>
                    </a:lnTo>
                    <a:lnTo>
                      <a:pt x="1800225" y="4762"/>
                    </a:lnTo>
                    <a:lnTo>
                      <a:pt x="1809750" y="4762"/>
                    </a:lnTo>
                    <a:lnTo>
                      <a:pt x="1809750" y="9525"/>
                    </a:lnTo>
                    <a:close/>
                  </a:path>
                  <a:path w="1809750" h="57150">
                    <a:moveTo>
                      <a:pt x="9525" y="52387"/>
                    </a:moveTo>
                    <a:lnTo>
                      <a:pt x="4762" y="47625"/>
                    </a:lnTo>
                    <a:lnTo>
                      <a:pt x="9525" y="47625"/>
                    </a:lnTo>
                    <a:lnTo>
                      <a:pt x="9525" y="52387"/>
                    </a:lnTo>
                    <a:close/>
                  </a:path>
                  <a:path w="1809750" h="57150">
                    <a:moveTo>
                      <a:pt x="1800225" y="52387"/>
                    </a:moveTo>
                    <a:lnTo>
                      <a:pt x="9525" y="52387"/>
                    </a:lnTo>
                    <a:lnTo>
                      <a:pt x="9525" y="47625"/>
                    </a:lnTo>
                    <a:lnTo>
                      <a:pt x="1800225" y="47625"/>
                    </a:lnTo>
                    <a:lnTo>
                      <a:pt x="1800225" y="52387"/>
                    </a:lnTo>
                    <a:close/>
                  </a:path>
                  <a:path w="1809750" h="57150">
                    <a:moveTo>
                      <a:pt x="1809750" y="52387"/>
                    </a:moveTo>
                    <a:lnTo>
                      <a:pt x="1800225" y="52387"/>
                    </a:lnTo>
                    <a:lnTo>
                      <a:pt x="1804987" y="47625"/>
                    </a:lnTo>
                    <a:lnTo>
                      <a:pt x="1809750" y="47625"/>
                    </a:lnTo>
                    <a:lnTo>
                      <a:pt x="1809750" y="52387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bject 36">
                <a:extLst>
                  <a:ext uri="{FF2B5EF4-FFF2-40B4-BE49-F238E27FC236}">
                    <a16:creationId xmlns:a16="http://schemas.microsoft.com/office/drawing/2014/main" id="{D338FD3F-B36E-6208-59CD-874BAE8DFEFC}"/>
                  </a:ext>
                </a:extLst>
              </p:cNvPr>
              <p:cNvSpPr/>
              <p:nvPr/>
            </p:nvSpPr>
            <p:spPr>
              <a:xfrm>
                <a:off x="5582411" y="982980"/>
                <a:ext cx="44450" cy="1828800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828800">
                    <a:moveTo>
                      <a:pt x="44196" y="1828800"/>
                    </a:moveTo>
                    <a:lnTo>
                      <a:pt x="0" y="1828800"/>
                    </a:lnTo>
                    <a:lnTo>
                      <a:pt x="0" y="0"/>
                    </a:lnTo>
                    <a:lnTo>
                      <a:pt x="44196" y="0"/>
                    </a:lnTo>
                    <a:lnTo>
                      <a:pt x="44196" y="182880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bject 37">
                <a:extLst>
                  <a:ext uri="{FF2B5EF4-FFF2-40B4-BE49-F238E27FC236}">
                    <a16:creationId xmlns:a16="http://schemas.microsoft.com/office/drawing/2014/main" id="{09F5B9A6-2AA8-2BD7-3DF6-AB6264673E59}"/>
                  </a:ext>
                </a:extLst>
              </p:cNvPr>
              <p:cNvSpPr/>
              <p:nvPr/>
            </p:nvSpPr>
            <p:spPr>
              <a:xfrm>
                <a:off x="2727185" y="968476"/>
                <a:ext cx="3131820" cy="3134995"/>
              </a:xfrm>
              <a:custGeom>
                <a:avLst/>
                <a:gdLst/>
                <a:ahLst/>
                <a:cxnLst/>
                <a:rect l="l" t="t" r="r" b="b"/>
                <a:pathLst>
                  <a:path w="3131820" h="3134995">
                    <a:moveTo>
                      <a:pt x="1244079" y="2505646"/>
                    </a:moveTo>
                    <a:lnTo>
                      <a:pt x="1234554" y="2505646"/>
                    </a:lnTo>
                    <a:lnTo>
                      <a:pt x="1234554" y="2515171"/>
                    </a:lnTo>
                    <a:lnTo>
                      <a:pt x="1234554" y="3122384"/>
                    </a:lnTo>
                    <a:lnTo>
                      <a:pt x="627456" y="3122384"/>
                    </a:lnTo>
                    <a:lnTo>
                      <a:pt x="627456" y="2517825"/>
                    </a:lnTo>
                    <a:lnTo>
                      <a:pt x="627456" y="2515171"/>
                    </a:lnTo>
                    <a:lnTo>
                      <a:pt x="1234554" y="2515171"/>
                    </a:lnTo>
                    <a:lnTo>
                      <a:pt x="1234554" y="2505646"/>
                    </a:lnTo>
                    <a:lnTo>
                      <a:pt x="616623" y="2505646"/>
                    </a:lnTo>
                    <a:lnTo>
                      <a:pt x="616623" y="2508300"/>
                    </a:lnTo>
                    <a:lnTo>
                      <a:pt x="616623" y="2517825"/>
                    </a:lnTo>
                    <a:lnTo>
                      <a:pt x="616623" y="3125038"/>
                    </a:lnTo>
                    <a:lnTo>
                      <a:pt x="9525" y="3125038"/>
                    </a:lnTo>
                    <a:lnTo>
                      <a:pt x="9525" y="2517825"/>
                    </a:lnTo>
                    <a:lnTo>
                      <a:pt x="616623" y="2517825"/>
                    </a:lnTo>
                    <a:lnTo>
                      <a:pt x="616623" y="2508300"/>
                    </a:lnTo>
                    <a:lnTo>
                      <a:pt x="0" y="2508300"/>
                    </a:lnTo>
                    <a:lnTo>
                      <a:pt x="0" y="3134563"/>
                    </a:lnTo>
                    <a:lnTo>
                      <a:pt x="627456" y="3134563"/>
                    </a:lnTo>
                    <a:lnTo>
                      <a:pt x="627456" y="3131909"/>
                    </a:lnTo>
                    <a:lnTo>
                      <a:pt x="1244079" y="3131909"/>
                    </a:lnTo>
                    <a:lnTo>
                      <a:pt x="1244079" y="3127146"/>
                    </a:lnTo>
                    <a:lnTo>
                      <a:pt x="1244079" y="3122384"/>
                    </a:lnTo>
                    <a:lnTo>
                      <a:pt x="1244079" y="2515171"/>
                    </a:lnTo>
                    <a:lnTo>
                      <a:pt x="1244079" y="2510409"/>
                    </a:lnTo>
                    <a:lnTo>
                      <a:pt x="1244079" y="2505646"/>
                    </a:lnTo>
                    <a:close/>
                  </a:path>
                  <a:path w="3131820" h="3134995">
                    <a:moveTo>
                      <a:pt x="3131324" y="0"/>
                    </a:moveTo>
                    <a:lnTo>
                      <a:pt x="3121799" y="0"/>
                    </a:lnTo>
                    <a:lnTo>
                      <a:pt x="3121799" y="9525"/>
                    </a:lnTo>
                    <a:lnTo>
                      <a:pt x="3121799" y="610971"/>
                    </a:lnTo>
                    <a:lnTo>
                      <a:pt x="3121799" y="626275"/>
                    </a:lnTo>
                    <a:lnTo>
                      <a:pt x="3121799" y="1227721"/>
                    </a:lnTo>
                    <a:lnTo>
                      <a:pt x="2904947" y="1227721"/>
                    </a:lnTo>
                    <a:lnTo>
                      <a:pt x="2904947" y="626275"/>
                    </a:lnTo>
                    <a:lnTo>
                      <a:pt x="3121799" y="626275"/>
                    </a:lnTo>
                    <a:lnTo>
                      <a:pt x="3121799" y="610971"/>
                    </a:lnTo>
                    <a:lnTo>
                      <a:pt x="2904947" y="610971"/>
                    </a:lnTo>
                    <a:lnTo>
                      <a:pt x="2904947" y="19329"/>
                    </a:lnTo>
                    <a:lnTo>
                      <a:pt x="2904947" y="14566"/>
                    </a:lnTo>
                    <a:lnTo>
                      <a:pt x="2904947" y="9804"/>
                    </a:lnTo>
                    <a:lnTo>
                      <a:pt x="2895422" y="9804"/>
                    </a:lnTo>
                    <a:lnTo>
                      <a:pt x="2895422" y="19329"/>
                    </a:lnTo>
                    <a:lnTo>
                      <a:pt x="2895422" y="610971"/>
                    </a:lnTo>
                    <a:lnTo>
                      <a:pt x="2895422" y="626275"/>
                    </a:lnTo>
                    <a:lnTo>
                      <a:pt x="2895422" y="1227721"/>
                    </a:lnTo>
                    <a:lnTo>
                      <a:pt x="2895422" y="1237246"/>
                    </a:lnTo>
                    <a:lnTo>
                      <a:pt x="2895422" y="1838604"/>
                    </a:lnTo>
                    <a:lnTo>
                      <a:pt x="2859227" y="1838604"/>
                    </a:lnTo>
                    <a:lnTo>
                      <a:pt x="2859227" y="1237246"/>
                    </a:lnTo>
                    <a:lnTo>
                      <a:pt x="2895422" y="1237246"/>
                    </a:lnTo>
                    <a:lnTo>
                      <a:pt x="2895422" y="1227721"/>
                    </a:lnTo>
                    <a:lnTo>
                      <a:pt x="2859227" y="1227721"/>
                    </a:lnTo>
                    <a:lnTo>
                      <a:pt x="2859227" y="626275"/>
                    </a:lnTo>
                    <a:lnTo>
                      <a:pt x="2895422" y="626275"/>
                    </a:lnTo>
                    <a:lnTo>
                      <a:pt x="2895422" y="610971"/>
                    </a:lnTo>
                    <a:lnTo>
                      <a:pt x="2859227" y="610971"/>
                    </a:lnTo>
                    <a:lnTo>
                      <a:pt x="2859227" y="19329"/>
                    </a:lnTo>
                    <a:lnTo>
                      <a:pt x="2895422" y="19329"/>
                    </a:lnTo>
                    <a:lnTo>
                      <a:pt x="2895422" y="9804"/>
                    </a:lnTo>
                    <a:lnTo>
                      <a:pt x="2849702" y="9804"/>
                    </a:lnTo>
                    <a:lnTo>
                      <a:pt x="2849702" y="610971"/>
                    </a:lnTo>
                    <a:lnTo>
                      <a:pt x="2849702" y="626275"/>
                    </a:lnTo>
                    <a:lnTo>
                      <a:pt x="2849702" y="1227721"/>
                    </a:lnTo>
                    <a:lnTo>
                      <a:pt x="2513380" y="1227721"/>
                    </a:lnTo>
                    <a:lnTo>
                      <a:pt x="2513380" y="626275"/>
                    </a:lnTo>
                    <a:lnTo>
                      <a:pt x="2849702" y="626275"/>
                    </a:lnTo>
                    <a:lnTo>
                      <a:pt x="2849702" y="610971"/>
                    </a:lnTo>
                    <a:lnTo>
                      <a:pt x="2513380" y="610971"/>
                    </a:lnTo>
                    <a:lnTo>
                      <a:pt x="2513380" y="9525"/>
                    </a:lnTo>
                    <a:lnTo>
                      <a:pt x="3121799" y="9525"/>
                    </a:lnTo>
                    <a:lnTo>
                      <a:pt x="3121799" y="0"/>
                    </a:lnTo>
                    <a:lnTo>
                      <a:pt x="2503855" y="0"/>
                    </a:lnTo>
                    <a:lnTo>
                      <a:pt x="2503855" y="610971"/>
                    </a:lnTo>
                    <a:lnTo>
                      <a:pt x="2503855" y="626275"/>
                    </a:lnTo>
                    <a:lnTo>
                      <a:pt x="2503855" y="1237246"/>
                    </a:lnTo>
                    <a:lnTo>
                      <a:pt x="2849702" y="1237246"/>
                    </a:lnTo>
                    <a:lnTo>
                      <a:pt x="2849702" y="1848129"/>
                    </a:lnTo>
                    <a:lnTo>
                      <a:pt x="2904947" y="1848129"/>
                    </a:lnTo>
                    <a:lnTo>
                      <a:pt x="2904947" y="1843366"/>
                    </a:lnTo>
                    <a:lnTo>
                      <a:pt x="2904947" y="1838604"/>
                    </a:lnTo>
                    <a:lnTo>
                      <a:pt x="2904947" y="1237246"/>
                    </a:lnTo>
                    <a:lnTo>
                      <a:pt x="3131324" y="1237246"/>
                    </a:lnTo>
                    <a:lnTo>
                      <a:pt x="3131324" y="1232484"/>
                    </a:lnTo>
                    <a:lnTo>
                      <a:pt x="3131324" y="4762"/>
                    </a:lnTo>
                    <a:lnTo>
                      <a:pt x="3131324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65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CAF0885-5F65-B7D9-2936-9348BF7D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3124201"/>
            <a:ext cx="5160336" cy="29569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38E11F-ADF1-ACE0-9F90-B9399413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74" y="0"/>
            <a:ext cx="4823426" cy="2667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07D2AF-EE6B-62CE-9AFE-6AAAC7760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857"/>
            <a:ext cx="4419600" cy="2448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32BD97-DD7E-8CA9-0FEC-4E619EE9F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302" y="2711052"/>
            <a:ext cx="4061812" cy="341405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C3221-3F73-0432-443F-0CA85077E20B}"/>
              </a:ext>
            </a:extLst>
          </p:cNvPr>
          <p:cNvGrpSpPr/>
          <p:nvPr/>
        </p:nvGrpSpPr>
        <p:grpSpPr>
          <a:xfrm>
            <a:off x="1647238" y="107650"/>
            <a:ext cx="394560" cy="324360"/>
            <a:chOff x="1647238" y="107650"/>
            <a:chExt cx="39456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43BE347C-77D7-BCEF-605A-085905ED843F}"/>
                    </a:ext>
                  </a:extLst>
                </p14:cNvPr>
                <p14:cNvContentPartPr/>
                <p14:nvPr/>
              </p14:nvContentPartPr>
              <p14:xfrm>
                <a:off x="1918678" y="160570"/>
                <a:ext cx="360" cy="2059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43BE347C-77D7-BCEF-605A-085905ED84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0038" y="151570"/>
                  <a:ext cx="18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D5A1A76-5768-293B-B42F-3A69DF460905}"/>
                    </a:ext>
                  </a:extLst>
                </p14:cNvPr>
                <p14:cNvContentPartPr/>
                <p14:nvPr/>
              </p14:nvContentPartPr>
              <p14:xfrm>
                <a:off x="1647238" y="107650"/>
                <a:ext cx="394560" cy="3243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D5A1A76-5768-293B-B42F-3A69DF4609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8598" y="98650"/>
                  <a:ext cx="41220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2793080-A16C-7E82-D236-FF6CDF269022}"/>
              </a:ext>
            </a:extLst>
          </p:cNvPr>
          <p:cNvGrpSpPr/>
          <p:nvPr/>
        </p:nvGrpSpPr>
        <p:grpSpPr>
          <a:xfrm>
            <a:off x="6322918" y="313930"/>
            <a:ext cx="489240" cy="501840"/>
            <a:chOff x="6322918" y="313930"/>
            <a:chExt cx="48924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B36C9CF-5166-BF73-1219-810507C62BC0}"/>
                    </a:ext>
                  </a:extLst>
                </p14:cNvPr>
                <p14:cNvContentPartPr/>
                <p14:nvPr/>
              </p14:nvContentPartPr>
              <p14:xfrm>
                <a:off x="6490678" y="418330"/>
                <a:ext cx="216360" cy="1548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B36C9CF-5166-BF73-1219-810507C62B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81678" y="409330"/>
                  <a:ext cx="234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F1655763-3F37-FB66-DC37-6F5EF3A1F996}"/>
                    </a:ext>
                  </a:extLst>
                </p14:cNvPr>
                <p14:cNvContentPartPr/>
                <p14:nvPr/>
              </p14:nvContentPartPr>
              <p14:xfrm>
                <a:off x="6322918" y="313930"/>
                <a:ext cx="489240" cy="5018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F1655763-3F37-FB66-DC37-6F5EF3A1F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14278" y="304930"/>
                  <a:ext cx="506880" cy="51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1F51E9D-F956-3C03-2155-B6E5039DDB88}"/>
              </a:ext>
            </a:extLst>
          </p:cNvPr>
          <p:cNvGrpSpPr/>
          <p:nvPr/>
        </p:nvGrpSpPr>
        <p:grpSpPr>
          <a:xfrm>
            <a:off x="7636558" y="3772810"/>
            <a:ext cx="446400" cy="478800"/>
            <a:chOff x="7636558" y="3772810"/>
            <a:chExt cx="44640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F567E75-318D-D370-7C7C-DA5E5C9B4123}"/>
                    </a:ext>
                  </a:extLst>
                </p14:cNvPr>
                <p14:cNvContentPartPr/>
                <p14:nvPr/>
              </p14:nvContentPartPr>
              <p14:xfrm>
                <a:off x="7765798" y="3893410"/>
                <a:ext cx="155880" cy="1771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F567E75-318D-D370-7C7C-DA5E5C9B41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56798" y="3884410"/>
                  <a:ext cx="17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DC5B957-8FA4-B099-72DC-1BAB6BBE2296}"/>
                    </a:ext>
                  </a:extLst>
                </p14:cNvPr>
                <p14:cNvContentPartPr/>
                <p14:nvPr/>
              </p14:nvContentPartPr>
              <p14:xfrm>
                <a:off x="7636558" y="3772810"/>
                <a:ext cx="446400" cy="4788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DC5B957-8FA4-B099-72DC-1BAB6BBE22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27558" y="3764170"/>
                  <a:ext cx="4640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CF23B872-239B-2595-7349-76FFDE97B63F}"/>
                    </a:ext>
                  </a:extLst>
                </p14:cNvPr>
                <p14:cNvContentPartPr/>
                <p14:nvPr/>
              </p14:nvContentPartPr>
              <p14:xfrm>
                <a:off x="7805398" y="4056490"/>
                <a:ext cx="70200" cy="468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CF23B872-239B-2595-7349-76FFDE97B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96758" y="4047490"/>
                  <a:ext cx="878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04A05F-630D-6180-35A5-A7501DDA0817}"/>
              </a:ext>
            </a:extLst>
          </p:cNvPr>
          <p:cNvGrpSpPr/>
          <p:nvPr/>
        </p:nvGrpSpPr>
        <p:grpSpPr>
          <a:xfrm>
            <a:off x="2110918" y="3359530"/>
            <a:ext cx="388080" cy="454320"/>
            <a:chOff x="2110918" y="3359530"/>
            <a:chExt cx="38808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670602D2-1C45-DB0A-7745-6F72AED9ED2A}"/>
                    </a:ext>
                  </a:extLst>
                </p14:cNvPr>
                <p14:cNvContentPartPr/>
                <p14:nvPr/>
              </p14:nvContentPartPr>
              <p14:xfrm>
                <a:off x="2306398" y="3509290"/>
                <a:ext cx="140040" cy="1681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670602D2-1C45-DB0A-7745-6F72AED9ED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97758" y="3500290"/>
                  <a:ext cx="157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B4CC0BB-AF45-9CE2-897B-5E3C044DAB6A}"/>
                    </a:ext>
                  </a:extLst>
                </p14:cNvPr>
                <p14:cNvContentPartPr/>
                <p14:nvPr/>
              </p14:nvContentPartPr>
              <p14:xfrm>
                <a:off x="2385958" y="3618730"/>
                <a:ext cx="16200" cy="1256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B4CC0BB-AF45-9CE2-897B-5E3C044DAB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77318" y="3609730"/>
                  <a:ext cx="33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4ACBC70F-77E6-4EE3-11CE-724A94B37893}"/>
                    </a:ext>
                  </a:extLst>
                </p14:cNvPr>
                <p14:cNvContentPartPr/>
                <p14:nvPr/>
              </p14:nvContentPartPr>
              <p14:xfrm>
                <a:off x="2110918" y="3359530"/>
                <a:ext cx="388080" cy="4543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4ACBC70F-77E6-4EE3-11CE-724A94B378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02278" y="3350890"/>
                  <a:ext cx="405720" cy="47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0000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8">
            <a:extLst>
              <a:ext uri="{FF2B5EF4-FFF2-40B4-BE49-F238E27FC236}">
                <a16:creationId xmlns:a16="http://schemas.microsoft.com/office/drawing/2014/main" id="{CC8B75AF-D930-6F10-E9CE-70DE38C3C7A0}"/>
              </a:ext>
            </a:extLst>
          </p:cNvPr>
          <p:cNvGrpSpPr/>
          <p:nvPr/>
        </p:nvGrpSpPr>
        <p:grpSpPr>
          <a:xfrm>
            <a:off x="5443728" y="5029200"/>
            <a:ext cx="1069975" cy="83820"/>
            <a:chOff x="5443728" y="5029200"/>
            <a:chExt cx="1069975" cy="83820"/>
          </a:xfrm>
        </p:grpSpPr>
        <p:sp>
          <p:nvSpPr>
            <p:cNvPr id="48" name="object 9">
              <a:extLst>
                <a:ext uri="{FF2B5EF4-FFF2-40B4-BE49-F238E27FC236}">
                  <a16:creationId xmlns:a16="http://schemas.microsoft.com/office/drawing/2014/main" id="{2C3B673A-97C9-F3EB-BBD7-44C2B7D70427}"/>
                </a:ext>
              </a:extLst>
            </p:cNvPr>
            <p:cNvSpPr/>
            <p:nvPr/>
          </p:nvSpPr>
          <p:spPr>
            <a:xfrm>
              <a:off x="5443728" y="5032247"/>
              <a:ext cx="413003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object 10">
              <a:extLst>
                <a:ext uri="{FF2B5EF4-FFF2-40B4-BE49-F238E27FC236}">
                  <a16:creationId xmlns:a16="http://schemas.microsoft.com/office/drawing/2014/main" id="{F5100664-A571-1FC6-B79F-A46DDDBAE62C}"/>
                </a:ext>
              </a:extLst>
            </p:cNvPr>
            <p:cNvSpPr/>
            <p:nvPr/>
          </p:nvSpPr>
          <p:spPr>
            <a:xfrm>
              <a:off x="6149340" y="5029200"/>
              <a:ext cx="65532" cy="83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object 11">
              <a:extLst>
                <a:ext uri="{FF2B5EF4-FFF2-40B4-BE49-F238E27FC236}">
                  <a16:creationId xmlns:a16="http://schemas.microsoft.com/office/drawing/2014/main" id="{71D04AA2-1C6F-4739-4BC8-C9233A37790B}"/>
                </a:ext>
              </a:extLst>
            </p:cNvPr>
            <p:cNvSpPr/>
            <p:nvPr/>
          </p:nvSpPr>
          <p:spPr>
            <a:xfrm>
              <a:off x="6236208" y="5044440"/>
              <a:ext cx="277367" cy="67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2" name="object 13">
            <a:extLst>
              <a:ext uri="{FF2B5EF4-FFF2-40B4-BE49-F238E27FC236}">
                <a16:creationId xmlns:a16="http://schemas.microsoft.com/office/drawing/2014/main" id="{638FB5CF-3314-80F7-73BC-B7CCB676C14C}"/>
              </a:ext>
            </a:extLst>
          </p:cNvPr>
          <p:cNvSpPr txBox="1"/>
          <p:nvPr/>
        </p:nvSpPr>
        <p:spPr>
          <a:xfrm>
            <a:off x="76200" y="304800"/>
            <a:ext cx="8973986" cy="49530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699770" algn="l"/>
              </a:tabLst>
            </a:pPr>
            <a:r>
              <a:rPr sz="1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200" u="sng" spc="1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Arial"/>
                <a:cs typeface="Arial"/>
              </a:rPr>
              <a:t>global</a:t>
            </a:r>
            <a:r>
              <a:rPr sz="1200" b="1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200" b="1" spc="-5" dirty="0">
                <a:solidFill>
                  <a:schemeClr val="tx1"/>
                </a:solidFill>
                <a:latin typeface="Arial"/>
                <a:cs typeface="Arial"/>
              </a:rPr>
              <a:t>void MatrixMulKernel(float* M, float* N, float* P, Int</a:t>
            </a:r>
            <a:r>
              <a:rPr sz="1200" b="1" spc="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Arial"/>
                <a:cs typeface="Arial"/>
              </a:rPr>
              <a:t>Width)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0"/>
              </a:spcBef>
              <a:tabLst>
                <a:tab pos="957580" algn="l"/>
              </a:tabLst>
            </a:pPr>
            <a:r>
              <a:rPr sz="1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200" u="sng" spc="-5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shared</a:t>
            </a:r>
            <a:r>
              <a:rPr sz="1200" b="1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float</a:t>
            </a:r>
            <a:r>
              <a:rPr sz="1200" b="1" spc="-3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ds_M[TILE_WIDTH][TILE_WIDTH];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30"/>
              </a:spcBef>
              <a:tabLst>
                <a:tab pos="957580" algn="l"/>
              </a:tabLst>
            </a:pPr>
            <a:r>
              <a:rPr sz="1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200" u="sng" spc="-5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shared</a:t>
            </a:r>
            <a:r>
              <a:rPr sz="1200" b="1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float</a:t>
            </a:r>
            <a:r>
              <a:rPr sz="1200" b="1" spc="-3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ds_N[TILE_WIDTH][TILE_WIDTH];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65100" marR="2367280">
              <a:lnSpc>
                <a:spcPct val="110800"/>
              </a:lnSpc>
              <a:tabLst>
                <a:tab pos="1840864" algn="l"/>
              </a:tabLst>
            </a:pP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int bx</a:t>
            </a:r>
            <a:r>
              <a:rPr sz="1200" b="1" spc="2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sz="1200" b="1" spc="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blockIdx.x;	int by = blockIdx.y;  int tx = threadIdx.x; int ty =</a:t>
            </a:r>
            <a:r>
              <a:rPr sz="12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threadIdx.y;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65100" marR="3281679" algn="just">
              <a:lnSpc>
                <a:spcPct val="110800"/>
              </a:lnSpc>
            </a:pP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int Row = by * blockDim.y + ty;  int Col = bx * blockDim.</a:t>
            </a:r>
            <a:r>
              <a:rPr sz="1200" b="1" spc="-5">
                <a:solidFill>
                  <a:schemeClr val="tx1"/>
                </a:solidFill>
                <a:latin typeface="Courier New"/>
                <a:cs typeface="Courier New"/>
              </a:rPr>
              <a:t>x +</a:t>
            </a:r>
            <a:r>
              <a:rPr lang="zh-CN" altLang="en-US" sz="1200" b="1" spc="-5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200" b="1" spc="-5">
                <a:solidFill>
                  <a:schemeClr val="tx1"/>
                </a:solidFill>
                <a:latin typeface="Courier New"/>
                <a:cs typeface="Courier New"/>
              </a:rPr>
              <a:t>tx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;  float Pvalue = 0;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88900" marR="843280">
              <a:lnSpc>
                <a:spcPct val="110800"/>
              </a:lnSpc>
            </a:pP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// Loop over the M and N tiles required to compute the P element  for (int p = 0; p &lt; WIDHT/TILE_WIDTH; ++p)</a:t>
            </a:r>
            <a:r>
              <a:rPr sz="1200" b="1" spc="3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17500" marR="919480">
              <a:lnSpc>
                <a:spcPct val="110800"/>
              </a:lnSpc>
              <a:spcBef>
                <a:spcPts val="5"/>
              </a:spcBef>
            </a:pP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// Collaborative loading of M and N tiles into shared </a:t>
            </a:r>
            <a:r>
              <a:rPr sz="1200" b="1" spc="-5">
                <a:solidFill>
                  <a:schemeClr val="tx1"/>
                </a:solidFill>
                <a:latin typeface="Courier New"/>
                <a:cs typeface="Courier New"/>
              </a:rPr>
              <a:t>memory  </a:t>
            </a:r>
            <a:endParaRPr lang="en-US" sz="1200" b="1" spc="-5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17500" marR="919480">
              <a:lnSpc>
                <a:spcPct val="110800"/>
              </a:lnSpc>
              <a:spcBef>
                <a:spcPts val="5"/>
              </a:spcBef>
            </a:pPr>
            <a:r>
              <a:rPr sz="1600" b="1" spc="-5">
                <a:solidFill>
                  <a:srgbClr val="FF0000"/>
                </a:solidFill>
                <a:latin typeface="Courier New"/>
                <a:cs typeface="Courier New"/>
              </a:rPr>
              <a:t>ds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_M[ty][tx] = M[Row*Width +</a:t>
            </a:r>
            <a:r>
              <a:rPr sz="16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p*TILE</a:t>
            </a:r>
            <a:r>
              <a:rPr sz="1600" b="1" spc="-5">
                <a:solidFill>
                  <a:srgbClr val="FF0000"/>
                </a:solidFill>
                <a:latin typeface="Courier New"/>
                <a:cs typeface="Courier New"/>
              </a:rPr>
              <a:t>_WIDTH</a:t>
            </a:r>
            <a:r>
              <a:rPr lang="en-US" sz="1600" b="1" spc="-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lang="en-US" sz="1600" b="1" spc="-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>
                <a:solidFill>
                  <a:srgbClr val="FF0000"/>
                </a:solidFill>
                <a:latin typeface="Courier New"/>
                <a:cs typeface="Courier New"/>
              </a:rPr>
              <a:t>tx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60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3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ds_N[ty][tx] = N[(p*TILE_WIDTH+ty)*Width +</a:t>
            </a:r>
            <a:r>
              <a:rPr sz="16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Col];</a:t>
            </a:r>
            <a:endParaRPr sz="160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30"/>
              </a:spcBef>
            </a:pPr>
            <a:r>
              <a:rPr sz="1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200" u="sng" spc="-5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syncthreads();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for (int i = 0; i &lt; TILE_WIDTH; ++i)Pvalue += ds_M[ty][i] *</a:t>
            </a:r>
            <a:r>
              <a:rPr sz="1200" b="1" spc="7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ds_N[i][tx];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30"/>
              </a:spcBef>
            </a:pPr>
            <a:r>
              <a:rPr sz="1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200" u="sng" spc="-5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synchthreads();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60"/>
              </a:spcBef>
            </a:pP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P[Row*Width+Col] =</a:t>
            </a:r>
            <a:r>
              <a:rPr sz="12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Pvalue;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sz="120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0611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2E5D661-29A6-0902-71F3-3B21D18C2805}"/>
              </a:ext>
            </a:extLst>
          </p:cNvPr>
          <p:cNvSpPr txBox="1"/>
          <p:nvPr/>
        </p:nvSpPr>
        <p:spPr>
          <a:xfrm>
            <a:off x="152400" y="58847"/>
            <a:ext cx="8915400" cy="672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■	每个</a:t>
            </a:r>
            <a:r>
              <a:rPr lang="zh-CN" altLang="en-US" sz="2000">
                <a:solidFill>
                  <a:srgbClr val="FF0000"/>
                </a:solidFill>
              </a:rPr>
              <a:t>线程块</a:t>
            </a:r>
            <a:r>
              <a:rPr lang="zh-CN" altLang="en-US" sz="2000">
                <a:solidFill>
                  <a:schemeClr val="tx1"/>
                </a:solidFill>
              </a:rPr>
              <a:t>应该有很多线程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TILE_WIDTH为16，则有16*16=256个线程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TILE_WIDTH为32，得到32*32=1024个线程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对于16，在每个阶段，每个块从全局内存中执行2*256=512个浮点加载，进行256*（2*16）=8192个mul/add操作。(每个内存负载有16个浮点操作)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CGMA=</a:t>
            </a:r>
            <a:r>
              <a:rPr lang="en-US" altLang="zh-CN" sz="2000">
                <a:solidFill>
                  <a:schemeClr val="tx1"/>
                </a:solidFill>
              </a:rPr>
              <a:t>16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■	对于32，在每个阶段，每个块从全局内存中执行2*1024=2048个浮点加载，进行1024*（2*32）=65,536个mul/add操作。( 每个内存加载32个浮点操作)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CGMA=</a:t>
            </a:r>
            <a:r>
              <a:rPr lang="en-US" altLang="zh-CN" sz="2000">
                <a:solidFill>
                  <a:schemeClr val="tx1"/>
                </a:solidFill>
              </a:rPr>
              <a:t>32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■	对于一个有16KB共享内存的SM来说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共享内存的大小取决于执行情况!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对于TILE_WIDTH = 16，每个线程块使用2*256*4B = 2KB的共享内存。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对于16KB的共享内存，可能会有多达8个线程块在执行。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这允许多达8*512=4,096个待加载。(每个线程2个，每块256个线程)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下一个TILE_WIDTH 32将导致每个线程块有2*32*32*4 Byte= 8K Byte的共享内存用量，允许2个线程块同时活动。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■	然而，当前一代GPU中每个SM有1536个线程的线程数限制，这将使每个SM的块数减少到1个!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__syncthread()</a:t>
            </a:r>
            <a:r>
              <a:rPr lang="zh-CN" altLang="en-US" sz="2000">
                <a:solidFill>
                  <a:schemeClr val="tx1"/>
                </a:solidFill>
              </a:rPr>
              <a:t>可以减少一个线程块的活动线程的数量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更多的线程块是有利的</a:t>
            </a:r>
          </a:p>
        </p:txBody>
      </p:sp>
    </p:spTree>
    <p:extLst>
      <p:ext uri="{BB962C8B-B14F-4D97-AF65-F5344CB8AC3E}">
        <p14:creationId xmlns:p14="http://schemas.microsoft.com/office/powerpoint/2010/main" val="1905307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CCE5-2A4C-B34F-9819-1E1E353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并行规约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2C5-CB0F-A74A-B06C-2429BDCA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761413" cy="4570413"/>
          </a:xfrm>
        </p:spPr>
        <p:txBody>
          <a:bodyPr/>
          <a:lstStyle/>
          <a:p>
            <a:r>
              <a:rPr kumimoji="1" lang="zh-CN" altLang="en-US" dirty="0"/>
              <a:t>并行</a:t>
            </a:r>
            <a:r>
              <a:rPr kumimoji="1" lang="zh-CN" altLang="en-US"/>
              <a:t>规约算法</a:t>
            </a:r>
            <a:r>
              <a:rPr kumimoji="1" lang="en-US" altLang="zh-CN"/>
              <a:t>(</a:t>
            </a:r>
            <a:r>
              <a:rPr kumimoji="1" lang="zh-CN" altLang="en-US"/>
              <a:t>将一组输入值汇总成一个值</a:t>
            </a:r>
            <a:r>
              <a:rPr kumimoji="1" lang="en-US" altLang="zh-CN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两种算法的控制分支分析</a:t>
            </a:r>
            <a:r>
              <a:rPr kumimoji="1" lang="en-US" altLang="zh-CN" dirty="0">
                <a:solidFill>
                  <a:srgbClr val="FF0000"/>
                </a:solidFill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</a:rPr>
              <a:t>计算</a:t>
            </a:r>
            <a:r>
              <a:rPr kumimoji="1" lang="en-US" altLang="zh-CN" dirty="0">
                <a:solidFill>
                  <a:srgbClr val="FF0000"/>
                </a:solidFill>
              </a:rPr>
              <a:t>】</a:t>
            </a:r>
          </a:p>
          <a:p>
            <a:r>
              <a:rPr kumimoji="1" lang="en-US" altLang="zh-CN" dirty="0"/>
              <a:t>DRAM</a:t>
            </a:r>
            <a:r>
              <a:rPr kumimoji="1" lang="zh-CN" altLang="en-US" dirty="0"/>
              <a:t>访问</a:t>
            </a:r>
            <a:endParaRPr kumimoji="1" lang="en-US" altLang="zh-CN" dirty="0"/>
          </a:p>
          <a:p>
            <a:pPr lvl="1"/>
            <a:r>
              <a:rPr kumimoji="1" lang="en-US" altLang="zh-CN"/>
              <a:t>DRAM</a:t>
            </a:r>
            <a:r>
              <a:rPr kumimoji="1" lang="zh-CN" altLang="en-US"/>
              <a:t> </a:t>
            </a:r>
            <a:r>
              <a:rPr kumimoji="1" lang="en-US" altLang="zh-CN"/>
              <a:t>Bursting </a:t>
            </a:r>
            <a:r>
              <a:rPr kumimoji="1" lang="zh-CN" altLang="en-US"/>
              <a:t>当请求位置在一个</a:t>
            </a:r>
            <a:r>
              <a:rPr lang="en-US" altLang="zh-CN" sz="1800" b="0" i="0" u="none" strike="noStrike" baseline="0">
                <a:solidFill>
                  <a:srgbClr val="1F497D"/>
                </a:solidFill>
                <a:latin typeface="ArialMT"/>
              </a:rPr>
              <a:t>burst sections</a:t>
            </a:r>
            <a:r>
              <a:rPr kumimoji="1" lang="zh-CN" altLang="en-US"/>
              <a:t>，只有一个</a:t>
            </a:r>
            <a:r>
              <a:rPr kumimoji="1" lang="en-US" altLang="zh-CN"/>
              <a:t>DRAM</a:t>
            </a:r>
            <a:r>
              <a:rPr kumimoji="1" lang="zh-CN" altLang="en-US"/>
              <a:t>请求</a:t>
            </a:r>
            <a:endParaRPr kumimoji="1" lang="en-US" altLang="zh-CN" dirty="0"/>
          </a:p>
          <a:p>
            <a:pPr lvl="1"/>
            <a:r>
              <a:rPr lang="zh-CN" altLang="en-US"/>
              <a:t>合并</a:t>
            </a:r>
            <a:r>
              <a:rPr lang="zh-CN" altLang="en-US" dirty="0"/>
              <a:t>访存</a:t>
            </a:r>
            <a:r>
              <a:rPr lang="en-US" altLang="zh-CN" dirty="0"/>
              <a:t>Memory Coalescing(How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/>
              <a:t>judge?)</a:t>
            </a:r>
          </a:p>
          <a:p>
            <a:pPr marL="457200" lvl="1" indent="0">
              <a:buNone/>
            </a:pPr>
            <a:r>
              <a:rPr lang="en-US" altLang="zh-CN"/>
              <a:t>warp</a:t>
            </a:r>
            <a:r>
              <a:rPr lang="zh-CN" altLang="en-US"/>
              <a:t>中的索引形式为</a:t>
            </a:r>
            <a:r>
              <a:rPr lang="en-US" altLang="zh-CN"/>
              <a:t>A[(</a:t>
            </a:r>
            <a:r>
              <a:rPr lang="zh-CN" altLang="en-US"/>
              <a:t>与</a:t>
            </a:r>
            <a:r>
              <a:rPr lang="en-US" altLang="zh-CN" b="0" i="0" u="none" strike="noStrike" baseline="0">
                <a:solidFill>
                  <a:schemeClr val="tx1"/>
                </a:solidFill>
                <a:latin typeface="ArialMT"/>
              </a:rPr>
              <a:t>threadIdx.x</a:t>
            </a:r>
            <a:r>
              <a:rPr lang="zh-CN" altLang="en-US">
                <a:solidFill>
                  <a:srgbClr val="FF0000"/>
                </a:solidFill>
              </a:rPr>
              <a:t>无关</a:t>
            </a:r>
            <a:r>
              <a:rPr lang="en-US" altLang="zh-CN"/>
              <a:t>)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en-US" altLang="zh-CN" b="0" i="0" u="none" strike="noStrike" baseline="0">
                <a:solidFill>
                  <a:schemeClr val="tx1"/>
                </a:solidFill>
                <a:latin typeface="ArialMT"/>
              </a:rPr>
              <a:t>threadIdx.x</a:t>
            </a:r>
            <a:r>
              <a:rPr lang="en-US" altLang="zh-CN"/>
              <a:t>]</a:t>
            </a:r>
            <a:endParaRPr lang="en-US" altLang="zh-CN" dirty="0"/>
          </a:p>
          <a:p>
            <a:pPr lvl="1"/>
            <a:r>
              <a:rPr kumimoji="1" lang="zh-CN" altLang="en-US" dirty="0"/>
              <a:t>分块矩阵乘法</a:t>
            </a:r>
          </a:p>
        </p:txBody>
      </p:sp>
    </p:spTree>
    <p:extLst>
      <p:ext uri="{BB962C8B-B14F-4D97-AF65-F5344CB8AC3E}">
        <p14:creationId xmlns:p14="http://schemas.microsoft.com/office/powerpoint/2010/main" val="2077911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77" y="414397"/>
            <a:ext cx="2881207" cy="447131"/>
          </a:xfrm>
          <a:prstGeom prst="rect">
            <a:avLst/>
          </a:prstGeom>
        </p:spPr>
        <p:txBody>
          <a:bodyPr vert="horz" wrap="square" lIns="0" tIns="1608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>
              <a:spcBef>
                <a:spcPts val="127"/>
              </a:spcBef>
            </a:pPr>
            <a:r>
              <a:rPr spc="-7" dirty="0"/>
              <a:t>Corner</a:t>
            </a:r>
            <a:r>
              <a:rPr spc="-80" dirty="0"/>
              <a:t> </a:t>
            </a:r>
            <a:r>
              <a:rPr spc="-7" dirty="0"/>
              <a:t>Turning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E4FFA5C-D424-4C13-B9BB-FF7A2C57D81E}"/>
              </a:ext>
            </a:extLst>
          </p:cNvPr>
          <p:cNvGrpSpPr/>
          <p:nvPr/>
        </p:nvGrpSpPr>
        <p:grpSpPr>
          <a:xfrm>
            <a:off x="1263768" y="1491166"/>
            <a:ext cx="7011669" cy="3672643"/>
            <a:chOff x="947826" y="1118374"/>
            <a:chExt cx="5258752" cy="2754482"/>
          </a:xfrm>
        </p:grpSpPr>
        <p:sp>
          <p:nvSpPr>
            <p:cNvPr id="3" name="object 3"/>
            <p:cNvSpPr/>
            <p:nvPr/>
          </p:nvSpPr>
          <p:spPr>
            <a:xfrm>
              <a:off x="1466113" y="1118374"/>
              <a:ext cx="1566163" cy="11871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550517" y="1138491"/>
              <a:ext cx="216535" cy="1288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6933">
                <a:spcBef>
                  <a:spcPts val="140"/>
                </a:spcBef>
              </a:pPr>
              <a:r>
                <a:rPr sz="1000" b="1" spc="-7" dirty="0">
                  <a:solidFill>
                    <a:srgbClr val="1F487C"/>
                  </a:solidFill>
                  <a:latin typeface="Arial"/>
                  <a:cs typeface="Arial"/>
                </a:rPr>
                <a:t>d_</a:t>
              </a:r>
              <a:r>
                <a:rPr sz="1000" b="1" dirty="0">
                  <a:solidFill>
                    <a:srgbClr val="1F487C"/>
                  </a:solidFill>
                  <a:latin typeface="Arial"/>
                  <a:cs typeface="Arial"/>
                </a:rPr>
                <a:t>M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55657" y="1119390"/>
              <a:ext cx="1567205" cy="11861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341103" y="1142276"/>
              <a:ext cx="206375" cy="1288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6933">
                <a:spcBef>
                  <a:spcPts val="140"/>
                </a:spcBef>
              </a:pPr>
              <a:r>
                <a:rPr sz="1000" b="1" spc="-7" dirty="0">
                  <a:solidFill>
                    <a:srgbClr val="1F487C"/>
                  </a:solidFill>
                  <a:latin typeface="Arial"/>
                  <a:cs typeface="Arial"/>
                </a:rPr>
                <a:t>d_</a:t>
              </a:r>
              <a:r>
                <a:rPr sz="1000" b="1" dirty="0">
                  <a:solidFill>
                    <a:srgbClr val="1F487C"/>
                  </a:solidFill>
                  <a:latin typeface="Arial"/>
                  <a:cs typeface="Arial"/>
                </a:rPr>
                <a:t>N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601722" y="1582534"/>
              <a:ext cx="246221" cy="252095"/>
            </a:xfrm>
            <a:prstGeom prst="rect">
              <a:avLst/>
            </a:prstGeom>
          </p:spPr>
          <p:txBody>
            <a:bodyPr vert="vert270" wrap="square" lIns="0" tIns="5927" rIns="0" bIns="0" rtlCol="0">
              <a:spAutoFit/>
            </a:bodyPr>
            <a:lstStyle/>
            <a:p>
              <a:pPr marL="16933">
                <a:spcBef>
                  <a:spcPts val="47"/>
                </a:spcBef>
              </a:pPr>
              <a:r>
                <a:rPr sz="800" b="1" spc="-147" dirty="0">
                  <a:solidFill>
                    <a:srgbClr val="1F487C"/>
                  </a:solidFill>
                  <a:latin typeface="Times New Roman"/>
                  <a:cs typeface="Times New Roman"/>
                </a:rPr>
                <a:t>W</a:t>
              </a:r>
              <a:r>
                <a:rPr sz="800" b="1" spc="-87" dirty="0">
                  <a:solidFill>
                    <a:srgbClr val="1F487C"/>
                  </a:solidFill>
                  <a:latin typeface="Times New Roman"/>
                  <a:cs typeface="Times New Roman"/>
                </a:rPr>
                <a:t>I</a:t>
              </a:r>
              <a:r>
                <a:rPr sz="800" b="1" spc="-127" dirty="0">
                  <a:solidFill>
                    <a:srgbClr val="1F487C"/>
                  </a:solidFill>
                  <a:latin typeface="Times New Roman"/>
                  <a:cs typeface="Times New Roman"/>
                </a:rPr>
                <a:t>DT</a:t>
              </a:r>
              <a:r>
                <a:rPr sz="800" b="1" dirty="0">
                  <a:solidFill>
                    <a:srgbClr val="1F487C"/>
                  </a:solidFill>
                  <a:latin typeface="Times New Roman"/>
                  <a:cs typeface="Times New Roman"/>
                </a:rPr>
                <a:t>H</a:t>
              </a:r>
              <a:endParaRPr sz="80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095880" y="2164016"/>
              <a:ext cx="297180" cy="105157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800" b="1" dirty="0">
                  <a:solidFill>
                    <a:srgbClr val="1F487C"/>
                  </a:solidFill>
                  <a:latin typeface="Times New Roman"/>
                  <a:cs typeface="Times New Roman"/>
                </a:rPr>
                <a:t>WID</a:t>
              </a:r>
              <a:r>
                <a:rPr sz="800" b="1" spc="-7" dirty="0">
                  <a:solidFill>
                    <a:srgbClr val="1F487C"/>
                  </a:solidFill>
                  <a:latin typeface="Times New Roman"/>
                  <a:cs typeface="Times New Roman"/>
                </a:rPr>
                <a:t>T</a:t>
              </a:r>
              <a:r>
                <a:rPr sz="800" b="1" dirty="0">
                  <a:solidFill>
                    <a:srgbClr val="1F487C"/>
                  </a:solidFill>
                  <a:latin typeface="Times New Roman"/>
                  <a:cs typeface="Times New Roman"/>
                </a:rPr>
                <a:t>H</a:t>
              </a:r>
              <a:endParaRPr sz="800">
                <a:latin typeface="Times New Roman"/>
                <a:cs typeface="Times New Roman"/>
              </a:endParaRPr>
            </a:p>
          </p:txBody>
        </p:sp>
        <p:grpSp>
          <p:nvGrpSpPr>
            <p:cNvPr id="9" name="object 9"/>
            <p:cNvGrpSpPr/>
            <p:nvPr/>
          </p:nvGrpSpPr>
          <p:grpSpPr>
            <a:xfrm>
              <a:off x="1466214" y="2648127"/>
              <a:ext cx="1566545" cy="1187450"/>
              <a:chOff x="1466214" y="2648127"/>
              <a:chExt cx="1566545" cy="118745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1470977" y="2652890"/>
                <a:ext cx="1557020" cy="1177925"/>
              </a:xfrm>
              <a:custGeom>
                <a:avLst/>
                <a:gdLst/>
                <a:ahLst/>
                <a:cxnLst/>
                <a:rect l="l" t="t" r="r" b="b"/>
                <a:pathLst>
                  <a:path w="1557020" h="1177925">
                    <a:moveTo>
                      <a:pt x="1556524" y="1177607"/>
                    </a:moveTo>
                    <a:lnTo>
                      <a:pt x="0" y="1177607"/>
                    </a:lnTo>
                    <a:lnTo>
                      <a:pt x="0" y="0"/>
                    </a:lnTo>
                    <a:lnTo>
                      <a:pt x="1556524" y="0"/>
                    </a:lnTo>
                    <a:lnTo>
                      <a:pt x="1556524" y="1177607"/>
                    </a:lnTo>
                    <a:close/>
                  </a:path>
                </a:pathLst>
              </a:custGeom>
              <a:solidFill>
                <a:srgbClr val="99FF66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466214" y="2648127"/>
                <a:ext cx="1566545" cy="1187450"/>
              </a:xfrm>
              <a:custGeom>
                <a:avLst/>
                <a:gdLst/>
                <a:ahLst/>
                <a:cxnLst/>
                <a:rect l="l" t="t" r="r" b="b"/>
                <a:pathLst>
                  <a:path w="1566545" h="1187450">
                    <a:moveTo>
                      <a:pt x="1561299" y="1187132"/>
                    </a:moveTo>
                    <a:lnTo>
                      <a:pt x="4762" y="1187132"/>
                    </a:lnTo>
                    <a:lnTo>
                      <a:pt x="3289" y="1186903"/>
                    </a:lnTo>
                    <a:lnTo>
                      <a:pt x="1968" y="1186230"/>
                    </a:lnTo>
                    <a:lnTo>
                      <a:pt x="914" y="1185176"/>
                    </a:lnTo>
                    <a:lnTo>
                      <a:pt x="241" y="1183843"/>
                    </a:lnTo>
                    <a:lnTo>
                      <a:pt x="0" y="1182369"/>
                    </a:lnTo>
                    <a:lnTo>
                      <a:pt x="0" y="4762"/>
                    </a:lnTo>
                    <a:lnTo>
                      <a:pt x="4762" y="0"/>
                    </a:lnTo>
                    <a:lnTo>
                      <a:pt x="1561299" y="0"/>
                    </a:lnTo>
                    <a:lnTo>
                      <a:pt x="1566062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1177607"/>
                    </a:lnTo>
                    <a:lnTo>
                      <a:pt x="4762" y="1177607"/>
                    </a:lnTo>
                    <a:lnTo>
                      <a:pt x="9525" y="1182369"/>
                    </a:lnTo>
                    <a:lnTo>
                      <a:pt x="1566062" y="1182369"/>
                    </a:lnTo>
                    <a:lnTo>
                      <a:pt x="1565821" y="1183843"/>
                    </a:lnTo>
                    <a:lnTo>
                      <a:pt x="1565148" y="1185176"/>
                    </a:lnTo>
                    <a:lnTo>
                      <a:pt x="1564093" y="1186230"/>
                    </a:lnTo>
                    <a:lnTo>
                      <a:pt x="1562773" y="1186903"/>
                    </a:lnTo>
                    <a:lnTo>
                      <a:pt x="1561299" y="1187132"/>
                    </a:lnTo>
                    <a:close/>
                  </a:path>
                  <a:path w="1566545" h="1187450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1566545" h="1187450">
                    <a:moveTo>
                      <a:pt x="1556537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1556537" y="4762"/>
                    </a:lnTo>
                    <a:lnTo>
                      <a:pt x="1556537" y="9525"/>
                    </a:lnTo>
                    <a:close/>
                  </a:path>
                  <a:path w="1566545" h="1187450">
                    <a:moveTo>
                      <a:pt x="1556537" y="1182369"/>
                    </a:moveTo>
                    <a:lnTo>
                      <a:pt x="1556537" y="4762"/>
                    </a:lnTo>
                    <a:lnTo>
                      <a:pt x="1561299" y="9525"/>
                    </a:lnTo>
                    <a:lnTo>
                      <a:pt x="1566062" y="9525"/>
                    </a:lnTo>
                    <a:lnTo>
                      <a:pt x="1566062" y="1177607"/>
                    </a:lnTo>
                    <a:lnTo>
                      <a:pt x="1561299" y="1177607"/>
                    </a:lnTo>
                    <a:lnTo>
                      <a:pt x="1556537" y="1182369"/>
                    </a:lnTo>
                    <a:close/>
                  </a:path>
                  <a:path w="1566545" h="1187450">
                    <a:moveTo>
                      <a:pt x="1566062" y="9525"/>
                    </a:moveTo>
                    <a:lnTo>
                      <a:pt x="1561299" y="9525"/>
                    </a:lnTo>
                    <a:lnTo>
                      <a:pt x="1556537" y="4762"/>
                    </a:lnTo>
                    <a:lnTo>
                      <a:pt x="1566062" y="4762"/>
                    </a:lnTo>
                    <a:lnTo>
                      <a:pt x="1566062" y="9525"/>
                    </a:lnTo>
                    <a:close/>
                  </a:path>
                  <a:path w="1566545" h="1187450">
                    <a:moveTo>
                      <a:pt x="9525" y="1182369"/>
                    </a:moveTo>
                    <a:lnTo>
                      <a:pt x="4762" y="1177607"/>
                    </a:lnTo>
                    <a:lnTo>
                      <a:pt x="9525" y="1177607"/>
                    </a:lnTo>
                    <a:lnTo>
                      <a:pt x="9525" y="1182369"/>
                    </a:lnTo>
                    <a:close/>
                  </a:path>
                  <a:path w="1566545" h="1187450">
                    <a:moveTo>
                      <a:pt x="1556537" y="1182369"/>
                    </a:moveTo>
                    <a:lnTo>
                      <a:pt x="9525" y="1182369"/>
                    </a:lnTo>
                    <a:lnTo>
                      <a:pt x="9525" y="1177607"/>
                    </a:lnTo>
                    <a:lnTo>
                      <a:pt x="1556537" y="1177607"/>
                    </a:lnTo>
                    <a:lnTo>
                      <a:pt x="1556537" y="1182369"/>
                    </a:lnTo>
                    <a:close/>
                  </a:path>
                  <a:path w="1566545" h="1187450">
                    <a:moveTo>
                      <a:pt x="1566062" y="1182369"/>
                    </a:moveTo>
                    <a:lnTo>
                      <a:pt x="1556537" y="1182369"/>
                    </a:lnTo>
                    <a:lnTo>
                      <a:pt x="1561299" y="1177607"/>
                    </a:lnTo>
                    <a:lnTo>
                      <a:pt x="1566062" y="1177607"/>
                    </a:lnTo>
                    <a:lnTo>
                      <a:pt x="1566062" y="1182369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1563217" y="2668244"/>
              <a:ext cx="203835" cy="1288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>
                <a:spcBef>
                  <a:spcPts val="140"/>
                </a:spcBef>
              </a:pPr>
              <a:r>
                <a:rPr sz="1000" b="1" spc="-7" dirty="0">
                  <a:solidFill>
                    <a:srgbClr val="1F487C"/>
                  </a:solidFill>
                  <a:latin typeface="Arial"/>
                  <a:cs typeface="Arial"/>
                </a:rPr>
                <a:t>d_</a:t>
              </a:r>
              <a:r>
                <a:rPr sz="1000" b="1" dirty="0">
                  <a:solidFill>
                    <a:srgbClr val="1F487C"/>
                  </a:solidFill>
                  <a:latin typeface="Arial"/>
                  <a:cs typeface="Arial"/>
                </a:rPr>
                <a:t>M</a:t>
              </a:r>
              <a:endParaRPr sz="1000">
                <a:latin typeface="Arial"/>
                <a:cs typeface="Arial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3255657" y="2650020"/>
              <a:ext cx="1567815" cy="1185545"/>
              <a:chOff x="3255657" y="2650020"/>
              <a:chExt cx="1567815" cy="1185545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3260420" y="2654782"/>
                <a:ext cx="1558290" cy="1176020"/>
              </a:xfrm>
              <a:custGeom>
                <a:avLst/>
                <a:gdLst/>
                <a:ahLst/>
                <a:cxnLst/>
                <a:rect l="l" t="t" r="r" b="b"/>
                <a:pathLst>
                  <a:path w="1558289" h="1176020">
                    <a:moveTo>
                      <a:pt x="1557680" y="1175715"/>
                    </a:moveTo>
                    <a:lnTo>
                      <a:pt x="0" y="1175715"/>
                    </a:lnTo>
                    <a:lnTo>
                      <a:pt x="0" y="0"/>
                    </a:lnTo>
                    <a:lnTo>
                      <a:pt x="1557680" y="0"/>
                    </a:lnTo>
                    <a:lnTo>
                      <a:pt x="1557680" y="1175715"/>
                    </a:lnTo>
                    <a:close/>
                  </a:path>
                </a:pathLst>
              </a:custGeom>
              <a:solidFill>
                <a:srgbClr val="99FF66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3255657" y="2650020"/>
                <a:ext cx="1567815" cy="1185545"/>
              </a:xfrm>
              <a:custGeom>
                <a:avLst/>
                <a:gdLst/>
                <a:ahLst/>
                <a:cxnLst/>
                <a:rect l="l" t="t" r="r" b="b"/>
                <a:pathLst>
                  <a:path w="1567814" h="1185545">
                    <a:moveTo>
                      <a:pt x="1562442" y="1185240"/>
                    </a:moveTo>
                    <a:lnTo>
                      <a:pt x="4762" y="1185240"/>
                    </a:lnTo>
                    <a:lnTo>
                      <a:pt x="3289" y="1185011"/>
                    </a:lnTo>
                    <a:lnTo>
                      <a:pt x="1955" y="1184338"/>
                    </a:lnTo>
                    <a:lnTo>
                      <a:pt x="901" y="1183284"/>
                    </a:lnTo>
                    <a:lnTo>
                      <a:pt x="228" y="1181950"/>
                    </a:lnTo>
                    <a:lnTo>
                      <a:pt x="0" y="1180477"/>
                    </a:lnTo>
                    <a:lnTo>
                      <a:pt x="0" y="4762"/>
                    </a:lnTo>
                    <a:lnTo>
                      <a:pt x="4762" y="0"/>
                    </a:lnTo>
                    <a:lnTo>
                      <a:pt x="1562442" y="0"/>
                    </a:lnTo>
                    <a:lnTo>
                      <a:pt x="1567205" y="4762"/>
                    </a:lnTo>
                    <a:lnTo>
                      <a:pt x="9525" y="4762"/>
                    </a:lnTo>
                    <a:lnTo>
                      <a:pt x="4762" y="9525"/>
                    </a:lnTo>
                    <a:lnTo>
                      <a:pt x="9525" y="9525"/>
                    </a:lnTo>
                    <a:lnTo>
                      <a:pt x="9525" y="1175715"/>
                    </a:lnTo>
                    <a:lnTo>
                      <a:pt x="4762" y="1175715"/>
                    </a:lnTo>
                    <a:lnTo>
                      <a:pt x="9525" y="1180477"/>
                    </a:lnTo>
                    <a:lnTo>
                      <a:pt x="1567205" y="1180477"/>
                    </a:lnTo>
                    <a:lnTo>
                      <a:pt x="1566964" y="1181950"/>
                    </a:lnTo>
                    <a:lnTo>
                      <a:pt x="1566290" y="1183284"/>
                    </a:lnTo>
                    <a:lnTo>
                      <a:pt x="1565236" y="1184338"/>
                    </a:lnTo>
                    <a:lnTo>
                      <a:pt x="1563916" y="1185011"/>
                    </a:lnTo>
                    <a:lnTo>
                      <a:pt x="1562442" y="1185240"/>
                    </a:lnTo>
                    <a:close/>
                  </a:path>
                  <a:path w="1567814" h="1185545">
                    <a:moveTo>
                      <a:pt x="9525" y="9525"/>
                    </a:moveTo>
                    <a:lnTo>
                      <a:pt x="4762" y="9525"/>
                    </a:lnTo>
                    <a:lnTo>
                      <a:pt x="9525" y="4762"/>
                    </a:lnTo>
                    <a:lnTo>
                      <a:pt x="9525" y="9525"/>
                    </a:lnTo>
                    <a:close/>
                  </a:path>
                  <a:path w="1567814" h="1185545">
                    <a:moveTo>
                      <a:pt x="1557680" y="9525"/>
                    </a:moveTo>
                    <a:lnTo>
                      <a:pt x="9525" y="9525"/>
                    </a:lnTo>
                    <a:lnTo>
                      <a:pt x="9525" y="4762"/>
                    </a:lnTo>
                    <a:lnTo>
                      <a:pt x="1557680" y="4762"/>
                    </a:lnTo>
                    <a:lnTo>
                      <a:pt x="1557680" y="9525"/>
                    </a:lnTo>
                    <a:close/>
                  </a:path>
                  <a:path w="1567814" h="1185545">
                    <a:moveTo>
                      <a:pt x="1557680" y="1180477"/>
                    </a:moveTo>
                    <a:lnTo>
                      <a:pt x="1557680" y="4762"/>
                    </a:lnTo>
                    <a:lnTo>
                      <a:pt x="1562442" y="9525"/>
                    </a:lnTo>
                    <a:lnTo>
                      <a:pt x="1567205" y="9525"/>
                    </a:lnTo>
                    <a:lnTo>
                      <a:pt x="1567205" y="1175715"/>
                    </a:lnTo>
                    <a:lnTo>
                      <a:pt x="1562442" y="1175715"/>
                    </a:lnTo>
                    <a:lnTo>
                      <a:pt x="1557680" y="1180477"/>
                    </a:lnTo>
                    <a:close/>
                  </a:path>
                  <a:path w="1567814" h="1185545">
                    <a:moveTo>
                      <a:pt x="1567205" y="9525"/>
                    </a:moveTo>
                    <a:lnTo>
                      <a:pt x="1562442" y="9525"/>
                    </a:lnTo>
                    <a:lnTo>
                      <a:pt x="1557680" y="4762"/>
                    </a:lnTo>
                    <a:lnTo>
                      <a:pt x="1567205" y="4762"/>
                    </a:lnTo>
                    <a:lnTo>
                      <a:pt x="1567205" y="9525"/>
                    </a:lnTo>
                    <a:close/>
                  </a:path>
                  <a:path w="1567814" h="1185545">
                    <a:moveTo>
                      <a:pt x="9525" y="1180477"/>
                    </a:moveTo>
                    <a:lnTo>
                      <a:pt x="4762" y="1175715"/>
                    </a:lnTo>
                    <a:lnTo>
                      <a:pt x="9525" y="1175715"/>
                    </a:lnTo>
                    <a:lnTo>
                      <a:pt x="9525" y="1180477"/>
                    </a:lnTo>
                    <a:close/>
                  </a:path>
                  <a:path w="1567814" h="1185545">
                    <a:moveTo>
                      <a:pt x="1557680" y="1180477"/>
                    </a:moveTo>
                    <a:lnTo>
                      <a:pt x="9525" y="1180477"/>
                    </a:lnTo>
                    <a:lnTo>
                      <a:pt x="9525" y="1175715"/>
                    </a:lnTo>
                    <a:lnTo>
                      <a:pt x="1557680" y="1175715"/>
                    </a:lnTo>
                    <a:lnTo>
                      <a:pt x="1557680" y="1180477"/>
                    </a:lnTo>
                    <a:close/>
                  </a:path>
                  <a:path w="1567814" h="1185545">
                    <a:moveTo>
                      <a:pt x="1567205" y="1180477"/>
                    </a:moveTo>
                    <a:lnTo>
                      <a:pt x="1557680" y="1180477"/>
                    </a:lnTo>
                    <a:lnTo>
                      <a:pt x="1562442" y="1175715"/>
                    </a:lnTo>
                    <a:lnTo>
                      <a:pt x="1567205" y="1175715"/>
                    </a:lnTo>
                    <a:lnTo>
                      <a:pt x="1567205" y="1180477"/>
                    </a:lnTo>
                    <a:close/>
                  </a:path>
                </a:pathLst>
              </a:custGeom>
              <a:solidFill>
                <a:srgbClr val="959595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3353803" y="2672981"/>
              <a:ext cx="193675" cy="1288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>
                <a:spcBef>
                  <a:spcPts val="140"/>
                </a:spcBef>
              </a:pPr>
              <a:r>
                <a:rPr sz="1000" b="1" spc="-7" dirty="0">
                  <a:solidFill>
                    <a:srgbClr val="1F487C"/>
                  </a:solidFill>
                  <a:latin typeface="Arial"/>
                  <a:cs typeface="Arial"/>
                </a:rPr>
                <a:t>d_</a:t>
              </a:r>
              <a:r>
                <a:rPr sz="1000" b="1" dirty="0">
                  <a:solidFill>
                    <a:srgbClr val="1F487C"/>
                  </a:solidFill>
                  <a:latin typeface="Arial"/>
                  <a:cs typeface="Arial"/>
                </a:rPr>
                <a:t>N</a:t>
              </a:r>
              <a:endParaRPr sz="1000">
                <a:latin typeface="Arial"/>
                <a:cs typeface="Arial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1469834" y="2652890"/>
              <a:ext cx="4593590" cy="1183640"/>
              <a:chOff x="1469834" y="2652890"/>
              <a:chExt cx="4593590" cy="1183640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1469834" y="3240023"/>
                <a:ext cx="629285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629285" h="242570">
                    <a:moveTo>
                      <a:pt x="310146" y="723"/>
                    </a:moveTo>
                    <a:lnTo>
                      <a:pt x="0" y="723"/>
                    </a:lnTo>
                    <a:lnTo>
                      <a:pt x="0" y="237375"/>
                    </a:lnTo>
                    <a:lnTo>
                      <a:pt x="310146" y="237375"/>
                    </a:lnTo>
                    <a:lnTo>
                      <a:pt x="310146" y="723"/>
                    </a:lnTo>
                    <a:close/>
                  </a:path>
                  <a:path w="629285" h="242570">
                    <a:moveTo>
                      <a:pt x="628713" y="0"/>
                    </a:moveTo>
                    <a:lnTo>
                      <a:pt x="311721" y="0"/>
                    </a:lnTo>
                    <a:lnTo>
                      <a:pt x="311721" y="242316"/>
                    </a:lnTo>
                    <a:lnTo>
                      <a:pt x="628713" y="242316"/>
                    </a:lnTo>
                    <a:lnTo>
                      <a:pt x="628713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1777161" y="3237725"/>
                <a:ext cx="318135" cy="245110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245110">
                    <a:moveTo>
                      <a:pt x="314121" y="244602"/>
                    </a:moveTo>
                    <a:lnTo>
                      <a:pt x="3975" y="244602"/>
                    </a:lnTo>
                    <a:lnTo>
                      <a:pt x="2451" y="244297"/>
                    </a:lnTo>
                    <a:lnTo>
                      <a:pt x="1168" y="243433"/>
                    </a:lnTo>
                    <a:lnTo>
                      <a:pt x="304" y="242150"/>
                    </a:lnTo>
                    <a:lnTo>
                      <a:pt x="0" y="240626"/>
                    </a:lnTo>
                    <a:lnTo>
                      <a:pt x="0" y="3975"/>
                    </a:lnTo>
                    <a:lnTo>
                      <a:pt x="304" y="2451"/>
                    </a:lnTo>
                    <a:lnTo>
                      <a:pt x="1168" y="1168"/>
                    </a:lnTo>
                    <a:lnTo>
                      <a:pt x="2451" y="304"/>
                    </a:lnTo>
                    <a:lnTo>
                      <a:pt x="3975" y="0"/>
                    </a:lnTo>
                    <a:lnTo>
                      <a:pt x="314121" y="0"/>
                    </a:lnTo>
                    <a:lnTo>
                      <a:pt x="315645" y="304"/>
                    </a:lnTo>
                    <a:lnTo>
                      <a:pt x="316928" y="1168"/>
                    </a:lnTo>
                    <a:lnTo>
                      <a:pt x="317792" y="2451"/>
                    </a:lnTo>
                    <a:lnTo>
                      <a:pt x="318096" y="3975"/>
                    </a:lnTo>
                    <a:lnTo>
                      <a:pt x="7937" y="3975"/>
                    </a:lnTo>
                    <a:lnTo>
                      <a:pt x="3975" y="7937"/>
                    </a:lnTo>
                    <a:lnTo>
                      <a:pt x="7937" y="7937"/>
                    </a:lnTo>
                    <a:lnTo>
                      <a:pt x="7937" y="236664"/>
                    </a:lnTo>
                    <a:lnTo>
                      <a:pt x="3975" y="236664"/>
                    </a:lnTo>
                    <a:lnTo>
                      <a:pt x="7937" y="240626"/>
                    </a:lnTo>
                    <a:lnTo>
                      <a:pt x="318096" y="240626"/>
                    </a:lnTo>
                    <a:lnTo>
                      <a:pt x="317792" y="242150"/>
                    </a:lnTo>
                    <a:lnTo>
                      <a:pt x="316928" y="243433"/>
                    </a:lnTo>
                    <a:lnTo>
                      <a:pt x="315645" y="244297"/>
                    </a:lnTo>
                    <a:lnTo>
                      <a:pt x="314121" y="244602"/>
                    </a:lnTo>
                    <a:close/>
                  </a:path>
                  <a:path w="318135" h="245110">
                    <a:moveTo>
                      <a:pt x="7937" y="7937"/>
                    </a:moveTo>
                    <a:lnTo>
                      <a:pt x="3975" y="7937"/>
                    </a:lnTo>
                    <a:lnTo>
                      <a:pt x="7937" y="3975"/>
                    </a:lnTo>
                    <a:lnTo>
                      <a:pt x="7937" y="7937"/>
                    </a:lnTo>
                    <a:close/>
                  </a:path>
                  <a:path w="318135" h="245110">
                    <a:moveTo>
                      <a:pt x="310159" y="7937"/>
                    </a:moveTo>
                    <a:lnTo>
                      <a:pt x="7937" y="7937"/>
                    </a:lnTo>
                    <a:lnTo>
                      <a:pt x="7937" y="3975"/>
                    </a:lnTo>
                    <a:lnTo>
                      <a:pt x="310159" y="3975"/>
                    </a:lnTo>
                    <a:lnTo>
                      <a:pt x="310159" y="7937"/>
                    </a:lnTo>
                    <a:close/>
                  </a:path>
                  <a:path w="318135" h="245110">
                    <a:moveTo>
                      <a:pt x="310159" y="240626"/>
                    </a:moveTo>
                    <a:lnTo>
                      <a:pt x="310159" y="3975"/>
                    </a:lnTo>
                    <a:lnTo>
                      <a:pt x="314121" y="7937"/>
                    </a:lnTo>
                    <a:lnTo>
                      <a:pt x="318096" y="7937"/>
                    </a:lnTo>
                    <a:lnTo>
                      <a:pt x="318096" y="236664"/>
                    </a:lnTo>
                    <a:lnTo>
                      <a:pt x="314121" y="236664"/>
                    </a:lnTo>
                    <a:lnTo>
                      <a:pt x="310159" y="240626"/>
                    </a:lnTo>
                    <a:close/>
                  </a:path>
                  <a:path w="318135" h="245110">
                    <a:moveTo>
                      <a:pt x="318096" y="7937"/>
                    </a:moveTo>
                    <a:lnTo>
                      <a:pt x="314121" y="7937"/>
                    </a:lnTo>
                    <a:lnTo>
                      <a:pt x="310159" y="3975"/>
                    </a:lnTo>
                    <a:lnTo>
                      <a:pt x="318096" y="3975"/>
                    </a:lnTo>
                    <a:lnTo>
                      <a:pt x="318096" y="7937"/>
                    </a:lnTo>
                    <a:close/>
                  </a:path>
                  <a:path w="318135" h="245110">
                    <a:moveTo>
                      <a:pt x="7937" y="240626"/>
                    </a:moveTo>
                    <a:lnTo>
                      <a:pt x="3975" y="236664"/>
                    </a:lnTo>
                    <a:lnTo>
                      <a:pt x="7937" y="236664"/>
                    </a:lnTo>
                    <a:lnTo>
                      <a:pt x="7937" y="240626"/>
                    </a:lnTo>
                    <a:close/>
                  </a:path>
                  <a:path w="318135" h="245110">
                    <a:moveTo>
                      <a:pt x="310159" y="240626"/>
                    </a:moveTo>
                    <a:lnTo>
                      <a:pt x="7937" y="240626"/>
                    </a:lnTo>
                    <a:lnTo>
                      <a:pt x="7937" y="236664"/>
                    </a:lnTo>
                    <a:lnTo>
                      <a:pt x="310159" y="236664"/>
                    </a:lnTo>
                    <a:lnTo>
                      <a:pt x="310159" y="240626"/>
                    </a:lnTo>
                    <a:close/>
                  </a:path>
                  <a:path w="318135" h="245110">
                    <a:moveTo>
                      <a:pt x="318096" y="240626"/>
                    </a:moveTo>
                    <a:lnTo>
                      <a:pt x="310159" y="240626"/>
                    </a:lnTo>
                    <a:lnTo>
                      <a:pt x="314121" y="236664"/>
                    </a:lnTo>
                    <a:lnTo>
                      <a:pt x="318096" y="236664"/>
                    </a:lnTo>
                    <a:lnTo>
                      <a:pt x="318096" y="240626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2092452" y="3240024"/>
                <a:ext cx="317500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2570">
                    <a:moveTo>
                      <a:pt x="316992" y="242315"/>
                    </a:moveTo>
                    <a:lnTo>
                      <a:pt x="0" y="242315"/>
                    </a:lnTo>
                    <a:lnTo>
                      <a:pt x="0" y="0"/>
                    </a:lnTo>
                    <a:lnTo>
                      <a:pt x="316992" y="0"/>
                    </a:lnTo>
                    <a:lnTo>
                      <a:pt x="316992" y="242315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2089619" y="3237725"/>
                <a:ext cx="318135" cy="245110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245110">
                    <a:moveTo>
                      <a:pt x="314121" y="244602"/>
                    </a:moveTo>
                    <a:lnTo>
                      <a:pt x="3975" y="244602"/>
                    </a:lnTo>
                    <a:lnTo>
                      <a:pt x="2451" y="244297"/>
                    </a:lnTo>
                    <a:lnTo>
                      <a:pt x="1168" y="243433"/>
                    </a:lnTo>
                    <a:lnTo>
                      <a:pt x="304" y="242150"/>
                    </a:lnTo>
                    <a:lnTo>
                      <a:pt x="0" y="240626"/>
                    </a:lnTo>
                    <a:lnTo>
                      <a:pt x="0" y="3975"/>
                    </a:lnTo>
                    <a:lnTo>
                      <a:pt x="304" y="2451"/>
                    </a:lnTo>
                    <a:lnTo>
                      <a:pt x="1168" y="1168"/>
                    </a:lnTo>
                    <a:lnTo>
                      <a:pt x="2451" y="304"/>
                    </a:lnTo>
                    <a:lnTo>
                      <a:pt x="3975" y="0"/>
                    </a:lnTo>
                    <a:lnTo>
                      <a:pt x="314121" y="0"/>
                    </a:lnTo>
                    <a:lnTo>
                      <a:pt x="315645" y="304"/>
                    </a:lnTo>
                    <a:lnTo>
                      <a:pt x="316928" y="1168"/>
                    </a:lnTo>
                    <a:lnTo>
                      <a:pt x="317792" y="2451"/>
                    </a:lnTo>
                    <a:lnTo>
                      <a:pt x="318096" y="3975"/>
                    </a:lnTo>
                    <a:lnTo>
                      <a:pt x="7937" y="3975"/>
                    </a:lnTo>
                    <a:lnTo>
                      <a:pt x="3975" y="7937"/>
                    </a:lnTo>
                    <a:lnTo>
                      <a:pt x="7937" y="7937"/>
                    </a:lnTo>
                    <a:lnTo>
                      <a:pt x="7937" y="236664"/>
                    </a:lnTo>
                    <a:lnTo>
                      <a:pt x="3975" y="236664"/>
                    </a:lnTo>
                    <a:lnTo>
                      <a:pt x="7937" y="240626"/>
                    </a:lnTo>
                    <a:lnTo>
                      <a:pt x="318096" y="240626"/>
                    </a:lnTo>
                    <a:lnTo>
                      <a:pt x="317792" y="242150"/>
                    </a:lnTo>
                    <a:lnTo>
                      <a:pt x="316928" y="243433"/>
                    </a:lnTo>
                    <a:lnTo>
                      <a:pt x="315645" y="244297"/>
                    </a:lnTo>
                    <a:lnTo>
                      <a:pt x="314121" y="244602"/>
                    </a:lnTo>
                    <a:close/>
                  </a:path>
                  <a:path w="318135" h="245110">
                    <a:moveTo>
                      <a:pt x="7937" y="7937"/>
                    </a:moveTo>
                    <a:lnTo>
                      <a:pt x="3975" y="7937"/>
                    </a:lnTo>
                    <a:lnTo>
                      <a:pt x="7937" y="3975"/>
                    </a:lnTo>
                    <a:lnTo>
                      <a:pt x="7937" y="7937"/>
                    </a:lnTo>
                    <a:close/>
                  </a:path>
                  <a:path w="318135" h="245110">
                    <a:moveTo>
                      <a:pt x="310159" y="7937"/>
                    </a:moveTo>
                    <a:lnTo>
                      <a:pt x="7937" y="7937"/>
                    </a:lnTo>
                    <a:lnTo>
                      <a:pt x="7937" y="3975"/>
                    </a:lnTo>
                    <a:lnTo>
                      <a:pt x="310159" y="3975"/>
                    </a:lnTo>
                    <a:lnTo>
                      <a:pt x="310159" y="7937"/>
                    </a:lnTo>
                    <a:close/>
                  </a:path>
                  <a:path w="318135" h="245110">
                    <a:moveTo>
                      <a:pt x="310159" y="240626"/>
                    </a:moveTo>
                    <a:lnTo>
                      <a:pt x="310159" y="3975"/>
                    </a:lnTo>
                    <a:lnTo>
                      <a:pt x="314121" y="7937"/>
                    </a:lnTo>
                    <a:lnTo>
                      <a:pt x="318096" y="7937"/>
                    </a:lnTo>
                    <a:lnTo>
                      <a:pt x="318096" y="236664"/>
                    </a:lnTo>
                    <a:lnTo>
                      <a:pt x="314121" y="236664"/>
                    </a:lnTo>
                    <a:lnTo>
                      <a:pt x="310159" y="240626"/>
                    </a:lnTo>
                    <a:close/>
                  </a:path>
                  <a:path w="318135" h="245110">
                    <a:moveTo>
                      <a:pt x="318096" y="7937"/>
                    </a:moveTo>
                    <a:lnTo>
                      <a:pt x="314121" y="7937"/>
                    </a:lnTo>
                    <a:lnTo>
                      <a:pt x="310159" y="3975"/>
                    </a:lnTo>
                    <a:lnTo>
                      <a:pt x="318096" y="3975"/>
                    </a:lnTo>
                    <a:lnTo>
                      <a:pt x="318096" y="7937"/>
                    </a:lnTo>
                    <a:close/>
                  </a:path>
                  <a:path w="318135" h="245110">
                    <a:moveTo>
                      <a:pt x="7937" y="240626"/>
                    </a:moveTo>
                    <a:lnTo>
                      <a:pt x="3975" y="236664"/>
                    </a:lnTo>
                    <a:lnTo>
                      <a:pt x="7937" y="236664"/>
                    </a:lnTo>
                    <a:lnTo>
                      <a:pt x="7937" y="240626"/>
                    </a:lnTo>
                    <a:close/>
                  </a:path>
                  <a:path w="318135" h="245110">
                    <a:moveTo>
                      <a:pt x="310159" y="240626"/>
                    </a:moveTo>
                    <a:lnTo>
                      <a:pt x="7937" y="240626"/>
                    </a:lnTo>
                    <a:lnTo>
                      <a:pt x="7937" y="236664"/>
                    </a:lnTo>
                    <a:lnTo>
                      <a:pt x="310159" y="236664"/>
                    </a:lnTo>
                    <a:lnTo>
                      <a:pt x="310159" y="240626"/>
                    </a:lnTo>
                    <a:close/>
                  </a:path>
                  <a:path w="318135" h="245110">
                    <a:moveTo>
                      <a:pt x="318096" y="240626"/>
                    </a:moveTo>
                    <a:lnTo>
                      <a:pt x="310159" y="240626"/>
                    </a:lnTo>
                    <a:lnTo>
                      <a:pt x="314121" y="236664"/>
                    </a:lnTo>
                    <a:lnTo>
                      <a:pt x="318096" y="236664"/>
                    </a:lnTo>
                    <a:lnTo>
                      <a:pt x="318096" y="240626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403347" y="3240024"/>
                <a:ext cx="317500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2570">
                    <a:moveTo>
                      <a:pt x="316992" y="242315"/>
                    </a:moveTo>
                    <a:lnTo>
                      <a:pt x="0" y="242315"/>
                    </a:lnTo>
                    <a:lnTo>
                      <a:pt x="0" y="0"/>
                    </a:lnTo>
                    <a:lnTo>
                      <a:pt x="316992" y="0"/>
                    </a:lnTo>
                    <a:lnTo>
                      <a:pt x="316992" y="242315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2399779" y="3236785"/>
                <a:ext cx="319405" cy="245110"/>
              </a:xfrm>
              <a:custGeom>
                <a:avLst/>
                <a:gdLst/>
                <a:ahLst/>
                <a:cxnLst/>
                <a:rect l="l" t="t" r="r" b="b"/>
                <a:pathLst>
                  <a:path w="319405" h="245110">
                    <a:moveTo>
                      <a:pt x="315277" y="244589"/>
                    </a:moveTo>
                    <a:lnTo>
                      <a:pt x="3962" y="244589"/>
                    </a:lnTo>
                    <a:lnTo>
                      <a:pt x="2451" y="244284"/>
                    </a:lnTo>
                    <a:lnTo>
                      <a:pt x="1155" y="243433"/>
                    </a:lnTo>
                    <a:lnTo>
                      <a:pt x="304" y="242138"/>
                    </a:lnTo>
                    <a:lnTo>
                      <a:pt x="0" y="240626"/>
                    </a:lnTo>
                    <a:lnTo>
                      <a:pt x="0" y="3962"/>
                    </a:lnTo>
                    <a:lnTo>
                      <a:pt x="304" y="2451"/>
                    </a:lnTo>
                    <a:lnTo>
                      <a:pt x="1155" y="1155"/>
                    </a:lnTo>
                    <a:lnTo>
                      <a:pt x="2451" y="292"/>
                    </a:lnTo>
                    <a:lnTo>
                      <a:pt x="3962" y="0"/>
                    </a:lnTo>
                    <a:lnTo>
                      <a:pt x="315277" y="0"/>
                    </a:lnTo>
                    <a:lnTo>
                      <a:pt x="316788" y="292"/>
                    </a:lnTo>
                    <a:lnTo>
                      <a:pt x="318084" y="1155"/>
                    </a:lnTo>
                    <a:lnTo>
                      <a:pt x="318935" y="2451"/>
                    </a:lnTo>
                    <a:lnTo>
                      <a:pt x="319239" y="3962"/>
                    </a:lnTo>
                    <a:lnTo>
                      <a:pt x="7937" y="3962"/>
                    </a:lnTo>
                    <a:lnTo>
                      <a:pt x="3962" y="7937"/>
                    </a:lnTo>
                    <a:lnTo>
                      <a:pt x="7937" y="7937"/>
                    </a:lnTo>
                    <a:lnTo>
                      <a:pt x="7937" y="236651"/>
                    </a:lnTo>
                    <a:lnTo>
                      <a:pt x="3962" y="236651"/>
                    </a:lnTo>
                    <a:lnTo>
                      <a:pt x="7937" y="240626"/>
                    </a:lnTo>
                    <a:lnTo>
                      <a:pt x="319239" y="240626"/>
                    </a:lnTo>
                    <a:lnTo>
                      <a:pt x="318935" y="242138"/>
                    </a:lnTo>
                    <a:lnTo>
                      <a:pt x="318084" y="243433"/>
                    </a:lnTo>
                    <a:lnTo>
                      <a:pt x="316788" y="244284"/>
                    </a:lnTo>
                    <a:lnTo>
                      <a:pt x="315277" y="244589"/>
                    </a:lnTo>
                    <a:close/>
                  </a:path>
                  <a:path w="319405" h="245110">
                    <a:moveTo>
                      <a:pt x="7937" y="7937"/>
                    </a:moveTo>
                    <a:lnTo>
                      <a:pt x="3962" y="7937"/>
                    </a:lnTo>
                    <a:lnTo>
                      <a:pt x="7937" y="3962"/>
                    </a:lnTo>
                    <a:lnTo>
                      <a:pt x="7937" y="7937"/>
                    </a:lnTo>
                    <a:close/>
                  </a:path>
                  <a:path w="319405" h="245110">
                    <a:moveTo>
                      <a:pt x="311302" y="7937"/>
                    </a:moveTo>
                    <a:lnTo>
                      <a:pt x="7937" y="7937"/>
                    </a:lnTo>
                    <a:lnTo>
                      <a:pt x="7937" y="3962"/>
                    </a:lnTo>
                    <a:lnTo>
                      <a:pt x="311302" y="3962"/>
                    </a:lnTo>
                    <a:lnTo>
                      <a:pt x="311302" y="7937"/>
                    </a:lnTo>
                    <a:close/>
                  </a:path>
                  <a:path w="319405" h="245110">
                    <a:moveTo>
                      <a:pt x="311302" y="240626"/>
                    </a:moveTo>
                    <a:lnTo>
                      <a:pt x="311302" y="3962"/>
                    </a:lnTo>
                    <a:lnTo>
                      <a:pt x="315277" y="7937"/>
                    </a:lnTo>
                    <a:lnTo>
                      <a:pt x="319239" y="7937"/>
                    </a:lnTo>
                    <a:lnTo>
                      <a:pt x="319239" y="236651"/>
                    </a:lnTo>
                    <a:lnTo>
                      <a:pt x="315277" y="236651"/>
                    </a:lnTo>
                    <a:lnTo>
                      <a:pt x="311302" y="240626"/>
                    </a:lnTo>
                    <a:close/>
                  </a:path>
                  <a:path w="319405" h="245110">
                    <a:moveTo>
                      <a:pt x="319239" y="7937"/>
                    </a:moveTo>
                    <a:lnTo>
                      <a:pt x="315277" y="7937"/>
                    </a:lnTo>
                    <a:lnTo>
                      <a:pt x="311302" y="3962"/>
                    </a:lnTo>
                    <a:lnTo>
                      <a:pt x="319239" y="3962"/>
                    </a:lnTo>
                    <a:lnTo>
                      <a:pt x="319239" y="7937"/>
                    </a:lnTo>
                    <a:close/>
                  </a:path>
                  <a:path w="319405" h="245110">
                    <a:moveTo>
                      <a:pt x="7937" y="240626"/>
                    </a:moveTo>
                    <a:lnTo>
                      <a:pt x="3962" y="236651"/>
                    </a:lnTo>
                    <a:lnTo>
                      <a:pt x="7937" y="236651"/>
                    </a:lnTo>
                    <a:lnTo>
                      <a:pt x="7937" y="240626"/>
                    </a:lnTo>
                    <a:close/>
                  </a:path>
                  <a:path w="319405" h="245110">
                    <a:moveTo>
                      <a:pt x="311302" y="240626"/>
                    </a:moveTo>
                    <a:lnTo>
                      <a:pt x="7937" y="240626"/>
                    </a:lnTo>
                    <a:lnTo>
                      <a:pt x="7937" y="236651"/>
                    </a:lnTo>
                    <a:lnTo>
                      <a:pt x="311302" y="236651"/>
                    </a:lnTo>
                    <a:lnTo>
                      <a:pt x="311302" y="240626"/>
                    </a:lnTo>
                    <a:close/>
                  </a:path>
                  <a:path w="319405" h="245110">
                    <a:moveTo>
                      <a:pt x="319239" y="240626"/>
                    </a:moveTo>
                    <a:lnTo>
                      <a:pt x="311302" y="240626"/>
                    </a:lnTo>
                    <a:lnTo>
                      <a:pt x="315277" y="236651"/>
                    </a:lnTo>
                    <a:lnTo>
                      <a:pt x="319239" y="236651"/>
                    </a:lnTo>
                    <a:lnTo>
                      <a:pt x="319239" y="240626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2715768" y="3240024"/>
                <a:ext cx="317500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2570">
                    <a:moveTo>
                      <a:pt x="316992" y="242315"/>
                    </a:moveTo>
                    <a:lnTo>
                      <a:pt x="0" y="242315"/>
                    </a:lnTo>
                    <a:lnTo>
                      <a:pt x="0" y="0"/>
                    </a:lnTo>
                    <a:lnTo>
                      <a:pt x="316992" y="0"/>
                    </a:lnTo>
                    <a:lnTo>
                      <a:pt x="316992" y="242315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2713393" y="3236785"/>
                <a:ext cx="318135" cy="245110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245110">
                    <a:moveTo>
                      <a:pt x="314121" y="244589"/>
                    </a:moveTo>
                    <a:lnTo>
                      <a:pt x="3962" y="244589"/>
                    </a:lnTo>
                    <a:lnTo>
                      <a:pt x="2451" y="244284"/>
                    </a:lnTo>
                    <a:lnTo>
                      <a:pt x="1155" y="243433"/>
                    </a:lnTo>
                    <a:lnTo>
                      <a:pt x="304" y="242138"/>
                    </a:lnTo>
                    <a:lnTo>
                      <a:pt x="0" y="240626"/>
                    </a:lnTo>
                    <a:lnTo>
                      <a:pt x="0" y="3962"/>
                    </a:lnTo>
                    <a:lnTo>
                      <a:pt x="304" y="2451"/>
                    </a:lnTo>
                    <a:lnTo>
                      <a:pt x="1155" y="1155"/>
                    </a:lnTo>
                    <a:lnTo>
                      <a:pt x="2451" y="292"/>
                    </a:lnTo>
                    <a:lnTo>
                      <a:pt x="3962" y="0"/>
                    </a:lnTo>
                    <a:lnTo>
                      <a:pt x="314121" y="0"/>
                    </a:lnTo>
                    <a:lnTo>
                      <a:pt x="315633" y="292"/>
                    </a:lnTo>
                    <a:lnTo>
                      <a:pt x="316928" y="1155"/>
                    </a:lnTo>
                    <a:lnTo>
                      <a:pt x="317779" y="2451"/>
                    </a:lnTo>
                    <a:lnTo>
                      <a:pt x="318084" y="3962"/>
                    </a:lnTo>
                    <a:lnTo>
                      <a:pt x="7937" y="3962"/>
                    </a:lnTo>
                    <a:lnTo>
                      <a:pt x="3962" y="7937"/>
                    </a:lnTo>
                    <a:lnTo>
                      <a:pt x="7937" y="7937"/>
                    </a:lnTo>
                    <a:lnTo>
                      <a:pt x="7937" y="236651"/>
                    </a:lnTo>
                    <a:lnTo>
                      <a:pt x="3962" y="236651"/>
                    </a:lnTo>
                    <a:lnTo>
                      <a:pt x="7937" y="240626"/>
                    </a:lnTo>
                    <a:lnTo>
                      <a:pt x="318084" y="240626"/>
                    </a:lnTo>
                    <a:lnTo>
                      <a:pt x="317779" y="242138"/>
                    </a:lnTo>
                    <a:lnTo>
                      <a:pt x="316928" y="243433"/>
                    </a:lnTo>
                    <a:lnTo>
                      <a:pt x="315633" y="244284"/>
                    </a:lnTo>
                    <a:lnTo>
                      <a:pt x="314121" y="244589"/>
                    </a:lnTo>
                    <a:close/>
                  </a:path>
                  <a:path w="318135" h="245110">
                    <a:moveTo>
                      <a:pt x="7937" y="7937"/>
                    </a:moveTo>
                    <a:lnTo>
                      <a:pt x="3962" y="7937"/>
                    </a:lnTo>
                    <a:lnTo>
                      <a:pt x="7937" y="3962"/>
                    </a:lnTo>
                    <a:lnTo>
                      <a:pt x="7937" y="7937"/>
                    </a:lnTo>
                    <a:close/>
                  </a:path>
                  <a:path w="318135" h="245110">
                    <a:moveTo>
                      <a:pt x="310146" y="7937"/>
                    </a:moveTo>
                    <a:lnTo>
                      <a:pt x="7937" y="7937"/>
                    </a:lnTo>
                    <a:lnTo>
                      <a:pt x="7937" y="3962"/>
                    </a:lnTo>
                    <a:lnTo>
                      <a:pt x="310146" y="3962"/>
                    </a:lnTo>
                    <a:lnTo>
                      <a:pt x="310146" y="7937"/>
                    </a:lnTo>
                    <a:close/>
                  </a:path>
                  <a:path w="318135" h="245110">
                    <a:moveTo>
                      <a:pt x="310146" y="240626"/>
                    </a:moveTo>
                    <a:lnTo>
                      <a:pt x="310146" y="3962"/>
                    </a:lnTo>
                    <a:lnTo>
                      <a:pt x="314121" y="7937"/>
                    </a:lnTo>
                    <a:lnTo>
                      <a:pt x="318084" y="7937"/>
                    </a:lnTo>
                    <a:lnTo>
                      <a:pt x="318084" y="236651"/>
                    </a:lnTo>
                    <a:lnTo>
                      <a:pt x="314121" y="236651"/>
                    </a:lnTo>
                    <a:lnTo>
                      <a:pt x="310146" y="240626"/>
                    </a:lnTo>
                    <a:close/>
                  </a:path>
                  <a:path w="318135" h="245110">
                    <a:moveTo>
                      <a:pt x="318084" y="7937"/>
                    </a:moveTo>
                    <a:lnTo>
                      <a:pt x="314121" y="7937"/>
                    </a:lnTo>
                    <a:lnTo>
                      <a:pt x="310146" y="3962"/>
                    </a:lnTo>
                    <a:lnTo>
                      <a:pt x="318084" y="3962"/>
                    </a:lnTo>
                    <a:lnTo>
                      <a:pt x="318084" y="7937"/>
                    </a:lnTo>
                    <a:close/>
                  </a:path>
                  <a:path w="318135" h="245110">
                    <a:moveTo>
                      <a:pt x="7937" y="240626"/>
                    </a:moveTo>
                    <a:lnTo>
                      <a:pt x="3962" y="236651"/>
                    </a:lnTo>
                    <a:lnTo>
                      <a:pt x="7937" y="236651"/>
                    </a:lnTo>
                    <a:lnTo>
                      <a:pt x="7937" y="240626"/>
                    </a:lnTo>
                    <a:close/>
                  </a:path>
                  <a:path w="318135" h="245110">
                    <a:moveTo>
                      <a:pt x="310146" y="240626"/>
                    </a:moveTo>
                    <a:lnTo>
                      <a:pt x="7937" y="240626"/>
                    </a:lnTo>
                    <a:lnTo>
                      <a:pt x="7937" y="236651"/>
                    </a:lnTo>
                    <a:lnTo>
                      <a:pt x="310146" y="236651"/>
                    </a:lnTo>
                    <a:lnTo>
                      <a:pt x="310146" y="240626"/>
                    </a:lnTo>
                    <a:close/>
                  </a:path>
                  <a:path w="318135" h="245110">
                    <a:moveTo>
                      <a:pt x="318084" y="240626"/>
                    </a:moveTo>
                    <a:lnTo>
                      <a:pt x="310146" y="240626"/>
                    </a:lnTo>
                    <a:lnTo>
                      <a:pt x="314121" y="236651"/>
                    </a:lnTo>
                    <a:lnTo>
                      <a:pt x="318084" y="236651"/>
                    </a:lnTo>
                    <a:lnTo>
                      <a:pt x="318084" y="240626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3997452" y="2652890"/>
                <a:ext cx="317500" cy="47752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477519">
                    <a:moveTo>
                      <a:pt x="316979" y="233565"/>
                    </a:moveTo>
                    <a:lnTo>
                      <a:pt x="314477" y="233565"/>
                    </a:lnTo>
                    <a:lnTo>
                      <a:pt x="314477" y="0"/>
                    </a:lnTo>
                    <a:lnTo>
                      <a:pt x="4330" y="0"/>
                    </a:lnTo>
                    <a:lnTo>
                      <a:pt x="4330" y="233565"/>
                    </a:lnTo>
                    <a:lnTo>
                      <a:pt x="0" y="233565"/>
                    </a:lnTo>
                    <a:lnTo>
                      <a:pt x="0" y="477405"/>
                    </a:lnTo>
                    <a:lnTo>
                      <a:pt x="316979" y="477405"/>
                    </a:lnTo>
                    <a:lnTo>
                      <a:pt x="316979" y="233565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3997820" y="2884627"/>
                <a:ext cx="318135" cy="245110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245110">
                    <a:moveTo>
                      <a:pt x="314121" y="244601"/>
                    </a:moveTo>
                    <a:lnTo>
                      <a:pt x="3962" y="244601"/>
                    </a:lnTo>
                    <a:lnTo>
                      <a:pt x="2438" y="244297"/>
                    </a:lnTo>
                    <a:lnTo>
                      <a:pt x="1155" y="243433"/>
                    </a:lnTo>
                    <a:lnTo>
                      <a:pt x="292" y="242150"/>
                    </a:lnTo>
                    <a:lnTo>
                      <a:pt x="0" y="240626"/>
                    </a:lnTo>
                    <a:lnTo>
                      <a:pt x="0" y="3975"/>
                    </a:lnTo>
                    <a:lnTo>
                      <a:pt x="292" y="2451"/>
                    </a:lnTo>
                    <a:lnTo>
                      <a:pt x="1155" y="1168"/>
                    </a:lnTo>
                    <a:lnTo>
                      <a:pt x="2438" y="304"/>
                    </a:lnTo>
                    <a:lnTo>
                      <a:pt x="3962" y="0"/>
                    </a:lnTo>
                    <a:lnTo>
                      <a:pt x="314121" y="0"/>
                    </a:lnTo>
                    <a:lnTo>
                      <a:pt x="315633" y="304"/>
                    </a:lnTo>
                    <a:lnTo>
                      <a:pt x="316915" y="1168"/>
                    </a:lnTo>
                    <a:lnTo>
                      <a:pt x="317779" y="2451"/>
                    </a:lnTo>
                    <a:lnTo>
                      <a:pt x="318084" y="3975"/>
                    </a:lnTo>
                    <a:lnTo>
                      <a:pt x="7937" y="3975"/>
                    </a:lnTo>
                    <a:lnTo>
                      <a:pt x="3962" y="7950"/>
                    </a:lnTo>
                    <a:lnTo>
                      <a:pt x="7937" y="7950"/>
                    </a:lnTo>
                    <a:lnTo>
                      <a:pt x="7937" y="236664"/>
                    </a:lnTo>
                    <a:lnTo>
                      <a:pt x="3962" y="236664"/>
                    </a:lnTo>
                    <a:lnTo>
                      <a:pt x="7937" y="240626"/>
                    </a:lnTo>
                    <a:lnTo>
                      <a:pt x="318084" y="240626"/>
                    </a:lnTo>
                    <a:lnTo>
                      <a:pt x="317779" y="242150"/>
                    </a:lnTo>
                    <a:lnTo>
                      <a:pt x="316915" y="243433"/>
                    </a:lnTo>
                    <a:lnTo>
                      <a:pt x="315633" y="244297"/>
                    </a:lnTo>
                    <a:lnTo>
                      <a:pt x="314121" y="244601"/>
                    </a:lnTo>
                    <a:close/>
                  </a:path>
                  <a:path w="318135" h="245110">
                    <a:moveTo>
                      <a:pt x="7937" y="7950"/>
                    </a:moveTo>
                    <a:lnTo>
                      <a:pt x="3962" y="7950"/>
                    </a:lnTo>
                    <a:lnTo>
                      <a:pt x="7937" y="3975"/>
                    </a:lnTo>
                    <a:lnTo>
                      <a:pt x="7937" y="7950"/>
                    </a:lnTo>
                    <a:close/>
                  </a:path>
                  <a:path w="318135" h="245110">
                    <a:moveTo>
                      <a:pt x="310146" y="7950"/>
                    </a:moveTo>
                    <a:lnTo>
                      <a:pt x="7937" y="7950"/>
                    </a:lnTo>
                    <a:lnTo>
                      <a:pt x="7937" y="3975"/>
                    </a:lnTo>
                    <a:lnTo>
                      <a:pt x="310146" y="3975"/>
                    </a:lnTo>
                    <a:lnTo>
                      <a:pt x="310146" y="7950"/>
                    </a:lnTo>
                    <a:close/>
                  </a:path>
                  <a:path w="318135" h="245110">
                    <a:moveTo>
                      <a:pt x="310146" y="240626"/>
                    </a:moveTo>
                    <a:lnTo>
                      <a:pt x="310146" y="3975"/>
                    </a:lnTo>
                    <a:lnTo>
                      <a:pt x="314121" y="7950"/>
                    </a:lnTo>
                    <a:lnTo>
                      <a:pt x="318084" y="7950"/>
                    </a:lnTo>
                    <a:lnTo>
                      <a:pt x="318084" y="236664"/>
                    </a:lnTo>
                    <a:lnTo>
                      <a:pt x="314121" y="236664"/>
                    </a:lnTo>
                    <a:lnTo>
                      <a:pt x="310146" y="240626"/>
                    </a:lnTo>
                    <a:close/>
                  </a:path>
                  <a:path w="318135" h="245110">
                    <a:moveTo>
                      <a:pt x="318084" y="7950"/>
                    </a:moveTo>
                    <a:lnTo>
                      <a:pt x="314121" y="7950"/>
                    </a:lnTo>
                    <a:lnTo>
                      <a:pt x="310146" y="3975"/>
                    </a:lnTo>
                    <a:lnTo>
                      <a:pt x="318084" y="3975"/>
                    </a:lnTo>
                    <a:lnTo>
                      <a:pt x="318084" y="7950"/>
                    </a:lnTo>
                    <a:close/>
                  </a:path>
                  <a:path w="318135" h="245110">
                    <a:moveTo>
                      <a:pt x="7937" y="240626"/>
                    </a:moveTo>
                    <a:lnTo>
                      <a:pt x="3962" y="236664"/>
                    </a:lnTo>
                    <a:lnTo>
                      <a:pt x="7937" y="236664"/>
                    </a:lnTo>
                    <a:lnTo>
                      <a:pt x="7937" y="240626"/>
                    </a:lnTo>
                    <a:close/>
                  </a:path>
                  <a:path w="318135" h="245110">
                    <a:moveTo>
                      <a:pt x="310146" y="240626"/>
                    </a:moveTo>
                    <a:lnTo>
                      <a:pt x="7937" y="240626"/>
                    </a:lnTo>
                    <a:lnTo>
                      <a:pt x="7937" y="236664"/>
                    </a:lnTo>
                    <a:lnTo>
                      <a:pt x="310146" y="236664"/>
                    </a:lnTo>
                    <a:lnTo>
                      <a:pt x="310146" y="240626"/>
                    </a:lnTo>
                    <a:close/>
                  </a:path>
                  <a:path w="318135" h="245110">
                    <a:moveTo>
                      <a:pt x="318084" y="240626"/>
                    </a:moveTo>
                    <a:lnTo>
                      <a:pt x="310146" y="240626"/>
                    </a:lnTo>
                    <a:lnTo>
                      <a:pt x="314121" y="236664"/>
                    </a:lnTo>
                    <a:lnTo>
                      <a:pt x="318084" y="236664"/>
                    </a:lnTo>
                    <a:lnTo>
                      <a:pt x="318084" y="240626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3997451" y="3122676"/>
                <a:ext cx="317500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2570">
                    <a:moveTo>
                      <a:pt x="316991" y="242315"/>
                    </a:moveTo>
                    <a:lnTo>
                      <a:pt x="0" y="242315"/>
                    </a:lnTo>
                    <a:lnTo>
                      <a:pt x="0" y="0"/>
                    </a:lnTo>
                    <a:lnTo>
                      <a:pt x="316991" y="0"/>
                    </a:lnTo>
                    <a:lnTo>
                      <a:pt x="316991" y="242315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3997820" y="3120339"/>
                <a:ext cx="31813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243839">
                    <a:moveTo>
                      <a:pt x="314121" y="243649"/>
                    </a:moveTo>
                    <a:lnTo>
                      <a:pt x="3962" y="243649"/>
                    </a:lnTo>
                    <a:lnTo>
                      <a:pt x="2438" y="243357"/>
                    </a:lnTo>
                    <a:lnTo>
                      <a:pt x="1155" y="242493"/>
                    </a:lnTo>
                    <a:lnTo>
                      <a:pt x="292" y="241211"/>
                    </a:lnTo>
                    <a:lnTo>
                      <a:pt x="0" y="239687"/>
                    </a:lnTo>
                    <a:lnTo>
                      <a:pt x="0" y="3975"/>
                    </a:lnTo>
                    <a:lnTo>
                      <a:pt x="292" y="2451"/>
                    </a:lnTo>
                    <a:lnTo>
                      <a:pt x="1155" y="1168"/>
                    </a:lnTo>
                    <a:lnTo>
                      <a:pt x="2438" y="304"/>
                    </a:lnTo>
                    <a:lnTo>
                      <a:pt x="3962" y="0"/>
                    </a:lnTo>
                    <a:lnTo>
                      <a:pt x="314121" y="0"/>
                    </a:lnTo>
                    <a:lnTo>
                      <a:pt x="315633" y="304"/>
                    </a:lnTo>
                    <a:lnTo>
                      <a:pt x="316915" y="1168"/>
                    </a:lnTo>
                    <a:lnTo>
                      <a:pt x="317779" y="2451"/>
                    </a:lnTo>
                    <a:lnTo>
                      <a:pt x="318084" y="3975"/>
                    </a:lnTo>
                    <a:lnTo>
                      <a:pt x="7937" y="3975"/>
                    </a:lnTo>
                    <a:lnTo>
                      <a:pt x="3962" y="7937"/>
                    </a:lnTo>
                    <a:lnTo>
                      <a:pt x="7937" y="7937"/>
                    </a:lnTo>
                    <a:lnTo>
                      <a:pt x="7937" y="235711"/>
                    </a:lnTo>
                    <a:lnTo>
                      <a:pt x="3962" y="235711"/>
                    </a:lnTo>
                    <a:lnTo>
                      <a:pt x="7937" y="239687"/>
                    </a:lnTo>
                    <a:lnTo>
                      <a:pt x="318084" y="239687"/>
                    </a:lnTo>
                    <a:lnTo>
                      <a:pt x="317779" y="241211"/>
                    </a:lnTo>
                    <a:lnTo>
                      <a:pt x="316915" y="242493"/>
                    </a:lnTo>
                    <a:lnTo>
                      <a:pt x="315633" y="243357"/>
                    </a:lnTo>
                    <a:lnTo>
                      <a:pt x="314121" y="243649"/>
                    </a:lnTo>
                    <a:close/>
                  </a:path>
                  <a:path w="318135" h="243839">
                    <a:moveTo>
                      <a:pt x="7937" y="7937"/>
                    </a:moveTo>
                    <a:lnTo>
                      <a:pt x="3962" y="7937"/>
                    </a:lnTo>
                    <a:lnTo>
                      <a:pt x="7937" y="3975"/>
                    </a:lnTo>
                    <a:lnTo>
                      <a:pt x="7937" y="7937"/>
                    </a:lnTo>
                    <a:close/>
                  </a:path>
                  <a:path w="318135" h="243839">
                    <a:moveTo>
                      <a:pt x="310146" y="7937"/>
                    </a:moveTo>
                    <a:lnTo>
                      <a:pt x="7937" y="7937"/>
                    </a:lnTo>
                    <a:lnTo>
                      <a:pt x="7937" y="3975"/>
                    </a:lnTo>
                    <a:lnTo>
                      <a:pt x="310146" y="3975"/>
                    </a:lnTo>
                    <a:lnTo>
                      <a:pt x="310146" y="7937"/>
                    </a:lnTo>
                    <a:close/>
                  </a:path>
                  <a:path w="318135" h="243839">
                    <a:moveTo>
                      <a:pt x="310146" y="239687"/>
                    </a:moveTo>
                    <a:lnTo>
                      <a:pt x="310146" y="3975"/>
                    </a:lnTo>
                    <a:lnTo>
                      <a:pt x="314121" y="7937"/>
                    </a:lnTo>
                    <a:lnTo>
                      <a:pt x="318084" y="7937"/>
                    </a:lnTo>
                    <a:lnTo>
                      <a:pt x="318084" y="235711"/>
                    </a:lnTo>
                    <a:lnTo>
                      <a:pt x="314121" y="235711"/>
                    </a:lnTo>
                    <a:lnTo>
                      <a:pt x="310146" y="239687"/>
                    </a:lnTo>
                    <a:close/>
                  </a:path>
                  <a:path w="318135" h="243839">
                    <a:moveTo>
                      <a:pt x="318084" y="7937"/>
                    </a:moveTo>
                    <a:lnTo>
                      <a:pt x="314121" y="7937"/>
                    </a:lnTo>
                    <a:lnTo>
                      <a:pt x="310146" y="3975"/>
                    </a:lnTo>
                    <a:lnTo>
                      <a:pt x="318084" y="3975"/>
                    </a:lnTo>
                    <a:lnTo>
                      <a:pt x="318084" y="7937"/>
                    </a:lnTo>
                    <a:close/>
                  </a:path>
                  <a:path w="318135" h="243839">
                    <a:moveTo>
                      <a:pt x="7937" y="239687"/>
                    </a:moveTo>
                    <a:lnTo>
                      <a:pt x="3962" y="235711"/>
                    </a:lnTo>
                    <a:lnTo>
                      <a:pt x="7937" y="235711"/>
                    </a:lnTo>
                    <a:lnTo>
                      <a:pt x="7937" y="239687"/>
                    </a:lnTo>
                    <a:close/>
                  </a:path>
                  <a:path w="318135" h="243839">
                    <a:moveTo>
                      <a:pt x="310146" y="239687"/>
                    </a:moveTo>
                    <a:lnTo>
                      <a:pt x="7937" y="239687"/>
                    </a:lnTo>
                    <a:lnTo>
                      <a:pt x="7937" y="235711"/>
                    </a:lnTo>
                    <a:lnTo>
                      <a:pt x="310146" y="235711"/>
                    </a:lnTo>
                    <a:lnTo>
                      <a:pt x="310146" y="239687"/>
                    </a:lnTo>
                    <a:close/>
                  </a:path>
                  <a:path w="318135" h="243839">
                    <a:moveTo>
                      <a:pt x="318084" y="239687"/>
                    </a:moveTo>
                    <a:lnTo>
                      <a:pt x="310146" y="239687"/>
                    </a:lnTo>
                    <a:lnTo>
                      <a:pt x="314121" y="235711"/>
                    </a:lnTo>
                    <a:lnTo>
                      <a:pt x="318084" y="235711"/>
                    </a:lnTo>
                    <a:lnTo>
                      <a:pt x="318084" y="239687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3997451" y="3357372"/>
                <a:ext cx="317500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3839">
                    <a:moveTo>
                      <a:pt x="316991" y="243839"/>
                    </a:moveTo>
                    <a:lnTo>
                      <a:pt x="0" y="243839"/>
                    </a:lnTo>
                    <a:lnTo>
                      <a:pt x="0" y="0"/>
                    </a:lnTo>
                    <a:lnTo>
                      <a:pt x="316991" y="0"/>
                    </a:lnTo>
                    <a:lnTo>
                      <a:pt x="316991" y="243839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3997820" y="3355111"/>
                <a:ext cx="318135" cy="245110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245110">
                    <a:moveTo>
                      <a:pt x="314121" y="244589"/>
                    </a:moveTo>
                    <a:lnTo>
                      <a:pt x="3962" y="244589"/>
                    </a:lnTo>
                    <a:lnTo>
                      <a:pt x="2438" y="244297"/>
                    </a:lnTo>
                    <a:lnTo>
                      <a:pt x="1155" y="243433"/>
                    </a:lnTo>
                    <a:lnTo>
                      <a:pt x="292" y="242138"/>
                    </a:lnTo>
                    <a:lnTo>
                      <a:pt x="0" y="240626"/>
                    </a:lnTo>
                    <a:lnTo>
                      <a:pt x="0" y="3962"/>
                    </a:lnTo>
                    <a:lnTo>
                      <a:pt x="292" y="2451"/>
                    </a:lnTo>
                    <a:lnTo>
                      <a:pt x="1155" y="1155"/>
                    </a:lnTo>
                    <a:lnTo>
                      <a:pt x="2438" y="304"/>
                    </a:lnTo>
                    <a:lnTo>
                      <a:pt x="3962" y="0"/>
                    </a:lnTo>
                    <a:lnTo>
                      <a:pt x="314121" y="0"/>
                    </a:lnTo>
                    <a:lnTo>
                      <a:pt x="315633" y="304"/>
                    </a:lnTo>
                    <a:lnTo>
                      <a:pt x="316915" y="1155"/>
                    </a:lnTo>
                    <a:lnTo>
                      <a:pt x="317779" y="2451"/>
                    </a:lnTo>
                    <a:lnTo>
                      <a:pt x="318084" y="3962"/>
                    </a:lnTo>
                    <a:lnTo>
                      <a:pt x="7937" y="3962"/>
                    </a:lnTo>
                    <a:lnTo>
                      <a:pt x="3962" y="7937"/>
                    </a:lnTo>
                    <a:lnTo>
                      <a:pt x="7937" y="7937"/>
                    </a:lnTo>
                    <a:lnTo>
                      <a:pt x="7937" y="236651"/>
                    </a:lnTo>
                    <a:lnTo>
                      <a:pt x="3962" y="236651"/>
                    </a:lnTo>
                    <a:lnTo>
                      <a:pt x="7937" y="240626"/>
                    </a:lnTo>
                    <a:lnTo>
                      <a:pt x="318084" y="240626"/>
                    </a:lnTo>
                    <a:lnTo>
                      <a:pt x="317779" y="242138"/>
                    </a:lnTo>
                    <a:lnTo>
                      <a:pt x="316915" y="243433"/>
                    </a:lnTo>
                    <a:lnTo>
                      <a:pt x="315633" y="244297"/>
                    </a:lnTo>
                    <a:lnTo>
                      <a:pt x="314121" y="244589"/>
                    </a:lnTo>
                    <a:close/>
                  </a:path>
                  <a:path w="318135" h="245110">
                    <a:moveTo>
                      <a:pt x="7937" y="7937"/>
                    </a:moveTo>
                    <a:lnTo>
                      <a:pt x="3962" y="7937"/>
                    </a:lnTo>
                    <a:lnTo>
                      <a:pt x="7937" y="3962"/>
                    </a:lnTo>
                    <a:lnTo>
                      <a:pt x="7937" y="7937"/>
                    </a:lnTo>
                    <a:close/>
                  </a:path>
                  <a:path w="318135" h="245110">
                    <a:moveTo>
                      <a:pt x="310146" y="7937"/>
                    </a:moveTo>
                    <a:lnTo>
                      <a:pt x="7937" y="7937"/>
                    </a:lnTo>
                    <a:lnTo>
                      <a:pt x="7937" y="3962"/>
                    </a:lnTo>
                    <a:lnTo>
                      <a:pt x="310146" y="3962"/>
                    </a:lnTo>
                    <a:lnTo>
                      <a:pt x="310146" y="7937"/>
                    </a:lnTo>
                    <a:close/>
                  </a:path>
                  <a:path w="318135" h="245110">
                    <a:moveTo>
                      <a:pt x="310146" y="240626"/>
                    </a:moveTo>
                    <a:lnTo>
                      <a:pt x="310146" y="3962"/>
                    </a:lnTo>
                    <a:lnTo>
                      <a:pt x="314121" y="7937"/>
                    </a:lnTo>
                    <a:lnTo>
                      <a:pt x="318084" y="7937"/>
                    </a:lnTo>
                    <a:lnTo>
                      <a:pt x="318084" y="236651"/>
                    </a:lnTo>
                    <a:lnTo>
                      <a:pt x="314121" y="236651"/>
                    </a:lnTo>
                    <a:lnTo>
                      <a:pt x="310146" y="240626"/>
                    </a:lnTo>
                    <a:close/>
                  </a:path>
                  <a:path w="318135" h="245110">
                    <a:moveTo>
                      <a:pt x="318084" y="7937"/>
                    </a:moveTo>
                    <a:lnTo>
                      <a:pt x="314121" y="7937"/>
                    </a:lnTo>
                    <a:lnTo>
                      <a:pt x="310146" y="3962"/>
                    </a:lnTo>
                    <a:lnTo>
                      <a:pt x="318084" y="3962"/>
                    </a:lnTo>
                    <a:lnTo>
                      <a:pt x="318084" y="7937"/>
                    </a:lnTo>
                    <a:close/>
                  </a:path>
                  <a:path w="318135" h="245110">
                    <a:moveTo>
                      <a:pt x="7937" y="240626"/>
                    </a:moveTo>
                    <a:lnTo>
                      <a:pt x="3962" y="236651"/>
                    </a:lnTo>
                    <a:lnTo>
                      <a:pt x="7937" y="236651"/>
                    </a:lnTo>
                    <a:lnTo>
                      <a:pt x="7937" y="240626"/>
                    </a:lnTo>
                    <a:close/>
                  </a:path>
                  <a:path w="318135" h="245110">
                    <a:moveTo>
                      <a:pt x="310146" y="240626"/>
                    </a:moveTo>
                    <a:lnTo>
                      <a:pt x="7937" y="240626"/>
                    </a:lnTo>
                    <a:lnTo>
                      <a:pt x="7937" y="236651"/>
                    </a:lnTo>
                    <a:lnTo>
                      <a:pt x="310146" y="236651"/>
                    </a:lnTo>
                    <a:lnTo>
                      <a:pt x="310146" y="240626"/>
                    </a:lnTo>
                    <a:close/>
                  </a:path>
                  <a:path w="318135" h="245110">
                    <a:moveTo>
                      <a:pt x="318084" y="240626"/>
                    </a:moveTo>
                    <a:lnTo>
                      <a:pt x="310146" y="240626"/>
                    </a:lnTo>
                    <a:lnTo>
                      <a:pt x="314121" y="236651"/>
                    </a:lnTo>
                    <a:lnTo>
                      <a:pt x="318084" y="236651"/>
                    </a:lnTo>
                    <a:lnTo>
                      <a:pt x="318084" y="240626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3997451" y="3593592"/>
                <a:ext cx="317500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2570">
                    <a:moveTo>
                      <a:pt x="316991" y="242315"/>
                    </a:moveTo>
                    <a:lnTo>
                      <a:pt x="0" y="242315"/>
                    </a:lnTo>
                    <a:lnTo>
                      <a:pt x="0" y="0"/>
                    </a:lnTo>
                    <a:lnTo>
                      <a:pt x="316991" y="0"/>
                    </a:lnTo>
                    <a:lnTo>
                      <a:pt x="316991" y="242315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3997820" y="3589870"/>
                <a:ext cx="318135" cy="245110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245110">
                    <a:moveTo>
                      <a:pt x="314121" y="244602"/>
                    </a:moveTo>
                    <a:lnTo>
                      <a:pt x="3962" y="244602"/>
                    </a:lnTo>
                    <a:lnTo>
                      <a:pt x="2438" y="244297"/>
                    </a:lnTo>
                    <a:lnTo>
                      <a:pt x="1155" y="243433"/>
                    </a:lnTo>
                    <a:lnTo>
                      <a:pt x="292" y="242150"/>
                    </a:lnTo>
                    <a:lnTo>
                      <a:pt x="0" y="240626"/>
                    </a:lnTo>
                    <a:lnTo>
                      <a:pt x="0" y="3975"/>
                    </a:lnTo>
                    <a:lnTo>
                      <a:pt x="292" y="2451"/>
                    </a:lnTo>
                    <a:lnTo>
                      <a:pt x="1155" y="1168"/>
                    </a:lnTo>
                    <a:lnTo>
                      <a:pt x="2438" y="304"/>
                    </a:lnTo>
                    <a:lnTo>
                      <a:pt x="3962" y="0"/>
                    </a:lnTo>
                    <a:lnTo>
                      <a:pt x="314121" y="0"/>
                    </a:lnTo>
                    <a:lnTo>
                      <a:pt x="315633" y="304"/>
                    </a:lnTo>
                    <a:lnTo>
                      <a:pt x="316915" y="1168"/>
                    </a:lnTo>
                    <a:lnTo>
                      <a:pt x="317779" y="2451"/>
                    </a:lnTo>
                    <a:lnTo>
                      <a:pt x="318084" y="3975"/>
                    </a:lnTo>
                    <a:lnTo>
                      <a:pt x="7937" y="3975"/>
                    </a:lnTo>
                    <a:lnTo>
                      <a:pt x="3962" y="7937"/>
                    </a:lnTo>
                    <a:lnTo>
                      <a:pt x="7937" y="7937"/>
                    </a:lnTo>
                    <a:lnTo>
                      <a:pt x="7937" y="236664"/>
                    </a:lnTo>
                    <a:lnTo>
                      <a:pt x="3962" y="236664"/>
                    </a:lnTo>
                    <a:lnTo>
                      <a:pt x="7937" y="240626"/>
                    </a:lnTo>
                    <a:lnTo>
                      <a:pt x="318084" y="240626"/>
                    </a:lnTo>
                    <a:lnTo>
                      <a:pt x="317779" y="242150"/>
                    </a:lnTo>
                    <a:lnTo>
                      <a:pt x="316915" y="243433"/>
                    </a:lnTo>
                    <a:lnTo>
                      <a:pt x="315633" y="244297"/>
                    </a:lnTo>
                    <a:lnTo>
                      <a:pt x="314121" y="244602"/>
                    </a:lnTo>
                    <a:close/>
                  </a:path>
                  <a:path w="318135" h="245110">
                    <a:moveTo>
                      <a:pt x="7937" y="7937"/>
                    </a:moveTo>
                    <a:lnTo>
                      <a:pt x="3962" y="7937"/>
                    </a:lnTo>
                    <a:lnTo>
                      <a:pt x="7937" y="3975"/>
                    </a:lnTo>
                    <a:lnTo>
                      <a:pt x="7937" y="7937"/>
                    </a:lnTo>
                    <a:close/>
                  </a:path>
                  <a:path w="318135" h="245110">
                    <a:moveTo>
                      <a:pt x="310146" y="7937"/>
                    </a:moveTo>
                    <a:lnTo>
                      <a:pt x="7937" y="7937"/>
                    </a:lnTo>
                    <a:lnTo>
                      <a:pt x="7937" y="3975"/>
                    </a:lnTo>
                    <a:lnTo>
                      <a:pt x="310146" y="3975"/>
                    </a:lnTo>
                    <a:lnTo>
                      <a:pt x="310146" y="7937"/>
                    </a:lnTo>
                    <a:close/>
                  </a:path>
                  <a:path w="318135" h="245110">
                    <a:moveTo>
                      <a:pt x="310146" y="240626"/>
                    </a:moveTo>
                    <a:lnTo>
                      <a:pt x="310146" y="3975"/>
                    </a:lnTo>
                    <a:lnTo>
                      <a:pt x="314121" y="7937"/>
                    </a:lnTo>
                    <a:lnTo>
                      <a:pt x="318084" y="7937"/>
                    </a:lnTo>
                    <a:lnTo>
                      <a:pt x="318084" y="236664"/>
                    </a:lnTo>
                    <a:lnTo>
                      <a:pt x="314121" y="236664"/>
                    </a:lnTo>
                    <a:lnTo>
                      <a:pt x="310146" y="240626"/>
                    </a:lnTo>
                    <a:close/>
                  </a:path>
                  <a:path w="318135" h="245110">
                    <a:moveTo>
                      <a:pt x="318084" y="7937"/>
                    </a:moveTo>
                    <a:lnTo>
                      <a:pt x="314121" y="7937"/>
                    </a:lnTo>
                    <a:lnTo>
                      <a:pt x="310146" y="3975"/>
                    </a:lnTo>
                    <a:lnTo>
                      <a:pt x="318084" y="3975"/>
                    </a:lnTo>
                    <a:lnTo>
                      <a:pt x="318084" y="7937"/>
                    </a:lnTo>
                    <a:close/>
                  </a:path>
                  <a:path w="318135" h="245110">
                    <a:moveTo>
                      <a:pt x="7937" y="240626"/>
                    </a:moveTo>
                    <a:lnTo>
                      <a:pt x="3962" y="236664"/>
                    </a:lnTo>
                    <a:lnTo>
                      <a:pt x="7937" y="236664"/>
                    </a:lnTo>
                    <a:lnTo>
                      <a:pt x="7937" y="240626"/>
                    </a:lnTo>
                    <a:close/>
                  </a:path>
                  <a:path w="318135" h="245110">
                    <a:moveTo>
                      <a:pt x="310146" y="240626"/>
                    </a:moveTo>
                    <a:lnTo>
                      <a:pt x="7937" y="240626"/>
                    </a:lnTo>
                    <a:lnTo>
                      <a:pt x="7937" y="236664"/>
                    </a:lnTo>
                    <a:lnTo>
                      <a:pt x="310146" y="236664"/>
                    </a:lnTo>
                    <a:lnTo>
                      <a:pt x="310146" y="240626"/>
                    </a:lnTo>
                    <a:close/>
                  </a:path>
                  <a:path w="318135" h="245110">
                    <a:moveTo>
                      <a:pt x="318084" y="240626"/>
                    </a:moveTo>
                    <a:lnTo>
                      <a:pt x="310146" y="240626"/>
                    </a:lnTo>
                    <a:lnTo>
                      <a:pt x="314121" y="236664"/>
                    </a:lnTo>
                    <a:lnTo>
                      <a:pt x="318084" y="236664"/>
                    </a:lnTo>
                    <a:lnTo>
                      <a:pt x="318084" y="240626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5286210" y="2828963"/>
                <a:ext cx="310515" cy="236854"/>
              </a:xfrm>
              <a:custGeom>
                <a:avLst/>
                <a:gdLst/>
                <a:ahLst/>
                <a:cxnLst/>
                <a:rect l="l" t="t" r="r" b="b"/>
                <a:pathLst>
                  <a:path w="310514" h="236855">
                    <a:moveTo>
                      <a:pt x="310146" y="236651"/>
                    </a:moveTo>
                    <a:lnTo>
                      <a:pt x="0" y="236651"/>
                    </a:lnTo>
                    <a:lnTo>
                      <a:pt x="0" y="0"/>
                    </a:lnTo>
                    <a:lnTo>
                      <a:pt x="310146" y="0"/>
                    </a:lnTo>
                    <a:lnTo>
                      <a:pt x="310146" y="23665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5285054" y="2947289"/>
                <a:ext cx="311785" cy="29845"/>
              </a:xfrm>
              <a:custGeom>
                <a:avLst/>
                <a:gdLst/>
                <a:ahLst/>
                <a:cxnLst/>
                <a:rect l="l" t="t" r="r" b="b"/>
                <a:pathLst>
                  <a:path w="311785" h="29844">
                    <a:moveTo>
                      <a:pt x="311302" y="29349"/>
                    </a:moveTo>
                    <a:lnTo>
                      <a:pt x="0" y="29349"/>
                    </a:lnTo>
                    <a:lnTo>
                      <a:pt x="0" y="0"/>
                    </a:lnTo>
                    <a:lnTo>
                      <a:pt x="311302" y="0"/>
                    </a:lnTo>
                    <a:lnTo>
                      <a:pt x="311302" y="29349"/>
                    </a:lnTo>
                    <a:close/>
                  </a:path>
                </a:pathLst>
              </a:custGeom>
              <a:solidFill>
                <a:srgbClr val="FF660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5753163" y="2828963"/>
                <a:ext cx="310515" cy="236854"/>
              </a:xfrm>
              <a:custGeom>
                <a:avLst/>
                <a:gdLst/>
                <a:ahLst/>
                <a:cxnLst/>
                <a:rect l="l" t="t" r="r" b="b"/>
                <a:pathLst>
                  <a:path w="310514" h="236855">
                    <a:moveTo>
                      <a:pt x="310159" y="236651"/>
                    </a:moveTo>
                    <a:lnTo>
                      <a:pt x="0" y="236651"/>
                    </a:lnTo>
                    <a:lnTo>
                      <a:pt x="0" y="0"/>
                    </a:lnTo>
                    <a:lnTo>
                      <a:pt x="310159" y="0"/>
                    </a:lnTo>
                    <a:lnTo>
                      <a:pt x="310159" y="23665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5868466" y="2829915"/>
                <a:ext cx="39370" cy="236220"/>
              </a:xfrm>
              <a:custGeom>
                <a:avLst/>
                <a:gdLst/>
                <a:ahLst/>
                <a:cxnLst/>
                <a:rect l="l" t="t" r="r" b="b"/>
                <a:pathLst>
                  <a:path w="39370" h="236219">
                    <a:moveTo>
                      <a:pt x="39204" y="235712"/>
                    </a:moveTo>
                    <a:lnTo>
                      <a:pt x="0" y="235712"/>
                    </a:lnTo>
                    <a:lnTo>
                      <a:pt x="0" y="0"/>
                    </a:lnTo>
                    <a:lnTo>
                      <a:pt x="39204" y="0"/>
                    </a:lnTo>
                    <a:lnTo>
                      <a:pt x="39204" y="235712"/>
                    </a:lnTo>
                    <a:close/>
                  </a:path>
                </a:pathLst>
              </a:custGeom>
              <a:solidFill>
                <a:srgbClr val="FF660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1618348" y="2668168"/>
                <a:ext cx="4250690" cy="1017269"/>
              </a:xfrm>
              <a:custGeom>
                <a:avLst/>
                <a:gdLst/>
                <a:ahLst/>
                <a:cxnLst/>
                <a:rect l="l" t="t" r="r" b="b"/>
                <a:pathLst>
                  <a:path w="4250690" h="1017270">
                    <a:moveTo>
                      <a:pt x="3822357" y="397459"/>
                    </a:moveTo>
                    <a:lnTo>
                      <a:pt x="3727818" y="425856"/>
                    </a:lnTo>
                    <a:lnTo>
                      <a:pt x="3741966" y="438454"/>
                    </a:lnTo>
                    <a:lnTo>
                      <a:pt x="3726840" y="448144"/>
                    </a:lnTo>
                    <a:lnTo>
                      <a:pt x="3702913" y="462114"/>
                    </a:lnTo>
                    <a:lnTo>
                      <a:pt x="3678783" y="476084"/>
                    </a:lnTo>
                    <a:lnTo>
                      <a:pt x="3654450" y="490054"/>
                    </a:lnTo>
                    <a:lnTo>
                      <a:pt x="3629914" y="504024"/>
                    </a:lnTo>
                    <a:lnTo>
                      <a:pt x="3605187" y="516724"/>
                    </a:lnTo>
                    <a:lnTo>
                      <a:pt x="3580257" y="530694"/>
                    </a:lnTo>
                    <a:lnTo>
                      <a:pt x="3555149" y="543394"/>
                    </a:lnTo>
                    <a:lnTo>
                      <a:pt x="3529850" y="557364"/>
                    </a:lnTo>
                    <a:lnTo>
                      <a:pt x="3504361" y="570064"/>
                    </a:lnTo>
                    <a:lnTo>
                      <a:pt x="3478695" y="582764"/>
                    </a:lnTo>
                    <a:lnTo>
                      <a:pt x="3452850" y="595464"/>
                    </a:lnTo>
                    <a:lnTo>
                      <a:pt x="3426828" y="606907"/>
                    </a:lnTo>
                    <a:lnTo>
                      <a:pt x="3400641" y="619607"/>
                    </a:lnTo>
                    <a:lnTo>
                      <a:pt x="3374275" y="631024"/>
                    </a:lnTo>
                    <a:lnTo>
                      <a:pt x="3347732" y="642454"/>
                    </a:lnTo>
                    <a:lnTo>
                      <a:pt x="3321037" y="653884"/>
                    </a:lnTo>
                    <a:lnTo>
                      <a:pt x="3294176" y="665314"/>
                    </a:lnTo>
                    <a:lnTo>
                      <a:pt x="3267164" y="676744"/>
                    </a:lnTo>
                    <a:lnTo>
                      <a:pt x="3239986" y="688174"/>
                    </a:lnTo>
                    <a:lnTo>
                      <a:pt x="3212668" y="698334"/>
                    </a:lnTo>
                    <a:lnTo>
                      <a:pt x="3185185" y="709764"/>
                    </a:lnTo>
                    <a:lnTo>
                      <a:pt x="3157563" y="719924"/>
                    </a:lnTo>
                    <a:lnTo>
                      <a:pt x="3129788" y="730084"/>
                    </a:lnTo>
                    <a:lnTo>
                      <a:pt x="3101886" y="740244"/>
                    </a:lnTo>
                    <a:lnTo>
                      <a:pt x="3073831" y="750404"/>
                    </a:lnTo>
                    <a:lnTo>
                      <a:pt x="3045650" y="759294"/>
                    </a:lnTo>
                    <a:lnTo>
                      <a:pt x="3017329" y="769454"/>
                    </a:lnTo>
                    <a:lnTo>
                      <a:pt x="2988881" y="778344"/>
                    </a:lnTo>
                    <a:lnTo>
                      <a:pt x="2960306" y="788504"/>
                    </a:lnTo>
                    <a:lnTo>
                      <a:pt x="2960357" y="787234"/>
                    </a:lnTo>
                    <a:lnTo>
                      <a:pt x="2931617" y="797394"/>
                    </a:lnTo>
                    <a:lnTo>
                      <a:pt x="2902788" y="805014"/>
                    </a:lnTo>
                    <a:lnTo>
                      <a:pt x="2873895" y="813904"/>
                    </a:lnTo>
                    <a:lnTo>
                      <a:pt x="2844800" y="822794"/>
                    </a:lnTo>
                    <a:lnTo>
                      <a:pt x="2815628" y="830414"/>
                    </a:lnTo>
                    <a:lnTo>
                      <a:pt x="2786354" y="839304"/>
                    </a:lnTo>
                    <a:lnTo>
                      <a:pt x="2756966" y="846924"/>
                    </a:lnTo>
                    <a:lnTo>
                      <a:pt x="2727528" y="854544"/>
                    </a:lnTo>
                    <a:lnTo>
                      <a:pt x="2697937" y="862164"/>
                    </a:lnTo>
                    <a:lnTo>
                      <a:pt x="2668257" y="868514"/>
                    </a:lnTo>
                    <a:lnTo>
                      <a:pt x="2638425" y="876134"/>
                    </a:lnTo>
                    <a:lnTo>
                      <a:pt x="2608592" y="882484"/>
                    </a:lnTo>
                    <a:lnTo>
                      <a:pt x="2578582" y="890104"/>
                    </a:lnTo>
                    <a:lnTo>
                      <a:pt x="2548585" y="896454"/>
                    </a:lnTo>
                    <a:lnTo>
                      <a:pt x="2518448" y="902804"/>
                    </a:lnTo>
                    <a:lnTo>
                      <a:pt x="2488234" y="909154"/>
                    </a:lnTo>
                    <a:lnTo>
                      <a:pt x="2457932" y="914234"/>
                    </a:lnTo>
                    <a:lnTo>
                      <a:pt x="2427567" y="920584"/>
                    </a:lnTo>
                    <a:lnTo>
                      <a:pt x="2397125" y="925664"/>
                    </a:lnTo>
                    <a:lnTo>
                      <a:pt x="2366619" y="932014"/>
                    </a:lnTo>
                    <a:lnTo>
                      <a:pt x="2336038" y="937094"/>
                    </a:lnTo>
                    <a:lnTo>
                      <a:pt x="2305393" y="942174"/>
                    </a:lnTo>
                    <a:lnTo>
                      <a:pt x="2274697" y="945984"/>
                    </a:lnTo>
                    <a:lnTo>
                      <a:pt x="2243937" y="951064"/>
                    </a:lnTo>
                    <a:lnTo>
                      <a:pt x="2213114" y="954874"/>
                    </a:lnTo>
                    <a:lnTo>
                      <a:pt x="2182253" y="959954"/>
                    </a:lnTo>
                    <a:lnTo>
                      <a:pt x="2151329" y="963764"/>
                    </a:lnTo>
                    <a:lnTo>
                      <a:pt x="2089365" y="971384"/>
                    </a:lnTo>
                    <a:lnTo>
                      <a:pt x="2027237" y="977734"/>
                    </a:lnTo>
                    <a:lnTo>
                      <a:pt x="1996109" y="980274"/>
                    </a:lnTo>
                    <a:lnTo>
                      <a:pt x="1964956" y="984084"/>
                    </a:lnTo>
                    <a:lnTo>
                      <a:pt x="1933778" y="986624"/>
                    </a:lnTo>
                    <a:lnTo>
                      <a:pt x="1902574" y="989164"/>
                    </a:lnTo>
                    <a:lnTo>
                      <a:pt x="1871345" y="991704"/>
                    </a:lnTo>
                    <a:lnTo>
                      <a:pt x="1840090" y="992974"/>
                    </a:lnTo>
                    <a:lnTo>
                      <a:pt x="1808822" y="995514"/>
                    </a:lnTo>
                    <a:lnTo>
                      <a:pt x="1777542" y="996784"/>
                    </a:lnTo>
                    <a:lnTo>
                      <a:pt x="1746250" y="998054"/>
                    </a:lnTo>
                    <a:lnTo>
                      <a:pt x="1714944" y="999324"/>
                    </a:lnTo>
                    <a:lnTo>
                      <a:pt x="1683639" y="1000594"/>
                    </a:lnTo>
                    <a:lnTo>
                      <a:pt x="1652270" y="1001864"/>
                    </a:lnTo>
                    <a:lnTo>
                      <a:pt x="1621015" y="1001864"/>
                    </a:lnTo>
                    <a:lnTo>
                      <a:pt x="1589659" y="1003134"/>
                    </a:lnTo>
                    <a:lnTo>
                      <a:pt x="1433296" y="1003134"/>
                    </a:lnTo>
                    <a:lnTo>
                      <a:pt x="1402016" y="1001864"/>
                    </a:lnTo>
                    <a:lnTo>
                      <a:pt x="1339621" y="999324"/>
                    </a:lnTo>
                    <a:lnTo>
                      <a:pt x="1277340" y="996784"/>
                    </a:lnTo>
                    <a:lnTo>
                      <a:pt x="1215199" y="994244"/>
                    </a:lnTo>
                    <a:lnTo>
                      <a:pt x="1153210" y="989164"/>
                    </a:lnTo>
                    <a:lnTo>
                      <a:pt x="1091412" y="984084"/>
                    </a:lnTo>
                    <a:lnTo>
                      <a:pt x="1029817" y="977734"/>
                    </a:lnTo>
                    <a:lnTo>
                      <a:pt x="999109" y="975194"/>
                    </a:lnTo>
                    <a:lnTo>
                      <a:pt x="937869" y="967574"/>
                    </a:lnTo>
                    <a:lnTo>
                      <a:pt x="876896" y="959954"/>
                    </a:lnTo>
                    <a:lnTo>
                      <a:pt x="816203" y="951064"/>
                    </a:lnTo>
                    <a:lnTo>
                      <a:pt x="785977" y="945984"/>
                    </a:lnTo>
                    <a:lnTo>
                      <a:pt x="755827" y="942174"/>
                    </a:lnTo>
                    <a:lnTo>
                      <a:pt x="725766" y="937094"/>
                    </a:lnTo>
                    <a:lnTo>
                      <a:pt x="695782" y="930744"/>
                    </a:lnTo>
                    <a:lnTo>
                      <a:pt x="665899" y="925664"/>
                    </a:lnTo>
                    <a:lnTo>
                      <a:pt x="606399" y="914234"/>
                    </a:lnTo>
                    <a:lnTo>
                      <a:pt x="547281" y="901534"/>
                    </a:lnTo>
                    <a:lnTo>
                      <a:pt x="488594" y="888834"/>
                    </a:lnTo>
                    <a:lnTo>
                      <a:pt x="459409" y="881214"/>
                    </a:lnTo>
                    <a:lnTo>
                      <a:pt x="430326" y="874864"/>
                    </a:lnTo>
                    <a:lnTo>
                      <a:pt x="401370" y="867244"/>
                    </a:lnTo>
                    <a:lnTo>
                      <a:pt x="372529" y="859624"/>
                    </a:lnTo>
                    <a:lnTo>
                      <a:pt x="343814" y="852004"/>
                    </a:lnTo>
                    <a:lnTo>
                      <a:pt x="315226" y="843114"/>
                    </a:lnTo>
                    <a:lnTo>
                      <a:pt x="286753" y="835494"/>
                    </a:lnTo>
                    <a:lnTo>
                      <a:pt x="258419" y="826604"/>
                    </a:lnTo>
                    <a:lnTo>
                      <a:pt x="230212" y="818984"/>
                    </a:lnTo>
                    <a:lnTo>
                      <a:pt x="202133" y="810094"/>
                    </a:lnTo>
                    <a:lnTo>
                      <a:pt x="174205" y="801204"/>
                    </a:lnTo>
                    <a:lnTo>
                      <a:pt x="146405" y="791044"/>
                    </a:lnTo>
                    <a:lnTo>
                      <a:pt x="118757" y="782154"/>
                    </a:lnTo>
                    <a:lnTo>
                      <a:pt x="91262" y="771994"/>
                    </a:lnTo>
                    <a:lnTo>
                      <a:pt x="63906" y="763104"/>
                    </a:lnTo>
                    <a:lnTo>
                      <a:pt x="36715" y="752944"/>
                    </a:lnTo>
                    <a:lnTo>
                      <a:pt x="9664" y="742784"/>
                    </a:lnTo>
                    <a:lnTo>
                      <a:pt x="7670" y="741514"/>
                    </a:lnTo>
                    <a:lnTo>
                      <a:pt x="5651" y="741514"/>
                    </a:lnTo>
                    <a:lnTo>
                      <a:pt x="3746" y="742784"/>
                    </a:lnTo>
                    <a:lnTo>
                      <a:pt x="2108" y="744054"/>
                    </a:lnTo>
                    <a:lnTo>
                      <a:pt x="876" y="745324"/>
                    </a:lnTo>
                    <a:lnTo>
                      <a:pt x="165" y="747864"/>
                    </a:lnTo>
                    <a:lnTo>
                      <a:pt x="0" y="749134"/>
                    </a:lnTo>
                    <a:lnTo>
                      <a:pt x="431" y="751674"/>
                    </a:lnTo>
                    <a:lnTo>
                      <a:pt x="114096" y="796124"/>
                    </a:lnTo>
                    <a:lnTo>
                      <a:pt x="282752" y="849464"/>
                    </a:lnTo>
                    <a:lnTo>
                      <a:pt x="311327" y="857084"/>
                    </a:lnTo>
                    <a:lnTo>
                      <a:pt x="340029" y="865974"/>
                    </a:lnTo>
                    <a:lnTo>
                      <a:pt x="397802" y="881214"/>
                    </a:lnTo>
                    <a:lnTo>
                      <a:pt x="426872" y="887564"/>
                    </a:lnTo>
                    <a:lnTo>
                      <a:pt x="485343" y="902804"/>
                    </a:lnTo>
                    <a:lnTo>
                      <a:pt x="633361" y="934554"/>
                    </a:lnTo>
                    <a:lnTo>
                      <a:pt x="693293" y="944714"/>
                    </a:lnTo>
                    <a:lnTo>
                      <a:pt x="723328" y="951064"/>
                    </a:lnTo>
                    <a:lnTo>
                      <a:pt x="753491" y="956144"/>
                    </a:lnTo>
                    <a:lnTo>
                      <a:pt x="783742" y="959954"/>
                    </a:lnTo>
                    <a:lnTo>
                      <a:pt x="844511" y="970114"/>
                    </a:lnTo>
                    <a:lnTo>
                      <a:pt x="1028357" y="992974"/>
                    </a:lnTo>
                    <a:lnTo>
                      <a:pt x="1214335" y="1008214"/>
                    </a:lnTo>
                    <a:lnTo>
                      <a:pt x="1245489" y="1009484"/>
                    </a:lnTo>
                    <a:lnTo>
                      <a:pt x="1276667" y="1012024"/>
                    </a:lnTo>
                    <a:lnTo>
                      <a:pt x="1370406" y="1015834"/>
                    </a:lnTo>
                    <a:lnTo>
                      <a:pt x="1401711" y="1015834"/>
                    </a:lnTo>
                    <a:lnTo>
                      <a:pt x="1433029" y="1017104"/>
                    </a:lnTo>
                    <a:lnTo>
                      <a:pt x="1621294" y="1017104"/>
                    </a:lnTo>
                    <a:lnTo>
                      <a:pt x="1684045" y="1014564"/>
                    </a:lnTo>
                    <a:lnTo>
                      <a:pt x="1715503" y="1014564"/>
                    </a:lnTo>
                    <a:lnTo>
                      <a:pt x="1746885" y="1012024"/>
                    </a:lnTo>
                    <a:lnTo>
                      <a:pt x="1809648" y="1009484"/>
                    </a:lnTo>
                    <a:lnTo>
                      <a:pt x="1841004" y="1006944"/>
                    </a:lnTo>
                    <a:lnTo>
                      <a:pt x="1872348" y="1005674"/>
                    </a:lnTo>
                    <a:lnTo>
                      <a:pt x="1903603" y="1003134"/>
                    </a:lnTo>
                    <a:lnTo>
                      <a:pt x="1997417" y="995514"/>
                    </a:lnTo>
                    <a:lnTo>
                      <a:pt x="2028672" y="991704"/>
                    </a:lnTo>
                    <a:lnTo>
                      <a:pt x="2059851" y="989164"/>
                    </a:lnTo>
                    <a:lnTo>
                      <a:pt x="2215096" y="970114"/>
                    </a:lnTo>
                    <a:lnTo>
                      <a:pt x="2276805" y="959954"/>
                    </a:lnTo>
                    <a:lnTo>
                      <a:pt x="2307602" y="956144"/>
                    </a:lnTo>
                    <a:lnTo>
                      <a:pt x="2369007" y="945984"/>
                    </a:lnTo>
                    <a:lnTo>
                      <a:pt x="2399652" y="939634"/>
                    </a:lnTo>
                    <a:lnTo>
                      <a:pt x="2430132" y="934554"/>
                    </a:lnTo>
                    <a:lnTo>
                      <a:pt x="2460599" y="928204"/>
                    </a:lnTo>
                    <a:lnTo>
                      <a:pt x="2490978" y="923124"/>
                    </a:lnTo>
                    <a:lnTo>
                      <a:pt x="2581706" y="904074"/>
                    </a:lnTo>
                    <a:lnTo>
                      <a:pt x="2611717" y="896454"/>
                    </a:lnTo>
                    <a:lnTo>
                      <a:pt x="2641689" y="890104"/>
                    </a:lnTo>
                    <a:lnTo>
                      <a:pt x="2671559" y="882484"/>
                    </a:lnTo>
                    <a:lnTo>
                      <a:pt x="2701340" y="876134"/>
                    </a:lnTo>
                    <a:lnTo>
                      <a:pt x="2790088" y="853274"/>
                    </a:lnTo>
                    <a:lnTo>
                      <a:pt x="2819463" y="844384"/>
                    </a:lnTo>
                    <a:lnTo>
                      <a:pt x="2848724" y="836764"/>
                    </a:lnTo>
                    <a:lnTo>
                      <a:pt x="3005518" y="788504"/>
                    </a:lnTo>
                    <a:lnTo>
                      <a:pt x="3021838" y="783424"/>
                    </a:lnTo>
                    <a:lnTo>
                      <a:pt x="3078530" y="763104"/>
                    </a:lnTo>
                    <a:lnTo>
                      <a:pt x="3106686" y="754214"/>
                    </a:lnTo>
                    <a:lnTo>
                      <a:pt x="3162566" y="733894"/>
                    </a:lnTo>
                    <a:lnTo>
                      <a:pt x="3190290" y="722464"/>
                    </a:lnTo>
                    <a:lnTo>
                      <a:pt x="3217875" y="712304"/>
                    </a:lnTo>
                    <a:lnTo>
                      <a:pt x="3245294" y="700874"/>
                    </a:lnTo>
                    <a:lnTo>
                      <a:pt x="3272574" y="690714"/>
                    </a:lnTo>
                    <a:lnTo>
                      <a:pt x="3353460" y="656424"/>
                    </a:lnTo>
                    <a:lnTo>
                      <a:pt x="3380105" y="643724"/>
                    </a:lnTo>
                    <a:lnTo>
                      <a:pt x="3406571" y="632307"/>
                    </a:lnTo>
                    <a:lnTo>
                      <a:pt x="3432873" y="619607"/>
                    </a:lnTo>
                    <a:lnTo>
                      <a:pt x="3459010" y="608164"/>
                    </a:lnTo>
                    <a:lnTo>
                      <a:pt x="3536327" y="570064"/>
                    </a:lnTo>
                    <a:lnTo>
                      <a:pt x="3561740" y="556094"/>
                    </a:lnTo>
                    <a:lnTo>
                      <a:pt x="3586962" y="543394"/>
                    </a:lnTo>
                    <a:lnTo>
                      <a:pt x="3611994" y="529424"/>
                    </a:lnTo>
                    <a:lnTo>
                      <a:pt x="3636835" y="516724"/>
                    </a:lnTo>
                    <a:lnTo>
                      <a:pt x="3710178" y="474814"/>
                    </a:lnTo>
                    <a:lnTo>
                      <a:pt x="3734219" y="459574"/>
                    </a:lnTo>
                    <a:lnTo>
                      <a:pt x="3753205" y="448449"/>
                    </a:lnTo>
                    <a:lnTo>
                      <a:pt x="3769322" y="462775"/>
                    </a:lnTo>
                    <a:lnTo>
                      <a:pt x="3822357" y="397459"/>
                    </a:lnTo>
                    <a:close/>
                  </a:path>
                  <a:path w="4250690" h="1017270">
                    <a:moveTo>
                      <a:pt x="3870452" y="23063"/>
                    </a:moveTo>
                    <a:lnTo>
                      <a:pt x="3788765" y="14287"/>
                    </a:lnTo>
                    <a:lnTo>
                      <a:pt x="3720134" y="8813"/>
                    </a:lnTo>
                    <a:lnTo>
                      <a:pt x="3670160" y="5778"/>
                    </a:lnTo>
                    <a:lnTo>
                      <a:pt x="3618509" y="3365"/>
                    </a:lnTo>
                    <a:lnTo>
                      <a:pt x="3538334" y="965"/>
                    </a:lnTo>
                    <a:lnTo>
                      <a:pt x="3455111" y="0"/>
                    </a:lnTo>
                    <a:lnTo>
                      <a:pt x="3426663" y="0"/>
                    </a:lnTo>
                    <a:lnTo>
                      <a:pt x="3339681" y="977"/>
                    </a:lnTo>
                    <a:lnTo>
                      <a:pt x="3250196" y="3416"/>
                    </a:lnTo>
                    <a:lnTo>
                      <a:pt x="3127489" y="8940"/>
                    </a:lnTo>
                    <a:lnTo>
                      <a:pt x="3001454" y="17094"/>
                    </a:lnTo>
                    <a:lnTo>
                      <a:pt x="2872638" y="27889"/>
                    </a:lnTo>
                    <a:lnTo>
                      <a:pt x="2740431" y="41490"/>
                    </a:lnTo>
                    <a:lnTo>
                      <a:pt x="2680500" y="48488"/>
                    </a:lnTo>
                    <a:lnTo>
                      <a:pt x="2604693" y="58077"/>
                    </a:lnTo>
                    <a:lnTo>
                      <a:pt x="2569997" y="68897"/>
                    </a:lnTo>
                    <a:lnTo>
                      <a:pt x="2570264" y="70916"/>
                    </a:lnTo>
                    <a:lnTo>
                      <a:pt x="2578087" y="76047"/>
                    </a:lnTo>
                    <a:lnTo>
                      <a:pt x="2611297" y="71615"/>
                    </a:lnTo>
                    <a:lnTo>
                      <a:pt x="2644330" y="67348"/>
                    </a:lnTo>
                    <a:lnTo>
                      <a:pt x="2644495" y="67335"/>
                    </a:lnTo>
                    <a:lnTo>
                      <a:pt x="2677376" y="63246"/>
                    </a:lnTo>
                    <a:lnTo>
                      <a:pt x="2677553" y="63233"/>
                    </a:lnTo>
                    <a:lnTo>
                      <a:pt x="2710370" y="59309"/>
                    </a:lnTo>
                    <a:lnTo>
                      <a:pt x="2710548" y="59296"/>
                    </a:lnTo>
                    <a:lnTo>
                      <a:pt x="2743390" y="55537"/>
                    </a:lnTo>
                    <a:lnTo>
                      <a:pt x="2776207" y="51930"/>
                    </a:lnTo>
                    <a:lnTo>
                      <a:pt x="2808795" y="48501"/>
                    </a:lnTo>
                    <a:lnTo>
                      <a:pt x="2808998" y="48488"/>
                    </a:lnTo>
                    <a:lnTo>
                      <a:pt x="2874010" y="42113"/>
                    </a:lnTo>
                    <a:lnTo>
                      <a:pt x="2938564" y="36398"/>
                    </a:lnTo>
                    <a:lnTo>
                      <a:pt x="3002483" y="31356"/>
                    </a:lnTo>
                    <a:lnTo>
                      <a:pt x="3002648" y="31343"/>
                    </a:lnTo>
                    <a:lnTo>
                      <a:pt x="3065792" y="26949"/>
                    </a:lnTo>
                    <a:lnTo>
                      <a:pt x="3128302" y="23215"/>
                    </a:lnTo>
                    <a:lnTo>
                      <a:pt x="3189973" y="20129"/>
                    </a:lnTo>
                    <a:lnTo>
                      <a:pt x="3250742" y="17691"/>
                    </a:lnTo>
                    <a:lnTo>
                      <a:pt x="3310509" y="15913"/>
                    </a:lnTo>
                    <a:lnTo>
                      <a:pt x="3369157" y="14782"/>
                    </a:lnTo>
                    <a:lnTo>
                      <a:pt x="3426752" y="14287"/>
                    </a:lnTo>
                    <a:lnTo>
                      <a:pt x="3455022" y="14287"/>
                    </a:lnTo>
                    <a:lnTo>
                      <a:pt x="3510699" y="14770"/>
                    </a:lnTo>
                    <a:lnTo>
                      <a:pt x="3565029" y="15887"/>
                    </a:lnTo>
                    <a:lnTo>
                      <a:pt x="3617938" y="17640"/>
                    </a:lnTo>
                    <a:lnTo>
                      <a:pt x="3669334" y="20040"/>
                    </a:lnTo>
                    <a:lnTo>
                      <a:pt x="3719220" y="23075"/>
                    </a:lnTo>
                    <a:lnTo>
                      <a:pt x="3870452" y="23063"/>
                    </a:lnTo>
                    <a:close/>
                  </a:path>
                  <a:path w="4250690" h="1017270">
                    <a:moveTo>
                      <a:pt x="4250118" y="161747"/>
                    </a:moveTo>
                    <a:lnTo>
                      <a:pt x="4208615" y="91694"/>
                    </a:lnTo>
                    <a:lnTo>
                      <a:pt x="4190276" y="104546"/>
                    </a:lnTo>
                    <a:lnTo>
                      <a:pt x="4186656" y="102654"/>
                    </a:lnTo>
                    <a:lnTo>
                      <a:pt x="4182580" y="100533"/>
                    </a:lnTo>
                    <a:lnTo>
                      <a:pt x="4170845" y="94932"/>
                    </a:lnTo>
                    <a:lnTo>
                      <a:pt x="4158462" y="89496"/>
                    </a:lnTo>
                    <a:lnTo>
                      <a:pt x="4154106" y="87731"/>
                    </a:lnTo>
                    <a:lnTo>
                      <a:pt x="4145470" y="84226"/>
                    </a:lnTo>
                    <a:lnTo>
                      <a:pt x="4131856" y="79121"/>
                    </a:lnTo>
                    <a:lnTo>
                      <a:pt x="4130090" y="78511"/>
                    </a:lnTo>
                    <a:lnTo>
                      <a:pt x="4117441" y="74117"/>
                    </a:lnTo>
                    <a:lnTo>
                      <a:pt x="4104322" y="69888"/>
                    </a:lnTo>
                    <a:lnTo>
                      <a:pt x="4102836" y="69405"/>
                    </a:lnTo>
                    <a:lnTo>
                      <a:pt x="4090809" y="65798"/>
                    </a:lnTo>
                    <a:lnTo>
                      <a:pt x="4087431" y="64782"/>
                    </a:lnTo>
                    <a:lnTo>
                      <a:pt x="4071455" y="60325"/>
                    </a:lnTo>
                    <a:lnTo>
                      <a:pt x="4062844" y="58089"/>
                    </a:lnTo>
                    <a:lnTo>
                      <a:pt x="4054919" y="56032"/>
                    </a:lnTo>
                    <a:lnTo>
                      <a:pt x="4037812" y="51892"/>
                    </a:lnTo>
                    <a:lnTo>
                      <a:pt x="4033812" y="50990"/>
                    </a:lnTo>
                    <a:lnTo>
                      <a:pt x="4022788" y="48501"/>
                    </a:lnTo>
                    <a:lnTo>
                      <a:pt x="3983215" y="40424"/>
                    </a:lnTo>
                    <a:lnTo>
                      <a:pt x="3944188" y="33578"/>
                    </a:lnTo>
                    <a:lnTo>
                      <a:pt x="3903129" y="27355"/>
                    </a:lnTo>
                    <a:lnTo>
                      <a:pt x="3870553" y="23075"/>
                    </a:lnTo>
                    <a:lnTo>
                      <a:pt x="3719220" y="23075"/>
                    </a:lnTo>
                    <a:lnTo>
                      <a:pt x="3743452" y="24828"/>
                    </a:lnTo>
                    <a:lnTo>
                      <a:pt x="3767328" y="26733"/>
                    </a:lnTo>
                    <a:lnTo>
                      <a:pt x="3813746" y="31026"/>
                    </a:lnTo>
                    <a:lnTo>
                      <a:pt x="3858361" y="35953"/>
                    </a:lnTo>
                    <a:lnTo>
                      <a:pt x="3901071" y="41490"/>
                    </a:lnTo>
                    <a:lnTo>
                      <a:pt x="3941800" y="47663"/>
                    </a:lnTo>
                    <a:lnTo>
                      <a:pt x="3961396" y="50977"/>
                    </a:lnTo>
                    <a:lnTo>
                      <a:pt x="3980472" y="54444"/>
                    </a:lnTo>
                    <a:lnTo>
                      <a:pt x="3999014" y="58077"/>
                    </a:lnTo>
                    <a:lnTo>
                      <a:pt x="4017010" y="61849"/>
                    </a:lnTo>
                    <a:lnTo>
                      <a:pt x="4034447" y="65773"/>
                    </a:lnTo>
                    <a:lnTo>
                      <a:pt x="4083329" y="78473"/>
                    </a:lnTo>
                    <a:lnTo>
                      <a:pt x="4126839" y="92494"/>
                    </a:lnTo>
                    <a:lnTo>
                      <a:pt x="4164685" y="107823"/>
                    </a:lnTo>
                    <a:lnTo>
                      <a:pt x="4177093" y="113779"/>
                    </a:lnTo>
                    <a:lnTo>
                      <a:pt x="4161332" y="124828"/>
                    </a:lnTo>
                    <a:lnTo>
                      <a:pt x="4250118" y="16174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3200"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947826" y="1486649"/>
              <a:ext cx="485775" cy="466794"/>
            </a:xfrm>
            <a:prstGeom prst="rect">
              <a:avLst/>
            </a:prstGeom>
          </p:spPr>
          <p:txBody>
            <a:bodyPr vert="horz" wrap="square" lIns="0" tIns="44873" rIns="0" bIns="0" rtlCol="0">
              <a:spAutoFit/>
            </a:bodyPr>
            <a:lstStyle/>
            <a:p>
              <a:pPr marL="38099" marR="6773" indent="-22013" algn="just">
                <a:lnSpc>
                  <a:spcPts val="1480"/>
                </a:lnSpc>
                <a:spcBef>
                  <a:spcPts val="353"/>
                </a:spcBef>
              </a:pPr>
              <a:r>
                <a:rPr sz="1400" spc="-13" dirty="0">
                  <a:solidFill>
                    <a:srgbClr val="1F487C"/>
                  </a:solidFill>
                  <a:latin typeface="Arial"/>
                  <a:cs typeface="Arial"/>
                </a:rPr>
                <a:t>O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r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i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g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i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na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l  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Access  Pattern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964501" y="2827058"/>
              <a:ext cx="455930" cy="436305"/>
            </a:xfrm>
            <a:prstGeom prst="rect">
              <a:avLst/>
            </a:prstGeom>
          </p:spPr>
          <p:txBody>
            <a:bodyPr vert="horz" wrap="square" lIns="0" tIns="57573" rIns="0" bIns="0" rtlCol="0">
              <a:spAutoFit/>
            </a:bodyPr>
            <a:lstStyle/>
            <a:p>
              <a:pPr marL="16933" marR="6773" indent="110064">
                <a:lnSpc>
                  <a:spcPct val="81400"/>
                </a:lnSpc>
                <a:spcBef>
                  <a:spcPts val="453"/>
                </a:spcBef>
              </a:pP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Tiled  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Acces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s  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Patter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256212" y="2215743"/>
              <a:ext cx="589915" cy="459164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02444" indent="-86357">
                <a:spcBef>
                  <a:spcPts val="140"/>
                </a:spcBef>
              </a:pP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Copy</a:t>
              </a:r>
              <a:r>
                <a:rPr sz="1400" spc="-73" dirty="0">
                  <a:solidFill>
                    <a:srgbClr val="1F487C"/>
                  </a:solidFill>
                  <a:latin typeface="Arial"/>
                  <a:cs typeface="Arial"/>
                </a:rPr>
                <a:t> 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into</a:t>
              </a:r>
              <a:endParaRPr sz="1400">
                <a:latin typeface="Arial"/>
                <a:cs typeface="Arial"/>
              </a:endParaRPr>
            </a:p>
            <a:p>
              <a:pPr marL="79585" marR="52492" indent="22859">
                <a:lnSpc>
                  <a:spcPct val="75700"/>
                </a:lnSpc>
                <a:spcBef>
                  <a:spcPts val="413"/>
                </a:spcBef>
              </a:pP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shared  memor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y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979123" y="3261791"/>
              <a:ext cx="1227455" cy="611065"/>
            </a:xfrm>
            <a:prstGeom prst="rect">
              <a:avLst/>
            </a:prstGeom>
          </p:spPr>
          <p:txBody>
            <a:bodyPr vert="horz" wrap="square" lIns="0" tIns="44873" rIns="0" bIns="0" rtlCol="0">
              <a:spAutoFit/>
            </a:bodyPr>
            <a:lstStyle/>
            <a:p>
              <a:pPr marL="141390" marR="454649" indent="228594">
                <a:lnSpc>
                  <a:spcPts val="1480"/>
                </a:lnSpc>
                <a:spcBef>
                  <a:spcPts val="353"/>
                </a:spcBef>
              </a:pP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Perform  mu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l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t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i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p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li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cat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i</a:t>
              </a: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o</a:t>
              </a:r>
              <a:r>
                <a:rPr sz="1400" dirty="0">
                  <a:solidFill>
                    <a:srgbClr val="1F487C"/>
                  </a:solidFill>
                  <a:latin typeface="Arial"/>
                  <a:cs typeface="Arial"/>
                </a:rPr>
                <a:t>n</a:t>
              </a:r>
              <a:endParaRPr sz="1400">
                <a:latin typeface="Arial"/>
                <a:cs typeface="Arial"/>
              </a:endParaRPr>
            </a:p>
            <a:p>
              <a:pPr marL="439409" marR="6773" indent="-423323">
                <a:lnSpc>
                  <a:spcPts val="1480"/>
                </a:lnSpc>
                <a:spcBef>
                  <a:spcPts val="13"/>
                </a:spcBef>
              </a:pPr>
              <a:r>
                <a:rPr sz="1400" spc="-7" dirty="0">
                  <a:solidFill>
                    <a:srgbClr val="1F487C"/>
                  </a:solidFill>
                  <a:latin typeface="Arial"/>
                  <a:cs typeface="Arial"/>
                </a:rPr>
                <a:t>with shared memory  values</a:t>
              </a:r>
              <a:endParaRPr sz="140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6C1E80-A65B-EC55-9BB5-C08FC6F4B8B0}"/>
              </a:ext>
            </a:extLst>
          </p:cNvPr>
          <p:cNvSpPr txBox="1"/>
          <p:nvPr/>
        </p:nvSpPr>
        <p:spPr>
          <a:xfrm>
            <a:off x="76200" y="152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串行算法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遍历输入，在结果值和当前输入值之间进行</a:t>
            </a:r>
            <a:r>
              <a:rPr lang="en-US" altLang="zh-CN">
                <a:solidFill>
                  <a:schemeClr val="tx1"/>
                </a:solidFill>
              </a:rPr>
              <a:t>reduce</a:t>
            </a:r>
            <a:r>
              <a:rPr lang="zh-CN" altLang="en-US">
                <a:solidFill>
                  <a:schemeClr val="tx1"/>
                </a:solidFill>
              </a:rPr>
              <a:t>操作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O(N) </a:t>
            </a:r>
            <a:r>
              <a:rPr lang="zh-CN" altLang="en-US">
                <a:solidFill>
                  <a:schemeClr val="tx1"/>
                </a:solidFill>
              </a:rPr>
              <a:t>计算效率高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AA1DB0-4F1F-D3DC-18C2-23753FE6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3719848" cy="27735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4AD231-4EE3-8863-C246-2687B4A36EB7}"/>
              </a:ext>
            </a:extLst>
          </p:cNvPr>
          <p:cNvSpPr txBox="1"/>
          <p:nvPr/>
        </p:nvSpPr>
        <p:spPr>
          <a:xfrm>
            <a:off x="228600" y="1524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并行</a:t>
            </a:r>
            <a:r>
              <a:rPr lang="en-US" altLang="zh-CN">
                <a:solidFill>
                  <a:schemeClr val="tx1"/>
                </a:solidFill>
              </a:rPr>
              <a:t>1</a:t>
            </a:r>
          </a:p>
          <a:p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个输入，</a:t>
            </a:r>
            <a:r>
              <a:rPr lang="en-US" altLang="zh-CN">
                <a:solidFill>
                  <a:schemeClr val="tx1"/>
                </a:solidFill>
              </a:rPr>
              <a:t>N-1</a:t>
            </a:r>
            <a:r>
              <a:rPr lang="zh-CN" altLang="en-US">
                <a:solidFill>
                  <a:schemeClr val="tx1"/>
                </a:solidFill>
              </a:rPr>
              <a:t>次计算，</a:t>
            </a:r>
            <a:r>
              <a:rPr lang="en-US" altLang="zh-CN">
                <a:solidFill>
                  <a:schemeClr val="tx1"/>
                </a:solidFill>
              </a:rPr>
              <a:t>log(N)</a:t>
            </a:r>
            <a:r>
              <a:rPr lang="zh-CN" altLang="en-US">
                <a:solidFill>
                  <a:schemeClr val="tx1"/>
                </a:solidFill>
              </a:rPr>
              <a:t>步完成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峰值资源需求</a:t>
            </a:r>
            <a:r>
              <a:rPr lang="en-US" altLang="zh-CN">
                <a:solidFill>
                  <a:schemeClr val="tx1"/>
                </a:solidFill>
              </a:rPr>
              <a:t>N/2</a:t>
            </a:r>
            <a:r>
              <a:rPr lang="zh-CN" altLang="en-US">
                <a:solidFill>
                  <a:schemeClr val="tx1"/>
                </a:solidFill>
              </a:rPr>
              <a:t>，不符合资源效率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工作高效的算法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工作量和串行类似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8D9620-EAD2-13CF-A66C-03645377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171195"/>
            <a:ext cx="4191000" cy="31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31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4C50B825-906A-A3B5-0E08-EB9C10184CC9}"/>
              </a:ext>
            </a:extLst>
          </p:cNvPr>
          <p:cNvSpPr txBox="1"/>
          <p:nvPr/>
        </p:nvSpPr>
        <p:spPr>
          <a:xfrm>
            <a:off x="354304" y="893927"/>
            <a:ext cx="5055235" cy="20262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9554" indent="-236854">
              <a:lnSpc>
                <a:spcPct val="100000"/>
              </a:lnSpc>
              <a:spcBef>
                <a:spcPts val="300"/>
              </a:spcBef>
              <a:buClr>
                <a:srgbClr val="6E6E6E"/>
              </a:buClr>
              <a:buChar char="–"/>
              <a:tabLst>
                <a:tab pos="248920" algn="l"/>
                <a:tab pos="249554" algn="l"/>
              </a:tabLst>
            </a:pPr>
            <a:r>
              <a:rPr sz="1400" spc="-5" dirty="0">
                <a:solidFill>
                  <a:srgbClr val="1F487C"/>
                </a:solidFill>
                <a:latin typeface="Arial"/>
                <a:cs typeface="Arial"/>
              </a:rPr>
              <a:t>Each thread block takes 2*BlockDim.x input</a:t>
            </a:r>
            <a:r>
              <a:rPr sz="1400" spc="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F487C"/>
                </a:solidFill>
                <a:latin typeface="Arial"/>
                <a:cs typeface="Arial"/>
              </a:rPr>
              <a:t>elements</a:t>
            </a:r>
            <a:endParaRPr sz="1400">
              <a:latin typeface="Arial"/>
              <a:cs typeface="Arial"/>
            </a:endParaRPr>
          </a:p>
          <a:p>
            <a:pPr marL="249554" indent="-236854">
              <a:lnSpc>
                <a:spcPct val="100000"/>
              </a:lnSpc>
              <a:spcBef>
                <a:spcPts val="200"/>
              </a:spcBef>
              <a:buClr>
                <a:srgbClr val="6E6E6E"/>
              </a:buClr>
              <a:buChar char="–"/>
              <a:tabLst>
                <a:tab pos="248920" algn="l"/>
                <a:tab pos="249554" algn="l"/>
              </a:tabLst>
            </a:pPr>
            <a:r>
              <a:rPr sz="1400" spc="-5" dirty="0">
                <a:solidFill>
                  <a:srgbClr val="1F487C"/>
                </a:solidFill>
                <a:latin typeface="Arial"/>
                <a:cs typeface="Arial"/>
              </a:rPr>
              <a:t>Each thread loads </a:t>
            </a:r>
            <a:r>
              <a:rPr sz="1400" dirty="0">
                <a:solidFill>
                  <a:srgbClr val="1F487C"/>
                </a:solidFill>
                <a:latin typeface="Arial"/>
                <a:cs typeface="Arial"/>
              </a:rPr>
              <a:t>2 </a:t>
            </a:r>
            <a:r>
              <a:rPr sz="1400" spc="-5" dirty="0">
                <a:solidFill>
                  <a:srgbClr val="1F487C"/>
                </a:solidFill>
                <a:latin typeface="Arial"/>
                <a:cs typeface="Arial"/>
              </a:rPr>
              <a:t>elements into shared memory</a:t>
            </a:r>
            <a:endParaRPr sz="1400">
              <a:latin typeface="Arial"/>
              <a:cs typeface="Arial"/>
            </a:endParaRPr>
          </a:p>
          <a:p>
            <a:pPr marL="12700" marR="1193800">
              <a:lnSpc>
                <a:spcPct val="231199"/>
              </a:lnSpc>
              <a:spcBef>
                <a:spcPts val="340"/>
              </a:spcBef>
              <a:tabLst>
                <a:tab pos="194945" algn="l"/>
                <a:tab pos="964565" algn="l"/>
              </a:tabLst>
            </a:pPr>
            <a:r>
              <a:rPr sz="1200" u="heavy" dirty="0">
                <a:solidFill>
                  <a:srgbClr val="10233E"/>
                </a:solidFill>
                <a:uFill>
                  <a:solidFill>
                    <a:srgbClr val="0F223D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b="1" spc="-5" dirty="0">
                <a:solidFill>
                  <a:srgbClr val="10233E"/>
                </a:solidFill>
                <a:latin typeface="Courier New"/>
                <a:cs typeface="Courier New"/>
              </a:rPr>
              <a:t>shared</a:t>
            </a:r>
            <a:r>
              <a:rPr sz="1200" b="1" u="heavy" spc="-5" dirty="0">
                <a:solidFill>
                  <a:srgbClr val="10233E"/>
                </a:solidFill>
                <a:uFill>
                  <a:solidFill>
                    <a:srgbClr val="0F223D"/>
                  </a:solidFill>
                </a:uFill>
                <a:latin typeface="Courier New"/>
                <a:cs typeface="Courier New"/>
              </a:rPr>
              <a:t> 	</a:t>
            </a:r>
            <a:r>
              <a:rPr sz="1200" b="1" spc="-5" dirty="0">
                <a:solidFill>
                  <a:srgbClr val="10233E"/>
                </a:solidFill>
                <a:latin typeface="Courier New"/>
                <a:cs typeface="Courier New"/>
              </a:rPr>
              <a:t>float partialSum[2*BLOCK_SIZE];  unsigned int </a:t>
            </a:r>
            <a:r>
              <a:rPr sz="1200" b="1" dirty="0">
                <a:solidFill>
                  <a:srgbClr val="10233E"/>
                </a:solidFill>
                <a:latin typeface="Courier New"/>
                <a:cs typeface="Courier New"/>
              </a:rPr>
              <a:t>t =</a:t>
            </a:r>
            <a:r>
              <a:rPr sz="1200" b="1" spc="-30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10233E"/>
                </a:solidFill>
                <a:latin typeface="Courier New"/>
                <a:cs typeface="Courier New"/>
              </a:rPr>
              <a:t>threadIdx.x;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15599"/>
              </a:lnSpc>
            </a:pPr>
            <a:r>
              <a:rPr sz="1200" b="1" spc="-5" dirty="0">
                <a:solidFill>
                  <a:srgbClr val="10233E"/>
                </a:solidFill>
                <a:latin typeface="Courier New"/>
                <a:cs typeface="Courier New"/>
              </a:rPr>
              <a:t>unsigned int start </a:t>
            </a:r>
            <a:r>
              <a:rPr sz="1200" b="1" dirty="0">
                <a:solidFill>
                  <a:srgbClr val="10233E"/>
                </a:solidFill>
                <a:latin typeface="Courier New"/>
                <a:cs typeface="Courier New"/>
              </a:rPr>
              <a:t>= </a:t>
            </a:r>
            <a:r>
              <a:rPr sz="1200" b="1" spc="-5" dirty="0">
                <a:solidFill>
                  <a:srgbClr val="10233E"/>
                </a:solidFill>
                <a:latin typeface="Courier New"/>
                <a:cs typeface="Courier New"/>
              </a:rPr>
              <a:t>2*blockIdx.x*blockDim.x;  partialSum[t] </a:t>
            </a:r>
            <a:r>
              <a:rPr sz="1200" b="1" dirty="0">
                <a:solidFill>
                  <a:srgbClr val="10233E"/>
                </a:solidFill>
                <a:latin typeface="Courier New"/>
                <a:cs typeface="Courier New"/>
              </a:rPr>
              <a:t>= </a:t>
            </a:r>
            <a:r>
              <a:rPr sz="1200" b="1" spc="-5" dirty="0">
                <a:solidFill>
                  <a:srgbClr val="10233E"/>
                </a:solidFill>
                <a:latin typeface="Courier New"/>
                <a:cs typeface="Courier New"/>
              </a:rPr>
              <a:t>input[start </a:t>
            </a:r>
            <a:r>
              <a:rPr sz="1200" b="1" dirty="0">
                <a:solidFill>
                  <a:srgbClr val="10233E"/>
                </a:solidFill>
                <a:latin typeface="Courier New"/>
                <a:cs typeface="Courier New"/>
              </a:rPr>
              <a:t>+ </a:t>
            </a:r>
            <a:r>
              <a:rPr sz="1200" b="1" spc="-5" dirty="0">
                <a:solidFill>
                  <a:srgbClr val="10233E"/>
                </a:solidFill>
                <a:latin typeface="Courier New"/>
                <a:cs typeface="Courier New"/>
              </a:rPr>
              <a:t>t];  partialSum[blockDim.x+t] </a:t>
            </a:r>
            <a:r>
              <a:rPr sz="1200" b="1" dirty="0">
                <a:solidFill>
                  <a:srgbClr val="10233E"/>
                </a:solidFill>
                <a:latin typeface="Courier New"/>
                <a:cs typeface="Courier New"/>
              </a:rPr>
              <a:t>= </a:t>
            </a:r>
            <a:r>
              <a:rPr sz="1200" b="1" spc="-5" dirty="0">
                <a:solidFill>
                  <a:srgbClr val="10233E"/>
                </a:solidFill>
                <a:latin typeface="Courier New"/>
                <a:cs typeface="Courier New"/>
              </a:rPr>
              <a:t>input[start </a:t>
            </a:r>
            <a:r>
              <a:rPr sz="1200" b="1" dirty="0">
                <a:solidFill>
                  <a:srgbClr val="10233E"/>
                </a:solidFill>
                <a:latin typeface="Courier New"/>
                <a:cs typeface="Courier New"/>
              </a:rPr>
              <a:t>+</a:t>
            </a:r>
            <a:r>
              <a:rPr sz="1200" b="1" spc="-90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10233E"/>
                </a:solidFill>
                <a:latin typeface="Courier New"/>
                <a:cs typeface="Courier New"/>
              </a:rPr>
              <a:t>blockDim.x+t];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F6954E7-4DD9-02FE-1E17-D962F133DF81}"/>
              </a:ext>
            </a:extLst>
          </p:cNvPr>
          <p:cNvSpPr txBox="1"/>
          <p:nvPr/>
        </p:nvSpPr>
        <p:spPr>
          <a:xfrm>
            <a:off x="304800" y="2934164"/>
            <a:ext cx="4888230" cy="17184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for (unsigned int stride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626110">
              <a:lnSpc>
                <a:spcPct val="100000"/>
              </a:lnSpc>
              <a:spcBef>
                <a:spcPts val="250"/>
              </a:spcBef>
              <a:tabLst>
                <a:tab pos="3079115" algn="l"/>
              </a:tabLst>
            </a:pP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stride</a:t>
            </a:r>
            <a:r>
              <a:rPr sz="1400" b="1" spc="1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&lt;=</a:t>
            </a:r>
            <a:r>
              <a:rPr sz="1400" b="1" spc="1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blockDim.x;	stride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*=</a:t>
            </a:r>
            <a:r>
              <a:rPr sz="1400" b="1" spc="-2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2)</a:t>
            </a:r>
            <a:endParaRPr sz="1400">
              <a:latin typeface="Courier New"/>
              <a:cs typeface="Courier New"/>
            </a:endParaRPr>
          </a:p>
          <a:p>
            <a:pPr marL="74295">
              <a:lnSpc>
                <a:spcPct val="100000"/>
              </a:lnSpc>
              <a:spcBef>
                <a:spcPts val="150"/>
              </a:spcBef>
            </a:pP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200"/>
              </a:spcBef>
              <a:tabLst>
                <a:tab pos="500380" algn="l"/>
              </a:tabLst>
            </a:pPr>
            <a:r>
              <a:rPr sz="1400" u="heavy" dirty="0">
                <a:solidFill>
                  <a:srgbClr val="10233E"/>
                </a:solidFill>
                <a:uFill>
                  <a:solidFill>
                    <a:srgbClr val="0F223D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syncthreads();</a:t>
            </a:r>
            <a:endParaRPr sz="140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 (t % </a:t>
            </a: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stride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==</a:t>
            </a:r>
            <a:r>
              <a:rPr sz="1400" b="1" spc="-3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partialSum[2*t]+=</a:t>
            </a:r>
            <a:r>
              <a:rPr sz="1400" b="1" spc="1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partialSum[2*t+stride];</a:t>
            </a:r>
            <a:endParaRPr sz="1400">
              <a:latin typeface="Courier New"/>
              <a:cs typeface="Courier New"/>
            </a:endParaRPr>
          </a:p>
          <a:p>
            <a:pPr marL="74295">
              <a:lnSpc>
                <a:spcPct val="100000"/>
              </a:lnSpc>
              <a:spcBef>
                <a:spcPts val="200"/>
              </a:spcBef>
            </a:pPr>
            <a:r>
              <a:rPr sz="1400" b="1">
                <a:solidFill>
                  <a:srgbClr val="10233E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6294F1-DD69-8AB3-86EA-E538E42D2231}"/>
              </a:ext>
            </a:extLst>
          </p:cNvPr>
          <p:cNvSpPr txBox="1"/>
          <p:nvPr/>
        </p:nvSpPr>
        <p:spPr>
          <a:xfrm>
            <a:off x="354304" y="5029200"/>
            <a:ext cx="7799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结束时每个线程块的线程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partialSum[0]</a:t>
            </a:r>
            <a:r>
              <a:rPr lang="zh-CN" altLang="en-US">
                <a:solidFill>
                  <a:schemeClr val="tx1"/>
                </a:solidFill>
              </a:rPr>
              <a:t>写入由</a:t>
            </a:r>
            <a:r>
              <a:rPr lang="en-US" altLang="zh-CN">
                <a:solidFill>
                  <a:schemeClr val="tx1"/>
                </a:solidFill>
              </a:rPr>
              <a:t>blockIdx.x</a:t>
            </a:r>
            <a:r>
              <a:rPr lang="zh-CN" altLang="en-US">
                <a:solidFill>
                  <a:schemeClr val="tx1"/>
                </a:solidFill>
              </a:rPr>
              <a:t>索引的向量中并启动新内核处理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zh-CN" altLang="en-US">
                <a:solidFill>
                  <a:srgbClr val="FF0000"/>
                </a:solidFill>
              </a:rPr>
              <a:t>原子操作</a:t>
            </a:r>
            <a:r>
              <a:rPr lang="zh-CN" altLang="en-US">
                <a:solidFill>
                  <a:schemeClr val="tx1"/>
                </a:solidFill>
              </a:rPr>
              <a:t>累积到一个全局变量</a:t>
            </a:r>
          </a:p>
        </p:txBody>
      </p:sp>
    </p:spTree>
    <p:extLst>
      <p:ext uri="{BB962C8B-B14F-4D97-AF65-F5344CB8AC3E}">
        <p14:creationId xmlns:p14="http://schemas.microsoft.com/office/powerpoint/2010/main" val="1384562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FF6954E7-4DD9-02FE-1E17-D962F133DF81}"/>
              </a:ext>
            </a:extLst>
          </p:cNvPr>
          <p:cNvSpPr txBox="1"/>
          <p:nvPr/>
        </p:nvSpPr>
        <p:spPr>
          <a:xfrm>
            <a:off x="152400" y="218129"/>
            <a:ext cx="4888230" cy="17184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for (unsigned int stride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=</a:t>
            </a:r>
            <a:r>
              <a:rPr sz="1400" b="1" spc="-10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626110">
              <a:lnSpc>
                <a:spcPct val="100000"/>
              </a:lnSpc>
              <a:spcBef>
                <a:spcPts val="250"/>
              </a:spcBef>
              <a:tabLst>
                <a:tab pos="3079115" algn="l"/>
              </a:tabLst>
            </a:pP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stride</a:t>
            </a:r>
            <a:r>
              <a:rPr sz="1400" b="1" spc="1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&lt;=</a:t>
            </a:r>
            <a:r>
              <a:rPr sz="1400" b="1" spc="1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blockDim.x;	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stride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*=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74295">
              <a:lnSpc>
                <a:spcPct val="100000"/>
              </a:lnSpc>
              <a:spcBef>
                <a:spcPts val="150"/>
              </a:spcBef>
            </a:pPr>
            <a:r>
              <a:rPr sz="1400" b="1" dirty="0">
                <a:solidFill>
                  <a:srgbClr val="10233E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200"/>
              </a:spcBef>
              <a:tabLst>
                <a:tab pos="500380" algn="l"/>
              </a:tabLst>
            </a:pPr>
            <a:r>
              <a:rPr sz="1400" u="heavy" dirty="0">
                <a:solidFill>
                  <a:srgbClr val="10233E"/>
                </a:solidFill>
                <a:uFill>
                  <a:solidFill>
                    <a:srgbClr val="0F223D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syncthreads();</a:t>
            </a:r>
            <a:endParaRPr sz="140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if (t %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stride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4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0)</a:t>
            </a:r>
            <a:endParaRPr sz="140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partialSum[2*t]+=</a:t>
            </a:r>
            <a:r>
              <a:rPr sz="1400" b="1" spc="1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10233E"/>
                </a:solidFill>
                <a:latin typeface="Courier New"/>
                <a:cs typeface="Courier New"/>
              </a:rPr>
              <a:t>partialSum[2*t+stride];</a:t>
            </a:r>
            <a:endParaRPr sz="1400">
              <a:latin typeface="Courier New"/>
              <a:cs typeface="Courier New"/>
            </a:endParaRPr>
          </a:p>
          <a:p>
            <a:pPr marL="74295">
              <a:lnSpc>
                <a:spcPct val="100000"/>
              </a:lnSpc>
              <a:spcBef>
                <a:spcPts val="200"/>
              </a:spcBef>
            </a:pPr>
            <a:r>
              <a:rPr sz="1400" b="1">
                <a:solidFill>
                  <a:srgbClr val="10233E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6294F1-DD69-8AB3-86EA-E538E42D2231}"/>
              </a:ext>
            </a:extLst>
          </p:cNvPr>
          <p:cNvSpPr txBox="1"/>
          <p:nvPr/>
        </p:nvSpPr>
        <p:spPr>
          <a:xfrm>
            <a:off x="25758" y="2057400"/>
            <a:ext cx="88134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每次迭代时有执行加法的和不执行加法的，不执行加法的线程仍然消耗资源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第一步之后奇数线程被禁用了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步之后，所有</a:t>
            </a:r>
            <a:r>
              <a:rPr lang="en-US" altLang="zh-CN">
                <a:solidFill>
                  <a:schemeClr val="tx1"/>
                </a:solidFill>
              </a:rPr>
              <a:t>warp</a:t>
            </a:r>
            <a:r>
              <a:rPr lang="zh-CN" altLang="en-US">
                <a:solidFill>
                  <a:schemeClr val="tx1"/>
                </a:solidFill>
              </a:rPr>
              <a:t>都不执行</a:t>
            </a:r>
            <a:r>
              <a:rPr lang="en-US" altLang="zh-CN">
                <a:solidFill>
                  <a:schemeClr val="tx1"/>
                </a:solidFill>
              </a:rPr>
              <a:t>if</a:t>
            </a:r>
            <a:r>
              <a:rPr lang="zh-CN" altLang="en-US">
                <a:solidFill>
                  <a:schemeClr val="tx1"/>
                </a:solidFill>
              </a:rPr>
              <a:t>之后的语句，资源利用率低但没有分歧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这可以持续最多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步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sz="2400" b="1" spc="-5">
                <a:solidFill>
                  <a:srgbClr val="10233E"/>
                </a:solidFill>
                <a:latin typeface="Courier New"/>
                <a:cs typeface="Courier New"/>
              </a:rPr>
              <a:t>stride=64 128 256 </a:t>
            </a:r>
            <a:r>
              <a:rPr lang="en-US" altLang="zh-CN" b="1" spc="-5">
                <a:solidFill>
                  <a:srgbClr val="10233E"/>
                </a:solidFill>
                <a:latin typeface="Courier New"/>
                <a:cs typeface="Courier New"/>
              </a:rPr>
              <a:t>...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，每个</a:t>
            </a:r>
            <a:r>
              <a:rPr lang="en-US" altLang="zh-CN">
                <a:solidFill>
                  <a:schemeClr val="tx1"/>
                </a:solidFill>
              </a:rPr>
              <a:t>warp</a:t>
            </a:r>
            <a:r>
              <a:rPr lang="zh-CN" altLang="en-US">
                <a:solidFill>
                  <a:schemeClr val="tx1"/>
                </a:solidFill>
              </a:rPr>
              <a:t>只有线程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工作，直到线程块结束</a:t>
            </a:r>
          </a:p>
        </p:txBody>
      </p:sp>
    </p:spTree>
    <p:extLst>
      <p:ext uri="{BB962C8B-B14F-4D97-AF65-F5344CB8AC3E}">
        <p14:creationId xmlns:p14="http://schemas.microsoft.com/office/powerpoint/2010/main" val="15681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B6303-2ADC-6343-8590-2E5C9490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并行系统结构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76654-702B-A549-A52C-E3EE839E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并行硬件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Flynn Taxonomy</a:t>
            </a:r>
          </a:p>
          <a:p>
            <a:pPr lvl="1"/>
            <a:r>
              <a:rPr kumimoji="1" lang="zh-CN" altLang="en-US" dirty="0"/>
              <a:t>共享内存系统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分布内存系统（典型代表系统）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单指令多数据 （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）</a:t>
            </a:r>
            <a:r>
              <a:rPr kumimoji="1" lang="en-US" altLang="zh-CN" dirty="0"/>
              <a:t>vs</a:t>
            </a:r>
            <a:r>
              <a:rPr kumimoji="1" lang="zh-CN" altLang="en-US" dirty="0"/>
              <a:t>单程序多数据（</a:t>
            </a:r>
            <a:r>
              <a:rPr kumimoji="1" lang="en-US" altLang="zh-CN" dirty="0"/>
              <a:t>SPMD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连接网络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度量的指标：直径，对分宽度，度</a:t>
            </a:r>
            <a:r>
              <a:rPr kumimoji="1" lang="en-US" altLang="zh-CN" dirty="0"/>
              <a:t>…</a:t>
            </a:r>
          </a:p>
          <a:p>
            <a:pPr lvl="1"/>
            <a:r>
              <a:rPr kumimoji="1" lang="zh-CN" altLang="en-US" dirty="0"/>
              <a:t>典型的网络：二维网格网络，超立方体网络</a:t>
            </a:r>
            <a:r>
              <a:rPr kumimoji="1" lang="en-US" altLang="zh-CN" dirty="0"/>
              <a:t>(</a:t>
            </a:r>
            <a:r>
              <a:rPr kumimoji="1" lang="zh-CN" altLang="en-US" dirty="0"/>
              <a:t>路由、编号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，二叉树网络</a:t>
            </a:r>
            <a:r>
              <a:rPr kumimoji="1" lang="en-US" altLang="zh-CN" dirty="0"/>
              <a:t>…</a:t>
            </a:r>
          </a:p>
          <a:p>
            <a:r>
              <a:rPr kumimoji="1" lang="zh-CN" altLang="en-US" dirty="0"/>
              <a:t>并行内存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缓存一致性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Coherance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/>
              <a:t>MSI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基于监听的协议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基于目录的协议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780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6294F1-DD69-8AB3-86EA-E538E42D2231}"/>
              </a:ext>
            </a:extLst>
          </p:cNvPr>
          <p:cNvSpPr txBox="1"/>
          <p:nvPr/>
        </p:nvSpPr>
        <p:spPr>
          <a:xfrm>
            <a:off x="1219200" y="228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改进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62921B-49E4-AF4F-AFC5-42D194C2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055920"/>
            <a:ext cx="4368086" cy="380208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2EAB57A6-1877-A8A0-63A5-31F6B0549DF4}"/>
              </a:ext>
            </a:extLst>
          </p:cNvPr>
          <p:cNvSpPr txBox="1"/>
          <p:nvPr/>
        </p:nvSpPr>
        <p:spPr>
          <a:xfrm>
            <a:off x="76200" y="762000"/>
            <a:ext cx="9067800" cy="1467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215" marR="570230" indent="-564515">
              <a:lnSpc>
                <a:spcPct val="114599"/>
              </a:lnSpc>
              <a:spcBef>
                <a:spcPts val="95"/>
              </a:spcBef>
              <a:tabLst>
                <a:tab pos="1963420" algn="l"/>
              </a:tabLst>
            </a:pPr>
            <a:r>
              <a:rPr sz="1700" b="1" spc="-5" dirty="0">
                <a:solidFill>
                  <a:srgbClr val="10233E"/>
                </a:solidFill>
                <a:latin typeface="Courier New"/>
                <a:cs typeface="Courier New"/>
              </a:rPr>
              <a:t>for (unsigned int stride </a:t>
            </a:r>
            <a:r>
              <a:rPr sz="1700" b="1" dirty="0">
                <a:solidFill>
                  <a:srgbClr val="10233E"/>
                </a:solidFill>
                <a:latin typeface="Courier New"/>
                <a:cs typeface="Courier New"/>
              </a:rPr>
              <a:t>= </a:t>
            </a:r>
            <a:r>
              <a:rPr sz="1700" b="1" spc="-5" dirty="0">
                <a:solidFill>
                  <a:srgbClr val="10233E"/>
                </a:solidFill>
                <a:latin typeface="Courier New"/>
                <a:cs typeface="Courier New"/>
              </a:rPr>
              <a:t>blockDim.x;  stride</a:t>
            </a:r>
            <a:r>
              <a:rPr sz="1700" b="1" dirty="0">
                <a:solidFill>
                  <a:srgbClr val="10233E"/>
                </a:solidFill>
                <a:latin typeface="Courier New"/>
                <a:cs typeface="Courier New"/>
              </a:rPr>
              <a:t> &gt;</a:t>
            </a:r>
            <a:r>
              <a:rPr sz="1700" b="1" spc="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10233E"/>
                </a:solidFill>
                <a:latin typeface="Courier New"/>
                <a:cs typeface="Courier New"/>
              </a:rPr>
              <a:t>0;	</a:t>
            </a:r>
            <a:r>
              <a:rPr sz="1700" b="1" spc="-5" dirty="0">
                <a:solidFill>
                  <a:srgbClr val="10233E"/>
                </a:solidFill>
                <a:latin typeface="Courier New"/>
                <a:cs typeface="Courier New"/>
              </a:rPr>
              <a:t>stride </a:t>
            </a:r>
            <a:r>
              <a:rPr sz="1700" b="1" dirty="0">
                <a:solidFill>
                  <a:srgbClr val="10233E"/>
                </a:solidFill>
                <a:latin typeface="Courier New"/>
                <a:cs typeface="Courier New"/>
              </a:rPr>
              <a:t>/=</a:t>
            </a:r>
            <a:r>
              <a:rPr sz="1700" b="1" spc="-20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10233E"/>
                </a:solidFill>
                <a:latin typeface="Courier New"/>
                <a:cs typeface="Courier New"/>
              </a:rPr>
              <a:t>2)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b="1" dirty="0">
                <a:solidFill>
                  <a:srgbClr val="10233E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25425" marR="2703195">
              <a:lnSpc>
                <a:spcPct val="111900"/>
              </a:lnSpc>
              <a:tabLst>
                <a:tab pos="438784" algn="l"/>
              </a:tabLst>
            </a:pPr>
            <a:r>
              <a:rPr sz="1700" u="heavy" dirty="0">
                <a:solidFill>
                  <a:srgbClr val="10233E"/>
                </a:solidFill>
                <a:uFill>
                  <a:solidFill>
                    <a:srgbClr val="0F223D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b="1" spc="-5" dirty="0">
                <a:solidFill>
                  <a:srgbClr val="10233E"/>
                </a:solidFill>
                <a:latin typeface="Courier New"/>
                <a:cs typeface="Courier New"/>
              </a:rPr>
              <a:t>syncthreads()</a:t>
            </a:r>
            <a:r>
              <a:rPr sz="1700" b="1" dirty="0">
                <a:solidFill>
                  <a:srgbClr val="10233E"/>
                </a:solidFill>
                <a:latin typeface="Courier New"/>
                <a:cs typeface="Courier New"/>
              </a:rPr>
              <a:t>;  if (t &lt;</a:t>
            </a:r>
            <a:r>
              <a:rPr sz="1700" b="1" spc="-70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10233E"/>
                </a:solidFill>
                <a:latin typeface="Courier New"/>
                <a:cs typeface="Courier New"/>
              </a:rPr>
              <a:t>stride)</a:t>
            </a:r>
            <a:endParaRPr sz="1700">
              <a:latin typeface="Courier New"/>
              <a:cs typeface="Courier New"/>
            </a:endParaRPr>
          </a:p>
          <a:p>
            <a:pPr marL="576580">
              <a:lnSpc>
                <a:spcPct val="100000"/>
              </a:lnSpc>
              <a:spcBef>
                <a:spcPts val="245"/>
              </a:spcBef>
            </a:pPr>
            <a:r>
              <a:rPr sz="1700" b="1" spc="-5" dirty="0">
                <a:solidFill>
                  <a:srgbClr val="10233E"/>
                </a:solidFill>
                <a:latin typeface="Courier New"/>
                <a:cs typeface="Courier New"/>
              </a:rPr>
              <a:t>partialSum[t] </a:t>
            </a:r>
            <a:r>
              <a:rPr sz="1700" b="1" dirty="0">
                <a:solidFill>
                  <a:srgbClr val="10233E"/>
                </a:solidFill>
                <a:latin typeface="Courier New"/>
                <a:cs typeface="Courier New"/>
              </a:rPr>
              <a:t>+=</a:t>
            </a:r>
            <a:r>
              <a:rPr sz="1700" b="1" spc="5" dirty="0">
                <a:solidFill>
                  <a:srgbClr val="10233E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10233E"/>
                </a:solidFill>
                <a:latin typeface="Courier New"/>
                <a:cs typeface="Courier New"/>
              </a:rPr>
              <a:t>partialSum[t+stride];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b="1" dirty="0">
                <a:solidFill>
                  <a:srgbClr val="10233E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788B0D-84A7-79F4-2DB4-92B4FEAC3BF8}"/>
              </a:ext>
            </a:extLst>
          </p:cNvPr>
          <p:cNvSpPr txBox="1"/>
          <p:nvPr/>
        </p:nvSpPr>
        <p:spPr>
          <a:xfrm>
            <a:off x="152400" y="2514600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对于一个有</a:t>
            </a:r>
            <a:r>
              <a:rPr lang="en-US" altLang="zh-CN">
                <a:solidFill>
                  <a:schemeClr val="tx1"/>
                </a:solidFill>
              </a:rPr>
              <a:t>1024</a:t>
            </a:r>
            <a:r>
              <a:rPr lang="zh-CN" altLang="en-US">
                <a:solidFill>
                  <a:schemeClr val="tx1"/>
                </a:solidFill>
              </a:rPr>
              <a:t>个线程的块</a:t>
            </a:r>
          </a:p>
          <a:p>
            <a:r>
              <a:rPr lang="zh-CN" altLang="en-US">
                <a:solidFill>
                  <a:schemeClr val="tx1"/>
                </a:solidFill>
              </a:rPr>
              <a:t>在前</a:t>
            </a:r>
            <a:r>
              <a:rPr lang="en-US" altLang="zh-CN">
                <a:solidFill>
                  <a:schemeClr val="tx1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个步骤中没有出现分歧，每一步都有</a:t>
            </a:r>
            <a:r>
              <a:rPr lang="en-US" altLang="zh-CN">
                <a:solidFill>
                  <a:schemeClr val="tx1"/>
                </a:solidFill>
              </a:rPr>
              <a:t>1024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512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256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128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64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32</a:t>
            </a:r>
            <a:r>
              <a:rPr lang="zh-CN" altLang="en-US">
                <a:solidFill>
                  <a:schemeClr val="tx1"/>
                </a:solidFill>
              </a:rPr>
              <a:t>个连续线程在活动</a:t>
            </a:r>
          </a:p>
          <a:p>
            <a:r>
              <a:rPr lang="zh-CN" altLang="en-US">
                <a:solidFill>
                  <a:schemeClr val="tx1"/>
                </a:solidFill>
              </a:rPr>
              <a:t>每个</a:t>
            </a:r>
            <a:r>
              <a:rPr lang="en-US" altLang="zh-CN">
                <a:solidFill>
                  <a:schemeClr val="tx1"/>
                </a:solidFill>
              </a:rPr>
              <a:t>warp</a:t>
            </a:r>
            <a:r>
              <a:rPr lang="zh-CN" altLang="en-US">
                <a:solidFill>
                  <a:schemeClr val="tx1"/>
                </a:solidFill>
              </a:rPr>
              <a:t>中的所有进程要么全部激活，要么全部不激活</a:t>
            </a:r>
          </a:p>
          <a:p>
            <a:r>
              <a:rPr lang="zh-CN" altLang="en-US">
                <a:solidFill>
                  <a:schemeClr val="tx1"/>
                </a:solidFill>
              </a:rPr>
              <a:t>最后的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个步骤仍然会有分歧</a:t>
            </a:r>
          </a:p>
        </p:txBody>
      </p:sp>
    </p:spTree>
    <p:extLst>
      <p:ext uri="{BB962C8B-B14F-4D97-AF65-F5344CB8AC3E}">
        <p14:creationId xmlns:p14="http://schemas.microsoft.com/office/powerpoint/2010/main" val="1795196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CCE5-2A4C-B34F-9819-1E1E353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直方图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2C5-CB0F-A74A-B06C-2429BDCA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7613" cy="4570413"/>
          </a:xfrm>
        </p:spPr>
        <p:txBody>
          <a:bodyPr/>
          <a:lstStyle/>
          <a:p>
            <a:r>
              <a:rPr kumimoji="1" lang="zh-CN" altLang="en-US" dirty="0"/>
              <a:t>数据分配方式与合并</a:t>
            </a:r>
            <a:r>
              <a:rPr kumimoji="1" lang="zh-CN" altLang="en-US"/>
              <a:t>访存</a:t>
            </a:r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cuda</a:t>
            </a:r>
            <a:r>
              <a:rPr kumimoji="1" lang="zh-CN" altLang="en-US">
                <a:solidFill>
                  <a:srgbClr val="FF0000"/>
                </a:solidFill>
              </a:rPr>
              <a:t>喜欢交叉分配</a:t>
            </a:r>
            <a:r>
              <a:rPr kumimoji="1" lang="en-US" altLang="zh-CN">
                <a:solidFill>
                  <a:srgbClr val="FF0000"/>
                </a:solidFill>
              </a:rPr>
              <a:t>(</a:t>
            </a:r>
            <a:r>
              <a:rPr kumimoji="1" lang="zh-CN" altLang="en-US">
                <a:solidFill>
                  <a:srgbClr val="FF0000"/>
                </a:solidFill>
              </a:rPr>
              <a:t>缓存容量少且慢 显式利用缓存</a:t>
            </a:r>
            <a:r>
              <a:rPr kumimoji="1" lang="en-US" altLang="zh-CN">
                <a:solidFill>
                  <a:srgbClr val="FF0000"/>
                </a:solidFill>
              </a:rPr>
              <a:t>)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mpi</a:t>
            </a:r>
            <a:r>
              <a:rPr kumimoji="1" lang="zh-CN" altLang="en-US">
                <a:solidFill>
                  <a:srgbClr val="FF0000"/>
                </a:solidFill>
              </a:rPr>
              <a:t>喜欢块分配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>
                <a:solidFill>
                  <a:srgbClr val="FF0000"/>
                </a:solidFill>
              </a:rPr>
              <a:t>数据竞争</a:t>
            </a:r>
            <a:r>
              <a:rPr kumimoji="1" lang="en-US" altLang="zh-CN" dirty="0"/>
              <a:t>(</a:t>
            </a:r>
            <a:r>
              <a:rPr kumimoji="1" lang="en-US" altLang="zh-CN"/>
              <a:t>data</a:t>
            </a:r>
            <a:r>
              <a:rPr kumimoji="1" lang="zh-CN" altLang="en-US"/>
              <a:t> </a:t>
            </a:r>
            <a:r>
              <a:rPr kumimoji="1" lang="en-US" altLang="zh-CN"/>
              <a:t>race)(</a:t>
            </a:r>
            <a:r>
              <a:rPr kumimoji="1" lang="zh-CN" altLang="en-US"/>
              <a:t>结果因为进程执行次序不同而不同</a:t>
            </a:r>
            <a:r>
              <a:rPr kumimoji="1" lang="en-US" altLang="zh-CN"/>
              <a:t>)</a:t>
            </a:r>
            <a:r>
              <a:rPr kumimoji="1" lang="zh-CN" altLang="en-US"/>
              <a:t>与原子操作</a:t>
            </a:r>
            <a:r>
              <a:rPr kumimoji="1" lang="en-US" altLang="zh-CN"/>
              <a:t>(</a:t>
            </a:r>
            <a:r>
              <a:rPr kumimoji="1" lang="zh-CN" altLang="en-US"/>
              <a:t>硬件保证读</a:t>
            </a:r>
            <a:r>
              <a:rPr kumimoji="1" lang="en-US" altLang="zh-CN"/>
              <a:t>-</a:t>
            </a:r>
            <a:r>
              <a:rPr kumimoji="1" lang="zh-CN" altLang="en-US"/>
              <a:t>改</a:t>
            </a:r>
            <a:r>
              <a:rPr kumimoji="1" lang="en-US" altLang="zh-CN"/>
              <a:t>-</a:t>
            </a:r>
            <a:r>
              <a:rPr kumimoji="1" lang="zh-CN" altLang="en-US"/>
              <a:t>写操作在一个位置只能同时一个进程操作</a:t>
            </a:r>
            <a:r>
              <a:rPr kumimoji="1" lang="en-US" altLang="zh-CN"/>
              <a:t>)</a:t>
            </a:r>
          </a:p>
          <a:p>
            <a:r>
              <a:rPr kumimoji="1" lang="zh-CN" altLang="en-US"/>
              <a:t>延迟决定吞吐量 全局内存</a:t>
            </a:r>
            <a:r>
              <a:rPr kumimoji="1" lang="en-US" altLang="zh-CN"/>
              <a:t>1000clk L2 100clk</a:t>
            </a:r>
          </a:p>
          <a:p>
            <a:r>
              <a:rPr kumimoji="1" lang="zh-CN" altLang="en-US"/>
              <a:t>私有化技术</a:t>
            </a:r>
            <a:r>
              <a:rPr kumimoji="1" lang="en-US" altLang="zh-CN"/>
              <a:t>(</a:t>
            </a:r>
            <a:r>
              <a:rPr kumimoji="1" lang="zh-CN" altLang="en-US"/>
              <a:t>空间换时间</a:t>
            </a:r>
            <a:r>
              <a:rPr kumimoji="1" lang="en-US" altLang="zh-CN"/>
              <a:t>)</a:t>
            </a:r>
            <a:endParaRPr kumimoji="1" lang="en-US" altLang="zh-CN" dirty="0"/>
          </a:p>
          <a:p>
            <a:r>
              <a:rPr kumimoji="1" lang="en-US" altLang="zh-CN" dirty="0" err="1"/>
              <a:t>AtomicAdd</a:t>
            </a:r>
            <a:r>
              <a:rPr kumimoji="1" lang="zh-CN" altLang="en-US" dirty="0"/>
              <a:t>在不同内存上</a:t>
            </a:r>
            <a:r>
              <a:rPr kumimoji="1" lang="zh-CN" altLang="en-US"/>
              <a:t>的性能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6583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6294F1-DD69-8AB3-86EA-E538E42D2231}"/>
              </a:ext>
            </a:extLst>
          </p:cNvPr>
          <p:cNvSpPr txBox="1"/>
          <p:nvPr/>
        </p:nvSpPr>
        <p:spPr>
          <a:xfrm>
            <a:off x="25758" y="2057400"/>
            <a:ext cx="88134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L2 </a:t>
            </a:r>
            <a:r>
              <a:rPr lang="zh-CN" altLang="en-US">
                <a:solidFill>
                  <a:schemeClr val="tx1"/>
                </a:solidFill>
              </a:rPr>
              <a:t>在所有线程块中共享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共享内存每个线程块私有 延迟很低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私有化开销：</a:t>
            </a:r>
            <a:endParaRPr lang="zh-CN" altLang="en-US" sz="1800" b="0" i="0" u="none" strike="noStrike" baseline="0">
              <a:solidFill>
                <a:srgbClr val="000000"/>
              </a:solidFill>
            </a:endParaRPr>
          </a:p>
          <a:p>
            <a:r>
              <a:rPr lang="zh-CN" altLang="en-US" sz="1800" b="0" i="0" u="none" strike="noStrike" baseline="0">
                <a:solidFill>
                  <a:srgbClr val="000000"/>
                </a:solidFill>
              </a:rPr>
              <a:t>创建和初始化私人副本的开销</a:t>
            </a:r>
            <a:endParaRPr lang="en-US" altLang="zh-CN" sz="180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zh-CN" altLang="en-US" sz="1800">
                <a:solidFill>
                  <a:srgbClr val="000000"/>
                </a:solidFill>
              </a:rPr>
              <a:t>将私人副本的内容累积到最终副本的开销</a:t>
            </a:r>
            <a:endParaRPr lang="en-US" altLang="zh-CN" sz="1800">
              <a:solidFill>
                <a:srgbClr val="000000"/>
              </a:solidFill>
            </a:endParaRPr>
          </a:p>
          <a:p>
            <a:pPr algn="l"/>
            <a:r>
              <a:rPr lang="zh-CN" altLang="en-US" sz="1800">
                <a:solidFill>
                  <a:srgbClr val="000000"/>
                </a:solidFill>
              </a:rPr>
              <a:t>收益：</a:t>
            </a:r>
            <a:endParaRPr lang="zh-CN" altLang="en-US" sz="1800" b="0" i="0" u="none" strike="noStrike" baseline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zh-CN" altLang="en-US" sz="1800">
                <a:solidFill>
                  <a:srgbClr val="000000"/>
                </a:solidFill>
              </a:rPr>
              <a:t>在访问私人副本和最终副本时，竞争和串行化要少得多</a:t>
            </a:r>
          </a:p>
          <a:p>
            <a:r>
              <a:rPr lang="zh-CN" altLang="en-US" sz="1800">
                <a:solidFill>
                  <a:srgbClr val="000000"/>
                </a:solidFill>
              </a:rPr>
              <a:t>整体性能往往可以提高</a:t>
            </a:r>
            <a:r>
              <a:rPr lang="en-US" altLang="zh-CN" sz="1800">
                <a:solidFill>
                  <a:srgbClr val="000000"/>
                </a:solidFill>
              </a:rPr>
              <a:t>10</a:t>
            </a:r>
            <a:r>
              <a:rPr lang="zh-CN" altLang="en-US" sz="1800">
                <a:solidFill>
                  <a:srgbClr val="000000"/>
                </a:solidFill>
              </a:rPr>
              <a:t>倍以上</a:t>
            </a:r>
            <a:endParaRPr lang="zh-CN" altLang="en-US" sz="1800" b="0" i="0" u="none" strike="noStrike" baseline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zh-CN" altLang="en-US" sz="1800" b="0" i="0" u="none" strike="noStrike" baseline="0">
                <a:solidFill>
                  <a:srgbClr val="1F477B"/>
                </a:solidFill>
                <a:latin typeface="+mn-ea"/>
              </a:rPr>
              <a:t>私有直方图的尺寸需要小一些</a:t>
            </a:r>
            <a:endParaRPr lang="zh-CN" altLang="en-US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</a:rPr>
              <a:t>适合于共享内存 </a:t>
            </a:r>
          </a:p>
          <a:p>
            <a:r>
              <a:rPr lang="zh-CN" altLang="en-US" sz="1800" b="0" i="0" u="none" strike="noStrike" baseline="0">
                <a:solidFill>
                  <a:srgbClr val="1F477B"/>
                </a:solidFill>
                <a:latin typeface="+mn-ea"/>
              </a:rPr>
              <a:t>如果直方图太大，无法进行私有化怎么办？ </a:t>
            </a:r>
            <a:endParaRPr lang="zh-CN" altLang="en-US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800" b="0" i="0" u="none" strike="noStrike" baseline="0">
                <a:solidFill>
                  <a:schemeClr val="tx1"/>
                </a:solidFill>
                <a:latin typeface="+mn-ea"/>
              </a:rPr>
              <a:t>可以将输出直方图部分私有化，并使用范围测试来进入全局内存或共享内存</a:t>
            </a:r>
          </a:p>
          <a:p>
            <a:r>
              <a:rPr lang="zh-CN" altLang="en-US" sz="1800" b="0" i="0" u="none" strike="noStrike" baseline="0">
                <a:solidFill>
                  <a:srgbClr val="1F477B"/>
                </a:solidFill>
                <a:latin typeface="+mn-ea"/>
              </a:rPr>
              <a:t>一些数据集有大量相同的数据值集中在局部</a:t>
            </a:r>
            <a:endParaRPr lang="zh-CN" altLang="en-US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800" b="0" i="0" u="none" strike="noStrike" baseline="0">
                <a:solidFill>
                  <a:schemeClr val="tx1"/>
                </a:solidFill>
                <a:latin typeface="+mn-ea"/>
              </a:rPr>
              <a:t>如果每个线程都在更新直方图中的同一个元素，那么它们就会将</a:t>
            </a:r>
            <a:r>
              <a:rPr lang="zh-CN" altLang="en-US" sz="1800" b="1" i="0" u="none" strike="noStrike" baseline="0">
                <a:solidFill>
                  <a:srgbClr val="FF0000"/>
                </a:solidFill>
                <a:latin typeface="+mn-ea"/>
              </a:rPr>
              <a:t>连续</a:t>
            </a:r>
            <a:r>
              <a:rPr lang="zh-CN" altLang="en-US" sz="1800" b="0" i="0" u="none" strike="noStrike" baseline="0">
                <a:solidFill>
                  <a:srgbClr val="FF0000"/>
                </a:solidFill>
                <a:latin typeface="+mn-ea"/>
              </a:rPr>
              <a:t>的更新</a:t>
            </a:r>
            <a:r>
              <a:rPr lang="zh-CN" altLang="en-US" sz="1800" b="1" i="0" u="none" strike="noStrike" baseline="0">
                <a:solidFill>
                  <a:srgbClr val="FF0000"/>
                </a:solidFill>
                <a:latin typeface="+mn-ea"/>
              </a:rPr>
              <a:t>汇总</a:t>
            </a:r>
            <a:r>
              <a:rPr lang="zh-CN" altLang="en-US" sz="1800" b="0" i="0" u="none" strike="noStrike" baseline="0">
                <a:solidFill>
                  <a:schemeClr val="tx1"/>
                </a:solidFill>
                <a:latin typeface="+mn-ea"/>
              </a:rPr>
              <a:t>为一个更新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BA6988-3E5A-E909-9565-DF3E9574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4717189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12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CCE5-2A4C-B34F-9819-1E1E353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-</a:t>
            </a:r>
            <a:r>
              <a:rPr kumimoji="1" lang="zh-CN" altLang="en-US" dirty="0"/>
              <a:t>扫描算法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2C5-CB0F-A74A-B06C-2429BDCA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扫描算法并行化</a:t>
            </a:r>
            <a:endParaRPr kumimoji="1" lang="en-US" altLang="zh-CN" dirty="0"/>
          </a:p>
          <a:p>
            <a:r>
              <a:rPr kumimoji="1" lang="zh-CN" altLang="en-US" dirty="0"/>
              <a:t>是否并行算法一定比串行算法快？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Work-inefficient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Work-efficient</a:t>
            </a:r>
            <a:r>
              <a:rPr kumimoji="1" lang="zh-CN" altLang="en-US" dirty="0"/>
              <a:t>算法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530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A788B0D-84A7-79F4-2DB4-92B4FEAC3BF8}"/>
              </a:ext>
            </a:extLst>
          </p:cNvPr>
          <p:cNvSpPr txBox="1"/>
          <p:nvPr/>
        </p:nvSpPr>
        <p:spPr>
          <a:xfrm>
            <a:off x="76200" y="180975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每次迭代计算</a:t>
            </a:r>
            <a:r>
              <a:rPr lang="en-US" altLang="zh-CN">
                <a:solidFill>
                  <a:schemeClr val="tx1"/>
                </a:solidFill>
              </a:rPr>
              <a:t>n-1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n-2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...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n-n/2</a:t>
            </a:r>
            <a:r>
              <a:rPr lang="zh-CN" altLang="en-US">
                <a:solidFill>
                  <a:schemeClr val="tx1"/>
                </a:solidFill>
              </a:rPr>
              <a:t>次加法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总共</a:t>
            </a:r>
            <a:r>
              <a:rPr lang="pt-BR" altLang="zh-CN">
                <a:solidFill>
                  <a:schemeClr val="tx1"/>
                </a:solidFill>
              </a:rPr>
              <a:t>n * log(n) - (n-1) </a:t>
            </a:r>
            <a:r>
              <a:rPr lang="en-US" altLang="zh-CN">
                <a:solidFill>
                  <a:schemeClr val="tx1"/>
                </a:solidFill>
              </a:rPr>
              <a:t>= </a:t>
            </a:r>
            <a:r>
              <a:rPr lang="pt-BR" altLang="zh-CN">
                <a:solidFill>
                  <a:schemeClr val="tx1"/>
                </a:solidFill>
              </a:rPr>
              <a:t>O(n*log(n))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当执行资源因工作效率低而饱和时，并行算法会比顺序算法慢。</a:t>
            </a:r>
            <a:endParaRPr lang="pt-BR" altLang="zh-CN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404791-594E-F4D9-BB43-07A9B461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8" y="1295401"/>
            <a:ext cx="5086082" cy="31677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8802D6-BF0D-1DC5-3C5E-2A10838F89B5}"/>
              </a:ext>
            </a:extLst>
          </p:cNvPr>
          <p:cNvSpPr txBox="1"/>
          <p:nvPr/>
        </p:nvSpPr>
        <p:spPr>
          <a:xfrm>
            <a:off x="304800" y="45720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第一步</a:t>
            </a:r>
            <a:r>
              <a:rPr lang="en-US" altLang="zh-CN">
                <a:solidFill>
                  <a:schemeClr val="tx1"/>
                </a:solidFill>
              </a:rPr>
              <a:t>n/2, n/4,..1 </a:t>
            </a:r>
            <a:r>
              <a:rPr lang="zh-CN" altLang="en-US">
                <a:solidFill>
                  <a:schemeClr val="tx1"/>
                </a:solidFill>
              </a:rPr>
              <a:t>个加法</a:t>
            </a:r>
          </a:p>
          <a:p>
            <a:r>
              <a:rPr lang="zh-CN" altLang="en-US">
                <a:solidFill>
                  <a:schemeClr val="tx1"/>
                </a:solidFill>
              </a:rPr>
              <a:t>总共</a:t>
            </a:r>
            <a:r>
              <a:rPr lang="pt-BR" altLang="zh-CN">
                <a:solidFill>
                  <a:schemeClr val="tx1"/>
                </a:solidFill>
              </a:rPr>
              <a:t>(n-1) </a:t>
            </a:r>
            <a:r>
              <a:rPr lang="en-US" altLang="zh-CN">
                <a:solidFill>
                  <a:schemeClr val="tx1"/>
                </a:solidFill>
              </a:rPr>
              <a:t>= </a:t>
            </a:r>
            <a:r>
              <a:rPr lang="pt-BR" altLang="zh-CN">
                <a:solidFill>
                  <a:schemeClr val="tx1"/>
                </a:solidFill>
              </a:rPr>
              <a:t>O(n)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第二步</a:t>
            </a:r>
            <a:r>
              <a:rPr lang="en-US" altLang="zh-CN">
                <a:solidFill>
                  <a:schemeClr val="tx1"/>
                </a:solidFill>
              </a:rPr>
              <a:t>2-1, 4-1, …. n/2-1</a:t>
            </a:r>
            <a:r>
              <a:rPr lang="zh-CN" altLang="en-US">
                <a:solidFill>
                  <a:schemeClr val="tx1"/>
                </a:solidFill>
              </a:rPr>
              <a:t>个加法</a:t>
            </a:r>
          </a:p>
          <a:p>
            <a:r>
              <a:rPr lang="zh-CN" altLang="en-US">
                <a:solidFill>
                  <a:schemeClr val="tx1"/>
                </a:solidFill>
              </a:rPr>
              <a:t>总共</a:t>
            </a:r>
            <a:r>
              <a:rPr lang="pt-BR" altLang="zh-CN">
                <a:solidFill>
                  <a:schemeClr val="tx1"/>
                </a:solidFill>
              </a:rPr>
              <a:t>(n-2) –(log(n)-1) </a:t>
            </a:r>
            <a:r>
              <a:rPr lang="en-US" altLang="zh-CN">
                <a:solidFill>
                  <a:schemeClr val="tx1"/>
                </a:solidFill>
              </a:rPr>
              <a:t>= </a:t>
            </a:r>
            <a:r>
              <a:rPr lang="pt-BR" altLang="zh-CN">
                <a:solidFill>
                  <a:schemeClr val="tx1"/>
                </a:solidFill>
              </a:rPr>
              <a:t>O(n)</a:t>
            </a:r>
          </a:p>
          <a:p>
            <a:r>
              <a:rPr lang="zh-CN" altLang="en-US">
                <a:solidFill>
                  <a:schemeClr val="tx1"/>
                </a:solidFill>
              </a:rPr>
              <a:t>每个阶段最多</a:t>
            </a:r>
            <a:r>
              <a:rPr lang="en-US" altLang="zh-CN">
                <a:solidFill>
                  <a:schemeClr val="tx1"/>
                </a:solidFill>
              </a:rPr>
              <a:t>2*(n-1)</a:t>
            </a:r>
            <a:r>
              <a:rPr lang="zh-CN" altLang="en-US">
                <a:solidFill>
                  <a:schemeClr val="tx1"/>
                </a:solidFill>
              </a:rPr>
              <a:t>次加法，增加计算量不超过串行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倍</a:t>
            </a:r>
            <a:endParaRPr lang="zh-CN" altLang="en-US" sz="1800" b="0" i="0" u="none" strike="noStrike" baseline="0">
              <a:solidFill>
                <a:srgbClr val="1F487C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3D72EFD-26AD-A6EC-0E77-CC7576B35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17" y="1381304"/>
            <a:ext cx="3947209" cy="31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0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CCE5-2A4C-B34F-9819-1E1E353B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OpenAcc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2C5-CB0F-A74A-B06C-2429BDCA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占有率</a:t>
            </a:r>
            <a:r>
              <a:rPr kumimoji="1" lang="en-US" altLang="zh-CN" dirty="0"/>
              <a:t>Occupancy</a:t>
            </a:r>
            <a:r>
              <a:rPr kumimoji="1" lang="en-US" altLang="zh-CN" dirty="0">
                <a:solidFill>
                  <a:srgbClr val="FF0000"/>
                </a:solidFill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</a:rPr>
              <a:t>计算</a:t>
            </a:r>
            <a:r>
              <a:rPr kumimoji="1" lang="en-US" altLang="zh-CN" dirty="0">
                <a:solidFill>
                  <a:srgbClr val="FF0000"/>
                </a:solidFill>
              </a:rPr>
              <a:t>】</a:t>
            </a:r>
          </a:p>
          <a:p>
            <a:r>
              <a:rPr kumimoji="1" lang="en-US" altLang="zh-CN" dirty="0" err="1"/>
              <a:t>OpenAcc</a:t>
            </a:r>
            <a:r>
              <a:rPr kumimoji="1" lang="zh-CN" altLang="en-US" dirty="0"/>
              <a:t>基本指令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Kernel,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movement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6075E0-DF26-3CC2-0BAB-4BE1696D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7445385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69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ACCA11-A1B2-1BB4-DCA9-0D9327F50FD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3D8F062-6910-3C2C-8100-109E12B97B10}"/>
              </a:ext>
            </a:extLst>
          </p:cNvPr>
          <p:cNvSpPr txBox="1"/>
          <p:nvPr/>
        </p:nvSpPr>
        <p:spPr>
          <a:xfrm>
            <a:off x="384504" y="381000"/>
            <a:ext cx="8289925" cy="61234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lang="en-US" altLang="zh-CN" sz="2000" b="0" i="0" u="none" strike="noStrike" baseline="0">
                <a:solidFill>
                  <a:srgbClr val="000000"/>
                </a:solidFill>
                <a:latin typeface="+mn-ea"/>
              </a:rPr>
              <a:t>kernels</a:t>
            </a:r>
            <a:r>
              <a:rPr lang="zh-CN" altLang="en-US" sz="2000" b="0" i="0" u="none" strike="noStrike" baseline="0">
                <a:solidFill>
                  <a:srgbClr val="000000"/>
                </a:solidFill>
                <a:latin typeface="+mn-ea"/>
              </a:rPr>
              <a:t>指令确定了一个可能包含循环的区域，编译器可以将其变成并行内核。 </a:t>
            </a:r>
            <a:endParaRPr>
              <a:solidFill>
                <a:schemeClr val="tx1"/>
              </a:solidFill>
              <a:latin typeface="+mn-ea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0C4E231-D7E9-F640-5F2B-C2B4EEACEF41}"/>
              </a:ext>
            </a:extLst>
          </p:cNvPr>
          <p:cNvSpPr txBox="1"/>
          <p:nvPr/>
        </p:nvSpPr>
        <p:spPr>
          <a:xfrm>
            <a:off x="304800" y="1066800"/>
            <a:ext cx="2707640" cy="1612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#pragma acc</a:t>
            </a:r>
            <a:r>
              <a:rPr sz="1600" b="1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kernels</a:t>
            </a:r>
            <a:endParaRPr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{</a:t>
            </a:r>
            <a:endParaRPr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>
              <a:lnSpc>
                <a:spcPts val="1745"/>
              </a:lnSpc>
            </a:pP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for(int i=0; i&lt;N;</a:t>
            </a:r>
            <a:r>
              <a:rPr sz="1600" b="1" spc="-5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i++)</a:t>
            </a: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2700">
              <a:lnSpc>
                <a:spcPts val="1725"/>
              </a:lnSpc>
            </a:pP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255904">
              <a:lnSpc>
                <a:spcPts val="1725"/>
              </a:lnSpc>
            </a:pP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x[i] =</a:t>
            </a:r>
            <a:r>
              <a:rPr sz="1600" b="1" spc="-8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1.0;</a:t>
            </a: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255904">
              <a:lnSpc>
                <a:spcPts val="1725"/>
              </a:lnSpc>
            </a:pP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y[i] =</a:t>
            </a:r>
            <a:r>
              <a:rPr sz="1600" b="1" spc="-8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2.0;</a:t>
            </a: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2700">
              <a:lnSpc>
                <a:spcPts val="1820"/>
              </a:lnSpc>
            </a:pP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3F52BA6-C5CB-B1C6-34E1-D248D4E0E00F}"/>
              </a:ext>
            </a:extLst>
          </p:cNvPr>
          <p:cNvSpPr txBox="1"/>
          <p:nvPr/>
        </p:nvSpPr>
        <p:spPr>
          <a:xfrm>
            <a:off x="304800" y="2848610"/>
            <a:ext cx="2829560" cy="114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for(int i=0; i&lt;N;</a:t>
            </a:r>
            <a:r>
              <a:rPr sz="1600" b="1" spc="-3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i++)</a:t>
            </a: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2700">
              <a:lnSpc>
                <a:spcPts val="1725"/>
              </a:lnSpc>
            </a:pP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255904">
              <a:lnSpc>
                <a:spcPts val="1725"/>
              </a:lnSpc>
            </a:pP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y[i] = a*x[i] +</a:t>
            </a:r>
            <a:r>
              <a:rPr sz="1600" b="1" spc="-5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y[i];</a:t>
            </a: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2700">
              <a:lnSpc>
                <a:spcPts val="1725"/>
              </a:lnSpc>
            </a:pPr>
            <a:r>
              <a:rPr sz="1600" b="1" spc="-5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8959C86-0472-650D-1574-6F6F632AB157}"/>
              </a:ext>
            </a:extLst>
          </p:cNvPr>
          <p:cNvSpPr/>
          <p:nvPr/>
        </p:nvSpPr>
        <p:spPr>
          <a:xfrm>
            <a:off x="3614649" y="1581404"/>
            <a:ext cx="230441" cy="956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DEDB8A3-24EA-E0E8-9C31-DAE9BDBDB724}"/>
              </a:ext>
            </a:extLst>
          </p:cNvPr>
          <p:cNvSpPr txBox="1"/>
          <p:nvPr/>
        </p:nvSpPr>
        <p:spPr>
          <a:xfrm>
            <a:off x="4053002" y="1915820"/>
            <a:ext cx="8166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tx1"/>
                </a:solidFill>
                <a:latin typeface="Trebuchet MS"/>
                <a:cs typeface="Trebuchet MS"/>
              </a:rPr>
              <a:t>kernel</a:t>
            </a:r>
            <a:r>
              <a:rPr sz="1600" b="1" spc="-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  <a:endParaRPr sz="16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E610D04C-499F-AF5C-E220-D34B83C56EDB}"/>
              </a:ext>
            </a:extLst>
          </p:cNvPr>
          <p:cNvSpPr txBox="1"/>
          <p:nvPr/>
        </p:nvSpPr>
        <p:spPr>
          <a:xfrm>
            <a:off x="4053002" y="3203842"/>
            <a:ext cx="8166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tx1"/>
                </a:solidFill>
                <a:latin typeface="Trebuchet MS"/>
                <a:cs typeface="Trebuchet MS"/>
              </a:rPr>
              <a:t>kernel</a:t>
            </a:r>
            <a:r>
              <a:rPr sz="1600" b="1" spc="-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  <a:endParaRPr sz="16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32A47E48-7091-4942-968B-B2DC2FFF873E}"/>
              </a:ext>
            </a:extLst>
          </p:cNvPr>
          <p:cNvSpPr/>
          <p:nvPr/>
        </p:nvSpPr>
        <p:spPr>
          <a:xfrm>
            <a:off x="3629305" y="2916618"/>
            <a:ext cx="230441" cy="861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7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>
            <a:extLst>
              <a:ext uri="{FF2B5EF4-FFF2-40B4-BE49-F238E27FC236}">
                <a16:creationId xmlns:a16="http://schemas.microsoft.com/office/drawing/2014/main" id="{2EF12A8F-83AF-C838-D456-1B17F6574255}"/>
              </a:ext>
            </a:extLst>
          </p:cNvPr>
          <p:cNvSpPr txBox="1"/>
          <p:nvPr/>
        </p:nvSpPr>
        <p:spPr>
          <a:xfrm>
            <a:off x="0" y="0"/>
            <a:ext cx="9144000" cy="217880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spc="-5" dirty="0">
                <a:solidFill>
                  <a:srgbClr val="00B050"/>
                </a:solidFill>
                <a:latin typeface="Trebuchet MS"/>
                <a:cs typeface="Trebuchet MS"/>
              </a:rPr>
              <a:t>#pragma acc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parallel loop </a:t>
            </a:r>
            <a:r>
              <a:rPr sz="1800" b="1" spc="-5" dirty="0">
                <a:solidFill>
                  <a:srgbClr val="00B050"/>
                </a:solidFill>
                <a:latin typeface="Trebuchet MS"/>
                <a:cs typeface="Trebuchet MS"/>
              </a:rPr>
              <a:t>copyin(M[0:Mh*Mw]) copyin(N[0:Mw*Nw</a:t>
            </a:r>
            <a:r>
              <a:rPr sz="1800" b="1" spc="-5">
                <a:solidFill>
                  <a:srgbClr val="00B050"/>
                </a:solidFill>
                <a:latin typeface="Trebuchet MS"/>
                <a:cs typeface="Trebuchet MS"/>
              </a:rPr>
              <a:t>])</a:t>
            </a:r>
            <a:r>
              <a:rPr sz="1800" b="1" spc="10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endParaRPr lang="en-US" sz="1800" b="1" spc="10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spc="-5">
                <a:solidFill>
                  <a:srgbClr val="00B050"/>
                </a:solidFill>
                <a:latin typeface="Trebuchet MS"/>
                <a:cs typeface="Trebuchet MS"/>
              </a:rPr>
              <a:t>copyout</a:t>
            </a:r>
            <a:r>
              <a:rPr sz="1800" b="1" spc="-5" dirty="0">
                <a:solidFill>
                  <a:srgbClr val="00B050"/>
                </a:solidFill>
                <a:latin typeface="Trebuchet MS"/>
                <a:cs typeface="Trebuchet MS"/>
              </a:rPr>
              <a:t>(P[0:Mh*</a:t>
            </a:r>
            <a:r>
              <a:rPr sz="1800" b="1" spc="-5">
                <a:solidFill>
                  <a:srgbClr val="00B050"/>
                </a:solidFill>
                <a:latin typeface="Trebuchet MS"/>
                <a:cs typeface="Trebuchet MS"/>
              </a:rPr>
              <a:t>Nw])</a:t>
            </a:r>
            <a:endParaRPr lang="en-US" sz="1800" b="1" spc="-5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altLang="zh-CN" sz="1800" b="1" spc="-5">
                <a:solidFill>
                  <a:schemeClr val="tx1"/>
                </a:solidFill>
                <a:latin typeface="Trebuchet MS"/>
                <a:cs typeface="Trebuchet MS"/>
              </a:rPr>
              <a:t>for(xxx)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altLang="zh-CN" sz="2250">
                <a:solidFill>
                  <a:schemeClr val="tx1"/>
                </a:solidFill>
                <a:latin typeface="Trebuchet MS"/>
                <a:cs typeface="Trebuchet MS"/>
              </a:rPr>
              <a:t>									</a:t>
            </a:r>
            <a:r>
              <a:rPr lang="zh-CN" altLang="en-US" sz="2250">
                <a:solidFill>
                  <a:schemeClr val="tx1"/>
                </a:solidFill>
                <a:latin typeface="Trebuchet MS"/>
                <a:cs typeface="Trebuchet MS"/>
              </a:rPr>
              <a:t>等于</a:t>
            </a:r>
            <a:endParaRPr sz="225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Trebuchet MS"/>
                <a:cs typeface="Trebuchet MS"/>
              </a:rPr>
              <a:t>#pragma acc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parallel</a:t>
            </a:r>
            <a:r>
              <a:rPr sz="1800" b="1" spc="-5" dirty="0">
                <a:solidFill>
                  <a:srgbClr val="00B050"/>
                </a:solidFill>
                <a:latin typeface="Trebuchet MS"/>
                <a:cs typeface="Trebuchet MS"/>
              </a:rPr>
              <a:t> copyin(M[0:Mh*Mw]) copyin(N[0:Mw*Nw])</a:t>
            </a:r>
            <a:r>
              <a:rPr sz="1800" b="1" spc="3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B050"/>
                </a:solidFill>
                <a:latin typeface="Trebuchet MS"/>
                <a:cs typeface="Trebuchet MS"/>
              </a:rPr>
              <a:t>copyout(P[0:Mh*</a:t>
            </a:r>
            <a:r>
              <a:rPr sz="1800" b="1" spc="-5">
                <a:solidFill>
                  <a:srgbClr val="00B050"/>
                </a:solidFill>
                <a:latin typeface="Trebuchet MS"/>
                <a:cs typeface="Trebuchet MS"/>
              </a:rPr>
              <a:t>Nw])</a:t>
            </a:r>
            <a:endParaRPr sz="180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42418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solidFill>
                  <a:srgbClr val="00B050"/>
                </a:solidFill>
                <a:latin typeface="Trebuchet MS"/>
                <a:cs typeface="Trebuchet MS"/>
              </a:rPr>
              <a:t>#pragma </a:t>
            </a:r>
            <a:r>
              <a:rPr sz="1800" spc="-5">
                <a:solidFill>
                  <a:srgbClr val="00B050"/>
                </a:solidFill>
                <a:latin typeface="Trebuchet MS"/>
                <a:cs typeface="Trebuchet MS"/>
              </a:rPr>
              <a:t>acc</a:t>
            </a:r>
            <a:r>
              <a:rPr sz="1800" spc="-1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lang="en-US" sz="1800" spc="-5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424180">
              <a:spcBef>
                <a:spcPts val="229"/>
              </a:spcBef>
            </a:pPr>
            <a:r>
              <a:rPr lang="en-US" altLang="zh-CN" sz="1800" b="1" spc="-5">
                <a:solidFill>
                  <a:schemeClr val="tx1"/>
                </a:solidFill>
                <a:latin typeface="Trebuchet MS"/>
                <a:cs typeface="Trebuchet MS"/>
              </a:rPr>
              <a:t>for(xxx)</a:t>
            </a:r>
            <a:r>
              <a:rPr sz="1800" spc="-5">
                <a:latin typeface="Trebuchet MS"/>
                <a:cs typeface="Trebuchet MS"/>
              </a:rPr>
              <a:t>gion </a:t>
            </a:r>
            <a:r>
              <a:rPr sz="1800" spc="-5" dirty="0">
                <a:latin typeface="Trebuchet MS"/>
                <a:cs typeface="Trebuchet MS"/>
              </a:rPr>
              <a:t>that consists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single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loop)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BE0846-6BDE-3BE7-2E18-E958EEE42CDF}"/>
              </a:ext>
            </a:extLst>
          </p:cNvPr>
          <p:cNvSpPr txBox="1"/>
          <p:nvPr/>
        </p:nvSpPr>
        <p:spPr>
          <a:xfrm>
            <a:off x="4293" y="2268700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b="1" spc="-5">
                <a:solidFill>
                  <a:srgbClr val="00B050"/>
                </a:solidFill>
                <a:latin typeface="Trebuchet MS"/>
              </a:rPr>
              <a:t>#pragma acc </a:t>
            </a:r>
            <a:r>
              <a:rPr lang="en-US" altLang="zh-CN" sz="1800" b="1" spc="-5">
                <a:solidFill>
                  <a:srgbClr val="FF0000"/>
                </a:solidFill>
                <a:latin typeface="Trebuchet MS"/>
              </a:rPr>
              <a:t>parallel</a:t>
            </a:r>
            <a:r>
              <a:rPr lang="en-US" altLang="zh-CN" sz="1800" b="1" spc="-5">
                <a:solidFill>
                  <a:srgbClr val="00B050"/>
                </a:solidFill>
                <a:latin typeface="Trebuchet MS"/>
              </a:rPr>
              <a:t> copyout(a) num_gangs(1024) num_workers(32)</a:t>
            </a:r>
          </a:p>
          <a:p>
            <a:pPr marL="85725">
              <a:lnSpc>
                <a:spcPct val="100000"/>
              </a:lnSpc>
            </a:pPr>
            <a:r>
              <a:rPr lang="en-US" altLang="zh-CN" sz="1800" b="1" spc="-5">
                <a:solidFill>
                  <a:schemeClr val="tx1"/>
                </a:solidFill>
                <a:latin typeface="Trebuchet MS"/>
              </a:rPr>
              <a:t>{</a:t>
            </a:r>
          </a:p>
          <a:p>
            <a:pPr marL="403225">
              <a:lnSpc>
                <a:spcPct val="100000"/>
              </a:lnSpc>
            </a:pPr>
            <a:r>
              <a:rPr lang="en-US" altLang="zh-CN" sz="1800" b="1" spc="-5">
                <a:solidFill>
                  <a:schemeClr val="tx1"/>
                </a:solidFill>
                <a:latin typeface="Trebuchet MS"/>
              </a:rPr>
              <a:t>a = 23;</a:t>
            </a:r>
          </a:p>
          <a:p>
            <a:pPr marL="85725">
              <a:lnSpc>
                <a:spcPct val="100000"/>
              </a:lnSpc>
            </a:pPr>
            <a:r>
              <a:rPr lang="en-US" altLang="zh-CN" sz="1800" b="1" spc="-5">
                <a:solidFill>
                  <a:schemeClr val="tx1"/>
                </a:solidFill>
                <a:latin typeface="Trebuchet MS"/>
              </a:rPr>
              <a:t>}</a:t>
            </a:r>
          </a:p>
          <a:p>
            <a:pPr marL="85725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/>
                <a:cs typeface="Arial"/>
              </a:rPr>
              <a:t>a=23</a:t>
            </a:r>
            <a:r>
              <a:rPr lang="zh-CN" altLang="en-US" sz="2000">
                <a:solidFill>
                  <a:schemeClr val="tx1"/>
                </a:solidFill>
                <a:latin typeface="Arial"/>
                <a:cs typeface="Arial"/>
              </a:rPr>
              <a:t>被执行</a:t>
            </a:r>
            <a:r>
              <a:rPr lang="en-US" altLang="zh-CN" sz="2000">
                <a:solidFill>
                  <a:schemeClr val="tx1"/>
                </a:solidFill>
                <a:latin typeface="Arial"/>
                <a:cs typeface="Arial"/>
              </a:rPr>
              <a:t>1024</a:t>
            </a:r>
            <a:r>
              <a:rPr lang="zh-CN" altLang="en-US" sz="2000">
                <a:solidFill>
                  <a:schemeClr val="tx1"/>
                </a:solidFill>
                <a:latin typeface="Arial"/>
                <a:cs typeface="Arial"/>
              </a:rPr>
              <a:t>次 共有</a:t>
            </a:r>
            <a:r>
              <a:rPr lang="en-US" altLang="zh-CN" sz="2000">
                <a:solidFill>
                  <a:schemeClr val="tx1"/>
                </a:solidFill>
                <a:latin typeface="Arial"/>
                <a:cs typeface="Arial"/>
              </a:rPr>
              <a:t>1024*32</a:t>
            </a:r>
            <a:r>
              <a:rPr lang="zh-CN" altLang="en-US" sz="2000">
                <a:solidFill>
                  <a:schemeClr val="tx1"/>
                </a:solidFill>
                <a:latin typeface="Arial"/>
                <a:cs typeface="Arial"/>
              </a:rPr>
              <a:t>个</a:t>
            </a:r>
            <a:r>
              <a:rPr lang="en-US" altLang="zh-CN" sz="2000">
                <a:solidFill>
                  <a:schemeClr val="tx1"/>
                </a:solidFill>
                <a:latin typeface="Arial"/>
                <a:cs typeface="Arial"/>
              </a:rPr>
              <a:t>worker</a:t>
            </a:r>
          </a:p>
          <a:p>
            <a:pPr marL="85725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/>
                <a:cs typeface="Arial"/>
              </a:rPr>
              <a:t>gang=</a:t>
            </a:r>
            <a:r>
              <a:rPr lang="zh-CN" altLang="en-US" sz="2000">
                <a:solidFill>
                  <a:schemeClr val="tx1"/>
                </a:solidFill>
                <a:latin typeface="Arial"/>
                <a:cs typeface="Arial"/>
              </a:rPr>
              <a:t>线程块 </a:t>
            </a:r>
            <a:r>
              <a:rPr lang="en-US" altLang="zh-CN" sz="2000">
                <a:solidFill>
                  <a:schemeClr val="tx1"/>
                </a:solidFill>
                <a:latin typeface="Arial"/>
                <a:cs typeface="Arial"/>
              </a:rPr>
              <a:t>worker=</a:t>
            </a:r>
            <a:r>
              <a:rPr lang="zh-CN" altLang="en-US" sz="2000">
                <a:solidFill>
                  <a:schemeClr val="tx1"/>
                </a:solidFill>
                <a:latin typeface="Arial"/>
                <a:cs typeface="Arial"/>
              </a:rPr>
              <a:t>线程</a:t>
            </a:r>
            <a:endParaRPr lang="en-US" altLang="zh-CN" sz="20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826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66EA393E-BA75-E884-95EE-1628B48464D3}"/>
              </a:ext>
            </a:extLst>
          </p:cNvPr>
          <p:cNvSpPr txBox="1"/>
          <p:nvPr/>
        </p:nvSpPr>
        <p:spPr>
          <a:xfrm>
            <a:off x="0" y="0"/>
            <a:ext cx="9220200" cy="4570803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00B050"/>
                </a:solidFill>
                <a:latin typeface="Trebuchet MS"/>
                <a:cs typeface="Trebuchet MS"/>
              </a:rPr>
              <a:t>#pragma acc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parallel</a:t>
            </a:r>
            <a:r>
              <a:rPr sz="1800" spc="-5" dirty="0">
                <a:solidFill>
                  <a:srgbClr val="00B050"/>
                </a:solidFill>
                <a:latin typeface="Trebuchet MS"/>
                <a:cs typeface="Trebuchet MS"/>
              </a:rPr>
              <a:t> num_gangs(1024)</a:t>
            </a:r>
            <a:r>
              <a:rPr sz="180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Trebuchet MS"/>
                <a:cs typeface="Trebuchet MS"/>
              </a:rPr>
              <a:t>num_workers(32)</a:t>
            </a:r>
            <a:endParaRPr sz="180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{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00B050"/>
                </a:solidFill>
                <a:latin typeface="Trebuchet MS"/>
                <a:cs typeface="Trebuchet MS"/>
              </a:rPr>
              <a:t>#pragma acc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gang</a:t>
            </a:r>
            <a:endParaRPr sz="180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698500" marR="5795645" indent="-342900">
              <a:lnSpc>
                <a:spcPct val="110600"/>
              </a:lnSpc>
            </a:pPr>
            <a:r>
              <a:rPr sz="1800" spc="-5" dirty="0">
                <a:solidFill>
                  <a:schemeClr val="tx1"/>
                </a:solidFill>
                <a:latin typeface="Trebuchet MS"/>
                <a:cs typeface="Trebuchet MS"/>
              </a:rPr>
              <a:t>for (int </a:t>
            </a: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i=0; i&lt;2048; i</a:t>
            </a:r>
            <a:r>
              <a:rPr sz="1800">
                <a:solidFill>
                  <a:schemeClr val="tx1"/>
                </a:solidFill>
                <a:latin typeface="Trebuchet MS"/>
                <a:cs typeface="Trebuchet MS"/>
              </a:rPr>
              <a:t>++) {</a:t>
            </a:r>
            <a:r>
              <a:rPr lang="zh-CN" altLang="en-US" sz="1800">
                <a:solidFill>
                  <a:schemeClr val="tx1"/>
                </a:solidFill>
                <a:latin typeface="Trebuchet MS"/>
                <a:cs typeface="Trebuchet MS"/>
              </a:rPr>
              <a:t>  </a:t>
            </a:r>
            <a:r>
              <a:rPr sz="1800" b="1" spc="-5">
                <a:solidFill>
                  <a:srgbClr val="00B050"/>
                </a:solidFill>
                <a:latin typeface="Trebuchet MS"/>
                <a:cs typeface="Trebuchet MS"/>
              </a:rPr>
              <a:t>#</a:t>
            </a:r>
            <a:r>
              <a:rPr sz="1800" b="1" spc="-5" dirty="0">
                <a:solidFill>
                  <a:srgbClr val="00B050"/>
                </a:solidFill>
                <a:latin typeface="Trebuchet MS"/>
                <a:cs typeface="Trebuchet MS"/>
              </a:rPr>
              <a:t>pragma </a:t>
            </a:r>
            <a:r>
              <a:rPr sz="1800" b="1" spc="-5">
                <a:solidFill>
                  <a:srgbClr val="00B050"/>
                </a:solidFill>
                <a:latin typeface="Trebuchet MS"/>
                <a:cs typeface="Trebuchet MS"/>
              </a:rPr>
              <a:t>acc </a:t>
            </a:r>
            <a:r>
              <a:rPr sz="1800" b="1" spc="-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r>
              <a:rPr lang="en-US" sz="1800" b="1" spc="-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>
                <a:solidFill>
                  <a:srgbClr val="FF0000"/>
                </a:solidFill>
                <a:latin typeface="Trebuchet MS"/>
                <a:cs typeface="Trebuchet MS"/>
              </a:rPr>
              <a:t>worker</a:t>
            </a:r>
            <a:r>
              <a:rPr lang="zh-CN" altLang="en-US" sz="1800" b="1" spc="-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chemeClr val="tx1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chemeClr val="tx1"/>
                </a:solidFill>
                <a:latin typeface="Trebuchet MS"/>
                <a:cs typeface="Trebuchet MS"/>
              </a:rPr>
              <a:t>(int j=0; j&lt;512; j++)</a:t>
            </a:r>
            <a:r>
              <a:rPr sz="180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{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972819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solidFill>
                  <a:schemeClr val="tx1"/>
                </a:solidFill>
                <a:latin typeface="Trebuchet MS"/>
                <a:cs typeface="Trebuchet MS"/>
              </a:rPr>
              <a:t>foo(i,j);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62992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}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}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}</a:t>
            </a: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599440">
              <a:lnSpc>
                <a:spcPct val="100000"/>
              </a:lnSpc>
              <a:spcBef>
                <a:spcPts val="229"/>
              </a:spcBef>
            </a:pPr>
            <a:r>
              <a:rPr sz="1800" spc="-5">
                <a:solidFill>
                  <a:schemeClr val="tx1"/>
                </a:solidFill>
                <a:latin typeface="Trebuchet MS"/>
                <a:cs typeface="Trebuchet MS"/>
              </a:rPr>
              <a:t>1024*32=32K workers, </a:t>
            </a:r>
            <a:r>
              <a:rPr lang="zh-CN" altLang="en-US" sz="1800" spc="-5">
                <a:solidFill>
                  <a:schemeClr val="tx1"/>
                </a:solidFill>
                <a:latin typeface="Trebuchet MS"/>
                <a:cs typeface="Trebuchet MS"/>
              </a:rPr>
              <a:t>每个执行</a:t>
            </a:r>
            <a:r>
              <a:rPr sz="1800" spc="-5">
                <a:solidFill>
                  <a:schemeClr val="tx1"/>
                </a:solidFill>
                <a:latin typeface="Trebuchet MS"/>
                <a:cs typeface="Trebuchet MS"/>
              </a:rPr>
              <a:t>1M</a:t>
            </a:r>
            <a:r>
              <a:rPr sz="1800" spc="-5" dirty="0">
                <a:solidFill>
                  <a:schemeClr val="tx1"/>
                </a:solidFill>
                <a:latin typeface="Trebuchet MS"/>
                <a:cs typeface="Trebuchet MS"/>
              </a:rPr>
              <a:t>/32K </a:t>
            </a:r>
            <a:r>
              <a:rPr sz="1800" dirty="0">
                <a:solidFill>
                  <a:schemeClr val="tx1"/>
                </a:solidFill>
                <a:latin typeface="Trebuchet MS"/>
                <a:cs typeface="Trebuchet MS"/>
              </a:rPr>
              <a:t>= 32 </a:t>
            </a:r>
            <a:r>
              <a:rPr sz="1800" spc="-5" dirty="0">
                <a:solidFill>
                  <a:schemeClr val="tx1"/>
                </a:solidFill>
                <a:latin typeface="Trebuchet MS"/>
                <a:cs typeface="Trebuchet MS"/>
              </a:rPr>
              <a:t>instance of</a:t>
            </a:r>
            <a:r>
              <a:rPr sz="1800" spc="8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chemeClr val="tx1"/>
                </a:solidFill>
                <a:latin typeface="Trebuchet MS"/>
                <a:cs typeface="Trebuchet MS"/>
              </a:rPr>
              <a:t>foo()</a:t>
            </a:r>
            <a:endParaRPr lang="en-US" sz="1800" spc="-5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599440">
              <a:lnSpc>
                <a:spcPct val="100000"/>
              </a:lnSpc>
              <a:spcBef>
                <a:spcPts val="229"/>
              </a:spcBef>
            </a:pPr>
            <a:r>
              <a:rPr lang="en-US" altLang="zh-CN" sz="1800" spc="-5">
                <a:solidFill>
                  <a:schemeClr val="tx1"/>
                </a:solidFill>
                <a:latin typeface="Trebuchet MS"/>
                <a:cs typeface="Trebuchet MS"/>
              </a:rPr>
              <a:t>loop</a:t>
            </a:r>
            <a:r>
              <a:rPr lang="zh-CN" altLang="en-US" sz="1800" spc="-5">
                <a:solidFill>
                  <a:schemeClr val="tx1"/>
                </a:solidFill>
                <a:latin typeface="Trebuchet MS"/>
                <a:cs typeface="Trebuchet MS"/>
              </a:rPr>
              <a:t>将后一行代码分配给并行计算，每个</a:t>
            </a:r>
            <a:r>
              <a:rPr lang="en-US" altLang="zh-CN" sz="1800" spc="-5">
                <a:solidFill>
                  <a:schemeClr val="tx1"/>
                </a:solidFill>
                <a:latin typeface="Trebuchet MS"/>
                <a:cs typeface="Trebuchet MS"/>
              </a:rPr>
              <a:t>gang</a:t>
            </a:r>
            <a:r>
              <a:rPr lang="zh-CN" altLang="en-US" sz="1800" spc="-5">
                <a:solidFill>
                  <a:schemeClr val="tx1"/>
                </a:solidFill>
                <a:latin typeface="Trebuchet MS"/>
                <a:cs typeface="Trebuchet MS"/>
              </a:rPr>
              <a:t>执行一部分循环</a:t>
            </a:r>
            <a:endParaRPr lang="en-US" altLang="zh-CN" sz="1800" spc="-5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599440">
              <a:lnSpc>
                <a:spcPct val="100000"/>
              </a:lnSpc>
              <a:spcBef>
                <a:spcPts val="229"/>
              </a:spcBef>
            </a:pPr>
            <a:r>
              <a:rPr lang="zh-CN" altLang="en-US" sz="1800" spc="-5">
                <a:solidFill>
                  <a:schemeClr val="tx1"/>
                </a:solidFill>
                <a:latin typeface="Trebuchet MS"/>
                <a:cs typeface="Trebuchet MS"/>
              </a:rPr>
              <a:t>否则所有</a:t>
            </a:r>
            <a:r>
              <a:rPr lang="en-US" altLang="zh-CN" sz="1800" spc="-5">
                <a:solidFill>
                  <a:schemeClr val="tx1"/>
                </a:solidFill>
                <a:latin typeface="Trebuchet MS"/>
                <a:cs typeface="Trebuchet MS"/>
              </a:rPr>
              <a:t>gang</a:t>
            </a:r>
            <a:r>
              <a:rPr lang="zh-CN" altLang="en-US" sz="1800" spc="-5">
                <a:solidFill>
                  <a:schemeClr val="tx1"/>
                </a:solidFill>
                <a:latin typeface="Trebuchet MS"/>
                <a:cs typeface="Trebuchet MS"/>
              </a:rPr>
              <a:t>都重复执行完整的循环</a:t>
            </a:r>
            <a:endParaRPr lang="en-US" altLang="zh-CN" sz="1800" spc="-5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599440">
              <a:lnSpc>
                <a:spcPct val="100000"/>
              </a:lnSpc>
              <a:spcBef>
                <a:spcPts val="229"/>
              </a:spcBef>
            </a:pPr>
            <a:r>
              <a:rPr lang="zh-CN" altLang="en-US" sz="1800" spc="-5">
                <a:solidFill>
                  <a:srgbClr val="FF0000"/>
                </a:solidFill>
                <a:latin typeface="Trebuchet MS"/>
                <a:cs typeface="Trebuchet MS"/>
              </a:rPr>
              <a:t>代码前没有</a:t>
            </a:r>
            <a:r>
              <a:rPr lang="en-US" altLang="zh-CN" sz="1800" spc="-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r>
              <a:rPr lang="zh-CN" altLang="en-US" sz="1800" spc="-5">
                <a:solidFill>
                  <a:srgbClr val="FF0000"/>
                </a:solidFill>
                <a:latin typeface="Trebuchet MS"/>
                <a:cs typeface="Trebuchet MS"/>
              </a:rPr>
              <a:t>会被重复执行</a:t>
            </a:r>
            <a:endParaRPr lang="en-US" sz="1800" spc="-5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599440">
              <a:lnSpc>
                <a:spcPct val="100000"/>
              </a:lnSpc>
              <a:spcBef>
                <a:spcPts val="229"/>
              </a:spcBef>
            </a:pPr>
            <a:endParaRPr sz="18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07075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A864AC9-028E-9EEF-A68D-06F3E016F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08010"/>
              </p:ext>
            </p:extLst>
          </p:nvPr>
        </p:nvGraphicFramePr>
        <p:xfrm>
          <a:off x="304800" y="304800"/>
          <a:ext cx="2959100" cy="2208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0026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2000" b="1" spc="-5" dirty="0">
                          <a:solidFill>
                            <a:srgbClr val="5E9200"/>
                          </a:solidFill>
                          <a:latin typeface="Courier New"/>
                          <a:cs typeface="Courier New"/>
                        </a:rPr>
                        <a:t>#pragma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160"/>
                        </a:lnSpc>
                      </a:pPr>
                      <a:r>
                        <a:rPr sz="2000" b="1" dirty="0">
                          <a:solidFill>
                            <a:srgbClr val="5E92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#pragma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5E9200"/>
                          </a:solidFill>
                          <a:latin typeface="Courier New"/>
                          <a:cs typeface="Courier New"/>
                        </a:rPr>
                        <a:t>acc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acc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5E9200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kernels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186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  <a:spcBef>
                          <a:spcPts val="69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#pragma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16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000" b="1" dirty="0">
                          <a:solidFill>
                            <a:srgbClr val="5E92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acc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kernels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425F504F-0866-32A5-E109-43F06E574621}"/>
              </a:ext>
            </a:extLst>
          </p:cNvPr>
          <p:cNvSpPr/>
          <p:nvPr/>
        </p:nvSpPr>
        <p:spPr>
          <a:xfrm>
            <a:off x="4712361" y="363817"/>
            <a:ext cx="230504" cy="2006600"/>
          </a:xfrm>
          <a:custGeom>
            <a:avLst/>
            <a:gdLst/>
            <a:ahLst/>
            <a:cxnLst/>
            <a:rect l="l" t="t" r="r" b="b"/>
            <a:pathLst>
              <a:path w="230504" h="2006600">
                <a:moveTo>
                  <a:pt x="95021" y="25400"/>
                </a:moveTo>
                <a:lnTo>
                  <a:pt x="0" y="25400"/>
                </a:lnTo>
                <a:lnTo>
                  <a:pt x="393" y="0"/>
                </a:lnTo>
                <a:lnTo>
                  <a:pt x="65849" y="0"/>
                </a:lnTo>
                <a:lnTo>
                  <a:pt x="70548" y="12700"/>
                </a:lnTo>
                <a:lnTo>
                  <a:pt x="91808" y="12700"/>
                </a:lnTo>
                <a:lnTo>
                  <a:pt x="95021" y="25400"/>
                </a:lnTo>
                <a:close/>
              </a:path>
              <a:path w="230504" h="2006600">
                <a:moveTo>
                  <a:pt x="108076" y="38100"/>
                </a:moveTo>
                <a:lnTo>
                  <a:pt x="59550" y="38100"/>
                </a:lnTo>
                <a:lnTo>
                  <a:pt x="55321" y="25400"/>
                </a:lnTo>
                <a:lnTo>
                  <a:pt x="105689" y="25400"/>
                </a:lnTo>
                <a:lnTo>
                  <a:pt x="108076" y="38100"/>
                </a:lnTo>
                <a:close/>
              </a:path>
              <a:path w="230504" h="2006600">
                <a:moveTo>
                  <a:pt x="117538" y="50800"/>
                </a:moveTo>
                <a:lnTo>
                  <a:pt x="80949" y="50800"/>
                </a:lnTo>
                <a:lnTo>
                  <a:pt x="77939" y="38100"/>
                </a:lnTo>
                <a:lnTo>
                  <a:pt x="116077" y="38100"/>
                </a:lnTo>
                <a:lnTo>
                  <a:pt x="117538" y="50800"/>
                </a:lnTo>
                <a:close/>
              </a:path>
              <a:path w="230504" h="2006600">
                <a:moveTo>
                  <a:pt x="91135" y="63500"/>
                </a:moveTo>
                <a:lnTo>
                  <a:pt x="89446" y="50800"/>
                </a:lnTo>
                <a:lnTo>
                  <a:pt x="90627" y="50800"/>
                </a:lnTo>
                <a:lnTo>
                  <a:pt x="91135" y="63500"/>
                </a:lnTo>
                <a:close/>
              </a:path>
              <a:path w="230504" h="2006600">
                <a:moveTo>
                  <a:pt x="121577" y="63500"/>
                </a:moveTo>
                <a:lnTo>
                  <a:pt x="92075" y="63500"/>
                </a:lnTo>
                <a:lnTo>
                  <a:pt x="90627" y="50800"/>
                </a:lnTo>
                <a:lnTo>
                  <a:pt x="120891" y="50800"/>
                </a:lnTo>
                <a:lnTo>
                  <a:pt x="121577" y="63500"/>
                </a:lnTo>
                <a:close/>
              </a:path>
              <a:path w="230504" h="2006600">
                <a:moveTo>
                  <a:pt x="122491" y="939800"/>
                </a:moveTo>
                <a:lnTo>
                  <a:pt x="93916" y="939800"/>
                </a:lnTo>
                <a:lnTo>
                  <a:pt x="93916" y="63500"/>
                </a:lnTo>
                <a:lnTo>
                  <a:pt x="122491" y="63500"/>
                </a:lnTo>
                <a:lnTo>
                  <a:pt x="122491" y="939800"/>
                </a:lnTo>
                <a:close/>
              </a:path>
              <a:path w="230504" h="2006600">
                <a:moveTo>
                  <a:pt x="124802" y="952500"/>
                </a:moveTo>
                <a:lnTo>
                  <a:pt x="94614" y="952500"/>
                </a:lnTo>
                <a:lnTo>
                  <a:pt x="94195" y="939800"/>
                </a:lnTo>
                <a:lnTo>
                  <a:pt x="123596" y="939800"/>
                </a:lnTo>
                <a:lnTo>
                  <a:pt x="124802" y="952500"/>
                </a:lnTo>
                <a:close/>
              </a:path>
              <a:path w="230504" h="2006600">
                <a:moveTo>
                  <a:pt x="133794" y="965200"/>
                </a:moveTo>
                <a:lnTo>
                  <a:pt x="98882" y="965200"/>
                </a:lnTo>
                <a:lnTo>
                  <a:pt x="98412" y="952500"/>
                </a:lnTo>
                <a:lnTo>
                  <a:pt x="131190" y="952500"/>
                </a:lnTo>
                <a:lnTo>
                  <a:pt x="133794" y="965200"/>
                </a:lnTo>
                <a:close/>
              </a:path>
              <a:path w="230504" h="2006600">
                <a:moveTo>
                  <a:pt x="136029" y="965200"/>
                </a:moveTo>
                <a:lnTo>
                  <a:pt x="133794" y="965200"/>
                </a:lnTo>
                <a:lnTo>
                  <a:pt x="133223" y="952500"/>
                </a:lnTo>
                <a:lnTo>
                  <a:pt x="136029" y="965200"/>
                </a:lnTo>
                <a:close/>
              </a:path>
              <a:path w="230504" h="2006600">
                <a:moveTo>
                  <a:pt x="153720" y="977900"/>
                </a:moveTo>
                <a:lnTo>
                  <a:pt x="107759" y="977900"/>
                </a:lnTo>
                <a:lnTo>
                  <a:pt x="105600" y="965200"/>
                </a:lnTo>
                <a:lnTo>
                  <a:pt x="149809" y="965200"/>
                </a:lnTo>
                <a:lnTo>
                  <a:pt x="153720" y="977900"/>
                </a:lnTo>
                <a:close/>
              </a:path>
              <a:path w="230504" h="2006600">
                <a:moveTo>
                  <a:pt x="216420" y="990600"/>
                </a:moveTo>
                <a:lnTo>
                  <a:pt x="120853" y="990600"/>
                </a:lnTo>
                <a:lnTo>
                  <a:pt x="117284" y="977900"/>
                </a:lnTo>
                <a:lnTo>
                  <a:pt x="210858" y="977900"/>
                </a:lnTo>
                <a:lnTo>
                  <a:pt x="216420" y="990600"/>
                </a:lnTo>
                <a:close/>
              </a:path>
              <a:path w="230504" h="2006600">
                <a:moveTo>
                  <a:pt x="145859" y="1003300"/>
                </a:moveTo>
                <a:lnTo>
                  <a:pt x="141782" y="1003300"/>
                </a:lnTo>
                <a:lnTo>
                  <a:pt x="136893" y="990600"/>
                </a:lnTo>
                <a:lnTo>
                  <a:pt x="150558" y="990600"/>
                </a:lnTo>
                <a:lnTo>
                  <a:pt x="145859" y="1003300"/>
                </a:lnTo>
                <a:close/>
              </a:path>
              <a:path w="230504" h="2006600">
                <a:moveTo>
                  <a:pt x="216014" y="1016000"/>
                </a:moveTo>
                <a:lnTo>
                  <a:pt x="181457" y="1016000"/>
                </a:lnTo>
                <a:lnTo>
                  <a:pt x="176009" y="1003300"/>
                </a:lnTo>
                <a:lnTo>
                  <a:pt x="145859" y="1003300"/>
                </a:lnTo>
                <a:lnTo>
                  <a:pt x="150558" y="990600"/>
                </a:lnTo>
                <a:lnTo>
                  <a:pt x="216014" y="990600"/>
                </a:lnTo>
                <a:lnTo>
                  <a:pt x="216014" y="1016000"/>
                </a:lnTo>
                <a:close/>
              </a:path>
              <a:path w="230504" h="2006600">
                <a:moveTo>
                  <a:pt x="224713" y="1016000"/>
                </a:moveTo>
                <a:lnTo>
                  <a:pt x="216014" y="1016000"/>
                </a:lnTo>
                <a:lnTo>
                  <a:pt x="216014" y="990600"/>
                </a:lnTo>
                <a:lnTo>
                  <a:pt x="229819" y="990600"/>
                </a:lnTo>
                <a:lnTo>
                  <a:pt x="230428" y="1003300"/>
                </a:lnTo>
                <a:lnTo>
                  <a:pt x="226898" y="1003300"/>
                </a:lnTo>
                <a:lnTo>
                  <a:pt x="224713" y="1016000"/>
                </a:lnTo>
                <a:close/>
              </a:path>
              <a:path w="230504" h="2006600">
                <a:moveTo>
                  <a:pt x="181457" y="1016000"/>
                </a:moveTo>
                <a:lnTo>
                  <a:pt x="121399" y="1016000"/>
                </a:lnTo>
                <a:lnTo>
                  <a:pt x="124612" y="1003300"/>
                </a:lnTo>
                <a:lnTo>
                  <a:pt x="176009" y="1003300"/>
                </a:lnTo>
                <a:lnTo>
                  <a:pt x="181457" y="1016000"/>
                </a:lnTo>
                <a:close/>
              </a:path>
              <a:path w="230504" h="2006600">
                <a:moveTo>
                  <a:pt x="156857" y="1028700"/>
                </a:moveTo>
                <a:lnTo>
                  <a:pt x="107759" y="1028700"/>
                </a:lnTo>
                <a:lnTo>
                  <a:pt x="110718" y="1016000"/>
                </a:lnTo>
                <a:lnTo>
                  <a:pt x="161099" y="1016000"/>
                </a:lnTo>
                <a:lnTo>
                  <a:pt x="156857" y="1028700"/>
                </a:lnTo>
                <a:close/>
              </a:path>
              <a:path w="230504" h="2006600">
                <a:moveTo>
                  <a:pt x="135470" y="1041400"/>
                </a:moveTo>
                <a:lnTo>
                  <a:pt x="98882" y="1041400"/>
                </a:lnTo>
                <a:lnTo>
                  <a:pt x="100329" y="1028700"/>
                </a:lnTo>
                <a:lnTo>
                  <a:pt x="138480" y="1028700"/>
                </a:lnTo>
                <a:lnTo>
                  <a:pt x="135470" y="1041400"/>
                </a:lnTo>
                <a:close/>
              </a:path>
              <a:path w="230504" h="2006600">
                <a:moveTo>
                  <a:pt x="124333" y="1054100"/>
                </a:moveTo>
                <a:lnTo>
                  <a:pt x="94830" y="1054100"/>
                </a:lnTo>
                <a:lnTo>
                  <a:pt x="95516" y="1041400"/>
                </a:lnTo>
                <a:lnTo>
                  <a:pt x="125793" y="1041400"/>
                </a:lnTo>
                <a:lnTo>
                  <a:pt x="124333" y="1054100"/>
                </a:lnTo>
                <a:close/>
              </a:path>
              <a:path w="230504" h="2006600">
                <a:moveTo>
                  <a:pt x="125272" y="1054100"/>
                </a:moveTo>
                <a:lnTo>
                  <a:pt x="125793" y="1041400"/>
                </a:lnTo>
                <a:lnTo>
                  <a:pt x="126974" y="1041400"/>
                </a:lnTo>
                <a:lnTo>
                  <a:pt x="125272" y="1054100"/>
                </a:lnTo>
                <a:close/>
              </a:path>
              <a:path w="230504" h="2006600">
                <a:moveTo>
                  <a:pt x="122478" y="1930400"/>
                </a:moveTo>
                <a:lnTo>
                  <a:pt x="93916" y="1930400"/>
                </a:lnTo>
                <a:lnTo>
                  <a:pt x="93929" y="1054100"/>
                </a:lnTo>
                <a:lnTo>
                  <a:pt x="122478" y="1054100"/>
                </a:lnTo>
                <a:lnTo>
                  <a:pt x="122478" y="1930400"/>
                </a:lnTo>
                <a:close/>
              </a:path>
              <a:path w="230504" h="2006600">
                <a:moveTo>
                  <a:pt x="121805" y="1943100"/>
                </a:moveTo>
                <a:lnTo>
                  <a:pt x="91605" y="1943100"/>
                </a:lnTo>
                <a:lnTo>
                  <a:pt x="92811" y="1930400"/>
                </a:lnTo>
                <a:lnTo>
                  <a:pt x="122224" y="1930400"/>
                </a:lnTo>
                <a:lnTo>
                  <a:pt x="121805" y="1943100"/>
                </a:lnTo>
                <a:close/>
              </a:path>
              <a:path w="230504" h="2006600">
                <a:moveTo>
                  <a:pt x="82626" y="1955800"/>
                </a:moveTo>
                <a:lnTo>
                  <a:pt x="80390" y="1955800"/>
                </a:lnTo>
                <a:lnTo>
                  <a:pt x="83197" y="1943100"/>
                </a:lnTo>
                <a:lnTo>
                  <a:pt x="82626" y="1955800"/>
                </a:lnTo>
                <a:close/>
              </a:path>
              <a:path w="230504" h="2006600">
                <a:moveTo>
                  <a:pt x="117538" y="1955800"/>
                </a:moveTo>
                <a:lnTo>
                  <a:pt x="82626" y="1955800"/>
                </a:lnTo>
                <a:lnTo>
                  <a:pt x="85229" y="1943100"/>
                </a:lnTo>
                <a:lnTo>
                  <a:pt x="118008" y="1943100"/>
                </a:lnTo>
                <a:lnTo>
                  <a:pt x="117538" y="1955800"/>
                </a:lnTo>
                <a:close/>
              </a:path>
              <a:path w="230504" h="2006600">
                <a:moveTo>
                  <a:pt x="108648" y="1968500"/>
                </a:moveTo>
                <a:lnTo>
                  <a:pt x="62687" y="1968500"/>
                </a:lnTo>
                <a:lnTo>
                  <a:pt x="66611" y="1955800"/>
                </a:lnTo>
                <a:lnTo>
                  <a:pt x="110820" y="1955800"/>
                </a:lnTo>
                <a:lnTo>
                  <a:pt x="108648" y="1968500"/>
                </a:lnTo>
                <a:close/>
              </a:path>
              <a:path w="230504" h="2006600">
                <a:moveTo>
                  <a:pt x="34544" y="2006600"/>
                </a:moveTo>
                <a:lnTo>
                  <a:pt x="393" y="2006600"/>
                </a:lnTo>
                <a:lnTo>
                  <a:pt x="0" y="1981200"/>
                </a:lnTo>
                <a:lnTo>
                  <a:pt x="5549" y="1968500"/>
                </a:lnTo>
                <a:lnTo>
                  <a:pt x="99136" y="1968500"/>
                </a:lnTo>
                <a:lnTo>
                  <a:pt x="95567" y="1981200"/>
                </a:lnTo>
                <a:lnTo>
                  <a:pt x="79527" y="1981200"/>
                </a:lnTo>
                <a:lnTo>
                  <a:pt x="74637" y="1993900"/>
                </a:lnTo>
                <a:lnTo>
                  <a:pt x="40398" y="1993900"/>
                </a:lnTo>
                <a:lnTo>
                  <a:pt x="34544" y="2006600"/>
                </a:lnTo>
                <a:close/>
              </a:path>
            </a:pathLst>
          </a:custGeom>
          <a:solidFill>
            <a:srgbClr val="5E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19BBD7E-792C-F7F3-BCC3-820452EF1FD3}"/>
              </a:ext>
            </a:extLst>
          </p:cNvPr>
          <p:cNvSpPr txBox="1"/>
          <p:nvPr/>
        </p:nvSpPr>
        <p:spPr>
          <a:xfrm>
            <a:off x="5059655" y="1224852"/>
            <a:ext cx="11518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1600" b="1" spc="-5">
                <a:solidFill>
                  <a:schemeClr val="tx1"/>
                </a:solidFill>
                <a:latin typeface="Trebuchet MS"/>
                <a:cs typeface="Trebuchet MS"/>
              </a:rPr>
              <a:t>数据区域</a:t>
            </a:r>
            <a:endParaRPr sz="16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A7C805-E3E0-694E-7674-CC18F41E60FC}"/>
              </a:ext>
            </a:extLst>
          </p:cNvPr>
          <p:cNvSpPr txBox="1"/>
          <p:nvPr/>
        </p:nvSpPr>
        <p:spPr>
          <a:xfrm>
            <a:off x="304800" y="26670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将数据区域内使用的数组保留在</a:t>
            </a:r>
            <a:r>
              <a:rPr lang="en-US" altLang="zh-CN">
                <a:solidFill>
                  <a:schemeClr val="tx1"/>
                </a:solidFill>
              </a:rPr>
              <a:t>GPU</a:t>
            </a:r>
            <a:r>
              <a:rPr lang="zh-CN" altLang="en-US">
                <a:solidFill>
                  <a:schemeClr val="tx1"/>
                </a:solidFill>
              </a:rPr>
              <a:t>上，直到数据区域结束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68A4C6-F356-454F-BAA8-DFD110A46A2C}"/>
              </a:ext>
            </a:extLst>
          </p:cNvPr>
          <p:cNvSpPr txBox="1"/>
          <p:nvPr/>
        </p:nvSpPr>
        <p:spPr>
          <a:xfrm>
            <a:off x="0" y="3225370"/>
            <a:ext cx="9144000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spc="-5">
                <a:solidFill>
                  <a:srgbClr val="5E9200"/>
                </a:solidFill>
                <a:latin typeface="Courier New"/>
                <a:cs typeface="Courier New"/>
              </a:rPr>
              <a:t>copy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(</a:t>
            </a:r>
            <a:r>
              <a:rPr lang="en-US" altLang="zh-CN" sz="2000" b="1" i="1" spc="-5">
                <a:solidFill>
                  <a:srgbClr val="5E9200"/>
                </a:solidFill>
                <a:latin typeface="Courier New"/>
                <a:cs typeface="Courier New"/>
              </a:rPr>
              <a:t>list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进入区域时在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GPU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上分配内存并将数据从主机复制到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GPU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，退出区域时将数据复制到主机</a:t>
            </a:r>
            <a:endParaRPr lang="en-US" altLang="zh-CN" sz="2000">
              <a:solidFill>
                <a:schemeClr val="tx1"/>
              </a:solidFill>
              <a:latin typeface="+mn-ea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altLang="zh-CN" sz="2000" b="1" spc="-5">
                <a:solidFill>
                  <a:srgbClr val="5E9200"/>
                </a:solidFill>
                <a:latin typeface="Courier New"/>
                <a:cs typeface="Courier New"/>
              </a:rPr>
              <a:t>copyin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(</a:t>
            </a:r>
            <a:r>
              <a:rPr lang="en-US" altLang="zh-CN" sz="2000" b="1" i="1" spc="-5">
                <a:solidFill>
                  <a:srgbClr val="5E9200"/>
                </a:solidFill>
                <a:latin typeface="Courier New"/>
                <a:cs typeface="Courier New"/>
              </a:rPr>
              <a:t>list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进入区域时在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GPU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上分配内存并将数据从主机复制到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GPU</a:t>
            </a:r>
          </a:p>
          <a:p>
            <a:pPr marL="12700">
              <a:spcBef>
                <a:spcPts val="100"/>
              </a:spcBef>
            </a:pPr>
            <a:r>
              <a:rPr lang="en-US" altLang="zh-CN" sz="2000" b="1" spc="-5">
                <a:solidFill>
                  <a:srgbClr val="5E9200"/>
                </a:solidFill>
                <a:latin typeface="Courier New"/>
                <a:cs typeface="Courier New"/>
              </a:rPr>
              <a:t>copyout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(</a:t>
            </a:r>
            <a:r>
              <a:rPr lang="en-US" altLang="zh-CN" sz="2000" b="1" i="1" spc="-5">
                <a:solidFill>
                  <a:srgbClr val="5E9200"/>
                </a:solidFill>
                <a:latin typeface="Courier New"/>
                <a:cs typeface="Courier New"/>
              </a:rPr>
              <a:t>list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在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GPU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上分配内存，退出区域时将数据复制到主机</a:t>
            </a:r>
            <a:endParaRPr lang="en-US" altLang="zh-CN" sz="2000">
              <a:solidFill>
                <a:schemeClr val="tx1"/>
              </a:solidFill>
              <a:latin typeface="+mn-ea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altLang="zh-CN" sz="2000" b="1" spc="-5">
                <a:solidFill>
                  <a:srgbClr val="5E9200"/>
                </a:solidFill>
                <a:latin typeface="Courier New"/>
                <a:cs typeface="Courier New"/>
              </a:rPr>
              <a:t>create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(</a:t>
            </a:r>
            <a:r>
              <a:rPr lang="en-US" altLang="zh-CN" sz="2000" b="1" i="1" spc="-5">
                <a:solidFill>
                  <a:srgbClr val="5E9200"/>
                </a:solidFill>
                <a:latin typeface="Courier New"/>
                <a:cs typeface="Courier New"/>
              </a:rPr>
              <a:t>list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在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GPU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上分配内存但不复制数据</a:t>
            </a:r>
            <a:endParaRPr lang="en-US" altLang="zh-CN" sz="2000">
              <a:solidFill>
                <a:schemeClr val="tx1"/>
              </a:solidFill>
              <a:latin typeface="+mn-ea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altLang="zh-CN" sz="2000" b="1" spc="-5">
                <a:solidFill>
                  <a:srgbClr val="5E9200"/>
                </a:solidFill>
                <a:latin typeface="Courier New"/>
                <a:cs typeface="Courier New"/>
              </a:rPr>
              <a:t>present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(</a:t>
            </a:r>
            <a:r>
              <a:rPr lang="en-US" altLang="zh-CN" sz="2000" b="1" i="1" spc="-5">
                <a:solidFill>
                  <a:srgbClr val="5E9200"/>
                </a:solidFill>
                <a:latin typeface="Courier New"/>
                <a:cs typeface="Courier New"/>
              </a:rPr>
              <a:t>list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数据已经在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GPU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上，来自另一个数据区域</a:t>
            </a:r>
            <a:endParaRPr lang="en-US" altLang="zh-CN" sz="2000">
              <a:solidFill>
                <a:schemeClr val="tx1"/>
              </a:solidFill>
              <a:latin typeface="+mn-ea"/>
              <a:cs typeface="Courier New"/>
            </a:endParaRPr>
          </a:p>
          <a:p>
            <a:r>
              <a:rPr lang="en-US" altLang="zh-CN" sz="2000" b="1" spc="-5">
                <a:solidFill>
                  <a:srgbClr val="5E9200"/>
                </a:solidFill>
                <a:latin typeface="Courier New"/>
                <a:cs typeface="Courier New"/>
              </a:rPr>
              <a:t>deviceptr(</a:t>
            </a:r>
            <a:r>
              <a:rPr lang="en-US" altLang="zh-CN" sz="2000" b="1" i="1" spc="-5">
                <a:solidFill>
                  <a:srgbClr val="5E9200"/>
                </a:solidFill>
                <a:latin typeface="Courier New"/>
                <a:cs typeface="Courier New"/>
              </a:rPr>
              <a:t>list</a:t>
            </a:r>
            <a:r>
              <a:rPr lang="en-US" altLang="zh-CN" sz="2000" b="1">
                <a:solidFill>
                  <a:srgbClr val="5E9200"/>
                </a:solidFill>
                <a:latin typeface="Courier New"/>
                <a:cs typeface="Courier New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该变量是一个设备指针（例如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CUDA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），可以直接在设备上使用</a:t>
            </a:r>
            <a:endParaRPr lang="en-US" altLang="zh-CN" sz="2000">
              <a:solidFill>
                <a:schemeClr val="tx1"/>
              </a:solidFill>
              <a:latin typeface="+mn-ea"/>
              <a:cs typeface="Courier New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DB6884-EC41-235B-EFF5-F07ED569ED46}"/>
              </a:ext>
            </a:extLst>
          </p:cNvPr>
          <p:cNvSpPr txBox="1"/>
          <p:nvPr/>
        </p:nvSpPr>
        <p:spPr>
          <a:xfrm>
            <a:off x="597561" y="5873370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sz="2400" b="1" i="0" u="none" strike="noStrike" baseline="0">
                <a:solidFill>
                  <a:srgbClr val="5E9300"/>
                </a:solidFill>
                <a:latin typeface="CourierNewPS-BoldMT"/>
              </a:rPr>
              <a:t>#pragma acc data copy(A) create(Anew)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2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D1624-9A9F-2080-C7D2-506AD929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Flynn </a:t>
            </a:r>
            <a:r>
              <a:rPr kumimoji="1" lang="zh-CN" altLang="en-US" dirty="0"/>
              <a:t>分类方法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85DE4-4FCD-AED4-1D6C-F12A0DBE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A31D1E-BCDA-C18C-3647-DF67C532593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5F42585E-E118-A794-ABF7-CFA1CB36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172200" cy="408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891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A7C805-E3E0-694E-7674-CC18F41E60FC}"/>
              </a:ext>
            </a:extLst>
          </p:cNvPr>
          <p:cNvSpPr txBox="1"/>
          <p:nvPr/>
        </p:nvSpPr>
        <p:spPr>
          <a:xfrm>
            <a:off x="990600" y="44002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loop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68A4C6-F356-454F-BAA8-DFD110A46A2C}"/>
              </a:ext>
            </a:extLst>
          </p:cNvPr>
          <p:cNvSpPr txBox="1"/>
          <p:nvPr/>
        </p:nvSpPr>
        <p:spPr>
          <a:xfrm>
            <a:off x="1219200" y="3200400"/>
            <a:ext cx="7239000" cy="1041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spc="-5">
                <a:solidFill>
                  <a:srgbClr val="5E9200"/>
                </a:solidFill>
                <a:latin typeface="Courier New"/>
                <a:cs typeface="Courier New"/>
              </a:rPr>
              <a:t>independent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循环的所有迭代是独立的</a:t>
            </a:r>
            <a:endParaRPr lang="en-US" altLang="zh-CN" sz="2000">
              <a:solidFill>
                <a:schemeClr val="tx1"/>
              </a:solidFill>
              <a:latin typeface="+mn-ea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altLang="zh-CN" sz="2000" b="1" spc="-5">
                <a:solidFill>
                  <a:srgbClr val="5E9200"/>
                </a:solidFill>
                <a:latin typeface="Courier New"/>
                <a:cs typeface="Courier New"/>
              </a:rPr>
              <a:t>collapse(N)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将接下来的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个循环变成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个水平的循环</a:t>
            </a:r>
            <a:endParaRPr lang="en-US" altLang="zh-CN" sz="2000">
              <a:solidFill>
                <a:schemeClr val="tx1"/>
              </a:solidFill>
              <a:latin typeface="+mn-ea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altLang="zh-CN" sz="2000" b="1" spc="-5">
                <a:solidFill>
                  <a:srgbClr val="5E9200"/>
                </a:solidFill>
                <a:latin typeface="Courier New"/>
                <a:cs typeface="Courier New"/>
              </a:rPr>
              <a:t>tile(N[,M,…]) 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将下面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urier New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Courier New"/>
              </a:rPr>
              <a:t>个或多个循环分成若干块</a:t>
            </a:r>
            <a:endParaRPr lang="en-US" altLang="zh-CN" sz="2000">
              <a:solidFill>
                <a:schemeClr val="tx1"/>
              </a:solidFill>
              <a:latin typeface="+mn-ea"/>
              <a:cs typeface="Courier New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02283B-6E54-B99C-2540-7639800A241A}"/>
              </a:ext>
            </a:extLst>
          </p:cNvPr>
          <p:cNvSpPr txBox="1"/>
          <p:nvPr/>
        </p:nvSpPr>
        <p:spPr>
          <a:xfrm>
            <a:off x="89706" y="1371600"/>
            <a:ext cx="8964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>
                <a:solidFill>
                  <a:srgbClr val="5E9300"/>
                </a:solidFill>
                <a:latin typeface="CourierNewPS-BoldMT"/>
              </a:rPr>
              <a:t>#pragma acc loop device_type(nvidia) tile(32,4)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29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2C917-3ED3-3F67-9AB2-F502C37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338D0-6E1A-A58A-8B97-7E9E730C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并行计算系统结构</a:t>
            </a:r>
            <a:endParaRPr kumimoji="1" lang="en-US" altLang="zh-CN" dirty="0"/>
          </a:p>
          <a:p>
            <a:r>
              <a:rPr kumimoji="1" lang="zh-CN" altLang="en-US" dirty="0"/>
              <a:t>并行程序设计方法</a:t>
            </a:r>
            <a:endParaRPr kumimoji="1" lang="en-US" altLang="zh-CN" dirty="0"/>
          </a:p>
          <a:p>
            <a:r>
              <a:rPr kumimoji="1" lang="zh-CN" altLang="en-US" dirty="0"/>
              <a:t>性能分析</a:t>
            </a:r>
            <a:endParaRPr kumimoji="1" lang="en-US" altLang="zh-CN" dirty="0"/>
          </a:p>
          <a:p>
            <a:r>
              <a:rPr kumimoji="1" lang="en-US" altLang="zh-CN" dirty="0"/>
              <a:t>MPI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en-US" altLang="zh-CN" dirty="0"/>
              <a:t>CUDA</a:t>
            </a:r>
            <a:r>
              <a:rPr kumimoji="1" lang="zh-CN" altLang="en-US" dirty="0"/>
              <a:t>程序设计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题型介绍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5E1DD-2E70-A310-4A01-019C35C504E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0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CD30E-F384-8440-8E57-31D159C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   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FDDE8-D5A5-E642-A973-6181787E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名词解释【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4*5</a:t>
            </a:r>
            <a:r>
              <a:rPr lang="zh-CN" altLang="zh-CN" dirty="0"/>
              <a:t>】</a:t>
            </a:r>
          </a:p>
          <a:p>
            <a:r>
              <a:rPr lang="zh-CN" altLang="zh-CN" dirty="0"/>
              <a:t>简答【</a:t>
            </a:r>
            <a:r>
              <a:rPr lang="en-US" altLang="zh-CN" dirty="0"/>
              <a:t>25</a:t>
            </a:r>
            <a:r>
              <a:rPr lang="zh-CN" altLang="zh-CN" dirty="0"/>
              <a:t>，</a:t>
            </a:r>
            <a:r>
              <a:rPr lang="en-US" altLang="zh-CN" dirty="0"/>
              <a:t>5*5</a:t>
            </a:r>
            <a:r>
              <a:rPr lang="zh-CN" altLang="zh-CN" dirty="0"/>
              <a:t>】</a:t>
            </a:r>
          </a:p>
          <a:p>
            <a:r>
              <a:rPr lang="zh-CN" altLang="zh-CN" dirty="0"/>
              <a:t>选择题【</a:t>
            </a:r>
            <a:r>
              <a:rPr lang="en-US" altLang="zh-CN" dirty="0"/>
              <a:t>15</a:t>
            </a:r>
            <a:r>
              <a:rPr lang="zh-CN" altLang="zh-CN" dirty="0"/>
              <a:t>，</a:t>
            </a:r>
            <a:r>
              <a:rPr lang="en-US" altLang="zh-CN" dirty="0"/>
              <a:t>3*5</a:t>
            </a:r>
            <a:r>
              <a:rPr lang="zh-CN" altLang="zh-CN" dirty="0"/>
              <a:t>】</a:t>
            </a:r>
          </a:p>
          <a:p>
            <a:r>
              <a:rPr lang="zh-CN" altLang="zh-CN" dirty="0"/>
              <a:t>计算题【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】</a:t>
            </a:r>
          </a:p>
          <a:p>
            <a:r>
              <a:rPr lang="zh-CN" altLang="zh-CN" dirty="0"/>
              <a:t>代码分析【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10*2</a:t>
            </a:r>
            <a:r>
              <a:rPr lang="zh-CN" altLang="zh-CN" dirty="0"/>
              <a:t>】</a:t>
            </a: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chemeClr val="accent6"/>
                </a:solidFill>
              </a:rPr>
              <a:t>开卷考试，</a:t>
            </a:r>
            <a:r>
              <a:rPr kumimoji="1" lang="zh-CN" altLang="en-US" dirty="0">
                <a:solidFill>
                  <a:srgbClr val="FF0000"/>
                </a:solidFill>
              </a:rPr>
              <a:t>只</a:t>
            </a:r>
            <a:r>
              <a:rPr kumimoji="1" lang="zh-CN" altLang="en-US" dirty="0">
                <a:solidFill>
                  <a:schemeClr val="accent6"/>
                </a:solidFill>
              </a:rPr>
              <a:t>允许带纸质资料</a:t>
            </a:r>
          </a:p>
        </p:txBody>
      </p:sp>
    </p:spTree>
    <p:extLst>
      <p:ext uri="{BB962C8B-B14F-4D97-AF65-F5344CB8AC3E}">
        <p14:creationId xmlns:p14="http://schemas.microsoft.com/office/powerpoint/2010/main" val="664052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D7E3-E875-A581-BCC1-ACDF942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计算样题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E0402-AABF-2F83-9150-6425293A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cuda</a:t>
            </a:r>
            <a:r>
              <a:rPr lang="zh-CN" altLang="zh-CN" dirty="0"/>
              <a:t>做矩阵乘法</a:t>
            </a:r>
            <a:r>
              <a:rPr lang="en-US" altLang="zh-CN" dirty="0" err="1"/>
              <a:t>MxN</a:t>
            </a:r>
            <a:r>
              <a:rPr lang="en-US" altLang="zh-CN" dirty="0"/>
              <a:t>=P</a:t>
            </a:r>
            <a:r>
              <a:rPr lang="zh-CN" altLang="zh-CN" dirty="0"/>
              <a:t>时</a:t>
            </a:r>
            <a:r>
              <a:rPr lang="en-US" altLang="zh-CN" dirty="0"/>
              <a:t>, </a:t>
            </a:r>
            <a:r>
              <a:rPr lang="zh-CN" altLang="zh-CN" dirty="0"/>
              <a:t>参考对于</a:t>
            </a:r>
            <a:r>
              <a:rPr lang="en-US" altLang="zh-CN" dirty="0"/>
              <a:t>M</a:t>
            </a:r>
            <a:r>
              <a:rPr lang="zh-CN" altLang="zh-CN" dirty="0"/>
              <a:t>的分析</a:t>
            </a:r>
            <a:r>
              <a:rPr lang="en-US" altLang="zh-CN" dirty="0"/>
              <a:t>, </a:t>
            </a:r>
            <a:r>
              <a:rPr lang="zh-CN" altLang="zh-CN" dirty="0"/>
              <a:t>求</a:t>
            </a:r>
            <a:r>
              <a:rPr lang="en-US" altLang="zh-CN" dirty="0"/>
              <a:t>loading M tiles</a:t>
            </a:r>
            <a:r>
              <a:rPr lang="zh-CN" altLang="zh-CN" dirty="0"/>
              <a:t>时由于分支造成的性能影响</a:t>
            </a:r>
            <a:endParaRPr lang="en-US" altLang="zh-CN" dirty="0"/>
          </a:p>
          <a:p>
            <a:r>
              <a:rPr lang="zh-CN" altLang="en-US" sz="2400" dirty="0"/>
              <a:t>线程块</a:t>
            </a:r>
            <a:r>
              <a:rPr lang="en-US" altLang="zh-CN" sz="2400" dirty="0"/>
              <a:t>:16X16 </a:t>
            </a:r>
          </a:p>
          <a:p>
            <a:r>
              <a:rPr lang="zh-CN" altLang="en-US" sz="2400" dirty="0"/>
              <a:t>矩阵大小：</a:t>
            </a:r>
            <a:r>
              <a:rPr lang="en-US" altLang="zh-CN" sz="2400" dirty="0"/>
              <a:t>115X115 </a:t>
            </a:r>
            <a:r>
              <a:rPr lang="en-US" altLang="zh-CN" dirty="0"/>
              <a:t> 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34CAD4-9D53-C70A-7AE7-6B1E9587929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44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58657-4721-DF34-CCF8-7F8C8738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-10819"/>
            <a:ext cx="8304213" cy="990600"/>
          </a:xfrm>
        </p:spPr>
        <p:txBody>
          <a:bodyPr/>
          <a:lstStyle/>
          <a:p>
            <a:r>
              <a:rPr kumimoji="1" lang="zh-CN" altLang="en-US" dirty="0"/>
              <a:t>代码分析</a:t>
            </a:r>
            <a:r>
              <a:rPr kumimoji="1" lang="en-US" altLang="zh-CN" dirty="0"/>
              <a:t>-</a:t>
            </a:r>
            <a:r>
              <a:rPr kumimoji="1" lang="zh-CN" altLang="en-US" dirty="0"/>
              <a:t>样题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583B5-03DD-2C5F-CFF8-E636A43E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139"/>
            <a:ext cx="5181600" cy="3861061"/>
          </a:xfrm>
        </p:spPr>
        <p:txBody>
          <a:bodyPr>
            <a:normAutofit/>
          </a:bodyPr>
          <a:lstStyle/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#define SIZE 10 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 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void main(int </a:t>
            </a:r>
            <a:r>
              <a:rPr kumimoji="1" lang="en-US" sz="1200" dirty="0" err="1"/>
              <a:t>argc</a:t>
            </a:r>
            <a:r>
              <a:rPr kumimoji="1" lang="en-US" sz="1200" dirty="0"/>
              <a:t>, char *</a:t>
            </a:r>
            <a:r>
              <a:rPr kumimoji="1" lang="en-US" sz="1200" dirty="0" err="1"/>
              <a:t>argv</a:t>
            </a:r>
            <a:r>
              <a:rPr kumimoji="1" lang="en-US" sz="1200" dirty="0"/>
              <a:t>)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{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int </a:t>
            </a:r>
            <a:r>
              <a:rPr kumimoji="1" lang="en-US" sz="1200" dirty="0" err="1"/>
              <a:t>myid</a:t>
            </a:r>
            <a:r>
              <a:rPr kumimoji="1" lang="en-US" sz="1200" dirty="0"/>
              <a:t>, </a:t>
            </a:r>
            <a:r>
              <a:rPr kumimoji="1" lang="en-US" sz="1200" dirty="0" err="1"/>
              <a:t>numprocs</a:t>
            </a:r>
            <a:r>
              <a:rPr kumimoji="1" lang="en-US" sz="1200" dirty="0"/>
              <a:t>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int data[SIZE], </a:t>
            </a:r>
            <a:r>
              <a:rPr kumimoji="1" lang="en-US" sz="1200" dirty="0" err="1"/>
              <a:t>i</a:t>
            </a:r>
            <a:r>
              <a:rPr kumimoji="1" lang="en-US" sz="1200" dirty="0"/>
              <a:t>, x, low, high, </a:t>
            </a:r>
            <a:r>
              <a:rPr kumimoji="1" lang="en-US" sz="1200" dirty="0" err="1"/>
              <a:t>myresult</a:t>
            </a:r>
            <a:r>
              <a:rPr kumimoji="1" lang="en-US" sz="1200" dirty="0"/>
              <a:t>, result;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char </a:t>
            </a:r>
            <a:r>
              <a:rPr kumimoji="1" lang="en-US" sz="1200" dirty="0" err="1"/>
              <a:t>fn</a:t>
            </a:r>
            <a:r>
              <a:rPr kumimoji="1" lang="en-US" sz="1200" dirty="0"/>
              <a:t>[255];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char *</a:t>
            </a:r>
            <a:r>
              <a:rPr kumimoji="1" lang="en-US" sz="1200" dirty="0" err="1"/>
              <a:t>fp</a:t>
            </a:r>
            <a:r>
              <a:rPr kumimoji="1" lang="en-US" sz="1200" dirty="0"/>
              <a:t>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</a:t>
            </a:r>
            <a:r>
              <a:rPr kumimoji="1" lang="en-US" sz="1200" dirty="0" err="1"/>
              <a:t>MPI_Init</a:t>
            </a:r>
            <a:r>
              <a:rPr kumimoji="1" lang="en-US" sz="1200" dirty="0"/>
              <a:t>(&amp;</a:t>
            </a:r>
            <a:r>
              <a:rPr kumimoji="1" lang="en-US" sz="1200" dirty="0" err="1"/>
              <a:t>argc</a:t>
            </a:r>
            <a:r>
              <a:rPr kumimoji="1" lang="en-US" sz="1200" dirty="0"/>
              <a:t>,&amp;</a:t>
            </a:r>
            <a:r>
              <a:rPr kumimoji="1" lang="en-US" sz="1200" dirty="0" err="1"/>
              <a:t>argv</a:t>
            </a:r>
            <a:r>
              <a:rPr kumimoji="1" lang="en-US" sz="1200" dirty="0"/>
              <a:t>);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</a:t>
            </a:r>
            <a:r>
              <a:rPr kumimoji="1" lang="en-US" sz="1200" dirty="0" err="1"/>
              <a:t>MPI_Comm_size</a:t>
            </a:r>
            <a:r>
              <a:rPr kumimoji="1" lang="en-US" sz="1200" dirty="0"/>
              <a:t>(MPI_COMM_WORLD,&amp;</a:t>
            </a:r>
            <a:r>
              <a:rPr kumimoji="1" lang="en-US" sz="1200" dirty="0" err="1"/>
              <a:t>numprocs</a:t>
            </a:r>
            <a:r>
              <a:rPr kumimoji="1" lang="en-US" sz="1200" dirty="0"/>
              <a:t>);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</a:t>
            </a:r>
            <a:r>
              <a:rPr kumimoji="1" lang="en-US" sz="1200" dirty="0" err="1"/>
              <a:t>MPI_Comm_rank</a:t>
            </a:r>
            <a:r>
              <a:rPr kumimoji="1" lang="en-US" sz="1200" dirty="0"/>
              <a:t>(MPI_COMM_WORLD,&amp;</a:t>
            </a:r>
            <a:r>
              <a:rPr kumimoji="1" lang="en-US" sz="1200" dirty="0" err="1"/>
              <a:t>myid</a:t>
            </a:r>
            <a:r>
              <a:rPr kumimoji="1" lang="en-US" sz="1200" dirty="0"/>
              <a:t>);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 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if (</a:t>
            </a:r>
            <a:r>
              <a:rPr kumimoji="1" lang="en-US" sz="1200" dirty="0" err="1"/>
              <a:t>myid</a:t>
            </a:r>
            <a:r>
              <a:rPr kumimoji="1" lang="en-US" sz="1200" dirty="0"/>
              <a:t> == 0) { /* Open input file and initialize data */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	</a:t>
            </a:r>
            <a:r>
              <a:rPr kumimoji="1" lang="en-US" sz="1200" dirty="0" err="1"/>
              <a:t>strcpy</a:t>
            </a:r>
            <a:r>
              <a:rPr kumimoji="1" lang="en-US" sz="1200" dirty="0"/>
              <a:t>(</a:t>
            </a:r>
            <a:r>
              <a:rPr kumimoji="1" lang="en-US" sz="1200" dirty="0" err="1"/>
              <a:t>fn,getenv</a:t>
            </a:r>
            <a:r>
              <a:rPr kumimoji="1" lang="en-US" sz="1200" dirty="0"/>
              <a:t>("HOME"));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	</a:t>
            </a:r>
            <a:r>
              <a:rPr kumimoji="1" lang="en-US" sz="1200" dirty="0" err="1"/>
              <a:t>strcat</a:t>
            </a:r>
            <a:r>
              <a:rPr kumimoji="1" lang="en-US" sz="1200" dirty="0"/>
              <a:t>(</a:t>
            </a:r>
            <a:r>
              <a:rPr kumimoji="1" lang="en-US" sz="1200" dirty="0" err="1"/>
              <a:t>fn</a:t>
            </a:r>
            <a:r>
              <a:rPr kumimoji="1" lang="en-US" sz="1200" dirty="0"/>
              <a:t>,"/data");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	if ((</a:t>
            </a:r>
            <a:r>
              <a:rPr kumimoji="1" lang="en-US" sz="1200" dirty="0" err="1"/>
              <a:t>fp</a:t>
            </a:r>
            <a:r>
              <a:rPr kumimoji="1" lang="en-US" sz="1200" dirty="0"/>
              <a:t> = </a:t>
            </a:r>
            <a:r>
              <a:rPr kumimoji="1" lang="en-US" sz="1200" dirty="0" err="1"/>
              <a:t>fopen</a:t>
            </a:r>
            <a:r>
              <a:rPr kumimoji="1" lang="en-US" sz="1200" dirty="0"/>
              <a:t>(</a:t>
            </a:r>
            <a:r>
              <a:rPr kumimoji="1" lang="en-US" sz="1200" dirty="0" err="1"/>
              <a:t>fn</a:t>
            </a:r>
            <a:r>
              <a:rPr kumimoji="1" lang="en-US" sz="1200" dirty="0"/>
              <a:t>,"r")) == NULL) {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		</a:t>
            </a:r>
            <a:r>
              <a:rPr kumimoji="1" lang="en-US" sz="1200" dirty="0" err="1"/>
              <a:t>printf</a:t>
            </a:r>
            <a:r>
              <a:rPr kumimoji="1" lang="en-US" sz="1200" dirty="0"/>
              <a:t>("Can</a:t>
            </a:r>
            <a:r>
              <a:rPr kumimoji="1" lang="zh-CN" altLang="en-US" sz="1200" dirty="0"/>
              <a:t>’</a:t>
            </a:r>
            <a:r>
              <a:rPr kumimoji="1" lang="en-US" sz="1200" dirty="0"/>
              <a:t>t open the input file: %s\n\n", </a:t>
            </a:r>
            <a:r>
              <a:rPr kumimoji="1" lang="en-US" sz="1200" dirty="0" err="1"/>
              <a:t>fn</a:t>
            </a:r>
            <a:r>
              <a:rPr kumimoji="1" lang="en-US" sz="1200" dirty="0"/>
              <a:t>);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nb-NO" sz="1200" dirty="0"/>
              <a:t>			exit(1);</a:t>
            </a:r>
            <a:endParaRPr kumimoji="1" lang="en-US" sz="12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nb-NO" sz="1200" dirty="0"/>
              <a:t>			}</a:t>
            </a:r>
            <a:endParaRPr kumimoji="1" lang="en-US" sz="12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nb-NO" sz="1200" dirty="0"/>
              <a:t>		for(i = 0; i &lt; SIZE; i++) fscanf(fp,"%d", &amp;data[i]);</a:t>
            </a:r>
            <a:endParaRPr kumimoji="1" lang="en-US" sz="1200" dirty="0"/>
          </a:p>
          <a:p>
            <a:pPr marL="0" indent="0">
              <a:lnSpc>
                <a:spcPts val="12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1" lang="en-US" sz="1200" dirty="0"/>
              <a:t>	}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</a:pPr>
            <a:endParaRPr kumimoji="1" lang="zh-CN" altLang="en-US" sz="1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3ED69A-4B41-7A96-A868-91771F4194E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DCA3FA-6AAC-7877-0A13-707153CE7784}"/>
              </a:ext>
            </a:extLst>
          </p:cNvPr>
          <p:cNvSpPr/>
          <p:nvPr/>
        </p:nvSpPr>
        <p:spPr>
          <a:xfrm>
            <a:off x="533401" y="686421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accent6"/>
                </a:solidFill>
              </a:rPr>
              <a:t>以下是一段求前缀和的并行程序代码，分析代码并回答问题。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411ABA7-A86A-BDE5-E1FB-FC6E6C0B6742}"/>
              </a:ext>
            </a:extLst>
          </p:cNvPr>
          <p:cNvSpPr txBox="1">
            <a:spLocks/>
          </p:cNvSpPr>
          <p:nvPr/>
        </p:nvSpPr>
        <p:spPr bwMode="auto">
          <a:xfrm>
            <a:off x="5486399" y="1184181"/>
            <a:ext cx="3581401" cy="346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1363" indent="-284163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 err="1"/>
              <a:t>MPI_Bcast</a:t>
            </a:r>
            <a:r>
              <a:rPr kumimoji="1" lang="en-US" altLang="zh-CN" sz="1100" kern="0" dirty="0"/>
              <a:t>(data, SIZE, MPI_INT, 0, MPI_COMM_WORLD);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x = SIZE/</a:t>
            </a:r>
            <a:r>
              <a:rPr kumimoji="1" lang="en-US" altLang="zh-CN" sz="1100" kern="0" dirty="0" err="1"/>
              <a:t>numprocs</a:t>
            </a:r>
            <a:r>
              <a:rPr kumimoji="1" lang="en-US" altLang="zh-CN" sz="1100" kern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low = </a:t>
            </a:r>
            <a:r>
              <a:rPr kumimoji="1" lang="en-US" altLang="zh-CN" sz="1100" kern="0" dirty="0" err="1"/>
              <a:t>myid</a:t>
            </a:r>
            <a:r>
              <a:rPr kumimoji="1" lang="en-US" altLang="zh-CN" sz="1100" kern="0" dirty="0"/>
              <a:t> * x;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high = low + x;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if(</a:t>
            </a:r>
            <a:r>
              <a:rPr kumimoji="1" lang="en-US" altLang="zh-CN" sz="1100" kern="0" dirty="0" err="1"/>
              <a:t>myid</a:t>
            </a:r>
            <a:r>
              <a:rPr kumimoji="1" lang="en-US" altLang="zh-CN" sz="1100" kern="0" dirty="0"/>
              <a:t> == </a:t>
            </a:r>
            <a:r>
              <a:rPr kumimoji="1" lang="en-US" altLang="zh-CN" sz="1100" kern="0" dirty="0" err="1"/>
              <a:t>numprocs</a:t>
            </a:r>
            <a:r>
              <a:rPr kumimoji="1" lang="en-US" altLang="zh-CN" sz="1100" kern="0" dirty="0"/>
              <a:t> - 1) high = SIZE;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</a:t>
            </a:r>
            <a:r>
              <a:rPr kumimoji="1" lang="en-US" altLang="zh-CN" sz="1100" kern="0" dirty="0" err="1"/>
              <a:t>myresult</a:t>
            </a:r>
            <a:r>
              <a:rPr kumimoji="1" lang="en-US" altLang="zh-CN" sz="1100" kern="0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for(</a:t>
            </a:r>
            <a:r>
              <a:rPr kumimoji="1" lang="en-US" altLang="zh-CN" sz="1100" kern="0" dirty="0" err="1"/>
              <a:t>i</a:t>
            </a:r>
            <a:r>
              <a:rPr kumimoji="1" lang="en-US" altLang="zh-CN" sz="1100" kern="0" dirty="0"/>
              <a:t> = low; </a:t>
            </a:r>
            <a:r>
              <a:rPr kumimoji="1" lang="en-US" altLang="zh-CN" sz="1100" kern="0" dirty="0" err="1"/>
              <a:t>i</a:t>
            </a:r>
            <a:r>
              <a:rPr kumimoji="1" lang="en-US" altLang="zh-CN" sz="1100" kern="0" dirty="0"/>
              <a:t> &lt; high; </a:t>
            </a:r>
            <a:r>
              <a:rPr kumimoji="1" lang="en-US" altLang="zh-CN" sz="1100" kern="0" dirty="0" err="1"/>
              <a:t>i</a:t>
            </a:r>
            <a:r>
              <a:rPr kumimoji="1" lang="en-US" altLang="zh-CN" sz="1100" kern="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</a:t>
            </a:r>
            <a:r>
              <a:rPr kumimoji="1" lang="en-US" altLang="zh-CN" sz="1100" kern="0" dirty="0" err="1"/>
              <a:t>myresult</a:t>
            </a:r>
            <a:r>
              <a:rPr kumimoji="1" lang="en-US" altLang="zh-CN" sz="1100" kern="0" dirty="0"/>
              <a:t> += data[</a:t>
            </a:r>
            <a:r>
              <a:rPr kumimoji="1" lang="en-US" altLang="zh-CN" sz="1100" kern="0" dirty="0" err="1"/>
              <a:t>i</a:t>
            </a:r>
            <a:r>
              <a:rPr kumimoji="1" lang="en-US" altLang="zh-CN" sz="1100" kern="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</a:t>
            </a:r>
            <a:r>
              <a:rPr kumimoji="1" lang="en-US" altLang="zh-CN" sz="1100" kern="0" dirty="0" err="1"/>
              <a:t>MPI_Reduce</a:t>
            </a:r>
            <a:r>
              <a:rPr kumimoji="1" lang="en-US" altLang="zh-CN" sz="1100" kern="0" dirty="0"/>
              <a:t>(&amp;</a:t>
            </a:r>
            <a:r>
              <a:rPr kumimoji="1" lang="en-US" altLang="zh-CN" sz="1100" kern="0" dirty="0" err="1"/>
              <a:t>myresult</a:t>
            </a:r>
            <a:r>
              <a:rPr kumimoji="1" lang="en-US" altLang="zh-CN" sz="1100" kern="0" dirty="0"/>
              <a:t>, &amp;result, 1, MPI_INT, MPI_SUM, 0, MPI_COMM_WORLD);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if (</a:t>
            </a:r>
            <a:r>
              <a:rPr kumimoji="1" lang="en-US" altLang="zh-CN" sz="1100" kern="0" dirty="0" err="1"/>
              <a:t>myid</a:t>
            </a:r>
            <a:r>
              <a:rPr kumimoji="1" lang="en-US" altLang="zh-CN" sz="1100" kern="0" dirty="0"/>
              <a:t> == 0) </a:t>
            </a:r>
            <a:r>
              <a:rPr kumimoji="1" lang="en-US" altLang="zh-CN" sz="1100" kern="0" dirty="0" err="1"/>
              <a:t>printf</a:t>
            </a:r>
            <a:r>
              <a:rPr kumimoji="1" lang="en-US" altLang="zh-CN" sz="1100" kern="0" dirty="0"/>
              <a:t>("The result is %d.\n",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	</a:t>
            </a:r>
            <a:r>
              <a:rPr kumimoji="1" lang="en-US" altLang="zh-CN" sz="1100" kern="0" dirty="0" err="1"/>
              <a:t>MPI_Finalize</a:t>
            </a:r>
            <a:r>
              <a:rPr kumimoji="1" lang="en-US" altLang="zh-CN" sz="1100" kern="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1100" kern="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kumimoji="1" lang="zh-CN" altLang="en-US" sz="1100" kern="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3BC9FD-98B3-A6B4-7F7E-813A7F76A19E}"/>
              </a:ext>
            </a:extLst>
          </p:cNvPr>
          <p:cNvSpPr/>
          <p:nvPr/>
        </p:nvSpPr>
        <p:spPr>
          <a:xfrm>
            <a:off x="1676400" y="4489961"/>
            <a:ext cx="6781800" cy="223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(1)	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请问上述并行程序的功能是什么？（</a:t>
            </a:r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分）</a:t>
            </a:r>
          </a:p>
          <a:p>
            <a:pPr algn="just"/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(2)	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请问上述并行程序的并行执行的进程数是何时指定的，如何确定的？在程序中，使用什么函数得到了进程数的信息。（</a:t>
            </a:r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分）</a:t>
            </a:r>
          </a:p>
          <a:p>
            <a:pPr algn="just"/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(3)	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试分析上述并行程序对应的并行算法的时间复杂度。（</a:t>
            </a:r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分）</a:t>
            </a:r>
          </a:p>
          <a:p>
            <a:pPr algn="just"/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(4)	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说明上述并行程序是如何对计算任务进行划分的。请问这种划分方式是循环划分还是块划分？试写出另一种划分方式的代码。（</a:t>
            </a:r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分）</a:t>
            </a:r>
          </a:p>
          <a:p>
            <a:pPr algn="just"/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(5)	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试对上述并行程序的加速比进行分析，并结合</a:t>
            </a:r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Gustafson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定律分析问题规模趋于无穷的加速比。（</a:t>
            </a:r>
            <a:r>
              <a:rPr lang="en-US" altLang="zh-CN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kern="100" dirty="0">
                <a:solidFill>
                  <a:schemeClr val="accent6"/>
                </a:solidFill>
                <a:ea typeface="宋体" panose="02010600030101010101" pitchFamily="2" charset="-122"/>
              </a:rPr>
              <a:t>分）</a:t>
            </a:r>
          </a:p>
          <a:p>
            <a:pPr algn="just">
              <a:lnSpc>
                <a:spcPts val="1200"/>
              </a:lnSpc>
            </a:pPr>
            <a:r>
              <a:rPr lang="en-US" altLang="zh-CN" sz="1800" kern="100" dirty="0">
                <a:solidFill>
                  <a:schemeClr val="accent6"/>
                </a:solidFill>
                <a:ea typeface="宋体" panose="02010600030101010101" pitchFamily="2" charset="-122"/>
              </a:rPr>
              <a:t> </a:t>
            </a:r>
            <a:endParaRPr lang="zh-CN" altLang="zh-CN" sz="1800" kern="100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3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C0CF7-2EAC-AAE6-622D-DD76CAD6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83" y="-130790"/>
            <a:ext cx="8304213" cy="990600"/>
          </a:xfrm>
        </p:spPr>
        <p:txBody>
          <a:bodyPr/>
          <a:lstStyle/>
          <a:p>
            <a:r>
              <a:rPr kumimoji="1" lang="zh-CN" altLang="en-US" dirty="0"/>
              <a:t>典型的共享内存系统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C34AB-B225-9CDC-856E-63DFC558C86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76A15CB-4E4B-4A06-8A91-49F8013E33F5}"/>
              </a:ext>
            </a:extLst>
          </p:cNvPr>
          <p:cNvGrpSpPr/>
          <p:nvPr/>
        </p:nvGrpSpPr>
        <p:grpSpPr>
          <a:xfrm>
            <a:off x="997719" y="838200"/>
            <a:ext cx="1600200" cy="1828800"/>
            <a:chOff x="685800" y="1219200"/>
            <a:chExt cx="1600200" cy="1828800"/>
          </a:xfrm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27397D3A-B6D6-9EA5-61F9-90922FB8F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1219200"/>
              <a:ext cx="533400" cy="533400"/>
              <a:chOff x="1296" y="1488"/>
              <a:chExt cx="336" cy="336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0E369F1E-FE90-54DD-6854-95B8A946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36" cy="33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07417D7C-01F1-F527-DD26-772669997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1508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5E56CD3B-FE7A-C300-78F9-C2F5FAB4C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1857378"/>
              <a:ext cx="1600200" cy="461963"/>
              <a:chOff x="1296" y="1890"/>
              <a:chExt cx="672" cy="291"/>
            </a:xfrm>
          </p:grpSpPr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D165B6D8-05CB-4BA4-BBD8-5229B7A5E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672" cy="2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5CCAA7C9-C5FD-19BF-B483-D94B99B5E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1890"/>
                <a:ext cx="4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caches</a:t>
                </a:r>
              </a:p>
            </p:txBody>
          </p:sp>
        </p:grpSp>
        <p:grpSp>
          <p:nvGrpSpPr>
            <p:cNvPr id="12" name="Group 15">
              <a:extLst>
                <a:ext uri="{FF2B5EF4-FFF2-40B4-BE49-F238E27FC236}">
                  <a16:creationId xmlns:a16="http://schemas.microsoft.com/office/drawing/2014/main" id="{46D64EBD-FA6A-2344-5CF2-80A2C2EC3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2514600"/>
              <a:ext cx="609600" cy="533400"/>
              <a:chOff x="1296" y="2304"/>
              <a:chExt cx="384" cy="336"/>
            </a:xfrm>
          </p:grpSpPr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6DF51A11-E17B-FE03-5AFD-475E182CD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384" cy="33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" name="Text Box 12">
                <a:extLst>
                  <a:ext uri="{FF2B5EF4-FFF2-40B4-BE49-F238E27FC236}">
                    <a16:creationId xmlns:a16="http://schemas.microsoft.com/office/drawing/2014/main" id="{9D38369D-41FE-8573-B24E-0E2DD3136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2324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</p:grp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17B69D20-C9F1-243F-ACDC-5F68B33F6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1219200"/>
              <a:ext cx="533400" cy="533400"/>
              <a:chOff x="1296" y="1488"/>
              <a:chExt cx="336" cy="336"/>
            </a:xfrm>
          </p:grpSpPr>
          <p:sp>
            <p:nvSpPr>
              <p:cNvPr id="16" name="Oval 17">
                <a:extLst>
                  <a:ext uri="{FF2B5EF4-FFF2-40B4-BE49-F238E27FC236}">
                    <a16:creationId xmlns:a16="http://schemas.microsoft.com/office/drawing/2014/main" id="{C552ED47-DFB0-FADD-94FA-5EBD1026E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36" cy="33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7" name="Text Box 18">
                <a:extLst>
                  <a:ext uri="{FF2B5EF4-FFF2-40B4-BE49-F238E27FC236}">
                    <a16:creationId xmlns:a16="http://schemas.microsoft.com/office/drawing/2014/main" id="{A99886BE-FD80-EAB6-7094-F0145DEDC2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1508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1949FC87-9A97-E871-427C-C8AC44E49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1752600"/>
              <a:ext cx="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19C7BCE-A9F1-4FD2-2F85-22B774926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1752600"/>
              <a:ext cx="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D24B0E1-F787-84FD-CFFB-0C0C3100B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286000"/>
              <a:ext cx="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9BC7A63-C510-8D6D-DAED-45129EC020A6}"/>
              </a:ext>
            </a:extLst>
          </p:cNvPr>
          <p:cNvGrpSpPr/>
          <p:nvPr/>
        </p:nvGrpSpPr>
        <p:grpSpPr>
          <a:xfrm>
            <a:off x="4879765" y="762000"/>
            <a:ext cx="2590800" cy="2438400"/>
            <a:chOff x="3016752" y="1219201"/>
            <a:chExt cx="2590800" cy="2438400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FEDDDDF0-43CF-9FF2-D606-54D9F418C1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7752" y="1219201"/>
              <a:ext cx="533400" cy="533400"/>
              <a:chOff x="1296" y="1488"/>
              <a:chExt cx="336" cy="336"/>
            </a:xfrm>
          </p:grpSpPr>
          <p:sp>
            <p:nvSpPr>
              <p:cNvPr id="22" name="Oval 25">
                <a:extLst>
                  <a:ext uri="{FF2B5EF4-FFF2-40B4-BE49-F238E27FC236}">
                    <a16:creationId xmlns:a16="http://schemas.microsoft.com/office/drawing/2014/main" id="{DED6510F-241E-03C0-11CC-CC7639F42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36" cy="33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3" name="Text Box 26">
                <a:extLst>
                  <a:ext uri="{FF2B5EF4-FFF2-40B4-BE49-F238E27FC236}">
                    <a16:creationId xmlns:a16="http://schemas.microsoft.com/office/drawing/2014/main" id="{C448FB10-4DCB-4A46-CCBA-5ECA8B0B9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1508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E31A9C31-24FC-5C3A-4479-625466854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2952" y="1905001"/>
              <a:ext cx="1143000" cy="381000"/>
              <a:chOff x="1296" y="1920"/>
              <a:chExt cx="703" cy="240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B02E51FA-DF46-F404-CD06-46679ADBC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672" cy="2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6" name="Text Box 29">
                <a:extLst>
                  <a:ext uri="{FF2B5EF4-FFF2-40B4-BE49-F238E27FC236}">
                    <a16:creationId xmlns:a16="http://schemas.microsoft.com/office/drawing/2014/main" id="{807682EF-8B14-1D2E-DDE5-8BE704CAB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1920"/>
                <a:ext cx="6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caches</a:t>
                </a:r>
              </a:p>
            </p:txBody>
          </p:sp>
        </p:grpSp>
        <p:grpSp>
          <p:nvGrpSpPr>
            <p:cNvPr id="27" name="Group 30">
              <a:extLst>
                <a:ext uri="{FF2B5EF4-FFF2-40B4-BE49-F238E27FC236}">
                  <a16:creationId xmlns:a16="http://schemas.microsoft.com/office/drawing/2014/main" id="{B2AD705C-F7D7-4139-AFBA-84AEF9359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352" y="3124201"/>
              <a:ext cx="609600" cy="533400"/>
              <a:chOff x="1296" y="2304"/>
              <a:chExt cx="384" cy="336"/>
            </a:xfrm>
          </p:grpSpPr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47B53A20-3B7A-88B8-EADB-0B24156BF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384" cy="33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4AC743DC-1B1E-AFBD-2788-638EBD287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2324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</p:grpSp>
        <p:grpSp>
          <p:nvGrpSpPr>
            <p:cNvPr id="30" name="Group 33">
              <a:extLst>
                <a:ext uri="{FF2B5EF4-FFF2-40B4-BE49-F238E27FC236}">
                  <a16:creationId xmlns:a16="http://schemas.microsoft.com/office/drawing/2014/main" id="{220223A2-EFD5-073A-4AA1-45AE9DA4B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3152" y="1219201"/>
              <a:ext cx="533400" cy="533400"/>
              <a:chOff x="1296" y="1488"/>
              <a:chExt cx="336" cy="336"/>
            </a:xfrm>
          </p:grpSpPr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C6C6519-ECE4-38C4-A486-B700F9977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36" cy="33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2" name="Text Box 35">
                <a:extLst>
                  <a:ext uri="{FF2B5EF4-FFF2-40B4-BE49-F238E27FC236}">
                    <a16:creationId xmlns:a16="http://schemas.microsoft.com/office/drawing/2014/main" id="{D11CAE1B-FB0E-6850-F7ED-279D8E81A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1508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35BC2D52-DBAD-43FC-4931-81E10650B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352" y="1752601"/>
              <a:ext cx="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1F52CD44-D2FB-5177-00E2-45FBB88AC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752" y="1752601"/>
              <a:ext cx="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2A92B2FB-D68D-2168-A9C0-FF2006592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408" y="2308060"/>
              <a:ext cx="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06801B02-806A-519E-706D-C24809C5E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352" y="1905001"/>
              <a:ext cx="1143000" cy="381000"/>
              <a:chOff x="1296" y="1920"/>
              <a:chExt cx="703" cy="240"/>
            </a:xfrm>
          </p:grpSpPr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AEF5379A-0E25-7150-607F-305761B42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672" cy="2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9" name="Text Box 42">
                <a:extLst>
                  <a:ext uri="{FF2B5EF4-FFF2-40B4-BE49-F238E27FC236}">
                    <a16:creationId xmlns:a16="http://schemas.microsoft.com/office/drawing/2014/main" id="{F640A06E-758E-4E61-61D6-D7EA64CB9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1920"/>
                <a:ext cx="6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caches</a:t>
                </a:r>
              </a:p>
            </p:txBody>
          </p:sp>
        </p:grpSp>
        <p:sp>
          <p:nvSpPr>
            <p:cNvPr id="40" name="Oval 43">
              <a:extLst>
                <a:ext uri="{FF2B5EF4-FFF2-40B4-BE49-F238E27FC236}">
                  <a16:creationId xmlns:a16="http://schemas.microsoft.com/office/drawing/2014/main" id="{2B8087AA-14C8-D04E-1F4F-C058D78A6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52" y="2514601"/>
              <a:ext cx="2590800" cy="381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1" name="Text Box 44">
              <a:extLst>
                <a:ext uri="{FF2B5EF4-FFF2-40B4-BE49-F238E27FC236}">
                  <a16:creationId xmlns:a16="http://schemas.microsoft.com/office/drawing/2014/main" id="{BE1308F6-3DCB-6DE9-BFDA-DA2E79DFB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727" y="2514601"/>
              <a:ext cx="11398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Network</a:t>
              </a:r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2BCD91F6-D659-BF08-D4C7-EA9638262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752" y="2286001"/>
              <a:ext cx="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3707EAFC-3C78-4690-4763-8EDA990FC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789" y="2895601"/>
              <a:ext cx="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7E6D8E9-058F-4E88-A798-CEFD549E537C}"/>
              </a:ext>
            </a:extLst>
          </p:cNvPr>
          <p:cNvGrpSpPr/>
          <p:nvPr/>
        </p:nvGrpSpPr>
        <p:grpSpPr>
          <a:xfrm>
            <a:off x="672282" y="3470086"/>
            <a:ext cx="2743200" cy="2667000"/>
            <a:chOff x="6026651" y="1235243"/>
            <a:chExt cx="2743200" cy="2667000"/>
          </a:xfrm>
        </p:grpSpPr>
        <p:grpSp>
          <p:nvGrpSpPr>
            <p:cNvPr id="44" name="Group 26">
              <a:extLst>
                <a:ext uri="{FF2B5EF4-FFF2-40B4-BE49-F238E27FC236}">
                  <a16:creationId xmlns:a16="http://schemas.microsoft.com/office/drawing/2014/main" id="{4B5B51B0-3312-B2BE-DBCE-A0343A48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6651" y="1235243"/>
              <a:ext cx="1143000" cy="1828800"/>
              <a:chOff x="816" y="1104"/>
              <a:chExt cx="720" cy="1152"/>
            </a:xfrm>
          </p:grpSpPr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080C0B2-E346-CEFC-956E-F0FA9F7ED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104"/>
                <a:ext cx="336" cy="336"/>
                <a:chOff x="1296" y="1488"/>
                <a:chExt cx="336" cy="336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A4DCD464-FC9B-32ED-6BAC-56FB54723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" name="Text Box 6">
                  <a:extLst>
                    <a:ext uri="{FF2B5EF4-FFF2-40B4-BE49-F238E27FC236}">
                      <a16:creationId xmlns:a16="http://schemas.microsoft.com/office/drawing/2014/main" id="{8D753EE5-C748-F445-883F-60F5E7AD99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2" y="1508"/>
                  <a:ext cx="2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kumimoji="0"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</p:txBody>
            </p:sp>
          </p:grpSp>
          <p:grpSp>
            <p:nvGrpSpPr>
              <p:cNvPr id="46" name="Group 7">
                <a:extLst>
                  <a:ext uri="{FF2B5EF4-FFF2-40B4-BE49-F238E27FC236}">
                    <a16:creationId xmlns:a16="http://schemas.microsoft.com/office/drawing/2014/main" id="{A999BD43-B357-2D2D-3029-B425249CB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1536"/>
                <a:ext cx="720" cy="240"/>
                <a:chOff x="1296" y="1920"/>
                <a:chExt cx="703" cy="240"/>
              </a:xfrm>
            </p:grpSpPr>
            <p:sp>
              <p:nvSpPr>
                <p:cNvPr id="52" name="Rectangle 8">
                  <a:extLst>
                    <a:ext uri="{FF2B5EF4-FFF2-40B4-BE49-F238E27FC236}">
                      <a16:creationId xmlns:a16="http://schemas.microsoft.com/office/drawing/2014/main" id="{6B4A0598-E7F1-B793-AAC3-A9120AE06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920"/>
                  <a:ext cx="672" cy="2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3" name="Text Box 9">
                  <a:extLst>
                    <a:ext uri="{FF2B5EF4-FFF2-40B4-BE49-F238E27FC236}">
                      <a16:creationId xmlns:a16="http://schemas.microsoft.com/office/drawing/2014/main" id="{24B88B5E-320A-2EC1-85E7-C23EE6EFE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920"/>
                  <a:ext cx="6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kumimoji="0"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caches</a:t>
                  </a:r>
                </a:p>
              </p:txBody>
            </p:sp>
          </p:grpSp>
          <p:grpSp>
            <p:nvGrpSpPr>
              <p:cNvPr id="47" name="Group 10">
                <a:extLst>
                  <a:ext uri="{FF2B5EF4-FFF2-40B4-BE49-F238E27FC236}">
                    <a16:creationId xmlns:a16="http://schemas.microsoft.com/office/drawing/2014/main" id="{97159601-1710-E898-8516-34DFE5D8E0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920"/>
                <a:ext cx="384" cy="336"/>
                <a:chOff x="1296" y="2304"/>
                <a:chExt cx="384" cy="336"/>
              </a:xfrm>
            </p:grpSpPr>
            <p:sp>
              <p:nvSpPr>
                <p:cNvPr id="50" name="Rectangle 11">
                  <a:extLst>
                    <a:ext uri="{FF2B5EF4-FFF2-40B4-BE49-F238E27FC236}">
                      <a16:creationId xmlns:a16="http://schemas.microsoft.com/office/drawing/2014/main" id="{FF5CE6F0-7A4E-8457-B57C-DA274D161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304"/>
                  <a:ext cx="384" cy="336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1" name="Text Box 12">
                  <a:extLst>
                    <a:ext uri="{FF2B5EF4-FFF2-40B4-BE49-F238E27FC236}">
                      <a16:creationId xmlns:a16="http://schemas.microsoft.com/office/drawing/2014/main" id="{698F881D-CDFF-5D72-75CB-24A03A033D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2" y="2324"/>
                  <a:ext cx="23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kumimoji="0"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</a:p>
              </p:txBody>
            </p:sp>
          </p:grp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EAA523AB-0573-F803-1C91-B2A176005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8">
                <a:extLst>
                  <a:ext uri="{FF2B5EF4-FFF2-40B4-BE49-F238E27FC236}">
                    <a16:creationId xmlns:a16="http://schemas.microsoft.com/office/drawing/2014/main" id="{3D2DB692-9673-2C28-C294-936928800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" name="Oval 23">
              <a:extLst>
                <a:ext uri="{FF2B5EF4-FFF2-40B4-BE49-F238E27FC236}">
                  <a16:creationId xmlns:a16="http://schemas.microsoft.com/office/drawing/2014/main" id="{7004814B-3A88-5CB5-62E2-2293700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9051" y="3521243"/>
              <a:ext cx="2590800" cy="381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44687246-023B-4E5D-154D-7FA4D8FEA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651" y="3521243"/>
              <a:ext cx="11398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Network</a:t>
              </a:r>
            </a:p>
          </p:txBody>
        </p: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0911F5EF-ACC9-B89C-A642-2C1D3DD7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0651" y="1235243"/>
              <a:ext cx="1143000" cy="1828800"/>
              <a:chOff x="816" y="1104"/>
              <a:chExt cx="720" cy="1152"/>
            </a:xfrm>
          </p:grpSpPr>
          <p:grpSp>
            <p:nvGrpSpPr>
              <p:cNvPr id="60" name="Group 28">
                <a:extLst>
                  <a:ext uri="{FF2B5EF4-FFF2-40B4-BE49-F238E27FC236}">
                    <a16:creationId xmlns:a16="http://schemas.microsoft.com/office/drawing/2014/main" id="{96324317-6432-DEBF-7925-CE25D7B84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104"/>
                <a:ext cx="336" cy="336"/>
                <a:chOff x="1296" y="1488"/>
                <a:chExt cx="336" cy="336"/>
              </a:xfrm>
            </p:grpSpPr>
            <p:sp>
              <p:nvSpPr>
                <p:cNvPr id="69" name="Oval 29">
                  <a:extLst>
                    <a:ext uri="{FF2B5EF4-FFF2-40B4-BE49-F238E27FC236}">
                      <a16:creationId xmlns:a16="http://schemas.microsoft.com/office/drawing/2014/main" id="{F0151949-9451-79C1-AC4D-1B70289F8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" name="Text Box 30">
                  <a:extLst>
                    <a:ext uri="{FF2B5EF4-FFF2-40B4-BE49-F238E27FC236}">
                      <a16:creationId xmlns:a16="http://schemas.microsoft.com/office/drawing/2014/main" id="{4373B3D6-DBCA-A697-0F64-93C5974B2A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2" y="1508"/>
                  <a:ext cx="2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kumimoji="0"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</p:txBody>
            </p:sp>
          </p:grpSp>
          <p:grpSp>
            <p:nvGrpSpPr>
              <p:cNvPr id="61" name="Group 31">
                <a:extLst>
                  <a:ext uri="{FF2B5EF4-FFF2-40B4-BE49-F238E27FC236}">
                    <a16:creationId xmlns:a16="http://schemas.microsoft.com/office/drawing/2014/main" id="{D782E15A-A878-F329-B9DC-FE2F78EC5A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1536"/>
                <a:ext cx="720" cy="240"/>
                <a:chOff x="1296" y="1920"/>
                <a:chExt cx="703" cy="240"/>
              </a:xfrm>
            </p:grpSpPr>
            <p:sp>
              <p:nvSpPr>
                <p:cNvPr id="67" name="Rectangle 32">
                  <a:extLst>
                    <a:ext uri="{FF2B5EF4-FFF2-40B4-BE49-F238E27FC236}">
                      <a16:creationId xmlns:a16="http://schemas.microsoft.com/office/drawing/2014/main" id="{0642BC10-0CC7-F3CC-E35D-16AD68AB3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920"/>
                  <a:ext cx="672" cy="2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8" name="Text Box 33">
                  <a:extLst>
                    <a:ext uri="{FF2B5EF4-FFF2-40B4-BE49-F238E27FC236}">
                      <a16:creationId xmlns:a16="http://schemas.microsoft.com/office/drawing/2014/main" id="{8552516E-9A18-5DFE-EED8-CC7D942270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920"/>
                  <a:ext cx="6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kumimoji="0"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caches</a:t>
                  </a:r>
                </a:p>
              </p:txBody>
            </p:sp>
          </p:grpSp>
          <p:grpSp>
            <p:nvGrpSpPr>
              <p:cNvPr id="62" name="Group 34">
                <a:extLst>
                  <a:ext uri="{FF2B5EF4-FFF2-40B4-BE49-F238E27FC236}">
                    <a16:creationId xmlns:a16="http://schemas.microsoft.com/office/drawing/2014/main" id="{F21CBCB8-3D36-1651-30A8-468BF3542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920"/>
                <a:ext cx="384" cy="336"/>
                <a:chOff x="1296" y="2304"/>
                <a:chExt cx="384" cy="336"/>
              </a:xfrm>
            </p:grpSpPr>
            <p:sp>
              <p:nvSpPr>
                <p:cNvPr id="65" name="Rectangle 35">
                  <a:extLst>
                    <a:ext uri="{FF2B5EF4-FFF2-40B4-BE49-F238E27FC236}">
                      <a16:creationId xmlns:a16="http://schemas.microsoft.com/office/drawing/2014/main" id="{848D7303-EDD3-FC47-BB05-02ACCDB70F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304"/>
                  <a:ext cx="384" cy="336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" name="Text Box 36">
                  <a:extLst>
                    <a:ext uri="{FF2B5EF4-FFF2-40B4-BE49-F238E27FC236}">
                      <a16:creationId xmlns:a16="http://schemas.microsoft.com/office/drawing/2014/main" id="{C79590B8-AB7A-9093-A5C6-67E4A019DA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2" y="2324"/>
                  <a:ext cx="23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kumimoji="0"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</a:p>
              </p:txBody>
            </p:sp>
          </p:grpSp>
          <p:sp>
            <p:nvSpPr>
              <p:cNvPr id="63" name="Line 37">
                <a:extLst>
                  <a:ext uri="{FF2B5EF4-FFF2-40B4-BE49-F238E27FC236}">
                    <a16:creationId xmlns:a16="http://schemas.microsoft.com/office/drawing/2014/main" id="{AC20BC17-4495-3FCC-A92D-71820A544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38">
                <a:extLst>
                  <a:ext uri="{FF2B5EF4-FFF2-40B4-BE49-F238E27FC236}">
                    <a16:creationId xmlns:a16="http://schemas.microsoft.com/office/drawing/2014/main" id="{A3C48A53-2E06-3E9A-0F0B-9FFCAA0C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" name="Line 39">
              <a:extLst>
                <a:ext uri="{FF2B5EF4-FFF2-40B4-BE49-F238E27FC236}">
                  <a16:creationId xmlns:a16="http://schemas.microsoft.com/office/drawing/2014/main" id="{AD580A0F-DFB4-857C-DDCE-746580FD6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0051" y="3064043"/>
              <a:ext cx="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40">
              <a:extLst>
                <a:ext uri="{FF2B5EF4-FFF2-40B4-BE49-F238E27FC236}">
                  <a16:creationId xmlns:a16="http://schemas.microsoft.com/office/drawing/2014/main" id="{6C9D05C7-2636-221B-0150-2F3A0BD8B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4051" y="3064043"/>
              <a:ext cx="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149EF3EA-A6B6-8A2E-0823-31E72F381DC9}"/>
              </a:ext>
            </a:extLst>
          </p:cNvPr>
          <p:cNvSpPr/>
          <p:nvPr/>
        </p:nvSpPr>
        <p:spPr>
          <a:xfrm>
            <a:off x="3093220" y="4697954"/>
            <a:ext cx="2205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NUMA </a:t>
            </a:r>
            <a:b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(Non-Uniform Memory Access)</a:t>
            </a:r>
            <a:endParaRPr lang="zh-CN" altLang="en-US" sz="2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12F30B-D724-509E-EE52-C25398976C48}"/>
              </a:ext>
            </a:extLst>
          </p:cNvPr>
          <p:cNvSpPr/>
          <p:nvPr/>
        </p:nvSpPr>
        <p:spPr>
          <a:xfrm>
            <a:off x="7089565" y="2547878"/>
            <a:ext cx="2311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UMA (Uniform Memory Access) 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02FA1B5-08A2-721E-6CA3-56ACE5F52047}"/>
              </a:ext>
            </a:extLst>
          </p:cNvPr>
          <p:cNvSpPr/>
          <p:nvPr/>
        </p:nvSpPr>
        <p:spPr>
          <a:xfrm>
            <a:off x="1481047" y="2322492"/>
            <a:ext cx="36882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altLang="zh-CN" sz="1400" dirty="0">
                <a:solidFill>
                  <a:srgbClr val="000000"/>
                </a:solidFill>
                <a:ea typeface="宋体" panose="02010600030101010101" pitchFamily="2" charset="-122"/>
              </a:rPr>
              <a:t> CMP</a:t>
            </a:r>
          </a:p>
          <a:p>
            <a:pPr lvl="0" algn="ctr" defTabSz="914400"/>
            <a:r>
              <a:rPr lang="en-US" altLang="zh-CN" sz="1400" dirty="0">
                <a:solidFill>
                  <a:srgbClr val="000000"/>
                </a:solidFill>
                <a:ea typeface="宋体" panose="02010600030101010101" pitchFamily="2" charset="-122"/>
              </a:rPr>
              <a:t> (Chip-level multiprocessing o</a:t>
            </a:r>
          </a:p>
          <a:p>
            <a:pPr lvl="0" algn="ctr" defTabSz="914400"/>
            <a:r>
              <a:rPr lang="en-US" altLang="zh-CN" sz="1400" dirty="0">
                <a:solidFill>
                  <a:srgbClr val="000000"/>
                </a:solidFill>
                <a:ea typeface="宋体" panose="02010600030101010101" pitchFamily="2" charset="-122"/>
              </a:rPr>
              <a:t>SMT</a:t>
            </a:r>
          </a:p>
          <a:p>
            <a:pPr lvl="0" algn="ctr" defTabSz="914400"/>
            <a:r>
              <a:rPr lang="en-US" altLang="zh-CN" sz="1400" dirty="0">
                <a:solidFill>
                  <a:srgbClr val="000000"/>
                </a:solidFill>
                <a:ea typeface="宋体" panose="02010600030101010101" pitchFamily="2" charset="-122"/>
              </a:rPr>
              <a:t>( Simultaneous Multi-Threading)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818A2FA-5F11-3F82-DF2A-C6DB2817A185}"/>
              </a:ext>
            </a:extLst>
          </p:cNvPr>
          <p:cNvGrpSpPr/>
          <p:nvPr/>
        </p:nvGrpSpPr>
        <p:grpSpPr>
          <a:xfrm>
            <a:off x="5032382" y="3363821"/>
            <a:ext cx="2667000" cy="3429000"/>
            <a:chOff x="1447800" y="1905000"/>
            <a:chExt cx="2667000" cy="3429000"/>
          </a:xfrm>
        </p:grpSpPr>
        <p:grpSp>
          <p:nvGrpSpPr>
            <p:cNvPr id="82" name="Group 5">
              <a:extLst>
                <a:ext uri="{FF2B5EF4-FFF2-40B4-BE49-F238E27FC236}">
                  <a16:creationId xmlns:a16="http://schemas.microsoft.com/office/drawing/2014/main" id="{1BC2E237-190B-66F4-F672-75A573C69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1905000"/>
              <a:ext cx="533400" cy="533400"/>
              <a:chOff x="1296" y="1488"/>
              <a:chExt cx="336" cy="336"/>
            </a:xfrm>
          </p:grpSpPr>
          <p:sp>
            <p:nvSpPr>
              <p:cNvPr id="115" name="Oval 6">
                <a:extLst>
                  <a:ext uri="{FF2B5EF4-FFF2-40B4-BE49-F238E27FC236}">
                    <a16:creationId xmlns:a16="http://schemas.microsoft.com/office/drawing/2014/main" id="{CFD63757-41CB-FBE7-7CDC-762BA06B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36" cy="33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6" name="Text Box 7">
                <a:extLst>
                  <a:ext uri="{FF2B5EF4-FFF2-40B4-BE49-F238E27FC236}">
                    <a16:creationId xmlns:a16="http://schemas.microsoft.com/office/drawing/2014/main" id="{7EFE03AB-AB75-799E-0A71-5B0C70022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1508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grpSp>
          <p:nvGrpSpPr>
            <p:cNvPr id="83" name="Group 8">
              <a:extLst>
                <a:ext uri="{FF2B5EF4-FFF2-40B4-BE49-F238E27FC236}">
                  <a16:creationId xmlns:a16="http://schemas.microsoft.com/office/drawing/2014/main" id="{3DA95342-69FF-66C0-3ED0-C8EBD2906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590800"/>
              <a:ext cx="1143000" cy="381000"/>
              <a:chOff x="1296" y="1920"/>
              <a:chExt cx="703" cy="240"/>
            </a:xfrm>
          </p:grpSpPr>
          <p:sp>
            <p:nvSpPr>
              <p:cNvPr id="113" name="Rectangle 9">
                <a:extLst>
                  <a:ext uri="{FF2B5EF4-FFF2-40B4-BE49-F238E27FC236}">
                    <a16:creationId xmlns:a16="http://schemas.microsoft.com/office/drawing/2014/main" id="{FDA91D4E-1DA4-E9C4-931C-A3450DABE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672" cy="2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4" name="Text Box 10">
                <a:extLst>
                  <a:ext uri="{FF2B5EF4-FFF2-40B4-BE49-F238E27FC236}">
                    <a16:creationId xmlns:a16="http://schemas.microsoft.com/office/drawing/2014/main" id="{C07B18CF-A886-A5EA-D136-DDA4C45CD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1920"/>
                <a:ext cx="6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caches</a:t>
                </a:r>
              </a:p>
            </p:txBody>
          </p:sp>
        </p:grpSp>
        <p:grpSp>
          <p:nvGrpSpPr>
            <p:cNvPr id="84" name="Group 11">
              <a:extLst>
                <a:ext uri="{FF2B5EF4-FFF2-40B4-BE49-F238E27FC236}">
                  <a16:creationId xmlns:a16="http://schemas.microsoft.com/office/drawing/2014/main" id="{7B60F2A3-A4D6-A102-D4AD-17FD2527B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3200400"/>
              <a:ext cx="609600" cy="533400"/>
              <a:chOff x="1296" y="2304"/>
              <a:chExt cx="384" cy="336"/>
            </a:xfrm>
          </p:grpSpPr>
          <p:sp>
            <p:nvSpPr>
              <p:cNvPr id="111" name="Rectangle 12">
                <a:extLst>
                  <a:ext uri="{FF2B5EF4-FFF2-40B4-BE49-F238E27FC236}">
                    <a16:creationId xmlns:a16="http://schemas.microsoft.com/office/drawing/2014/main" id="{B7C5AFDA-C1C5-C923-D429-627B92391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384" cy="33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2" name="Text Box 13">
                <a:extLst>
                  <a:ext uri="{FF2B5EF4-FFF2-40B4-BE49-F238E27FC236}">
                    <a16:creationId xmlns:a16="http://schemas.microsoft.com/office/drawing/2014/main" id="{ED0FD21A-FEA9-520C-667F-3FDFDCC57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2324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</p:grp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1D09978C-183E-96CF-8E47-F9BD99992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2438400"/>
              <a:ext cx="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5">
              <a:extLst>
                <a:ext uri="{FF2B5EF4-FFF2-40B4-BE49-F238E27FC236}">
                  <a16:creationId xmlns:a16="http://schemas.microsoft.com/office/drawing/2014/main" id="{E69F5CBF-3D4D-70A1-6B59-61FE521B9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2971800"/>
              <a:ext cx="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Oval 16">
              <a:extLst>
                <a:ext uri="{FF2B5EF4-FFF2-40B4-BE49-F238E27FC236}">
                  <a16:creationId xmlns:a16="http://schemas.microsoft.com/office/drawing/2014/main" id="{004FF0CB-162B-CBEC-DDC6-AD7195CDF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953000"/>
              <a:ext cx="2590800" cy="381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88" name="Text Box 17">
              <a:extLst>
                <a:ext uri="{FF2B5EF4-FFF2-40B4-BE49-F238E27FC236}">
                  <a16:creationId xmlns:a16="http://schemas.microsoft.com/office/drawing/2014/main" id="{09D317CF-8A6C-8DB8-7DBC-FFFE6AA49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4967288"/>
              <a:ext cx="11398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SzPct val="100000"/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400">
                  <a:solidFill>
                    <a:srgbClr val="333399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华文宋体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Network</a:t>
              </a:r>
            </a:p>
          </p:txBody>
        </p:sp>
        <p:grpSp>
          <p:nvGrpSpPr>
            <p:cNvPr id="89" name="Group 18">
              <a:extLst>
                <a:ext uri="{FF2B5EF4-FFF2-40B4-BE49-F238E27FC236}">
                  <a16:creationId xmlns:a16="http://schemas.microsoft.com/office/drawing/2014/main" id="{2BB38771-15F5-1D5B-C5F3-DA8994F21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1905000"/>
              <a:ext cx="1143000" cy="1828800"/>
              <a:chOff x="816" y="1104"/>
              <a:chExt cx="720" cy="1152"/>
            </a:xfrm>
          </p:grpSpPr>
          <p:grpSp>
            <p:nvGrpSpPr>
              <p:cNvPr id="100" name="Group 19">
                <a:extLst>
                  <a:ext uri="{FF2B5EF4-FFF2-40B4-BE49-F238E27FC236}">
                    <a16:creationId xmlns:a16="http://schemas.microsoft.com/office/drawing/2014/main" id="{D5FC3C82-504D-1C29-B06E-43C3C4F9E3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104"/>
                <a:ext cx="336" cy="336"/>
                <a:chOff x="1296" y="1488"/>
                <a:chExt cx="336" cy="336"/>
              </a:xfrm>
            </p:grpSpPr>
            <p:sp>
              <p:nvSpPr>
                <p:cNvPr id="109" name="Oval 20">
                  <a:extLst>
                    <a:ext uri="{FF2B5EF4-FFF2-40B4-BE49-F238E27FC236}">
                      <a16:creationId xmlns:a16="http://schemas.microsoft.com/office/drawing/2014/main" id="{B22E5448-38FB-8AB6-6AA1-35892DACE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10" name="Text Box 21">
                  <a:extLst>
                    <a:ext uri="{FF2B5EF4-FFF2-40B4-BE49-F238E27FC236}">
                      <a16:creationId xmlns:a16="http://schemas.microsoft.com/office/drawing/2014/main" id="{86AF82D3-A15B-D75E-EC5B-3DC3A553E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2" y="1508"/>
                  <a:ext cx="2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kumimoji="0"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</a:p>
              </p:txBody>
            </p:sp>
          </p:grpSp>
          <p:grpSp>
            <p:nvGrpSpPr>
              <p:cNvPr id="101" name="Group 22">
                <a:extLst>
                  <a:ext uri="{FF2B5EF4-FFF2-40B4-BE49-F238E27FC236}">
                    <a16:creationId xmlns:a16="http://schemas.microsoft.com/office/drawing/2014/main" id="{6F9B8866-F932-9C80-F747-9C587E2D19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1536"/>
                <a:ext cx="720" cy="240"/>
                <a:chOff x="1296" y="1920"/>
                <a:chExt cx="703" cy="240"/>
              </a:xfrm>
            </p:grpSpPr>
            <p:sp>
              <p:nvSpPr>
                <p:cNvPr id="107" name="Rectangle 23">
                  <a:extLst>
                    <a:ext uri="{FF2B5EF4-FFF2-40B4-BE49-F238E27FC236}">
                      <a16:creationId xmlns:a16="http://schemas.microsoft.com/office/drawing/2014/main" id="{ED6D1868-17F6-9075-1323-4DF6F1EBB2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920"/>
                  <a:ext cx="672" cy="24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8" name="Text Box 24">
                  <a:extLst>
                    <a:ext uri="{FF2B5EF4-FFF2-40B4-BE49-F238E27FC236}">
                      <a16:creationId xmlns:a16="http://schemas.microsoft.com/office/drawing/2014/main" id="{1755EDCF-A951-D7A5-9DA9-A1DD7DD5A5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920"/>
                  <a:ext cx="6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kumimoji="0"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caches</a:t>
                  </a:r>
                </a:p>
              </p:txBody>
            </p:sp>
          </p:grpSp>
          <p:grpSp>
            <p:nvGrpSpPr>
              <p:cNvPr id="102" name="Group 25">
                <a:extLst>
                  <a:ext uri="{FF2B5EF4-FFF2-40B4-BE49-F238E27FC236}">
                    <a16:creationId xmlns:a16="http://schemas.microsoft.com/office/drawing/2014/main" id="{5E610F27-BD12-9287-42C0-00B41DE15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920"/>
                <a:ext cx="384" cy="336"/>
                <a:chOff x="1296" y="2304"/>
                <a:chExt cx="384" cy="336"/>
              </a:xfrm>
            </p:grpSpPr>
            <p:sp>
              <p:nvSpPr>
                <p:cNvPr id="105" name="Rectangle 26">
                  <a:extLst>
                    <a:ext uri="{FF2B5EF4-FFF2-40B4-BE49-F238E27FC236}">
                      <a16:creationId xmlns:a16="http://schemas.microsoft.com/office/drawing/2014/main" id="{7893DCC5-3B66-CB5B-9CCB-76835E0D2A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304"/>
                  <a:ext cx="384" cy="336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6" name="Text Box 27">
                  <a:extLst>
                    <a:ext uri="{FF2B5EF4-FFF2-40B4-BE49-F238E27FC236}">
                      <a16:creationId xmlns:a16="http://schemas.microsoft.com/office/drawing/2014/main" id="{295CA63E-FD73-5144-AC62-673BF30FE2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2" y="2324"/>
                  <a:ext cx="23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75000"/>
                    </a:lnSpc>
                    <a:spcBef>
                      <a:spcPct val="65000"/>
                    </a:spcBef>
                    <a:buSzPct val="100000"/>
                    <a:buChar char="•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400">
                      <a:solidFill>
                        <a:srgbClr val="333399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2pPr>
                  <a:lvl3pPr marL="1143000" indent="-228600">
                    <a:lnSpc>
                      <a:spcPct val="85000"/>
                    </a:lnSpc>
                    <a:spcBef>
                      <a:spcPct val="40000"/>
                    </a:spcBef>
                    <a:buSzPct val="100000"/>
                    <a:buChar char="-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宋体" panose="0201060004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kumimoji="0"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</a:t>
                  </a:r>
                </a:p>
              </p:txBody>
            </p:sp>
          </p:grpSp>
          <p:sp>
            <p:nvSpPr>
              <p:cNvPr id="103" name="Line 28">
                <a:extLst>
                  <a:ext uri="{FF2B5EF4-FFF2-40B4-BE49-F238E27FC236}">
                    <a16:creationId xmlns:a16="http://schemas.microsoft.com/office/drawing/2014/main" id="{D681C104-329B-1997-4CC8-4D753324C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9">
                <a:extLst>
                  <a:ext uri="{FF2B5EF4-FFF2-40B4-BE49-F238E27FC236}">
                    <a16:creationId xmlns:a16="http://schemas.microsoft.com/office/drawing/2014/main" id="{5C0CC493-40B6-1B8B-608E-DAF3E3575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08D272CF-2C9A-7BDF-F4B5-69FEB26D7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733800"/>
              <a:ext cx="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BE343CF7-D44D-BE24-F00C-15C7F8AB6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733800"/>
              <a:ext cx="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" name="Group 35">
              <a:extLst>
                <a:ext uri="{FF2B5EF4-FFF2-40B4-BE49-F238E27FC236}">
                  <a16:creationId xmlns:a16="http://schemas.microsoft.com/office/drawing/2014/main" id="{FD6509DF-5206-1557-B0F7-3C6DF4F26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2113" y="4267200"/>
              <a:ext cx="609600" cy="533400"/>
              <a:chOff x="1047" y="2688"/>
              <a:chExt cx="384" cy="336"/>
            </a:xfrm>
          </p:grpSpPr>
          <p:sp>
            <p:nvSpPr>
              <p:cNvPr id="98" name="Rectangle 33">
                <a:extLst>
                  <a:ext uri="{FF2B5EF4-FFF2-40B4-BE49-F238E27FC236}">
                    <a16:creationId xmlns:a16="http://schemas.microsoft.com/office/drawing/2014/main" id="{9AC480DC-8A13-2C52-61C4-84147508D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2688"/>
                <a:ext cx="384" cy="33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9" name="Text Box 34">
                <a:extLst>
                  <a:ext uri="{FF2B5EF4-FFF2-40B4-BE49-F238E27FC236}">
                    <a16:creationId xmlns:a16="http://schemas.microsoft.com/office/drawing/2014/main" id="{AA5252EE-C61A-F212-4EA6-789FE2F78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708"/>
                <a:ext cx="3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</a:p>
            </p:txBody>
          </p:sp>
        </p:grpSp>
        <p:grpSp>
          <p:nvGrpSpPr>
            <p:cNvPr id="93" name="Group 36">
              <a:extLst>
                <a:ext uri="{FF2B5EF4-FFF2-40B4-BE49-F238E27FC236}">
                  <a16:creationId xmlns:a16="http://schemas.microsoft.com/office/drawing/2014/main" id="{1FE935E0-7C67-C6DA-25F1-C0EDA2261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4267200"/>
              <a:ext cx="609600" cy="533400"/>
              <a:chOff x="1047" y="2688"/>
              <a:chExt cx="384" cy="336"/>
            </a:xfrm>
          </p:grpSpPr>
          <p:sp>
            <p:nvSpPr>
              <p:cNvPr id="96" name="Rectangle 37">
                <a:extLst>
                  <a:ext uri="{FF2B5EF4-FFF2-40B4-BE49-F238E27FC236}">
                    <a16:creationId xmlns:a16="http://schemas.microsoft.com/office/drawing/2014/main" id="{38F51C0D-549F-4AFC-E1C9-9752EC56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2688"/>
                <a:ext cx="384" cy="33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7" name="Text Box 38">
                <a:extLst>
                  <a:ext uri="{FF2B5EF4-FFF2-40B4-BE49-F238E27FC236}">
                    <a16:creationId xmlns:a16="http://schemas.microsoft.com/office/drawing/2014/main" id="{59413A08-B8C0-6C6B-6F54-75894DB81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708"/>
                <a:ext cx="3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SzPct val="100000"/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400">
                    <a:solidFill>
                      <a:srgbClr val="333399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SzPct val="100000"/>
                  <a:buChar char="-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华文宋体" panose="0201060004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kumimoji="0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</a:p>
            </p:txBody>
          </p:sp>
        </p:grp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65A433B6-FE40-73F5-7062-A4AF88870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4800600"/>
              <a:ext cx="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B2613B6A-AB4B-CF8A-6270-F04181810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800600"/>
              <a:ext cx="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0634B51E-5F08-DE01-6CD8-557187283F14}"/>
              </a:ext>
            </a:extLst>
          </p:cNvPr>
          <p:cNvSpPr/>
          <p:nvPr/>
        </p:nvSpPr>
        <p:spPr>
          <a:xfrm>
            <a:off x="7606040" y="4792415"/>
            <a:ext cx="1472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Distributed Memory</a:t>
            </a:r>
            <a:r>
              <a:rPr lang="zh-CN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598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3E1DB-4F2D-D279-CC7F-F0FBAD40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连接网络（</a:t>
            </a:r>
            <a:r>
              <a:rPr kumimoji="1" lang="en-US" altLang="zh-CN" dirty="0"/>
              <a:t>interconnection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9506E-DC16-91B7-7789-21397DB3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度量指标（</a:t>
            </a:r>
            <a:r>
              <a:rPr lang="en-US" altLang="zh-CN" dirty="0">
                <a:solidFill>
                  <a:srgbClr val="000090"/>
                </a:solidFill>
              </a:rPr>
              <a:t> Metrics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度（</a:t>
            </a:r>
            <a:r>
              <a:rPr kumimoji="1" lang="en-US" altLang="zh-CN" dirty="0"/>
              <a:t>degree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网络直径（</a:t>
            </a:r>
            <a:r>
              <a:rPr kumimoji="1" lang="en-US" altLang="zh-CN" dirty="0"/>
              <a:t>Diameter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对分宽度（</a:t>
            </a:r>
            <a:r>
              <a:rPr kumimoji="1" lang="en-US" altLang="zh-CN" dirty="0">
                <a:solidFill>
                  <a:srgbClr val="FF0000"/>
                </a:solidFill>
              </a:rPr>
              <a:t>Bisection width</a:t>
            </a:r>
            <a:r>
              <a:rPr kumimoji="1" lang="zh-CN" altLang="en-US" dirty="0">
                <a:solidFill>
                  <a:srgbClr val="FF0000"/>
                </a:solidFill>
              </a:rPr>
              <a:t>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BE4C6-1108-8A1F-EB3A-7DC9098B29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CB91D-7371-A622-2EE3-52C3370E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典型的连接网络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1C60-09B1-8ED1-3028-AFD53D52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超立方体网络</a:t>
            </a:r>
            <a:r>
              <a:rPr kumimoji="1" lang="en-US" altLang="zh-CN" dirty="0"/>
              <a:t>(Hypercube)</a:t>
            </a:r>
          </a:p>
          <a:p>
            <a:pPr lvl="1"/>
            <a:r>
              <a:rPr kumimoji="1" lang="zh-CN" altLang="en-US" dirty="0"/>
              <a:t>构造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路由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3528-FC51-579D-90DD-620E86D52F4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7FA344-9F39-B15A-45E0-E15B122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2345531"/>
            <a:ext cx="4846454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1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B8739-D7D8-A057-79CC-AF5F6B7F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缓存一致性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B2DBE-A3C4-9B9A-9189-8B20C74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缓存一致性</a:t>
            </a:r>
            <a:r>
              <a:rPr kumimoji="1" lang="en-US" altLang="zh-CN" dirty="0"/>
              <a:t>(cache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coherence)</a:t>
            </a:r>
          </a:p>
          <a:p>
            <a:r>
              <a:rPr kumimoji="1" lang="zh-CN" altLang="en-US" dirty="0"/>
              <a:t>伪共享（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sharing)</a:t>
            </a:r>
          </a:p>
          <a:p>
            <a:r>
              <a:rPr lang="zh-CN" altLang="es-ES_tradnl" dirty="0">
                <a:latin typeface="Arial" panose="020B0604020202020204" pitchFamily="34" charset="0"/>
              </a:rPr>
              <a:t>更新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s-ES_tradnl" altLang="zh-CN" dirty="0" err="1">
                <a:latin typeface="Arial" panose="020B0604020202020204" pitchFamily="34" charset="0"/>
              </a:rPr>
              <a:t>Update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es-ES_tradnl" altLang="zh-CN" dirty="0">
                <a:latin typeface="Arial" panose="020B0604020202020204" pitchFamily="34" charset="0"/>
              </a:rPr>
              <a:t>vs. </a:t>
            </a:r>
            <a:r>
              <a:rPr lang="zh-CN" altLang="es-ES_tradnl" dirty="0">
                <a:latin typeface="Arial" panose="020B0604020202020204" pitchFamily="34" charset="0"/>
              </a:rPr>
              <a:t>失效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s-ES_tradnl" altLang="zh-CN" dirty="0" err="1">
                <a:latin typeface="Arial" panose="020B0604020202020204" pitchFamily="34" charset="0"/>
              </a:rPr>
              <a:t>invalidate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</a:p>
          <a:p>
            <a:r>
              <a:rPr kumimoji="1" lang="en-US" altLang="zh-CN" dirty="0"/>
              <a:t>MSI</a:t>
            </a:r>
            <a:r>
              <a:rPr kumimoji="1" lang="zh-CN" altLang="en-US" dirty="0"/>
              <a:t>协议</a:t>
            </a:r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9047F-2A63-C0D3-9C3B-EE5E8BF8FAF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17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31274</TotalTime>
  <Words>4018</Words>
  <Application>Microsoft Office PowerPoint</Application>
  <PresentationFormat>全屏显示(4:3)</PresentationFormat>
  <Paragraphs>588</Paragraphs>
  <Slides>54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ArialMT</vt:lpstr>
      <vt:lpstr>CourierNewPS-BoldMT</vt:lpstr>
      <vt:lpstr>MS Mincho</vt:lpstr>
      <vt:lpstr>等线</vt:lpstr>
      <vt:lpstr>黑体</vt:lpstr>
      <vt:lpstr>微软雅黑</vt:lpstr>
      <vt:lpstr>Arial</vt:lpstr>
      <vt:lpstr>Calibri</vt:lpstr>
      <vt:lpstr>Cambria Math</vt:lpstr>
      <vt:lpstr>Courier New</vt:lpstr>
      <vt:lpstr>Rockwell</vt:lpstr>
      <vt:lpstr>Times New Roman</vt:lpstr>
      <vt:lpstr>Trebuchet MS</vt:lpstr>
      <vt:lpstr>Default Design</vt:lpstr>
      <vt:lpstr>Equation</vt:lpstr>
      <vt:lpstr>PowerPoint 演示文稿</vt:lpstr>
      <vt:lpstr>分布式并行计算</vt:lpstr>
      <vt:lpstr>回顾提纲</vt:lpstr>
      <vt:lpstr>并行系统结构</vt:lpstr>
      <vt:lpstr>Flynn 分类方法</vt:lpstr>
      <vt:lpstr>典型的共享内存系统</vt:lpstr>
      <vt:lpstr>连接网络（interconnection network)</vt:lpstr>
      <vt:lpstr>典型的连接网络</vt:lpstr>
      <vt:lpstr>缓存一致性</vt:lpstr>
      <vt:lpstr>缓存一致性</vt:lpstr>
      <vt:lpstr>缓存一致性</vt:lpstr>
      <vt:lpstr>回顾提纲</vt:lpstr>
      <vt:lpstr>并行程序设计方法</vt:lpstr>
      <vt:lpstr>回顾提纲</vt:lpstr>
      <vt:lpstr>性能分析</vt:lpstr>
      <vt:lpstr>Amdhal 定律</vt:lpstr>
      <vt:lpstr>Karp-flatt指标</vt:lpstr>
      <vt:lpstr>回顾提纲</vt:lpstr>
      <vt:lpstr>MPI程序设计-电路可满足性问题</vt:lpstr>
      <vt:lpstr>MPI程序设计-素数筛选</vt:lpstr>
      <vt:lpstr>MPI程序设计-全点对最短路径算法</vt:lpstr>
      <vt:lpstr>MPI程序设计-矩阵向量乘法</vt:lpstr>
      <vt:lpstr>回顾提纲</vt:lpstr>
      <vt:lpstr>CUDA程序设计——介绍</vt:lpstr>
      <vt:lpstr>PowerPoint 演示文稿</vt:lpstr>
      <vt:lpstr>CUDA程序设计——CUDA的并行模型</vt:lpstr>
      <vt:lpstr>CUDA程序设计——矩阵乘法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CUDA程序设计—— 并行规约</vt:lpstr>
      <vt:lpstr>Corner Turning</vt:lpstr>
      <vt:lpstr>PowerPoint 演示文稿</vt:lpstr>
      <vt:lpstr>PowerPoint 演示文稿</vt:lpstr>
      <vt:lpstr>PowerPoint 演示文稿</vt:lpstr>
      <vt:lpstr>PowerPoint 演示文稿</vt:lpstr>
      <vt:lpstr>CUDA程序设计——直方图</vt:lpstr>
      <vt:lpstr>PowerPoint 演示文稿</vt:lpstr>
      <vt:lpstr>CUDA程序设计-扫描算法</vt:lpstr>
      <vt:lpstr>PowerPoint 演示文稿</vt:lpstr>
      <vt:lpstr>CUDA程序设计-OpenAcc简介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回顾提纲</vt:lpstr>
      <vt:lpstr>题   型</vt:lpstr>
      <vt:lpstr>计算样题</vt:lpstr>
      <vt:lpstr>代码分析-样题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张 天茗</cp:lastModifiedBy>
  <cp:revision>240</cp:revision>
  <dcterms:modified xsi:type="dcterms:W3CDTF">2022-06-06T12:30:27Z</dcterms:modified>
</cp:coreProperties>
</file>